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comments/comment7.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8.xml" ContentType="application/vnd.openxmlformats-officedocument.presentationml.comments+xml"/>
  <Override PartName="/ppt/notesSlides/notesSlide14.xml" ContentType="application/vnd.openxmlformats-officedocument.presentationml.notesSlide+xml"/>
  <Override PartName="/ppt/comments/comment9.xml" ContentType="application/vnd.openxmlformats-officedocument.presentationml.comments+xml"/>
  <Override PartName="/ppt/notesSlides/notesSlide15.xml" ContentType="application/vnd.openxmlformats-officedocument.presentationml.notesSlide+xml"/>
  <Override PartName="/ppt/comments/comment10.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1.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comment12.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13.xml" ContentType="application/vnd.openxmlformats-officedocument.presentationml.comments+xml"/>
  <Override PartName="/ppt/notesSlides/notesSlide31.xml" ContentType="application/vnd.openxmlformats-officedocument.presentationml.notesSlide+xml"/>
  <Override PartName="/ppt/comments/comment14.xml" ContentType="application/vnd.openxmlformats-officedocument.presentationml.comment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15.xml" ContentType="application/vnd.openxmlformats-officedocument.presentationml.comment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omments/comment16.xml" ContentType="application/vnd.openxmlformats-officedocument.presentationml.comment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omments/comment17.xml" ContentType="application/vnd.openxmlformats-officedocument.presentationml.comment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omments/comment18.xml" ContentType="application/vnd.openxmlformats-officedocument.presentationml.comments+xml"/>
  <Override PartName="/ppt/notesSlides/notesSlide48.xml" ContentType="application/vnd.openxmlformats-officedocument.presentationml.notesSlide+xml"/>
  <Override PartName="/ppt/comments/comment19.xml" ContentType="application/vnd.openxmlformats-officedocument.presentationml.comments+xml"/>
  <Override PartName="/ppt/notesSlides/notesSlide49.xml" ContentType="application/vnd.openxmlformats-officedocument.presentationml.notesSlide+xml"/>
  <Override PartName="/ppt/comments/comment20.xml" ContentType="application/vnd.openxmlformats-officedocument.presentationml.comment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omments/comment21.xml" ContentType="application/vnd.openxmlformats-officedocument.presentationml.comment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omments/comment22.xml" ContentType="application/vnd.openxmlformats-officedocument.presentationml.comment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omments/comment23.xml" ContentType="application/vnd.openxmlformats-officedocument.presentationml.comment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omments/comment24.xml" ContentType="application/vnd.openxmlformats-officedocument.presentationml.comment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comments/comment25.xml" ContentType="application/vnd.openxmlformats-officedocument.presentationml.comment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comments/comment26.xml" ContentType="application/vnd.openxmlformats-officedocument.presentationml.comments+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omments/comment27.xml" ContentType="application/vnd.openxmlformats-officedocument.presentationml.comments+xml"/>
  <Override PartName="/ppt/notesSlides/notesSlide68.xml" ContentType="application/vnd.openxmlformats-officedocument.presentationml.notesSlide+xml"/>
  <Override PartName="/ppt/comments/comment28.xml" ContentType="application/vnd.openxmlformats-officedocument.presentationml.comments+xml"/>
  <Override PartName="/ppt/notesSlides/notesSlide69.xml" ContentType="application/vnd.openxmlformats-officedocument.presentationml.notesSlide+xml"/>
  <Override PartName="/ppt/comments/comment29.xml" ContentType="application/vnd.openxmlformats-officedocument.presentationml.comments+xml"/>
  <Override PartName="/ppt/notesSlides/notesSlide70.xml" ContentType="application/vnd.openxmlformats-officedocument.presentationml.notesSlide+xml"/>
  <Override PartName="/ppt/comments/comment30.xml" ContentType="application/vnd.openxmlformats-officedocument.presentationml.comment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omments/comment31.xml" ContentType="application/vnd.openxmlformats-officedocument.presentationml.comments+xml"/>
  <Override PartName="/ppt/notesSlides/notesSlide74.xml" ContentType="application/vnd.openxmlformats-officedocument.presentationml.notesSlide+xml"/>
  <Override PartName="/ppt/comments/comment32.xml" ContentType="application/vnd.openxmlformats-officedocument.presentationml.comments+xml"/>
  <Override PartName="/ppt/notesSlides/notesSlide75.xml" ContentType="application/vnd.openxmlformats-officedocument.presentationml.notesSlide+xml"/>
  <Override PartName="/ppt/comments/comment33.xml" ContentType="application/vnd.openxmlformats-officedocument.presentationml.comments+xml"/>
  <Override PartName="/ppt/notesSlides/notesSlide76.xml" ContentType="application/vnd.openxmlformats-officedocument.presentationml.notesSlide+xml"/>
  <Override PartName="/ppt/comments/comment3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8"/>
  </p:notesMasterIdLst>
  <p:handoutMasterIdLst>
    <p:handoutMasterId r:id="rId79"/>
  </p:handoutMasterIdLst>
  <p:sldIdLst>
    <p:sldId id="694" r:id="rId2"/>
    <p:sldId id="769" r:id="rId3"/>
    <p:sldId id="695" r:id="rId4"/>
    <p:sldId id="696" r:id="rId5"/>
    <p:sldId id="697" r:id="rId6"/>
    <p:sldId id="698" r:id="rId7"/>
    <p:sldId id="699" r:id="rId8"/>
    <p:sldId id="700" r:id="rId9"/>
    <p:sldId id="701" r:id="rId10"/>
    <p:sldId id="702" r:id="rId11"/>
    <p:sldId id="703" r:id="rId12"/>
    <p:sldId id="704" r:id="rId13"/>
    <p:sldId id="705" r:id="rId14"/>
    <p:sldId id="706" r:id="rId15"/>
    <p:sldId id="707" r:id="rId16"/>
    <p:sldId id="708" r:id="rId17"/>
    <p:sldId id="709" r:id="rId18"/>
    <p:sldId id="710" r:id="rId19"/>
    <p:sldId id="778" r:id="rId20"/>
    <p:sldId id="712" r:id="rId21"/>
    <p:sldId id="713" r:id="rId22"/>
    <p:sldId id="714" r:id="rId23"/>
    <p:sldId id="715" r:id="rId24"/>
    <p:sldId id="716" r:id="rId25"/>
    <p:sldId id="717" r:id="rId26"/>
    <p:sldId id="718" r:id="rId27"/>
    <p:sldId id="719" r:id="rId28"/>
    <p:sldId id="720" r:id="rId29"/>
    <p:sldId id="721" r:id="rId30"/>
    <p:sldId id="722" r:id="rId31"/>
    <p:sldId id="723" r:id="rId32"/>
    <p:sldId id="724" r:id="rId33"/>
    <p:sldId id="725" r:id="rId34"/>
    <p:sldId id="726" r:id="rId35"/>
    <p:sldId id="727" r:id="rId36"/>
    <p:sldId id="728" r:id="rId37"/>
    <p:sldId id="729" r:id="rId38"/>
    <p:sldId id="730" r:id="rId39"/>
    <p:sldId id="731" r:id="rId40"/>
    <p:sldId id="732" r:id="rId41"/>
    <p:sldId id="733" r:id="rId42"/>
    <p:sldId id="734" r:id="rId43"/>
    <p:sldId id="735" r:id="rId44"/>
    <p:sldId id="736" r:id="rId45"/>
    <p:sldId id="737" r:id="rId46"/>
    <p:sldId id="738" r:id="rId47"/>
    <p:sldId id="739" r:id="rId48"/>
    <p:sldId id="777" r:id="rId49"/>
    <p:sldId id="741" r:id="rId50"/>
    <p:sldId id="742" r:id="rId51"/>
    <p:sldId id="743" r:id="rId52"/>
    <p:sldId id="744" r:id="rId53"/>
    <p:sldId id="745" r:id="rId54"/>
    <p:sldId id="746" r:id="rId55"/>
    <p:sldId id="747" r:id="rId56"/>
    <p:sldId id="771" r:id="rId57"/>
    <p:sldId id="749" r:id="rId58"/>
    <p:sldId id="750" r:id="rId59"/>
    <p:sldId id="751" r:id="rId60"/>
    <p:sldId id="752" r:id="rId61"/>
    <p:sldId id="753" r:id="rId62"/>
    <p:sldId id="776" r:id="rId63"/>
    <p:sldId id="755" r:id="rId64"/>
    <p:sldId id="756" r:id="rId65"/>
    <p:sldId id="757" r:id="rId66"/>
    <p:sldId id="758" r:id="rId67"/>
    <p:sldId id="759" r:id="rId68"/>
    <p:sldId id="760" r:id="rId69"/>
    <p:sldId id="761" r:id="rId70"/>
    <p:sldId id="762" r:id="rId71"/>
    <p:sldId id="763" r:id="rId72"/>
    <p:sldId id="764" r:id="rId73"/>
    <p:sldId id="765" r:id="rId74"/>
    <p:sldId id="766" r:id="rId75"/>
    <p:sldId id="767" r:id="rId76"/>
    <p:sldId id="768" r:id="rId77"/>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12" clrIdx="0">
    <p:extLst/>
  </p:cmAuthor>
  <p:cmAuthor id="2" name="Mieko Sato" initials="MS" lastIdx="18" clrIdx="1">
    <p:extLst/>
  </p:cmAuthor>
  <p:cmAuthor id="3" name="tani" initials="tani" lastIdx="41" clrIdx="2"/>
  <p:cmAuthor id="4" name="tani" initials="AIC" lastIdx="4"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5" autoAdjust="0"/>
    <p:restoredTop sz="75908" autoAdjust="0"/>
  </p:normalViewPr>
  <p:slideViewPr>
    <p:cSldViewPr snapToGrid="0">
      <p:cViewPr>
        <p:scale>
          <a:sx n="75" d="100"/>
          <a:sy n="75" d="100"/>
        </p:scale>
        <p:origin x="666" y="180"/>
      </p:cViewPr>
      <p:guideLst>
        <p:guide orient="horz" pos="2160"/>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86"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7-10-15T10:57:53.935" idx="40">
    <p:pos x="10" y="10"/>
    <p:text>佐藤さん、以下を重点的に見ていただけると助かります
①箇条書きの構造（一応当方案で直しています）
②フォントを整える（こちらは何もしていません）
ちなみに以下は実施しました。
・ノート部分に英語原文を付記
・図を整える
・表を整える（表中段落の乱れも含め）
・スライドの見栄えを合せる
・アニメーションの順番の適正化</p:text>
  </p:cm>
</p:cmLst>
</file>

<file path=ppt/comments/comment10.xml><?xml version="1.0" encoding="utf-8"?>
<p:cmLst xmlns:a="http://schemas.openxmlformats.org/drawingml/2006/main" xmlns:r="http://schemas.openxmlformats.org/officeDocument/2006/relationships" xmlns:p="http://schemas.openxmlformats.org/presentationml/2006/main">
  <p:cm authorId="3" dt="2017-10-09T18:14:18.881" idx="13">
    <p:pos x="148" y="118"/>
    <p:text>中段はGPLの翻訳をそのまま転記します。（あくまで例ですし、その方がいろいろと面倒がないので。）</p:text>
  </p:cm>
</p:cmLst>
</file>

<file path=ppt/comments/comment11.xml><?xml version="1.0" encoding="utf-8"?>
<p:cmLst xmlns:a="http://schemas.openxmlformats.org/drawingml/2006/main" xmlns:r="http://schemas.openxmlformats.org/officeDocument/2006/relationships" xmlns:p="http://schemas.openxmlformats.org/presentationml/2006/main">
  <p:cm authorId="1" dt="2017-05-15T15:04:37.754" idx="5">
    <p:pos x="6768" y="1839"/>
    <p:text>この項、翻訳不能。</p:text>
    <p:extLst mod="1">
      <p:ext uri="{C676402C-5697-4E1C-873F-D02D1690AC5C}">
        <p15:threadingInfo xmlns:p15="http://schemas.microsoft.com/office/powerpoint/2012/main" timeZoneBias="-540"/>
      </p:ext>
    </p:extLst>
  </p:cm>
  <p:cm authorId="2" dt="2017-06-28T23:23:46.063" idx="8">
    <p:pos x="4642" y="468"/>
    <p:text>「互換性」も入れたほうがよいかどうか、検討要。</p:text>
    <p:extLst mod="1">
      <p:ext uri="{C676402C-5697-4E1C-873F-D02D1690AC5C}">
        <p15:threadingInfo xmlns:p15="http://schemas.microsoft.com/office/powerpoint/2012/main" timeZoneBias="-540"/>
      </p:ext>
    </p:extLst>
  </p:cm>
  <p:cm authorId="2" dt="2017-06-28T23:52:29.090" idx="11">
    <p:pos x="6388" y="2560"/>
    <p:text>ここわからないです。</p:text>
    <p:extLst mod="1">
      <p:ext uri="{C676402C-5697-4E1C-873F-D02D1690AC5C}">
        <p15:threadingInfo xmlns:p15="http://schemas.microsoft.com/office/powerpoint/2012/main" timeZoneBias="-540"/>
      </p:ext>
    </p:extLst>
  </p:cm>
  <p:cm authorId="3" dt="2017-10-10T09:15:32.363" idx="15">
    <p:pos x="6375" y="2831"/>
    <p:text>佐藤さん、この訳で合っていると思います。
</p:text>
  </p:cm>
  <p:cm authorId="3" dt="2017-10-10T09:28:34.725" idx="14">
    <p:pos x="7000" y="1818"/>
    <p:text>工内さん、
これは次の項で説明する前段の説明の様ですね
たしかに内容としてはわかりづらいですが、
ソフトウェアCがソフトウェアAとBの組み合わせ、つまり
C=Ａ＋Ｂ
で、ＢがGPLv2の時に、CがBの二次的著作物ではないのであれば、CはBのGPLv2の義務を負う必要はない、つまりCにはライセンスとして矛盾がない状態（つまりABは両立できる）、といいたいのだと思います。
</p:text>
  </p:cm>
  <p:cm authorId="4" dt="2017-10-18T07:59:18.504" idx="4">
    <p:pos x="7248" y="1824"/>
    <p:text>協議の結果、次版[*]で修正されたため、バックポートすることで対応することになりました。
[*]
https://wiki.linuxfoundation.org/_media/openchain/openchain-curriculum-for-1-1.pdf）</p:text>
    <p:extLst>
      <p:ext uri="{C676402C-5697-4E1C-873F-D02D1690AC5C}">
        <p15:threadingInfo xmlns:p15="http://schemas.microsoft.com/office/powerpoint/2012/main" timeZoneBias="-54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3" dt="2017-10-11T04:40:45.304" idx="16">
    <p:pos x="10" y="10"/>
    <p:text>
福地さんの文末「～べきです」については「必要である」とさせてください。shouldが義務的なニュアンスより、主観的な主張という感じがする点と、「です、ます調」にするときつめの表現になってしまうと感じたためです。
</p:text>
  </p:cm>
</p:cmLst>
</file>

<file path=ppt/comments/comment13.xml><?xml version="1.0" encoding="utf-8"?>
<p:cmLst xmlns:a="http://schemas.openxmlformats.org/drawingml/2006/main" xmlns:r="http://schemas.openxmlformats.org/officeDocument/2006/relationships" xmlns:p="http://schemas.openxmlformats.org/presentationml/2006/main">
  <p:cm authorId="3" dt="2017-10-11T05:20:39.260" idx="17">
    <p:pos x="10" y="10"/>
    <p:text>福地さん、みなさん
単純に「実践する」としました
Implemen（組み入れる）t+Practice（実務）=実践という意味がしっくりきます</p:text>
  </p:cm>
</p:cmLst>
</file>

<file path=ppt/comments/comment14.xml><?xml version="1.0" encoding="utf-8"?>
<p:cmLst xmlns:a="http://schemas.openxmlformats.org/drawingml/2006/main" xmlns:r="http://schemas.openxmlformats.org/officeDocument/2006/relationships" xmlns:p="http://schemas.openxmlformats.org/presentationml/2006/main">
  <p:cm authorId="1" dt="2017-05-16T14:31:36.620" idx="7">
    <p:pos x="4590" y="581"/>
    <p:text>インパクトは負のイメージでは？</p:text>
    <p:extLst mod="1">
      <p:ext uri="{C676402C-5697-4E1C-873F-D02D1690AC5C}">
        <p15:threadingInfo xmlns:p15="http://schemas.microsoft.com/office/powerpoint/2012/main" timeZoneBias="-540"/>
      </p:ext>
    </p:extLst>
  </p:cm>
  <p:cm authorId="3" dt="2017-10-11T05:19:01.830" idx="18">
    <p:pos x="5534" y="600"/>
    <p:text>工内さんの「impact」→「影響」でいきましょう。
ただ、必ずしも負のインパクトというニュアンスではないと思います。（メリットという流れでインパクトと言っているので）
佐藤さん「盤石な」が気になったので「ロバストな」とそのまま使うことにさせてください</p:text>
  </p:cm>
</p:cmLst>
</file>

<file path=ppt/comments/comment15.xml><?xml version="1.0" encoding="utf-8"?>
<p:cmLst xmlns:a="http://schemas.openxmlformats.org/drawingml/2006/main" xmlns:r="http://schemas.openxmlformats.org/officeDocument/2006/relationships" xmlns:p="http://schemas.openxmlformats.org/presentationml/2006/main">
  <p:cm authorId="2" dt="2017-06-06T13:55:49.274" idx="4">
    <p:pos x="10" y="10"/>
    <p:text>プロダクトを製品に</p:text>
    <p:extLst>
      <p:ext uri="{C676402C-5697-4E1C-873F-D02D1690AC5C}">
        <p15:threadingInfo xmlns:p15="http://schemas.microsoft.com/office/powerpoint/2012/main" timeZoneBias="-54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2" dt="2017-06-06T13:15:49.655" idx="3">
    <p:pos x="2527" y="559"/>
    <p:text>すべてのプロセスが重要な要素だと思うので、敢えて「鍵となる」にしました。</p:text>
    <p:extLst mod="1">
      <p:ext uri="{C676402C-5697-4E1C-873F-D02D1690AC5C}">
        <p15:threadingInfo xmlns:p15="http://schemas.microsoft.com/office/powerpoint/2012/main" timeZoneBias="-540"/>
      </p:ext>
    </p:extLst>
  </p:cm>
  <p:cm authorId="3" dt="2017-10-12T05:40:51.496" idx="19">
    <p:pos x="3053" y="557"/>
    <p:text>佐藤さん承知しました。
工内さんのguidance、指導、
福地さんのobjective、目標についても承知いたしました</p:text>
  </p:cm>
</p:cmLst>
</file>

<file path=ppt/comments/comment17.xml><?xml version="1.0" encoding="utf-8"?>
<p:cmLst xmlns:a="http://schemas.openxmlformats.org/drawingml/2006/main" xmlns:r="http://schemas.openxmlformats.org/officeDocument/2006/relationships" xmlns:p="http://schemas.openxmlformats.org/presentationml/2006/main">
  <p:cm authorId="2" dt="2017-06-05T22:57:26.368" idx="1">
    <p:pos x="86" y="3962"/>
    <p:text>「依存性関係」には違和感あり。「依存関係」または「依存状態」がよいかと。</p:text>
    <p:extLst mod="1">
      <p:ext uri="{C676402C-5697-4E1C-873F-D02D1690AC5C}">
        <p15:threadingInfo xmlns:p15="http://schemas.microsoft.com/office/powerpoint/2012/main" timeZoneBias="-540"/>
      </p:ext>
    </p:extLst>
  </p:cm>
  <p:cm authorId="3" dt="2017-10-12T05:46:25.877" idx="20">
    <p:pos x="630" y="3983"/>
    <p:text>佐藤さん、そうですね。
ソフトウェアの依存性を強調したつもりですが
逆に日本語が変になってしまいました＾＾；）
直してくれたのは福地さん？
Attributionは帰属表示で統一したいと思います。
</p:text>
  </p:cm>
</p:cmLst>
</file>

<file path=ppt/comments/comment18.xml><?xml version="1.0" encoding="utf-8"?>
<p:cmLst xmlns:a="http://schemas.openxmlformats.org/drawingml/2006/main" xmlns:r="http://schemas.openxmlformats.org/officeDocument/2006/relationships" xmlns:p="http://schemas.openxmlformats.org/presentationml/2006/main">
  <p:cm authorId="3" dt="2017-10-13T05:09:32.071" idx="21">
    <p:pos x="10" y="10"/>
    <p:text>日本語としてわかりづらいところをすこし文言を修正しました。
</p:text>
  </p:cm>
</p:cmLst>
</file>

<file path=ppt/comments/comment19.xml><?xml version="1.0" encoding="utf-8"?>
<p:cmLst xmlns:a="http://schemas.openxmlformats.org/drawingml/2006/main" xmlns:r="http://schemas.openxmlformats.org/officeDocument/2006/relationships" xmlns:p="http://schemas.openxmlformats.org/presentationml/2006/main">
  <p:cm authorId="3" dt="2017-10-13T05:30:40.414" idx="22">
    <p:pos x="10" y="10"/>
    <p:text>工内さん、図中「Work」を「遂行」とした部分を少し変えました。
これはレビューチームが必要とする情報を提供するための「作業」という感覚です。
</p:text>
  </p:cm>
</p:cmLst>
</file>

<file path=ppt/comments/comment2.xml><?xml version="1.0" encoding="utf-8"?>
<p:cmLst xmlns:a="http://schemas.openxmlformats.org/drawingml/2006/main" xmlns:r="http://schemas.openxmlformats.org/officeDocument/2006/relationships" xmlns:p="http://schemas.openxmlformats.org/presentationml/2006/main">
  <p:cm authorId="3" dt="2017-10-09T17:37:54.176" idx="5">
    <p:pos x="3691" y="459"/>
    <p:text>・やはり全体的に文面がたどたどしい感じがするので、少し見直した方がよいかもしれません。
・日本語としての流れを意識して、若干文章に手を加えました
・細部では→細部について
・可能性「も」→可能性「が」
・本翻訳資料を→本翻訳版を
・各国の法令を検討していない可能性→か国の法令に対応していない可能性</p:text>
  </p:cm>
</p:cmLst>
</file>

<file path=ppt/comments/comment20.xml><?xml version="1.0" encoding="utf-8"?>
<p:cmLst xmlns:a="http://schemas.openxmlformats.org/drawingml/2006/main" xmlns:r="http://schemas.openxmlformats.org/officeDocument/2006/relationships" xmlns:p="http://schemas.openxmlformats.org/presentationml/2006/main">
  <p:cm authorId="3" dt="2017-10-13T05:37:47.331" idx="23">
    <p:pos x="72" y="22"/>
    <p:text>福地さん、「上級マネジメントレビュー委員会」のところは「幹部レベルのレビュー委員会」
下部文面「上級監督機能が必要となる」とありましたが、原文に「上級」については書かれてなかったので削除しました</p:text>
  </p:cm>
</p:cmLst>
</file>

<file path=ppt/comments/comment21.xml><?xml version="1.0" encoding="utf-8"?>
<p:cmLst xmlns:a="http://schemas.openxmlformats.org/drawingml/2006/main" xmlns:r="http://schemas.openxmlformats.org/officeDocument/2006/relationships" xmlns:p="http://schemas.openxmlformats.org/presentationml/2006/main">
  <p:cm authorId="3" dt="2017-10-14T18:00:09.421" idx="26">
    <p:pos x="31" y="30"/>
    <p:text>工内さん、「a set of action」について「一連の業務活動」としたところ、少し読みづらいので、普通に「一連のアクション」にしました。
福地さん、「Due dilligence」部分を「精査」とした部分ですが、やはりここは「やるべきことをやっている」という意味を残すべきと思うので「適正努力（due dilligence)」とさせてください</p:text>
  </p:cm>
</p:cmLst>
</file>

<file path=ppt/comments/comment22.xml><?xml version="1.0" encoding="utf-8"?>
<p:cmLst xmlns:a="http://schemas.openxmlformats.org/drawingml/2006/main" xmlns:r="http://schemas.openxmlformats.org/officeDocument/2006/relationships" xmlns:p="http://schemas.openxmlformats.org/presentationml/2006/main">
  <p:cm authorId="1" dt="2017-05-16T17:40:10.665" idx="8">
    <p:pos x="40" y="37"/>
    <p:text>使用している事実を確認する</p:text>
    <p:extLst mod="1">
      <p:ext uri="{C676402C-5697-4E1C-873F-D02D1690AC5C}">
        <p15:threadingInfo xmlns:p15="http://schemas.microsoft.com/office/powerpoint/2012/main" timeZoneBias="-540"/>
      </p:ext>
    </p:extLst>
  </p:cm>
  <p:cm authorId="3" dt="2017-10-14T17:52:25.883" idx="24">
    <p:pos x="630" y="2"/>
    <p:text>趣旨はそうですね。表記は変更しませんでした。</p:text>
  </p:cm>
</p:cmLst>
</file>

<file path=ppt/comments/comment23.xml><?xml version="1.0" encoding="utf-8"?>
<p:cmLst xmlns:a="http://schemas.openxmlformats.org/drawingml/2006/main" xmlns:r="http://schemas.openxmlformats.org/officeDocument/2006/relationships" xmlns:p="http://schemas.openxmlformats.org/presentationml/2006/main">
  <p:cm authorId="3" dt="2017-10-14T19:28:37.079" idx="27">
    <p:pos x="50" y="29"/>
    <p:text>工内さん、「FOSSポリシーに違反」という表現は意図的にきつめに訳されたと思いますが、実際のところはさておき原文conflict with FOSS policyは違反までの意味にはならないと思うので、「反する」という表現にさせてください。
福地さん、issueは「問題」統一させてください。問題と課題は同じ意味で使うことがありますが、ここでは以下に分けて考えてたいと思います
 ・ 「問題」 ： 発生している状況を示す。組織にネガティブな影響を及ぼすもの。
 ・ 「課題」 ： 組織目標を達成するためにこれから成すべきこと。ポジティブに表現される。
参考：http://www.kiji-check.com/japanese/problem/</p:text>
  </p:cm>
</p:cmLst>
</file>

<file path=ppt/comments/comment24.xml><?xml version="1.0" encoding="utf-8"?>
<p:cmLst xmlns:a="http://schemas.openxmlformats.org/drawingml/2006/main" xmlns:r="http://schemas.openxmlformats.org/officeDocument/2006/relationships" xmlns:p="http://schemas.openxmlformats.org/presentationml/2006/main">
  <p:cm authorId="3" dt="2017-10-14T20:20:15.179" idx="28">
    <p:pos x="108" y="24"/>
    <p:text>工内さん、「帰属告知」とあった箇所は、OpenChain Specとの用語統一の意味でも「帰属表示」とさせてください。</p:text>
  </p:cm>
</p:cmLst>
</file>

<file path=ppt/comments/comment25.xml><?xml version="1.0" encoding="utf-8"?>
<p:cmLst xmlns:a="http://schemas.openxmlformats.org/drawingml/2006/main" xmlns:r="http://schemas.openxmlformats.org/officeDocument/2006/relationships" xmlns:p="http://schemas.openxmlformats.org/presentationml/2006/main">
  <p:cm authorId="3" dt="2017-10-15T06:48:18.480" idx="29">
    <p:pos x="10" y="10"/>
    <p:text>工内さん、確かに製品に対応させる、という趣旨が大事ですね。ありがとうございます。
ただ、「バイナリに対応したソースコード」とまでは原文に書いていないので気になりました。
「製品に対応した」にしようと思いましたが直訳に近い
「添付ソースコード」にして、法的な表現であることで対応しました。いかがでしょうか。</p:text>
  </p:cm>
</p:cmLst>
</file>

<file path=ppt/comments/comment26.xml><?xml version="1.0" encoding="utf-8"?>
<p:cmLst xmlns:a="http://schemas.openxmlformats.org/drawingml/2006/main" xmlns:r="http://schemas.openxmlformats.org/officeDocument/2006/relationships" xmlns:p="http://schemas.openxmlformats.org/presentationml/2006/main">
  <p:cm authorId="2" dt="2017-06-30T19:39:55.439" idx="13">
    <p:pos x="90" y="55"/>
    <p:text>問題？ 課題？
どちらかに。</p:text>
    <p:extLst mod="1">
      <p:ext uri="{C676402C-5697-4E1C-873F-D02D1690AC5C}">
        <p15:threadingInfo xmlns:p15="http://schemas.microsoft.com/office/powerpoint/2012/main" timeZoneBias="-540"/>
      </p:ext>
    </p:extLst>
  </p:cm>
  <p:cm authorId="3" dt="2017-10-14T17:59:48.530" idx="25">
    <p:pos x="537" y="68"/>
    <p:text>「問題」で統一したいと思います。
</p:text>
  </p:cm>
</p:cmLst>
</file>

<file path=ppt/comments/comment27.xml><?xml version="1.0" encoding="utf-8"?>
<p:cmLst xmlns:a="http://schemas.openxmlformats.org/drawingml/2006/main" xmlns:r="http://schemas.openxmlformats.org/officeDocument/2006/relationships" xmlns:p="http://schemas.openxmlformats.org/presentationml/2006/main">
  <p:cm authorId="3" dt="2017-10-15T09:28:47.353" idx="30">
    <p:pos x="96" y="36"/>
    <p:text>「知的財産の落とし穴」がしっくりこないので、「知的財産に関する落とし穴」としました。（以降同様）
p72のタイトルと合わなくなっていますが、それは原文がそうなのでそのままにします</p:text>
  </p:cm>
</p:cmLst>
</file>

<file path=ppt/comments/comment28.xml><?xml version="1.0" encoding="utf-8"?>
<p:cmLst xmlns:a="http://schemas.openxmlformats.org/drawingml/2006/main" xmlns:r="http://schemas.openxmlformats.org/officeDocument/2006/relationships" xmlns:p="http://schemas.openxmlformats.org/presentationml/2006/main">
  <p:cm authorId="1" dt="2017-05-17T11:26:27.800" idx="9">
    <p:pos x="10" y="10"/>
    <p:text>「この種」と「この種類」が混在。「種類」で統一。</p:text>
    <p:extLst>
      <p:ext uri="{C676402C-5697-4E1C-873F-D02D1690AC5C}">
        <p15:threadingInfo xmlns:p15="http://schemas.microsoft.com/office/powerpoint/2012/main" timeZoneBias="-540"/>
      </p:ext>
    </p:extLst>
  </p:cm>
  <p:cm authorId="2" dt="2017-06-30T20:01:07.012" idx="14">
    <p:pos x="754" y="22"/>
    <p:text>「この種類の」が不自然に感じたので、「タイプ」に統一しました。</p:text>
    <p:extLst mod="1">
      <p:ext uri="{C676402C-5697-4E1C-873F-D02D1690AC5C}">
        <p15:threadingInfo xmlns:p15="http://schemas.microsoft.com/office/powerpoint/2012/main" timeZoneBias="-540">
          <p15:parentCm authorId="1" idx="9"/>
        </p15:threadingInfo>
      </p:ext>
    </p:extLst>
  </p:cm>
  <p:cm authorId="2" dt="2017-06-30T20:01:19.028" idx="15">
    <p:pos x="1303" y="29"/>
    <p:text>次のスライドの表現に合わせました。</p:text>
    <p:extLst mod="1">
      <p:ext uri="{C676402C-5697-4E1C-873F-D02D1690AC5C}">
        <p15:threadingInfo xmlns:p15="http://schemas.microsoft.com/office/powerpoint/2012/main" timeZoneBias="-540"/>
      </p:ext>
    </p:extLst>
  </p:cm>
  <p:cm authorId="3" dt="2017-10-15T08:21:08.107" idx="31">
    <p:pos x="1846" y="10"/>
    <p:text>読者により読みやすく、落とし穴らしく「～しまう」という表記にしたいと思います（後続ページも同様）
</p:text>
  </p:cm>
</p:cmLst>
</file>

<file path=ppt/comments/comment29.xml><?xml version="1.0" encoding="utf-8"?>
<p:cmLst xmlns:a="http://schemas.openxmlformats.org/drawingml/2006/main" xmlns:r="http://schemas.openxmlformats.org/officeDocument/2006/relationships" xmlns:p="http://schemas.openxmlformats.org/presentationml/2006/main">
  <p:cm authorId="1" dt="2017-05-17T12:02:38.958" idx="10">
    <p:pos x="-24" y="37"/>
    <p:text>in certain casesの訳は不要でしょう</p:text>
    <p:extLst mod="1">
      <p:ext uri="{C676402C-5697-4E1C-873F-D02D1690AC5C}">
        <p15:threadingInfo xmlns:p15="http://schemas.microsoft.com/office/powerpoint/2012/main" timeZoneBias="-540"/>
      </p:ext>
    </p:extLst>
  </p:cm>
  <p:cm authorId="1" dt="2017-05-17T13:18:00.245" idx="11">
    <p:pos x="744" y="29"/>
    <p:text>ソースコードにリンクするのはヘン</p:text>
    <p:extLst mod="1">
      <p:ext uri="{C676402C-5697-4E1C-873F-D02D1690AC5C}">
        <p15:threadingInfo xmlns:p15="http://schemas.microsoft.com/office/powerpoint/2012/main" timeZoneBias="-540"/>
      </p:ext>
    </p:extLst>
  </p:cm>
  <p:cm authorId="2" dt="2017-06-30T23:29:53.711" idx="16">
    <p:pos x="1496" y="27"/>
    <p:text>他の場所に合わせて「依存関係」を「依存性」に変えました。</p:text>
    <p:extLst mod="1">
      <p:ext uri="{C676402C-5697-4E1C-873F-D02D1690AC5C}">
        <p15:threadingInfo xmlns:p15="http://schemas.microsoft.com/office/powerpoint/2012/main" timeZoneBias="-540"/>
      </p:ext>
    </p:extLst>
  </p:cm>
  <p:cm authorId="3" dt="2017-10-15T08:45:48.783" idx="32">
    <p:pos x="2050" y="22"/>
    <p:text>工内さん、佐藤さん承知しました。
福地さん、下段真ん中、「FOSSコンポーネントに導入したソースコードを」とあった点ですが若干違和感があったので「取り込んだ」とさせてください。「introduce」と違う言葉にはなっているのですが、日本語でののどごしを優先したいと思います。</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17-06-27T13:06:27.085" idx="5">
    <p:pos x="10" y="31"/>
    <p:text>ノート部分を変えています。eitherが微妙な位置にありますね。</p:text>
    <p:extLst mod="1">
      <p:ext uri="{C676402C-5697-4E1C-873F-D02D1690AC5C}">
        <p15:threadingInfo xmlns:p15="http://schemas.microsoft.com/office/powerpoint/2012/main" timeZoneBias="-540"/>
      </p:ext>
    </p:extLst>
  </p:cm>
  <p:cm authorId="3" dt="2017-10-13T05:41:14.541" idx="7">
    <p:pos x="594" y="39"/>
    <p:text>①ノート部分、確かにeitherの位置が微妙で直訳するとよく言っているｋとがわからなくなってしまいますね。
要するに；
・トレーニングの仕方にはまとめて3時間で実施する形態と、章ごとに適宜行うような形態の2つがある。
・本スライドは、どちらの形態でも全体を見渡すガイドとして機能する
ということであり、若干意訳でも日本語で意味が通るような形がいいと思いました。
②６については「一貫した」とありましたが、工内さん案の「初めから終わりまで」にしました
⑦については体言止めとして表記を変えました</p:text>
  </p:cm>
</p:cmLst>
</file>

<file path=ppt/comments/comment30.xml><?xml version="1.0" encoding="utf-8"?>
<p:cmLst xmlns:a="http://schemas.openxmlformats.org/drawingml/2006/main" xmlns:r="http://schemas.openxmlformats.org/officeDocument/2006/relationships" xmlns:p="http://schemas.openxmlformats.org/presentationml/2006/main">
  <p:cm authorId="3" dt="2017-10-15T09:13:23.801" idx="33">
    <p:pos x="60" y="12"/>
    <p:text>工内さん、上段の回避策で「チェックリスト項目を用意する」ですが、内容の正否はさておき、ここは原文「publishing a checklist item 」に忠実に「公開する」にしておきます。
佐藤さん、中段、下段の回避策は、節の順番を変えました。（流れを意識しました）</p:text>
  </p:cm>
</p:cmLst>
</file>

<file path=ppt/comments/comment31.xml><?xml version="1.0" encoding="utf-8"?>
<p:cmLst xmlns:a="http://schemas.openxmlformats.org/drawingml/2006/main" xmlns:r="http://schemas.openxmlformats.org/officeDocument/2006/relationships" xmlns:p="http://schemas.openxmlformats.org/presentationml/2006/main">
  <p:cm authorId="3" dt="2017-10-15T09:55:08.474" idx="35">
    <p:pos x="10" y="10"/>
    <p:text>工内さん、上段真ん中の「定常的に」が原文にはありませんが、ニュアンスとしてはそうだと思いますのでそのまま残したいと思います。
中段の予防策は、そのまま採用しました。3人分のレビューが混ざっているので念のため見ておいてください</p:text>
  </p:cm>
</p:cmLst>
</file>

<file path=ppt/comments/comment32.xml><?xml version="1.0" encoding="utf-8"?>
<p:cmLst xmlns:a="http://schemas.openxmlformats.org/drawingml/2006/main" xmlns:r="http://schemas.openxmlformats.org/officeDocument/2006/relationships" xmlns:p="http://schemas.openxmlformats.org/presentationml/2006/main">
  <p:cm authorId="3" dt="2017-10-15T09:59:23.324" idx="37">
    <p:pos x="10" y="10"/>
    <p:text>少しだけ文言を直しました
「高い優先度で」→「優先して」
「促進されるもの：」→「以下が促進される」</p:text>
  </p:cm>
</p:cmLst>
</file>

<file path=ppt/comments/comment33.xml><?xml version="1.0" encoding="utf-8"?>
<p:cmLst xmlns:a="http://schemas.openxmlformats.org/drawingml/2006/main" xmlns:r="http://schemas.openxmlformats.org/officeDocument/2006/relationships" xmlns:p="http://schemas.openxmlformats.org/presentationml/2006/main">
  <p:cm authorId="3" dt="2017-10-15T10:07:02.512" idx="38">
    <p:pos x="216" y="96"/>
    <p:text>佐藤さん、「双方向コミュニケーション（つまり・・・」と合ったところは、「双方向コミュニケーション（たとえば・・・」としました。
併せて括弧を最後に持ってきて読みやすくしました
工内さん
FOSS関連「組織」に「団体も加えました。組織は企業の印象が強いので、LFなどファンデーション機構のようなところをイメージしてもらうためです</p:text>
  </p:cm>
</p:cmLst>
</file>

<file path=ppt/comments/comment34.xml><?xml version="1.0" encoding="utf-8"?>
<p:cmLst xmlns:a="http://schemas.openxmlformats.org/drawingml/2006/main" xmlns:r="http://schemas.openxmlformats.org/officeDocument/2006/relationships" xmlns:p="http://schemas.openxmlformats.org/presentationml/2006/main">
  <p:cm authorId="3" dt="2017-10-15T10:08:17.751" idx="39">
    <p:pos x="84" y="60"/>
    <p:text>佐藤さん、「失敗の一例を」を「失敗例を一つ」としました。</p:text>
  </p:cm>
</p:cmLst>
</file>

<file path=ppt/comments/comment4.xml><?xml version="1.0" encoding="utf-8"?>
<p:cmLst xmlns:a="http://schemas.openxmlformats.org/drawingml/2006/main" xmlns:r="http://schemas.openxmlformats.org/officeDocument/2006/relationships" xmlns:p="http://schemas.openxmlformats.org/presentationml/2006/main">
  <p:cm authorId="3" dt="2017-10-09T15:59:05.040" idx="9">
    <p:pos x="10" y="24"/>
    <p:text>ノート部分の表現を微修正</p:text>
  </p:cm>
</p:cmLst>
</file>

<file path=ppt/comments/comment5.xml><?xml version="1.0" encoding="utf-8"?>
<p:cmLst xmlns:a="http://schemas.openxmlformats.org/drawingml/2006/main" xmlns:r="http://schemas.openxmlformats.org/officeDocument/2006/relationships" xmlns:p="http://schemas.openxmlformats.org/presentationml/2006/main">
  <p:cm authorId="2" dt="2017-06-28T17:46:41.376" idx="7">
    <p:pos x="116" y="28"/>
    <p:text>「もっとも」は「最も」に置換してあります。ひらがなだと、「尤も」のような気がする。</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3" dt="2017-10-09T17:35:19.439" idx="11">
    <p:pos x="69" y="25"/>
    <p:text>機能、表現にかぎ括弧を付けました。</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17-05-15T12:15:26.625" idx="2">
    <p:pos x="591" y="45"/>
    <p:text>Copyrightableな派生物のことを言っている。英語最新版で確認が必要。</p:text>
    <p:extLst mod="1">
      <p:ext uri="{C676402C-5697-4E1C-873F-D02D1690AC5C}">
        <p15:threadingInfo xmlns:p15="http://schemas.microsoft.com/office/powerpoint/2012/main" timeZoneBias="-540"/>
      </p:ext>
    </p:extLst>
  </p:cm>
  <p:cm authorId="2" dt="2017-06-28T11:27:21.594" idx="6">
    <p:pos x="88" y="37"/>
    <p:text>日本語フォントは斜体にすると見苦しいと言われ、避けられています。色を変える、太字にする、アンダーラインを引く、カッコで囲むなどの強調方法が推奨されています。どうするのがよいでしょうね。。。とりあえずカッコつけました。</p:text>
    <p:extLst mod="1">
      <p:ext uri="{C676402C-5697-4E1C-873F-D02D1690AC5C}">
        <p15:threadingInfo xmlns:p15="http://schemas.microsoft.com/office/powerpoint/2012/main" timeZoneBias="-540"/>
      </p:ext>
    </p:extLst>
  </p:cm>
  <p:cm authorId="3" dt="2017-10-15T10:15:25.245" idx="10">
    <p:pos x="1326" y="62"/>
    <p:text>・Delivertive workは日本の著作権法では「二次的著作物」ですが、難しいですね。原文に忠実に「派生」を表現するのは賛成です。ただ「派生的著作物」とまで記載した方が正確と考えました。さらにスライド下に「※」として日本の著作権法との対応も記述しておきました。
・下部注記部分、議論が「続いている」は少しニュアンスが変わってしまうので「議論の対象になっている」としました
</p:text>
  </p:cm>
</p:cmLst>
</file>

<file path=ppt/comments/comment8.xml><?xml version="1.0" encoding="utf-8"?>
<p:cmLst xmlns:a="http://schemas.openxmlformats.org/drawingml/2006/main" xmlns:r="http://schemas.openxmlformats.org/officeDocument/2006/relationships" xmlns:p="http://schemas.openxmlformats.org/presentationml/2006/main">
  <p:cm authorId="1" dt="2017-05-15T13:58:36.610" idx="4">
    <p:pos x="89" y="100"/>
    <p:text>最初のFreeは余分でしょう。</p:text>
    <p:extLst mod="1">
      <p:ext uri="{C676402C-5697-4E1C-873F-D02D1690AC5C}">
        <p15:threadingInfo xmlns:p15="http://schemas.microsoft.com/office/powerpoint/2012/main" timeZoneBias="-540"/>
      </p:ext>
    </p:extLst>
  </p:cm>
  <p:cm authorId="3" dt="2017-10-09T18:00:08.783" idx="12">
    <p:pos x="911" y="98"/>
    <p:text>・FOSSが何を意味するかがどこにも書かれていないことになってしまうので、フリーは残しておきます。
・書面での申し出については、業界専門用語のようなものだと思うので、下部で注記しました。</p:text>
  </p:cm>
</p:cmLst>
</file>

<file path=ppt/comments/comment9.xml><?xml version="1.0" encoding="utf-8"?>
<p:cmLst xmlns:a="http://schemas.openxmlformats.org/drawingml/2006/main" xmlns:r="http://schemas.openxmlformats.org/officeDocument/2006/relationships" xmlns:p="http://schemas.openxmlformats.org/presentationml/2006/main">
  <p:cm authorId="3" dt="2017-10-15T10:20:52.611" idx="41">
    <p:pos x="10" y="10"/>
    <p:text>福地さん、「三項型」を「3条項」と修正しました</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DC43A975-C83B-F446-B163-5306E95FC19C}" type="datetimeFigureOut">
              <a:rPr lang="en-US" smtClean="0"/>
              <a:t>10/18/2017</a:t>
            </a:fld>
            <a:endParaRPr lang="en-US"/>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6115C3A1-2123-46DB-B930-A516853D6C25}" type="datetimeFigureOut">
              <a:rPr lang="en-US"/>
              <a:t>10/18/2017</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a:t>OpenChain </a:t>
            </a:r>
            <a:r>
              <a:rPr lang="en-US" strike="noStrike" dirty="0" err="1"/>
              <a:t>カリキュラムのスライドへようこそ。本スライドは、組織内チームに向けたFOSSコンプライアンスについてトレーニングを実施する際</a:t>
            </a:r>
            <a:r>
              <a:rPr lang="ja-JP" altLang="en-US" strike="noStrike" dirty="0"/>
              <a:t>に、トレーニングの補助として使い、</a:t>
            </a:r>
            <a:r>
              <a:rPr lang="en-US" strike="noStrike" baseline="0" dirty="0" err="1"/>
              <a:t>OpenChainの仕様</a:t>
            </a:r>
            <a:r>
              <a:rPr lang="ja-JP" altLang="en-US" strike="noStrike" baseline="0" dirty="0" err="1"/>
              <a:t>への</a:t>
            </a:r>
            <a:r>
              <a:rPr lang="ja-JP" altLang="en-US" strike="noStrike" baseline="0" dirty="0"/>
              <a:t>適合を達成するために用いる</a:t>
            </a:r>
            <a:r>
              <a:rPr lang="en-US" strike="noStrike" baseline="0" dirty="0" err="1"/>
              <a:t>ことができます</a:t>
            </a:r>
            <a:r>
              <a:rPr lang="en-US" strike="noStrike" baseline="0" dirty="0"/>
              <a:t>。 </a:t>
            </a:r>
            <a:endParaRPr lang="x-none" strike="noStrike" dirty="0"/>
          </a:p>
          <a:p>
            <a:endParaRPr lang="en-US" strike="noStrike" dirty="0"/>
          </a:p>
          <a:p>
            <a:r>
              <a:rPr lang="en-US" strike="noStrike" dirty="0" err="1"/>
              <a:t>このスライド</a:t>
            </a:r>
            <a:r>
              <a:rPr lang="ja-JP" altLang="en-US" strike="noStrike" dirty="0"/>
              <a:t>は、</a:t>
            </a:r>
            <a:r>
              <a:rPr lang="en-US" strike="noStrike" dirty="0" err="1"/>
              <a:t>半日のトレーニング</a:t>
            </a:r>
            <a:r>
              <a:rPr lang="en-US" strike="noStrike" dirty="0"/>
              <a:t> </a:t>
            </a:r>
            <a:r>
              <a:rPr lang="en-US" strike="noStrike" dirty="0" err="1"/>
              <a:t>セッションとして提供することができます</a:t>
            </a:r>
            <a:r>
              <a:rPr lang="en-US" strike="noStrike" dirty="0"/>
              <a:t>。</a:t>
            </a:r>
            <a:r>
              <a:rPr lang="ja-JP" altLang="en-US" strike="noStrike" dirty="0"/>
              <a:t>また、</a:t>
            </a:r>
            <a:r>
              <a:rPr lang="en-US" strike="noStrike" dirty="0" err="1"/>
              <a:t>各章を</a:t>
            </a:r>
            <a:r>
              <a:rPr lang="ja-JP" altLang="en-US" strike="noStrike" dirty="0"/>
              <a:t>分割し</a:t>
            </a:r>
            <a:r>
              <a:rPr lang="en-US" strike="noStrike" dirty="0"/>
              <a:t>、</a:t>
            </a:r>
            <a:r>
              <a:rPr lang="en-US" strike="noStrike" dirty="0" err="1"/>
              <a:t>個別のモジュールとして提供することも可能です。各章には質問形式の「理解度チェック」のスライドを設けて</a:t>
            </a:r>
            <a:r>
              <a:rPr lang="ja-JP" altLang="en-US" strike="noStrike" dirty="0"/>
              <a:t>おり、</a:t>
            </a:r>
            <a:r>
              <a:rPr lang="en-US" strike="noStrike" dirty="0" err="1"/>
              <a:t>回答はスライドのノート欄に記載されています。これらの質問</a:t>
            </a:r>
            <a:r>
              <a:rPr lang="ja-JP" altLang="en-US" strike="noStrike" dirty="0"/>
              <a:t>と回答</a:t>
            </a:r>
            <a:r>
              <a:rPr lang="en-US" strike="noStrike" dirty="0" err="1"/>
              <a:t>はFOSSコンプライアンスの組織内テストの素材として使うことができます</a:t>
            </a:r>
            <a:r>
              <a:rPr lang="en-US" strike="noStrike" dirty="0" smtClean="0"/>
              <a:t>。</a:t>
            </a:r>
          </a:p>
          <a:p>
            <a:endParaRPr lang="en-US" strike="noStrike" dirty="0" smtClean="0"/>
          </a:p>
          <a:p>
            <a:r>
              <a:rPr lang="en-US" strike="noStrike"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trike="noStrike" dirty="0" smtClean="0"/>
              <a:t>Welcome to the OpenChain Curriculum Slides. These slides can be used</a:t>
            </a:r>
            <a:r>
              <a:rPr lang="en-US" altLang="ja-JP" strike="noStrike" baseline="0" dirty="0" smtClean="0"/>
              <a:t> to help train internal teams about FOSS compliance issues and to conform with the OpenChain Specification.</a:t>
            </a:r>
            <a:endParaRPr lang="x-none" altLang="ja-JP" strike="noStrike" dirty="0" smtClean="0"/>
          </a:p>
          <a:p>
            <a:endParaRPr lang="en-US" altLang="ja-JP" strike="noStrike" dirty="0" smtClean="0"/>
          </a:p>
          <a:p>
            <a:r>
              <a:rPr lang="en-US" altLang="ja-JP" strike="noStrike" dirty="0" smtClean="0"/>
              <a:t>You can deliver these slides as one half-day training session or you</a:t>
            </a:r>
            <a:r>
              <a:rPr lang="en-US" altLang="ja-JP" strike="noStrike" baseline="0" dirty="0" smtClean="0"/>
              <a:t> can deliver each chapter as a separate module. Please note that each chapter has “Check Your Understanding” slides with questions and answers in the slide notes. These can be used as the basis for in-house tests for FOSS compliance.</a:t>
            </a:r>
            <a:endParaRPr lang="x-none" altLang="ja-JP" strike="noStrike" dirty="0" smtClean="0"/>
          </a:p>
          <a:p>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a:t>
            </a:r>
            <a:r>
              <a:rPr lang="en-US" baseline="0" dirty="0" err="1">
                <a:latin typeface="Calibri"/>
              </a:rPr>
              <a:t>ライセンス」とは何かを説明しています</a:t>
            </a:r>
            <a:r>
              <a:rPr lang="en-US" baseline="0" dirty="0">
                <a:latin typeface="Calibri"/>
              </a:rPr>
              <a:t>。</a:t>
            </a:r>
            <a:r>
              <a:rPr lang="ja-JP" altLang="en-US" baseline="0" dirty="0">
                <a:latin typeface="Calibri"/>
              </a:rPr>
              <a:t>それ</a:t>
            </a:r>
            <a:r>
              <a:rPr lang="en-US" baseline="0" dirty="0" err="1">
                <a:latin typeface="Calibri"/>
              </a:rPr>
              <a:t>は米国法令下の</a:t>
            </a:r>
            <a:r>
              <a:rPr lang="ja-JP" altLang="en-US" baseline="0" dirty="0">
                <a:solidFill>
                  <a:srgbClr val="FF0000"/>
                </a:solidFill>
                <a:latin typeface="Calibri"/>
              </a:rPr>
              <a:t>「</a:t>
            </a:r>
            <a:r>
              <a:rPr lang="en-US" baseline="0" dirty="0" err="1">
                <a:solidFill>
                  <a:srgbClr val="FF0000"/>
                </a:solidFill>
                <a:latin typeface="Calibri"/>
              </a:rPr>
              <a:t>契約</a:t>
            </a:r>
            <a:r>
              <a:rPr lang="ja-JP" altLang="en-US" baseline="0" dirty="0">
                <a:latin typeface="Calibri"/>
              </a:rPr>
              <a:t>」</a:t>
            </a:r>
            <a:r>
              <a:rPr lang="en-US" baseline="0" dirty="0">
                <a:latin typeface="Calibri"/>
              </a:rPr>
              <a:t>と</a:t>
            </a:r>
            <a:r>
              <a:rPr lang="ja-JP" altLang="en-US" baseline="0" dirty="0">
                <a:latin typeface="Calibri"/>
              </a:rPr>
              <a:t>は</a:t>
            </a:r>
            <a:r>
              <a:rPr lang="en-US" baseline="0" dirty="0" err="1">
                <a:latin typeface="Calibri"/>
              </a:rPr>
              <a:t>異なっています。ここではライセンスの中にどういったものがあるか、その境界を説明しています</a:t>
            </a:r>
            <a:r>
              <a:rPr lang="en-US" baseline="0" dirty="0" smtClean="0">
                <a:latin typeface="Calibri"/>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a:t>
            </a:r>
            <a:r>
              <a:rPr lang="en-US" altLang="ja-JP" baseline="0" dirty="0" smtClean="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著作権は原作者の</a:t>
            </a:r>
            <a:r>
              <a:rPr lang="ja-JP" altLang="en-US" dirty="0">
                <a:latin typeface="Calibri"/>
              </a:rPr>
              <a:t>独創的な作品</a:t>
            </a:r>
            <a:r>
              <a:rPr lang="x-none" dirty="0">
                <a:latin typeface="Calibri"/>
              </a:rPr>
              <a:t>を保護します。著作権がアイデアの表現を保護するのに対し、特許</a:t>
            </a:r>
            <a:r>
              <a:rPr lang="ja-JP" altLang="en-US" dirty="0">
                <a:latin typeface="Calibri"/>
              </a:rPr>
              <a:t>は</a:t>
            </a:r>
            <a:r>
              <a:rPr lang="x-none" dirty="0">
                <a:latin typeface="Calibri"/>
              </a:rPr>
              <a:t>根底にあるアイデアそのものを保護している点で異なります。原作者の作品としては、写真、歌、コンピューターの</a:t>
            </a:r>
            <a:r>
              <a:rPr lang="ja-JP" altLang="en-US" dirty="0">
                <a:latin typeface="Calibri"/>
              </a:rPr>
              <a:t>プログラム コード</a:t>
            </a:r>
            <a:r>
              <a:rPr lang="x-none" dirty="0">
                <a:latin typeface="Calibri"/>
              </a:rPr>
              <a:t>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ソフトウェアの著作権で重要なのは： 複製する権利</a:t>
            </a:r>
            <a:r>
              <a:rPr lang="x-none" dirty="0" smtClean="0">
                <a:latin typeface="Calibri"/>
              </a:rPr>
              <a:t>、</a:t>
            </a:r>
            <a:r>
              <a:rPr lang="ja-JP" altLang="en-US" dirty="0" smtClean="0">
                <a:latin typeface="+mn-lt"/>
              </a:rPr>
              <a:t>派生的著作物</a:t>
            </a:r>
            <a:r>
              <a:rPr lang="x-none" dirty="0" smtClean="0">
                <a:latin typeface="Calibri"/>
              </a:rPr>
              <a:t>を作成する</a:t>
            </a:r>
            <a:r>
              <a:rPr lang="x-none" dirty="0">
                <a:latin typeface="Calibri"/>
              </a:rPr>
              <a:t>（もしくは改変する）権利</a:t>
            </a:r>
            <a:r>
              <a:rPr lang="ja-JP" altLang="en-US" dirty="0" err="1">
                <a:latin typeface="Calibri"/>
              </a:rPr>
              <a:t>、</a:t>
            </a:r>
            <a:r>
              <a:rPr lang="x-none" dirty="0">
                <a:latin typeface="Calibri"/>
              </a:rPr>
              <a:t>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ソフトウェアは特許を受けることができます。特許はコンピュータ プログラムのような演算方法を保護します。ただし、特許は機能を保護するもので、抽象的なアイデアは保護しません。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a:t>
            </a:r>
            <a:r>
              <a:rPr lang="ja-JP" altLang="en-US" dirty="0">
                <a:latin typeface="Calibri"/>
              </a:rPr>
              <a:t>製品</a:t>
            </a:r>
            <a:r>
              <a:rPr lang="x-none" dirty="0">
                <a:latin typeface="Calibri"/>
              </a:rPr>
              <a:t>が独立</a:t>
            </a:r>
            <a:r>
              <a:rPr lang="ja-JP" altLang="en-US" dirty="0">
                <a:latin typeface="Calibri"/>
              </a:rPr>
              <a:t>に創出された</a:t>
            </a:r>
            <a:r>
              <a:rPr lang="x-none" dirty="0">
                <a:latin typeface="Calibri"/>
              </a:rPr>
              <a:t>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ソフトウェアを独立して開発した場合、それが独立開発であり、</a:t>
            </a:r>
            <a:r>
              <a:rPr lang="ja-JP" altLang="en-US" dirty="0">
                <a:latin typeface="Calibri"/>
              </a:rPr>
              <a:t>問題とされている</a:t>
            </a:r>
            <a:r>
              <a:rPr lang="x-none" dirty="0">
                <a:latin typeface="Calibri"/>
              </a:rPr>
              <a:t>著作権</a:t>
            </a:r>
            <a:r>
              <a:rPr lang="ja-JP" altLang="en-US" dirty="0">
                <a:latin typeface="Calibri"/>
              </a:rPr>
              <a:t>付きソフトウェア コード</a:t>
            </a:r>
            <a:r>
              <a:rPr lang="x-none" dirty="0">
                <a:latin typeface="Calibri"/>
              </a:rPr>
              <a:t>にアクセスしなかったことを示すことができれば</a:t>
            </a:r>
            <a:r>
              <a:rPr lang="ja-JP" altLang="en-US" dirty="0" err="1">
                <a:latin typeface="Calibri"/>
              </a:rPr>
              <a:t>、</a:t>
            </a:r>
            <a:r>
              <a:rPr lang="x-none" dirty="0">
                <a:latin typeface="Calibri"/>
              </a:rPr>
              <a:t>著作権のライセンスは</a:t>
            </a:r>
            <a:r>
              <a:rPr lang="ja-JP" altLang="en-US" dirty="0">
                <a:latin typeface="Calibri"/>
              </a:rPr>
              <a:t>不要である可能性が高いと考えられます</a:t>
            </a:r>
            <a:r>
              <a:rPr lang="x-none" dirty="0">
                <a:latin typeface="Calibri"/>
              </a:rPr>
              <a:t>。</a:t>
            </a:r>
            <a:r>
              <a:rPr lang="ja-JP" altLang="en-US" dirty="0">
                <a:latin typeface="Calibri"/>
              </a:rPr>
              <a:t>ただし、誰もが</a:t>
            </a:r>
            <a:r>
              <a:rPr lang="x-none" dirty="0">
                <a:latin typeface="Calibri"/>
              </a:rPr>
              <a:t>その著作権</a:t>
            </a:r>
            <a:r>
              <a:rPr lang="ja-JP" altLang="en-US" dirty="0">
                <a:latin typeface="Calibri"/>
              </a:rPr>
              <a:t>付きのソフトウェア コードを知っており、あなたが</a:t>
            </a:r>
            <a:r>
              <a:rPr lang="x-none" dirty="0">
                <a:latin typeface="Calibri"/>
              </a:rPr>
              <a:t>アクセスでき</a:t>
            </a:r>
            <a:r>
              <a:rPr lang="ja-JP" altLang="en-US" dirty="0">
                <a:latin typeface="Calibri"/>
              </a:rPr>
              <a:t>た</a:t>
            </a:r>
            <a:r>
              <a:rPr lang="x-none" dirty="0">
                <a:latin typeface="Calibri"/>
              </a:rPr>
              <a:t>と考えることが合理的だとすると、これを</a:t>
            </a:r>
            <a:r>
              <a:rPr lang="ja-JP" altLang="en-US" dirty="0">
                <a:latin typeface="Calibri"/>
              </a:rPr>
              <a:t>証明する</a:t>
            </a:r>
            <a:r>
              <a:rPr lang="x-none" dirty="0">
                <a:latin typeface="Calibri"/>
              </a:rPr>
              <a:t>ことは困難となります。ソフトウェアについて</a:t>
            </a:r>
            <a:r>
              <a:rPr lang="ja-JP" altLang="en-US" dirty="0">
                <a:latin typeface="Calibri"/>
              </a:rPr>
              <a:t>特定の</a:t>
            </a:r>
            <a:r>
              <a:rPr lang="x-none" dirty="0">
                <a:latin typeface="Calibri"/>
              </a:rPr>
              <a:t>特許</a:t>
            </a:r>
            <a:r>
              <a:rPr lang="ja-JP" altLang="en-US" dirty="0">
                <a:latin typeface="Calibri"/>
              </a:rPr>
              <a:t>が主張する機能を</a:t>
            </a:r>
            <a:r>
              <a:rPr lang="x-none" dirty="0">
                <a:latin typeface="Calibri"/>
              </a:rPr>
              <a:t>読み取れる場合には、そのソフトウェアが独立開発かどうかには関係なく特許ライセンスが必要となるでしょう。</a:t>
            </a:r>
            <a:r>
              <a:rPr lang="ja-JP" altLang="en-US" dirty="0">
                <a:latin typeface="Calibri"/>
              </a:rPr>
              <a:t>そのような</a:t>
            </a:r>
            <a:r>
              <a:rPr lang="x-none" dirty="0">
                <a:latin typeface="Calibri"/>
              </a:rPr>
              <a:t>例</a:t>
            </a:r>
            <a:r>
              <a:rPr lang="ja-JP" altLang="en-US" dirty="0">
                <a:latin typeface="Calibri"/>
              </a:rPr>
              <a:t>の一つ</a:t>
            </a:r>
            <a:r>
              <a:rPr lang="x-none" dirty="0">
                <a:latin typeface="Calibri"/>
              </a:rPr>
              <a:t>としてFFMpeg があります。これはビデオの符号化／復号化のためのコーデック機能を提供するフリー ソフトウェア プロジェクトです</a:t>
            </a:r>
            <a:r>
              <a:rPr lang="ja-JP" altLang="en-US" dirty="0" err="1">
                <a:latin typeface="Calibri"/>
              </a:rPr>
              <a:t>。</a:t>
            </a:r>
            <a:r>
              <a:rPr lang="ja-JP" altLang="en-US" dirty="0">
                <a:latin typeface="Calibri"/>
              </a:rPr>
              <a:t>しかしながら</a:t>
            </a:r>
            <a:r>
              <a:rPr lang="x-none" dirty="0">
                <a:latin typeface="Calibri"/>
              </a:rPr>
              <a:t>、何らかのフォーマットを符号化／復号化をするには特許ライセンスが必要とな</a:t>
            </a:r>
            <a:r>
              <a:rPr lang="ja-JP" altLang="en-US" dirty="0">
                <a:latin typeface="Calibri"/>
              </a:rPr>
              <a:t>ります</a:t>
            </a:r>
            <a:r>
              <a:rPr lang="x-none" dirty="0" smtClean="0">
                <a:latin typeface="Calibri"/>
              </a:rPr>
              <a:t>。</a:t>
            </a: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Copyright protects original works of </a:t>
            </a:r>
            <a:r>
              <a:rPr lang="en-US" dirty="0" err="1" smtClean="0">
                <a:latin typeface="+mn-lt"/>
              </a:rPr>
              <a:t>authorship.It's</a:t>
            </a:r>
            <a:r>
              <a:rPr lang="en-US" dirty="0" smtClean="0">
                <a:latin typeface="+mn-lt"/>
              </a:rPr>
              <a:t>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Software can be subject to a patent. Patent protects method of operation, such as computer program. However, 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smtClean="0">
                <a:latin typeface="+mn-lt"/>
              </a:rPr>
              <a:t>FFMpeg</a:t>
            </a:r>
            <a:r>
              <a:rPr lang="en-US" dirty="0" smtClean="0">
                <a:latin typeface="+mn-lt"/>
              </a:rPr>
              <a:t>, which is a free software project that provides the codecs for encoding and decoding videos. However, you would still need a patent license to encode and decode a certain format.</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本章は</a:t>
            </a:r>
            <a:r>
              <a:rPr lang="ja-JP" altLang="en-US" dirty="0" err="1"/>
              <a:t>、</a:t>
            </a:r>
            <a:r>
              <a:rPr lang="en-US" altLang="ja-JP" dirty="0"/>
              <a:t>FOSS</a:t>
            </a:r>
            <a:r>
              <a:rPr lang="ja-JP" altLang="en-US" dirty="0"/>
              <a:t>ライセンスに馴染みが薄い法務関係者</a:t>
            </a:r>
            <a:r>
              <a:rPr lang="en-US" dirty="0"/>
              <a:t>や</a:t>
            </a:r>
            <a:r>
              <a:rPr lang="ja-JP" altLang="en-US" dirty="0"/>
              <a:t>マネジャー</a:t>
            </a:r>
            <a:r>
              <a:rPr lang="en-US" dirty="0"/>
              <a:t>、</a:t>
            </a:r>
            <a:r>
              <a:rPr lang="en-US" dirty="0" err="1"/>
              <a:t>もしくは開発者の方にとって有用です</a:t>
            </a:r>
            <a:r>
              <a:rPr lang="en-US" dirty="0" smtClean="0"/>
              <a:t>。</a:t>
            </a:r>
          </a:p>
          <a:p>
            <a:endParaRPr lang="en-US" dirty="0" smtClean="0"/>
          </a:p>
          <a:p>
            <a:r>
              <a:rPr lang="en-US" dirty="0" smtClean="0"/>
              <a:t>---</a:t>
            </a:r>
          </a:p>
          <a:p>
            <a:r>
              <a:rPr lang="en-US" dirty="0" smtClean="0"/>
              <a:t>This chapter is useful for lawyers, managers or developers who may not be familiar with FOSS licenses.</a:t>
            </a:r>
          </a:p>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12</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a:t>
            </a:r>
            <a:r>
              <a:rPr lang="en-US" baseline="0" dirty="0" err="1">
                <a:latin typeface="Calibri"/>
                <a:ea typeface="MS PGothic" charset="0"/>
              </a:rPr>
              <a:t>全体像」を提供します。またここでは、FOSSライセンスについて</a:t>
            </a:r>
            <a:r>
              <a:rPr lang="ja-JP" altLang="en-US" baseline="0" dirty="0">
                <a:latin typeface="Calibri"/>
                <a:ea typeface="MS PGothic" charset="0"/>
              </a:rPr>
              <a:t>さらに</a:t>
            </a:r>
            <a:r>
              <a:rPr lang="en-US" baseline="0" dirty="0" err="1">
                <a:latin typeface="Calibri"/>
                <a:ea typeface="MS PGothic" charset="0"/>
              </a:rPr>
              <a:t>多くを調べる</a:t>
            </a:r>
            <a:r>
              <a:rPr lang="ja-JP" altLang="en-US" baseline="0" dirty="0">
                <a:latin typeface="Calibri"/>
                <a:ea typeface="MS PGothic" charset="0"/>
              </a:rPr>
              <a:t>ための情報源</a:t>
            </a:r>
            <a:r>
              <a:rPr lang="en-US" baseline="0" dirty="0" err="1">
                <a:latin typeface="Calibri"/>
                <a:ea typeface="MS PGothic" charset="0"/>
              </a:rPr>
              <a:t>についても説明しています</a:t>
            </a:r>
            <a:r>
              <a:rPr lang="en-US" baseline="0" dirty="0">
                <a:latin typeface="Calibri"/>
                <a:ea typeface="MS PGothic" charset="0"/>
              </a:rPr>
              <a:t>。</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本スライドでは、</a:t>
            </a:r>
            <a:r>
              <a:rPr lang="en-US" altLang="ja-JP" dirty="0" err="1"/>
              <a:t>FOSS</a:t>
            </a:r>
            <a:r>
              <a:rPr lang="ja-JP" altLang="en-US" dirty="0"/>
              <a:t>ライセンスの最も基本的なタイプであり、ライセンス上の要求が最も少ない</a:t>
            </a:r>
            <a:r>
              <a:rPr lang="en-US" dirty="0"/>
              <a:t>「</a:t>
            </a:r>
            <a:r>
              <a:rPr lang="en-US" dirty="0" err="1"/>
              <a:t>パーミッシブ」FOSSライセンスについて説明しています</a:t>
            </a:r>
            <a:r>
              <a:rPr lang="en-US" dirty="0"/>
              <a:t>。</a:t>
            </a:r>
            <a:r>
              <a:rPr lang="ja-JP" altLang="en-US" dirty="0"/>
              <a:t>最も</a:t>
            </a:r>
            <a:r>
              <a:rPr lang="en-US" dirty="0" err="1"/>
              <a:t>基本的な要求は</a:t>
            </a:r>
            <a:r>
              <a:rPr lang="en-US" baseline="0" dirty="0"/>
              <a:t> </a:t>
            </a:r>
            <a:r>
              <a:rPr lang="en-US" baseline="0" dirty="0" err="1"/>
              <a:t>著作</a:t>
            </a:r>
            <a:r>
              <a:rPr lang="ja-JP" altLang="en-US" baseline="0" dirty="0"/>
              <a:t>権</a:t>
            </a:r>
            <a:r>
              <a:rPr lang="en-US" baseline="0" dirty="0" err="1"/>
              <a:t>表示を含めることです</a:t>
            </a:r>
            <a:r>
              <a:rPr lang="en-US" baseline="0" dirty="0" smtClean="0"/>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”permissive” FOSS licenses, the most basic type of FOSS license, which usually have minimal requirements. The most basic requirement is to include</a:t>
            </a:r>
            <a:r>
              <a:rPr lang="en-US" altLang="ja-JP" baseline="0" dirty="0" smtClean="0"/>
              <a:t> a copyright notice.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14</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このスライドでは、パーミッシブ</a:t>
            </a:r>
            <a:r>
              <a:rPr lang="ja-JP" altLang="en-US" dirty="0">
                <a:latin typeface="Calibri"/>
              </a:rPr>
              <a:t> </a:t>
            </a:r>
            <a:r>
              <a:rPr lang="en-US" dirty="0" err="1">
                <a:latin typeface="Calibri"/>
              </a:rPr>
              <a:t>ライセンス</a:t>
            </a:r>
            <a:r>
              <a:rPr lang="ja-JP" altLang="en-US" dirty="0">
                <a:latin typeface="Calibri"/>
              </a:rPr>
              <a:t>よりも強い</a:t>
            </a:r>
            <a:r>
              <a:rPr lang="en-US" dirty="0" err="1">
                <a:latin typeface="Calibri"/>
              </a:rPr>
              <a:t>要求事項を</a:t>
            </a:r>
            <a:r>
              <a:rPr lang="ja-JP" altLang="en-US" dirty="0">
                <a:latin typeface="Calibri"/>
              </a:rPr>
              <a:t>持つ</a:t>
            </a:r>
            <a:r>
              <a:rPr lang="en-US" dirty="0">
                <a:latin typeface="Calibri"/>
              </a:rPr>
              <a:t>、</a:t>
            </a:r>
            <a:r>
              <a:rPr lang="en-US" dirty="0" err="1">
                <a:latin typeface="Calibri"/>
              </a:rPr>
              <a:t>より複雑なタイプのFOSSライセンスとして</a:t>
            </a:r>
            <a:r>
              <a:rPr lang="ja-JP" altLang="en-US" dirty="0" err="1">
                <a:latin typeface="Calibri"/>
              </a:rPr>
              <a:t>、</a:t>
            </a:r>
            <a:r>
              <a:rPr lang="en-US" dirty="0" err="1">
                <a:latin typeface="Calibri"/>
              </a:rPr>
              <a:t>互恵性と「コピーレフト</a:t>
            </a:r>
            <a:r>
              <a:rPr lang="en-US" dirty="0">
                <a:latin typeface="Calibri"/>
              </a:rPr>
              <a:t>」</a:t>
            </a:r>
            <a:r>
              <a:rPr lang="en-US" baseline="0" dirty="0">
                <a:latin typeface="Calibri"/>
              </a:rPr>
              <a:t> </a:t>
            </a:r>
            <a:r>
              <a:rPr lang="ja-JP" altLang="en-US" baseline="0" dirty="0">
                <a:latin typeface="Calibri"/>
              </a:rPr>
              <a:t>に</a:t>
            </a:r>
            <a:r>
              <a:rPr lang="en-US" baseline="0" dirty="0" err="1">
                <a:latin typeface="Calibri"/>
              </a:rPr>
              <a:t>ついて説明しています。これらは</a:t>
            </a:r>
            <a:r>
              <a:rPr lang="ja-JP" altLang="en-US" baseline="0" dirty="0" err="1">
                <a:latin typeface="Calibri"/>
              </a:rPr>
              <a:t>、</a:t>
            </a:r>
            <a:r>
              <a:rPr lang="ja-JP" altLang="en-US" baseline="0" dirty="0">
                <a:latin typeface="Calibri"/>
              </a:rPr>
              <a:t>「</a:t>
            </a:r>
            <a:r>
              <a:rPr lang="en-US" baseline="0" dirty="0" err="1">
                <a:latin typeface="Calibri"/>
              </a:rPr>
              <a:t>原作</a:t>
            </a:r>
            <a:r>
              <a:rPr lang="ja-JP" altLang="en-US" baseline="0" dirty="0">
                <a:latin typeface="Calibri"/>
              </a:rPr>
              <a:t>」</a:t>
            </a:r>
            <a:r>
              <a:rPr lang="en-US" baseline="0" dirty="0">
                <a:latin typeface="Calibri"/>
              </a:rPr>
              <a:t>と</a:t>
            </a:r>
            <a:r>
              <a:rPr lang="ja-JP" altLang="en-US" baseline="0" dirty="0">
                <a:latin typeface="Calibri"/>
              </a:rPr>
              <a:t>「</a:t>
            </a:r>
            <a:r>
              <a:rPr lang="ja-JP" altLang="en-US" baseline="0" dirty="0" smtClean="0">
                <a:latin typeface="+mn-lt"/>
              </a:rPr>
              <a:t>派生的著作物</a:t>
            </a:r>
            <a:r>
              <a:rPr lang="ja-JP" altLang="en-US" baseline="0" dirty="0">
                <a:latin typeface="+mn-lt"/>
              </a:rPr>
              <a:t>」</a:t>
            </a:r>
            <a:r>
              <a:rPr lang="en-US" baseline="0" dirty="0" err="1">
                <a:latin typeface="Calibri"/>
              </a:rPr>
              <a:t>を原作と同じ条件の下で頒布することを要求します</a:t>
            </a:r>
            <a:r>
              <a:rPr lang="en-US" baseline="0" dirty="0" smtClean="0">
                <a:latin typeface="Calibri"/>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reciprocity and </a:t>
            </a:r>
            <a:r>
              <a:rPr lang="en-US" altLang="ja-JP" dirty="0" err="1" smtClean="0">
                <a:latin typeface="+mn-lt"/>
              </a:rPr>
              <a:t>Copyleft</a:t>
            </a:r>
            <a:r>
              <a:rPr lang="en-US" altLang="ja-JP" dirty="0" smtClean="0">
                <a:latin typeface="+mn-lt"/>
              </a:rPr>
              <a:t>,</a:t>
            </a:r>
            <a:r>
              <a:rPr lang="en-US" altLang="ja-JP" baseline="0" dirty="0" smtClean="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このスライドでは、プロプライエタリ</a:t>
            </a:r>
            <a:r>
              <a:rPr lang="ja-JP" altLang="en-US" dirty="0">
                <a:latin typeface="Calibri"/>
              </a:rPr>
              <a:t> ライセンス</a:t>
            </a:r>
            <a:r>
              <a:rPr lang="en-US" dirty="0" err="1">
                <a:latin typeface="Calibri"/>
              </a:rPr>
              <a:t>もしくはクローズド</a:t>
            </a:r>
            <a:r>
              <a:rPr lang="en-US" dirty="0">
                <a:latin typeface="Calibri"/>
              </a:rPr>
              <a:t> ソース </a:t>
            </a:r>
            <a:r>
              <a:rPr lang="en-US" dirty="0" err="1">
                <a:latin typeface="Calibri"/>
              </a:rPr>
              <a:t>ライセンスについて説明しています。これらのライセンスをFOSSライセンスと比較すると</a:t>
            </a:r>
            <a:r>
              <a:rPr lang="ja-JP" altLang="en-US" dirty="0" err="1">
                <a:latin typeface="Calibri"/>
              </a:rPr>
              <a:t>、</a:t>
            </a:r>
            <a:r>
              <a:rPr lang="en-US" dirty="0" err="1">
                <a:latin typeface="Calibri"/>
              </a:rPr>
              <a:t>多くの場合</a:t>
            </a:r>
            <a:r>
              <a:rPr lang="en-US" dirty="0">
                <a:latin typeface="Calibri"/>
              </a:rPr>
              <a:t>、</a:t>
            </a:r>
            <a:r>
              <a:rPr lang="ja-JP" altLang="en-US" dirty="0">
                <a:latin typeface="Calibri"/>
              </a:rPr>
              <a:t>要件</a:t>
            </a:r>
            <a:r>
              <a:rPr lang="en-US" dirty="0" err="1">
                <a:latin typeface="Calibri"/>
              </a:rPr>
              <a:t>やルールに大きな相違があります</a:t>
            </a:r>
            <a:r>
              <a:rPr lang="en-US" dirty="0" smtClean="0">
                <a:latin typeface="Calibri"/>
              </a:rPr>
              <a:t>。</a:t>
            </a:r>
          </a:p>
          <a:p>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proprietary or closed source licenses. These licenses often have very different requirements and rules</a:t>
            </a:r>
            <a:r>
              <a:rPr lang="en-US" altLang="ja-JP" baseline="0" dirty="0" smtClean="0">
                <a:latin typeface="+mn-lt"/>
              </a:rPr>
              <a:t> compared to FOSS licenses.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a:t>
            </a:r>
            <a:r>
              <a:rPr lang="ja-JP" altLang="en-US" baseline="0" dirty="0">
                <a:latin typeface="Calibri"/>
              </a:rPr>
              <a:t>の</a:t>
            </a:r>
            <a:r>
              <a:rPr lang="en-US" baseline="0" dirty="0" err="1">
                <a:latin typeface="Calibri"/>
              </a:rPr>
              <a:t>ライセンスは</a:t>
            </a:r>
            <a:r>
              <a:rPr lang="ja-JP" altLang="en-US" baseline="0" dirty="0" err="1">
                <a:latin typeface="Calibri"/>
              </a:rPr>
              <a:t>、</a:t>
            </a:r>
            <a:r>
              <a:rPr lang="en-US" baseline="0" dirty="0" err="1">
                <a:latin typeface="Calibri"/>
              </a:rPr>
              <a:t>FOSSライセンスと同じもの、もしくは</a:t>
            </a:r>
            <a:r>
              <a:rPr lang="ja-JP" altLang="en-US" baseline="0" dirty="0">
                <a:latin typeface="Calibri"/>
              </a:rPr>
              <a:t>互換性があるもの</a:t>
            </a:r>
            <a:r>
              <a:rPr lang="en-US" baseline="0" dirty="0" err="1">
                <a:latin typeface="Calibri"/>
              </a:rPr>
              <a:t>とみなすべきではありません</a:t>
            </a:r>
            <a:r>
              <a:rPr lang="en-US" baseline="0" dirty="0" smtClean="0">
                <a:latin typeface="Calibri"/>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このスライドではパブリック</a:t>
            </a:r>
            <a:r>
              <a:rPr lang="ja-JP" altLang="en-US" dirty="0">
                <a:latin typeface="Calibri"/>
              </a:rPr>
              <a:t> </a:t>
            </a:r>
            <a:r>
              <a:rPr lang="en-US" dirty="0" err="1">
                <a:latin typeface="Calibri"/>
              </a:rPr>
              <a:t>ドメインについて説明しています</a:t>
            </a:r>
            <a:r>
              <a:rPr lang="en-US" dirty="0">
                <a:latin typeface="Calibri"/>
              </a:rPr>
              <a:t>。</a:t>
            </a:r>
            <a:r>
              <a:rPr lang="ja-JP" altLang="en-US" dirty="0">
                <a:latin typeface="Calibri"/>
              </a:rPr>
              <a:t>ソフトウェア</a:t>
            </a:r>
            <a:r>
              <a:rPr lang="en-US" dirty="0" err="1">
                <a:latin typeface="Calibri"/>
              </a:rPr>
              <a:t>作品に対しそれがいかなる制約もないことを意味する公開</a:t>
            </a:r>
            <a:r>
              <a:rPr lang="ja-JP" altLang="en-US" dirty="0">
                <a:latin typeface="Calibri"/>
              </a:rPr>
              <a:t>方法</a:t>
            </a:r>
            <a:r>
              <a:rPr lang="en-US" dirty="0">
                <a:latin typeface="Calibri"/>
              </a:rPr>
              <a:t>の</a:t>
            </a:r>
            <a:r>
              <a:rPr lang="en-US" altLang="ja-JP" dirty="0">
                <a:latin typeface="Calibri"/>
              </a:rPr>
              <a:t>1</a:t>
            </a:r>
            <a:r>
              <a:rPr lang="en-US" dirty="0">
                <a:latin typeface="Calibri"/>
              </a:rPr>
              <a:t>つといえます。米国ではパブリック </a:t>
            </a:r>
            <a:r>
              <a:rPr lang="en-US" dirty="0" err="1">
                <a:latin typeface="Calibri"/>
              </a:rPr>
              <a:t>ドメイン</a:t>
            </a:r>
            <a:r>
              <a:rPr lang="en-US" dirty="0">
                <a:latin typeface="Calibri"/>
              </a:rPr>
              <a:t> </a:t>
            </a:r>
            <a:r>
              <a:rPr lang="en-US" dirty="0" err="1">
                <a:latin typeface="Calibri"/>
              </a:rPr>
              <a:t>ソフトウェア</a:t>
            </a:r>
            <a:r>
              <a:rPr lang="ja-JP" altLang="en-US" dirty="0">
                <a:latin typeface="Calibri"/>
              </a:rPr>
              <a:t>も</a:t>
            </a:r>
            <a:r>
              <a:rPr lang="en-US" baseline="0" dirty="0">
                <a:latin typeface="Calibri"/>
              </a:rPr>
              <a:t>FOSS</a:t>
            </a:r>
            <a:r>
              <a:rPr lang="ja-JP" altLang="en-US" baseline="0" dirty="0">
                <a:latin typeface="Calibri"/>
              </a:rPr>
              <a:t>に</a:t>
            </a:r>
            <a:r>
              <a:rPr lang="en-US" baseline="0" dirty="0" err="1">
                <a:latin typeface="Calibri"/>
              </a:rPr>
              <a:t>含まれる可能性がありますが</a:t>
            </a:r>
            <a:r>
              <a:rPr lang="en-US" baseline="0" dirty="0">
                <a:latin typeface="Calibri"/>
              </a:rPr>
              <a:t>、</a:t>
            </a:r>
            <a:r>
              <a:rPr lang="ja-JP" altLang="en-US" baseline="0" dirty="0">
                <a:solidFill>
                  <a:srgbClr val="FF0000"/>
                </a:solidFill>
                <a:latin typeface="+mn-lt"/>
              </a:rPr>
              <a:t>すべて</a:t>
            </a:r>
            <a:r>
              <a:rPr lang="en-US" baseline="0" dirty="0">
                <a:latin typeface="Calibri"/>
              </a:rPr>
              <a:t>の</a:t>
            </a:r>
            <a:r>
              <a:rPr lang="ja-JP" altLang="en-US" baseline="0" dirty="0">
                <a:latin typeface="Calibri"/>
              </a:rPr>
              <a:t>国々</a:t>
            </a:r>
            <a:r>
              <a:rPr lang="en-US" baseline="0" dirty="0" err="1">
                <a:latin typeface="Calibri"/>
              </a:rPr>
              <a:t>がその存在を認識したり、パブリック</a:t>
            </a:r>
            <a:r>
              <a:rPr lang="en-US" baseline="0" dirty="0">
                <a:latin typeface="Calibri"/>
              </a:rPr>
              <a:t> </a:t>
            </a:r>
            <a:r>
              <a:rPr lang="en-US" baseline="0" dirty="0" err="1">
                <a:latin typeface="Calibri"/>
              </a:rPr>
              <a:t>ドメインの下</a:t>
            </a:r>
            <a:r>
              <a:rPr lang="ja-JP" altLang="en-US" baseline="0" dirty="0">
                <a:latin typeface="Calibri"/>
              </a:rPr>
              <a:t>に</a:t>
            </a:r>
            <a:r>
              <a:rPr lang="en-US" baseline="0" dirty="0" err="1">
                <a:latin typeface="Calibri"/>
              </a:rPr>
              <a:t>原作者</a:t>
            </a:r>
            <a:r>
              <a:rPr lang="ja-JP" altLang="en-US" baseline="0" dirty="0">
                <a:latin typeface="Calibri"/>
              </a:rPr>
              <a:t>であることを放棄したりすることを</a:t>
            </a:r>
            <a:r>
              <a:rPr lang="en-US" baseline="0" dirty="0" err="1">
                <a:latin typeface="Calibri"/>
              </a:rPr>
              <a:t>許容するわけではないこと</a:t>
            </a:r>
            <a:r>
              <a:rPr lang="ja-JP" altLang="en-US" baseline="0" dirty="0">
                <a:latin typeface="Calibri"/>
              </a:rPr>
              <a:t>に</a:t>
            </a:r>
            <a:r>
              <a:rPr lang="en-US" baseline="0" dirty="0" err="1">
                <a:latin typeface="Calibri"/>
              </a:rPr>
              <a:t>留意しなければなりません。ドイツがその一例です</a:t>
            </a:r>
            <a:r>
              <a:rPr lang="en-US" baseline="0" dirty="0" smtClean="0">
                <a:latin typeface="Calibri"/>
              </a:rPr>
              <a:t>。</a:t>
            </a:r>
          </a:p>
          <a:p>
            <a:endParaRPr lang="en-US" baseline="0" dirty="0" smtClean="0">
              <a:latin typeface="Calibri"/>
            </a:endParaRPr>
          </a:p>
          <a:p>
            <a:r>
              <a:rPr lang="en-US" baseline="0" dirty="0" smtClean="0">
                <a:latin typeface="Calibri"/>
              </a:rPr>
              <a:t>---</a:t>
            </a:r>
          </a:p>
          <a:p>
            <a:r>
              <a:rPr lang="en-US" dirty="0" smtClean="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このスライドではライセンスの両立性</a:t>
            </a:r>
            <a:r>
              <a:rPr lang="ja-JP" altLang="en-US" dirty="0" smtClean="0"/>
              <a:t>（互換性）</a:t>
            </a:r>
            <a:r>
              <a:rPr lang="en-US" dirty="0" err="1" smtClean="0"/>
              <a:t>について説明しています</a:t>
            </a:r>
            <a:r>
              <a:rPr lang="en-US" dirty="0" err="1"/>
              <a:t>。</a:t>
            </a:r>
            <a:r>
              <a:rPr lang="en-US" dirty="0" err="1" smtClean="0"/>
              <a:t>両立性</a:t>
            </a:r>
            <a:r>
              <a:rPr lang="ja-JP" altLang="en-US" dirty="0" smtClean="0"/>
              <a:t>（互換性）</a:t>
            </a:r>
            <a:r>
              <a:rPr lang="en-US" dirty="0" err="1" smtClean="0"/>
              <a:t>は</a:t>
            </a:r>
            <a:r>
              <a:rPr lang="en-US" dirty="0" err="1"/>
              <a:t>、どのライセンスが一緒に使用できるかを理解する上での考え方です。FOSS</a:t>
            </a:r>
            <a:r>
              <a:rPr lang="en-US" dirty="0" err="1" smtClean="0"/>
              <a:t>にはお互いに両立</a:t>
            </a:r>
            <a:r>
              <a:rPr lang="ja-JP" altLang="en-US" dirty="0" smtClean="0"/>
              <a:t>（互換）</a:t>
            </a:r>
            <a:r>
              <a:rPr lang="en-US" dirty="0" err="1" smtClean="0"/>
              <a:t>できるもの</a:t>
            </a:r>
            <a:r>
              <a:rPr lang="en-US" dirty="0" err="1"/>
              <a:t>、できないものがあります。コードやライセンスを選択する際にこれは重要な検討事項となります</a:t>
            </a:r>
            <a:r>
              <a:rPr lang="en-US" dirty="0" smtClean="0"/>
              <a:t>。</a:t>
            </a:r>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196428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このスライドでは、告知／表示（Notice</a:t>
            </a:r>
            <a:r>
              <a:rPr lang="ja-JP" altLang="en-US" dirty="0"/>
              <a:t>）</a:t>
            </a:r>
            <a:r>
              <a:rPr lang="en-US" dirty="0" err="1"/>
              <a:t>について説明しています。これは</a:t>
            </a:r>
            <a:r>
              <a:rPr lang="en-US" dirty="0"/>
              <a:t>、</a:t>
            </a:r>
            <a:r>
              <a:rPr lang="ja-JP" altLang="en-US" dirty="0"/>
              <a:t>（</a:t>
            </a:r>
            <a:r>
              <a:rPr lang="en-US" altLang="ja-JP" dirty="0"/>
              <a:t>FOSS</a:t>
            </a:r>
            <a:r>
              <a:rPr lang="ja-JP" altLang="en-US" dirty="0"/>
              <a:t>ソースコード）</a:t>
            </a:r>
            <a:r>
              <a:rPr lang="en-US" dirty="0" err="1"/>
              <a:t>ファイル</a:t>
            </a:r>
            <a:r>
              <a:rPr lang="ja-JP" altLang="en-US" dirty="0"/>
              <a:t>内のコメント</a:t>
            </a:r>
            <a:r>
              <a:rPr lang="en-US" dirty="0" err="1"/>
              <a:t>文字列（テキスト</a:t>
            </a:r>
            <a:r>
              <a:rPr lang="en-US" dirty="0"/>
              <a:t>）</a:t>
            </a:r>
            <a:r>
              <a:rPr lang="ja-JP" altLang="en-US" baseline="0" dirty="0"/>
              <a:t>によって、</a:t>
            </a:r>
            <a:r>
              <a:rPr lang="en-US" baseline="0" dirty="0" err="1"/>
              <a:t>著作者やライセンスについて説明するもので</a:t>
            </a:r>
            <a:r>
              <a:rPr lang="ja-JP" altLang="en-US" baseline="0" dirty="0" err="1"/>
              <a:t>、</a:t>
            </a:r>
            <a:r>
              <a:rPr lang="en-US" baseline="0" dirty="0" err="1"/>
              <a:t>多くの場合</a:t>
            </a:r>
            <a:r>
              <a:rPr lang="en-US" baseline="0" dirty="0"/>
              <a:t>、</a:t>
            </a:r>
            <a:r>
              <a:rPr lang="ja-JP" altLang="en-US" baseline="0" dirty="0"/>
              <a:t>（</a:t>
            </a:r>
            <a:r>
              <a:rPr lang="en-US" altLang="ja-JP" baseline="0" dirty="0"/>
              <a:t>FOSS</a:t>
            </a:r>
            <a:r>
              <a:rPr lang="ja-JP" altLang="en-US" baseline="0" dirty="0"/>
              <a:t>ソースコード）</a:t>
            </a:r>
            <a:r>
              <a:rPr lang="en-US" baseline="0" dirty="0" err="1"/>
              <a:t>ファイルに</a:t>
            </a:r>
            <a:r>
              <a:rPr lang="ja-JP" altLang="en-US" baseline="0" dirty="0"/>
              <a:t>適用される</a:t>
            </a:r>
            <a:r>
              <a:rPr lang="en-US" baseline="0" dirty="0" err="1"/>
              <a:t>ライセンスを知る</a:t>
            </a:r>
            <a:r>
              <a:rPr lang="ja-JP" altLang="en-US" baseline="0" dirty="0"/>
              <a:t>最も</a:t>
            </a:r>
            <a:r>
              <a:rPr lang="en-US" baseline="0" dirty="0" err="1"/>
              <a:t>重要な方法として認識されています</a:t>
            </a:r>
            <a:r>
              <a:rPr lang="en-US" baseline="0" dirty="0" smtClean="0"/>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20</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マルチライセンスについて説明しています。これは、2つ以上のライセンス条件がソフトウェアに適用される状況です。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baseline="0" dirty="0">
                <a:sym typeface="Wingdings"/>
              </a:rPr>
              <a:t>この状況においては両方の条項を満たさなければいけません。</a:t>
            </a:r>
          </a:p>
          <a:p>
            <a:r>
              <a:rPr lang="en-US" b="1" dirty="0"/>
              <a:t>離接的（Disjunctive）</a:t>
            </a:r>
            <a:r>
              <a:rPr lang="en-US" dirty="0"/>
              <a:t> ＝ </a:t>
            </a:r>
            <a:r>
              <a:rPr lang="ja-JP" altLang="en-US" dirty="0"/>
              <a:t>複数のオープンソース ライセンス</a:t>
            </a:r>
            <a:r>
              <a:rPr lang="en-US" dirty="0"/>
              <a:t>から</a:t>
            </a:r>
            <a:r>
              <a:rPr lang="en-US" altLang="ja-JP" dirty="0"/>
              <a:t>1</a:t>
            </a:r>
            <a:r>
              <a:rPr lang="en-US" dirty="0"/>
              <a:t>つのライセンスを選択します。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a:t>
            </a:r>
            <a:r>
              <a:rPr lang="en-US" baseline="0" dirty="0" err="1">
                <a:latin typeface="Calibri"/>
              </a:rPr>
              <a:t>FOSSポリシーを策定する際により深く調査す</a:t>
            </a:r>
            <a:r>
              <a:rPr lang="ja-JP" altLang="en-US" baseline="0" dirty="0">
                <a:latin typeface="Calibri"/>
              </a:rPr>
              <a:t>べき</a:t>
            </a:r>
            <a:r>
              <a:rPr lang="en-US" baseline="0" dirty="0" err="1">
                <a:latin typeface="Calibri"/>
              </a:rPr>
              <a:t>重要な</a:t>
            </a:r>
            <a:r>
              <a:rPr lang="ja-JP" altLang="en-US" baseline="0" dirty="0">
                <a:latin typeface="Calibri"/>
              </a:rPr>
              <a:t>事柄となる</a:t>
            </a:r>
            <a:r>
              <a:rPr lang="en-US" baseline="0" dirty="0" err="1">
                <a:latin typeface="Calibri"/>
              </a:rPr>
              <a:t>ことがあります</a:t>
            </a:r>
            <a:r>
              <a:rPr lang="en-US" baseline="0" dirty="0">
                <a:latin typeface="Calibri"/>
              </a:rPr>
              <a:t>。</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離接的なライセンスの下では、ライセンスを選択することができます</a:t>
            </a:r>
            <a:r>
              <a:rPr lang="en-US" sz="1200" dirty="0">
                <a:latin typeface="Arial"/>
                <a:cs typeface="Arial"/>
              </a:rPr>
              <a:t>。</a:t>
            </a:r>
            <a:r>
              <a:rPr lang="ja-JP" altLang="en-US" sz="1200" dirty="0">
                <a:latin typeface="Arial"/>
                <a:cs typeface="Arial"/>
              </a:rPr>
              <a:t>たとえば、</a:t>
            </a:r>
            <a:r>
              <a:rPr lang="en-US" sz="1200" dirty="0" err="1">
                <a:latin typeface="Arial"/>
                <a:cs typeface="Arial"/>
              </a:rPr>
              <a:t>GPLとよりパーミッシブなライセンスが選択肢にあった場合、ライセンスの</a:t>
            </a:r>
            <a:r>
              <a:rPr lang="en-US" sz="1200" baseline="0" dirty="0" err="1">
                <a:latin typeface="Arial"/>
                <a:cs typeface="Arial"/>
              </a:rPr>
              <a:t>両立性と</a:t>
            </a:r>
            <a:r>
              <a:rPr lang="ja-JP" altLang="en-US" sz="1200" dirty="0">
                <a:latin typeface="Arial"/>
                <a:cs typeface="Arial"/>
              </a:rPr>
              <a:t>要件を十分検討したうえで、</a:t>
            </a:r>
            <a:r>
              <a:rPr lang="en-US" sz="1200" dirty="0" err="1">
                <a:latin typeface="Arial"/>
                <a:cs typeface="Arial"/>
              </a:rPr>
              <a:t>どちらのライセンスで頒布するか</a:t>
            </a:r>
            <a:r>
              <a:rPr lang="ja-JP" altLang="en-US" sz="1200" dirty="0">
                <a:latin typeface="Arial"/>
                <a:cs typeface="Arial"/>
              </a:rPr>
              <a:t>を</a:t>
            </a:r>
            <a:r>
              <a:rPr lang="en-US" sz="1200" dirty="0" err="1">
                <a:latin typeface="Arial"/>
                <a:cs typeface="Arial"/>
              </a:rPr>
              <a:t>選択できます</a:t>
            </a: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プロジェクトが離接的なライセンス</a:t>
            </a:r>
            <a:r>
              <a:rPr lang="ja-JP" altLang="en-US" sz="1200" dirty="0">
                <a:latin typeface="Arial"/>
                <a:cs typeface="Arial"/>
              </a:rPr>
              <a:t>を設定して</a:t>
            </a:r>
            <a:r>
              <a:rPr lang="en-US" sz="1200" dirty="0">
                <a:latin typeface="Arial"/>
                <a:cs typeface="Arial"/>
              </a:rPr>
              <a:t>も、</a:t>
            </a:r>
            <a:r>
              <a:rPr lang="ja-JP" altLang="en-US" sz="1200" dirty="0">
                <a:latin typeface="Arial"/>
                <a:cs typeface="Arial"/>
              </a:rPr>
              <a:t>時として、あなたが利用しようとした</a:t>
            </a:r>
            <a:r>
              <a:rPr lang="en-US" sz="1200" dirty="0" err="1">
                <a:latin typeface="Arial"/>
                <a:cs typeface="Arial"/>
              </a:rPr>
              <a:t>コード</a:t>
            </a:r>
            <a:r>
              <a:rPr lang="ja-JP" altLang="en-US" sz="1200" dirty="0" err="1">
                <a:latin typeface="Arial"/>
                <a:cs typeface="Arial"/>
              </a:rPr>
              <a:t>には</a:t>
            </a:r>
            <a:r>
              <a:rPr lang="en-US" altLang="ja-JP" sz="1200" dirty="0">
                <a:latin typeface="Arial"/>
                <a:cs typeface="Arial"/>
              </a:rPr>
              <a:t>1</a:t>
            </a:r>
            <a:r>
              <a:rPr lang="en-US" sz="1200" dirty="0">
                <a:latin typeface="Arial"/>
                <a:cs typeface="Arial"/>
              </a:rPr>
              <a:t>つのライセンスだけ</a:t>
            </a:r>
            <a:r>
              <a:rPr lang="ja-JP" altLang="en-US" sz="1200" dirty="0">
                <a:latin typeface="Arial"/>
                <a:cs typeface="Arial"/>
              </a:rPr>
              <a:t>が設定されている</a:t>
            </a:r>
            <a:r>
              <a:rPr lang="en-US" sz="1200" dirty="0" err="1">
                <a:latin typeface="Arial"/>
                <a:cs typeface="Arial"/>
              </a:rPr>
              <a:t>場合</a:t>
            </a:r>
            <a:r>
              <a:rPr lang="ja-JP" altLang="en-US" sz="1200" dirty="0">
                <a:latin typeface="Arial"/>
                <a:cs typeface="Arial"/>
              </a:rPr>
              <a:t>もあります。おそらく、その</a:t>
            </a:r>
            <a:r>
              <a:rPr lang="en-US" sz="1200" dirty="0" err="1">
                <a:latin typeface="Arial"/>
                <a:cs typeface="Arial"/>
              </a:rPr>
              <a:t>コード</a:t>
            </a:r>
            <a:r>
              <a:rPr lang="ja-JP" altLang="en-US" sz="1200" dirty="0">
                <a:latin typeface="Arial"/>
                <a:cs typeface="Arial"/>
              </a:rPr>
              <a:t>の作成者が、</a:t>
            </a:r>
            <a:r>
              <a:rPr lang="en-US" sz="1200" dirty="0" err="1">
                <a:latin typeface="Arial"/>
                <a:cs typeface="Arial"/>
              </a:rPr>
              <a:t>この選択をすでに実施し</a:t>
            </a:r>
            <a:r>
              <a:rPr lang="ja-JP" altLang="en-US" sz="1200" dirty="0">
                <a:latin typeface="Arial"/>
                <a:cs typeface="Arial"/>
              </a:rPr>
              <a:t>てしまっているのかもしれません</a:t>
            </a:r>
            <a:r>
              <a:rPr lang="en-US" sz="1200" dirty="0">
                <a:latin typeface="Arial"/>
                <a:cs typeface="Arial"/>
              </a:rPr>
              <a:t>。使</a:t>
            </a:r>
            <a:r>
              <a:rPr lang="ja-JP" altLang="en-US" sz="1200" dirty="0">
                <a:latin typeface="Arial"/>
                <a:cs typeface="Arial"/>
              </a:rPr>
              <a:t>いたくない</a:t>
            </a:r>
            <a:r>
              <a:rPr lang="en-US" sz="1200" dirty="0" err="1">
                <a:latin typeface="Arial"/>
                <a:cs typeface="Arial"/>
              </a:rPr>
              <a:t>ライセンス</a:t>
            </a:r>
            <a:r>
              <a:rPr lang="ja-JP" altLang="en-US" sz="1200" dirty="0">
                <a:latin typeface="Arial"/>
                <a:cs typeface="Arial"/>
              </a:rPr>
              <a:t>が</a:t>
            </a:r>
            <a:r>
              <a:rPr lang="en-US" sz="1200" dirty="0" err="1">
                <a:latin typeface="Arial"/>
                <a:cs typeface="Arial"/>
              </a:rPr>
              <a:t>選択</a:t>
            </a:r>
            <a:r>
              <a:rPr lang="ja-JP" altLang="en-US" sz="1200" dirty="0">
                <a:latin typeface="Arial"/>
                <a:cs typeface="Arial"/>
              </a:rPr>
              <a:t>されていた場合は</a:t>
            </a:r>
            <a:r>
              <a:rPr lang="en-US" sz="1200" dirty="0">
                <a:latin typeface="Arial"/>
                <a:cs typeface="Arial"/>
              </a:rPr>
              <a:t>、</a:t>
            </a:r>
            <a:r>
              <a:rPr lang="en-US" sz="1200" dirty="0" err="1">
                <a:latin typeface="Arial"/>
                <a:cs typeface="Arial"/>
              </a:rPr>
              <a:t>原作</a:t>
            </a:r>
            <a:r>
              <a:rPr lang="ja-JP" altLang="en-US" sz="1200" dirty="0">
                <a:latin typeface="Arial"/>
                <a:cs typeface="Arial"/>
              </a:rPr>
              <a:t>品</a:t>
            </a:r>
            <a:r>
              <a:rPr lang="en-US" sz="1200" dirty="0" err="1">
                <a:latin typeface="Arial"/>
                <a:cs typeface="Arial"/>
              </a:rPr>
              <a:t>の著作権保有者が誰かを明確にし</a:t>
            </a:r>
            <a:r>
              <a:rPr lang="ja-JP" altLang="en-US" sz="1200" dirty="0" err="1">
                <a:latin typeface="Arial"/>
                <a:cs typeface="Arial"/>
              </a:rPr>
              <a:t>、</a:t>
            </a:r>
            <a:r>
              <a:rPr lang="en-US" sz="1200" dirty="0" err="1">
                <a:latin typeface="Arial"/>
                <a:cs typeface="Arial"/>
              </a:rPr>
              <a:t>そこから直接コードを入手す</a:t>
            </a:r>
            <a:r>
              <a:rPr lang="ja-JP" altLang="en-US" sz="1200" dirty="0">
                <a:latin typeface="Arial"/>
                <a:cs typeface="Arial"/>
              </a:rPr>
              <a:t>る</a:t>
            </a:r>
            <a:r>
              <a:rPr lang="en-US" sz="1200" dirty="0" err="1">
                <a:latin typeface="Arial"/>
                <a:cs typeface="Arial"/>
              </a:rPr>
              <a:t>べきかどうかを検討しなければ</a:t>
            </a:r>
            <a:r>
              <a:rPr lang="ja-JP" altLang="en-US" sz="1200" dirty="0">
                <a:latin typeface="Arial"/>
                <a:cs typeface="Arial"/>
              </a:rPr>
              <a:t>なり</a:t>
            </a:r>
            <a:r>
              <a:rPr lang="en-US" sz="1200" dirty="0" err="1">
                <a:latin typeface="Arial"/>
                <a:cs typeface="Arial"/>
              </a:rPr>
              <a:t>ません</a:t>
            </a:r>
            <a:r>
              <a:rPr lang="en-US" sz="1200" dirty="0">
                <a:latin typeface="Arial"/>
                <a:cs typeface="Arial"/>
              </a:rPr>
              <a:t>。</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a:t>
            </a:r>
            <a:r>
              <a:rPr lang="en-US" sz="1200" dirty="0" err="1">
                <a:latin typeface="Arial"/>
                <a:cs typeface="Arial"/>
              </a:rPr>
              <a:t>以降のライセンス</a:t>
            </a:r>
            <a:r>
              <a:rPr lang="en-US" sz="1200" dirty="0">
                <a:latin typeface="Arial"/>
                <a:cs typeface="Arial"/>
              </a:rPr>
              <a:t>（ 「GPL」ライセンス）、もしくは - GNU Lesser General Public License Version 2.1以降のライセンス</a:t>
            </a:r>
            <a:r>
              <a:rPr lang="ja-JP" altLang="en-US" sz="1200" dirty="0">
                <a:latin typeface="Arial"/>
                <a:cs typeface="Arial"/>
              </a:rPr>
              <a:t> </a:t>
            </a:r>
            <a:r>
              <a:rPr lang="en-US" sz="1200" dirty="0">
                <a:latin typeface="Arial"/>
                <a:cs typeface="Arial"/>
              </a:rPr>
              <a:t>( 「LGPL」ライセンス) </a:t>
            </a:r>
            <a:r>
              <a:rPr lang="en-US" sz="1200" dirty="0" err="1">
                <a:latin typeface="Arial"/>
                <a:cs typeface="Arial"/>
              </a:rPr>
              <a:t>の条件に従って使用することも可能です。この場合、このファイルの使用には上記の条項ではなく</a:t>
            </a:r>
            <a:r>
              <a:rPr lang="en-US" sz="1200" dirty="0">
                <a:latin typeface="Arial"/>
                <a:cs typeface="Arial"/>
              </a:rPr>
              <a:t> </a:t>
            </a:r>
            <a:r>
              <a:rPr lang="en-US" sz="1200" dirty="0" err="1">
                <a:latin typeface="Arial"/>
                <a:cs typeface="Arial"/>
              </a:rPr>
              <a:t>GPLもしくはLGPL</a:t>
            </a:r>
            <a:r>
              <a:rPr lang="en-US" sz="1200" dirty="0">
                <a:latin typeface="Arial"/>
                <a:cs typeface="Arial"/>
              </a:rPr>
              <a:t> </a:t>
            </a:r>
            <a:r>
              <a:rPr lang="en-US" sz="1200" dirty="0" err="1">
                <a:latin typeface="Arial"/>
                <a:cs typeface="Arial"/>
              </a:rPr>
              <a:t>ライセンスの条項が適用されます</a:t>
            </a:r>
            <a:r>
              <a:rPr lang="ja-JP" altLang="en-US" sz="1200" dirty="0" err="1">
                <a:latin typeface="Arial"/>
                <a:cs typeface="Arial"/>
              </a:rPr>
              <a:t>。</a:t>
            </a:r>
            <a:endParaRPr lang="en-US" sz="1200" dirty="0">
              <a:latin typeface="Arial"/>
              <a:cs typeface="Arial"/>
            </a:endParaRP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a:t>
            </a:r>
            <a:r>
              <a:rPr lang="en-US" sz="1200" dirty="0" err="1">
                <a:latin typeface="Arial"/>
                <a:cs typeface="Arial"/>
              </a:rPr>
              <a:t>ここで</a:t>
            </a:r>
            <a:r>
              <a:rPr lang="ja-JP" altLang="en-US" sz="1200" dirty="0">
                <a:latin typeface="Arial"/>
                <a:cs typeface="Arial"/>
              </a:rPr>
              <a:t>記述したすべての</a:t>
            </a:r>
            <a:r>
              <a:rPr lang="en-US" sz="1200" dirty="0">
                <a:latin typeface="Arial"/>
                <a:cs typeface="Arial"/>
              </a:rPr>
              <a:t>状況で使われうる、混乱を招く用語ですが</a:t>
            </a:r>
            <a:r>
              <a:rPr lang="en-US" sz="1200" baseline="0" dirty="0">
                <a:latin typeface="Arial"/>
                <a:cs typeface="Arial"/>
              </a:rPr>
              <a:t>、通常この用語はOSSライセンスもしくは商用ライセンスの選択に関するビジネスモデルについて言及しています。</a:t>
            </a:r>
            <a:r>
              <a:rPr lang="en-US" sz="1200" dirty="0">
                <a:latin typeface="Arial"/>
                <a:cs typeface="Arial"/>
              </a:rPr>
              <a:t>ビジネスモデルとしてのデュアル </a:t>
            </a:r>
            <a:r>
              <a:rPr lang="en-US" sz="1200" dirty="0" err="1">
                <a:latin typeface="Arial"/>
                <a:cs typeface="Arial"/>
              </a:rPr>
              <a:t>ライセンス</a:t>
            </a:r>
            <a:r>
              <a:rPr lang="en-US" sz="1200" baseline="0" dirty="0" err="1">
                <a:latin typeface="Arial"/>
                <a:cs typeface="Arial"/>
              </a:rPr>
              <a:t>についての詳細は</a:t>
            </a:r>
            <a:r>
              <a:rPr lang="ja-JP" altLang="en-US" sz="1200" baseline="0" dirty="0" err="1">
                <a:latin typeface="Arial"/>
                <a:cs typeface="Arial"/>
              </a:rPr>
              <a:t>、</a:t>
            </a:r>
            <a:r>
              <a:rPr lang="en-US" sz="1200" baseline="0" dirty="0" err="1">
                <a:latin typeface="Arial"/>
                <a:cs typeface="Arial"/>
              </a:rPr>
              <a:t>こちら</a:t>
            </a:r>
            <a:r>
              <a:rPr lang="ja-JP" altLang="en-US" sz="1200" baseline="0" dirty="0">
                <a:latin typeface="Arial"/>
                <a:cs typeface="Arial"/>
              </a:rPr>
              <a:t>を参照してください</a:t>
            </a:r>
            <a:r>
              <a:rPr lang="en-US" sz="1200" baseline="0" dirty="0">
                <a:latin typeface="Arial"/>
                <a:cs typeface="Arial"/>
              </a:rPr>
              <a:t>： http://oss-watch.ac.uk/resources/duallicence2  </a:t>
            </a:r>
            <a:endParaRPr lang="en-US" sz="1200" baseline="0" dirty="0" smtClean="0">
              <a:latin typeface="Arial"/>
              <a:cs typeface="Arial"/>
            </a:endParaRPr>
          </a:p>
          <a:p>
            <a:endParaRPr lang="en-US" sz="1200" baseline="0" dirty="0" smtClean="0">
              <a:latin typeface="Arial"/>
              <a:cs typeface="Arial"/>
            </a:endParaRPr>
          </a:p>
          <a:p>
            <a:r>
              <a:rPr lang="en-US" sz="1200" baseline="0" dirty="0" smtClean="0">
                <a:latin typeface="Arial"/>
                <a:cs typeface="Arial"/>
              </a:rPr>
              <a:t>----</a:t>
            </a:r>
          </a:p>
          <a:p>
            <a:r>
              <a:rPr lang="en-US" altLang="ja-JP" dirty="0" smtClean="0">
                <a:latin typeface="+mn-lt"/>
              </a:rPr>
              <a:t>This slides explains</a:t>
            </a:r>
            <a:r>
              <a:rPr lang="en-US" altLang="ja-JP" baseline="0" dirty="0" smtClean="0">
                <a:latin typeface="+mn-lt"/>
              </a:rPr>
              <a:t> multi-licensing. This is the situation where more than set of license terms can apply to a piece of software.</a:t>
            </a:r>
            <a:br>
              <a:rPr lang="en-US" altLang="ja-JP" baseline="0" dirty="0" smtClean="0">
                <a:latin typeface="+mn-lt"/>
              </a:rPr>
            </a:br>
            <a:r>
              <a:rPr lang="en-US" altLang="ja-JP" baseline="0" dirty="0" smtClean="0">
                <a:latin typeface="+mn-lt"/>
              </a:rPr>
              <a:t/>
            </a:r>
            <a:br>
              <a:rPr lang="en-US" altLang="ja-JP" baseline="0" dirty="0" smtClean="0">
                <a:latin typeface="+mn-lt"/>
              </a:rPr>
            </a:br>
            <a:r>
              <a:rPr lang="en-US" altLang="ja-JP" b="1" dirty="0" smtClean="0"/>
              <a:t>Conjunctive</a:t>
            </a:r>
            <a:r>
              <a:rPr lang="en-US" altLang="ja-JP" dirty="0" smtClean="0"/>
              <a:t> = Multiple licenses apply</a:t>
            </a:r>
          </a:p>
          <a:p>
            <a:pPr lvl="1"/>
            <a:r>
              <a:rPr lang="en-US" altLang="ja-JP" dirty="0" smtClean="0"/>
              <a:t>GPL-2.0 project also includes code under BSD-3-Clause </a:t>
            </a:r>
          </a:p>
          <a:p>
            <a:pPr marL="596376" lvl="1" indent="0">
              <a:buNone/>
            </a:pPr>
            <a:r>
              <a:rPr lang="en-US" altLang="ja-JP" dirty="0" smtClean="0">
                <a:sym typeface="Wingdings"/>
              </a:rPr>
              <a:t>In</a:t>
            </a:r>
            <a:r>
              <a:rPr lang="en-US" altLang="ja-JP" baseline="0" dirty="0" smtClean="0">
                <a:sym typeface="Wingdings"/>
              </a:rPr>
              <a:t> this situation you h</a:t>
            </a:r>
            <a:r>
              <a:rPr lang="en-US" altLang="ja-JP" dirty="0" smtClean="0"/>
              <a:t>ave to comply with both sets of license terms</a:t>
            </a:r>
          </a:p>
          <a:p>
            <a:r>
              <a:rPr lang="en-US" altLang="ja-JP" b="1" dirty="0" smtClean="0"/>
              <a:t>Disjunctive</a:t>
            </a:r>
            <a:r>
              <a:rPr lang="en-US" altLang="ja-JP" dirty="0" smtClean="0"/>
              <a:t> = Choice of one open source license or another</a:t>
            </a:r>
          </a:p>
          <a:p>
            <a:pPr lvl="1"/>
            <a:r>
              <a:rPr lang="en-US" altLang="ja-JP" dirty="0" smtClean="0"/>
              <a:t>Mozilla tri-license</a:t>
            </a:r>
          </a:p>
          <a:p>
            <a:pPr lvl="1"/>
            <a:r>
              <a:rPr lang="en-US" altLang="ja-JP" dirty="0" smtClean="0"/>
              <a:t>Jetty</a:t>
            </a:r>
          </a:p>
          <a:p>
            <a:pPr lvl="1"/>
            <a:r>
              <a:rPr lang="en-US" altLang="ja-JP" dirty="0" smtClean="0"/>
              <a:t>Ruby</a:t>
            </a:r>
            <a:endParaRPr lang="en-US" altLang="ja-JP" dirty="0" smtClean="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dirty="0" smtClean="0">
                <a:latin typeface="+mn-lt"/>
              </a:rPr>
              <a:t/>
            </a:r>
            <a:br>
              <a:rPr lang="en-US" altLang="ja-JP" dirty="0" smtClean="0">
                <a:latin typeface="+mn-lt"/>
              </a:rPr>
            </a:br>
            <a:r>
              <a:rPr lang="en-US" altLang="ja-JP" dirty="0" smtClean="0">
                <a:latin typeface="+mn-lt"/>
              </a:rPr>
              <a:t>Disjunctive licensing may be something important to explore more deeply</a:t>
            </a:r>
            <a:r>
              <a:rPr lang="en-US" altLang="ja-JP" baseline="0" dirty="0" smtClean="0">
                <a:latin typeface="+mn-lt"/>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altLang="ja-JP" sz="1200" baseline="0" dirty="0" smtClean="0">
              <a:latin typeface="+mn-lt"/>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Under disjunctive licensing you have a choice of licensing, i.e. GPL and a more permissive license option, you may choose which license</a:t>
            </a:r>
            <a:r>
              <a:rPr lang="en-US" altLang="ja-JP" sz="1200" baseline="0" dirty="0" smtClean="0">
                <a:latin typeface="Arial"/>
                <a:cs typeface="Arial"/>
              </a:rPr>
              <a:t> </a:t>
            </a:r>
            <a:r>
              <a:rPr lang="en-US" altLang="ja-JP" sz="1200" dirty="0" smtClean="0">
                <a:latin typeface="Arial"/>
                <a:cs typeface="Arial"/>
              </a:rPr>
              <a:t>you are going to distribute under depending on license</a:t>
            </a:r>
            <a:r>
              <a:rPr lang="en-US" altLang="ja-JP" sz="1200" baseline="0" dirty="0" smtClean="0">
                <a:latin typeface="Arial"/>
                <a:cs typeface="Arial"/>
              </a:rPr>
              <a:t> compatibility, </a:t>
            </a:r>
            <a:r>
              <a:rPr lang="en-US" altLang="ja-JP" sz="1200" dirty="0" smtClean="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smtClean="0">
                <a:latin typeface="Arial"/>
                <a:cs typeface="Arial"/>
              </a:rPr>
              <a:t>weren</a:t>
            </a:r>
            <a:r>
              <a:rPr lang="ja-JP" altLang="en-US" sz="1200" dirty="0" smtClean="0">
                <a:latin typeface="Arial"/>
                <a:cs typeface="Arial"/>
              </a:rPr>
              <a:t>’</a:t>
            </a:r>
            <a:r>
              <a:rPr lang="en-US" altLang="ja-JP" sz="1200" dirty="0" smtClean="0">
                <a:latin typeface="Arial"/>
                <a:cs typeface="Arial"/>
              </a:rPr>
              <a:t>t going to use, now you might have to consider if you should figure out who the original © holder is and get the code directly from them</a:t>
            </a:r>
          </a:p>
          <a:p>
            <a:endParaRPr lang="en-US" altLang="ja-JP" sz="1200" dirty="0" smtClean="0">
              <a:latin typeface="Arial"/>
              <a:cs typeface="Arial"/>
            </a:endParaRPr>
          </a:p>
          <a:p>
            <a:r>
              <a:rPr lang="en-US" altLang="ja-JP" sz="1200" b="1" dirty="0" smtClean="0">
                <a:latin typeface="Arial"/>
                <a:cs typeface="Arial"/>
              </a:rPr>
              <a:t>Example: </a:t>
            </a:r>
          </a:p>
          <a:p>
            <a:r>
              <a:rPr lang="en-US" altLang="ja-JP" sz="1200" dirty="0" smtClean="0">
                <a:latin typeface="Arial"/>
                <a:cs typeface="Arial"/>
              </a:rPr>
              <a:t>MPL 1.1/GPL 2.0/LGPL 2.1 - - </a:t>
            </a:r>
          </a:p>
          <a:p>
            <a:r>
              <a:rPr lang="en-US" altLang="ja-JP" sz="1200" dirty="0" smtClean="0">
                <a:latin typeface="Arial"/>
                <a:cs typeface="Arial"/>
              </a:rPr>
              <a:t>“The contents of this file are subject to the Mozilla Public License Version - 1.1 (the "License"); you may not use this file except in compliance with - the License.</a:t>
            </a:r>
          </a:p>
          <a:p>
            <a:r>
              <a:rPr lang="en-US" altLang="ja-JP" sz="1200" dirty="0" smtClean="0">
                <a:latin typeface="Arial"/>
                <a:cs typeface="Arial"/>
              </a:rPr>
              <a:t> . . . </a:t>
            </a:r>
          </a:p>
          <a:p>
            <a:r>
              <a:rPr lang="en-US" altLang="ja-JP" sz="1200" dirty="0" smtClean="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smtClean="0">
              <a:latin typeface="Arial"/>
              <a:cs typeface="Arial"/>
            </a:endParaRPr>
          </a:p>
          <a:p>
            <a:r>
              <a:rPr lang="en-US" altLang="ja-JP" sz="1200" dirty="0" smtClean="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smtClean="0">
              <a:latin typeface="Arial"/>
              <a:cs typeface="Arial"/>
            </a:endParaRPr>
          </a:p>
          <a:p>
            <a:r>
              <a:rPr lang="en-US" altLang="ja-JP" sz="1200" dirty="0" smtClean="0">
                <a:latin typeface="Arial"/>
                <a:cs typeface="Arial"/>
              </a:rPr>
              <a:t>“</a:t>
            </a:r>
            <a:r>
              <a:rPr lang="en-US" altLang="ja-JP" sz="1200" b="1" dirty="0" smtClean="0">
                <a:latin typeface="Arial"/>
                <a:cs typeface="Arial"/>
              </a:rPr>
              <a:t>dual</a:t>
            </a:r>
            <a:r>
              <a:rPr lang="en-US" altLang="ja-JP" sz="1200" dirty="0" smtClean="0">
                <a:latin typeface="Arial"/>
                <a:cs typeface="Arial"/>
              </a:rPr>
              <a:t>” = confusing term that may be used</a:t>
            </a:r>
            <a:r>
              <a:rPr lang="en-US" altLang="ja-JP" sz="1200" baseline="0" dirty="0" smtClean="0">
                <a:latin typeface="Arial"/>
                <a:cs typeface="Arial"/>
              </a:rPr>
              <a:t> for any of these situations, but usually refers to business model of OSS license or commercial license choice</a:t>
            </a:r>
            <a:endParaRPr lang="en-US" altLang="ja-JP" sz="1200" dirty="0" smtClean="0">
              <a:latin typeface="Arial"/>
              <a:cs typeface="Arial"/>
            </a:endParaRPr>
          </a:p>
          <a:p>
            <a:r>
              <a:rPr lang="en-US" altLang="ja-JP" sz="1200" dirty="0" smtClean="0">
                <a:latin typeface="Arial"/>
                <a:cs typeface="Arial"/>
              </a:rPr>
              <a:t>For more on dual-licensing</a:t>
            </a:r>
            <a:r>
              <a:rPr lang="en-US" altLang="ja-JP" sz="1200" baseline="0" dirty="0" smtClean="0">
                <a:latin typeface="Arial"/>
                <a:cs typeface="Arial"/>
              </a:rPr>
              <a:t> as a business model: http://oss-watch.ac.uk/resources/duallicence2  </a:t>
            </a:r>
            <a:endParaRPr lang="en-GB" altLang="ja-JP" sz="1200" dirty="0" smtClean="0">
              <a:latin typeface="Arial"/>
              <a:cs typeface="Arial"/>
            </a:endParaRPr>
          </a:p>
          <a:p>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a:t>
            </a:r>
            <a:r>
              <a:rPr lang="ja-JP" altLang="en-US" dirty="0">
                <a:latin typeface="+mn-lt"/>
              </a:rPr>
              <a:t>一般に改変と再頒布を許容する条件の下でソースコードを入手可能にする</a:t>
            </a:r>
            <a:r>
              <a:rPr lang="x-none" dirty="0">
                <a:latin typeface="Calibri"/>
              </a:rPr>
              <a:t>FOSSソフトウェア</a:t>
            </a:r>
            <a:r>
              <a:rPr lang="ja-JP" altLang="en-US" dirty="0">
                <a:latin typeface="Calibri"/>
              </a:rPr>
              <a:t>の</a:t>
            </a:r>
            <a:r>
              <a:rPr lang="x-none" dirty="0">
                <a:latin typeface="Calibri"/>
              </a:rPr>
              <a:t>ライセンスです。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a:t>
            </a:r>
            <a:r>
              <a:rPr lang="ja-JP" altLang="en-US" dirty="0">
                <a:latin typeface="Calibri"/>
              </a:rPr>
              <a:t>ソフトウェア</a:t>
            </a:r>
            <a:r>
              <a:rPr lang="x-none" dirty="0" smtClean="0">
                <a:latin typeface="Calibri"/>
              </a:rPr>
              <a:t>の</a:t>
            </a:r>
            <a:r>
              <a:rPr lang="ja-JP" altLang="en-US" dirty="0" smtClean="0">
                <a:latin typeface="+mn-lt"/>
              </a:rPr>
              <a:t>派生的著作物</a:t>
            </a:r>
            <a:r>
              <a:rPr lang="x-none" dirty="0" smtClean="0">
                <a:latin typeface="Calibri"/>
              </a:rPr>
              <a:t>が同じライセンスの下で</a:t>
            </a:r>
            <a:r>
              <a:rPr lang="ja-JP" altLang="en-US" dirty="0">
                <a:latin typeface="Calibri"/>
              </a:rPr>
              <a:t>入手でき</a:t>
            </a:r>
            <a:r>
              <a:rPr lang="x-none" dirty="0">
                <a:latin typeface="Calibri"/>
              </a:rPr>
              <a:t>なければならないことを意味しています。その他の言い方として、「遺伝的」、「コピーレフト」、「</a:t>
            </a:r>
            <a:r>
              <a:rPr lang="ja-JP" altLang="en-US" dirty="0">
                <a:latin typeface="Calibri"/>
              </a:rPr>
              <a:t>共用（</a:t>
            </a:r>
            <a:r>
              <a:rPr lang="en-US" altLang="ja-JP" dirty="0">
                <a:latin typeface="Calibri"/>
              </a:rPr>
              <a:t>Share-alike)</a:t>
            </a:r>
            <a:r>
              <a:rPr lang="x-none" dirty="0">
                <a:latin typeface="Calibri"/>
              </a:rPr>
              <a:t>」</a:t>
            </a:r>
            <a:r>
              <a:rPr lang="ja-JP" altLang="en-US" dirty="0" err="1">
                <a:latin typeface="Calibri"/>
              </a:rPr>
              <a:t>、</a:t>
            </a:r>
            <a:r>
              <a:rPr lang="ja-JP" altLang="en-US" dirty="0">
                <a:latin typeface="Calibri"/>
              </a:rPr>
              <a:t>さらには、</a:t>
            </a:r>
            <a:r>
              <a:rPr lang="x-none" dirty="0">
                <a:latin typeface="Calibri"/>
              </a:rPr>
              <a:t>非難的な意味で「ウィルス性」といったものがあります。</a:t>
            </a:r>
          </a:p>
          <a:p>
            <a:endParaRPr lang="x-none" dirty="0">
              <a:latin typeface="Calibri"/>
            </a:endParaRPr>
          </a:p>
          <a:p>
            <a:r>
              <a:rPr lang="x-none" dirty="0">
                <a:latin typeface="Calibri"/>
              </a:rPr>
              <a:t>コピーレフト スタイルのライセンスにはGPL、LGPLといったものがあります。  </a:t>
            </a:r>
          </a:p>
          <a:p>
            <a:endParaRPr lang="x-none" dirty="0">
              <a:latin typeface="Calibri"/>
            </a:endParaRPr>
          </a:p>
          <a:p>
            <a:r>
              <a:rPr lang="x-none" dirty="0">
                <a:latin typeface="Calibri"/>
              </a:rPr>
              <a:t>コピーレフト スタイルのライセンスには</a:t>
            </a:r>
            <a:r>
              <a:rPr lang="ja-JP" altLang="en-US" dirty="0" err="1">
                <a:latin typeface="Calibri"/>
              </a:rPr>
              <a:t>、</a:t>
            </a:r>
            <a:r>
              <a:rPr lang="x-none" dirty="0">
                <a:latin typeface="Calibri"/>
              </a:rPr>
              <a:t>多くの場合、ソース</a:t>
            </a:r>
            <a:r>
              <a:rPr lang="ja-JP" altLang="en-US" dirty="0">
                <a:latin typeface="Calibri"/>
              </a:rPr>
              <a:t>入手</a:t>
            </a:r>
            <a:r>
              <a:rPr lang="x-none" dirty="0">
                <a:latin typeface="Calibri"/>
              </a:rPr>
              <a:t>についての義務が</a:t>
            </a:r>
            <a:r>
              <a:rPr lang="ja-JP" altLang="en-US" dirty="0">
                <a:latin typeface="Calibri"/>
              </a:rPr>
              <a:t>規定されており</a:t>
            </a:r>
            <a:r>
              <a:rPr lang="x-none" dirty="0">
                <a:latin typeface="Calibri"/>
              </a:rPr>
              <a:t>、プログラムやライブラリのバイナリ版を頒布する場合に</a:t>
            </a:r>
            <a:r>
              <a:rPr lang="ja-JP" altLang="en-US" dirty="0" err="1">
                <a:latin typeface="Calibri"/>
              </a:rPr>
              <a:t>、</a:t>
            </a:r>
            <a:r>
              <a:rPr lang="ja-JP" altLang="en-US" dirty="0">
                <a:latin typeface="Calibri"/>
              </a:rPr>
              <a:t>そのバイナリに対応した</a:t>
            </a:r>
            <a:r>
              <a:rPr lang="x-none" dirty="0">
                <a:latin typeface="Calibri"/>
              </a:rPr>
              <a:t>ソースコードを</a:t>
            </a:r>
            <a:r>
              <a:rPr lang="ja-JP" altLang="en-US" dirty="0">
                <a:latin typeface="Calibri"/>
              </a:rPr>
              <a:t>提供</a:t>
            </a:r>
            <a:r>
              <a:rPr lang="x-none" dirty="0">
                <a:latin typeface="Calibri"/>
              </a:rPr>
              <a:t>することを求めます。ソースコードは同じ版</a:t>
            </a:r>
            <a:r>
              <a:rPr lang="ja-JP" altLang="en-US" dirty="0">
                <a:latin typeface="Calibri"/>
              </a:rPr>
              <a:t>名</a:t>
            </a:r>
            <a:r>
              <a:rPr lang="x-none" dirty="0">
                <a:latin typeface="Calibri"/>
              </a:rPr>
              <a:t>のものでなくてはならず、内容は頒布するバイナリ版に対応していなくてはいけません。</a:t>
            </a:r>
          </a:p>
          <a:p>
            <a:endParaRPr lang="x-none" dirty="0">
              <a:latin typeface="Calibri"/>
            </a:endParaRPr>
          </a:p>
          <a:p>
            <a:r>
              <a:rPr lang="x-none" dirty="0">
                <a:latin typeface="Calibri"/>
              </a:rPr>
              <a:t>フリーウェアとシェアウェアはFOSSではありません。フリーウェアもシェアウェアもコスト</a:t>
            </a:r>
            <a:r>
              <a:rPr lang="ja-JP" altLang="en-US" dirty="0">
                <a:latin typeface="Calibri"/>
              </a:rPr>
              <a:t>なしに入手</a:t>
            </a:r>
            <a:r>
              <a:rPr lang="x-none" dirty="0">
                <a:latin typeface="Calibri"/>
              </a:rPr>
              <a:t>可能</a:t>
            </a:r>
            <a:r>
              <a:rPr lang="ja-JP" altLang="en-US" dirty="0">
                <a:latin typeface="Calibri"/>
              </a:rPr>
              <a:t>だとしても</a:t>
            </a:r>
            <a:r>
              <a:rPr lang="x-none" dirty="0">
                <a:latin typeface="Calibri"/>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Calibri"/>
              </a:rPr>
              <a:t>上の</a:t>
            </a:r>
            <a:r>
              <a:rPr lang="x-none" dirty="0">
                <a:latin typeface="Calibri"/>
              </a:rPr>
              <a:t>制約を含んでいます。</a:t>
            </a:r>
          </a:p>
          <a:p>
            <a:endParaRPr lang="en-US" dirty="0">
              <a:latin typeface="Calibri"/>
            </a:endParaRPr>
          </a:p>
          <a:p>
            <a:r>
              <a:rPr lang="x-none" dirty="0">
                <a:latin typeface="Calibri"/>
              </a:rPr>
              <a:t>マルチライセンスはソフトウェアを複数のライセンスの下で使うことができる</a:t>
            </a:r>
            <a:r>
              <a:rPr lang="ja-JP" altLang="en-US" dirty="0">
                <a:latin typeface="Calibri"/>
              </a:rPr>
              <a:t>手法</a:t>
            </a:r>
            <a:r>
              <a:rPr lang="x-none" dirty="0">
                <a:latin typeface="Calibri"/>
              </a:rPr>
              <a:t>のことを言います。</a:t>
            </a:r>
            <a:r>
              <a:rPr lang="ja-JP" altLang="en-US" dirty="0">
                <a:latin typeface="Calibri"/>
              </a:rPr>
              <a:t>たとえば</a:t>
            </a:r>
            <a:r>
              <a:rPr lang="x-none" dirty="0">
                <a:latin typeface="Calibri"/>
              </a:rPr>
              <a:t>、あるオープンソース ソフトウェアはMITとGPLv2の2つのライセンス</a:t>
            </a:r>
            <a:r>
              <a:rPr lang="ja-JP" altLang="en-US" dirty="0">
                <a:latin typeface="Calibri"/>
              </a:rPr>
              <a:t>で供与</a:t>
            </a:r>
            <a:r>
              <a:rPr lang="x-none" dirty="0">
                <a:latin typeface="Calibri"/>
              </a:rPr>
              <a:t>することができます。そのようなケースでは、使用者がニーズに合わせてライセンスを</a:t>
            </a:r>
            <a:r>
              <a:rPr lang="ja-JP" altLang="en-US" dirty="0">
                <a:latin typeface="Calibri"/>
              </a:rPr>
              <a:t>自由</a:t>
            </a:r>
            <a:r>
              <a:rPr lang="x-none" dirty="0">
                <a:latin typeface="Calibri"/>
              </a:rPr>
              <a:t>に選択できます。</a:t>
            </a:r>
          </a:p>
          <a:p>
            <a:endParaRPr lang="x-none" dirty="0">
              <a:latin typeface="Calibri"/>
            </a:endParaRPr>
          </a:p>
          <a:p>
            <a:r>
              <a:rPr lang="x-none" dirty="0">
                <a:latin typeface="Calibri"/>
              </a:rPr>
              <a:t>FOSSの告知／表示</a:t>
            </a:r>
            <a:r>
              <a:rPr lang="ja-JP" altLang="en-US" dirty="0">
                <a:latin typeface="Calibri"/>
              </a:rPr>
              <a:t>に</a:t>
            </a:r>
            <a:r>
              <a:rPr lang="x-none" dirty="0">
                <a:latin typeface="Calibri"/>
              </a:rPr>
              <a:t>は、著作権保有者</a:t>
            </a:r>
            <a:r>
              <a:rPr lang="ja-JP" altLang="en-US" dirty="0" err="1">
                <a:latin typeface="Calibri"/>
              </a:rPr>
              <a:t>を識</a:t>
            </a:r>
            <a:r>
              <a:rPr lang="ja-JP" altLang="en-US" dirty="0">
                <a:latin typeface="Calibri"/>
              </a:rPr>
              <a:t>別し</a:t>
            </a:r>
            <a:r>
              <a:rPr lang="x-none" dirty="0">
                <a:latin typeface="Calibri"/>
              </a:rPr>
              <a:t>、そのソフトウェアをコントロールするライセンスについての情報を含む場合があります。FOSSの告知／表示が改</a:t>
            </a:r>
            <a:r>
              <a:rPr lang="ja-JP" altLang="en-US" dirty="0">
                <a:latin typeface="Calibri"/>
              </a:rPr>
              <a:t>変</a:t>
            </a:r>
            <a:r>
              <a:rPr lang="x-none" dirty="0">
                <a:latin typeface="Calibri"/>
              </a:rPr>
              <a:t>のついての告知を提供する場合もあります。FOSSの告知／表示を帰属</a:t>
            </a:r>
            <a:r>
              <a:rPr lang="ja-JP" altLang="en-US" dirty="0">
                <a:latin typeface="Calibri"/>
              </a:rPr>
              <a:t>告知</a:t>
            </a:r>
            <a:r>
              <a:rPr lang="x-none" dirty="0">
                <a:latin typeface="Calibri"/>
              </a:rPr>
              <a:t>の目的で、保持、再生成することを求めるライセンスもあります。</a:t>
            </a:r>
          </a:p>
          <a:p>
            <a:endParaRPr lang="en-US" dirty="0" smtClean="0">
              <a:latin typeface="Calibri"/>
            </a:endParaRPr>
          </a:p>
          <a:p>
            <a:r>
              <a:rPr lang="en-US" dirty="0" smtClean="0">
                <a:latin typeface="Calibri"/>
              </a:rPr>
              <a:t>---</a:t>
            </a:r>
          </a:p>
          <a:p>
            <a:r>
              <a:rPr lang="x-none" altLang="ja-JP" dirty="0" smtClean="0">
                <a:latin typeface="+mn-lt"/>
              </a:rPr>
              <a:t>FOSS licenses are Free and FOSS Software licenses generally make source code available under terms that allow for modification and redistribution.</a:t>
            </a:r>
          </a:p>
          <a:p>
            <a:endParaRPr lang="en-US" altLang="ja-JP" dirty="0" smtClean="0">
              <a:latin typeface="+mn-lt"/>
            </a:endParaRPr>
          </a:p>
          <a:p>
            <a:r>
              <a:rPr lang="x-none" altLang="ja-JP" dirty="0" smtClean="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smtClean="0">
              <a:latin typeface="+mn-lt"/>
            </a:endParaRPr>
          </a:p>
          <a:p>
            <a:r>
              <a:rPr lang="x-none" altLang="ja-JP" dirty="0" smtClean="0">
                <a:latin typeface="+mn-lt"/>
              </a:rPr>
              <a:t>Examples of permissive FOSS licenses include MIT, BSD, and Apache.</a:t>
            </a:r>
          </a:p>
          <a:p>
            <a:endParaRPr lang="en-US" altLang="ja-JP" dirty="0" smtClean="0">
              <a:latin typeface="+mn-lt"/>
            </a:endParaRPr>
          </a:p>
          <a:p>
            <a:r>
              <a:rPr lang="x-none" altLang="ja-JP" dirty="0" smtClean="0">
                <a:latin typeface="+mn-lt"/>
              </a:rPr>
              <a:t>License reciprocity means that the derivative work of the copyrighted work must be made available under the same license. Other names being used include "hereditary", "copyleft", "share-alike", and pejoratively"viral."</a:t>
            </a:r>
          </a:p>
          <a:p>
            <a:endParaRPr lang="x-none" altLang="ja-JP" dirty="0" smtClean="0">
              <a:latin typeface="+mn-lt"/>
            </a:endParaRPr>
          </a:p>
          <a:p>
            <a:r>
              <a:rPr lang="x-none" altLang="ja-JP" dirty="0" smtClean="0">
                <a:latin typeface="+mn-lt"/>
              </a:rPr>
              <a:t>Examples of copyleft-style licenses include GPL and LGPL.  </a:t>
            </a:r>
          </a:p>
          <a:p>
            <a:endParaRPr lang="x-none" altLang="ja-JP" dirty="0" smtClean="0">
              <a:latin typeface="+mn-lt"/>
            </a:endParaRPr>
          </a:p>
          <a:p>
            <a:r>
              <a:rPr lang="x-none" altLang="ja-JP" dirty="0" smtClean="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smtClean="0">
              <a:latin typeface="+mn-lt"/>
            </a:endParaRPr>
          </a:p>
          <a:p>
            <a:r>
              <a:rPr lang="x-none" altLang="ja-JP" dirty="0" smtClean="0">
                <a:latin typeface="+mn-lt"/>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endParaRPr lang="en-US" altLang="ja-JP" dirty="0" smtClean="0">
              <a:latin typeface="+mn-lt"/>
            </a:endParaRPr>
          </a:p>
          <a:p>
            <a:r>
              <a:rPr lang="x-none" altLang="ja-JP" dirty="0" smtClean="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smtClean="0">
              <a:latin typeface="+mn-lt"/>
            </a:endParaRPr>
          </a:p>
          <a:p>
            <a:r>
              <a:rPr lang="x-none" altLang="ja-JP" dirty="0" smtClean="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22</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a:t>
            </a:r>
            <a:r>
              <a:rPr lang="en-US" baseline="0" dirty="0" err="1"/>
              <a:t>FOSSコンプライアンスについての全体像を取り扱います。コンプライアンスがどのように機能するか基本原則から説明します</a:t>
            </a:r>
            <a:r>
              <a:rPr lang="en-US" baseline="0" dirty="0" smtClean="0"/>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chapter</a:t>
            </a:r>
            <a:r>
              <a:rPr lang="en-US" altLang="ja-JP" baseline="0" dirty="0" smtClean="0"/>
              <a:t> covers the big picture of FOSS compliance. It explains how compliance works from first principles.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このスライドではFOSSコンプライアンスには</a:t>
            </a:r>
            <a:r>
              <a:rPr lang="en-US" baseline="0" dirty="0"/>
              <a:t> 目的が</a:t>
            </a:r>
            <a:r>
              <a:rPr lang="en-US" altLang="ja-JP" baseline="0" dirty="0"/>
              <a:t>2</a:t>
            </a:r>
            <a:r>
              <a:rPr lang="en-US" baseline="0" dirty="0"/>
              <a:t>つあることを説明しています。</a:t>
            </a:r>
            <a:r>
              <a:rPr lang="en-US" altLang="ja-JP" baseline="0" dirty="0"/>
              <a:t>1</a:t>
            </a:r>
            <a:r>
              <a:rPr lang="en-US" baseline="0" dirty="0"/>
              <a:t>つは、自身の義務（FOSSを</a:t>
            </a:r>
            <a:r>
              <a:rPr lang="ja-JP" altLang="en-US" baseline="0" dirty="0"/>
              <a:t>検出し</a:t>
            </a:r>
            <a:r>
              <a:rPr lang="en-US" baseline="0" dirty="0"/>
              <a:t>、</a:t>
            </a:r>
            <a:r>
              <a:rPr lang="en-US" baseline="0" dirty="0" err="1"/>
              <a:t>追跡する）を</a:t>
            </a:r>
            <a:r>
              <a:rPr lang="ja-JP" altLang="en-US" baseline="0" dirty="0"/>
              <a:t>認識し</a:t>
            </a:r>
            <a:r>
              <a:rPr lang="en-US" baseline="0" dirty="0"/>
              <a:t>、</a:t>
            </a:r>
            <a:r>
              <a:rPr lang="ja-JP" altLang="en-US" baseline="0" dirty="0"/>
              <a:t>そこで得た情報を維持する</a:t>
            </a:r>
            <a:r>
              <a:rPr lang="en-US" baseline="0" dirty="0"/>
              <a:t>プロセスをもつことです。もう</a:t>
            </a:r>
            <a:r>
              <a:rPr lang="en-US" altLang="ja-JP" baseline="0" dirty="0"/>
              <a:t>1</a:t>
            </a:r>
            <a:r>
              <a:rPr lang="en-US" baseline="0" dirty="0"/>
              <a:t>つは、ライセンスの義務を果たすことです</a:t>
            </a:r>
            <a:r>
              <a:rPr lang="en-US" baseline="0" dirty="0" smtClean="0"/>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that FOSS compliance</a:t>
            </a:r>
            <a:r>
              <a:rPr lang="en-US" altLang="ja-JP" baseline="0" dirty="0" smtClean="0"/>
              <a:t> is really a two-part goal. The first is to know your obligations and have a process to support this knowledge. The second is to satisfy the obligations.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a:t>
            </a:r>
            <a:r>
              <a:rPr lang="ja-JP" altLang="en-US" dirty="0" err="1"/>
              <a:t>、</a:t>
            </a:r>
            <a:r>
              <a:rPr lang="en-US" baseline="0" dirty="0" err="1"/>
              <a:t>代表的なFOSSライセンスにおいて</a:t>
            </a:r>
            <a:r>
              <a:rPr lang="ja-JP" altLang="en-US" baseline="0" dirty="0"/>
              <a:t>どのような</a:t>
            </a:r>
            <a:r>
              <a:rPr lang="en-US" baseline="0" dirty="0" err="1"/>
              <a:t>コンプライス義務を履行しなければならないかについて話を展開しています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a:t>
            </a:r>
            <a:r>
              <a:rPr lang="en-US" altLang="ja-JP" baseline="0" dirty="0" smtClean="0"/>
              <a:t> expands on what compliance obligations must be satisfied in typical FOSS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err="1"/>
              <a:t>このスライドではFOSSライセンスの使用する際に遭遇する、共通的な条件や制約のいくつかについて説明しています。ライセンスが</a:t>
            </a:r>
            <a:r>
              <a:rPr lang="ja-JP" altLang="en-US" dirty="0"/>
              <a:t>異なれ</a:t>
            </a:r>
            <a:r>
              <a:rPr lang="en-US" dirty="0" err="1"/>
              <a:t>ばその義務も変わってくることを覚えておいてください</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some of the conditions or restrictions commonly encountered when using FOSS licenses. Remember, different licenses have different obligations.</a:t>
            </a:r>
          </a:p>
          <a:p>
            <a:endParaRPr lang="en-US" dirty="0"/>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a:t>
            </a:r>
            <a:r>
              <a:rPr lang="en-US" dirty="0" err="1">
                <a:latin typeface="Calibri"/>
              </a:rPr>
              <a:t>される」のかについて説明しています。FOSSライセンスは著作権ライセンスであり、基本的な</a:t>
            </a:r>
            <a:r>
              <a:rPr lang="ja-JP" altLang="en-US" dirty="0">
                <a:latin typeface="Calibri"/>
              </a:rPr>
              <a:t>コンプライアンスの</a:t>
            </a:r>
            <a:r>
              <a:rPr lang="en-US" dirty="0" err="1">
                <a:latin typeface="Calibri"/>
              </a:rPr>
              <a:t>トリガーはコードを</a:t>
            </a:r>
            <a:r>
              <a:rPr lang="en-US" baseline="0" dirty="0" err="1">
                <a:latin typeface="Calibri"/>
              </a:rPr>
              <a:t>他の法人（legal</a:t>
            </a:r>
            <a:r>
              <a:rPr lang="en-US" baseline="0" dirty="0">
                <a:latin typeface="Calibri"/>
              </a:rPr>
              <a:t> entity）に </a:t>
            </a:r>
            <a:r>
              <a:rPr lang="en-US" baseline="0" dirty="0" err="1">
                <a:latin typeface="Calibri"/>
              </a:rPr>
              <a:t>頒布するときです</a:t>
            </a:r>
            <a:r>
              <a:rPr lang="en-US" baseline="0" dirty="0" smtClean="0">
                <a:latin typeface="Calibri"/>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when FOSS obligations are “triggered.” FOSS licenses are copyright licenses and the basic compliance trigger is when you distribute code to</a:t>
            </a:r>
            <a:r>
              <a:rPr lang="en-US" altLang="ja-JP" baseline="0" dirty="0" smtClean="0">
                <a:latin typeface="+mn-lt"/>
              </a:rPr>
              <a:t> another legal entity.</a:t>
            </a:r>
            <a:endParaRPr lang="en-US" altLang="ja-JP" dirty="0" smtClean="0">
              <a:latin typeface="+mn-lt"/>
            </a:endParaRPr>
          </a:p>
          <a:p>
            <a:endParaRPr lang="en-US" baseline="0" dirty="0" smtClean="0">
              <a:latin typeface="Calibri"/>
            </a:endParaRPr>
          </a:p>
          <a:p>
            <a:endParaRPr lang="en-US" baseline="0" dirty="0" smtClean="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27</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a:t>
            </a:r>
            <a:r>
              <a:rPr lang="en-US" baseline="0" dirty="0" err="1">
                <a:latin typeface="Calibri"/>
              </a:rPr>
              <a:t>コードの改変がFOSSライセンス下の義務を課すものとなりうることを説明しています。また</a:t>
            </a:r>
            <a:r>
              <a:rPr lang="en-US" baseline="0" dirty="0" smtClean="0">
                <a:latin typeface="Calibri"/>
              </a:rPr>
              <a:t>、</a:t>
            </a:r>
            <a:r>
              <a:rPr lang="ja-JP" altLang="en-US" baseline="0" dirty="0" smtClean="0">
                <a:latin typeface="+mn-lt"/>
              </a:rPr>
              <a:t>派生的著作物</a:t>
            </a:r>
            <a:r>
              <a:rPr lang="en-US" baseline="0" dirty="0" err="1" smtClean="0">
                <a:latin typeface="Calibri"/>
              </a:rPr>
              <a:t>についても若干触れています</a:t>
            </a:r>
            <a:r>
              <a:rPr lang="en-US" baseline="0" dirty="0" smtClean="0">
                <a:latin typeface="Calibri"/>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a:t>
            </a:r>
            <a:r>
              <a:rPr lang="en-US" altLang="ja-JP" baseline="0" dirty="0" smtClean="0">
                <a:latin typeface="+mn-lt"/>
              </a:rPr>
              <a:t> that modifying code can impose obligations under FOSS licenses. It explains a little bit about derivative works.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28</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baseline="0" dirty="0" smtClean="0">
              <a:latin typeface="Calibri"/>
            </a:endParaRP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how FOSS compliance programs</a:t>
            </a:r>
            <a:r>
              <a:rPr lang="en-US" altLang="ja-JP" baseline="0" dirty="0" smtClean="0">
                <a:latin typeface="+mn-lt"/>
              </a:rPr>
              <a:t> work in “broad stokes” (a basic overview). </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29</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t>この</a:t>
            </a:r>
            <a:r>
              <a:rPr lang="en-US" i="0" baseline="0" dirty="0" err="1"/>
              <a:t>スライドは</a:t>
            </a:r>
            <a:r>
              <a:rPr lang="ja-JP" altLang="en-US" i="0" baseline="0" dirty="0" err="1"/>
              <a:t>、</a:t>
            </a:r>
            <a:r>
              <a:rPr lang="ja-JP" altLang="en-US" i="0" baseline="0" dirty="0" smtClean="0"/>
              <a:t>単発での</a:t>
            </a:r>
            <a:r>
              <a:rPr lang="en-US" altLang="ja-JP" i="0" baseline="0" dirty="0"/>
              <a:t>3</a:t>
            </a:r>
            <a:r>
              <a:rPr lang="ja-JP" altLang="en-US" i="0" baseline="0" dirty="0"/>
              <a:t>時間</a:t>
            </a:r>
            <a:r>
              <a:rPr lang="en-US" i="0" baseline="0" dirty="0" err="1"/>
              <a:t>トレーニング</a:t>
            </a:r>
            <a:r>
              <a:rPr lang="ja-JP" altLang="en-US" i="0" baseline="0" dirty="0"/>
              <a:t> </a:t>
            </a:r>
            <a:r>
              <a:rPr lang="en-US" i="0" baseline="0" dirty="0" err="1" smtClean="0"/>
              <a:t>セッション</a:t>
            </a:r>
            <a:r>
              <a:rPr lang="ja-JP" altLang="en-US" i="0" baseline="0" dirty="0" err="1" smtClean="0"/>
              <a:t>、</a:t>
            </a:r>
            <a:r>
              <a:rPr lang="ja-JP" altLang="en-US" i="0" baseline="0" dirty="0" smtClean="0"/>
              <a:t>もしくは短めのセッションに分け章単位で重点を置いたトレーニングとして実施する場合において、その進め方の説明に用います</a:t>
            </a:r>
            <a:r>
              <a:rPr lang="en-US" i="0" baseline="0" dirty="0" smtClean="0"/>
              <a:t>。</a:t>
            </a:r>
            <a:r>
              <a:rPr lang="en-US" i="0" dirty="0" smtClean="0"/>
              <a:t> </a:t>
            </a:r>
            <a:r>
              <a:rPr lang="en-US" dirty="0"/>
              <a:t/>
            </a:r>
            <a:br>
              <a:rPr lang="en-US" dirty="0"/>
            </a:br>
            <a:endParaRPr lang="en-US" dirty="0" smtClean="0"/>
          </a:p>
          <a:p>
            <a:r>
              <a:rPr lang="en-US" altLang="ja-JP" i="0" baseline="0" dirty="0" smtClean="0"/>
              <a:t>---</a:t>
            </a:r>
          </a:p>
          <a:p>
            <a:r>
              <a:rPr lang="en-US" altLang="ja-JP" i="0" dirty="0" smtClean="0"/>
              <a:t>This</a:t>
            </a:r>
            <a:r>
              <a:rPr lang="en-US" altLang="ja-JP" i="0" baseline="0" dirty="0" smtClean="0"/>
              <a:t> slide is relevant to providing either a single three hour training session or explaining how a series of shorter sessions focused on “per chapter” training will work.</a:t>
            </a:r>
            <a:r>
              <a:rPr lang="en-US" altLang="ja-JP" i="0" dirty="0" smtClean="0"/>
              <a:t> </a:t>
            </a:r>
            <a:r>
              <a:rPr lang="en-US" altLang="ja-JP" dirty="0" smtClean="0"/>
              <a:t/>
            </a:r>
            <a:br>
              <a:rPr lang="en-US" altLang="ja-JP" dirty="0" smtClean="0"/>
            </a:br>
            <a:r>
              <a:rPr lang="en-US" altLang="ja-JP" i="0" dirty="0" smtClean="0"/>
              <a:t> </a:t>
            </a:r>
            <a:r>
              <a:rPr lang="en-US" altLang="ja-JP" dirty="0" smtClean="0"/>
              <a:t/>
            </a:r>
            <a:br>
              <a:rPr lang="en-US" altLang="ja-JP" dirty="0" smtClean="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a:t>
            </a:r>
            <a:r>
              <a:rPr lang="ja-JP" altLang="en-US" dirty="0" err="1"/>
              <a:t>、</a:t>
            </a:r>
            <a:r>
              <a:rPr lang="en-US" baseline="0" dirty="0" err="1"/>
              <a:t>FOSSコンプライアンス実務が組織内でどのように機能するかについて</a:t>
            </a:r>
            <a:r>
              <a:rPr lang="ja-JP" altLang="en-US" baseline="0" dirty="0"/>
              <a:t>詳しく</a:t>
            </a:r>
            <a:r>
              <a:rPr lang="en-US" baseline="0" dirty="0" err="1"/>
              <a:t>説明しています</a:t>
            </a:r>
            <a:r>
              <a:rPr lang="en-US" baseline="0" dirty="0"/>
              <a:t>。 </a:t>
            </a:r>
            <a:endParaRPr lang="en-US" baseline="0" dirty="0" smtClean="0"/>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more</a:t>
            </a:r>
            <a:r>
              <a:rPr lang="en-US" altLang="ja-JP" baseline="0" dirty="0" smtClean="0"/>
              <a:t> about how FOSS compliance practices can work in an organization. </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このスライドではコンプライアンス</a:t>
            </a:r>
            <a:r>
              <a:rPr lang="en-US" baseline="0" dirty="0"/>
              <a:t> </a:t>
            </a:r>
            <a:r>
              <a:rPr lang="en-US" baseline="0" dirty="0" err="1"/>
              <a:t>がライセンスの法的義務の履行という域を越え、組織にもたらすメリットについて述べています</a:t>
            </a:r>
            <a:r>
              <a:rPr lang="en-US" baseline="0" dirty="0" smtClean="0"/>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describes some of the benefits that compliance</a:t>
            </a:r>
            <a:r>
              <a:rPr lang="en-US" altLang="ja-JP" baseline="0" dirty="0" smtClean="0"/>
              <a:t> brings to an organization beyond the fact of fulfilling the legal obligations of the license.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FOSSコンプライアンス</a:t>
            </a:r>
            <a:r>
              <a:rPr lang="ja-JP" altLang="en-US" dirty="0"/>
              <a:t>と</a:t>
            </a:r>
            <a:r>
              <a:rPr lang="en-US" dirty="0"/>
              <a:t>は、FOSSのライセンス</a:t>
            </a:r>
            <a:r>
              <a:rPr lang="en-US" baseline="0" dirty="0"/>
              <a:t>条項に従うことを意味します。これは、ライセンスについての理解、ライセンス条項を支えるプロセスの具備、見落としや誤りに</a:t>
            </a:r>
            <a:r>
              <a:rPr lang="ja-JP" altLang="en-US" baseline="0" dirty="0"/>
              <a:t>対処する</a:t>
            </a:r>
            <a:r>
              <a:rPr lang="en-US" baseline="0" dirty="0" err="1"/>
              <a:t>プロセスの具備といったことを伴います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err="1"/>
              <a:t>FOSSコンプライアンスプログラムの</a:t>
            </a:r>
            <a:r>
              <a:rPr lang="ja-JP" altLang="en-US" dirty="0"/>
              <a:t>２</a:t>
            </a:r>
            <a:r>
              <a:rPr lang="en-US" dirty="0" err="1"/>
              <a:t>つの主要なゴールとは</a:t>
            </a:r>
            <a:r>
              <a:rPr lang="ja-JP" altLang="en-US" dirty="0" err="1"/>
              <a:t>、</a:t>
            </a:r>
            <a:r>
              <a:rPr lang="en-US" b="1" baseline="0" dirty="0" err="1"/>
              <a:t>自身の義務を知ること</a:t>
            </a:r>
            <a:r>
              <a:rPr lang="en-US" baseline="0" dirty="0" err="1"/>
              <a:t>と</a:t>
            </a:r>
            <a:r>
              <a:rPr lang="en-US" b="1" baseline="0" dirty="0" err="1"/>
              <a:t>義務を果たすこと</a:t>
            </a:r>
            <a:r>
              <a:rPr lang="en-US" baseline="0" dirty="0" err="1"/>
              <a:t>です</a:t>
            </a:r>
            <a:r>
              <a:rPr lang="en-US" baseline="0" dirty="0"/>
              <a:t>。</a:t>
            </a:r>
            <a:br>
              <a:rPr lang="en-US" baseline="0" dirty="0"/>
            </a:br>
            <a:r>
              <a:rPr lang="en-US" baseline="0" dirty="0"/>
              <a:t/>
            </a:r>
            <a:br>
              <a:rPr lang="en-US" baseline="0" dirty="0"/>
            </a:br>
            <a:r>
              <a:rPr lang="en-US" baseline="0" dirty="0" err="1"/>
              <a:t>FOSSコンプライアンス</a:t>
            </a:r>
            <a:r>
              <a:rPr lang="en-US" baseline="0" dirty="0"/>
              <a:t> </a:t>
            </a:r>
            <a:r>
              <a:rPr lang="en-US" baseline="0" dirty="0" err="1"/>
              <a:t>プログラムでの重要な業務</a:t>
            </a:r>
            <a:r>
              <a:rPr lang="ja-JP" altLang="en-US" baseline="0" dirty="0"/>
              <a:t>に</a:t>
            </a:r>
            <a:r>
              <a:rPr lang="en-US" baseline="0" dirty="0" err="1"/>
              <a:t>は以下が含まれます</a:t>
            </a:r>
            <a:r>
              <a:rPr lang="en-US" baseline="0" dirty="0"/>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a:t>
            </a:r>
            <a:r>
              <a:rPr lang="en-US" dirty="0" err="1">
                <a:latin typeface="Calibri" charset="0"/>
                <a:ea typeface="ＭＳ Ｐゴシック" charset="0"/>
              </a:rPr>
              <a:t>プログラムに対する監督、ポリシーの策定およびコンプライ</a:t>
            </a:r>
            <a:r>
              <a:rPr lang="ja-JP" altLang="en-US" dirty="0">
                <a:latin typeface="Calibri" charset="0"/>
                <a:ea typeface="ＭＳ Ｐゴシック" charset="0"/>
              </a:rPr>
              <a:t>アン</a:t>
            </a:r>
            <a:r>
              <a:rPr lang="en-US" dirty="0" err="1">
                <a:latin typeface="Calibri" charset="0"/>
                <a:ea typeface="ＭＳ Ｐゴシック" charset="0"/>
              </a:rPr>
              <a:t>スに関わる意思決定</a:t>
            </a:r>
            <a:endParaRPr lang="en-US" dirty="0">
              <a:latin typeface="Calibri" charset="0"/>
              <a:ea typeface="ＭＳ Ｐゴシック" charset="0"/>
            </a:endParaRP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baseline="0" dirty="0">
                <a:latin typeface="Calibri" charset="0"/>
                <a:ea typeface="ＭＳ Ｐゴシック" charset="0"/>
              </a:rPr>
              <a:t> </a:t>
            </a:r>
            <a:r>
              <a:rPr lang="en-US" baseline="0" dirty="0" err="1">
                <a:latin typeface="Calibri" charset="0"/>
                <a:ea typeface="ＭＳ Ｐゴシック" charset="0"/>
              </a:rPr>
              <a:t>FOSSコンプライアンス</a:t>
            </a:r>
            <a:r>
              <a:rPr lang="ja-JP" altLang="en-US" baseline="0" dirty="0">
                <a:latin typeface="Calibri" charset="0"/>
                <a:ea typeface="ＭＳ Ｐゴシック" charset="0"/>
              </a:rPr>
              <a:t> </a:t>
            </a:r>
            <a:r>
              <a:rPr lang="en-US" baseline="0" dirty="0" err="1">
                <a:latin typeface="Calibri" charset="0"/>
                <a:ea typeface="ＭＳ Ｐゴシック" charset="0"/>
              </a:rPr>
              <a:t>プログラムは、さまざまなメリットを提供します。たとえばFOSSが組織にどう</a:t>
            </a:r>
            <a:r>
              <a:rPr lang="ja-JP" altLang="en-US" baseline="0" dirty="0">
                <a:latin typeface="Calibri" charset="0"/>
                <a:ea typeface="ＭＳ Ｐゴシック" charset="0"/>
              </a:rPr>
              <a:t>影響</a:t>
            </a:r>
            <a:r>
              <a:rPr lang="en-US" baseline="0" dirty="0" err="1">
                <a:latin typeface="Calibri" charset="0"/>
                <a:ea typeface="ＭＳ Ｐゴシック" charset="0"/>
              </a:rPr>
              <a:t>を与えるかという点や、FOSSに関連づけられるコストやリスクについての理解の向上、またFOSSコミュニティとのより</a:t>
            </a:r>
            <a:r>
              <a:rPr lang="ja-JP" altLang="en-US" baseline="0" dirty="0">
                <a:latin typeface="Calibri" charset="0"/>
                <a:ea typeface="ＭＳ Ｐゴシック" charset="0"/>
              </a:rPr>
              <a:t>良い</a:t>
            </a:r>
            <a:r>
              <a:rPr lang="en-US" baseline="0" dirty="0" err="1">
                <a:latin typeface="Calibri" charset="0"/>
                <a:ea typeface="ＭＳ Ｐゴシック" charset="0"/>
              </a:rPr>
              <a:t>関係、有効なFOSSソリューションについての知識の向上といった点があります</a:t>
            </a:r>
            <a:r>
              <a:rPr lang="en-US" baseline="0" dirty="0">
                <a:latin typeface="Calibri" charset="0"/>
                <a:ea typeface="ＭＳ Ｐゴシック" charset="0"/>
              </a:rPr>
              <a:t>。</a:t>
            </a:r>
            <a:endParaRPr lang="en-US" dirty="0">
              <a:latin typeface="Calibri" charset="0"/>
              <a:ea typeface="ＭＳ Ｐゴシック" charset="0"/>
            </a:endParaRPr>
          </a:p>
          <a:p>
            <a:endParaRPr lang="en-US" baseline="0" dirty="0" smtClean="0"/>
          </a:p>
          <a:p>
            <a:r>
              <a:rPr lang="en-US" baseline="0" dirty="0" smtClean="0"/>
              <a:t>---</a:t>
            </a:r>
          </a:p>
          <a:p>
            <a:r>
              <a:rPr lang="en-US" altLang="ja-JP" dirty="0" smtClean="0"/>
              <a:t>FOSS compliance means following the licensing terms of FOSS</a:t>
            </a:r>
            <a:r>
              <a:rPr lang="en-US" altLang="ja-JP" baseline="0" dirty="0" smtClean="0"/>
              <a:t> licenses. It involves understanding the licenses, having processes to support the license terms, and having processes to address any oversights or errors.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ja-JP" dirty="0" smtClean="0"/>
              <a:t>The two main goals of a FOSS compliance program are</a:t>
            </a:r>
            <a:r>
              <a:rPr lang="en-US" altLang="ja-JP" baseline="0" dirty="0" smtClean="0"/>
              <a:t> </a:t>
            </a:r>
            <a:r>
              <a:rPr lang="en-US" altLang="ja-JP" b="1" baseline="0" dirty="0" smtClean="0"/>
              <a:t>know your obligations</a:t>
            </a:r>
            <a:r>
              <a:rPr lang="en-US" altLang="ja-JP" baseline="0" dirty="0" smtClean="0"/>
              <a:t> and to </a:t>
            </a:r>
            <a:r>
              <a:rPr lang="en-US" altLang="ja-JP" b="1" baseline="0" dirty="0" smtClean="0"/>
              <a:t>satisfy your obligations</a:t>
            </a:r>
            <a:r>
              <a:rPr lang="en-US" altLang="ja-JP" baseline="0" dirty="0" smtClean="0"/>
              <a:t>.</a:t>
            </a:r>
            <a:br>
              <a:rPr lang="en-US" altLang="ja-JP" baseline="0" dirty="0" smtClean="0"/>
            </a:br>
            <a:r>
              <a:rPr lang="en-US" altLang="ja-JP" baseline="0" dirty="0" smtClean="0"/>
              <a:t/>
            </a:r>
            <a:br>
              <a:rPr lang="en-US" altLang="ja-JP" baseline="0" dirty="0" smtClean="0"/>
            </a:br>
            <a:r>
              <a:rPr lang="en-US" altLang="ja-JP" baseline="0" dirty="0" smtClean="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ja-JP" dirty="0" smtClean="0">
                <a:latin typeface="Calibri" charset="0"/>
                <a:ea typeface="ＭＳ Ｐゴシック" charset="0"/>
              </a:rPr>
              <a:t>Identification of the origin and license of FOSS software</a:t>
            </a:r>
          </a:p>
          <a:p>
            <a:pPr marL="171450" indent="-171450">
              <a:buFont typeface="Arial" charset="0"/>
              <a:buChar char="•"/>
            </a:pPr>
            <a:r>
              <a:rPr lang="en-US" altLang="ja-JP" dirty="0" smtClean="0">
                <a:latin typeface="Calibri" charset="0"/>
                <a:ea typeface="ＭＳ Ｐゴシック" charset="0"/>
              </a:rPr>
              <a:t>Tracking FOSS software within the development process</a:t>
            </a:r>
          </a:p>
          <a:p>
            <a:pPr marL="171450" indent="-171450">
              <a:buFont typeface="Arial" charset="0"/>
              <a:buChar char="•"/>
            </a:pPr>
            <a:r>
              <a:rPr lang="en-US" altLang="ja-JP" dirty="0" smtClean="0">
                <a:latin typeface="Calibri" charset="0"/>
                <a:ea typeface="ＭＳ Ｐゴシック" charset="0"/>
              </a:rPr>
              <a:t>Performing FOSS review and identifying license obligations</a:t>
            </a:r>
          </a:p>
          <a:p>
            <a:pPr marL="171450" indent="-171450">
              <a:buFont typeface="Arial" charset="0"/>
              <a:buChar char="•"/>
            </a:pPr>
            <a:r>
              <a:rPr lang="en-US" altLang="ja-JP" dirty="0" smtClean="0">
                <a:latin typeface="Calibri" charset="0"/>
                <a:ea typeface="ＭＳ Ｐゴシック" charset="0"/>
              </a:rPr>
              <a:t>Fulfillment of license obligations when product ships </a:t>
            </a:r>
          </a:p>
          <a:p>
            <a:pPr marL="171450" indent="-171450">
              <a:buFont typeface="Arial" charset="0"/>
              <a:buChar char="•"/>
            </a:pPr>
            <a:r>
              <a:rPr lang="en-US" altLang="ja-JP" dirty="0" smtClean="0">
                <a:latin typeface="Calibri" charset="0"/>
                <a:ea typeface="ＭＳ Ｐゴシック" charset="0"/>
              </a:rPr>
              <a:t>Oversight for FOSS Compliance Program, creation of policy, and compliance decisions</a:t>
            </a:r>
          </a:p>
          <a:p>
            <a:pPr marL="171450" indent="-171450">
              <a:buFont typeface="Arial" charset="0"/>
              <a:buChar char="•"/>
            </a:pPr>
            <a:r>
              <a:rPr lang="en-US" altLang="ja-JP" dirty="0" smtClean="0">
                <a:latin typeface="Calibri" charset="0"/>
                <a:ea typeface="ＭＳ Ｐゴシック" charset="0"/>
              </a:rPr>
              <a:t>Training</a:t>
            </a:r>
          </a:p>
          <a:p>
            <a:pPr marL="171450" indent="-171450">
              <a:buFont typeface="Arial" charset="0"/>
              <a:buChar char="•"/>
            </a:pPr>
            <a:endParaRPr lang="en-US" altLang="ja-JP" dirty="0" smtClean="0">
              <a:latin typeface="Calibri" charset="0"/>
              <a:ea typeface="ＭＳ Ｐゴシック" charset="0"/>
            </a:endParaRPr>
          </a:p>
          <a:p>
            <a:pPr marL="0" indent="0">
              <a:buFont typeface="Arial" charset="0"/>
              <a:buNone/>
            </a:pPr>
            <a:r>
              <a:rPr lang="en-US" altLang="ja-JP" dirty="0" smtClean="0">
                <a:latin typeface="Calibri" charset="0"/>
                <a:ea typeface="ＭＳ Ｐゴシック" charset="0"/>
              </a:rPr>
              <a:t>A</a:t>
            </a:r>
            <a:r>
              <a:rPr lang="en-US" altLang="ja-JP" baseline="0" dirty="0" smtClean="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smtClean="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a:t>
            </a:r>
            <a:r>
              <a:rPr lang="x-none" dirty="0" smtClean="0"/>
              <a:t>の使用を理解する際</a:t>
            </a:r>
            <a:r>
              <a:rPr lang="ja-JP" altLang="en-US" dirty="0" smtClean="0"/>
              <a:t>に重要となる、</a:t>
            </a:r>
            <a:r>
              <a:rPr lang="x-none" dirty="0" smtClean="0"/>
              <a:t>根本的な</a:t>
            </a:r>
            <a:r>
              <a:rPr lang="ja-JP" altLang="en-US" dirty="0"/>
              <a:t>ソフトウェア</a:t>
            </a:r>
            <a:r>
              <a:rPr lang="x-none" dirty="0" smtClean="0"/>
              <a:t>概念のいくつかについて述べ</a:t>
            </a:r>
            <a:r>
              <a:rPr lang="ja-JP" altLang="en-US" dirty="0" smtClean="0"/>
              <a:t>ていき</a:t>
            </a:r>
            <a:r>
              <a:rPr lang="x-none" dirty="0" smtClean="0"/>
              <a:t>ます。</a:t>
            </a:r>
            <a:endParaRPr lang="en-US" dirty="0" smtClean="0"/>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some fundamental concepts in understanding FOSS usage</a:t>
            </a:r>
            <a:endParaRPr lang="x-none" altLang="ja-JP" dirty="0" smtClean="0">
              <a:latin typeface="+mn-lt"/>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r>
              <a:rPr lang="en-US" b="0" baseline="0" dirty="0" smtClean="0">
                <a:latin typeface="Times" charset="0"/>
              </a:rPr>
              <a:t>。</a:t>
            </a:r>
          </a:p>
          <a:p>
            <a:pPr marL="0" indent="0"/>
            <a:endParaRPr lang="en-US" b="0" baseline="0" dirty="0" smtClean="0">
              <a:latin typeface="Times" charset="0"/>
            </a:endParaRPr>
          </a:p>
          <a:p>
            <a:pPr marL="0" indent="0"/>
            <a:r>
              <a:rPr lang="en-US" b="0" baseline="0"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a:t>
            </a:r>
            <a:r>
              <a:rPr lang="en-US" altLang="ja-JP" b="0" baseline="0" dirty="0" smtClean="0">
                <a:latin typeface="Times" charset="0"/>
              </a:rPr>
              <a:t> is about how the use of FOSS components is a consideration for your compliance. Different use cases will have different legal effects. The next few slides explain these concepts in more detail.</a:t>
            </a:r>
            <a:endParaRPr lang="en-US" altLang="ja-JP" b="0" dirty="0" smtClean="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en-US" b="0" dirty="0" err="1">
                <a:latin typeface="Times" charset="0"/>
              </a:rPr>
              <a:t>このスライドでは、</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取り込む</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smtClean="0">
                <a:latin typeface="Times" charset="0"/>
              </a:rPr>
              <a:t>。</a:t>
            </a:r>
          </a:p>
          <a:p>
            <a:pPr marL="226428" indent="-226428"/>
            <a:endParaRPr lang="en-US" b="0" baseline="0" dirty="0" smtClean="0">
              <a:latin typeface="Times" charset="0"/>
            </a:endParaRPr>
          </a:p>
          <a:p>
            <a:pPr marL="226428" indent="-226428"/>
            <a:r>
              <a:rPr lang="en-US" b="0" baseline="0" dirty="0" smtClean="0">
                <a:latin typeface="Times" charset="0"/>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incorporation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a:latin typeface="Times" charset="0"/>
              </a:rPr>
              <a:t>FOSS</a:t>
            </a:r>
            <a:r>
              <a:rPr lang="ja-JP" altLang="en-US" b="0" baseline="0" dirty="0">
                <a:latin typeface="Times" charset="0"/>
              </a:rPr>
              <a:t>を</a:t>
            </a:r>
            <a:r>
              <a:rPr lang="en-US" b="0" baseline="0" dirty="0" err="1">
                <a:latin typeface="Times" charset="0"/>
              </a:rPr>
              <a:t>使う際</a:t>
            </a:r>
            <a:r>
              <a:rPr lang="ja-JP" altLang="en-US" b="0" baseline="0" dirty="0">
                <a:latin typeface="Times" charset="0"/>
              </a:rPr>
              <a:t>の「</a:t>
            </a:r>
            <a:r>
              <a:rPr lang="en-US" b="0" baseline="0" dirty="0" err="1">
                <a:latin typeface="Times" charset="0"/>
              </a:rPr>
              <a:t>リンク</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smtClean="0">
              <a:latin typeface="Times" charset="0"/>
            </a:endParaRPr>
          </a:p>
          <a:p>
            <a:pPr marL="226428" indent="-226428"/>
            <a:r>
              <a:rPr lang="en-US" b="1" dirty="0" smtClean="0">
                <a:latin typeface="Times" charset="0"/>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linking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改変</a:t>
            </a:r>
            <a:r>
              <a:rPr lang="ja-JP" altLang="en-US" b="0" baseline="0" dirty="0">
                <a:latin typeface="Times" charset="0"/>
              </a:rPr>
              <a:t>」</a:t>
            </a:r>
            <a:r>
              <a:rPr lang="en-US" b="0" baseline="0" dirty="0" err="1">
                <a:latin typeface="Times" charset="0"/>
              </a:rPr>
              <a:t>の意味</a:t>
            </a:r>
            <a:r>
              <a:rPr lang="ja-JP" altLang="en-US" b="0" baseline="0" dirty="0">
                <a:latin typeface="Times" charset="0"/>
              </a:rPr>
              <a:t>について概説して</a:t>
            </a:r>
            <a:r>
              <a:rPr lang="en-US" b="0" baseline="0" dirty="0" err="1">
                <a:latin typeface="Times" charset="0"/>
              </a:rPr>
              <a:t>います</a:t>
            </a:r>
            <a:r>
              <a:rPr lang="en-US" b="0" baseline="0" dirty="0" smtClean="0">
                <a:latin typeface="Times" charset="0"/>
              </a:rPr>
              <a:t>。</a:t>
            </a: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Times" charset="0"/>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modification means when using</a:t>
            </a:r>
            <a:r>
              <a:rPr lang="en-US" altLang="ja-JP" b="0" baseline="0" dirty="0" smtClean="0">
                <a:latin typeface="Times" charset="0"/>
              </a:rPr>
              <a:t> FOSS.</a:t>
            </a:r>
            <a:endParaRPr lang="en-US" altLang="ja-JP" b="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翻訳</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translation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r>
              <a:rPr lang="en-US" b="0" baseline="0"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explains</a:t>
            </a:r>
            <a:r>
              <a:rPr lang="en-US" altLang="ja-JP" b="0" baseline="0" dirty="0" smtClean="0">
                <a:latin typeface="Times" charset="0"/>
              </a:rPr>
              <a:t> that development tools may do some of these actions “behind the scene”, and this is an area that companies should be aware of.</a:t>
            </a:r>
            <a:endParaRPr lang="en-US" altLang="ja-JP" b="0" dirty="0" smtClean="0">
              <a:latin typeface="Times" charset="0"/>
            </a:endParaRPr>
          </a:p>
          <a:p>
            <a:pPr marL="0" indent="0"/>
            <a:endParaRPr lang="en-US" altLang="ja-JP" b="1"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このスライドで、企業が、社内文書として内部FOSSポリシーがどこにあるか</a:t>
            </a:r>
            <a:r>
              <a:rPr lang="ja-JP" altLang="en-US" dirty="0"/>
              <a:t>を示すことができる</a:t>
            </a:r>
            <a:r>
              <a:rPr lang="en-US" dirty="0" err="1"/>
              <a:t>ようにし</a:t>
            </a:r>
            <a:r>
              <a:rPr lang="ja-JP" altLang="en-US" dirty="0" err="1"/>
              <a:t>てい</a:t>
            </a:r>
            <a:r>
              <a:rPr lang="en-US" dirty="0" err="1"/>
              <a:t>ます</a:t>
            </a:r>
            <a:r>
              <a:rPr lang="en-US" dirty="0" smtClean="0"/>
              <a:t>。</a:t>
            </a: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is intended to help a company identify where their internal FOSS policy is located in the company documentation.</a:t>
            </a:r>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Times" charset="0"/>
              </a:rPr>
              <a:t>このスライドでは</a:t>
            </a:r>
            <a:r>
              <a:rPr lang="ja-JP" altLang="en-US" b="0" dirty="0" err="1">
                <a:latin typeface="Times" charset="0"/>
              </a:rPr>
              <a:t>、</a:t>
            </a:r>
            <a:r>
              <a:rPr lang="en-US" b="0" baseline="0" dirty="0" err="1">
                <a:latin typeface="Times" charset="0"/>
              </a:rPr>
              <a:t>頒布することの背景にあるいくつかの考え方を説明しています。これはFOSSライセンスは通常、頒布の期間</a:t>
            </a:r>
            <a:r>
              <a:rPr lang="ja-JP" altLang="en-US" b="0" baseline="0" dirty="0">
                <a:latin typeface="Times" charset="0"/>
              </a:rPr>
              <a:t>内</a:t>
            </a:r>
            <a:r>
              <a:rPr lang="en-US" b="0" baseline="0" dirty="0" err="1">
                <a:latin typeface="Times" charset="0"/>
              </a:rPr>
              <a:t>に適用されるものであるためです。この点はコンプライアンスプログラムで考慮すべき重要なポイントです</a:t>
            </a:r>
            <a:r>
              <a:rPr lang="en-US" b="0" baseline="0" dirty="0" smtClean="0">
                <a:latin typeface="Times" charset="0"/>
              </a:rPr>
              <a:t>。</a:t>
            </a:r>
          </a:p>
          <a:p>
            <a:pPr marL="0" indent="0"/>
            <a:endParaRPr lang="en-US" b="0" baseline="0" dirty="0" smtClean="0">
              <a:latin typeface="Times" charset="0"/>
            </a:endParaRPr>
          </a:p>
          <a:p>
            <a:pPr marL="0" indent="0"/>
            <a:r>
              <a:rPr lang="en-US" b="0" baseline="0"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 explains</a:t>
            </a:r>
            <a:r>
              <a:rPr lang="en-US" altLang="ja-JP" b="0" baseline="0" dirty="0" smtClean="0">
                <a:latin typeface="Times" charset="0"/>
              </a:rPr>
              <a:t> some of the concepts behind distribution. Because FOSS licenses usually apply during distribution, this is a key point to consider in a compliance program.</a:t>
            </a:r>
            <a:endParaRPr lang="en-US" altLang="ja-JP" b="0" dirty="0" smtClean="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baseline="0" dirty="0" err="1">
                <a:latin typeface="Times" charset="0"/>
              </a:rPr>
              <a:t>取り込み</a:t>
            </a:r>
            <a:r>
              <a:rPr lang="ja-JP" altLang="en-US" b="0" baseline="0" dirty="0">
                <a:latin typeface="Times" charset="0"/>
              </a:rPr>
              <a:t>とは</a:t>
            </a:r>
            <a:r>
              <a:rPr lang="en-US" b="0" baseline="0" dirty="0" err="1">
                <a:latin typeface="Times" charset="0"/>
              </a:rPr>
              <a:t>FOSS</a:t>
            </a:r>
            <a:r>
              <a:rPr lang="en-US" b="0" baseline="0" dirty="0" err="1" smtClean="0">
                <a:latin typeface="Times" charset="0"/>
              </a:rPr>
              <a:t>コンポーネントの一部を自身のソフトウェア</a:t>
            </a:r>
            <a:r>
              <a:rPr lang="ja-JP" altLang="en-US" b="0" baseline="0" dirty="0" smtClean="0">
                <a:latin typeface="Times" charset="0"/>
              </a:rPr>
              <a:t>製品に</a:t>
            </a:r>
            <a:r>
              <a:rPr lang="en-US" b="0" baseline="0" dirty="0" err="1" smtClean="0">
                <a:latin typeface="Times" charset="0"/>
              </a:rPr>
              <a:t>コピーすることです</a:t>
            </a:r>
            <a:r>
              <a:rPr lang="en-US" b="0" baseline="0" dirty="0">
                <a:latin typeface="Times" charset="0"/>
              </a:rPr>
              <a:t>。 </a:t>
            </a:r>
          </a:p>
          <a:p>
            <a:pPr marL="0" indent="0"/>
            <a:endParaRPr lang="en-US" b="0" baseline="0" dirty="0">
              <a:latin typeface="Times" charset="0"/>
            </a:endParaRPr>
          </a:p>
          <a:p>
            <a:pPr marL="0" indent="0"/>
            <a:r>
              <a:rPr lang="en-US" b="0" baseline="0" dirty="0" err="1">
                <a:latin typeface="Times" charset="0"/>
              </a:rPr>
              <a:t>リンクとは自身のソフトウェア</a:t>
            </a:r>
            <a:r>
              <a:rPr lang="ja-JP" altLang="en-US" b="0" baseline="0" dirty="0">
                <a:latin typeface="Times" charset="0"/>
              </a:rPr>
              <a:t>製品</a:t>
            </a:r>
            <a:r>
              <a:rPr lang="en-US" b="0" baseline="0" dirty="0" err="1">
                <a:latin typeface="Times" charset="0"/>
              </a:rPr>
              <a:t>とFOSSコンポーネントをリンク（Link）もしくは接合（Join）することです</a:t>
            </a:r>
            <a:r>
              <a:rPr lang="en-US" b="0" baseline="0" dirty="0">
                <a:latin typeface="Times" charset="0"/>
              </a:rPr>
              <a:t>。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err="1">
                <a:latin typeface="Times" charset="0"/>
              </a:rPr>
              <a:t>オープンソースを頒布することを考える際には</a:t>
            </a:r>
            <a:r>
              <a:rPr lang="ja-JP" altLang="en-US" b="0" baseline="0" dirty="0" err="1">
                <a:latin typeface="Times" charset="0"/>
              </a:rPr>
              <a:t>、</a:t>
            </a:r>
            <a:r>
              <a:rPr lang="ja-JP" altLang="en-US" b="0" baseline="0" dirty="0">
                <a:latin typeface="Times" charset="0"/>
              </a:rPr>
              <a:t>以下の</a:t>
            </a:r>
            <a:r>
              <a:rPr lang="en-US" b="0" baseline="0" dirty="0">
                <a:latin typeface="Times" charset="0"/>
              </a:rPr>
              <a:t>2つのことを考える必要があります</a:t>
            </a:r>
            <a:r>
              <a:rPr lang="ja-JP" altLang="en-US" b="0" baseline="0" dirty="0" err="1">
                <a:latin typeface="Times" charset="0"/>
              </a:rPr>
              <a:t>。</a:t>
            </a:r>
            <a:endParaRPr lang="en-US" b="0" baseline="0" dirty="0">
              <a:latin typeface="Times" charset="0"/>
            </a:endParaRPr>
          </a:p>
          <a:p>
            <a:pPr defTabSz="929579">
              <a:defRPr/>
            </a:pPr>
            <a:r>
              <a:rPr lang="en-US" dirty="0"/>
              <a:t>そのソフトウェアを受け取るのはだれか？</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ja-JP" altLang="en-US" dirty="0"/>
              <a:t>頒布フォーマット</a:t>
            </a:r>
            <a:r>
              <a:rPr lang="en-US" dirty="0"/>
              <a:t>は</a:t>
            </a:r>
            <a:r>
              <a:rPr lang="ja-JP" altLang="en-US" dirty="0"/>
              <a:t>何か</a:t>
            </a:r>
            <a:r>
              <a:rPr lang="en-US" dirty="0"/>
              <a:t>？</a:t>
            </a:r>
          </a:p>
          <a:p>
            <a:pPr marL="617220" lvl="1" indent="-342900">
              <a:buFont typeface="Arial" charset="0"/>
              <a:buChar char="•"/>
            </a:pPr>
            <a:r>
              <a:rPr lang="en-US" sz="2400" dirty="0" err="1"/>
              <a:t>ソースコード</a:t>
            </a:r>
            <a:r>
              <a:rPr lang="ja-JP" altLang="en-US" sz="2400" dirty="0"/>
              <a:t>による頒布</a:t>
            </a:r>
            <a:endParaRPr lang="en-US" sz="2400" dirty="0"/>
          </a:p>
          <a:p>
            <a:pPr marL="617220" lvl="1" indent="-342900">
              <a:buFont typeface="Arial" charset="0"/>
              <a:buChar char="•"/>
            </a:pPr>
            <a:r>
              <a:rPr lang="en-US" sz="2400" dirty="0" err="1"/>
              <a:t>バイナリ</a:t>
            </a:r>
            <a:r>
              <a:rPr lang="ja-JP" altLang="en-US" sz="2400" dirty="0"/>
              <a:t>による頒布</a:t>
            </a:r>
            <a:endParaRPr lang="en-US" sz="2400" dirty="0"/>
          </a:p>
          <a:p>
            <a:pPr marL="617220" lvl="1" indent="-342900">
              <a:buFont typeface="Arial" charset="0"/>
              <a:buChar char="•"/>
            </a:pPr>
            <a:r>
              <a:rPr lang="en-US" sz="2400" dirty="0" err="1"/>
              <a:t>ハードウェアに</a:t>
            </a:r>
            <a:r>
              <a:rPr lang="ja-JP" altLang="en-US" sz="2400" dirty="0" smtClean="0"/>
              <a:t>プレインストール</a:t>
            </a:r>
            <a:endParaRPr lang="en-US" altLang="ja-JP" sz="2400" dirty="0" smtClean="0"/>
          </a:p>
          <a:p>
            <a:pPr marL="0" indent="0"/>
            <a:endParaRPr lang="en-US" altLang="ja-JP" b="0" baseline="0" dirty="0" smtClean="0">
              <a:latin typeface="Times" charset="0"/>
            </a:endParaRPr>
          </a:p>
          <a:p>
            <a:pPr marL="0" indent="0"/>
            <a:r>
              <a:rPr lang="en-US" altLang="ja-JP" b="0" baseline="0" dirty="0" smtClean="0">
                <a:latin typeface="Times" charset="0"/>
              </a:rPr>
              <a:t>---</a:t>
            </a:r>
          </a:p>
          <a:p>
            <a:pPr marL="0" indent="0"/>
            <a:r>
              <a:rPr lang="en-US" altLang="ja-JP" b="0" baseline="0" dirty="0" smtClean="0">
                <a:latin typeface="Times" charset="0"/>
              </a:rPr>
              <a:t>Incorporation is when you copy portions of a FOSS component into your software product. </a:t>
            </a:r>
          </a:p>
          <a:p>
            <a:pPr marL="0" indent="0"/>
            <a:endParaRPr lang="en-US" altLang="ja-JP" b="0" baseline="0" dirty="0" smtClean="0">
              <a:latin typeface="Times" charset="0"/>
            </a:endParaRPr>
          </a:p>
          <a:p>
            <a:pPr marL="0" indent="0"/>
            <a:r>
              <a:rPr lang="en-US" altLang="ja-JP" b="0" baseline="0" dirty="0" smtClean="0">
                <a:latin typeface="Times" charset="0"/>
              </a:rPr>
              <a:t>Linking is when you link or join a FOSS component with your software product. </a:t>
            </a:r>
          </a:p>
          <a:p>
            <a:pPr marL="0" indent="0"/>
            <a:endParaRPr lang="en-US" altLang="ja-JP" b="0" baseline="0" dirty="0" smtClean="0">
              <a:latin typeface="Times" charset="0"/>
            </a:endParaRPr>
          </a:p>
          <a:p>
            <a:pPr marL="0" indent="0"/>
            <a:r>
              <a:rPr lang="en-US" altLang="ja-JP" b="0" baseline="0" dirty="0" smtClean="0">
                <a:latin typeface="Times" charset="0"/>
              </a:rPr>
              <a:t>Modification is when you make changes to a FOSS component.</a:t>
            </a:r>
          </a:p>
          <a:p>
            <a:pPr marL="0" indent="0"/>
            <a:endParaRPr lang="en-US" altLang="ja-JP" b="0" baseline="0" dirty="0" smtClean="0">
              <a:latin typeface="Times" charset="0"/>
            </a:endParaRPr>
          </a:p>
          <a:p>
            <a:pPr marL="0" indent="0"/>
            <a:r>
              <a:rPr lang="en-US" altLang="ja-JP" b="0" baseline="0" dirty="0" smtClean="0">
                <a:latin typeface="Times" charset="0"/>
              </a:rPr>
              <a:t>Translation is when you transform the code from one state to another.</a:t>
            </a:r>
          </a:p>
          <a:p>
            <a:pPr marL="0" indent="0"/>
            <a:endParaRPr lang="en-US" altLang="ja-JP" b="0" baseline="0" dirty="0" smtClean="0">
              <a:latin typeface="Times" charset="0"/>
            </a:endParaRPr>
          </a:p>
          <a:p>
            <a:pPr marL="0" indent="0"/>
            <a:r>
              <a:rPr lang="en-US" altLang="ja-JP" b="0" baseline="0" dirty="0" smtClean="0">
                <a:latin typeface="Times" charset="0"/>
              </a:rPr>
              <a:t>When thinking about distribution of Open Source you should consider two things:</a:t>
            </a:r>
          </a:p>
          <a:p>
            <a:pPr defTabSz="929579">
              <a:defRPr/>
            </a:pPr>
            <a:r>
              <a:rPr lang="en-US" altLang="ja-JP" dirty="0" smtClean="0"/>
              <a:t>Who receives the software?</a:t>
            </a:r>
          </a:p>
          <a:p>
            <a:pPr marL="617220" lvl="1" indent="-342900">
              <a:buFont typeface="Arial" charset="0"/>
              <a:buChar char="•"/>
            </a:pPr>
            <a:r>
              <a:rPr lang="en-US" altLang="ja-JP" sz="2400" dirty="0" smtClean="0"/>
              <a:t>Customer/Partner</a:t>
            </a:r>
          </a:p>
          <a:p>
            <a:pPr marL="617220" lvl="1" indent="-342900">
              <a:buFont typeface="Arial" charset="0"/>
              <a:buChar char="•"/>
            </a:pPr>
            <a:r>
              <a:rPr lang="en-US" altLang="ja-JP" sz="2400" dirty="0" smtClean="0"/>
              <a:t>Community project</a:t>
            </a:r>
            <a:endParaRPr lang="en-US" altLang="ja-JP" dirty="0" smtClean="0"/>
          </a:p>
          <a:p>
            <a:r>
              <a:rPr lang="en-US" altLang="ja-JP" dirty="0" smtClean="0"/>
              <a:t>What is the format for delivery?</a:t>
            </a:r>
          </a:p>
          <a:p>
            <a:pPr marL="617220" lvl="1" indent="-342900">
              <a:buFont typeface="Arial" charset="0"/>
              <a:buChar char="•"/>
            </a:pPr>
            <a:r>
              <a:rPr lang="en-US" altLang="ja-JP" sz="2400" dirty="0" smtClean="0"/>
              <a:t>Source code delivery</a:t>
            </a:r>
          </a:p>
          <a:p>
            <a:pPr marL="617220" lvl="1" indent="-342900">
              <a:buFont typeface="Arial" charset="0"/>
              <a:buChar char="•"/>
            </a:pPr>
            <a:r>
              <a:rPr lang="en-US" altLang="ja-JP" sz="2400" dirty="0" smtClean="0"/>
              <a:t>Binary delivery</a:t>
            </a:r>
          </a:p>
          <a:p>
            <a:pPr marL="617220" lvl="1" indent="-342900">
              <a:buFont typeface="Arial" charset="0"/>
              <a:buChar char="•"/>
            </a:pPr>
            <a:r>
              <a:rPr lang="en-US" altLang="ja-JP" sz="2400" dirty="0" smtClean="0"/>
              <a:t>Pre-loaded onto hardware</a:t>
            </a:r>
          </a:p>
          <a:p>
            <a:pPr marL="617220" lvl="1" indent="-342900">
              <a:buFont typeface="Arial" charset="0"/>
              <a:buChar char="•"/>
            </a:pPr>
            <a:endParaRPr lang="en-US" sz="2400" dirty="0" smtClean="0"/>
          </a:p>
          <a:p>
            <a:pPr marL="445770" lvl="1" indent="-171450">
              <a:buFont typeface="Arial" panose="020B0604020202020204" pitchFamily="34" charset="0"/>
              <a:buChar char="•"/>
            </a:pPr>
            <a:endParaRPr lang="en-US" dirty="0"/>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a:t>
            </a:r>
            <a:r>
              <a:rPr lang="x-none" dirty="0" smtClean="0"/>
              <a:t>について述べ</a:t>
            </a:r>
            <a:r>
              <a:rPr lang="ja-JP" altLang="en-US" dirty="0" smtClean="0"/>
              <a:t>ていき</a:t>
            </a:r>
            <a:r>
              <a:rPr lang="x-none" dirty="0" smtClean="0"/>
              <a:t>ます</a:t>
            </a:r>
            <a:r>
              <a:rPr lang="x-none" dirty="0"/>
              <a:t>。FOSSの使用方法が分析され、関連する義務が決定されます。</a:t>
            </a: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a:t>
            </a:r>
            <a:r>
              <a:rPr lang="en-US" altLang="ja-JP" dirty="0"/>
              <a:t>S</a:t>
            </a:r>
            <a:r>
              <a:rPr lang="x-none" dirty="0"/>
              <a:t>レビューはFOSSコンプライアンス プログラムの基本的構成要素です。 </a:t>
            </a:r>
          </a:p>
          <a:p>
            <a:endParaRPr lang="x-none" dirty="0"/>
          </a:p>
          <a:p>
            <a:r>
              <a:rPr lang="x-none" dirty="0"/>
              <a:t>FOSSレビューはエンジニアリング</a:t>
            </a:r>
            <a:r>
              <a:rPr lang="en-US" dirty="0"/>
              <a:t> </a:t>
            </a:r>
            <a:r>
              <a:rPr lang="ja-JP" altLang="en-US" dirty="0"/>
              <a:t>チーム</a:t>
            </a:r>
            <a:r>
              <a:rPr lang="x-none" dirty="0"/>
              <a:t>、ビジネス</a:t>
            </a:r>
            <a:r>
              <a:rPr lang="en-US" dirty="0"/>
              <a:t> </a:t>
            </a:r>
            <a:r>
              <a:rPr lang="ja-JP" altLang="en-US" dirty="0"/>
              <a:t>チーム、</a:t>
            </a:r>
            <a:r>
              <a:rPr lang="x-none" dirty="0"/>
              <a:t>および法務チームが集まる場となり得ます。</a:t>
            </a:r>
            <a:r>
              <a:rPr lang="ja-JP" altLang="en-US" dirty="0"/>
              <a:t>より</a:t>
            </a:r>
            <a:r>
              <a:rPr lang="x-none" dirty="0"/>
              <a:t>大規模に首尾よく行うために、計画や組織</a:t>
            </a:r>
            <a:r>
              <a:rPr lang="ja-JP" altLang="en-US" dirty="0"/>
              <a:t>化</a:t>
            </a:r>
            <a:r>
              <a:rPr lang="x-none" dirty="0"/>
              <a:t>を必要とする場合があります。</a:t>
            </a:r>
          </a:p>
          <a:p>
            <a:pPr marL="171450" indent="-171450">
              <a:buFont typeface="Arial" charset="0"/>
              <a:buChar char="•"/>
            </a:pPr>
            <a:r>
              <a:rPr lang="x-none" dirty="0"/>
              <a:t>関連情報収集においてエンジニアリング</a:t>
            </a:r>
            <a:r>
              <a:rPr lang="en-US" dirty="0"/>
              <a:t> </a:t>
            </a:r>
            <a:r>
              <a:rPr lang="ja-JP" altLang="en-US" dirty="0"/>
              <a:t>チーム</a:t>
            </a:r>
            <a:r>
              <a:rPr lang="x-none" dirty="0"/>
              <a:t>もしくは開発チームが参加することもあります。</a:t>
            </a:r>
          </a:p>
          <a:p>
            <a:pPr marL="171450" indent="-171450">
              <a:buFont typeface="Arial" charset="0"/>
              <a:buChar char="•"/>
            </a:pPr>
            <a:r>
              <a:rPr lang="x-none" dirty="0"/>
              <a:t>法務チームはライセンスの義務について分析、決定を下し、</a:t>
            </a:r>
            <a:r>
              <a:rPr lang="ja-JP" altLang="en-US" dirty="0"/>
              <a:t>指導</a:t>
            </a:r>
            <a:r>
              <a:rPr lang="x-none" dirty="0"/>
              <a:t>を</a:t>
            </a:r>
            <a:r>
              <a:rPr lang="ja-JP" altLang="en-US" dirty="0"/>
              <a:t>行い</a:t>
            </a:r>
            <a:r>
              <a:rPr lang="x-none" dirty="0"/>
              <a:t>ます。</a:t>
            </a:r>
          </a:p>
          <a:p>
            <a:pPr marL="171450" indent="-171450">
              <a:buFont typeface="Arial" charset="0"/>
              <a:buChar char="•"/>
            </a:pPr>
            <a:r>
              <a:rPr lang="x-none" dirty="0"/>
              <a:t>ビジネスおよびエンジニアリング</a:t>
            </a:r>
            <a:r>
              <a:rPr lang="en-US" dirty="0"/>
              <a:t> </a:t>
            </a:r>
            <a:r>
              <a:rPr lang="x-none" dirty="0"/>
              <a:t>チームは</a:t>
            </a:r>
            <a:r>
              <a:rPr lang="ja-JP" altLang="en-US" dirty="0"/>
              <a:t>指導</a:t>
            </a:r>
            <a:r>
              <a:rPr lang="x-none" dirty="0"/>
              <a:t>を受け</a:t>
            </a:r>
            <a:r>
              <a:rPr lang="ja-JP" altLang="en-US" dirty="0"/>
              <a:t>て</a:t>
            </a:r>
            <a:r>
              <a:rPr lang="x-none" dirty="0"/>
              <a:t>、</a:t>
            </a:r>
            <a:r>
              <a:rPr lang="ja-JP" altLang="en-US" dirty="0"/>
              <a:t>実装し</a:t>
            </a:r>
            <a:r>
              <a:rPr lang="x-none" dirty="0"/>
              <a:t>ます</a:t>
            </a:r>
            <a:r>
              <a:rPr lang="x-none" dirty="0" smtClean="0"/>
              <a:t>。</a:t>
            </a:r>
            <a:endParaRPr lang="en-US" dirty="0" smtClean="0"/>
          </a:p>
          <a:p>
            <a:pPr marL="0" indent="0">
              <a:buFont typeface="Arial" charset="0"/>
              <a:buNone/>
            </a:pPr>
            <a:endParaRPr lang="en-US" dirty="0" smtClean="0"/>
          </a:p>
          <a:p>
            <a:pPr marL="0" indent="0">
              <a:buFont typeface="Arial" charset="0"/>
              <a:buNone/>
            </a:pPr>
            <a:r>
              <a:rPr lang="en-US" dirty="0" smtClean="0"/>
              <a:t>---</a:t>
            </a:r>
          </a:p>
          <a:p>
            <a:r>
              <a:rPr lang="x-none" altLang="ja-JP" dirty="0" smtClean="0"/>
              <a:t>The FOSS Review is a basic building block of a FOSS Compliance Program. </a:t>
            </a:r>
          </a:p>
          <a:p>
            <a:endParaRPr lang="x-none" altLang="ja-JP" dirty="0" smtClean="0"/>
          </a:p>
          <a:p>
            <a:r>
              <a:rPr lang="x-none" altLang="ja-JP" dirty="0" smtClean="0"/>
              <a:t>A FOSS Review can be the meeting point for engineering, business and legal teams, and can require planning and organization to successfully conduct on a large scale.</a:t>
            </a:r>
          </a:p>
          <a:p>
            <a:pPr marL="171450" indent="-171450">
              <a:buFont typeface="Arial" charset="0"/>
              <a:buChar char="•"/>
            </a:pPr>
            <a:r>
              <a:rPr lang="x-none" altLang="ja-JP" dirty="0" smtClean="0"/>
              <a:t>Engineering or developer teams may participate in gathering relevant information</a:t>
            </a:r>
          </a:p>
          <a:p>
            <a:pPr marL="171450" indent="-171450">
              <a:buFont typeface="Arial" charset="0"/>
              <a:buChar char="•"/>
            </a:pPr>
            <a:r>
              <a:rPr lang="x-none" altLang="ja-JP" dirty="0" smtClean="0"/>
              <a:t>Legal teams analyze and determine license obligations and provide guidance</a:t>
            </a:r>
          </a:p>
          <a:p>
            <a:pPr marL="171450" indent="-171450">
              <a:buFont typeface="Arial" charset="0"/>
              <a:buChar char="•"/>
            </a:pPr>
            <a:r>
              <a:rPr lang="x-none" altLang="ja-JP" dirty="0" smtClean="0"/>
              <a:t>Business and engineering teams may receive and implement guidance</a:t>
            </a:r>
          </a:p>
          <a:p>
            <a:pPr marL="0" indent="0">
              <a:buFont typeface="Arial" charset="0"/>
              <a:buNone/>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a:t>
            </a:r>
            <a:r>
              <a:rPr lang="ja-JP" altLang="en-US" dirty="0"/>
              <a:t>を</a:t>
            </a:r>
            <a:r>
              <a:rPr lang="x-none" dirty="0"/>
              <a:t>開始するために適切な参加者を特定することです。</a:t>
            </a:r>
          </a:p>
          <a:p>
            <a:endParaRPr lang="x-none" dirty="0"/>
          </a:p>
          <a:p>
            <a:r>
              <a:rPr lang="x-none" dirty="0"/>
              <a:t>以下のような問いかけが重要です：</a:t>
            </a:r>
          </a:p>
          <a:p>
            <a:pPr marL="171450" indent="-171450">
              <a:buFont typeface="Arial" panose="020B0604020202020204" pitchFamily="34" charset="0"/>
              <a:buChar char="•"/>
            </a:pPr>
            <a:r>
              <a:rPr lang="x-none" dirty="0"/>
              <a:t>FOSSの使用について誰が意思決定者なのか（マネージャ、アーキテクト、個々の技術者など）？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a:t>
            </a:r>
            <a:r>
              <a:rPr lang="ja-JP" altLang="en-US" dirty="0"/>
              <a:t>の中</a:t>
            </a:r>
            <a:r>
              <a:rPr lang="x-none" dirty="0"/>
              <a:t>にFOSSレビューが開始できる</a:t>
            </a:r>
            <a:r>
              <a:rPr lang="ja-JP" altLang="en-US" dirty="0"/>
              <a:t>定まったチェック</a:t>
            </a:r>
            <a:r>
              <a:rPr lang="x-none" dirty="0"/>
              <a:t>ポイントがあるか</a:t>
            </a:r>
            <a:r>
              <a:rPr lang="x-none" dirty="0" smtClean="0"/>
              <a:t>？</a:t>
            </a:r>
            <a:endParaRPr lang="en-US" dirty="0" smtClean="0"/>
          </a:p>
          <a:p>
            <a:pPr marL="0" indent="0">
              <a:buFont typeface="Arial" panose="020B0604020202020204" pitchFamily="34" charset="0"/>
              <a:buNone/>
            </a:pPr>
            <a:r>
              <a:rPr lang="en-US" dirty="0" smtClean="0"/>
              <a:t>---</a:t>
            </a:r>
          </a:p>
          <a:p>
            <a:r>
              <a:rPr lang="x-none" altLang="ja-JP" dirty="0" smtClean="0"/>
              <a:t>The first step is to identify the proper parties to initiate a FOSS Review</a:t>
            </a:r>
          </a:p>
          <a:p>
            <a:endParaRPr lang="x-none" altLang="ja-JP" dirty="0" smtClean="0"/>
          </a:p>
          <a:p>
            <a:r>
              <a:rPr lang="x-none" altLang="ja-JP" dirty="0" smtClean="0"/>
              <a:t>Important questions to ask include:</a:t>
            </a:r>
          </a:p>
          <a:p>
            <a:pPr marL="171450" indent="-171450">
              <a:buFont typeface="Arial" panose="020B0604020202020204" pitchFamily="34" charset="0"/>
              <a:buChar char="•"/>
            </a:pPr>
            <a:r>
              <a:rPr lang="x-none" altLang="ja-JP" dirty="0" smtClean="0"/>
              <a:t>Who are the decision makers about FOSS usage (managers, architects, individual engineers, etc.)? </a:t>
            </a:r>
          </a:p>
          <a:p>
            <a:pPr marL="171450" indent="-171450">
              <a:buFont typeface="Arial" panose="020B0604020202020204" pitchFamily="34" charset="0"/>
              <a:buChar char="•"/>
            </a:pPr>
            <a:r>
              <a:rPr lang="x-none" altLang="ja-JP" dirty="0" smtClean="0"/>
              <a:t>How can they raise questions about FOSS usage?</a:t>
            </a:r>
          </a:p>
          <a:p>
            <a:pPr marL="171450" indent="-171450">
              <a:buFont typeface="Arial" panose="020B0604020202020204" pitchFamily="34" charset="0"/>
              <a:buChar char="•"/>
            </a:pPr>
            <a:r>
              <a:rPr lang="x-none" altLang="ja-JP" dirty="0" smtClean="0"/>
              <a:t>Is there a regular point in your development process where FOSS Reviews can begin?</a:t>
            </a:r>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a:t>
            </a:r>
            <a:r>
              <a:rPr lang="en-US" baseline="0" dirty="0" err="1"/>
              <a:t>非常に多く見えることです。しかし、必要とされる情報量はFOSSコードを取り扱おうとする企業の規模</a:t>
            </a:r>
            <a:r>
              <a:rPr lang="ja-JP" altLang="en-US" baseline="0" dirty="0" err="1"/>
              <a:t>、</a:t>
            </a:r>
            <a:r>
              <a:rPr lang="ja-JP" altLang="en-US" baseline="0" dirty="0"/>
              <a:t>および、</a:t>
            </a:r>
            <a:r>
              <a:rPr lang="en-US" altLang="ja-JP" baseline="0" dirty="0"/>
              <a:t>FOSS</a:t>
            </a:r>
            <a:r>
              <a:rPr lang="ja-JP" altLang="en-US" baseline="0" dirty="0"/>
              <a:t>をどのように取り扱うか</a:t>
            </a:r>
            <a:r>
              <a:rPr lang="en-US" baseline="0" dirty="0" err="1"/>
              <a:t>に依存します。大規模な組織体は小規模なものよりも多くの情報を必要とする傾向があります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a:t>
            </a:r>
            <a:r>
              <a:rPr lang="ja-JP" altLang="en-US" dirty="0"/>
              <a:t>を利用した</a:t>
            </a:r>
            <a:r>
              <a:rPr lang="x-none" dirty="0"/>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t>S</a:t>
            </a:r>
            <a:r>
              <a:rPr lang="x-none" dirty="0"/>
              <a:t>Sに対しライセンスの義務を果たす必要があるかもしれません。そういった義務を果たすべく必要性に応じて告知／表示やソースコードがあることを確かめましょう</a:t>
            </a:r>
            <a:r>
              <a:rPr lang="x-none"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altLang="ja-JP" dirty="0" smtClean="0"/>
              <a:t>It should be noted that this list of information looks</a:t>
            </a:r>
            <a:r>
              <a:rPr lang="en-US" altLang="ja-JP" baseline="0" dirty="0" smtClean="0"/>
              <a:t> quite large. However, the amount of information required depends on the size of your company and what you intend to do with the FOSS code. Large entities tend to require more information than small entities.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a:t>
            </a:r>
            <a:r>
              <a:rPr lang="ja-JP" altLang="en-US" dirty="0"/>
              <a:t> </a:t>
            </a:r>
            <a:r>
              <a:rPr lang="x-none" dirty="0"/>
              <a:t>チームは異なった分野にまたがって構成</a:t>
            </a:r>
            <a:r>
              <a:rPr lang="ja-JP" altLang="en-US" dirty="0"/>
              <a:t>され</a:t>
            </a:r>
            <a:r>
              <a:rPr lang="x-none" dirty="0"/>
              <a:t>ます。</a:t>
            </a:r>
          </a:p>
          <a:p>
            <a:endParaRPr lang="x-none" dirty="0"/>
          </a:p>
          <a:p>
            <a:r>
              <a:rPr lang="ja-JP" altLang="en-US" dirty="0"/>
              <a:t>法務</a:t>
            </a:r>
            <a:r>
              <a:rPr lang="x-none" dirty="0"/>
              <a:t>チームは、社内もしくは外部の弁護士を含めることができ、ライセンスの義務に応じたFOSS使用をレビューし</a:t>
            </a:r>
            <a:r>
              <a:rPr lang="ja-JP" altLang="en-US" dirty="0" err="1"/>
              <a:t>、</a:t>
            </a:r>
            <a:r>
              <a:rPr lang="x-none" dirty="0"/>
              <a:t>評価します。</a:t>
            </a:r>
          </a:p>
          <a:p>
            <a:endParaRPr lang="x-none" dirty="0"/>
          </a:p>
          <a:p>
            <a:r>
              <a:rPr lang="ja-JP" altLang="en-US" dirty="0"/>
              <a:t>法務</a:t>
            </a:r>
            <a:r>
              <a:rPr lang="x-none" dirty="0"/>
              <a:t>チームは</a:t>
            </a:r>
            <a:r>
              <a:rPr lang="ja-JP" altLang="en-US" dirty="0" err="1"/>
              <a:t>、</a:t>
            </a:r>
            <a:r>
              <a:rPr lang="ja-JP" altLang="en-US" dirty="0"/>
              <a:t>次のように</a:t>
            </a:r>
            <a:r>
              <a:rPr lang="x-none" dirty="0"/>
              <a:t>他の</a:t>
            </a:r>
            <a:r>
              <a:rPr lang="ja-JP" altLang="en-US" dirty="0"/>
              <a:t>チーム</a:t>
            </a:r>
            <a:r>
              <a:rPr lang="x-none" dirty="0"/>
              <a:t>からサポートされる場合もあります</a:t>
            </a:r>
            <a:r>
              <a:rPr lang="ja-JP" altLang="en-US" dirty="0" err="1">
                <a:solidFill>
                  <a:srgbClr val="00B0F0"/>
                </a:solidFill>
              </a:rPr>
              <a:t>。</a:t>
            </a:r>
            <a:endParaRPr lang="x-none" dirty="0">
              <a:solidFill>
                <a:srgbClr val="00B0F0"/>
              </a:solidFill>
            </a:endParaRPr>
          </a:p>
          <a:p>
            <a:pPr marL="171450" indent="-171450">
              <a:buFont typeface="Arial" panose="020B0604020202020204" pitchFamily="34" charset="0"/>
              <a:buChar char="•"/>
            </a:pPr>
            <a:r>
              <a:rPr lang="x-none" dirty="0"/>
              <a:t>FOSSの使用を特定し、追跡する</a:t>
            </a:r>
            <a:r>
              <a:rPr lang="ja-JP" altLang="en-US" dirty="0"/>
              <a:t>調査・分析</a:t>
            </a:r>
            <a:r>
              <a:rPr lang="x-none" dirty="0"/>
              <a:t>チーム</a:t>
            </a:r>
            <a:r>
              <a:rPr lang="ja-JP" altLang="en-US" dirty="0" err="1"/>
              <a:t>。</a:t>
            </a:r>
            <a:r>
              <a:rPr lang="x-none" dirty="0"/>
              <a:t>このチームはコードベース（ソースコードの集積場所）に</a:t>
            </a:r>
            <a:r>
              <a:rPr lang="ja-JP" altLang="en-US" dirty="0"/>
              <a:t>存在する</a:t>
            </a:r>
            <a:r>
              <a:rPr lang="x-none" dirty="0"/>
              <a:t>FOSSコンポーネントを特定するためのコードスキャンツールやフォレン</a:t>
            </a:r>
            <a:r>
              <a:rPr lang="ja-JP" altLang="en-US" dirty="0"/>
              <a:t>シ</a:t>
            </a:r>
            <a:r>
              <a:rPr lang="x-none" dirty="0"/>
              <a:t>クス（法的確証収集）ツールを</a:t>
            </a:r>
            <a:r>
              <a:rPr lang="ja-JP" altLang="en-US" dirty="0"/>
              <a:t>駆使し</a:t>
            </a:r>
            <a:r>
              <a:rPr lang="x-none" dirty="0"/>
              <a:t>た支援などを行います。また本チームは、後続コンプライアンスプロセスを支援するべく、FOSSの使用について収集した情報を整理し、追跡することも実施します。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t>その他に、商用ライセンスや</a:t>
            </a:r>
            <a:r>
              <a:rPr lang="ja-JP" altLang="en-US" dirty="0"/>
              <a:t>輸出</a:t>
            </a:r>
            <a:r>
              <a:rPr lang="x-none" dirty="0"/>
              <a:t>コンプライアンスおよび</a:t>
            </a:r>
            <a:r>
              <a:rPr lang="ja-JP" altLang="en-US" dirty="0"/>
              <a:t>事業</a:t>
            </a:r>
            <a:r>
              <a:rPr lang="x-none" dirty="0"/>
              <a:t>企画チームなど</a:t>
            </a:r>
            <a:r>
              <a:rPr lang="ja-JP" altLang="en-US" dirty="0" err="1"/>
              <a:t>、</a:t>
            </a:r>
            <a:r>
              <a:rPr lang="x-none" dirty="0"/>
              <a:t>FOSSに関連する論点で影響を受けうる専門家、代表者も想定されます。 </a:t>
            </a: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a:t>
            </a:r>
          </a:p>
          <a:p>
            <a:r>
              <a:rPr lang="x-none" altLang="ja-JP" dirty="0" smtClean="0"/>
              <a:t>The FOSS Review team may consist of an interdisciplinary team</a:t>
            </a:r>
          </a:p>
          <a:p>
            <a:endParaRPr lang="x-none" altLang="ja-JP" dirty="0" smtClean="0"/>
          </a:p>
          <a:p>
            <a:r>
              <a:rPr lang="x-none" altLang="ja-JP" dirty="0" smtClean="0"/>
              <a:t>The legal team, which may include in-house or outside attorneys, reviews and evaluates the FOSS usage for license obligations</a:t>
            </a:r>
          </a:p>
          <a:p>
            <a:endParaRPr lang="x-none" altLang="ja-JP" dirty="0" smtClean="0"/>
          </a:p>
          <a:p>
            <a:r>
              <a:rPr lang="x-none" altLang="ja-JP" dirty="0" smtClean="0"/>
              <a:t>The legal team may be supported by others, including:</a:t>
            </a:r>
          </a:p>
          <a:p>
            <a:pPr marL="171450" indent="-171450">
              <a:buFont typeface="Arial" panose="020B0604020202020204" pitchFamily="34" charset="0"/>
              <a:buChar char="•"/>
            </a:pPr>
            <a:r>
              <a:rPr lang="x-none" altLang="ja-JP" dirty="0" smtClean="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altLang="ja-JP" dirty="0" smtClean="0"/>
              <a:t>Other specialists or representatives that may be impacted by FOSS-related issues, such as commercial licensing, compliance or business planning teams. </a:t>
            </a:r>
          </a:p>
          <a:p>
            <a:endParaRPr lang="x-none" altLang="ja-JP" dirty="0" smtClean="0"/>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FOSSレビューチームは、FOSSの使用を適切に評価するための専門知識を有する必要があります</a:t>
            </a:r>
            <a:r>
              <a:rPr lang="x-none" dirty="0" smtClean="0"/>
              <a:t>。FOSSの使用</a:t>
            </a:r>
            <a:r>
              <a:rPr lang="ja-JP" altLang="en-US" dirty="0" smtClean="0"/>
              <a:t>案</a:t>
            </a:r>
            <a:r>
              <a:rPr lang="x-none" dirty="0" smtClean="0"/>
              <a:t>について</a:t>
            </a:r>
            <a:r>
              <a:rPr lang="ja-JP" altLang="en-US" dirty="0"/>
              <a:t>法務チーム</a:t>
            </a:r>
            <a:r>
              <a:rPr lang="x-none" dirty="0"/>
              <a:t>やビジネスチームを教育するためにエンジニアリング</a:t>
            </a:r>
            <a:r>
              <a:rPr lang="ja-JP" altLang="en-US" dirty="0"/>
              <a:t> </a:t>
            </a:r>
            <a:r>
              <a:rPr lang="x-none" dirty="0"/>
              <a:t>チーム</a:t>
            </a:r>
            <a:r>
              <a:rPr lang="ja-JP" altLang="en-US" dirty="0"/>
              <a:t>の</a:t>
            </a:r>
            <a:r>
              <a:rPr lang="x-none" dirty="0"/>
              <a:t>支援</a:t>
            </a:r>
            <a:r>
              <a:rPr lang="ja-JP" altLang="en-US" dirty="0"/>
              <a:t>が必要となることもあります</a:t>
            </a:r>
            <a:r>
              <a:rPr lang="x-none" dirty="0"/>
              <a:t>。</a:t>
            </a:r>
            <a:r>
              <a:rPr lang="ja-JP" altLang="en-US" dirty="0"/>
              <a:t>たとえば</a:t>
            </a:r>
            <a:r>
              <a:rPr lang="x-none" dirty="0"/>
              <a:t>、</a:t>
            </a:r>
            <a:r>
              <a:rPr lang="ja-JP" altLang="en-US" dirty="0"/>
              <a:t>開示</a:t>
            </a:r>
            <a:r>
              <a:rPr lang="x-none" dirty="0"/>
              <a:t>されていないFOSSの利用を見つけるためにコード スキャンツールが使われることがあります。</a:t>
            </a:r>
          </a:p>
          <a:p>
            <a:endParaRPr lang="x-none" dirty="0"/>
          </a:p>
          <a:p>
            <a:r>
              <a:rPr lang="x-none" dirty="0" smtClean="0"/>
              <a:t>FOSSの使用</a:t>
            </a:r>
            <a:r>
              <a:rPr lang="ja-JP" altLang="en-US" dirty="0" smtClean="0"/>
              <a:t>案</a:t>
            </a:r>
            <a:r>
              <a:rPr lang="x-none" dirty="0" smtClean="0"/>
              <a:t>が十分査定され</a:t>
            </a:r>
            <a:r>
              <a:rPr lang="ja-JP" altLang="en-US" dirty="0" err="1"/>
              <a:t>ると</a:t>
            </a:r>
            <a:r>
              <a:rPr lang="ja-JP" altLang="en-US" dirty="0"/>
              <a:t>法務</a:t>
            </a:r>
            <a:r>
              <a:rPr lang="x-none" dirty="0"/>
              <a:t>チームは判断を下す際に必要な情報を</a:t>
            </a:r>
            <a:r>
              <a:rPr lang="ja-JP" altLang="en-US" dirty="0"/>
              <a:t>得たこと</a:t>
            </a:r>
            <a:r>
              <a:rPr lang="x-none" dirty="0"/>
              <a:t>になります。</a:t>
            </a:r>
          </a:p>
          <a:p>
            <a:endParaRPr lang="en-US" dirty="0" smtClean="0"/>
          </a:p>
          <a:p>
            <a:r>
              <a:rPr lang="en-US" dirty="0" smtClean="0"/>
              <a:t>---</a:t>
            </a:r>
          </a:p>
          <a:p>
            <a:r>
              <a:rPr lang="x-none" altLang="ja-JP" dirty="0" smtClean="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smtClean="0"/>
          </a:p>
          <a:p>
            <a:r>
              <a:rPr lang="x-none" altLang="ja-JP" dirty="0" smtClean="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FOSSレビューのプロセスは</a:t>
            </a:r>
            <a:r>
              <a:rPr lang="ja-JP" altLang="en-US" dirty="0" err="1"/>
              <a:t>、</a:t>
            </a:r>
            <a:r>
              <a:rPr lang="x-none" dirty="0"/>
              <a:t>利害関係のある参加者が協力できるよう</a:t>
            </a:r>
            <a:r>
              <a:rPr lang="ja-JP" altLang="en-US" dirty="0"/>
              <a:t>に</a:t>
            </a:r>
            <a:r>
              <a:rPr lang="x-none" dirty="0"/>
              <a:t>、柔軟なものである必要があります。時としてFOSSの使用シナリオがFOSSレビュー</a:t>
            </a:r>
            <a:r>
              <a:rPr lang="ja-JP" altLang="en-US" dirty="0"/>
              <a:t> </a:t>
            </a:r>
            <a:r>
              <a:rPr lang="x-none" dirty="0"/>
              <a:t>チームにとって明確でないこともあります。エンジニアリング</a:t>
            </a:r>
            <a:r>
              <a:rPr lang="en-US" dirty="0"/>
              <a:t> </a:t>
            </a:r>
            <a:r>
              <a:rPr lang="x-none" dirty="0"/>
              <a:t>チームは</a:t>
            </a:r>
            <a:r>
              <a:rPr lang="ja-JP" altLang="en-US" dirty="0" err="1"/>
              <a:t>、</a:t>
            </a:r>
            <a:r>
              <a:rPr lang="x-none" dirty="0"/>
              <a:t>より深くインプットを提供するための技量が必要となるでしょう。</a:t>
            </a:r>
            <a:r>
              <a:rPr lang="ja-JP" altLang="en-US" dirty="0"/>
              <a:t>同様に、</a:t>
            </a:r>
            <a:r>
              <a:rPr lang="x-none" dirty="0"/>
              <a:t>エンジニアリング</a:t>
            </a:r>
            <a:r>
              <a:rPr lang="en-US" dirty="0"/>
              <a:t> </a:t>
            </a:r>
            <a:r>
              <a:rPr lang="x-none" dirty="0"/>
              <a:t>チームは、FOSSレビュー</a:t>
            </a:r>
            <a:r>
              <a:rPr lang="ja-JP" altLang="en-US" dirty="0"/>
              <a:t> </a:t>
            </a:r>
            <a:r>
              <a:rPr lang="x-none" dirty="0"/>
              <a:t>チームからの</a:t>
            </a:r>
            <a:r>
              <a:rPr lang="ja-JP" altLang="en-US" dirty="0"/>
              <a:t>指導</a:t>
            </a:r>
            <a:r>
              <a:rPr lang="x-none" dirty="0"/>
              <a:t>を実行に移す際に支援を必要とするかもしれません</a:t>
            </a:r>
            <a:r>
              <a:rPr lang="x-none" dirty="0" smtClean="0"/>
              <a:t>。</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altLang="ja-JP" dirty="0" smtClean="0"/>
          </a:p>
          <a:p>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0658419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FOSSレビュープロセスは監督機能を持つ必要があります（</a:t>
            </a:r>
            <a:r>
              <a:rPr lang="ja-JP" altLang="en-US" dirty="0"/>
              <a:t>たとえば</a:t>
            </a:r>
            <a:r>
              <a:rPr lang="x-none" dirty="0"/>
              <a:t>、</a:t>
            </a:r>
            <a:r>
              <a:rPr lang="x-none" dirty="0" smtClean="0"/>
              <a:t>この図では</a:t>
            </a:r>
            <a:r>
              <a:rPr lang="ja-JP" altLang="en-US" dirty="0" smtClean="0"/>
              <a:t>幹部レベル</a:t>
            </a:r>
            <a:r>
              <a:rPr lang="ja-JP" altLang="en-US" dirty="0"/>
              <a:t>の</a:t>
            </a:r>
            <a:r>
              <a:rPr lang="x-none" dirty="0"/>
              <a:t>レビュー委員会）</a:t>
            </a:r>
            <a:r>
              <a:rPr lang="ja-JP" altLang="en-US" dirty="0" err="1"/>
              <a:t>。</a:t>
            </a:r>
            <a:r>
              <a:rPr lang="ja-JP" altLang="en-US" dirty="0"/>
              <a:t>このような監督</a:t>
            </a:r>
            <a:r>
              <a:rPr lang="x-none" dirty="0"/>
              <a:t>委員会は、重要な方針決定や、レビュープロセスでの関係者の意見の不一致の解決などを行います</a:t>
            </a:r>
            <a:r>
              <a:rPr lang="x-none" dirty="0" smtClean="0"/>
              <a:t>。</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have oversight (for example, an Executive Review Committee in this diagram). The oversight committee may make important policy decisions or resolve disagreements between parties in the review process.</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本章</a:t>
            </a:r>
            <a:r>
              <a:rPr lang="ja-JP" altLang="en-US" baseline="0" dirty="0" smtClean="0"/>
              <a:t>で</a:t>
            </a:r>
            <a:r>
              <a:rPr lang="en-US" baseline="0" dirty="0" err="1" smtClean="0"/>
              <a:t>は知的財産の</a:t>
            </a:r>
            <a:r>
              <a:rPr lang="en-US" baseline="0" dirty="0" err="1"/>
              <a:t>「全体像」</a:t>
            </a:r>
            <a:r>
              <a:rPr lang="en-US" baseline="0" dirty="0" err="1" smtClean="0"/>
              <a:t>に焦点を当て</a:t>
            </a:r>
            <a:r>
              <a:rPr lang="ja-JP" altLang="en-US" baseline="0" dirty="0" smtClean="0"/>
              <a:t>ていき</a:t>
            </a:r>
            <a:r>
              <a:rPr lang="en-US" baseline="0" dirty="0" err="1" smtClean="0"/>
              <a:t>ます</a:t>
            </a:r>
            <a:r>
              <a:rPr lang="en-US" baseline="0" dirty="0" err="1"/>
              <a:t>。著作権法、特許法、商標法の基礎について明確に理解していない可能性のある</a:t>
            </a:r>
            <a:r>
              <a:rPr lang="ja-JP" altLang="en-US" baseline="0" dirty="0"/>
              <a:t>マネジャー</a:t>
            </a:r>
            <a:r>
              <a:rPr lang="en-US" baseline="0" dirty="0" err="1"/>
              <a:t>や開発者に</a:t>
            </a:r>
            <a:r>
              <a:rPr lang="ja-JP" altLang="en-US" baseline="0" dirty="0"/>
              <a:t>有用でしょう</a:t>
            </a:r>
            <a:r>
              <a:rPr lang="ja-JP" altLang="en-US" baseline="0" dirty="0" smtClean="0"/>
              <a:t>。</a:t>
            </a:r>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aseline="0" dirty="0" smtClean="0"/>
              <a:t>This chapter is focused on the “big picture” of Intellectual Property. This chapter is probably most useful for managers or developers who might not understand clearly the fundamentals of copyright, patent and trademark law.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5</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FOSSの使用に関する情報を収集し、分析するため、および適切な</a:t>
            </a:r>
            <a:r>
              <a:rPr lang="ja-JP" altLang="en-US" dirty="0"/>
              <a:t>指導を行う</a:t>
            </a:r>
            <a:r>
              <a:rPr lang="x-none" dirty="0"/>
              <a:t>ためです。</a:t>
            </a:r>
          </a:p>
          <a:p>
            <a:endParaRPr lang="x-none" dirty="0"/>
          </a:p>
          <a:p>
            <a:r>
              <a:rPr lang="x-none" dirty="0"/>
              <a:t>FOSSレビュープロセスを開始します。このプロセスを開始する手法は企業によって異なりますが、開発</a:t>
            </a:r>
            <a:r>
              <a:rPr lang="ja-JP" altLang="en-US" dirty="0"/>
              <a:t>で</a:t>
            </a:r>
            <a:r>
              <a:rPr lang="x-none" dirty="0"/>
              <a:t>OSSの使用に関わる人たちにはオープンにするべきです。</a:t>
            </a:r>
          </a:p>
          <a:p>
            <a:endParaRPr lang="x-none" dirty="0"/>
          </a:p>
          <a:p>
            <a:r>
              <a:rPr lang="x-none" dirty="0"/>
              <a:t>FOSSレビュー</a:t>
            </a:r>
            <a:r>
              <a:rPr lang="ja-JP" altLang="en-US" dirty="0"/>
              <a:t> </a:t>
            </a:r>
            <a:r>
              <a:rPr lang="x-none" dirty="0"/>
              <a:t>プロセスを開始するか、FOSSレビュー</a:t>
            </a:r>
            <a:r>
              <a:rPr lang="ja-JP" altLang="en-US" dirty="0"/>
              <a:t> </a:t>
            </a:r>
            <a:r>
              <a:rPr lang="x-none" dirty="0"/>
              <a:t>チームにコンタクトを取ります。組織にお</a:t>
            </a:r>
            <a:r>
              <a:rPr lang="ja-JP" altLang="en-US" dirty="0"/>
              <a:t>いて</a:t>
            </a:r>
            <a:r>
              <a:rPr lang="x-none" dirty="0"/>
              <a:t>FOSSの使用者が</a:t>
            </a:r>
            <a:r>
              <a:rPr lang="ja-JP" altLang="en-US" dirty="0"/>
              <a:t>指導</a:t>
            </a:r>
            <a:r>
              <a:rPr lang="x-none" dirty="0"/>
              <a:t>を</a:t>
            </a:r>
            <a:r>
              <a:rPr lang="ja-JP" altLang="en-US" dirty="0"/>
              <a:t>受け入れることが</a:t>
            </a:r>
            <a:r>
              <a:rPr lang="x-none" dirty="0"/>
              <a:t>できるよう、そのプロセスは柔軟であるべきです。</a:t>
            </a:r>
          </a:p>
          <a:p>
            <a:endParaRPr lang="x-none" dirty="0"/>
          </a:p>
          <a:p>
            <a:r>
              <a:rPr lang="x-none" dirty="0"/>
              <a:t>第一歩としては、パッケージ名、版</a:t>
            </a:r>
            <a:r>
              <a:rPr lang="ja-JP" altLang="en-US" dirty="0"/>
              <a:t>名</a:t>
            </a:r>
            <a:r>
              <a:rPr lang="x-none" dirty="0"/>
              <a:t>（バージョン</a:t>
            </a:r>
            <a:r>
              <a:rPr lang="ja-JP" altLang="en-US" dirty="0"/>
              <a:t>番号</a:t>
            </a:r>
            <a:r>
              <a:rPr lang="x-none" dirty="0"/>
              <a:t>）、ダウンロード元URL、ライセンス、説明、製品内で意図される使用法などが</a:t>
            </a:r>
            <a:r>
              <a:rPr lang="ja-JP" altLang="en-US" dirty="0"/>
              <a:t>あると</a:t>
            </a:r>
            <a:r>
              <a:rPr lang="x-none" dirty="0"/>
              <a:t>よいでしょう。組織や意図し</a:t>
            </a:r>
            <a:r>
              <a:rPr lang="ja-JP" altLang="en-US" dirty="0"/>
              <a:t>た</a:t>
            </a:r>
            <a:r>
              <a:rPr lang="x-none" dirty="0"/>
              <a:t>ユースケースに依存して</a:t>
            </a:r>
            <a:r>
              <a:rPr lang="ja-JP" altLang="en-US" dirty="0"/>
              <a:t>正確かつ</a:t>
            </a:r>
            <a:r>
              <a:rPr lang="x-none" dirty="0"/>
              <a:t>詳細</a:t>
            </a:r>
            <a:r>
              <a:rPr lang="ja-JP" altLang="en-US" dirty="0"/>
              <a:t>な</a:t>
            </a:r>
            <a:r>
              <a:rPr lang="x-none" dirty="0"/>
              <a:t>情報が必要となるでしょう。 </a:t>
            </a:r>
          </a:p>
          <a:p>
            <a:endParaRPr lang="x-none" dirty="0"/>
          </a:p>
          <a:p>
            <a:r>
              <a:rPr lang="x-none" dirty="0"/>
              <a:t>通常、著作権表示、帰属</a:t>
            </a:r>
            <a:r>
              <a:rPr lang="ja-JP" altLang="en-US" dirty="0"/>
              <a:t>情報</a:t>
            </a:r>
            <a:r>
              <a:rPr lang="x-none" dirty="0"/>
              <a:t>およびソースコード</a:t>
            </a:r>
            <a:r>
              <a:rPr lang="ja-JP" altLang="en-US" dirty="0"/>
              <a:t>によって</a:t>
            </a:r>
            <a:r>
              <a:rPr lang="x-none" dirty="0"/>
              <a:t>誰がそのFOSSソフトウェアをラインセンスしているかを特定する</a:t>
            </a:r>
            <a:r>
              <a:rPr lang="ja-JP" altLang="en-US" dirty="0"/>
              <a:t>ことができ</a:t>
            </a:r>
            <a:r>
              <a:rPr lang="x-none" dirty="0"/>
              <a:t>ます。</a:t>
            </a:r>
          </a:p>
          <a:p>
            <a:endParaRPr lang="x-none" dirty="0"/>
          </a:p>
          <a:p>
            <a:r>
              <a:rPr lang="x-none" dirty="0"/>
              <a:t>将来</a:t>
            </a:r>
            <a:r>
              <a:rPr lang="ja-JP" altLang="en-US" dirty="0"/>
              <a:t>発生し得る</a:t>
            </a:r>
            <a:r>
              <a:rPr lang="x-none" dirty="0"/>
              <a:t>FOSSの問題を追跡するために必要</a:t>
            </a:r>
            <a:r>
              <a:rPr lang="ja-JP" altLang="en-US" dirty="0"/>
              <a:t>な</a:t>
            </a:r>
            <a:r>
              <a:rPr lang="x-none" dirty="0"/>
              <a:t>開発チームのコンタクト ポイントです。</a:t>
            </a:r>
            <a:r>
              <a:rPr lang="ja-JP" altLang="en-US" dirty="0"/>
              <a:t>外部ベンダーのソフトウェアを</a:t>
            </a:r>
            <a:r>
              <a:rPr lang="x-none" dirty="0"/>
              <a:t>コントロールするFOSSライセンスの義務を履行するために、著作権表示、</a:t>
            </a:r>
            <a:r>
              <a:rPr lang="x-none" dirty="0" smtClean="0"/>
              <a:t>帰属</a:t>
            </a:r>
            <a:r>
              <a:rPr lang="ja-JP" altLang="en-US" dirty="0" smtClean="0"/>
              <a:t>表示、</a:t>
            </a:r>
            <a:r>
              <a:rPr lang="x-none" dirty="0"/>
              <a:t>およびベンダーの改変に対応</a:t>
            </a:r>
            <a:r>
              <a:rPr lang="ja-JP" altLang="en-US" dirty="0"/>
              <a:t>した</a:t>
            </a:r>
            <a:r>
              <a:rPr lang="x-none" dirty="0"/>
              <a:t>ソースコードを入手する必要があるかもしれません。</a:t>
            </a:r>
          </a:p>
          <a:p>
            <a:endParaRPr lang="x-none" dirty="0"/>
          </a:p>
          <a:p>
            <a:r>
              <a:rPr lang="x-none" dirty="0"/>
              <a:t>完全性、一貫性</a:t>
            </a:r>
            <a:r>
              <a:rPr lang="ja-JP" altLang="en-US" dirty="0" err="1"/>
              <a:t>、</a:t>
            </a:r>
            <a:r>
              <a:rPr lang="x-none" dirty="0"/>
              <a:t>正確性について情報をチェックすることです。このプロセスは</a:t>
            </a:r>
            <a:r>
              <a:rPr lang="ja-JP" altLang="en-US" dirty="0" err="1"/>
              <a:t>、</a:t>
            </a:r>
            <a:r>
              <a:rPr lang="ja-JP" altLang="en-US" dirty="0"/>
              <a:t>開示されていない</a:t>
            </a:r>
            <a:r>
              <a:rPr lang="en-US" altLang="ja-JP" dirty="0"/>
              <a:t>FOSS</a:t>
            </a:r>
            <a:r>
              <a:rPr lang="ja-JP" altLang="en-US" dirty="0"/>
              <a:t>使用に対してコード スキャン ツールで精査することも含めて</a:t>
            </a:r>
            <a:r>
              <a:rPr lang="x-none" dirty="0"/>
              <a:t>支援チームの助けを借りることができます。 </a:t>
            </a:r>
            <a:endParaRPr lang="en-US" dirty="0" smtClean="0"/>
          </a:p>
          <a:p>
            <a:endParaRPr lang="en-US" dirty="0" smtClean="0"/>
          </a:p>
          <a:p>
            <a:r>
              <a:rPr lang="en-US" dirty="0" smtClean="0"/>
              <a:t>---</a:t>
            </a:r>
          </a:p>
          <a:p>
            <a:r>
              <a:rPr lang="x-none" altLang="ja-JP" dirty="0" smtClean="0"/>
              <a:t>To gather and analyze information regarding FOSS usage and to produce appropriate guidance.</a:t>
            </a:r>
          </a:p>
          <a:p>
            <a:endParaRPr lang="x-none" altLang="ja-JP" dirty="0" smtClean="0"/>
          </a:p>
          <a:p>
            <a:r>
              <a:rPr lang="x-none" altLang="ja-JP" dirty="0" smtClean="0"/>
              <a:t>Initiate a FOSS review process. The method for initiating this process may vary by company, but should be open to those who are involved in using FOSS in development.</a:t>
            </a:r>
          </a:p>
          <a:p>
            <a:endParaRPr lang="x-none" altLang="ja-JP" dirty="0" smtClean="0"/>
          </a:p>
          <a:p>
            <a:r>
              <a:rPr lang="x-none" altLang="ja-JP" dirty="0" smtClean="0"/>
              <a:t>Initiate a FOSS review process or contact the FOSS review team. The process should be flexible enough so that FOSS users in your organization have access to guidance.</a:t>
            </a:r>
          </a:p>
          <a:p>
            <a:endParaRPr lang="x-none" altLang="ja-JP" dirty="0" smtClean="0"/>
          </a:p>
          <a:p>
            <a:r>
              <a:rPr lang="x-none" altLang="ja-JP" dirty="0" smtClean="0"/>
              <a:t>The package name, version, download URL, license, description and intended use in your product is a good starting point. The precisely level of detail you will need depends on your organization and intended use case. </a:t>
            </a:r>
          </a:p>
          <a:p>
            <a:endParaRPr lang="x-none" altLang="ja-JP" dirty="0" smtClean="0"/>
          </a:p>
          <a:p>
            <a:r>
              <a:rPr lang="x-none" altLang="ja-JP" dirty="0" smtClean="0"/>
              <a:t>The copyright notices, attribution and source code normally helps to identify who is licensing the FOSS software.</a:t>
            </a:r>
          </a:p>
          <a:p>
            <a:endParaRPr lang="x-none" altLang="ja-JP" dirty="0" smtClean="0"/>
          </a:p>
          <a:p>
            <a:r>
              <a:rPr lang="x-none" altLang="ja-JP" dirty="0" smtClean="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smtClean="0"/>
          </a:p>
          <a:p>
            <a:r>
              <a:rPr lang="x-none" altLang="ja-JP" dirty="0" smtClean="0"/>
              <a:t>Check information for completeness, consistency and accuracy. This process may be assisted by support teams, including teams that run code scanning tools to scan for undisclosed FOSS usage.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t>本章</a:t>
            </a:r>
            <a:r>
              <a:rPr lang="ja-JP" altLang="en-US" dirty="0" smtClean="0"/>
              <a:t>で</a:t>
            </a:r>
            <a:r>
              <a:rPr lang="x-none" dirty="0" smtClean="0"/>
              <a:t>は</a:t>
            </a:r>
            <a:r>
              <a:rPr lang="x-none" dirty="0"/>
              <a:t>、コンプライアンス マネジメント プロセスの</a:t>
            </a:r>
            <a:r>
              <a:rPr lang="ja-JP" altLang="en-US" dirty="0">
                <a:solidFill>
                  <a:srgbClr val="FF0000"/>
                </a:solidFill>
              </a:rPr>
              <a:t>始めから終わりまでを、</a:t>
            </a:r>
            <a:r>
              <a:rPr lang="x-none" dirty="0" smtClean="0">
                <a:solidFill>
                  <a:srgbClr val="FF0000"/>
                </a:solidFill>
              </a:rPr>
              <a:t>具体例</a:t>
            </a:r>
            <a:r>
              <a:rPr lang="ja-JP" altLang="en-US" dirty="0" smtClean="0">
                <a:solidFill>
                  <a:srgbClr val="FF0000"/>
                </a:solidFill>
              </a:rPr>
              <a:t>を用いて説明</a:t>
            </a:r>
            <a:r>
              <a:rPr lang="x-none" dirty="0" smtClean="0">
                <a:solidFill>
                  <a:srgbClr val="FF0000"/>
                </a:solidFill>
              </a:rPr>
              <a:t>し</a:t>
            </a:r>
            <a:r>
              <a:rPr lang="x-none" dirty="0" smtClean="0"/>
              <a:t>て</a:t>
            </a:r>
            <a:r>
              <a:rPr lang="ja-JP" altLang="en-US" dirty="0" smtClean="0"/>
              <a:t>いき</a:t>
            </a:r>
            <a:r>
              <a:rPr lang="x-none" dirty="0" smtClean="0"/>
              <a:t>ます</a:t>
            </a:r>
            <a:r>
              <a:rPr lang="x-none" dirty="0"/>
              <a:t>。 </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contains an example of a detailed end to end compliance management process. </a:t>
            </a:r>
            <a:endParaRPr lang="en-US" altLang="ja-JP" dirty="0" smtClean="0"/>
          </a:p>
          <a:p>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このスライドは、コンプライアンスマネジメント</a:t>
            </a:r>
            <a:r>
              <a:rPr lang="ja-JP" altLang="en-US" dirty="0">
                <a:latin typeface="Times" charset="0"/>
              </a:rPr>
              <a:t>の定義</a:t>
            </a:r>
            <a:r>
              <a:rPr lang="x-none" dirty="0">
                <a:latin typeface="Times" charset="0"/>
              </a:rPr>
              <a:t>と最終目標について述べています。 </a:t>
            </a:r>
          </a:p>
          <a:p>
            <a:pPr marL="226428" indent="-226428"/>
            <a:endParaRPr lang="en-US" dirty="0">
              <a:latin typeface="Times" charset="0"/>
            </a:endParaRPr>
          </a:p>
          <a:p>
            <a:pPr marL="0" indent="0"/>
            <a:r>
              <a:rPr lang="ja-JP" altLang="en-US" dirty="0">
                <a:latin typeface="Times" charset="0"/>
              </a:rPr>
              <a:t>本章</a:t>
            </a:r>
            <a:r>
              <a:rPr lang="x-none" dirty="0">
                <a:latin typeface="Times" charset="0"/>
              </a:rPr>
              <a:t>は大</a:t>
            </a:r>
            <a:r>
              <a:rPr lang="ja-JP" altLang="en-US" dirty="0">
                <a:latin typeface="Times" charset="0"/>
              </a:rPr>
              <a:t>企業</a:t>
            </a:r>
            <a:r>
              <a:rPr lang="x-none" dirty="0">
                <a:latin typeface="Times" charset="0"/>
              </a:rPr>
              <a:t>で</a:t>
            </a:r>
            <a:r>
              <a:rPr lang="ja-JP" altLang="en-US" dirty="0">
                <a:latin typeface="Times" charset="0"/>
              </a:rPr>
              <a:t>実施される可能性のある</a:t>
            </a:r>
            <a:r>
              <a:rPr lang="x-none" dirty="0">
                <a:latin typeface="Times" charset="0"/>
              </a:rPr>
              <a:t>具体的な例を提供します。小規模な企業では、より簡素化したプロセスで取組むことが望まれ</a:t>
            </a:r>
            <a:r>
              <a:rPr lang="ja-JP" altLang="en-US" dirty="0" err="1">
                <a:latin typeface="Times" charset="0"/>
              </a:rPr>
              <a:t>るで</a:t>
            </a:r>
            <a:r>
              <a:rPr lang="ja-JP" altLang="en-US" dirty="0">
                <a:latin typeface="Times" charset="0"/>
              </a:rPr>
              <a:t>しょう</a:t>
            </a:r>
            <a:r>
              <a:rPr lang="x-none" dirty="0" smtClean="0">
                <a:latin typeface="Times" charset="0"/>
              </a:rPr>
              <a:t>。</a:t>
            </a:r>
            <a:endParaRPr lang="en-US" dirty="0" smtClean="0">
              <a:latin typeface="Times" charset="0"/>
            </a:endParaRPr>
          </a:p>
          <a:p>
            <a:pPr marL="226428" indent="-226428"/>
            <a:endParaRPr lang="en-US" dirty="0" smtClean="0">
              <a:latin typeface="Times" charset="0"/>
            </a:endParaRPr>
          </a:p>
          <a:p>
            <a:pPr marL="226428" indent="-226428"/>
            <a:r>
              <a:rPr lang="en-US" dirty="0" smtClean="0">
                <a:latin typeface="Times" charset="0"/>
              </a:rPr>
              <a:t>---</a:t>
            </a:r>
          </a:p>
          <a:p>
            <a:pPr marL="0" indent="0"/>
            <a:r>
              <a:rPr lang="en-US" dirty="0" smtClean="0">
                <a:latin typeface="+mn-lt"/>
              </a:rPr>
              <a:t>This slide describes the definition of compliance management and its end goals. </a:t>
            </a:r>
          </a:p>
          <a:p>
            <a:pPr marL="0" indent="0"/>
            <a:endParaRPr lang="en-US" dirty="0" smtClean="0">
              <a:latin typeface="+mn-lt"/>
            </a:endParaRPr>
          </a:p>
          <a:p>
            <a:pPr marL="0" indent="0"/>
            <a:r>
              <a:rPr lang="en-US" dirty="0" smtClean="0">
                <a:latin typeface="+mn-lt"/>
              </a:rPr>
              <a:t>Note that this section provides a detailed example of what may take place in a large enterprise. Smaller companies may wish to approach the process in a more streamlined way.</a:t>
            </a:r>
          </a:p>
          <a:p>
            <a:pPr marL="226428" indent="-226428"/>
            <a:endParaRPr lang="en-US" dirty="0" smtClean="0">
              <a:latin typeface="Times" charset="0"/>
            </a:endParaRPr>
          </a:p>
          <a:p>
            <a:pPr marL="226428" indent="-226428"/>
            <a:endParaRPr lang="x-none" dirty="0" smtClean="0">
              <a:latin typeface="Times" charset="0"/>
            </a:endParaRP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latin typeface="Calibri"/>
              </a:rPr>
              <a:t>本</a:t>
            </a:r>
            <a:r>
              <a:rPr lang="x-none" dirty="0" smtClean="0">
                <a:latin typeface="Calibri"/>
              </a:rPr>
              <a:t>スライドは</a:t>
            </a:r>
            <a:r>
              <a:rPr lang="x-none" dirty="0">
                <a:latin typeface="Calibri"/>
              </a:rPr>
              <a:t>、本章で述べる各ステップの全体像です</a:t>
            </a:r>
            <a:r>
              <a:rPr lang="x-none" dirty="0" smtClean="0">
                <a:latin typeface="Calibri"/>
              </a:rPr>
              <a:t>。</a:t>
            </a:r>
            <a:endParaRPr lang="en-US" dirty="0" smtClean="0">
              <a:latin typeface="Calibri"/>
            </a:endParaRPr>
          </a:p>
          <a:p>
            <a:endParaRPr lang="en-US" dirty="0" smtClean="0">
              <a:latin typeface="Calibri"/>
            </a:endParaRPr>
          </a:p>
          <a:p>
            <a:r>
              <a:rPr lang="en-US" dirty="0" smtClean="0">
                <a:latin typeface="Calibri"/>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This slide is an overview of the steps that will be described in this chapter.</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ここでの例における最初のステップは、FOSSの使用を確認することです。</a:t>
            </a:r>
          </a:p>
          <a:p>
            <a:endParaRPr lang="x-none" dirty="0">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このステップは、「前提条件」で挙げたイベントのうちの</a:t>
            </a:r>
            <a:r>
              <a:rPr lang="en-US" altLang="ja-JP" dirty="0">
                <a:latin typeface="Calibri"/>
              </a:rPr>
              <a:t>1</a:t>
            </a:r>
            <a:r>
              <a:rPr lang="x-none" dirty="0">
                <a:latin typeface="Calibri"/>
              </a:rPr>
              <a:t>つによって始動されます。</a:t>
            </a:r>
            <a:r>
              <a:rPr lang="ja-JP" altLang="en-US" dirty="0">
                <a:latin typeface="Calibri"/>
              </a:rPr>
              <a:t>たと</a:t>
            </a:r>
            <a:r>
              <a:rPr lang="x-none" dirty="0">
                <a:latin typeface="Calibri"/>
              </a:rPr>
              <a:t>えば開発チームがリクエストを上げた（</a:t>
            </a:r>
            <a:r>
              <a:rPr lang="ja-JP" altLang="en-US" dirty="0">
                <a:latin typeface="Calibri"/>
              </a:rPr>
              <a:t>また</a:t>
            </a:r>
            <a:r>
              <a:rPr lang="x-none" dirty="0">
                <a:latin typeface="Calibri"/>
              </a:rPr>
              <a:t>はFOSSレビューを開始した）場合</a:t>
            </a:r>
            <a:r>
              <a:rPr lang="ja-JP" altLang="en-US" dirty="0">
                <a:latin typeface="Calibri"/>
              </a:rPr>
              <a:t>など</a:t>
            </a:r>
            <a:r>
              <a:rPr lang="x-none" dirty="0">
                <a:latin typeface="Calibri"/>
              </a:rPr>
              <a:t>です。</a:t>
            </a:r>
            <a:r>
              <a:rPr lang="ja-JP" altLang="en-US" dirty="0">
                <a:latin typeface="Calibri"/>
              </a:rPr>
              <a:t>またこのステップは、出荷</a:t>
            </a:r>
            <a:r>
              <a:rPr lang="x-none" dirty="0">
                <a:latin typeface="Calibri"/>
              </a:rPr>
              <a:t>ソフトウェア</a:t>
            </a:r>
            <a:r>
              <a:rPr lang="ja-JP" altLang="en-US" dirty="0">
                <a:latin typeface="Calibri"/>
              </a:rPr>
              <a:t>に</a:t>
            </a:r>
            <a:r>
              <a:rPr lang="en-US" altLang="ja-JP" dirty="0">
                <a:latin typeface="Calibri"/>
              </a:rPr>
              <a:t>FOSS</a:t>
            </a:r>
            <a:r>
              <a:rPr lang="ja-JP" altLang="en-US" dirty="0">
                <a:latin typeface="Calibri"/>
              </a:rPr>
              <a:t>が使用されている、または</a:t>
            </a:r>
            <a:r>
              <a:rPr lang="x-none" dirty="0">
                <a:latin typeface="Calibri"/>
              </a:rPr>
              <a:t>企業が使用するサード パーティ</a:t>
            </a:r>
            <a:r>
              <a:rPr lang="ja-JP" altLang="en-US" dirty="0">
                <a:latin typeface="Calibri"/>
              </a:rPr>
              <a:t> </a:t>
            </a:r>
            <a:r>
              <a:rPr lang="x-none" dirty="0">
                <a:latin typeface="Calibri"/>
              </a:rPr>
              <a:t>ソフトウェア</a:t>
            </a:r>
            <a:r>
              <a:rPr lang="ja-JP" altLang="en-US" dirty="0">
                <a:latin typeface="Calibri"/>
              </a:rPr>
              <a:t>に</a:t>
            </a:r>
            <a:r>
              <a:rPr lang="x-none" dirty="0">
                <a:latin typeface="Calibri"/>
              </a:rPr>
              <a:t>FOSSが使用されて</a:t>
            </a:r>
            <a:r>
              <a:rPr lang="ja-JP" altLang="en-US" dirty="0">
                <a:latin typeface="Calibri"/>
              </a:rPr>
              <a:t>いること、そしてそのために</a:t>
            </a:r>
            <a:r>
              <a:rPr lang="x-none" altLang="ja-JP" dirty="0">
                <a:latin typeface="+mn-lt"/>
              </a:rPr>
              <a:t>適正なレビューの実施が必要であることをレビュー</a:t>
            </a:r>
            <a:r>
              <a:rPr lang="ja-JP" altLang="en-US" dirty="0">
                <a:latin typeface="+mn-lt"/>
              </a:rPr>
              <a:t> </a:t>
            </a:r>
            <a:r>
              <a:rPr lang="x-none" altLang="ja-JP" dirty="0">
                <a:latin typeface="+mn-lt"/>
              </a:rPr>
              <a:t>チームが発見した</a:t>
            </a:r>
            <a:r>
              <a:rPr lang="ja-JP" altLang="en-US" dirty="0">
                <a:latin typeface="+mn-lt"/>
              </a:rPr>
              <a:t>場合や、通知され</a:t>
            </a:r>
            <a:r>
              <a:rPr lang="x-none" altLang="ja-JP" dirty="0">
                <a:latin typeface="+mn-lt"/>
              </a:rPr>
              <a:t>た</a:t>
            </a:r>
            <a:r>
              <a:rPr lang="ja-JP" altLang="en-US" dirty="0">
                <a:latin typeface="+mn-lt"/>
              </a:rPr>
              <a:t>場合にも</a:t>
            </a:r>
            <a:r>
              <a:rPr lang="x-none" altLang="ja-JP" dirty="0">
                <a:latin typeface="+mn-lt"/>
              </a:rPr>
              <a:t>開始</a:t>
            </a:r>
            <a:r>
              <a:rPr lang="ja-JP" altLang="en-US" dirty="0">
                <a:latin typeface="+mn-lt"/>
              </a:rPr>
              <a:t>します。</a:t>
            </a:r>
            <a:endParaRPr lang="en-US" altLang="ja-JP"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a:latin typeface="+mn-lt"/>
              </a:rPr>
              <a:t> </a:t>
            </a:r>
          </a:p>
          <a:p>
            <a:r>
              <a:rPr lang="x-none" dirty="0">
                <a:latin typeface="Calibri"/>
              </a:rPr>
              <a:t>この例では、FOSSレビュー</a:t>
            </a:r>
            <a:r>
              <a:rPr lang="ja-JP" altLang="en-US" dirty="0">
                <a:latin typeface="Calibri"/>
              </a:rPr>
              <a:t> </a:t>
            </a:r>
            <a:r>
              <a:rPr lang="x-none" dirty="0">
                <a:latin typeface="Calibri"/>
              </a:rPr>
              <a:t>チームはエンジニア達からのレビュー リクエスト</a:t>
            </a:r>
            <a:r>
              <a:rPr lang="ja-JP" altLang="en-US" dirty="0">
                <a:latin typeface="Calibri"/>
              </a:rPr>
              <a:t>を</a:t>
            </a:r>
            <a:r>
              <a:rPr lang="x-none" dirty="0">
                <a:latin typeface="Calibri"/>
              </a:rPr>
              <a:t>通じ</a:t>
            </a:r>
            <a:r>
              <a:rPr lang="ja-JP" altLang="en-US" dirty="0">
                <a:latin typeface="Calibri"/>
              </a:rPr>
              <a:t>て</a:t>
            </a:r>
            <a:r>
              <a:rPr lang="x-none" dirty="0">
                <a:latin typeface="Calibri"/>
              </a:rPr>
              <a:t>、内部開発</a:t>
            </a:r>
            <a:r>
              <a:rPr lang="ja-JP" altLang="en-US" dirty="0">
                <a:latin typeface="Calibri"/>
              </a:rPr>
              <a:t>・</a:t>
            </a:r>
            <a:r>
              <a:rPr lang="x-none" dirty="0">
                <a:latin typeface="Calibri"/>
              </a:rPr>
              <a:t>サード パーティのソフトウェアのスキャンの実施</a:t>
            </a:r>
            <a:r>
              <a:rPr lang="ja-JP" altLang="en-US" dirty="0">
                <a:latin typeface="Calibri"/>
              </a:rPr>
              <a:t>によって</a:t>
            </a:r>
            <a:r>
              <a:rPr lang="x-none" dirty="0">
                <a:latin typeface="Calibri"/>
              </a:rPr>
              <a:t>、</a:t>
            </a:r>
            <a:r>
              <a:rPr lang="ja-JP" altLang="en-US" dirty="0">
                <a:latin typeface="Calibri"/>
              </a:rPr>
              <a:t>あるいは、</a:t>
            </a:r>
            <a:r>
              <a:rPr lang="x-none" dirty="0">
                <a:latin typeface="Calibri"/>
              </a:rPr>
              <a:t>開発のブランチにチェックインされたコードのレビュー</a:t>
            </a:r>
            <a:r>
              <a:rPr lang="ja-JP" altLang="en-US" dirty="0">
                <a:latin typeface="Calibri"/>
              </a:rPr>
              <a:t>によって</a:t>
            </a:r>
            <a:r>
              <a:rPr lang="x-none" dirty="0">
                <a:latin typeface="Calibri"/>
              </a:rPr>
              <a:t>FOSSの使用を確認します。</a:t>
            </a:r>
            <a:r>
              <a:rPr lang="ja-JP" altLang="en-US" dirty="0">
                <a:latin typeface="Calibri"/>
              </a:rPr>
              <a:t>その後</a:t>
            </a:r>
            <a:r>
              <a:rPr lang="x-none" dirty="0">
                <a:latin typeface="Calibri"/>
              </a:rPr>
              <a:t>レビュー</a:t>
            </a:r>
            <a:r>
              <a:rPr lang="ja-JP" altLang="en-US" dirty="0">
                <a:latin typeface="Calibri"/>
              </a:rPr>
              <a:t> </a:t>
            </a:r>
            <a:r>
              <a:rPr lang="x-none" dirty="0">
                <a:latin typeface="Calibri"/>
              </a:rPr>
              <a:t>チームはレビュー記録を生成し、次の「監査」</a:t>
            </a:r>
            <a:r>
              <a:rPr lang="x-none">
                <a:latin typeface="Calibri"/>
              </a:rPr>
              <a:t>ステップに進みます</a:t>
            </a:r>
            <a:r>
              <a:rPr lang="x-none" smtClean="0">
                <a:latin typeface="Calibri"/>
              </a:rPr>
              <a:t>。</a:t>
            </a:r>
            <a:endParaRPr lang="en-US" smtClean="0">
              <a:latin typeface="Calibri"/>
            </a:endParaRPr>
          </a:p>
          <a:p>
            <a:endParaRPr lang="en-US" smtClean="0">
              <a:latin typeface="Calibri"/>
            </a:endParaRPr>
          </a:p>
          <a:p>
            <a:r>
              <a:rPr lang="en-US" smtClean="0">
                <a:latin typeface="Calibri"/>
              </a:rPr>
              <a:t>---</a:t>
            </a:r>
          </a:p>
          <a:p>
            <a:r>
              <a:rPr lang="x-none" altLang="ja-JP" smtClean="0">
                <a:latin typeface="+mn-lt"/>
              </a:rPr>
              <a:t>The first step in our example process is to identify FOSS usage.</a:t>
            </a:r>
          </a:p>
          <a:p>
            <a:endParaRPr lang="x-none" altLang="ja-JP" smtClean="0">
              <a:latin typeface="+mn-lt"/>
            </a:endParaRPr>
          </a:p>
          <a:p>
            <a:r>
              <a:rPr lang="x-none" altLang="ja-JP" smtClean="0">
                <a:latin typeface="+mn-lt"/>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altLang="ja-JP" smtClean="0">
              <a:latin typeface="+mn-lt"/>
            </a:endParaRPr>
          </a:p>
          <a:p>
            <a:r>
              <a:rPr lang="x-none" altLang="ja-JP" smtClean="0">
                <a:latin typeface="+mn-lt"/>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altLang="ja-JP" strike="sngStrike" smtClean="0">
              <a:latin typeface="+mn-lt"/>
            </a:endParaRPr>
          </a:p>
          <a:p>
            <a:endParaRPr lang="en-US" strike="sngStrike"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次のステップは</a:t>
            </a:r>
            <a:r>
              <a:rPr lang="ja-JP" altLang="en-US" dirty="0" err="1">
                <a:latin typeface="Calibri"/>
              </a:rPr>
              <a:t>、</a:t>
            </a:r>
            <a:r>
              <a:rPr lang="x-none" dirty="0">
                <a:latin typeface="Calibri"/>
              </a:rPr>
              <a:t>前のステップで確認されたソースコードの監査です。</a:t>
            </a:r>
          </a:p>
          <a:p>
            <a:endParaRPr lang="x-none" dirty="0">
              <a:latin typeface="Calibri"/>
            </a:endParaRPr>
          </a:p>
          <a:p>
            <a:r>
              <a:rPr lang="x-none" dirty="0">
                <a:latin typeface="Calibri"/>
              </a:rPr>
              <a:t>ここでの例では、企業は確認されたFOSSコンポーネントについて調査を実施しています（</a:t>
            </a:r>
            <a:r>
              <a:rPr lang="ja-JP" altLang="en-US" dirty="0">
                <a:latin typeface="Calibri"/>
              </a:rPr>
              <a:t>たと</a:t>
            </a:r>
            <a:r>
              <a:rPr lang="x-none" dirty="0">
                <a:latin typeface="Calibri"/>
              </a:rPr>
              <a:t>えば</a:t>
            </a:r>
            <a:r>
              <a:rPr lang="x-none" dirty="0" smtClean="0">
                <a:latin typeface="Calibri"/>
              </a:rPr>
              <a:t>、</a:t>
            </a:r>
            <a:r>
              <a:rPr lang="ja-JP" altLang="en-US" dirty="0" smtClean="0">
                <a:solidFill>
                  <a:srgbClr val="FF0000"/>
                </a:solidFill>
                <a:latin typeface="Calibri"/>
              </a:rPr>
              <a:t>宣言</a:t>
            </a:r>
            <a:r>
              <a:rPr lang="x-none" dirty="0" smtClean="0">
                <a:latin typeface="Calibri"/>
              </a:rPr>
              <a:t>され</a:t>
            </a:r>
            <a:r>
              <a:rPr lang="ja-JP" altLang="en-US" dirty="0" smtClean="0">
                <a:latin typeface="Calibri"/>
              </a:rPr>
              <a:t>ている</a:t>
            </a:r>
            <a:r>
              <a:rPr lang="x-none" dirty="0" smtClean="0">
                <a:latin typeface="Calibri"/>
              </a:rPr>
              <a:t>ライセンスのレビューや</a:t>
            </a:r>
            <a:r>
              <a:rPr lang="x-none" dirty="0">
                <a:latin typeface="Calibri"/>
              </a:rPr>
              <a:t>、FOSSコンポーネントの起源の調査など）</a:t>
            </a:r>
            <a:r>
              <a:rPr lang="ja-JP" altLang="en-US" dirty="0" err="1">
                <a:latin typeface="Calibri"/>
              </a:rPr>
              <a:t>。</a:t>
            </a:r>
            <a:r>
              <a:rPr lang="x-none" dirty="0">
                <a:latin typeface="Calibri"/>
              </a:rPr>
              <a:t>また企業はソースコードの起源や構成を検証するためにスキャンも実施します。 </a:t>
            </a:r>
          </a:p>
          <a:p>
            <a:endParaRPr lang="x-none" dirty="0">
              <a:latin typeface="Calibri"/>
            </a:endParaRPr>
          </a:p>
          <a:p>
            <a:r>
              <a:rPr lang="ja-JP" altLang="en-US" dirty="0">
                <a:latin typeface="Calibri"/>
              </a:rPr>
              <a:t>その後</a:t>
            </a:r>
            <a:r>
              <a:rPr lang="x-none" dirty="0">
                <a:latin typeface="Calibri"/>
              </a:rPr>
              <a:t>レビュー</a:t>
            </a:r>
            <a:r>
              <a:rPr lang="ja-JP" altLang="en-US" dirty="0">
                <a:latin typeface="Calibri"/>
              </a:rPr>
              <a:t> </a:t>
            </a:r>
            <a:r>
              <a:rPr lang="x-none" dirty="0">
                <a:latin typeface="Calibri"/>
              </a:rPr>
              <a:t>チームは</a:t>
            </a:r>
            <a:r>
              <a:rPr lang="ja-JP" altLang="en-US" dirty="0" err="1">
                <a:latin typeface="Calibri"/>
              </a:rPr>
              <a:t>、</a:t>
            </a:r>
            <a:r>
              <a:rPr lang="x-none" dirty="0" smtClean="0">
                <a:latin typeface="Calibri"/>
              </a:rPr>
              <a:t>ソースコードの起源とライセンスに関して結論づけた監査レポートを</a:t>
            </a:r>
            <a:r>
              <a:rPr lang="ja-JP" altLang="en-US" dirty="0" smtClean="0">
                <a:latin typeface="Calibri"/>
              </a:rPr>
              <a:t>作成</a:t>
            </a:r>
            <a:r>
              <a:rPr lang="x-none" dirty="0" smtClean="0">
                <a:latin typeface="Calibri"/>
              </a:rPr>
              <a:t>します。</a:t>
            </a:r>
            <a:endParaRPr lang="en-US" dirty="0" smtClean="0">
              <a:latin typeface="Calibri"/>
            </a:endParaRPr>
          </a:p>
          <a:p>
            <a:endParaRPr lang="en-US" dirty="0" smtClean="0">
              <a:latin typeface="Calibri"/>
            </a:endParaRPr>
          </a:p>
          <a:p>
            <a:r>
              <a:rPr lang="en-US" dirty="0" smtClean="0">
                <a:latin typeface="Calibri"/>
              </a:rPr>
              <a:t>---</a:t>
            </a:r>
          </a:p>
          <a:p>
            <a:r>
              <a:rPr lang="x-none" altLang="ja-JP" dirty="0" smtClean="0">
                <a:latin typeface="+mn-lt"/>
              </a:rPr>
              <a:t>The next step is auditing source code identified in the previous step.</a:t>
            </a:r>
          </a:p>
          <a:p>
            <a:endParaRPr lang="x-none" altLang="ja-JP" dirty="0" smtClean="0">
              <a:latin typeface="+mn-lt"/>
            </a:endParaRPr>
          </a:p>
          <a:p>
            <a:r>
              <a:rPr lang="x-none" altLang="ja-JP" dirty="0" smtClean="0">
                <a:latin typeface="+mn-lt"/>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altLang="ja-JP" dirty="0" smtClean="0">
              <a:latin typeface="+mn-lt"/>
            </a:endParaRPr>
          </a:p>
          <a:p>
            <a:r>
              <a:rPr lang="x-none" altLang="ja-JP" dirty="0" smtClean="0">
                <a:latin typeface="+mn-lt"/>
              </a:rPr>
              <a:t>The review team may then produce an audit report with its conclusions regarding the origin and licensing of the source code.</a:t>
            </a:r>
            <a:endParaRPr lang="x-none" altLang="ja-JP" strike="sngStrike" dirty="0" smtClean="0">
              <a:latin typeface="+mn-lt"/>
            </a:endParaRPr>
          </a:p>
          <a:p>
            <a:endParaRPr lang="en-US" dirty="0" smtClean="0">
              <a:latin typeface="Calibri"/>
            </a:endParaRPr>
          </a:p>
          <a:p>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ソースコードの起源とライセンスを確認した監査レポートが作成されると、レビュー</a:t>
            </a:r>
            <a:r>
              <a:rPr lang="ja-JP" altLang="en-US" dirty="0">
                <a:latin typeface="Calibri"/>
              </a:rPr>
              <a:t> </a:t>
            </a:r>
            <a:r>
              <a:rPr lang="x-none" dirty="0">
                <a:latin typeface="Calibri"/>
              </a:rPr>
              <a:t>チームは企業のFOSSポリシー</a:t>
            </a:r>
            <a:r>
              <a:rPr lang="ja-JP" altLang="en-US" dirty="0">
                <a:latin typeface="Calibri"/>
              </a:rPr>
              <a:t>に従い</a:t>
            </a:r>
            <a:r>
              <a:rPr lang="ja-JP" altLang="en-US" dirty="0" smtClean="0">
                <a:latin typeface="Calibri"/>
              </a:rPr>
              <a:t>、すべての</a:t>
            </a:r>
            <a:r>
              <a:rPr lang="x-none" dirty="0" smtClean="0">
                <a:latin typeface="Calibri"/>
              </a:rPr>
              <a:t>問題にフラグをつけ</a:t>
            </a:r>
            <a:r>
              <a:rPr lang="ja-JP" altLang="en-US" dirty="0" err="1">
                <a:latin typeface="Calibri"/>
              </a:rPr>
              <a:t>、</a:t>
            </a:r>
            <a:r>
              <a:rPr lang="x-none" dirty="0">
                <a:latin typeface="Calibri"/>
              </a:rPr>
              <a:t>レビューをする必要があります。</a:t>
            </a:r>
            <a:r>
              <a:rPr lang="ja-JP" altLang="en-US" dirty="0">
                <a:latin typeface="Calibri"/>
              </a:rPr>
              <a:t>たと</a:t>
            </a:r>
            <a:r>
              <a:rPr lang="x-none" dirty="0">
                <a:latin typeface="Calibri"/>
              </a:rPr>
              <a:t>えば、</a:t>
            </a:r>
            <a:r>
              <a:rPr lang="ja-JP" altLang="en-US" dirty="0">
                <a:latin typeface="Calibri"/>
              </a:rPr>
              <a:t>以前</a:t>
            </a:r>
            <a:r>
              <a:rPr lang="x-none" dirty="0">
                <a:latin typeface="Calibri"/>
              </a:rPr>
              <a:t>のステップで両立しないライセンス下にある</a:t>
            </a:r>
            <a:r>
              <a:rPr lang="ja-JP" altLang="en-US" dirty="0">
                <a:latin typeface="Calibri"/>
              </a:rPr>
              <a:t>異なる</a:t>
            </a:r>
            <a:r>
              <a:rPr lang="x-none" dirty="0">
                <a:latin typeface="Calibri"/>
              </a:rPr>
              <a:t>FOSS</a:t>
            </a:r>
            <a:r>
              <a:rPr lang="ja-JP" altLang="en-US" dirty="0">
                <a:latin typeface="Calibri"/>
              </a:rPr>
              <a:t>の</a:t>
            </a:r>
            <a:r>
              <a:rPr lang="x-none" dirty="0">
                <a:latin typeface="Calibri"/>
              </a:rPr>
              <a:t>コードを含</a:t>
            </a:r>
            <a:r>
              <a:rPr lang="ja-JP" altLang="en-US" dirty="0" err="1">
                <a:latin typeface="Calibri"/>
              </a:rPr>
              <a:t>んだ</a:t>
            </a:r>
            <a:r>
              <a:rPr lang="x-none" dirty="0">
                <a:latin typeface="Calibri"/>
              </a:rPr>
              <a:t>FOSSコンポーネントを特定したとします。レビューチームはこの問題を解決するためにエンジアリングチームに適切なフィードバックを提供する必要があります</a:t>
            </a:r>
            <a:r>
              <a:rPr lang="x-none" dirty="0" smtClean="0">
                <a:latin typeface="Calibri"/>
              </a:rPr>
              <a:t>。</a:t>
            </a:r>
            <a:endParaRPr lang="en-US" strike="sngStrike"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56</a:t>
            </a:fld>
            <a:endParaRPr lang="en-US"/>
          </a:p>
        </p:txBody>
      </p:sp>
    </p:spTree>
    <p:extLst>
      <p:ext uri="{BB962C8B-B14F-4D97-AF65-F5344CB8AC3E}">
        <p14:creationId xmlns:p14="http://schemas.microsoft.com/office/powerpoint/2010/main" val="10808713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このステップでは、FOSSレビュー</a:t>
            </a:r>
            <a:r>
              <a:rPr lang="ja-JP" altLang="en-US" dirty="0">
                <a:latin typeface="Calibri"/>
              </a:rPr>
              <a:t> </a:t>
            </a:r>
            <a:r>
              <a:rPr lang="x-none" dirty="0">
                <a:latin typeface="Calibri"/>
              </a:rPr>
              <a:t>チームが直前のステップで収集された事実をレビューし、FOSSライセンス下で企業が負うべき義務を確認します。</a:t>
            </a:r>
            <a:endParaRPr lang="en-US" dirty="0">
              <a:latin typeface="Calibri"/>
            </a:endParaRPr>
          </a:p>
          <a:p>
            <a:endParaRPr lang="x-none" dirty="0">
              <a:latin typeface="Calibri"/>
            </a:endParaRPr>
          </a:p>
          <a:p>
            <a:r>
              <a:rPr lang="x-none" dirty="0">
                <a:latin typeface="Calibri"/>
              </a:rPr>
              <a:t>このステップは直前のステップ（</a:t>
            </a:r>
            <a:r>
              <a:rPr lang="x-none" dirty="0" smtClean="0">
                <a:latin typeface="Calibri"/>
              </a:rPr>
              <a:t>監査で</a:t>
            </a:r>
            <a:r>
              <a:rPr lang="ja-JP" altLang="en-US" dirty="0" smtClean="0">
                <a:latin typeface="Calibri"/>
              </a:rPr>
              <a:t>の</a:t>
            </a:r>
            <a:r>
              <a:rPr lang="x-none" dirty="0" smtClean="0">
                <a:latin typeface="Calibri"/>
              </a:rPr>
              <a:t>問題を解決する</a:t>
            </a:r>
            <a:r>
              <a:rPr lang="x-none" dirty="0">
                <a:latin typeface="Calibri"/>
              </a:rPr>
              <a:t>）と密接に関係しています。直前のステップでは企業のポリシーと合致しないFOSSの使用を取り除きました。</a:t>
            </a:r>
            <a:r>
              <a:rPr lang="x-none" dirty="0" smtClean="0">
                <a:latin typeface="Calibri"/>
              </a:rPr>
              <a:t>このステップでは使用</a:t>
            </a:r>
            <a:r>
              <a:rPr lang="ja-JP" altLang="en-US" dirty="0" smtClean="0">
                <a:latin typeface="Calibri"/>
              </a:rPr>
              <a:t>していくことになった</a:t>
            </a:r>
            <a:r>
              <a:rPr lang="x-none" dirty="0" smtClean="0">
                <a:latin typeface="Calibri"/>
              </a:rPr>
              <a:t>FOSS</a:t>
            </a:r>
            <a:r>
              <a:rPr lang="x-none" dirty="0">
                <a:latin typeface="Calibri"/>
              </a:rPr>
              <a:t>のライセンス義務を評価し、確認します</a:t>
            </a:r>
            <a:r>
              <a:rPr lang="x-none" dirty="0" smtClean="0">
                <a:latin typeface="Calibri"/>
              </a:rPr>
              <a:t>。</a:t>
            </a:r>
            <a:endParaRPr lang="en-US" strike="sngStrike" dirty="0" smtClean="0">
              <a:latin typeface="Calibri"/>
            </a:endParaRPr>
          </a:p>
          <a:p>
            <a:endParaRPr lang="en-US" strike="sngStrike" dirty="0" smtClean="0">
              <a:latin typeface="Calibri"/>
            </a:endParaRPr>
          </a:p>
          <a:p>
            <a:r>
              <a:rPr lang="en-US" dirty="0" smtClean="0">
                <a:latin typeface="Calibri"/>
              </a:rPr>
              <a:t>---</a:t>
            </a:r>
          </a:p>
          <a:p>
            <a:r>
              <a:rPr lang="x-none" altLang="ja-JP" dirty="0" smtClean="0">
                <a:latin typeface="+mn-lt"/>
              </a:rPr>
              <a:t>In this step, the FOSS review team reviews the facts collected in the previous steps and identifies the company’s obligations under the FOSS licenses.</a:t>
            </a:r>
            <a:endParaRPr lang="en-US" altLang="ja-JP" dirty="0" smtClean="0">
              <a:latin typeface="+mn-lt"/>
            </a:endParaRPr>
          </a:p>
          <a:p>
            <a:endParaRPr lang="x-none" altLang="ja-JP" dirty="0" smtClean="0">
              <a:latin typeface="+mn-lt"/>
            </a:endParaRPr>
          </a:p>
          <a:p>
            <a:r>
              <a:rPr lang="x-none" altLang="ja-JP" dirty="0" smtClean="0">
                <a:latin typeface="+mn-lt"/>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57</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smtClean="0"/>
              <a:t>このスライド</a:t>
            </a:r>
            <a:r>
              <a:rPr lang="ja-JP" altLang="en-US" dirty="0" smtClean="0"/>
              <a:t>で</a:t>
            </a:r>
            <a:r>
              <a:rPr lang="x-none" dirty="0" smtClean="0"/>
              <a:t>は</a:t>
            </a:r>
            <a:r>
              <a:rPr lang="x-none" dirty="0"/>
              <a:t>、FOSSの使用と企業のソフトウェアとの関係を説明するために使うテンプレートを掲載しています。</a:t>
            </a:r>
            <a:r>
              <a:rPr lang="ja-JP" altLang="en-US" dirty="0"/>
              <a:t>たとえば</a:t>
            </a:r>
            <a:r>
              <a:rPr lang="x-none" dirty="0"/>
              <a:t>、FOSSと企業のコンポーネントは一緒にリンクされるのか？といったことです。</a:t>
            </a:r>
            <a:r>
              <a:rPr lang="x-none" dirty="0" smtClean="0"/>
              <a:t>このようなテンプレートは</a:t>
            </a:r>
            <a:r>
              <a:rPr lang="ja-JP" altLang="en-US" dirty="0" err="1" smtClean="0"/>
              <a:t>、</a:t>
            </a:r>
            <a:r>
              <a:rPr lang="x-none" dirty="0" smtClean="0"/>
              <a:t>計画</a:t>
            </a:r>
            <a:r>
              <a:rPr lang="ja-JP" altLang="en-US" dirty="0"/>
              <a:t>された</a:t>
            </a:r>
            <a:r>
              <a:rPr lang="x-none" dirty="0"/>
              <a:t>FOSS</a:t>
            </a:r>
            <a:r>
              <a:rPr lang="x-none" dirty="0" smtClean="0"/>
              <a:t>の使用に</a:t>
            </a:r>
            <a:r>
              <a:rPr lang="ja-JP" altLang="en-US" dirty="0" smtClean="0"/>
              <a:t>ついて</a:t>
            </a:r>
            <a:r>
              <a:rPr lang="x-none" dirty="0" smtClean="0"/>
              <a:t>FOSS</a:t>
            </a:r>
            <a:r>
              <a:rPr lang="x-none" dirty="0"/>
              <a:t>レビューチームの</a:t>
            </a:r>
            <a:r>
              <a:rPr lang="ja-JP" altLang="en-US" dirty="0"/>
              <a:t>理解を助ける</a:t>
            </a:r>
            <a:r>
              <a:rPr lang="x-none" dirty="0" smtClean="0"/>
              <a:t>ためにエンジニアリング</a:t>
            </a:r>
            <a:r>
              <a:rPr lang="en-US" dirty="0" smtClean="0"/>
              <a:t> </a:t>
            </a:r>
            <a:r>
              <a:rPr lang="x-none" dirty="0" smtClean="0"/>
              <a:t>チームによって作成されることもあります。</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ここでの例における承認ステップでは、レビュー</a:t>
            </a:r>
            <a:r>
              <a:rPr lang="ja-JP" altLang="en-US" dirty="0"/>
              <a:t> </a:t>
            </a:r>
            <a:r>
              <a:rPr lang="x-none" dirty="0"/>
              <a:t>チームは問題のFOSSの使用を</a:t>
            </a:r>
            <a:r>
              <a:rPr lang="ja-JP" altLang="en-US" dirty="0" err="1"/>
              <a:t>、</a:t>
            </a:r>
            <a:r>
              <a:rPr lang="x-none" dirty="0"/>
              <a:t>それに伴う条件や義務に添って承認するかどうかを明らかにします。この承認では、FOSSコンポーネントの版</a:t>
            </a:r>
            <a:r>
              <a:rPr lang="ja-JP" altLang="en-US" dirty="0"/>
              <a:t>名</a:t>
            </a:r>
            <a:r>
              <a:rPr lang="x-none" dirty="0"/>
              <a:t>や承認される使用シナリオ</a:t>
            </a:r>
            <a:r>
              <a:rPr lang="ja-JP" altLang="en-US" dirty="0"/>
              <a:t>などの</a:t>
            </a:r>
            <a:r>
              <a:rPr lang="x-none" dirty="0"/>
              <a:t>重要</a:t>
            </a:r>
            <a:r>
              <a:rPr lang="ja-JP" altLang="en-US" dirty="0"/>
              <a:t>な</a:t>
            </a:r>
            <a:r>
              <a:rPr lang="x-none" dirty="0"/>
              <a:t>詳細情報を盛り込む必要があります</a:t>
            </a:r>
            <a:r>
              <a:rPr lang="x-none" dirty="0" smtClean="0"/>
              <a:t>。</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59</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a:t>
            </a:r>
            <a:r>
              <a:rPr lang="en-GB" baseline="0" dirty="0" err="1"/>
              <a:t>全体像</a:t>
            </a:r>
            <a:r>
              <a:rPr lang="en-GB" baseline="0" dirty="0"/>
              <a:t>」</a:t>
            </a:r>
            <a:r>
              <a:rPr lang="ja-JP" altLang="en-US" baseline="0" dirty="0"/>
              <a:t>の観点から</a:t>
            </a:r>
            <a:r>
              <a:rPr lang="en-GB" baseline="0" dirty="0"/>
              <a:t>、当</a:t>
            </a:r>
            <a:r>
              <a:rPr lang="ja-JP" altLang="en-US" baseline="0" dirty="0"/>
              <a:t>カリキュラムで</a:t>
            </a:r>
            <a:r>
              <a:rPr lang="en-GB" baseline="0" dirty="0" err="1"/>
              <a:t>議論するのがFOSSコンプライアンスに</a:t>
            </a:r>
            <a:r>
              <a:rPr lang="ja-JP" altLang="en-US" baseline="0" dirty="0"/>
              <a:t>最も</a:t>
            </a:r>
            <a:r>
              <a:rPr lang="en-GB" baseline="0" dirty="0" err="1"/>
              <a:t>関係する著作権と特許権だということを確認してもらうことです</a:t>
            </a:r>
            <a:r>
              <a:rPr lang="en-GB" baseline="0" dirty="0" smtClean="0"/>
              <a:t>。</a:t>
            </a:r>
          </a:p>
          <a:p>
            <a:endParaRPr lang="en-GB" baseline="0" dirty="0" smtClean="0"/>
          </a:p>
          <a:p>
            <a:r>
              <a:rPr lang="en-GB"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GB" altLang="ja-JP" dirty="0" smtClean="0"/>
              <a:t>This overview is not intended to cover all aspects of Intellectual Property.</a:t>
            </a:r>
            <a:r>
              <a:rPr lang="en-GB" altLang="ja-JP" baseline="0" dirty="0" smtClean="0"/>
              <a:t> It is intended to provide context for the “big picture” and to establish that today we are only discussing copyright and patents, the areas most relevant to FOSS compliance.</a:t>
            </a:r>
            <a:endParaRPr lang="en-GB" altLang="ja-JP" dirty="0" smtClean="0"/>
          </a:p>
          <a:p>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6</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前ステップ</a:t>
            </a:r>
            <a:r>
              <a:rPr lang="ja-JP" altLang="en-US" dirty="0"/>
              <a:t>の</a:t>
            </a:r>
            <a:r>
              <a:rPr lang="x-none" dirty="0"/>
              <a:t>承認情報は</a:t>
            </a:r>
            <a:r>
              <a:rPr lang="ja-JP" altLang="en-US" dirty="0" err="1"/>
              <a:t>、</a:t>
            </a:r>
            <a:r>
              <a:rPr lang="x-none" dirty="0"/>
              <a:t>そのソフトウェア</a:t>
            </a:r>
            <a:r>
              <a:rPr lang="ja-JP" altLang="en-US" dirty="0"/>
              <a:t>の</a:t>
            </a:r>
            <a:r>
              <a:rPr lang="x-none" dirty="0"/>
              <a:t>リリース</a:t>
            </a:r>
            <a:r>
              <a:rPr lang="ja-JP" altLang="en-US" dirty="0"/>
              <a:t>に関与</a:t>
            </a:r>
            <a:r>
              <a:rPr lang="x-none" dirty="0"/>
              <a:t>する</a:t>
            </a:r>
            <a:r>
              <a:rPr lang="ja-JP" altLang="en-US" dirty="0"/>
              <a:t>すべての人々</a:t>
            </a:r>
            <a:r>
              <a:rPr lang="x-none" dirty="0"/>
              <a:t>が理解し、関連するライセンスの義務を履行できるよう</a:t>
            </a:r>
            <a:r>
              <a:rPr lang="ja-JP" altLang="en-US" dirty="0"/>
              <a:t>に</a:t>
            </a:r>
            <a:r>
              <a:rPr lang="x-none" dirty="0"/>
              <a:t>、登録され、追跡される必要があります。 </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Approval information from the previous step should be tracked or registered so that anyone releasing the software can understand and comply with the relevant license obligations. </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FOSSライセンスで求められる場合、適切な告知／表示</a:t>
            </a:r>
            <a:r>
              <a:rPr lang="ja-JP" altLang="en-US" dirty="0"/>
              <a:t>文</a:t>
            </a:r>
            <a:r>
              <a:rPr lang="x-none" dirty="0"/>
              <a:t>が準備されなければなりません（多くの場合、</a:t>
            </a:r>
            <a:r>
              <a:rPr lang="ja-JP" altLang="en-US" dirty="0"/>
              <a:t>製品</a:t>
            </a:r>
            <a:r>
              <a:rPr lang="x-none" dirty="0"/>
              <a:t>に添付されるテキストファイルで）</a:t>
            </a:r>
            <a:r>
              <a:rPr lang="ja-JP" altLang="en-US" dirty="0" err="1"/>
              <a:t>。</a:t>
            </a:r>
            <a:r>
              <a:rPr lang="x-none" dirty="0"/>
              <a:t>告知／表示には</a:t>
            </a:r>
            <a:r>
              <a:rPr lang="ja-JP" altLang="en-US" dirty="0" smtClean="0"/>
              <a:t>帰属表示</a:t>
            </a:r>
            <a:r>
              <a:rPr lang="x-none" dirty="0" smtClean="0"/>
              <a:t>や改変告知</a:t>
            </a:r>
            <a:r>
              <a:rPr lang="ja-JP" altLang="en-US" dirty="0" err="1"/>
              <a:t>、</a:t>
            </a:r>
            <a:r>
              <a:rPr lang="ja-JP" altLang="en-US" dirty="0"/>
              <a:t>あるいは、</a:t>
            </a:r>
            <a:r>
              <a:rPr lang="x-none" dirty="0"/>
              <a:t>ソースコード</a:t>
            </a:r>
            <a:r>
              <a:rPr lang="ja-JP" altLang="en-US" dirty="0"/>
              <a:t>提供の</a:t>
            </a:r>
            <a:r>
              <a:rPr lang="x-none" dirty="0"/>
              <a:t>申し出が含まれます。いくつかのライセンスについては、ライセンス全文の写しを含める必要があります。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61</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例としてあげたここでのプロセスについて、このスライドでは企業がリリース前にFOSSライセンスの義務を履行したことを</a:t>
            </a:r>
            <a:r>
              <a:rPr lang="ja-JP" altLang="en-US" dirty="0"/>
              <a:t>検証</a:t>
            </a:r>
            <a:r>
              <a:rPr lang="x-none" dirty="0"/>
              <a:t>していきます。ソースコードを入手可能と</a:t>
            </a:r>
            <a:r>
              <a:rPr lang="ja-JP" altLang="en-US" dirty="0" err="1"/>
              <a:t>しなけ</a:t>
            </a:r>
            <a:r>
              <a:rPr lang="x-none" dirty="0"/>
              <a:t>ればならない場合、企業はソースコードが頒布されるバイナリ</a:t>
            </a:r>
            <a:r>
              <a:rPr lang="ja-JP" altLang="en-US" dirty="0"/>
              <a:t> </a:t>
            </a:r>
            <a:r>
              <a:rPr lang="x-none" dirty="0"/>
              <a:t>ファイルと合致していることを</a:t>
            </a:r>
            <a:r>
              <a:rPr lang="ja-JP" altLang="en-US" dirty="0"/>
              <a:t>検証</a:t>
            </a:r>
            <a:r>
              <a:rPr lang="x-none" dirty="0"/>
              <a:t>します。また企業は告知</a:t>
            </a:r>
            <a:r>
              <a:rPr lang="ja-JP" altLang="en-US" dirty="0"/>
              <a:t>文</a:t>
            </a:r>
            <a:r>
              <a:rPr lang="x-none" dirty="0"/>
              <a:t>が適切に生成され、頒布パッケージに</a:t>
            </a:r>
            <a:r>
              <a:rPr lang="ja-JP" altLang="en-US" dirty="0"/>
              <a:t>含まれ</a:t>
            </a:r>
            <a:r>
              <a:rPr lang="x-none" dirty="0"/>
              <a:t>ていることを必要に応じて</a:t>
            </a:r>
            <a:r>
              <a:rPr lang="ja-JP" altLang="en-US" dirty="0"/>
              <a:t>検証</a:t>
            </a:r>
            <a:r>
              <a:rPr lang="x-none" dirty="0"/>
              <a:t>します</a:t>
            </a:r>
            <a:r>
              <a:rPr lang="x-none" dirty="0" smtClean="0"/>
              <a:t>。</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9205463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latin typeface="Calibri"/>
              </a:rPr>
              <a:t>ソースコードを入手可能</a:t>
            </a:r>
            <a:r>
              <a:rPr lang="ja-JP" altLang="en-US" dirty="0" smtClean="0">
                <a:latin typeface="Calibri"/>
              </a:rPr>
              <a:t>にする際、</a:t>
            </a:r>
            <a:r>
              <a:rPr lang="x-none" altLang="ja-JP" dirty="0" smtClean="0">
                <a:latin typeface="+mn-lt"/>
              </a:rPr>
              <a:t>企業は</a:t>
            </a:r>
            <a:r>
              <a:rPr lang="ja-JP" altLang="en-US" dirty="0" smtClean="0">
                <a:latin typeface="+mn-lt"/>
              </a:rPr>
              <a:t>製品に対応した</a:t>
            </a:r>
            <a:r>
              <a:rPr lang="x-none" altLang="ja-JP" dirty="0" smtClean="0">
                <a:latin typeface="+mn-lt"/>
              </a:rPr>
              <a:t>ソースコードをFOSSライセンス</a:t>
            </a:r>
            <a:r>
              <a:rPr lang="ja-JP" altLang="en-US" dirty="0" smtClean="0">
                <a:latin typeface="+mn-lt"/>
              </a:rPr>
              <a:t>が</a:t>
            </a:r>
            <a:r>
              <a:rPr lang="x-none" altLang="ja-JP" dirty="0" smtClean="0">
                <a:latin typeface="+mn-lt"/>
              </a:rPr>
              <a:t>許可</a:t>
            </a:r>
            <a:r>
              <a:rPr lang="ja-JP" altLang="en-US" dirty="0" smtClean="0">
                <a:latin typeface="+mn-lt"/>
              </a:rPr>
              <a:t>する</a:t>
            </a:r>
            <a:r>
              <a:rPr lang="x-none" altLang="ja-JP" dirty="0" smtClean="0">
                <a:latin typeface="+mn-lt"/>
              </a:rPr>
              <a:t>仕組み</a:t>
            </a:r>
            <a:r>
              <a:rPr lang="ja-JP" altLang="en-US" dirty="0" smtClean="0">
                <a:latin typeface="+mn-lt"/>
              </a:rPr>
              <a:t>で</a:t>
            </a:r>
            <a:r>
              <a:rPr lang="x-none" dirty="0" smtClean="0">
                <a:latin typeface="Calibri"/>
              </a:rPr>
              <a:t>提供します</a:t>
            </a:r>
            <a:r>
              <a:rPr lang="x-none" dirty="0">
                <a:latin typeface="Calibri"/>
              </a:rPr>
              <a:t>。このことは、</a:t>
            </a:r>
            <a:r>
              <a:rPr lang="x-none" dirty="0" smtClean="0">
                <a:latin typeface="Calibri"/>
              </a:rPr>
              <a:t>ソースコードをソフトウェア</a:t>
            </a:r>
            <a:r>
              <a:rPr lang="ja-JP" altLang="en-US" dirty="0" smtClean="0">
                <a:latin typeface="Calibri"/>
              </a:rPr>
              <a:t>の</a:t>
            </a:r>
            <a:r>
              <a:rPr lang="x-none" dirty="0" smtClean="0">
                <a:latin typeface="Calibri"/>
              </a:rPr>
              <a:t>頒布にともに提供、</a:t>
            </a:r>
            <a:r>
              <a:rPr lang="ja-JP" altLang="en-US" dirty="0" smtClean="0">
                <a:latin typeface="Calibri"/>
              </a:rPr>
              <a:t>または</a:t>
            </a:r>
            <a:r>
              <a:rPr lang="x-none" dirty="0" smtClean="0">
                <a:latin typeface="Calibri"/>
              </a:rPr>
              <a:t>それを書面による申し出を通じ入手可能とすること</a:t>
            </a:r>
            <a:r>
              <a:rPr lang="x-none" dirty="0">
                <a:latin typeface="Calibri"/>
              </a:rPr>
              <a:t>、もしくはWebサイトでソースコードのアーカイブを公開することを意味します。 </a:t>
            </a:r>
            <a:endParaRPr lang="en-US"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このステップでは、企業</a:t>
            </a:r>
            <a:r>
              <a:rPr lang="ja-JP" altLang="en-US" dirty="0">
                <a:latin typeface="Calibri"/>
              </a:rPr>
              <a:t>の</a:t>
            </a:r>
            <a:r>
              <a:rPr lang="x-none" dirty="0" smtClean="0">
                <a:latin typeface="Calibri"/>
              </a:rPr>
              <a:t>頒布</a:t>
            </a:r>
            <a:r>
              <a:rPr lang="ja-JP" altLang="en-US" dirty="0" smtClean="0">
                <a:latin typeface="Calibri"/>
              </a:rPr>
              <a:t>行為</a:t>
            </a:r>
            <a:r>
              <a:rPr lang="x-none" dirty="0" smtClean="0">
                <a:latin typeface="Calibri"/>
              </a:rPr>
              <a:t>が</a:t>
            </a:r>
            <a:r>
              <a:rPr lang="x-none" dirty="0">
                <a:latin typeface="Calibri"/>
              </a:rPr>
              <a:t>FOSSライセンスの義務を履行していることを</a:t>
            </a:r>
            <a:r>
              <a:rPr lang="ja-JP" altLang="en-US" dirty="0">
                <a:latin typeface="Calibri"/>
              </a:rPr>
              <a:t>検証</a:t>
            </a:r>
            <a:r>
              <a:rPr lang="x-none" dirty="0">
                <a:latin typeface="Calibri"/>
              </a:rPr>
              <a:t>します。</a:t>
            </a:r>
            <a:r>
              <a:rPr lang="x-none" dirty="0" smtClean="0">
                <a:latin typeface="Calibri"/>
              </a:rPr>
              <a:t>このステップは</a:t>
            </a:r>
            <a:r>
              <a:rPr lang="x-none" altLang="ja-JP" dirty="0" smtClean="0">
                <a:latin typeface="+mn-lt"/>
              </a:rPr>
              <a:t>一組織体</a:t>
            </a:r>
            <a:r>
              <a:rPr lang="ja-JP" altLang="en-US" dirty="0" smtClean="0">
                <a:latin typeface="+mn-lt"/>
              </a:rPr>
              <a:t>として</a:t>
            </a:r>
            <a:r>
              <a:rPr lang="x-none" dirty="0" smtClean="0">
                <a:latin typeface="Calibri"/>
              </a:rPr>
              <a:t>FOSSレビュープロセス全体を監督する機能</a:t>
            </a:r>
            <a:r>
              <a:rPr lang="ja-JP" altLang="en-US" dirty="0" smtClean="0">
                <a:latin typeface="Calibri"/>
              </a:rPr>
              <a:t>になりえるものです</a:t>
            </a:r>
            <a:r>
              <a:rPr lang="x-none" dirty="0" smtClean="0">
                <a:latin typeface="Calibri"/>
              </a:rPr>
              <a:t>。</a:t>
            </a:r>
            <a:endParaRPr lang="en-US"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ja-JP" altLang="en-US" dirty="0">
                <a:latin typeface="Times" charset="0"/>
              </a:rPr>
              <a:t>本カリキュラム</a:t>
            </a:r>
            <a:r>
              <a:rPr lang="x-none" dirty="0">
                <a:latin typeface="Times" charset="0"/>
              </a:rPr>
              <a:t>のプロセス</a:t>
            </a:r>
            <a:r>
              <a:rPr lang="ja-JP" altLang="en-US" dirty="0">
                <a:latin typeface="Times" charset="0"/>
              </a:rPr>
              <a:t>例</a:t>
            </a:r>
            <a:r>
              <a:rPr lang="x-none" dirty="0">
                <a:latin typeface="Times" charset="0"/>
              </a:rPr>
              <a:t>で</a:t>
            </a:r>
            <a:r>
              <a:rPr lang="ja-JP" altLang="en-US" dirty="0">
                <a:latin typeface="Times" charset="0"/>
              </a:rPr>
              <a:t>は</a:t>
            </a:r>
            <a:r>
              <a:rPr lang="x-none" dirty="0">
                <a:latin typeface="Times" charset="0"/>
              </a:rPr>
              <a:t>以下のステップがありました。</a:t>
            </a:r>
            <a:endParaRPr lang="en-US" dirty="0">
              <a:latin typeface="Times" charset="0"/>
            </a:endParaRPr>
          </a:p>
          <a:p>
            <a:pPr marL="226428" indent="-226428">
              <a:buFont typeface="Arial" panose="020B0604020202020204" pitchFamily="34" charset="0"/>
              <a:buChar char="•"/>
            </a:pPr>
            <a:r>
              <a:rPr lang="x-none" dirty="0">
                <a:latin typeface="Times" charset="0"/>
              </a:rPr>
              <a:t>確認（Identification） － FOSSの使用を確認し追跡します。この作業はエンジニアからの要求、サード </a:t>
            </a:r>
            <a:r>
              <a:rPr lang="x-none" dirty="0" smtClean="0">
                <a:latin typeface="Times" charset="0"/>
              </a:rPr>
              <a:t>パーティ</a:t>
            </a:r>
            <a:r>
              <a:rPr lang="ja-JP" altLang="en-US" dirty="0" smtClean="0">
                <a:latin typeface="Times" charset="0"/>
              </a:rPr>
              <a:t>による</a:t>
            </a:r>
            <a:r>
              <a:rPr lang="x-none" dirty="0" smtClean="0">
                <a:latin typeface="Times" charset="0"/>
              </a:rPr>
              <a:t>開示</a:t>
            </a:r>
            <a:r>
              <a:rPr lang="x-none" dirty="0">
                <a:latin typeface="Times" charset="0"/>
              </a:rPr>
              <a:t>、もしくはコード スキャンを通じて発生します。</a:t>
            </a:r>
          </a:p>
          <a:p>
            <a:pPr marL="226428" indent="-226428">
              <a:buFont typeface="Arial" panose="020B0604020202020204" pitchFamily="34" charset="0"/>
              <a:buChar char="•"/>
            </a:pPr>
            <a:r>
              <a:rPr lang="x-none" dirty="0">
                <a:latin typeface="Times" charset="0"/>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Times" charset="0"/>
              </a:rPr>
              <a:t>問題を解決する－ FOSS</a:t>
            </a:r>
            <a:r>
              <a:rPr lang="x-none" dirty="0" smtClean="0">
                <a:latin typeface="Times" charset="0"/>
              </a:rPr>
              <a:t>ポリシーに</a:t>
            </a:r>
            <a:r>
              <a:rPr lang="ja-JP" altLang="en-US" dirty="0" smtClean="0">
                <a:latin typeface="Times" charset="0"/>
              </a:rPr>
              <a:t>反した</a:t>
            </a:r>
            <a:r>
              <a:rPr lang="x-none" dirty="0" smtClean="0">
                <a:latin typeface="Times" charset="0"/>
              </a:rPr>
              <a:t>FOSS</a:t>
            </a:r>
            <a:r>
              <a:rPr lang="x-none" dirty="0">
                <a:latin typeface="Times" charset="0"/>
              </a:rPr>
              <a:t>の使用を除去します。</a:t>
            </a:r>
          </a:p>
          <a:p>
            <a:pPr marL="226428" indent="-226428">
              <a:buFont typeface="Arial" panose="020B0604020202020204" pitchFamily="34" charset="0"/>
              <a:buChar char="•"/>
            </a:pPr>
            <a:r>
              <a:rPr lang="x-none" dirty="0">
                <a:latin typeface="Times" charset="0"/>
              </a:rPr>
              <a:t>レビューの実施－FOSSの使用に対する義務を査定し決定します。</a:t>
            </a:r>
          </a:p>
          <a:p>
            <a:pPr marL="226428" indent="-226428">
              <a:buFont typeface="Arial" panose="020B0604020202020204" pitchFamily="34" charset="0"/>
              <a:buChar char="•"/>
            </a:pPr>
            <a:r>
              <a:rPr lang="x-none" dirty="0">
                <a:latin typeface="Times" charset="0"/>
              </a:rPr>
              <a:t>承認－承認の条件とライセンスの義務を明らかにします。</a:t>
            </a:r>
          </a:p>
          <a:p>
            <a:pPr marL="226428" indent="-226428">
              <a:buFont typeface="Arial" panose="020B0604020202020204" pitchFamily="34" charset="0"/>
              <a:buChar char="•"/>
            </a:pPr>
            <a:r>
              <a:rPr lang="x-none" dirty="0">
                <a:latin typeface="Times" charset="0"/>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Times" charset="0"/>
              </a:rPr>
              <a:t>告知</a:t>
            </a:r>
            <a:r>
              <a:rPr lang="x-none" dirty="0" smtClean="0">
                <a:latin typeface="Times" charset="0"/>
              </a:rPr>
              <a:t>／</a:t>
            </a:r>
            <a:r>
              <a:rPr lang="ja-JP" altLang="en-US" dirty="0" smtClean="0">
                <a:latin typeface="Times" charset="0"/>
              </a:rPr>
              <a:t>通知／</a:t>
            </a:r>
            <a:r>
              <a:rPr lang="x-none" dirty="0" smtClean="0">
                <a:latin typeface="Times" charset="0"/>
              </a:rPr>
              <a:t>表示</a:t>
            </a:r>
            <a:r>
              <a:rPr lang="x-none" dirty="0">
                <a:latin typeface="Times" charset="0"/>
              </a:rPr>
              <a:t>－FOSSライセンスで求められる形で告知</a:t>
            </a:r>
            <a:r>
              <a:rPr lang="ja-JP" altLang="en-US" dirty="0">
                <a:latin typeface="Times" charset="0"/>
              </a:rPr>
              <a:t>文</a:t>
            </a:r>
            <a:r>
              <a:rPr lang="x-none" dirty="0">
                <a:latin typeface="Times" charset="0"/>
              </a:rPr>
              <a:t>を準備します。</a:t>
            </a:r>
          </a:p>
          <a:p>
            <a:pPr marL="226428" indent="-226428">
              <a:buFont typeface="Arial" panose="020B0604020202020204" pitchFamily="34" charset="0"/>
              <a:buChar char="•"/>
            </a:pPr>
            <a:r>
              <a:rPr lang="x-none" dirty="0">
                <a:latin typeface="Times" charset="0"/>
              </a:rPr>
              <a:t>頒布前の</a:t>
            </a:r>
            <a:r>
              <a:rPr lang="ja-JP" altLang="en-US" dirty="0">
                <a:latin typeface="Times" charset="0"/>
              </a:rPr>
              <a:t>検証</a:t>
            </a:r>
            <a:r>
              <a:rPr lang="x-none" dirty="0">
                <a:latin typeface="Times" charset="0"/>
              </a:rPr>
              <a:t>－頒布物のリリース前</a:t>
            </a:r>
            <a:r>
              <a:rPr lang="ja-JP" altLang="en-US" dirty="0">
                <a:latin typeface="Times" charset="0"/>
              </a:rPr>
              <a:t>に</a:t>
            </a:r>
            <a:r>
              <a:rPr lang="x-none" dirty="0">
                <a:latin typeface="Times" charset="0"/>
              </a:rPr>
              <a:t>コンプライアンスをレビューします。 </a:t>
            </a:r>
          </a:p>
          <a:p>
            <a:pPr marL="226428" indent="-226428">
              <a:buFont typeface="Arial" panose="020B0604020202020204" pitchFamily="34" charset="0"/>
              <a:buChar char="•"/>
            </a:pPr>
            <a:r>
              <a:rPr lang="ja-JP" altLang="en-US" dirty="0" smtClean="0">
                <a:latin typeface="Times" charset="0"/>
              </a:rPr>
              <a:t>添付</a:t>
            </a:r>
            <a:r>
              <a:rPr lang="x-none" dirty="0" smtClean="0">
                <a:latin typeface="Times" charset="0"/>
              </a:rPr>
              <a:t>ソースコードの頒布</a:t>
            </a:r>
            <a:r>
              <a:rPr lang="x-none" dirty="0">
                <a:latin typeface="Times" charset="0"/>
              </a:rPr>
              <a:t>－ソースコードを必要に応じて入手可能にします。</a:t>
            </a:r>
          </a:p>
          <a:p>
            <a:pPr marL="226428" indent="-226428">
              <a:buFont typeface="Arial" panose="020B0604020202020204" pitchFamily="34" charset="0"/>
              <a:buChar char="•"/>
            </a:pPr>
            <a:r>
              <a:rPr lang="ja-JP" altLang="en-US" dirty="0">
                <a:latin typeface="Times" charset="0"/>
              </a:rPr>
              <a:t>検証</a:t>
            </a:r>
            <a:r>
              <a:rPr lang="x-none" dirty="0">
                <a:latin typeface="Times" charset="0"/>
              </a:rPr>
              <a:t>－コンプライアンス</a:t>
            </a:r>
            <a:r>
              <a:rPr lang="ja-JP" altLang="en-US" dirty="0">
                <a:latin typeface="Times" charset="0"/>
              </a:rPr>
              <a:t> </a:t>
            </a:r>
            <a:r>
              <a:rPr lang="x-none" dirty="0">
                <a:latin typeface="Times" charset="0"/>
              </a:rPr>
              <a:t>プロセスの監督を実施します。</a:t>
            </a:r>
          </a:p>
          <a:p>
            <a:endParaRPr lang="x-none" dirty="0">
              <a:latin typeface="Times" charset="0"/>
            </a:endParaRPr>
          </a:p>
          <a:p>
            <a:r>
              <a:rPr lang="x-none" dirty="0">
                <a:latin typeface="Times" charset="0"/>
              </a:rPr>
              <a:t>アーキテクチャ レビューではFOSS</a:t>
            </a:r>
            <a:r>
              <a:rPr lang="x-none" dirty="0" smtClean="0">
                <a:latin typeface="Times" charset="0"/>
              </a:rPr>
              <a:t>コンポーネントと企業のソフトウェア間の関係を検査します</a:t>
            </a:r>
            <a:r>
              <a:rPr lang="x-none" dirty="0">
                <a:latin typeface="Times" charset="0"/>
              </a:rPr>
              <a:t>。</a:t>
            </a:r>
            <a:r>
              <a:rPr lang="ja-JP" altLang="en-US" dirty="0">
                <a:latin typeface="Times" charset="0"/>
              </a:rPr>
              <a:t>たとえば</a:t>
            </a:r>
            <a:r>
              <a:rPr lang="x-none" dirty="0">
                <a:latin typeface="Times" charset="0"/>
              </a:rPr>
              <a:t>、FOSS</a:t>
            </a:r>
            <a:r>
              <a:rPr lang="x-none" dirty="0" smtClean="0">
                <a:latin typeface="Times" charset="0"/>
              </a:rPr>
              <a:t>と企業のコンポーネントがどのように互いにリンクするか</a:t>
            </a:r>
            <a:r>
              <a:rPr lang="ja-JP" altLang="en-US" dirty="0" smtClean="0">
                <a:latin typeface="Times" charset="0"/>
              </a:rPr>
              <a:t>といったことを検査します</a:t>
            </a:r>
            <a:r>
              <a:rPr lang="x-none" dirty="0" smtClean="0">
                <a:latin typeface="Times" charset="0"/>
              </a:rPr>
              <a:t>。</a:t>
            </a:r>
            <a:endParaRPr lang="en-US" dirty="0" smtClean="0">
              <a:latin typeface="Times" charset="0"/>
            </a:endParaRPr>
          </a:p>
          <a:p>
            <a:endParaRPr lang="en-US" dirty="0" smtClean="0">
              <a:latin typeface="Times" charset="0"/>
            </a:endParaRPr>
          </a:p>
          <a:p>
            <a:r>
              <a:rPr lang="en-US" dirty="0" smtClean="0">
                <a:latin typeface="Times" charset="0"/>
              </a:rPr>
              <a:t>---</a:t>
            </a:r>
          </a:p>
          <a:p>
            <a:pPr marL="226428" indent="-226428"/>
            <a:r>
              <a:rPr lang="x-none" altLang="ja-JP" dirty="0" smtClean="0">
                <a:latin typeface="Times" charset="0"/>
              </a:rPr>
              <a:t>For our example process, the steps include:</a:t>
            </a:r>
            <a:endParaRPr lang="en-US" altLang="ja-JP" dirty="0" smtClean="0">
              <a:latin typeface="Times" charset="0"/>
            </a:endParaRPr>
          </a:p>
          <a:p>
            <a:pPr marL="226428" indent="-226428">
              <a:buFont typeface="Arial" panose="020B0604020202020204" pitchFamily="34" charset="0"/>
              <a:buChar char="•"/>
            </a:pPr>
            <a:r>
              <a:rPr lang="x-none" altLang="ja-JP" dirty="0" smtClean="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altLang="ja-JP" dirty="0" smtClean="0">
                <a:latin typeface="Times" charset="0"/>
              </a:rPr>
              <a:t>Auditing source code - Review identified FOSS components for license and origin information.</a:t>
            </a:r>
          </a:p>
          <a:p>
            <a:pPr marL="226428" indent="-226428">
              <a:buFont typeface="Arial" panose="020B0604020202020204" pitchFamily="34" charset="0"/>
              <a:buChar char="•"/>
            </a:pPr>
            <a:r>
              <a:rPr lang="x-none" altLang="ja-JP" dirty="0" smtClean="0">
                <a:latin typeface="Times" charset="0"/>
              </a:rPr>
              <a:t>Resolving issues - Remove FOSS usage that is incompatible with FOSS policies.</a:t>
            </a:r>
          </a:p>
          <a:p>
            <a:pPr marL="226428" indent="-226428">
              <a:buFont typeface="Arial" panose="020B0604020202020204" pitchFamily="34" charset="0"/>
              <a:buChar char="•"/>
            </a:pPr>
            <a:r>
              <a:rPr lang="x-none" altLang="ja-JP" dirty="0" smtClean="0">
                <a:latin typeface="Times" charset="0"/>
              </a:rPr>
              <a:t>Performing reviews - Assess and determine obligations for FOSS usage.</a:t>
            </a:r>
          </a:p>
          <a:p>
            <a:pPr marL="226428" indent="-226428">
              <a:buFont typeface="Arial" panose="020B0604020202020204" pitchFamily="34" charset="0"/>
              <a:buChar char="•"/>
            </a:pPr>
            <a:r>
              <a:rPr lang="x-none" altLang="ja-JP" dirty="0" smtClean="0">
                <a:latin typeface="Times" charset="0"/>
              </a:rPr>
              <a:t>Approvals - Communicate approval conditions and license obligations.</a:t>
            </a:r>
          </a:p>
          <a:p>
            <a:pPr marL="226428" indent="-226428">
              <a:buFont typeface="Arial" panose="020B0604020202020204" pitchFamily="34" charset="0"/>
              <a:buChar char="•"/>
            </a:pPr>
            <a:r>
              <a:rPr lang="x-none" altLang="ja-JP" dirty="0" smtClean="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altLang="ja-JP" dirty="0" smtClean="0">
                <a:latin typeface="Times" charset="0"/>
              </a:rPr>
              <a:t>Notices - Prepare notices as required by FOSS licenses.</a:t>
            </a:r>
          </a:p>
          <a:p>
            <a:pPr marL="226428" indent="-226428">
              <a:buFont typeface="Arial" panose="020B0604020202020204" pitchFamily="34" charset="0"/>
              <a:buChar char="•"/>
            </a:pPr>
            <a:r>
              <a:rPr lang="x-none" altLang="ja-JP" dirty="0" smtClean="0">
                <a:latin typeface="Times" charset="0"/>
              </a:rPr>
              <a:t>Pre-distribution verifications – Review distributions for compliance before release. </a:t>
            </a:r>
          </a:p>
          <a:p>
            <a:pPr marL="226428" indent="-226428">
              <a:buFont typeface="Arial" panose="020B0604020202020204" pitchFamily="34" charset="0"/>
              <a:buChar char="•"/>
            </a:pPr>
            <a:r>
              <a:rPr lang="x-none" altLang="ja-JP" dirty="0" smtClean="0">
                <a:latin typeface="Times" charset="0"/>
              </a:rPr>
              <a:t>Accompanying Source Code Distribution – Make source code available as needed.</a:t>
            </a:r>
          </a:p>
          <a:p>
            <a:pPr marL="226428" indent="-226428">
              <a:buFont typeface="Arial" panose="020B0604020202020204" pitchFamily="34" charset="0"/>
              <a:buChar char="•"/>
            </a:pPr>
            <a:r>
              <a:rPr lang="x-none" altLang="ja-JP" dirty="0" smtClean="0">
                <a:latin typeface="Times" charset="0"/>
              </a:rPr>
              <a:t>Verification – Provide oversight for compliance process.</a:t>
            </a:r>
          </a:p>
          <a:p>
            <a:endParaRPr lang="x-none" altLang="ja-JP" dirty="0" smtClean="0">
              <a:latin typeface="Times" charset="0"/>
            </a:endParaRPr>
          </a:p>
          <a:p>
            <a:r>
              <a:rPr lang="x-none" altLang="ja-JP" dirty="0" smtClean="0">
                <a:latin typeface="Times" charset="0"/>
              </a:rPr>
              <a:t>Architecture reviews examine the relationships between FOSS components and company software. For example, how are FOSS and company components linked together?</a:t>
            </a:r>
          </a:p>
          <a:p>
            <a:endParaRPr lang="x-none" dirty="0">
              <a:latin typeface="Times" charset="0"/>
            </a:endParaRP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本章では、FOSSコンプライアンス プロセスで共通的な落とし穴について説明します。</a:t>
            </a:r>
            <a:r>
              <a:rPr lang="x-none" dirty="0" smtClean="0"/>
              <a:t>併せてそういった落とし穴を回避するアプローチについて考察し</a:t>
            </a:r>
            <a:r>
              <a:rPr lang="ja-JP" altLang="en-US" dirty="0" smtClean="0"/>
              <a:t>ていき</a:t>
            </a:r>
            <a:r>
              <a:rPr lang="x-none" dirty="0" smtClean="0"/>
              <a:t>ます。</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some common pitfalls in FOSS compliance processes, and discusses approaches to avoiding these pitfalls</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本章ではFOSSコンプライアンスプロセスで避けるべき、共通的な落とし穴について説明します。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a:cs typeface="Times"/>
              </a:rPr>
              <a:t> このスライドで挙げている最初の落とし穴は、コピーレフト型のライセンスのFOSSが気づかれず</a:t>
            </a:r>
            <a:r>
              <a:rPr lang="ja-JP" altLang="en-US" dirty="0">
                <a:latin typeface="Times"/>
                <a:cs typeface="Times"/>
              </a:rPr>
              <a:t>に</a:t>
            </a:r>
            <a:r>
              <a:rPr lang="x-none" dirty="0">
                <a:latin typeface="Times"/>
                <a:cs typeface="Times"/>
              </a:rPr>
              <a:t>プロプライエタリのコードと混在してしまうところで生じます。 </a:t>
            </a:r>
          </a:p>
          <a:p>
            <a:pPr marL="226428" indent="-226428"/>
            <a:endParaRPr lang="x-none" dirty="0">
              <a:latin typeface="Times"/>
              <a:cs typeface="Times"/>
            </a:endParaRPr>
          </a:p>
          <a:p>
            <a:pPr marL="0" indent="-226428"/>
            <a:r>
              <a:rPr lang="x-none" dirty="0">
                <a:latin typeface="Times"/>
                <a:cs typeface="Times"/>
              </a:rPr>
              <a:t>この状況はライセンスの告知</a:t>
            </a:r>
            <a:r>
              <a:rPr lang="x-none" dirty="0" smtClean="0">
                <a:latin typeface="Times"/>
                <a:cs typeface="Times"/>
              </a:rPr>
              <a:t>／</a:t>
            </a:r>
            <a:r>
              <a:rPr lang="ja-JP" altLang="en-US" dirty="0" smtClean="0">
                <a:latin typeface="Times"/>
                <a:cs typeface="Times"/>
              </a:rPr>
              <a:t>通知／</a:t>
            </a:r>
            <a:r>
              <a:rPr lang="x-none" dirty="0" smtClean="0">
                <a:latin typeface="Times"/>
                <a:cs typeface="Times"/>
              </a:rPr>
              <a:t>表示に</a:t>
            </a:r>
            <a:r>
              <a:rPr lang="ja-JP" altLang="en-US" dirty="0">
                <a:latin typeface="Times"/>
                <a:cs typeface="Times"/>
              </a:rPr>
              <a:t>関してソースコードを</a:t>
            </a:r>
            <a:r>
              <a:rPr lang="x-none" dirty="0">
                <a:latin typeface="Times"/>
                <a:cs typeface="Times"/>
              </a:rPr>
              <a:t>監査</a:t>
            </a:r>
            <a:r>
              <a:rPr lang="ja-JP" altLang="en-US" dirty="0">
                <a:latin typeface="Times"/>
                <a:cs typeface="Times"/>
              </a:rPr>
              <a:t>すること</a:t>
            </a:r>
            <a:r>
              <a:rPr lang="x-none" dirty="0">
                <a:latin typeface="Times"/>
                <a:cs typeface="Times"/>
              </a:rPr>
              <a:t>や、コード</a:t>
            </a:r>
            <a:r>
              <a:rPr lang="ja-JP" altLang="en-US" dirty="0">
                <a:latin typeface="Times"/>
                <a:cs typeface="Times"/>
              </a:rPr>
              <a:t> </a:t>
            </a:r>
            <a:r>
              <a:rPr lang="x-none" dirty="0">
                <a:latin typeface="Times"/>
                <a:cs typeface="Times"/>
              </a:rPr>
              <a:t>スキャン</a:t>
            </a:r>
            <a:r>
              <a:rPr lang="ja-JP" altLang="en-US" dirty="0">
                <a:latin typeface="Times"/>
                <a:cs typeface="Times"/>
              </a:rPr>
              <a:t> </a:t>
            </a:r>
            <a:r>
              <a:rPr lang="x-none" dirty="0">
                <a:latin typeface="Times"/>
                <a:cs typeface="Times"/>
              </a:rPr>
              <a:t>ツールの使用を通じて発見されることがあります。</a:t>
            </a:r>
          </a:p>
          <a:p>
            <a:pPr marL="0" indent="-226428"/>
            <a:endParaRPr lang="x-none" dirty="0">
              <a:latin typeface="Times"/>
              <a:cs typeface="Times"/>
            </a:endParaRPr>
          </a:p>
          <a:p>
            <a:pPr marL="0" indent="-226428"/>
            <a:r>
              <a:rPr lang="x-none" dirty="0">
                <a:latin typeface="Times"/>
                <a:cs typeface="Times"/>
              </a:rPr>
              <a:t>予防策として、エンジニアリング スタッフへのトレーニング提供、</a:t>
            </a:r>
            <a:r>
              <a:rPr lang="ja-JP" altLang="en-US" dirty="0">
                <a:latin typeface="Times"/>
                <a:cs typeface="Times"/>
              </a:rPr>
              <a:t>および</a:t>
            </a:r>
            <a:r>
              <a:rPr lang="x-none" dirty="0">
                <a:latin typeface="Times"/>
                <a:cs typeface="Times"/>
              </a:rPr>
              <a:t>開発プロセスにおける監査やスキャンの定期的な実施</a:t>
            </a:r>
            <a:r>
              <a:rPr lang="ja-JP" altLang="en-US" dirty="0">
                <a:latin typeface="Times"/>
                <a:cs typeface="Times"/>
              </a:rPr>
              <a:t>など</a:t>
            </a:r>
            <a:r>
              <a:rPr lang="x-none" dirty="0">
                <a:latin typeface="Times"/>
                <a:cs typeface="Times"/>
              </a:rPr>
              <a:t>があります</a:t>
            </a:r>
            <a:r>
              <a:rPr lang="x-none" dirty="0" smtClean="0">
                <a:latin typeface="Times"/>
                <a:cs typeface="Times"/>
              </a:rPr>
              <a:t>。</a:t>
            </a:r>
            <a:endParaRPr lang="en-US" dirty="0" smtClean="0">
              <a:latin typeface="Times"/>
              <a:cs typeface="Times"/>
            </a:endParaRPr>
          </a:p>
          <a:p>
            <a:pPr marL="226428" indent="-226428"/>
            <a:endParaRPr lang="en-US" dirty="0" smtClean="0">
              <a:latin typeface="Times"/>
              <a:cs typeface="Times"/>
            </a:endParaRPr>
          </a:p>
          <a:p>
            <a:pPr marL="226428" indent="-226428"/>
            <a:r>
              <a:rPr lang="en-US" dirty="0" smtClean="0">
                <a:latin typeface="Times"/>
                <a:cs typeface="Times"/>
              </a:rPr>
              <a:t>---</a:t>
            </a:r>
          </a:p>
          <a:p>
            <a:pPr marL="226428" indent="-226428"/>
            <a:r>
              <a:rPr lang="x-none" altLang="ja-JP" dirty="0" smtClean="0">
                <a:latin typeface="Times"/>
                <a:cs typeface="Times"/>
              </a:rPr>
              <a:t>The </a:t>
            </a:r>
            <a:r>
              <a:rPr lang="en-US" altLang="ja-JP" dirty="0" smtClean="0">
                <a:latin typeface="Times"/>
                <a:cs typeface="Times"/>
              </a:rPr>
              <a:t>first </a:t>
            </a:r>
            <a:r>
              <a:rPr lang="x-none" altLang="ja-JP" dirty="0" smtClean="0">
                <a:latin typeface="Times"/>
                <a:cs typeface="Times"/>
              </a:rPr>
              <a:t>pitfall described in this slide arises where copyleft-style licensed FOSS is inadvertently mixed with proprietary code. </a:t>
            </a:r>
          </a:p>
          <a:p>
            <a:pPr marL="226428" indent="-226428"/>
            <a:endParaRPr lang="x-none" altLang="ja-JP" dirty="0" smtClean="0">
              <a:latin typeface="Times"/>
              <a:cs typeface="Times"/>
            </a:endParaRPr>
          </a:p>
          <a:p>
            <a:pPr marL="226428" indent="-226428"/>
            <a:r>
              <a:rPr lang="x-none" altLang="ja-JP" dirty="0" smtClean="0">
                <a:latin typeface="Times"/>
                <a:cs typeface="Times"/>
              </a:rPr>
              <a:t>This may be discovered through auditing source code for license notices or using code scanning tools.</a:t>
            </a:r>
          </a:p>
          <a:p>
            <a:pPr marL="226428" indent="-226428"/>
            <a:endParaRPr lang="x-none" altLang="ja-JP" dirty="0" smtClean="0">
              <a:latin typeface="Times"/>
              <a:cs typeface="Times"/>
            </a:endParaRPr>
          </a:p>
          <a:p>
            <a:pPr marL="226428" indent="-226428"/>
            <a:r>
              <a:rPr lang="x-none" altLang="ja-JP" dirty="0" smtClean="0">
                <a:latin typeface="Times"/>
                <a:cs typeface="Times"/>
              </a:rPr>
              <a:t>Preventative measures include training of engineering staff, and building regular audits or scans into the development process.</a:t>
            </a:r>
          </a:p>
          <a:p>
            <a:pPr marL="226428" indent="-226428"/>
            <a:endParaRPr lang="x-none" dirty="0">
              <a:latin typeface="Times"/>
              <a:cs typeface="Times"/>
            </a:endParaRP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このスライドで挙げている最初の落とし穴は、コピー</a:t>
            </a:r>
            <a:r>
              <a:rPr lang="ja-JP" altLang="en-US" b="0" dirty="0">
                <a:latin typeface="Times"/>
                <a:cs typeface="Times"/>
              </a:rPr>
              <a:t>レフト</a:t>
            </a:r>
            <a:r>
              <a:rPr lang="x-none" b="0" dirty="0">
                <a:latin typeface="Times"/>
                <a:cs typeface="Times"/>
              </a:rPr>
              <a:t>型のライセンスのFOSSが気づかれることなくプロプライエタリ</a:t>
            </a:r>
            <a:r>
              <a:rPr lang="ja-JP" altLang="en-US" b="0" dirty="0">
                <a:latin typeface="Times"/>
                <a:cs typeface="Times"/>
              </a:rPr>
              <a:t> ソフトウェア</a:t>
            </a:r>
            <a:r>
              <a:rPr lang="x-none" b="0" dirty="0">
                <a:latin typeface="Times"/>
                <a:cs typeface="Times"/>
              </a:rPr>
              <a:t>にリンクされてしまうところで生じます。 </a:t>
            </a:r>
          </a:p>
          <a:p>
            <a:pPr marL="0" indent="0"/>
            <a:endParaRPr lang="x-none" b="0" dirty="0">
              <a:latin typeface="Times"/>
              <a:cs typeface="Times"/>
            </a:endParaRPr>
          </a:p>
          <a:p>
            <a:pPr marL="0" indent="0"/>
            <a:r>
              <a:rPr lang="x-none" b="0" dirty="0">
                <a:latin typeface="Times"/>
                <a:cs typeface="Times"/>
              </a:rPr>
              <a:t>この</a:t>
            </a:r>
            <a:r>
              <a:rPr lang="ja-JP" altLang="en-US" b="0" dirty="0">
                <a:latin typeface="Times"/>
                <a:cs typeface="Times"/>
              </a:rPr>
              <a:t>タイプ</a:t>
            </a:r>
            <a:r>
              <a:rPr lang="x-none" b="0" dirty="0">
                <a:latin typeface="Times"/>
                <a:cs typeface="Times"/>
              </a:rPr>
              <a:t>の失敗は</a:t>
            </a:r>
            <a:r>
              <a:rPr lang="ja-JP" altLang="en-US" b="0" dirty="0" err="1">
                <a:latin typeface="Times"/>
                <a:cs typeface="Times"/>
              </a:rPr>
              <a:t>、</a:t>
            </a:r>
            <a:r>
              <a:rPr lang="x-none" b="0" dirty="0">
                <a:latin typeface="Times"/>
                <a:cs typeface="Times"/>
              </a:rPr>
              <a:t>依存性追跡ツール</a:t>
            </a:r>
            <a:r>
              <a:rPr lang="ja-JP" altLang="en-US" b="0" dirty="0">
                <a:latin typeface="Times"/>
                <a:cs typeface="Times"/>
              </a:rPr>
              <a:t>の使用や、</a:t>
            </a:r>
            <a:r>
              <a:rPr lang="x-none" b="0" dirty="0">
                <a:latin typeface="Times"/>
                <a:cs typeface="Times"/>
              </a:rPr>
              <a:t>アーキテクチャ</a:t>
            </a:r>
            <a:r>
              <a:rPr lang="ja-JP" altLang="en-US" b="0" dirty="0">
                <a:latin typeface="Times"/>
                <a:cs typeface="Times"/>
              </a:rPr>
              <a:t>の</a:t>
            </a:r>
            <a:r>
              <a:rPr lang="x-none" b="0" dirty="0">
                <a:latin typeface="Times"/>
                <a:cs typeface="Times"/>
              </a:rPr>
              <a:t>レビュー</a:t>
            </a:r>
            <a:r>
              <a:rPr lang="ja-JP" altLang="en-US" b="0" dirty="0">
                <a:latin typeface="Times"/>
                <a:cs typeface="Times"/>
              </a:rPr>
              <a:t>によって</a:t>
            </a:r>
            <a:r>
              <a:rPr lang="x-none" b="0" dirty="0">
                <a:latin typeface="Times"/>
                <a:cs typeface="Times"/>
              </a:rPr>
              <a:t>検出</a:t>
            </a:r>
            <a:r>
              <a:rPr lang="ja-JP" altLang="en-US" b="0" dirty="0">
                <a:latin typeface="Times"/>
                <a:cs typeface="Times"/>
              </a:rPr>
              <a:t>できます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予防策は</a:t>
            </a:r>
            <a:r>
              <a:rPr lang="ja-JP" altLang="en-US" b="0" dirty="0" err="1">
                <a:latin typeface="Times"/>
                <a:cs typeface="Times"/>
              </a:rPr>
              <a:t>、</a:t>
            </a:r>
            <a:r>
              <a:rPr lang="x-none" b="0" dirty="0">
                <a:latin typeface="Times"/>
                <a:cs typeface="Times"/>
              </a:rPr>
              <a:t>エンジニアリング スタッフ</a:t>
            </a:r>
            <a:r>
              <a:rPr lang="ja-JP" altLang="en-US" b="0" dirty="0">
                <a:latin typeface="Times"/>
                <a:cs typeface="Times"/>
              </a:rPr>
              <a:t>の</a:t>
            </a:r>
            <a:r>
              <a:rPr lang="x-none" b="0" dirty="0">
                <a:latin typeface="Times"/>
                <a:cs typeface="Times"/>
              </a:rPr>
              <a:t>トレーニング</a:t>
            </a:r>
            <a:r>
              <a:rPr lang="ja-JP" altLang="en-US" b="0" dirty="0">
                <a:latin typeface="Times"/>
                <a:cs typeface="Times"/>
              </a:rPr>
              <a:t>や、</a:t>
            </a:r>
            <a:r>
              <a:rPr lang="x-none" b="0" dirty="0">
                <a:latin typeface="Times"/>
                <a:cs typeface="Times"/>
              </a:rPr>
              <a:t>開発プロセス</a:t>
            </a:r>
            <a:r>
              <a:rPr lang="ja-JP" altLang="en-US" b="0" dirty="0">
                <a:latin typeface="Times"/>
                <a:cs typeface="Times"/>
              </a:rPr>
              <a:t>への</a:t>
            </a:r>
            <a:r>
              <a:rPr lang="x-none" altLang="ja-JP" b="0" dirty="0">
                <a:latin typeface="Times"/>
                <a:cs typeface="Times"/>
              </a:rPr>
              <a:t>アーキテクチャ</a:t>
            </a:r>
            <a:r>
              <a:rPr lang="ja-JP" altLang="en-US" b="0" dirty="0">
                <a:latin typeface="Times"/>
                <a:cs typeface="Times"/>
              </a:rPr>
              <a:t> </a:t>
            </a:r>
            <a:r>
              <a:rPr lang="x-none" altLang="ja-JP" b="0" dirty="0">
                <a:latin typeface="Times"/>
                <a:cs typeface="Times"/>
              </a:rPr>
              <a:t>レビュー</a:t>
            </a:r>
            <a:r>
              <a:rPr lang="ja-JP" altLang="en-US" b="0" dirty="0">
                <a:latin typeface="Times"/>
                <a:cs typeface="Times"/>
              </a:rPr>
              <a:t>の</a:t>
            </a:r>
            <a:r>
              <a:rPr lang="x-none" b="0" dirty="0">
                <a:latin typeface="Times"/>
                <a:cs typeface="Times"/>
              </a:rPr>
              <a:t>組み込</a:t>
            </a:r>
            <a:r>
              <a:rPr lang="ja-JP" altLang="en-US" b="0" dirty="0">
                <a:latin typeface="Times"/>
                <a:cs typeface="Times"/>
              </a:rPr>
              <a:t>みなどで</a:t>
            </a:r>
            <a:r>
              <a:rPr lang="x-none" b="0" dirty="0">
                <a:latin typeface="Times"/>
                <a:cs typeface="Times"/>
              </a:rPr>
              <a:t>す。</a:t>
            </a:r>
          </a:p>
          <a:p>
            <a:pPr marL="0" indent="0"/>
            <a:endParaRPr lang="x-none" b="0" dirty="0">
              <a:latin typeface="Times"/>
              <a:cs typeface="Times"/>
            </a:endParaRPr>
          </a:p>
          <a:p>
            <a:pPr marL="0" indent="0"/>
            <a:r>
              <a:rPr lang="en-US" altLang="ja-JP" b="0" dirty="0">
                <a:latin typeface="Times"/>
                <a:cs typeface="Times"/>
              </a:rPr>
              <a:t>2</a:t>
            </a:r>
            <a:r>
              <a:rPr lang="x-none" b="0" dirty="0">
                <a:latin typeface="Times"/>
                <a:cs typeface="Times"/>
              </a:rPr>
              <a:t>つ目の落とし穴は、プロプライエタリ コードがコピーレフト型ライセンスのFOSSに</a:t>
            </a:r>
            <a:r>
              <a:rPr lang="ja-JP" altLang="en-US" b="0" dirty="0">
                <a:latin typeface="Times"/>
                <a:cs typeface="Times"/>
              </a:rPr>
              <a:t>組み込まれること</a:t>
            </a:r>
            <a:r>
              <a:rPr lang="x-none" b="0" dirty="0">
                <a:latin typeface="Times"/>
                <a:cs typeface="Times"/>
              </a:rPr>
              <a:t>で生じます。</a:t>
            </a:r>
            <a:r>
              <a:rPr lang="ja-JP" altLang="en-US" b="0" dirty="0">
                <a:latin typeface="Times"/>
                <a:cs typeface="Times"/>
              </a:rPr>
              <a:t>たとえば</a:t>
            </a:r>
            <a:r>
              <a:rPr lang="x-none" b="0" dirty="0">
                <a:latin typeface="Times"/>
                <a:cs typeface="Times"/>
              </a:rPr>
              <a:t>、エンジニアリング</a:t>
            </a:r>
            <a:r>
              <a:rPr lang="ja-JP" altLang="en-US" b="0" dirty="0">
                <a:latin typeface="Times"/>
                <a:cs typeface="Times"/>
              </a:rPr>
              <a:t> </a:t>
            </a:r>
            <a:r>
              <a:rPr lang="x-none" b="0" dirty="0">
                <a:latin typeface="Times"/>
                <a:cs typeface="Times"/>
              </a:rPr>
              <a:t>チームがFOSSコンポーネントに対し</a:t>
            </a:r>
            <a:r>
              <a:rPr lang="ja-JP" altLang="en-US" b="0" dirty="0">
                <a:latin typeface="Times"/>
                <a:cs typeface="Times"/>
              </a:rPr>
              <a:t>て</a:t>
            </a:r>
            <a:r>
              <a:rPr lang="x-none" b="0" dirty="0">
                <a:latin typeface="Times"/>
                <a:cs typeface="Times"/>
              </a:rPr>
              <a:t>行なった改変</a:t>
            </a:r>
            <a:r>
              <a:rPr lang="ja-JP" altLang="en-US" b="0" dirty="0">
                <a:latin typeface="Times"/>
                <a:cs typeface="Times"/>
              </a:rPr>
              <a:t>により、</a:t>
            </a:r>
            <a:r>
              <a:rPr lang="x-none" b="0" dirty="0">
                <a:latin typeface="Times"/>
                <a:cs typeface="Times"/>
              </a:rPr>
              <a:t>プロプライエタリコードが含まれてしまうようなケースです。</a:t>
            </a:r>
          </a:p>
          <a:p>
            <a:pPr marL="0" indent="0"/>
            <a:endParaRPr lang="x-none" b="0" dirty="0">
              <a:latin typeface="Times"/>
              <a:cs typeface="Times"/>
            </a:endParaRPr>
          </a:p>
          <a:p>
            <a:pPr marL="0" indent="0"/>
            <a:r>
              <a:rPr lang="x-none" b="0" dirty="0">
                <a:latin typeface="Times"/>
                <a:cs typeface="Times"/>
              </a:rPr>
              <a:t>この</a:t>
            </a:r>
            <a:r>
              <a:rPr lang="ja-JP" altLang="en-US" b="0" dirty="0">
                <a:latin typeface="Times"/>
                <a:cs typeface="Times"/>
              </a:rPr>
              <a:t>タイプ</a:t>
            </a:r>
            <a:r>
              <a:rPr lang="x-none" b="0" dirty="0">
                <a:latin typeface="Times"/>
                <a:cs typeface="Times"/>
              </a:rPr>
              <a:t>の失敗は</a:t>
            </a:r>
            <a:r>
              <a:rPr lang="ja-JP" altLang="en-US" b="0" dirty="0" err="1">
                <a:latin typeface="Times"/>
                <a:cs typeface="Times"/>
              </a:rPr>
              <a:t>、</a:t>
            </a:r>
            <a:r>
              <a:rPr lang="x-none" b="0" dirty="0">
                <a:latin typeface="Times"/>
                <a:cs typeface="Times"/>
              </a:rPr>
              <a:t>FOSSコンポーネントに組み</a:t>
            </a:r>
            <a:r>
              <a:rPr lang="ja-JP" altLang="en-US" b="0" dirty="0">
                <a:latin typeface="Times"/>
                <a:cs typeface="Times"/>
              </a:rPr>
              <a:t>込まれた</a:t>
            </a:r>
            <a:r>
              <a:rPr lang="x-none" b="0" dirty="0">
                <a:latin typeface="Times"/>
                <a:cs typeface="Times"/>
              </a:rPr>
              <a:t>ソースコード</a:t>
            </a:r>
            <a:r>
              <a:rPr lang="ja-JP" altLang="en-US" b="0" dirty="0">
                <a:latin typeface="Times"/>
                <a:cs typeface="Times"/>
              </a:rPr>
              <a:t>を</a:t>
            </a:r>
            <a:r>
              <a:rPr lang="x-none" b="0" dirty="0">
                <a:latin typeface="Times"/>
                <a:cs typeface="Times"/>
              </a:rPr>
              <a:t>監査</a:t>
            </a:r>
            <a:r>
              <a:rPr lang="ja-JP" altLang="en-US" b="0" dirty="0">
                <a:latin typeface="Times"/>
                <a:cs typeface="Times"/>
              </a:rPr>
              <a:t>することで</a:t>
            </a:r>
            <a:r>
              <a:rPr lang="x-none" b="0" dirty="0">
                <a:latin typeface="Times"/>
                <a:cs typeface="Times"/>
              </a:rPr>
              <a:t>発見</a:t>
            </a:r>
            <a:r>
              <a:rPr lang="ja-JP" altLang="en-US" b="0" dirty="0">
                <a:latin typeface="Times"/>
                <a:cs typeface="Times"/>
              </a:rPr>
              <a:t>でき</a:t>
            </a:r>
            <a:r>
              <a:rPr lang="x-none" b="0" dirty="0">
                <a:latin typeface="Times"/>
                <a:cs typeface="Times"/>
              </a:rPr>
              <a:t>ます。</a:t>
            </a:r>
          </a:p>
          <a:p>
            <a:pPr marL="0" indent="0"/>
            <a:endParaRPr lang="x-none" b="0" dirty="0">
              <a:latin typeface="Times"/>
              <a:cs typeface="Times"/>
            </a:endParaRPr>
          </a:p>
          <a:p>
            <a:pPr marL="0" indent="0"/>
            <a:r>
              <a:rPr lang="x-none" b="0" dirty="0" smtClean="0">
                <a:latin typeface="Times"/>
                <a:cs typeface="Times"/>
              </a:rPr>
              <a:t>予防策</a:t>
            </a:r>
            <a:r>
              <a:rPr lang="ja-JP" altLang="en-US" b="0" dirty="0" smtClean="0">
                <a:latin typeface="Times"/>
                <a:cs typeface="Times"/>
              </a:rPr>
              <a:t>としては</a:t>
            </a:r>
            <a:r>
              <a:rPr lang="ja-JP" altLang="en-US" b="0" dirty="0">
                <a:latin typeface="Times"/>
                <a:cs typeface="Times"/>
              </a:rPr>
              <a:t>、</a:t>
            </a:r>
            <a:r>
              <a:rPr lang="x-none" b="0" dirty="0">
                <a:latin typeface="Times"/>
                <a:cs typeface="Times"/>
              </a:rPr>
              <a:t>エンジニアリングスタッフのトレーニングや、</a:t>
            </a:r>
            <a:r>
              <a:rPr lang="ja-JP" altLang="en-US" b="0" dirty="0">
                <a:latin typeface="Times"/>
                <a:cs typeface="Times"/>
              </a:rPr>
              <a:t>開発プロセスへの</a:t>
            </a:r>
            <a:r>
              <a:rPr lang="x-none" b="0" dirty="0" smtClean="0">
                <a:latin typeface="Times"/>
                <a:cs typeface="Times"/>
              </a:rPr>
              <a:t>定期的な監査</a:t>
            </a:r>
            <a:r>
              <a:rPr lang="ja-JP" altLang="en-US" b="0" dirty="0" smtClean="0">
                <a:latin typeface="Times"/>
                <a:cs typeface="Times"/>
              </a:rPr>
              <a:t>を</a:t>
            </a:r>
            <a:r>
              <a:rPr lang="x-none" b="0" dirty="0" smtClean="0">
                <a:latin typeface="Times"/>
                <a:cs typeface="Times"/>
              </a:rPr>
              <a:t>組み込</a:t>
            </a:r>
            <a:r>
              <a:rPr lang="ja-JP" altLang="en-US" b="0" dirty="0" err="1" smtClean="0">
                <a:latin typeface="Times"/>
                <a:cs typeface="Times"/>
              </a:rPr>
              <a:t>れる</a:t>
            </a:r>
            <a:r>
              <a:rPr lang="ja-JP" altLang="en-US" b="0" dirty="0" smtClean="0">
                <a:latin typeface="Times"/>
                <a:cs typeface="Times"/>
              </a:rPr>
              <a:t>ことなどがあります</a:t>
            </a:r>
            <a:r>
              <a:rPr lang="x-none" b="0" dirty="0" smtClean="0">
                <a:latin typeface="Times"/>
                <a:cs typeface="Times"/>
              </a:rPr>
              <a:t>。</a:t>
            </a:r>
            <a:endParaRPr lang="en-US" b="0" dirty="0" smtClean="0">
              <a:latin typeface="Times"/>
              <a:cs typeface="Times"/>
            </a:endParaRPr>
          </a:p>
          <a:p>
            <a:pPr marL="0" indent="0"/>
            <a:endParaRPr lang="en-US" b="0" dirty="0" smtClean="0">
              <a:latin typeface="Times"/>
              <a:cs typeface="Times"/>
            </a:endParaRPr>
          </a:p>
          <a:p>
            <a:pPr marL="0" indent="0"/>
            <a:r>
              <a:rPr lang="en-US" b="0" dirty="0" smtClean="0">
                <a:latin typeface="Times"/>
                <a:cs typeface="Times"/>
              </a:rPr>
              <a:t>---</a:t>
            </a:r>
          </a:p>
          <a:p>
            <a:pPr marL="0" indent="0"/>
            <a:r>
              <a:rPr lang="x-none" altLang="ja-JP" b="0" dirty="0" smtClean="0">
                <a:latin typeface="Times"/>
                <a:cs typeface="Times"/>
              </a:rPr>
              <a:t>The first pitfall in this slide arises where copyleft-style licensed FOSS is inadvertently linked to proprietary code. </a:t>
            </a:r>
          </a:p>
          <a:p>
            <a:pPr marL="0" indent="0"/>
            <a:endParaRPr lang="x-none" altLang="ja-JP" b="0" dirty="0" smtClean="0">
              <a:latin typeface="Times"/>
              <a:cs typeface="Times"/>
            </a:endParaRPr>
          </a:p>
          <a:p>
            <a:pPr marL="0" indent="0"/>
            <a:r>
              <a:rPr lang="x-none" altLang="ja-JP" b="0" dirty="0" smtClean="0">
                <a:latin typeface="Times"/>
                <a:cs typeface="Times"/>
              </a:rPr>
              <a:t>This type of failure may be detected using dependency tracking tools or reviews of architecture.</a:t>
            </a:r>
          </a:p>
          <a:p>
            <a:pPr marL="0" indent="0"/>
            <a:endParaRPr lang="x-none" altLang="ja-JP" b="0" dirty="0" smtClean="0">
              <a:latin typeface="Times"/>
              <a:cs typeface="Times"/>
            </a:endParaRPr>
          </a:p>
          <a:p>
            <a:pPr marL="0" indent="0"/>
            <a:r>
              <a:rPr lang="x-none" altLang="ja-JP" b="0" dirty="0" smtClean="0">
                <a:latin typeface="Times"/>
                <a:cs typeface="Times"/>
              </a:rPr>
              <a:t>Preventative measures include training of engineering staff, and building architectural reviews into the development process.</a:t>
            </a:r>
          </a:p>
          <a:p>
            <a:pPr marL="0" indent="0"/>
            <a:endParaRPr lang="x-none" altLang="ja-JP" b="0" dirty="0" smtClean="0">
              <a:latin typeface="Times"/>
              <a:cs typeface="Times"/>
            </a:endParaRPr>
          </a:p>
          <a:p>
            <a:pPr marL="0" indent="0"/>
            <a:r>
              <a:rPr lang="x-none" altLang="ja-JP" b="0" dirty="0" smtClean="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altLang="ja-JP" b="0" dirty="0" smtClean="0">
              <a:latin typeface="Times"/>
              <a:cs typeface="Times"/>
            </a:endParaRPr>
          </a:p>
          <a:p>
            <a:pPr marL="0" indent="0"/>
            <a:r>
              <a:rPr lang="x-none" altLang="ja-JP" b="0" dirty="0" smtClean="0">
                <a:latin typeface="Times"/>
                <a:cs typeface="Times"/>
              </a:rPr>
              <a:t>This type of failure may be discovered through auditing source code introduced into the FOSS component.</a:t>
            </a:r>
          </a:p>
          <a:p>
            <a:pPr marL="0" indent="0"/>
            <a:endParaRPr lang="x-none" altLang="ja-JP" b="0" dirty="0" smtClean="0">
              <a:latin typeface="Times"/>
              <a:cs typeface="Times"/>
            </a:endParaRPr>
          </a:p>
          <a:p>
            <a:pPr marL="0" indent="0"/>
            <a:r>
              <a:rPr lang="x-none" altLang="ja-JP" b="0" dirty="0" smtClean="0">
                <a:latin typeface="Times"/>
                <a:cs typeface="Times"/>
              </a:rPr>
              <a:t>Preventative measures include training of engineering staff and building regular audits into the development process.</a:t>
            </a:r>
          </a:p>
          <a:p>
            <a:pPr marL="0" indent="0"/>
            <a:endParaRPr lang="x-none" altLang="ja-JP" b="0" dirty="0" smtClean="0">
              <a:latin typeface="Times"/>
              <a:cs typeface="Times"/>
            </a:endParaRPr>
          </a:p>
          <a:p>
            <a:pPr marL="0" indent="0"/>
            <a:endParaRPr lang="x-none" b="0" dirty="0">
              <a:latin typeface="Times"/>
              <a:cs typeface="Times"/>
            </a:endParaRP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a:t>
            </a:r>
            <a:r>
              <a:rPr lang="en-US" i="0" baseline="0" dirty="0" err="1">
                <a:latin typeface="Calibri"/>
              </a:rPr>
              <a:t>全体像"を説明しています</a:t>
            </a:r>
            <a:r>
              <a:rPr lang="en-US" i="0" baseline="0" dirty="0" smtClean="0">
                <a:latin typeface="Calibri"/>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 the</a:t>
            </a:r>
            <a:r>
              <a:rPr lang="en-US" altLang="ja-JP" i="0" baseline="0" dirty="0" smtClean="0">
                <a:latin typeface="+mn-lt"/>
              </a:rPr>
              <a:t> “big picture” of copyright in software.</a:t>
            </a:r>
            <a:endParaRPr lang="en-US" altLang="ja-JP" i="0" dirty="0" smtClean="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a:t>
            </a:r>
            <a:r>
              <a:rPr lang="ja-JP" altLang="en-US" b="0" dirty="0">
                <a:latin typeface="Times"/>
                <a:cs typeface="Times"/>
              </a:rPr>
              <a:t>で挙げている</a:t>
            </a:r>
            <a:r>
              <a:rPr lang="x-none" b="0" dirty="0">
                <a:latin typeface="Times"/>
                <a:cs typeface="Times"/>
              </a:rPr>
              <a:t>最初の落とし穴は、企業が</a:t>
            </a:r>
            <a:r>
              <a:rPr lang="ja-JP" altLang="en-US" b="0" dirty="0">
                <a:latin typeface="Times"/>
                <a:cs typeface="Times"/>
              </a:rPr>
              <a:t>製品のバイナリに対応した</a:t>
            </a:r>
            <a:r>
              <a:rPr lang="x-none" b="0" dirty="0">
                <a:latin typeface="Times"/>
                <a:cs typeface="Times"/>
              </a:rPr>
              <a:t>ソースコードを提供する義務を</a:t>
            </a:r>
            <a:r>
              <a:rPr lang="ja-JP" altLang="en-US" b="0" dirty="0">
                <a:latin typeface="Times"/>
                <a:cs typeface="Times"/>
              </a:rPr>
              <a:t>負</a:t>
            </a:r>
            <a:r>
              <a:rPr lang="x-none" b="0" dirty="0">
                <a:latin typeface="Times"/>
                <a:cs typeface="Times"/>
              </a:rPr>
              <a:t>っている一方で、その履行ができていないところで生じます。 </a:t>
            </a:r>
          </a:p>
          <a:p>
            <a:pPr marL="0" indent="0"/>
            <a:endParaRPr lang="x-none" b="0" dirty="0">
              <a:latin typeface="Times"/>
              <a:cs typeface="Times"/>
            </a:endParaRPr>
          </a:p>
          <a:p>
            <a:pPr marL="0" indent="0"/>
            <a:r>
              <a:rPr lang="en-US" altLang="ja-JP" b="0" dirty="0">
                <a:latin typeface="Times"/>
                <a:cs typeface="Times"/>
              </a:rPr>
              <a:t>2</a:t>
            </a:r>
            <a:r>
              <a:rPr lang="x-none" b="0" dirty="0">
                <a:latin typeface="Times"/>
                <a:cs typeface="Times"/>
              </a:rPr>
              <a:t>つ目の落とし穴は、企業がソースコードを提供していても、頒布したバイナリと合致する正しい版</a:t>
            </a:r>
            <a:r>
              <a:rPr lang="ja-JP" altLang="en-US" b="0" dirty="0">
                <a:latin typeface="Times"/>
                <a:cs typeface="Times"/>
              </a:rPr>
              <a:t>名</a:t>
            </a:r>
            <a:r>
              <a:rPr lang="x-none" b="0" dirty="0">
                <a:latin typeface="Times"/>
                <a:cs typeface="Times"/>
              </a:rPr>
              <a:t>の提供ができていないところ</a:t>
            </a:r>
            <a:r>
              <a:rPr lang="ja-JP" altLang="en-US" b="0" dirty="0">
                <a:latin typeface="Times"/>
                <a:cs typeface="Times"/>
              </a:rPr>
              <a:t>で</a:t>
            </a:r>
            <a:r>
              <a:rPr lang="x-none" b="0" dirty="0">
                <a:latin typeface="Times"/>
                <a:cs typeface="Times"/>
              </a:rPr>
              <a:t>生じます。 </a:t>
            </a:r>
          </a:p>
          <a:p>
            <a:pPr marL="0" indent="0"/>
            <a:endParaRPr lang="x-none" b="0" dirty="0">
              <a:latin typeface="Times"/>
              <a:cs typeface="Times"/>
            </a:endParaRPr>
          </a:p>
          <a:p>
            <a:pPr marL="0" indent="0"/>
            <a:r>
              <a:rPr lang="en-US" altLang="ja-JP" b="0" dirty="0">
                <a:latin typeface="Times"/>
                <a:cs typeface="Times"/>
              </a:rPr>
              <a:t>3</a:t>
            </a:r>
            <a:r>
              <a:rPr lang="x-none" b="0" dirty="0">
                <a:latin typeface="Times"/>
                <a:cs typeface="Times"/>
              </a:rPr>
              <a:t>つ目の落とし穴は、企業がFOSSコンポーネントを改変したにも</a:t>
            </a:r>
            <a:r>
              <a:rPr lang="ja-JP" altLang="en-US" b="0" dirty="0" err="1">
                <a:latin typeface="Times"/>
                <a:cs typeface="Times"/>
              </a:rPr>
              <a:t>かか</a:t>
            </a:r>
            <a:r>
              <a:rPr lang="x-none" b="0" dirty="0">
                <a:latin typeface="Times"/>
                <a:cs typeface="Times"/>
              </a:rPr>
              <a:t>わらず、改変した版のソースコードを公開できていないところ</a:t>
            </a:r>
            <a:r>
              <a:rPr lang="ja-JP" altLang="en-US" b="0" dirty="0">
                <a:latin typeface="Times"/>
                <a:cs typeface="Times"/>
              </a:rPr>
              <a:t>で</a:t>
            </a:r>
            <a:r>
              <a:rPr lang="x-none" b="0" dirty="0">
                <a:latin typeface="Times"/>
                <a:cs typeface="Times"/>
              </a:rPr>
              <a:t>生じます。企業は</a:t>
            </a:r>
            <a:r>
              <a:rPr lang="ja-JP" altLang="en-US" b="0" dirty="0" err="1">
                <a:latin typeface="Times"/>
                <a:cs typeface="Times"/>
              </a:rPr>
              <a:t>、</a:t>
            </a:r>
            <a:r>
              <a:rPr lang="x-none" b="0" dirty="0">
                <a:latin typeface="Times"/>
                <a:cs typeface="Times"/>
              </a:rPr>
              <a:t>代わりに原作版のFOSSコンポーネントを公開してしま</a:t>
            </a:r>
            <a:r>
              <a:rPr lang="ja-JP" altLang="en-US" b="0" dirty="0">
                <a:latin typeface="Times"/>
                <a:cs typeface="Times"/>
              </a:rPr>
              <a:t>うことがあります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いずれのケースにおいても、失敗はコンプライアンス プロセス</a:t>
            </a:r>
            <a:r>
              <a:rPr lang="ja-JP" altLang="en-US" b="0" dirty="0">
                <a:latin typeface="Times"/>
                <a:cs typeface="Times"/>
              </a:rPr>
              <a:t>に</a:t>
            </a:r>
            <a:r>
              <a:rPr lang="x-none" b="0" dirty="0">
                <a:latin typeface="Times"/>
                <a:cs typeface="Times"/>
              </a:rPr>
              <a:t>適切</a:t>
            </a:r>
            <a:r>
              <a:rPr lang="ja-JP" altLang="en-US" b="0" dirty="0">
                <a:latin typeface="Times"/>
                <a:cs typeface="Times"/>
              </a:rPr>
              <a:t>な</a:t>
            </a:r>
            <a:r>
              <a:rPr lang="x-none" b="0" dirty="0">
                <a:latin typeface="Times"/>
                <a:cs typeface="Times"/>
              </a:rPr>
              <a:t>ステップを</a:t>
            </a:r>
            <a:r>
              <a:rPr lang="ja-JP" altLang="en-US" b="0" dirty="0">
                <a:latin typeface="Times"/>
                <a:cs typeface="Times"/>
              </a:rPr>
              <a:t>実行する</a:t>
            </a:r>
            <a:r>
              <a:rPr lang="x-none" b="0" dirty="0">
                <a:latin typeface="Times"/>
                <a:cs typeface="Times"/>
              </a:rPr>
              <a:t>ことで回避できます。</a:t>
            </a:r>
            <a:r>
              <a:rPr lang="ja-JP" altLang="en-US" b="0" dirty="0">
                <a:latin typeface="Times"/>
                <a:cs typeface="Times"/>
              </a:rPr>
              <a:t>たとえば</a:t>
            </a:r>
            <a:r>
              <a:rPr lang="x-none" b="0" dirty="0">
                <a:latin typeface="Times"/>
                <a:cs typeface="Times"/>
              </a:rPr>
              <a:t>、リリースされたバイナリに対応するソースコードは、バイナリ版と併せて</a:t>
            </a:r>
            <a:r>
              <a:rPr lang="ja-JP" altLang="en-US" b="0" dirty="0">
                <a:latin typeface="Times"/>
                <a:cs typeface="Times"/>
              </a:rPr>
              <a:t>ソースコードの全体像を捕捉し、</a:t>
            </a:r>
            <a:r>
              <a:rPr lang="x-none" b="0" dirty="0">
                <a:latin typeface="Times"/>
                <a:cs typeface="Times"/>
              </a:rPr>
              <a:t>保存されることが必要です。バイナリのリリースに合ったソースコードが</a:t>
            </a:r>
            <a:r>
              <a:rPr lang="ja-JP" altLang="en-US" b="0" dirty="0">
                <a:latin typeface="Times"/>
                <a:cs typeface="Times"/>
              </a:rPr>
              <a:t>確実に</a:t>
            </a:r>
            <a:r>
              <a:rPr lang="x-none" b="0" dirty="0">
                <a:latin typeface="Times"/>
                <a:cs typeface="Times"/>
              </a:rPr>
              <a:t>提供される</a:t>
            </a:r>
            <a:r>
              <a:rPr lang="ja-JP" altLang="en-US" b="0" dirty="0">
                <a:latin typeface="Times"/>
                <a:cs typeface="Times"/>
              </a:rPr>
              <a:t>ように、</a:t>
            </a:r>
            <a:r>
              <a:rPr lang="x-none" b="0" dirty="0">
                <a:latin typeface="Times"/>
                <a:cs typeface="Times"/>
              </a:rPr>
              <a:t>リリースに先立った検証作業</a:t>
            </a:r>
            <a:r>
              <a:rPr lang="ja-JP" altLang="en-US" b="0" dirty="0">
                <a:latin typeface="Times"/>
                <a:cs typeface="Times"/>
              </a:rPr>
              <a:t>で</a:t>
            </a:r>
            <a:r>
              <a:rPr lang="x-none" b="0" dirty="0">
                <a:latin typeface="Times"/>
                <a:cs typeface="Times"/>
              </a:rPr>
              <a:t>もチェック</a:t>
            </a:r>
            <a:r>
              <a:rPr lang="ja-JP" altLang="en-US" b="0" dirty="0">
                <a:latin typeface="Times"/>
                <a:cs typeface="Times"/>
              </a:rPr>
              <a:t>するべき</a:t>
            </a:r>
            <a:r>
              <a:rPr lang="x-none" b="0" dirty="0">
                <a:latin typeface="Times"/>
                <a:cs typeface="Times"/>
              </a:rPr>
              <a:t>でしょう</a:t>
            </a:r>
            <a:r>
              <a:rPr lang="x-none" b="0" dirty="0" smtClean="0">
                <a:latin typeface="Times"/>
                <a:cs typeface="Times"/>
              </a:rPr>
              <a:t>。</a:t>
            </a:r>
            <a:endParaRPr lang="en-US" b="0" dirty="0" smtClean="0">
              <a:latin typeface="Times"/>
              <a:cs typeface="Times"/>
            </a:endParaRPr>
          </a:p>
          <a:p>
            <a:pPr marL="0" indent="0"/>
            <a:endParaRPr lang="en-US" b="0" dirty="0" smtClean="0">
              <a:latin typeface="Times"/>
              <a:cs typeface="Times"/>
            </a:endParaRPr>
          </a:p>
          <a:p>
            <a:pPr marL="0" indent="0"/>
            <a:r>
              <a:rPr lang="en-US" b="0" dirty="0" smtClean="0">
                <a:latin typeface="Times"/>
                <a:cs typeface="Times"/>
              </a:rPr>
              <a:t>---</a:t>
            </a:r>
          </a:p>
          <a:p>
            <a:pPr marL="0" indent="0"/>
            <a:r>
              <a:rPr lang="x-none" altLang="ja-JP" b="0" dirty="0" smtClean="0">
                <a:latin typeface="Times"/>
                <a:cs typeface="Times"/>
              </a:rPr>
              <a:t>The first pitfall in this slide arises where a company has an obligation to provide accompanying source code, but fails to do so. </a:t>
            </a:r>
          </a:p>
          <a:p>
            <a:pPr marL="0" indent="0"/>
            <a:endParaRPr lang="x-none" altLang="ja-JP" b="0" dirty="0" smtClean="0">
              <a:latin typeface="Times"/>
              <a:cs typeface="Times"/>
            </a:endParaRPr>
          </a:p>
          <a:p>
            <a:pPr marL="0" indent="0"/>
            <a:r>
              <a:rPr lang="x-none" altLang="ja-JP" b="0" dirty="0" smtClean="0">
                <a:latin typeface="Times"/>
                <a:cs typeface="Times"/>
              </a:rPr>
              <a:t>The second pitfall arises where a company provides accompanying source code, but fails to provide the correct version that matches the distributed binary version. </a:t>
            </a:r>
          </a:p>
          <a:p>
            <a:pPr marL="0" indent="0"/>
            <a:endParaRPr lang="x-none" altLang="ja-JP" b="0" dirty="0" smtClean="0">
              <a:latin typeface="Times"/>
              <a:cs typeface="Times"/>
            </a:endParaRPr>
          </a:p>
          <a:p>
            <a:pPr marL="0" indent="0"/>
            <a:r>
              <a:rPr lang="x-none" altLang="ja-JP" b="0" dirty="0" smtClean="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altLang="ja-JP" b="0" dirty="0" smtClean="0">
              <a:latin typeface="Times"/>
              <a:cs typeface="Times"/>
            </a:endParaRPr>
          </a:p>
          <a:p>
            <a:pPr marL="0" indent="0"/>
            <a:r>
              <a:rPr lang="x-none" altLang="ja-JP" b="0" dirty="0" smtClean="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altLang="ja-JP" b="0" dirty="0" smtClean="0">
              <a:latin typeface="Times"/>
              <a:cs typeface="Times"/>
            </a:endParaRPr>
          </a:p>
          <a:p>
            <a:pPr marL="0" indent="0"/>
            <a:endParaRPr lang="x-none" b="0" dirty="0">
              <a:latin typeface="Times"/>
              <a:cs typeface="Times"/>
            </a:endParaRP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a:t>
            </a:r>
            <a:r>
              <a:rPr lang="ja-JP" altLang="en-US" dirty="0">
                <a:latin typeface="Times" charset="0"/>
              </a:rPr>
              <a:t>で挙げている</a:t>
            </a:r>
            <a:r>
              <a:rPr lang="x-none" dirty="0">
                <a:latin typeface="Times" charset="0"/>
              </a:rPr>
              <a:t>落とし穴は、企業がFOSSコンポーネントを改変する際、FOSSライセンス</a:t>
            </a:r>
            <a:r>
              <a:rPr lang="ja-JP" altLang="en-US" dirty="0">
                <a:latin typeface="Times" charset="0"/>
              </a:rPr>
              <a:t>が</a:t>
            </a:r>
            <a:r>
              <a:rPr lang="x-none" dirty="0">
                <a:latin typeface="Times" charset="0"/>
              </a:rPr>
              <a:t>求める改変への</a:t>
            </a:r>
            <a:r>
              <a:rPr lang="ja-JP" altLang="en-US" dirty="0">
                <a:latin typeface="Times" charset="0"/>
              </a:rPr>
              <a:t>印付け</a:t>
            </a:r>
            <a:r>
              <a:rPr lang="x-none" dirty="0">
                <a:latin typeface="Times" charset="0"/>
              </a:rPr>
              <a:t>をしていないところで生じます。この落とし穴は、コード</a:t>
            </a:r>
            <a:r>
              <a:rPr lang="ja-JP" altLang="en-US" dirty="0">
                <a:latin typeface="Times" charset="0"/>
              </a:rPr>
              <a:t>に印付けする</a:t>
            </a:r>
            <a:r>
              <a:rPr lang="x-none" dirty="0">
                <a:latin typeface="Times" charset="0"/>
              </a:rPr>
              <a:t>プロセス</a:t>
            </a:r>
            <a:r>
              <a:rPr lang="ja-JP" altLang="en-US" dirty="0">
                <a:latin typeface="Times" charset="0"/>
              </a:rPr>
              <a:t>を実装したり、</a:t>
            </a:r>
            <a:r>
              <a:rPr lang="x-none" dirty="0">
                <a:latin typeface="Times" charset="0"/>
              </a:rPr>
              <a:t>検証ステップ</a:t>
            </a:r>
            <a:r>
              <a:rPr lang="ja-JP" altLang="en-US" dirty="0">
                <a:latin typeface="Times" charset="0"/>
              </a:rPr>
              <a:t>の中で印付けしたりすることで</a:t>
            </a:r>
            <a:r>
              <a:rPr lang="x-none" dirty="0">
                <a:latin typeface="Times" charset="0"/>
              </a:rPr>
              <a:t>回避できます</a:t>
            </a:r>
            <a:r>
              <a:rPr lang="x-none" dirty="0" smtClean="0">
                <a:latin typeface="Times" charset="0"/>
              </a:rPr>
              <a:t>。</a:t>
            </a:r>
            <a:endParaRPr lang="en-US" dirty="0" smtClean="0">
              <a:latin typeface="Times" charset="0"/>
            </a:endParaRPr>
          </a:p>
          <a:p>
            <a:pPr marL="0" indent="0"/>
            <a:endParaRPr lang="en-US" dirty="0" smtClean="0">
              <a:latin typeface="Times" charset="0"/>
            </a:endParaRPr>
          </a:p>
          <a:p>
            <a:pPr marL="0" indent="0"/>
            <a:r>
              <a:rPr lang="en-US"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このスライドの落とし穴は、FOSSコンプライアンス プロセス</a:t>
            </a:r>
            <a:r>
              <a:rPr lang="ja-JP" altLang="en-US" dirty="0">
                <a:latin typeface="Times" charset="0"/>
              </a:rPr>
              <a:t>が</a:t>
            </a:r>
            <a:r>
              <a:rPr lang="x-none" dirty="0">
                <a:latin typeface="Times" charset="0"/>
              </a:rPr>
              <a:t>エンジニアリング</a:t>
            </a:r>
            <a:r>
              <a:rPr lang="ja-JP" altLang="en-US" dirty="0">
                <a:latin typeface="Times" charset="0"/>
              </a:rPr>
              <a:t> </a:t>
            </a:r>
            <a:r>
              <a:rPr lang="x-none" dirty="0">
                <a:latin typeface="Times" charset="0"/>
              </a:rPr>
              <a:t>チームに融合できないところから生じます。ここでは</a:t>
            </a:r>
            <a:r>
              <a:rPr lang="ja-JP" altLang="en-US" dirty="0" err="1">
                <a:latin typeface="Times" charset="0"/>
              </a:rPr>
              <a:t>、</a:t>
            </a:r>
            <a:r>
              <a:rPr lang="x-none" dirty="0">
                <a:latin typeface="Times" charset="0"/>
              </a:rPr>
              <a:t>エンジニアリング チーム</a:t>
            </a:r>
            <a:r>
              <a:rPr lang="ja-JP" altLang="en-US" dirty="0">
                <a:latin typeface="Times" charset="0"/>
              </a:rPr>
              <a:t>が</a:t>
            </a:r>
            <a:r>
              <a:rPr lang="x-none" dirty="0">
                <a:latin typeface="Times" charset="0"/>
              </a:rPr>
              <a:t>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Times"/>
            </a:endParaRPr>
          </a:p>
          <a:p>
            <a:pPr marL="0" indent="0"/>
            <a:r>
              <a:rPr lang="x-none" dirty="0">
                <a:latin typeface="Times" charset="0"/>
              </a:rPr>
              <a:t>予防策としては、エンジニアリング トレーニング</a:t>
            </a:r>
            <a:r>
              <a:rPr lang="ja-JP" altLang="en-US" dirty="0">
                <a:latin typeface="Times" charset="0"/>
              </a:rPr>
              <a:t>を</a:t>
            </a:r>
            <a:r>
              <a:rPr lang="x-none" dirty="0">
                <a:latin typeface="Times" charset="0"/>
              </a:rPr>
              <a:t>モニタリングしたり、コンプライアンス</a:t>
            </a:r>
            <a:r>
              <a:rPr lang="ja-JP" altLang="en-US" dirty="0">
                <a:latin typeface="Times" charset="0"/>
              </a:rPr>
              <a:t> </a:t>
            </a:r>
            <a:r>
              <a:rPr lang="x-none" dirty="0">
                <a:latin typeface="Times" charset="0"/>
              </a:rPr>
              <a:t>プロセスをエンジニアリング チームに利用しやすいものにするといったことがあります</a:t>
            </a:r>
            <a:r>
              <a:rPr lang="x-none" dirty="0" smtClean="0">
                <a:latin typeface="Times" charset="0"/>
              </a:rPr>
              <a:t>。</a:t>
            </a:r>
            <a:endParaRPr lang="en-US" dirty="0" smtClean="0">
              <a:latin typeface="Times" charset="0"/>
            </a:endParaRPr>
          </a:p>
          <a:p>
            <a:pPr marL="0" indent="0"/>
            <a:r>
              <a:rPr lang="en-US" dirty="0" smtClean="0">
                <a:latin typeface="Times" charset="0"/>
              </a:rPr>
              <a:t>---</a:t>
            </a:r>
          </a:p>
          <a:p>
            <a:pPr marL="0" indent="0"/>
            <a:r>
              <a:rPr lang="x-none" altLang="ja-JP" dirty="0" smtClean="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altLang="ja-JP" dirty="0" smtClean="0">
              <a:solidFill>
                <a:srgbClr val="000000"/>
              </a:solidFill>
              <a:latin typeface="Times"/>
            </a:endParaRPr>
          </a:p>
          <a:p>
            <a:pPr marL="0" indent="0"/>
            <a:r>
              <a:rPr lang="x-none" altLang="ja-JP" dirty="0" smtClean="0">
                <a:latin typeface="Times" charset="0"/>
              </a:rPr>
              <a:t>Preventative measures include monitoring of engineering training, and also making the compliance process easily accessible to the engineering team.</a:t>
            </a:r>
          </a:p>
          <a:p>
            <a:pPr marL="0" indent="0"/>
            <a:endParaRPr lang="x-none"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このスライドでは</a:t>
            </a:r>
            <a:r>
              <a:rPr lang="ja-JP" altLang="en-US" dirty="0" err="1">
                <a:latin typeface="Times" charset="0"/>
              </a:rPr>
              <a:t>、</a:t>
            </a:r>
            <a:r>
              <a:rPr lang="x-none" dirty="0">
                <a:latin typeface="Times" charset="0"/>
              </a:rPr>
              <a:t>コンプライアンス プロセスの失敗</a:t>
            </a:r>
            <a:r>
              <a:rPr lang="ja-JP" altLang="en-US" dirty="0">
                <a:latin typeface="Times" charset="0"/>
              </a:rPr>
              <a:t>によって発生する結果</a:t>
            </a:r>
            <a:r>
              <a:rPr lang="x-none" dirty="0">
                <a:latin typeface="Times" charset="0"/>
              </a:rPr>
              <a:t>について述べています。最初は、</a:t>
            </a:r>
            <a:r>
              <a:rPr lang="en-US" altLang="ja-JP" dirty="0">
                <a:latin typeface="Times" charset="0"/>
              </a:rPr>
              <a:t>FOSS</a:t>
            </a:r>
            <a:r>
              <a:rPr lang="x-none" dirty="0">
                <a:latin typeface="Times" charset="0"/>
              </a:rPr>
              <a:t>コード</a:t>
            </a:r>
            <a:r>
              <a:rPr lang="ja-JP" altLang="en-US" dirty="0">
                <a:latin typeface="Times" charset="0"/>
              </a:rPr>
              <a:t> </a:t>
            </a:r>
            <a:r>
              <a:rPr lang="x-none" dirty="0">
                <a:latin typeface="Times" charset="0"/>
              </a:rPr>
              <a:t>ベースが開発の中で使用され、適切なレビュー</a:t>
            </a:r>
            <a:r>
              <a:rPr lang="ja-JP" altLang="en-US" dirty="0">
                <a:latin typeface="Times" charset="0"/>
              </a:rPr>
              <a:t>なしで</a:t>
            </a:r>
            <a:r>
              <a:rPr lang="x-none" dirty="0">
                <a:latin typeface="Times" charset="0"/>
              </a:rPr>
              <a:t>リリースされるケースです。</a:t>
            </a:r>
            <a:r>
              <a:rPr lang="en-US" altLang="ja-JP" dirty="0">
                <a:latin typeface="Times" charset="0"/>
              </a:rPr>
              <a:t>2</a:t>
            </a:r>
            <a:r>
              <a:rPr lang="x-none" dirty="0">
                <a:latin typeface="Times" charset="0"/>
              </a:rPr>
              <a:t>つ目は</a:t>
            </a:r>
            <a:r>
              <a:rPr lang="ja-JP" altLang="en-US" dirty="0" err="1">
                <a:latin typeface="Times" charset="0"/>
              </a:rPr>
              <a:t>、</a:t>
            </a:r>
            <a:r>
              <a:rPr lang="x-none" dirty="0">
                <a:latin typeface="Times" charset="0"/>
              </a:rPr>
              <a:t>FOSSの使用は周知されていても、ライセンスの義務がレビュー</a:t>
            </a:r>
            <a:r>
              <a:rPr lang="ja-JP" altLang="en-US" dirty="0">
                <a:latin typeface="Times" charset="0"/>
              </a:rPr>
              <a:t>・</a:t>
            </a:r>
            <a:r>
              <a:rPr lang="x-none" dirty="0">
                <a:latin typeface="Times" charset="0"/>
              </a:rPr>
              <a:t>決定されていないケースです。最後は、コンプライアンス</a:t>
            </a:r>
            <a:r>
              <a:rPr lang="ja-JP" altLang="en-US" dirty="0">
                <a:latin typeface="Times" charset="0"/>
              </a:rPr>
              <a:t> </a:t>
            </a:r>
            <a:r>
              <a:rPr lang="x-none" dirty="0">
                <a:latin typeface="Times" charset="0"/>
              </a:rPr>
              <a:t>プロセスがリリース期限のプレッシャーに直面し、タスクを実行する時間が限られているケースです</a:t>
            </a:r>
            <a:r>
              <a:rPr lang="x-none" dirty="0" smtClean="0">
                <a:latin typeface="Times" charset="0"/>
              </a:rPr>
              <a:t>。</a:t>
            </a:r>
            <a:endParaRPr lang="en-US" dirty="0" smtClean="0">
              <a:latin typeface="Times" charset="0"/>
            </a:endParaRPr>
          </a:p>
          <a:p>
            <a:pPr marL="0" indent="0"/>
            <a:endParaRPr lang="en-US" dirty="0" smtClean="0">
              <a:latin typeface="Times" charset="0"/>
            </a:endParaRPr>
          </a:p>
          <a:p>
            <a:pPr marL="0" indent="0"/>
            <a:r>
              <a:rPr lang="en-US"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本章で述べた落とし穴を避ける</a:t>
            </a:r>
            <a:r>
              <a:rPr lang="ja-JP" altLang="en-US" dirty="0">
                <a:latin typeface="Times" charset="0"/>
              </a:rPr>
              <a:t>に</a:t>
            </a:r>
            <a:r>
              <a:rPr lang="x-none" dirty="0">
                <a:latin typeface="Times" charset="0"/>
              </a:rPr>
              <a:t>は、リソースと努力が必要になりますが、FOSSコンプライアンス</a:t>
            </a:r>
            <a:r>
              <a:rPr lang="ja-JP" altLang="en-US" dirty="0">
                <a:latin typeface="Times" charset="0"/>
              </a:rPr>
              <a:t> </a:t>
            </a:r>
            <a:r>
              <a:rPr lang="x-none" dirty="0" smtClean="0">
                <a:latin typeface="Times" charset="0"/>
              </a:rPr>
              <a:t>プロセス</a:t>
            </a:r>
            <a:r>
              <a:rPr lang="ja-JP" altLang="en-US" dirty="0" smtClean="0">
                <a:latin typeface="Times" charset="0"/>
              </a:rPr>
              <a:t>を</a:t>
            </a:r>
            <a:r>
              <a:rPr lang="x-none" dirty="0" smtClean="0">
                <a:latin typeface="Times" charset="0"/>
              </a:rPr>
              <a:t>優先</a:t>
            </a:r>
            <a:r>
              <a:rPr lang="ja-JP" altLang="en-US" dirty="0" smtClean="0">
                <a:latin typeface="Times" charset="0"/>
              </a:rPr>
              <a:t>する</a:t>
            </a:r>
            <a:r>
              <a:rPr lang="x-none" dirty="0" smtClean="0">
                <a:latin typeface="Times" charset="0"/>
              </a:rPr>
              <a:t>ことは重要なことです</a:t>
            </a:r>
            <a:r>
              <a:rPr lang="x-none" dirty="0">
                <a:latin typeface="Times" charset="0"/>
              </a:rPr>
              <a:t>。そうすることで、開発プロセスにおけるFOSSの使用を効果的なものに</a:t>
            </a:r>
            <a:r>
              <a:rPr lang="ja-JP" altLang="en-US" dirty="0">
                <a:latin typeface="Times" charset="0"/>
              </a:rPr>
              <a:t>し、</a:t>
            </a:r>
            <a:r>
              <a:rPr lang="x-none" dirty="0">
                <a:latin typeface="Times" charset="0"/>
              </a:rPr>
              <a:t>またFOSSコミュニティ</a:t>
            </a:r>
            <a:r>
              <a:rPr lang="ja-JP" altLang="en-US" dirty="0">
                <a:latin typeface="Times" charset="0"/>
              </a:rPr>
              <a:t>における良好な</a:t>
            </a:r>
            <a:r>
              <a:rPr lang="x-none" dirty="0">
                <a:latin typeface="Times" charset="0"/>
              </a:rPr>
              <a:t>協働関係</a:t>
            </a:r>
            <a:r>
              <a:rPr lang="ja-JP" altLang="en-US" dirty="0">
                <a:latin typeface="Times" charset="0"/>
              </a:rPr>
              <a:t>の</a:t>
            </a:r>
            <a:r>
              <a:rPr lang="x-none" dirty="0">
                <a:latin typeface="Times" charset="0"/>
              </a:rPr>
              <a:t>維持</a:t>
            </a:r>
            <a:r>
              <a:rPr lang="ja-JP" altLang="en-US" dirty="0" err="1">
                <a:latin typeface="Times" charset="0"/>
              </a:rPr>
              <a:t>にも</a:t>
            </a:r>
            <a:r>
              <a:rPr lang="ja-JP" altLang="en-US" dirty="0" smtClean="0">
                <a:latin typeface="Times" charset="0"/>
              </a:rPr>
              <a:t>役立つことになります。</a:t>
            </a:r>
            <a:endParaRPr lang="en-US" altLang="ja-JP" dirty="0" smtClean="0">
              <a:latin typeface="Times" charset="0"/>
            </a:endParaRPr>
          </a:p>
          <a:p>
            <a:pPr marL="0" indent="0"/>
            <a:endParaRPr lang="en-US" dirty="0" smtClean="0">
              <a:latin typeface="Times" charset="0"/>
            </a:endParaRPr>
          </a:p>
          <a:p>
            <a:pPr marL="0" indent="0"/>
            <a:r>
              <a:rPr lang="en-US"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FOSSコンプライアンス</a:t>
            </a:r>
            <a:r>
              <a:rPr lang="ja-JP" altLang="en-US" dirty="0">
                <a:latin typeface="Calibri"/>
              </a:rPr>
              <a:t> </a:t>
            </a:r>
            <a:r>
              <a:rPr lang="x-none" dirty="0">
                <a:latin typeface="Calibri"/>
              </a:rPr>
              <a:t>プロセスは、FOSSコミュニティ</a:t>
            </a:r>
            <a:r>
              <a:rPr lang="ja-JP" altLang="en-US" dirty="0">
                <a:latin typeface="Calibri"/>
              </a:rPr>
              <a:t>における良好な</a:t>
            </a:r>
            <a:r>
              <a:rPr lang="x-none" dirty="0">
                <a:latin typeface="Calibri"/>
              </a:rPr>
              <a:t>協働関係を確立するための</a:t>
            </a:r>
            <a:r>
              <a:rPr lang="ja-JP" altLang="en-US" dirty="0">
                <a:latin typeface="Calibri"/>
              </a:rPr>
              <a:t>重要な</a:t>
            </a:r>
            <a:r>
              <a:rPr lang="x-none" dirty="0">
                <a:latin typeface="Calibri"/>
              </a:rPr>
              <a:t>要素</a:t>
            </a:r>
            <a:r>
              <a:rPr lang="ja-JP" altLang="en-US" dirty="0">
                <a:latin typeface="Calibri"/>
              </a:rPr>
              <a:t>で</a:t>
            </a:r>
            <a:r>
              <a:rPr lang="x-none" dirty="0">
                <a:latin typeface="Calibri"/>
              </a:rPr>
              <a:t>す</a:t>
            </a:r>
            <a:r>
              <a:rPr lang="x-none" dirty="0" smtClean="0">
                <a:latin typeface="Calibri"/>
              </a:rPr>
              <a:t>。</a:t>
            </a:r>
            <a:endParaRPr lang="en-US"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Your FOSS compliance process is a building block to establishing good working relationships within the FOSS community.</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75</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落とし穴は、次に大別されます：</a:t>
            </a:r>
            <a:r>
              <a:rPr lang="en-US" dirty="0">
                <a:latin typeface="Times" charset="0"/>
              </a:rPr>
              <a:t> </a:t>
            </a:r>
            <a:r>
              <a:rPr lang="x-none" dirty="0">
                <a:latin typeface="Times" charset="0"/>
              </a:rPr>
              <a:t>知的財産（IP）における失敗 、ライセンス</a:t>
            </a:r>
            <a:r>
              <a:rPr lang="ja-JP" altLang="en-US" dirty="0">
                <a:latin typeface="Times" charset="0"/>
              </a:rPr>
              <a:t> </a:t>
            </a:r>
            <a:r>
              <a:rPr lang="x-none" dirty="0">
                <a:latin typeface="Times" charset="0"/>
              </a:rPr>
              <a:t>コンプライアンスでの失敗、コンプライアンス プロセスでの失敗</a:t>
            </a:r>
          </a:p>
          <a:p>
            <a:pPr marL="0" indent="0"/>
            <a:endParaRPr lang="en-US" dirty="0">
              <a:latin typeface="Times" charset="0"/>
            </a:endParaRPr>
          </a:p>
          <a:p>
            <a:pPr marL="0" indent="0"/>
            <a:r>
              <a:rPr lang="x-none" dirty="0">
                <a:latin typeface="Times" charset="0"/>
              </a:rPr>
              <a:t>IPでの失敗の例は、プロプライエタリ</a:t>
            </a:r>
            <a:r>
              <a:rPr lang="ja-JP" altLang="en-US" dirty="0">
                <a:latin typeface="Times" charset="0"/>
              </a:rPr>
              <a:t> </a:t>
            </a:r>
            <a:r>
              <a:rPr lang="x-none" dirty="0">
                <a:latin typeface="Times" charset="0"/>
              </a:rPr>
              <a:t>コードとオープンソース コードの混合です。これは企業が望まない形でプロプライエタリ ソフトウェアを一般公開させる結果になりかねません。</a:t>
            </a:r>
          </a:p>
          <a:p>
            <a:pPr marL="0" indent="0"/>
            <a:endParaRPr lang="en-US" dirty="0">
              <a:latin typeface="Times" charset="0"/>
            </a:endParaRPr>
          </a:p>
          <a:p>
            <a:pPr marL="0" indent="0"/>
            <a:r>
              <a:rPr lang="x-none" dirty="0">
                <a:latin typeface="Times" charset="0"/>
              </a:rPr>
              <a:t>ライセンス コンプライアンスでの失敗の例としては、オープンソース ソフトウェアの改変</a:t>
            </a:r>
            <a:r>
              <a:rPr lang="ja-JP" altLang="en-US" dirty="0">
                <a:latin typeface="Times" charset="0"/>
              </a:rPr>
              <a:t>部に印付けすることを怠る</a:t>
            </a:r>
            <a:r>
              <a:rPr lang="x-none" dirty="0">
                <a:latin typeface="Times" charset="0"/>
              </a:rPr>
              <a:t>、そのソフトウェアに含まれるオープンソース ソフトウェア コンポーネントを適切に記載していない、もしくはそのソフトウェアに対応する</a:t>
            </a:r>
            <a:r>
              <a:rPr lang="ja-JP" altLang="en-US" dirty="0">
                <a:latin typeface="Times" charset="0"/>
              </a:rPr>
              <a:t>すべて</a:t>
            </a:r>
            <a:r>
              <a:rPr lang="x-none" dirty="0">
                <a:latin typeface="Times" charset="0"/>
              </a:rPr>
              <a:t>のソースコードを入手可能にしていない、</a:t>
            </a:r>
            <a:r>
              <a:rPr lang="ja-JP" altLang="en-US" dirty="0">
                <a:latin typeface="Times" charset="0"/>
              </a:rPr>
              <a:t>など</a:t>
            </a:r>
            <a:r>
              <a:rPr lang="x-none" dirty="0">
                <a:latin typeface="Times" charset="0"/>
              </a:rPr>
              <a:t>があります。</a:t>
            </a:r>
          </a:p>
          <a:p>
            <a:pPr marL="0" indent="0"/>
            <a:endParaRPr lang="en-US" dirty="0">
              <a:latin typeface="Times" charset="0"/>
            </a:endParaRPr>
          </a:p>
          <a:p>
            <a:pPr marL="0" indent="0"/>
            <a:r>
              <a:rPr lang="x-none" dirty="0">
                <a:latin typeface="Times" charset="0"/>
              </a:rPr>
              <a:t>コンプライアンス プロセスでの失敗例として、オープンソース ソフトウェアの監査、レビュー、承認に関わるプロセス</a:t>
            </a:r>
            <a:r>
              <a:rPr lang="ja-JP" altLang="en-US" dirty="0">
                <a:latin typeface="Times" charset="0"/>
              </a:rPr>
              <a:t>の</a:t>
            </a:r>
            <a:r>
              <a:rPr lang="x-none" dirty="0">
                <a:latin typeface="Times" charset="0"/>
              </a:rPr>
              <a:t>失敗があります。監査</a:t>
            </a:r>
            <a:r>
              <a:rPr lang="ja-JP" altLang="en-US" dirty="0">
                <a:latin typeface="Times" charset="0"/>
              </a:rPr>
              <a:t>者が、</a:t>
            </a:r>
            <a:r>
              <a:rPr lang="x-none" dirty="0">
                <a:latin typeface="Times" charset="0"/>
              </a:rPr>
              <a:t>レポート中の全警告アイテムを「放棄した（Waived）」、</a:t>
            </a:r>
            <a:r>
              <a:rPr lang="ja-JP" altLang="en-US" dirty="0">
                <a:latin typeface="Times" charset="0"/>
              </a:rPr>
              <a:t>または</a:t>
            </a:r>
            <a:r>
              <a:rPr lang="x-none" dirty="0">
                <a:latin typeface="Times" charset="0"/>
              </a:rPr>
              <a:t>レビューや承認プロセスに時間がかかりすぎた</a:t>
            </a:r>
            <a:r>
              <a:rPr lang="ja-JP" altLang="en-US" dirty="0" err="1">
                <a:latin typeface="Times" charset="0"/>
              </a:rPr>
              <a:t>、</a:t>
            </a:r>
            <a:r>
              <a:rPr lang="ja-JP" altLang="en-US" dirty="0">
                <a:latin typeface="Times" charset="0"/>
              </a:rPr>
              <a:t>など</a:t>
            </a:r>
            <a:r>
              <a:rPr lang="x-none" dirty="0">
                <a:latin typeface="Times" charset="0"/>
              </a:rPr>
              <a:t>です。</a:t>
            </a:r>
          </a:p>
          <a:p>
            <a:pPr marL="0" indent="0"/>
            <a:endParaRPr lang="en-US" dirty="0">
              <a:latin typeface="Times" charset="0"/>
            </a:endParaRPr>
          </a:p>
          <a:p>
            <a:pPr marL="0" indent="0"/>
            <a:r>
              <a:rPr lang="x-none" dirty="0" smtClean="0">
                <a:latin typeface="Times" charset="0"/>
              </a:rPr>
              <a:t>コンプライアンス</a:t>
            </a:r>
            <a:r>
              <a:rPr lang="ja-JP" altLang="en-US" dirty="0" smtClean="0">
                <a:latin typeface="Times" charset="0"/>
              </a:rPr>
              <a:t>を</a:t>
            </a:r>
            <a:r>
              <a:rPr lang="x-none" dirty="0" smtClean="0">
                <a:latin typeface="Times" charset="0"/>
              </a:rPr>
              <a:t>優先</a:t>
            </a:r>
            <a:r>
              <a:rPr lang="ja-JP" altLang="en-US" dirty="0" smtClean="0">
                <a:latin typeface="Times" charset="0"/>
              </a:rPr>
              <a:t>すること</a:t>
            </a:r>
            <a:r>
              <a:rPr lang="ja-JP" altLang="en-US" dirty="0">
                <a:latin typeface="Times" charset="0"/>
              </a:rPr>
              <a:t>の</a:t>
            </a:r>
            <a:r>
              <a:rPr lang="x-none" dirty="0">
                <a:latin typeface="Times" charset="0"/>
              </a:rPr>
              <a:t>メリットには、FOSSの使用をより効果的なものにできることや、</a:t>
            </a:r>
            <a:r>
              <a:rPr lang="en-US" dirty="0">
                <a:latin typeface="Times" charset="0"/>
              </a:rPr>
              <a:t> </a:t>
            </a:r>
            <a:r>
              <a:rPr lang="x-none" dirty="0">
                <a:latin typeface="Times" charset="0"/>
              </a:rPr>
              <a:t>オープンソース コミュニティと</a:t>
            </a:r>
            <a:r>
              <a:rPr lang="ja-JP" altLang="en-US" dirty="0">
                <a:latin typeface="Times" charset="0"/>
              </a:rPr>
              <a:t>良好な</a:t>
            </a:r>
            <a:r>
              <a:rPr lang="x-none" dirty="0">
                <a:latin typeface="Times" charset="0"/>
              </a:rPr>
              <a:t>関係を構築できるといったことがあります。</a:t>
            </a:r>
          </a:p>
          <a:p>
            <a:pPr marL="0" indent="0"/>
            <a:endParaRPr lang="en-US" dirty="0">
              <a:latin typeface="Times" charset="0"/>
            </a:endParaRPr>
          </a:p>
          <a:p>
            <a:pPr marL="0" indent="0"/>
            <a:r>
              <a:rPr lang="x-none" dirty="0">
                <a:latin typeface="Times" charset="0"/>
              </a:rPr>
              <a:t>コミュニティとの良好な関係を維持するメリットには、FOSSライセンスの要求への対応をより</a:t>
            </a:r>
            <a:r>
              <a:rPr lang="ja-JP" altLang="en-US" dirty="0">
                <a:latin typeface="Times" charset="0"/>
              </a:rPr>
              <a:t>良く評価</a:t>
            </a:r>
            <a:r>
              <a:rPr lang="x-none" dirty="0">
                <a:latin typeface="Times" charset="0"/>
              </a:rPr>
              <a:t>できるようになる</a:t>
            </a:r>
            <a:r>
              <a:rPr lang="ja-JP" altLang="en-US" dirty="0">
                <a:latin typeface="Times" charset="0"/>
              </a:rPr>
              <a:t>こと</a:t>
            </a:r>
            <a:r>
              <a:rPr lang="x-none" dirty="0">
                <a:latin typeface="Times" charset="0"/>
              </a:rPr>
              <a:t>、FOSSの使用とコントリビューションについてより</a:t>
            </a:r>
            <a:r>
              <a:rPr lang="ja-JP" altLang="en-US" dirty="0">
                <a:latin typeface="Times" charset="0"/>
              </a:rPr>
              <a:t>良い</a:t>
            </a:r>
            <a:r>
              <a:rPr lang="x-none" dirty="0">
                <a:latin typeface="Times" charset="0"/>
              </a:rPr>
              <a:t>双方向コミュニケーションが</a:t>
            </a:r>
            <a:r>
              <a:rPr lang="ja-JP" altLang="en-US" dirty="0">
                <a:latin typeface="Times" charset="0"/>
              </a:rPr>
              <a:t>得られる</a:t>
            </a:r>
            <a:r>
              <a:rPr lang="x-none" dirty="0">
                <a:latin typeface="Times" charset="0"/>
              </a:rPr>
              <a:t>こと、</a:t>
            </a:r>
            <a:r>
              <a:rPr lang="ja-JP" altLang="en-US" dirty="0">
                <a:latin typeface="Times" charset="0"/>
              </a:rPr>
              <a:t>など</a:t>
            </a:r>
            <a:r>
              <a:rPr lang="x-none" dirty="0">
                <a:latin typeface="Times" charset="0"/>
              </a:rPr>
              <a:t>があります</a:t>
            </a:r>
            <a:r>
              <a:rPr lang="x-none" dirty="0" smtClean="0">
                <a:latin typeface="Times" charset="0"/>
              </a:rPr>
              <a:t>。</a:t>
            </a:r>
            <a:endParaRPr lang="en-US" dirty="0" smtClean="0">
              <a:latin typeface="Times" charset="0"/>
            </a:endParaRPr>
          </a:p>
          <a:p>
            <a:pPr marL="0" indent="0"/>
            <a:endParaRPr lang="en-US" dirty="0" smtClean="0">
              <a:latin typeface="Times" charset="0"/>
            </a:endParaRPr>
          </a:p>
          <a:p>
            <a:pPr marL="0" indent="0"/>
            <a:r>
              <a:rPr lang="en-US" dirty="0" smtClean="0">
                <a:latin typeface="Times" charset="0"/>
              </a:rPr>
              <a:t>---</a:t>
            </a:r>
          </a:p>
          <a:p>
            <a:pPr marL="0" indent="0"/>
            <a:r>
              <a:rPr lang="x-none" altLang="ja-JP" dirty="0" smtClean="0">
                <a:latin typeface="Times" charset="0"/>
              </a:rPr>
              <a:t>Pitfalls can occur under the following categories:</a:t>
            </a:r>
            <a:r>
              <a:rPr lang="en-US" altLang="ja-JP" dirty="0" smtClean="0">
                <a:latin typeface="Times" charset="0"/>
              </a:rPr>
              <a:t> </a:t>
            </a:r>
            <a:r>
              <a:rPr lang="x-none" altLang="ja-JP" dirty="0" smtClean="0">
                <a:latin typeface="Times" charset="0"/>
              </a:rPr>
              <a:t>IP failure, license compliance failure, and compliance process failure.</a:t>
            </a:r>
          </a:p>
          <a:p>
            <a:pPr marL="0" indent="0"/>
            <a:endParaRPr lang="en-US" altLang="ja-JP" dirty="0" smtClean="0">
              <a:latin typeface="Times" charset="0"/>
            </a:endParaRPr>
          </a:p>
          <a:p>
            <a:pPr marL="0" indent="0"/>
            <a:r>
              <a:rPr lang="x-none" altLang="ja-JP" dirty="0" smtClean="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altLang="ja-JP" dirty="0" smtClean="0">
              <a:latin typeface="Times" charset="0"/>
            </a:endParaRPr>
          </a:p>
          <a:p>
            <a:pPr marL="0" indent="0"/>
            <a:r>
              <a:rPr lang="x-none" altLang="ja-JP" dirty="0" smtClean="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altLang="ja-JP" dirty="0" smtClean="0">
              <a:latin typeface="Times" charset="0"/>
            </a:endParaRPr>
          </a:p>
          <a:p>
            <a:pPr marL="0" indent="0"/>
            <a:r>
              <a:rPr lang="x-none" altLang="ja-JP" dirty="0" smtClean="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altLang="ja-JP" dirty="0" smtClean="0">
              <a:latin typeface="Times" charset="0"/>
            </a:endParaRPr>
          </a:p>
          <a:p>
            <a:pPr marL="0" indent="0"/>
            <a:r>
              <a:rPr lang="x-none" altLang="ja-JP" dirty="0" smtClean="0">
                <a:latin typeface="Times" charset="0"/>
              </a:rPr>
              <a:t>The benefits of prioritizing compliance are that you become more efficient in your use of FOSS,</a:t>
            </a:r>
            <a:r>
              <a:rPr lang="en-US" altLang="ja-JP" dirty="0" smtClean="0">
                <a:latin typeface="Times" charset="0"/>
              </a:rPr>
              <a:t> </a:t>
            </a:r>
            <a:r>
              <a:rPr lang="x-none" altLang="ja-JP" dirty="0" smtClean="0">
                <a:latin typeface="Times" charset="0"/>
              </a:rPr>
              <a:t>and that you build a better relationship with the open source community.</a:t>
            </a:r>
          </a:p>
          <a:p>
            <a:pPr marL="0" indent="0"/>
            <a:endParaRPr lang="en-US" altLang="ja-JP" dirty="0" smtClean="0">
              <a:latin typeface="Times" charset="0"/>
            </a:endParaRPr>
          </a:p>
          <a:p>
            <a:pPr marL="0" indent="0"/>
            <a:r>
              <a:rPr lang="x-none" altLang="ja-JP" dirty="0" smtClean="0">
                <a:latin typeface="Times" charset="0"/>
              </a:rPr>
              <a:t>The benefits of maintaining a good community relationship are that you can better assess how you can comply with the FOSS license requirements, and you have a better two-way communication with regard to contribution and use of the FOSS.</a:t>
            </a:r>
            <a:endParaRPr lang="x-none"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err="1">
                <a:latin typeface="Calibri"/>
              </a:rPr>
              <a:t>このスライドでは、ソフトウェアに対する著作権法の</a:t>
            </a:r>
            <a:r>
              <a:rPr lang="en-US" i="0" baseline="0" dirty="0" err="1">
                <a:latin typeface="Calibri"/>
              </a:rPr>
              <a:t>最重要部分を明確にしています</a:t>
            </a:r>
            <a:r>
              <a:rPr lang="en-US" i="0" baseline="0" dirty="0" smtClean="0">
                <a:latin typeface="Calibri"/>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clarifies the most important part</a:t>
            </a:r>
            <a:r>
              <a:rPr lang="en-US" altLang="ja-JP" i="0" baseline="0" dirty="0" smtClean="0">
                <a:latin typeface="+mn-lt"/>
              </a:rPr>
              <a:t>s of copyright law to software.</a:t>
            </a:r>
            <a:endParaRPr lang="en-US" altLang="ja-JP" i="0" dirty="0" smtClean="0">
              <a:latin typeface="+mn-lt"/>
            </a:endParaRPr>
          </a:p>
          <a:p>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smtClean="0">
                <a:latin typeface="Calibri"/>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a:t>
            </a:r>
            <a:r>
              <a:rPr lang="en-US" altLang="ja-JP" i="0" baseline="0" dirty="0" smtClean="0">
                <a:latin typeface="+mn-lt"/>
              </a:rPr>
              <a:t> patent concepts relevant to software.</a:t>
            </a:r>
            <a:endParaRPr lang="en-US" altLang="ja-JP" i="0" dirty="0" smtClean="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936694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10/18/2017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425388" y="6488668"/>
            <a:ext cx="9587753" cy="369332"/>
          </a:xfrm>
          <a:prstGeom prst="rect">
            <a:avLst/>
          </a:prstGeom>
        </p:spPr>
        <p:txBody>
          <a:bodyPr wrap="square" rtlCol="0">
            <a:spAutoFit/>
          </a:bodyPr>
          <a:lstStyle/>
          <a:p>
            <a:pPr algn="ctr"/>
            <a:r>
              <a:rPr lang="ja-JP" altLang="en-US" sz="1800" kern="1200" dirty="0">
                <a:solidFill>
                  <a:srgbClr val="7F7F7F"/>
                </a:solidFill>
                <a:latin typeface="+mn-lt"/>
                <a:ea typeface="+mn-ea"/>
                <a:cs typeface="+mn-cs"/>
              </a:rPr>
              <a:t>本スライドは法的助言を提供するものではありません。</a:t>
            </a: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10/18/2017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10/18/2017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10/18/2017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10/18/2017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10/18/2017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10/18/2017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10/18/2017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10/18/2017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10/18/2017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10/18/2017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10/18/2017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comments" Target="../comments/comment17.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comments" Target="../comments/comment18.xml"/><Relationship Id="rId5" Type="http://schemas.openxmlformats.org/officeDocument/2006/relationships/image" Target="../media/image13.png"/><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comments" Target="../comments/comment19.xml"/><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comments" Target="../comments/comment20.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comments" Target="../comments/comment26.xm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comments" Target="../comments/comment27.xm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comments" Target="../comments/comment28.xm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comments" Target="../comments/comment29.xml"/><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comments" Target="../comments/comment30.xm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comments" Target="../comments/comment31.xm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comments" Target="../comments/comment32.xml"/><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comments" Target="../comments/comment33.xml"/><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comments" Target="../comments/comment34.xml"/><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371601"/>
            <a:ext cx="10464800" cy="1927225"/>
          </a:xfrm>
        </p:spPr>
        <p:txBody>
          <a:bodyPr/>
          <a:lstStyle/>
          <a:p>
            <a:r>
              <a:rPr lang="en-US" dirty="0">
                <a:solidFill>
                  <a:srgbClr val="E56B45"/>
                </a:solidFill>
              </a:rPr>
              <a:t>カリキュラム</a:t>
            </a:r>
          </a:p>
        </p:txBody>
      </p:sp>
      <p:sp>
        <p:nvSpPr>
          <p:cNvPr id="3" name="Subtitle 2"/>
          <p:cNvSpPr>
            <a:spLocks noGrp="1"/>
          </p:cNvSpPr>
          <p:nvPr>
            <p:ph type="subTitle" idx="1"/>
          </p:nvPr>
        </p:nvSpPr>
        <p:spPr>
          <a:xfrm>
            <a:off x="863600" y="3505200"/>
            <a:ext cx="10464800" cy="2552700"/>
          </a:xfrm>
        </p:spPr>
        <p:txBody>
          <a:bodyPr vert="horz" lIns="91440" tIns="45720" rIns="91440" bIns="45720" rtlCol="0" anchor="t">
            <a:normAutofit fontScale="70000" lnSpcReduction="2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hlinkClick r:id="" action="ppaction://noaction"/>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a:t>
            </a:r>
            <a:r>
              <a:rPr lang="en-US" dirty="0" err="1">
                <a:solidFill>
                  <a:srgbClr val="000000"/>
                </a:solidFill>
                <a:latin typeface="Calibri" charset="0"/>
              </a:rPr>
              <a:t>ライセンスの下でリリースされています</a:t>
            </a:r>
            <a:r>
              <a:rPr lang="en-US" dirty="0">
                <a:solidFill>
                  <a:srgbClr val="000000"/>
                </a:solidFill>
                <a:latin typeface="Calibri" charset="0"/>
              </a:rPr>
              <a:t>。</a:t>
            </a:r>
          </a:p>
          <a:p>
            <a:endParaRPr lang="en-US" dirty="0">
              <a:solidFill>
                <a:srgbClr val="000000"/>
              </a:solidFill>
              <a:latin typeface="Calibri" charset="0"/>
            </a:endParaRPr>
          </a:p>
          <a:p>
            <a:endParaRPr lang="en-US" dirty="0">
              <a:solidFill>
                <a:srgbClr val="000000"/>
              </a:solidFill>
              <a:latin typeface="Calibri" charset="0"/>
            </a:endParaRPr>
          </a:p>
          <a:p>
            <a:endParaRPr lang="en-US" dirty="0">
              <a:solidFill>
                <a:srgbClr val="000000"/>
              </a:solidFill>
              <a:latin typeface="Calibri" charset="0"/>
            </a:endParaRPr>
          </a:p>
          <a:p>
            <a:r>
              <a:rPr lang="en-US" dirty="0" err="1">
                <a:solidFill>
                  <a:srgbClr val="000000"/>
                </a:solidFill>
                <a:latin typeface="Calibri" charset="0"/>
              </a:rPr>
              <a:t>本スライドは米国法令に準じています</a:t>
            </a:r>
            <a:r>
              <a:rPr lang="en-US" dirty="0">
                <a:solidFill>
                  <a:srgbClr val="000000"/>
                </a:solidFill>
                <a:latin typeface="Calibri" charset="0"/>
              </a:rPr>
              <a:t>。</a:t>
            </a:r>
            <a:r>
              <a:rPr lang="ja-JP" altLang="en-US" dirty="0">
                <a:solidFill>
                  <a:schemeClr val="tx1"/>
                </a:solidFill>
                <a:latin typeface="Calibri" charset="0"/>
              </a:rPr>
              <a:t>米国外で</a:t>
            </a:r>
            <a:r>
              <a:rPr lang="en-US" dirty="0" err="1">
                <a:solidFill>
                  <a:schemeClr val="tx1"/>
                </a:solidFill>
                <a:latin typeface="Calibri" charset="0"/>
              </a:rPr>
              <a:t>は法的要求事項が異なる場合がありますのでコンプライアンス</a:t>
            </a:r>
            <a:r>
              <a:rPr lang="en-US" dirty="0">
                <a:solidFill>
                  <a:schemeClr val="tx1"/>
                </a:solidFill>
                <a:latin typeface="Calibri" charset="0"/>
              </a:rPr>
              <a:t> </a:t>
            </a:r>
            <a:r>
              <a:rPr lang="en-US" dirty="0" err="1">
                <a:solidFill>
                  <a:srgbClr val="000000"/>
                </a:solidFill>
                <a:latin typeface="Calibri" charset="0"/>
              </a:rPr>
              <a:t>トレーニング</a:t>
            </a:r>
            <a:r>
              <a:rPr lang="en-US" dirty="0">
                <a:solidFill>
                  <a:srgbClr val="000000"/>
                </a:solidFill>
                <a:latin typeface="Calibri" charset="0"/>
              </a:rPr>
              <a:t> </a:t>
            </a:r>
            <a:r>
              <a:rPr lang="en-US" dirty="0" err="1">
                <a:solidFill>
                  <a:srgbClr val="000000"/>
                </a:solidFill>
                <a:latin typeface="Calibri" charset="0"/>
              </a:rPr>
              <a:t>プログラムで本スライドを使う際にはこの点を考慮する必要があります</a:t>
            </a:r>
            <a:r>
              <a:rPr lang="en-US" dirty="0">
                <a:solidFill>
                  <a:srgbClr val="000000"/>
                </a:solidFill>
                <a:latin typeface="Calibri" charset="0"/>
              </a:rPr>
              <a:t>。</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a:t>
            </a:r>
            <a:r>
              <a:rPr lang="en-US" dirty="0" err="1"/>
              <a:t>ライセンス」は、著作権や特許の保有者が他者に対し許諾や権利を</a:t>
            </a:r>
            <a:r>
              <a:rPr lang="ja-JP" altLang="en-US" dirty="0"/>
              <a:t>与える手法</a:t>
            </a:r>
            <a:endParaRPr lang="en-US" dirty="0"/>
          </a:p>
          <a:p>
            <a:r>
              <a:rPr lang="en-US" dirty="0" err="1">
                <a:solidFill>
                  <a:srgbClr val="000000"/>
                </a:solidFill>
              </a:rPr>
              <a:t>ライセンスは以下に対し</a:t>
            </a:r>
            <a:r>
              <a:rPr lang="ja-JP" altLang="en-US" dirty="0"/>
              <a:t>制約を課す</a:t>
            </a:r>
            <a:r>
              <a:rPr lang="en-US" dirty="0" err="1"/>
              <a:t>ことが</a:t>
            </a:r>
            <a:r>
              <a:rPr lang="ja-JP" altLang="en-US" dirty="0"/>
              <a:t>できる</a:t>
            </a:r>
            <a:endParaRPr lang="en-US" dirty="0"/>
          </a:p>
          <a:p>
            <a:pPr lvl="1">
              <a:buFont typeface="Wingdings" panose="05000000000000000000" pitchFamily="2" charset="2"/>
              <a:buChar char="Ø"/>
            </a:pPr>
            <a:r>
              <a:rPr lang="en-US" dirty="0" err="1"/>
              <a:t>許可される使用</a:t>
            </a:r>
            <a:r>
              <a:rPr lang="ja-JP" altLang="en-US" dirty="0"/>
              <a:t>形態</a:t>
            </a:r>
            <a:r>
              <a:rPr lang="en-US" dirty="0"/>
              <a:t>（</a:t>
            </a:r>
            <a:r>
              <a:rPr lang="en-US" dirty="0" err="1"/>
              <a:t>頒布</a:t>
            </a:r>
            <a:r>
              <a:rPr lang="en-US" dirty="0"/>
              <a:t>、</a:t>
            </a:r>
            <a:r>
              <a:rPr lang="ja-JP" altLang="en-US" dirty="0" smtClean="0"/>
              <a:t>派生的著作物の作成</a:t>
            </a:r>
            <a:r>
              <a:rPr lang="en-US" dirty="0"/>
              <a:t>、</a:t>
            </a:r>
            <a:r>
              <a:rPr lang="ja-JP" altLang="en-US" dirty="0"/>
              <a:t>製造</a:t>
            </a:r>
            <a:r>
              <a:rPr lang="en-US" dirty="0"/>
              <a:t>、</a:t>
            </a:r>
            <a:r>
              <a:rPr lang="ja-JP" altLang="en-US" dirty="0"/>
              <a:t>製造委託、大量生産</a:t>
            </a:r>
            <a:r>
              <a:rPr lang="en-US" dirty="0"/>
              <a:t>）</a:t>
            </a:r>
          </a:p>
          <a:p>
            <a:pPr lvl="1">
              <a:buFont typeface="Wingdings" panose="05000000000000000000" pitchFamily="2" charset="2"/>
              <a:buChar char="Ø"/>
            </a:pPr>
            <a:r>
              <a:rPr lang="en-US" dirty="0" err="1">
                <a:solidFill>
                  <a:srgbClr val="000000"/>
                </a:solidFill>
              </a:rPr>
              <a:t>独占的</a:t>
            </a:r>
            <a:r>
              <a:rPr lang="en-US" dirty="0">
                <a:solidFill>
                  <a:srgbClr val="000000"/>
                </a:solidFill>
              </a:rPr>
              <a:t>、</a:t>
            </a:r>
            <a:r>
              <a:rPr lang="ja-JP" altLang="en-US" dirty="0"/>
              <a:t>または</a:t>
            </a:r>
            <a:r>
              <a:rPr lang="en-US" dirty="0" err="1"/>
              <a:t>非独占的な</a:t>
            </a:r>
            <a:r>
              <a:rPr lang="ja-JP" altLang="en-US" dirty="0"/>
              <a:t>許諾条件</a:t>
            </a:r>
            <a:endParaRPr lang="en-US" dirty="0"/>
          </a:p>
          <a:p>
            <a:pPr lvl="1">
              <a:buFont typeface="Wingdings" panose="05000000000000000000" pitchFamily="2" charset="2"/>
              <a:buChar char="Ø"/>
            </a:pPr>
            <a:r>
              <a:rPr lang="en-US" dirty="0">
                <a:solidFill>
                  <a:srgbClr val="000000"/>
                </a:solidFill>
              </a:rPr>
              <a:t>地理的な範囲</a:t>
            </a:r>
            <a:endParaRPr lang="en-US" dirty="0"/>
          </a:p>
          <a:p>
            <a:pPr lvl="1">
              <a:buFont typeface="Wingdings" panose="05000000000000000000" pitchFamily="2" charset="2"/>
              <a:buChar char="Ø"/>
            </a:pPr>
            <a:r>
              <a:rPr lang="en-US" dirty="0">
                <a:solidFill>
                  <a:srgbClr val="000000"/>
                </a:solidFill>
              </a:rPr>
              <a:t>無期限か、期限付きか</a:t>
            </a:r>
            <a:endParaRPr lang="en-US" dirty="0"/>
          </a:p>
          <a:p>
            <a:r>
              <a:rPr lang="en-US" dirty="0" err="1"/>
              <a:t>ライセンスはその</a:t>
            </a:r>
            <a:r>
              <a:rPr lang="ja-JP" altLang="en-US" dirty="0"/>
              <a:t>許諾</a:t>
            </a:r>
            <a:r>
              <a:rPr lang="en-US" dirty="0" err="1"/>
              <a:t>に条件を持たせることができ</a:t>
            </a:r>
            <a:r>
              <a:rPr lang="ja-JP" altLang="en-US" dirty="0"/>
              <a:t>る</a:t>
            </a:r>
            <a:r>
              <a:rPr lang="en-US" dirty="0"/>
              <a:t>。</a:t>
            </a:r>
            <a:r>
              <a:rPr lang="en-US" dirty="0" err="1"/>
              <a:t>すなわち何らかの義務を満たした場合にのみ、そのライセンスを得る</a:t>
            </a:r>
            <a:endParaRPr lang="en-US" dirty="0"/>
          </a:p>
          <a:p>
            <a:pPr lvl="1">
              <a:buFont typeface="Wingdings" panose="05000000000000000000" pitchFamily="2" charset="2"/>
              <a:buChar char="Ø"/>
            </a:pPr>
            <a:r>
              <a:rPr lang="en-US" dirty="0" err="1"/>
              <a:t>例）帰属</a:t>
            </a:r>
            <a:r>
              <a:rPr lang="ja-JP" altLang="en-US" dirty="0"/>
              <a:t>情報</a:t>
            </a:r>
            <a:r>
              <a:rPr lang="en-US" dirty="0" err="1"/>
              <a:t>を提供する、互恵的ライセンスを供与する</a:t>
            </a:r>
            <a:endParaRPr lang="en-US" dirty="0"/>
          </a:p>
          <a:p>
            <a:r>
              <a:rPr lang="en-US" dirty="0" err="1"/>
              <a:t>保証、免責、サポート、アップグレード、保守に関する契約事項も含まれる場合があ</a:t>
            </a:r>
            <a:r>
              <a:rPr lang="ja-JP" altLang="en-US" dirty="0"/>
              <a:t>る</a:t>
            </a:r>
            <a:endParaRPr lang="en-US" dirty="0"/>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err="1">
                <a:latin typeface="Calibri" charset="0"/>
                <a:ea typeface="ＭＳ Ｐゴシック" charset="0"/>
              </a:rPr>
              <a:t>ソフトウェアにとって</a:t>
            </a:r>
            <a:r>
              <a:rPr lang="ja-JP" altLang="en-US" dirty="0">
                <a:latin typeface="Calibri" charset="0"/>
                <a:ea typeface="ＭＳ Ｐゴシック" charset="0"/>
              </a:rPr>
              <a:t>最も</a:t>
            </a:r>
            <a:r>
              <a:rPr lang="en-US" dirty="0" err="1">
                <a:latin typeface="Calibri" charset="0"/>
                <a:ea typeface="ＭＳ Ｐゴシック" charset="0"/>
              </a:rPr>
              <a:t>重要なのは著作権</a:t>
            </a:r>
            <a:r>
              <a:rPr lang="ja-JP" altLang="en-US" dirty="0">
                <a:latin typeface="Calibri" charset="0"/>
                <a:ea typeface="ＭＳ Ｐゴシック" charset="0"/>
              </a:rPr>
              <a:t>のどのような権利</a:t>
            </a:r>
            <a:r>
              <a:rPr lang="en-US" dirty="0" err="1">
                <a:latin typeface="Calibri" charset="0"/>
                <a:ea typeface="ＭＳ Ｐゴシック" charset="0"/>
              </a:rPr>
              <a:t>ですか</a:t>
            </a:r>
            <a:r>
              <a:rPr lang="en-US" dirty="0">
                <a:latin typeface="Calibri" charset="0"/>
                <a:ea typeface="ＭＳ Ｐゴシック" charset="0"/>
              </a:rPr>
              <a:t>？</a:t>
            </a:r>
          </a:p>
          <a:p>
            <a:r>
              <a:rPr lang="en-US" dirty="0" err="1">
                <a:latin typeface="Calibri" charset="0"/>
                <a:ea typeface="ＭＳ Ｐゴシック" charset="0"/>
              </a:rPr>
              <a:t>ソフトウェア</a:t>
            </a:r>
            <a:r>
              <a:rPr lang="ja-JP" altLang="en-US" dirty="0">
                <a:latin typeface="Calibri" charset="0"/>
                <a:ea typeface="ＭＳ Ｐゴシック" charset="0"/>
              </a:rPr>
              <a:t>は</a:t>
            </a:r>
            <a:r>
              <a:rPr lang="en-US" dirty="0" err="1">
                <a:latin typeface="Calibri" charset="0"/>
                <a:ea typeface="ＭＳ Ｐゴシック" charset="0"/>
              </a:rPr>
              <a:t>特許</a:t>
            </a:r>
            <a:r>
              <a:rPr lang="ja-JP" altLang="en-US" dirty="0">
                <a:latin typeface="Calibri" charset="0"/>
                <a:ea typeface="ＭＳ Ｐゴシック" charset="0"/>
              </a:rPr>
              <a:t>の対象になりますか</a:t>
            </a:r>
            <a:r>
              <a:rPr lang="en-US" dirty="0">
                <a:latin typeface="Calibri" charset="0"/>
                <a:ea typeface="ＭＳ Ｐゴシック" charset="0"/>
              </a:rPr>
              <a:t>？ </a:t>
            </a:r>
          </a:p>
          <a:p>
            <a:r>
              <a:rPr lang="en-US" dirty="0">
                <a:latin typeface="Calibri" charset="0"/>
                <a:ea typeface="ＭＳ Ｐゴシック" charset="0"/>
              </a:rPr>
              <a:t>特許はその保有者に対しどういった権利を付与しますか？</a:t>
            </a:r>
          </a:p>
          <a:p>
            <a:r>
              <a:rPr lang="en-US" dirty="0" err="1">
                <a:latin typeface="Calibri" charset="0"/>
                <a:ea typeface="ＭＳ Ｐゴシック" charset="0"/>
              </a:rPr>
              <a:t>単独で自分のソフトウェアを開発した場合</a:t>
            </a:r>
            <a:r>
              <a:rPr lang="ja-JP" altLang="en-US" dirty="0">
                <a:latin typeface="Calibri" charset="0"/>
                <a:ea typeface="ＭＳ Ｐゴシック" charset="0"/>
              </a:rPr>
              <a:t>でも</a:t>
            </a:r>
            <a:r>
              <a:rPr lang="en-US" dirty="0">
                <a:latin typeface="Calibri" charset="0"/>
                <a:ea typeface="ＭＳ Ｐゴシック" charset="0"/>
              </a:rPr>
              <a:t>、</a:t>
            </a:r>
            <a:r>
              <a:rPr lang="en-US" dirty="0" err="1">
                <a:latin typeface="Calibri" charset="0"/>
                <a:ea typeface="ＭＳ Ｐゴシック" charset="0"/>
              </a:rPr>
              <a:t>そのソフトウェアについて</a:t>
            </a:r>
            <a:r>
              <a:rPr lang="ja-JP" altLang="en-US" dirty="0">
                <a:latin typeface="Calibri" charset="0"/>
                <a:ea typeface="ＭＳ Ｐゴシック" charset="0"/>
              </a:rPr>
              <a:t>第三者から</a:t>
            </a:r>
            <a:r>
              <a:rPr lang="en-US" dirty="0" err="1">
                <a:latin typeface="Calibri" charset="0"/>
                <a:ea typeface="ＭＳ Ｐゴシック" charset="0"/>
              </a:rPr>
              <a:t>著作権ライセンスを</a:t>
            </a:r>
            <a:r>
              <a:rPr lang="ja-JP" altLang="en-US" dirty="0">
                <a:latin typeface="Calibri" charset="0"/>
                <a:ea typeface="ＭＳ Ｐゴシック" charset="0"/>
              </a:rPr>
              <a:t>受ける</a:t>
            </a:r>
            <a:r>
              <a:rPr lang="en-US" dirty="0" err="1">
                <a:latin typeface="Calibri" charset="0"/>
                <a:ea typeface="ＭＳ Ｐゴシック" charset="0"/>
              </a:rPr>
              <a:t>必要</a:t>
            </a:r>
            <a:r>
              <a:rPr lang="ja-JP" altLang="en-US" dirty="0">
                <a:latin typeface="Calibri" charset="0"/>
                <a:ea typeface="ＭＳ Ｐゴシック" charset="0"/>
              </a:rPr>
              <a:t>がある可能性があり</a:t>
            </a:r>
            <a:r>
              <a:rPr lang="en-US" dirty="0" err="1">
                <a:latin typeface="Calibri" charset="0"/>
                <a:ea typeface="ＭＳ Ｐゴシック" charset="0"/>
              </a:rPr>
              <a:t>ますか？特許の場合は</a:t>
            </a:r>
            <a:r>
              <a:rPr lang="en-US" dirty="0">
                <a:latin typeface="Calibri" charset="0"/>
                <a:ea typeface="ＭＳ Ｐゴシック" charset="0"/>
              </a:rPr>
              <a:t>？</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FOSS</a:t>
            </a:r>
            <a:r>
              <a:rPr lang="x-none" dirty="0">
                <a:latin typeface="Calibri" charset="0"/>
                <a:ea typeface="MS PGothic" charset="0"/>
              </a:rPr>
              <a:t>ソフトウェアのライセンスは</a:t>
            </a:r>
            <a:r>
              <a:rPr lang="ja-JP" altLang="en-US" dirty="0" err="1">
                <a:solidFill>
                  <a:srgbClr val="FF0000"/>
                </a:solidFill>
                <a:latin typeface="Calibri" charset="0"/>
                <a:ea typeface="MS PGothic" charset="0"/>
              </a:rPr>
              <a:t>、</a:t>
            </a:r>
            <a:r>
              <a:rPr lang="x-none" dirty="0">
                <a:latin typeface="Calibri" charset="0"/>
                <a:ea typeface="MS PGothic" charset="0"/>
              </a:rPr>
              <a:t>一般的に改変と再頒布を許容する条件の下で</a:t>
            </a:r>
            <a:r>
              <a:rPr lang="ja-JP" altLang="en-US" dirty="0" err="1">
                <a:solidFill>
                  <a:srgbClr val="FF0000"/>
                </a:solidFill>
                <a:latin typeface="Calibri" charset="0"/>
                <a:ea typeface="MS PGothic" charset="0"/>
              </a:rPr>
              <a:t>、</a:t>
            </a:r>
            <a:r>
              <a:rPr lang="x-none" dirty="0">
                <a:latin typeface="Calibri" charset="0"/>
                <a:ea typeface="MS PGothic" charset="0"/>
              </a:rPr>
              <a:t>ソースコード</a:t>
            </a:r>
            <a:r>
              <a:rPr lang="ja-JP" altLang="en-US" dirty="0">
                <a:latin typeface="Calibri" charset="0"/>
                <a:ea typeface="MS PGothic" charset="0"/>
              </a:rPr>
              <a:t>の入手が可能となっている</a:t>
            </a:r>
            <a:endParaRPr lang="x-none" dirty="0">
              <a:latin typeface="Calibri" charset="0"/>
              <a:ea typeface="MS PGothic" charset="0"/>
            </a:endParaRPr>
          </a:p>
          <a:p>
            <a:r>
              <a:rPr lang="x-none" dirty="0">
                <a:latin typeface="Calibri" charset="0"/>
                <a:ea typeface="MS PGothic" charset="0"/>
              </a:rPr>
              <a:t>FOSSライセンスには、帰属</a:t>
            </a:r>
            <a:r>
              <a:rPr lang="ja-JP" altLang="en-US" dirty="0">
                <a:latin typeface="Calibri" charset="0"/>
                <a:ea typeface="MS PGothic" charset="0"/>
              </a:rPr>
              <a:t>情報</a:t>
            </a:r>
            <a:r>
              <a:rPr lang="x-none" dirty="0">
                <a:latin typeface="Calibri" charset="0"/>
                <a:ea typeface="MS PGothic" charset="0"/>
              </a:rPr>
              <a:t>の提供や著作権宣言文の</a:t>
            </a:r>
            <a:r>
              <a:rPr lang="ja-JP" altLang="en-US" dirty="0">
                <a:latin typeface="Calibri" charset="0"/>
                <a:ea typeface="MS PGothic" charset="0"/>
              </a:rPr>
              <a:t>保持、</a:t>
            </a:r>
            <a:r>
              <a:rPr lang="x-none" dirty="0">
                <a:latin typeface="Calibri" charset="0"/>
                <a:ea typeface="MS PGothic" charset="0"/>
              </a:rPr>
              <a:t>もしくはソースコード</a:t>
            </a:r>
            <a:r>
              <a:rPr lang="ja-JP" altLang="en-US" dirty="0">
                <a:latin typeface="Calibri" charset="0"/>
                <a:ea typeface="MS PGothic" charset="0"/>
              </a:rPr>
              <a:t>の入手</a:t>
            </a:r>
            <a:r>
              <a:rPr lang="ja-JP" altLang="en-US" dirty="0" smtClean="0">
                <a:latin typeface="Calibri" charset="0"/>
                <a:ea typeface="MS PGothic" charset="0"/>
              </a:rPr>
              <a:t>を</a:t>
            </a:r>
            <a:r>
              <a:rPr lang="x-none" dirty="0" smtClean="0">
                <a:latin typeface="Calibri" charset="0"/>
                <a:ea typeface="MS PGothic" charset="0"/>
              </a:rPr>
              <a:t>書面</a:t>
            </a:r>
            <a:r>
              <a:rPr lang="ja-JP" altLang="en-US" dirty="0">
                <a:latin typeface="Calibri" charset="0"/>
                <a:ea typeface="MS PGothic" charset="0"/>
              </a:rPr>
              <a:t>で</a:t>
            </a:r>
            <a:r>
              <a:rPr lang="x-none" dirty="0" smtClean="0">
                <a:latin typeface="Calibri" charset="0"/>
                <a:ea typeface="MS PGothic" charset="0"/>
              </a:rPr>
              <a:t>申し出ること</a:t>
            </a:r>
            <a:r>
              <a:rPr lang="en-US" altLang="ja-JP" baseline="30000" dirty="0">
                <a:latin typeface="Calibri" charset="0"/>
                <a:ea typeface="MS PGothic" charset="0"/>
              </a:rPr>
              <a:t> ※ </a:t>
            </a:r>
            <a:r>
              <a:rPr lang="x-none" dirty="0" smtClean="0">
                <a:latin typeface="Calibri" charset="0"/>
                <a:ea typeface="MS PGothic" charset="0"/>
              </a:rPr>
              <a:t>に関する条件を有する場合があ</a:t>
            </a:r>
            <a:r>
              <a:rPr lang="ja-JP" altLang="en-US" dirty="0">
                <a:latin typeface="Calibri" charset="0"/>
                <a:ea typeface="MS PGothic" charset="0"/>
              </a:rPr>
              <a:t>る</a:t>
            </a:r>
            <a:endParaRPr lang="x-none" dirty="0">
              <a:latin typeface="Calibri" charset="0"/>
              <a:ea typeface="MS PGothic" charset="0"/>
            </a:endParaRPr>
          </a:p>
          <a:p>
            <a:r>
              <a:rPr lang="ja-JP" altLang="en-US" dirty="0">
                <a:latin typeface="Calibri" charset="0"/>
                <a:ea typeface="MS PGothic" charset="0"/>
              </a:rPr>
              <a:t>代表的なライセンスは、オープンソース </a:t>
            </a:r>
            <a:r>
              <a:rPr lang="x-none" dirty="0">
                <a:latin typeface="Calibri" charset="0"/>
                <a:ea typeface="MS PGothic" charset="0"/>
              </a:rPr>
              <a:t>イニシアチブ（OSI</a:t>
            </a:r>
            <a:r>
              <a:rPr lang="ja-JP" altLang="en-US" dirty="0">
                <a:latin typeface="Calibri" charset="0"/>
                <a:ea typeface="MS PGothic" charset="0"/>
              </a:rPr>
              <a:t>）</a:t>
            </a:r>
            <a:r>
              <a:rPr lang="x-none" dirty="0">
                <a:latin typeface="Calibri" charset="0"/>
                <a:ea typeface="MS PGothic" charset="0"/>
              </a:rPr>
              <a:t>が</a:t>
            </a:r>
            <a:r>
              <a:rPr lang="ja-JP" altLang="en-US" dirty="0">
                <a:latin typeface="Calibri" charset="0"/>
                <a:ea typeface="MS PGothic" charset="0"/>
              </a:rPr>
              <a:t>そ</a:t>
            </a:r>
            <a:r>
              <a:rPr lang="x-none" dirty="0">
                <a:latin typeface="Calibri" charset="0"/>
                <a:ea typeface="MS PGothic" charset="0"/>
              </a:rPr>
              <a:t>の</a:t>
            </a:r>
            <a:r>
              <a:rPr lang="en-US" dirty="0">
                <a:latin typeface="Calibri" charset="0"/>
                <a:ea typeface="MS PGothic" charset="0"/>
              </a:rPr>
              <a:t>FOSS</a:t>
            </a:r>
            <a:r>
              <a:rPr lang="x-none" dirty="0">
                <a:latin typeface="Calibri" charset="0"/>
                <a:ea typeface="MS PGothic" charset="0"/>
              </a:rPr>
              <a:t>定義（OSD）に基づ</a:t>
            </a:r>
            <a:r>
              <a:rPr lang="ja-JP" altLang="en-US" dirty="0">
                <a:latin typeface="Calibri" charset="0"/>
                <a:ea typeface="MS PGothic" charset="0"/>
              </a:rPr>
              <a:t>いて</a:t>
            </a:r>
            <a:r>
              <a:rPr lang="x-none" dirty="0" smtClean="0">
                <a:latin typeface="Calibri" charset="0"/>
                <a:ea typeface="MS PGothic" charset="0"/>
              </a:rPr>
              <a:t>承認した</a:t>
            </a:r>
            <a:r>
              <a:rPr lang="ja-JP" altLang="en-US" dirty="0" smtClean="0">
                <a:latin typeface="Calibri" charset="0"/>
                <a:ea typeface="MS PGothic" charset="0"/>
              </a:rPr>
              <a:t>一連のライセンス。</a:t>
            </a:r>
            <a:r>
              <a:rPr lang="x-none" dirty="0">
                <a:latin typeface="Calibri" charset="0"/>
                <a:ea typeface="MS PGothic" charset="0"/>
              </a:rPr>
              <a:t>OSIが承認したライセンスの全リスト</a:t>
            </a:r>
            <a:r>
              <a:rPr lang="ja-JP" altLang="en-US" dirty="0">
                <a:latin typeface="Calibri" charset="0"/>
                <a:ea typeface="MS PGothic" charset="0"/>
              </a:rPr>
              <a:t>は、以下のページを参照：</a:t>
            </a:r>
            <a:r>
              <a:rPr lang="en-US" altLang="ja-JP" dirty="0">
                <a:latin typeface="Calibri" charset="0"/>
                <a:ea typeface="MS PGothic" charset="0"/>
              </a:rPr>
              <a:t/>
            </a:r>
            <a:br>
              <a:rPr lang="en-US" altLang="ja-JP" dirty="0">
                <a:latin typeface="Calibri" charset="0"/>
                <a:ea typeface="MS PGothic" charset="0"/>
              </a:rPr>
            </a:b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
        <p:nvSpPr>
          <p:cNvPr id="4" name="テキスト ボックス 3"/>
          <p:cNvSpPr txBox="1"/>
          <p:nvPr/>
        </p:nvSpPr>
        <p:spPr>
          <a:xfrm>
            <a:off x="468923" y="6318849"/>
            <a:ext cx="5931877" cy="369332"/>
          </a:xfrm>
          <a:prstGeom prst="rect">
            <a:avLst/>
          </a:prstGeom>
          <a:noFill/>
        </p:spPr>
        <p:txBody>
          <a:bodyPr wrap="square" rtlCol="0">
            <a:spAutoFit/>
          </a:bodyPr>
          <a:lstStyle/>
          <a:p>
            <a:r>
              <a:rPr kumimoji="1" lang="en-US" altLang="ja-JP" dirty="0" smtClean="0"/>
              <a:t>※</a:t>
            </a:r>
            <a:r>
              <a:rPr kumimoji="1" lang="ja-JP" altLang="en-US" dirty="0" smtClean="0"/>
              <a:t>「書面による申し出</a:t>
            </a:r>
            <a:r>
              <a:rPr kumimoji="1" lang="en-US" altLang="ja-JP" dirty="0" smtClean="0"/>
              <a:t>(Written offer)</a:t>
            </a:r>
            <a:r>
              <a:rPr kumimoji="1" lang="ja-JP" altLang="en-US" dirty="0" smtClean="0"/>
              <a:t>」と言われる</a:t>
            </a:r>
            <a:endParaRPr kumimoji="1" lang="ja-JP" altLang="en-US" dirty="0"/>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パーミッシブ</a:t>
            </a:r>
            <a:r>
              <a:rPr lang="en-US" dirty="0">
                <a:latin typeface="Calibri" charset="0"/>
                <a:ea typeface="MS PGothic" charset="0"/>
              </a:rPr>
              <a:t>（</a:t>
            </a:r>
            <a:r>
              <a:rPr lang="ja-JP" altLang="en-US" dirty="0">
                <a:latin typeface="Calibri" charset="0"/>
                <a:ea typeface="MS PGothic" charset="0"/>
              </a:rPr>
              <a:t>寛容</a:t>
            </a:r>
            <a:r>
              <a:rPr lang="en-US" dirty="0">
                <a:latin typeface="Calibri" charset="0"/>
                <a:ea typeface="MS PGothic" charset="0"/>
              </a:rPr>
              <a:t>）</a:t>
            </a:r>
            <a:r>
              <a:rPr lang="ja-JP" altLang="en-US" dirty="0" smtClean="0">
                <a:latin typeface="Calibri" charset="0"/>
                <a:ea typeface="MS PGothic" charset="0"/>
              </a:rPr>
              <a:t>な</a:t>
            </a:r>
            <a:r>
              <a:rPr lang="en-US" dirty="0" err="1" smtClean="0">
                <a:latin typeface="Calibri" charset="0"/>
                <a:ea typeface="MS PGothic" charset="0"/>
              </a:rPr>
              <a:t>FOSS</a:t>
            </a:r>
            <a:r>
              <a:rPr lang="en-US" dirty="0" err="1">
                <a:latin typeface="Calibri" charset="0"/>
                <a:ea typeface="MS PGothic" charset="0"/>
              </a:rPr>
              <a:t>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パーミッシブなFOSSライセンス－制約が</a:t>
            </a:r>
            <a:r>
              <a:rPr lang="ja-JP" altLang="en-US" dirty="0">
                <a:latin typeface="Calibri" charset="0"/>
                <a:ea typeface="MS PGothic" charset="0"/>
              </a:rPr>
              <a:t>最も少ない</a:t>
            </a:r>
            <a:r>
              <a:rPr lang="en-US" altLang="ja-JP" dirty="0" err="1">
                <a:latin typeface="Calibri" charset="0"/>
                <a:ea typeface="MS PGothic" charset="0"/>
              </a:rPr>
              <a:t>FOSS</a:t>
            </a:r>
            <a:r>
              <a:rPr lang="en-US" dirty="0" err="1">
                <a:latin typeface="Calibri" charset="0"/>
                <a:ea typeface="MS PGothic" charset="0"/>
              </a:rPr>
              <a:t>ライセンスについて言及する時に用いられる用語</a:t>
            </a:r>
            <a:endParaRPr lang="en-US" dirty="0">
              <a:latin typeface="Calibri" charset="0"/>
              <a:ea typeface="MS PGothic" charset="0"/>
            </a:endParaRPr>
          </a:p>
          <a:p>
            <a:r>
              <a:rPr lang="en-US" dirty="0">
                <a:latin typeface="Calibri" charset="0"/>
                <a:ea typeface="MS PGothic" charset="0"/>
              </a:rPr>
              <a:t>例</a:t>
            </a:r>
            <a:r>
              <a:rPr lang="en-US" dirty="0" smtClean="0">
                <a:latin typeface="Calibri" charset="0"/>
                <a:ea typeface="MS PGothic" charset="0"/>
              </a:rPr>
              <a:t>：</a:t>
            </a:r>
            <a:r>
              <a:rPr lang="en-US" dirty="0">
                <a:latin typeface="Calibri" charset="0"/>
                <a:ea typeface="MS PGothic" charset="0"/>
              </a:rPr>
              <a:t>3</a:t>
            </a:r>
            <a:r>
              <a:rPr lang="ja-JP" altLang="en-US" dirty="0" smtClean="0">
                <a:latin typeface="Calibri" charset="0"/>
                <a:ea typeface="MS PGothic" charset="0"/>
              </a:rPr>
              <a:t>条項</a:t>
            </a:r>
            <a:r>
              <a:rPr lang="en-US" dirty="0" err="1" smtClean="0">
                <a:latin typeface="Calibri" charset="0"/>
                <a:ea typeface="MS PGothic" charset="0"/>
              </a:rPr>
              <a:t>BSD</a:t>
            </a:r>
            <a:r>
              <a:rPr lang="en-US" dirty="0" err="1">
                <a:latin typeface="Calibri" charset="0"/>
                <a:ea typeface="MS PGothic" charset="0"/>
              </a:rPr>
              <a:t>ライセンス</a:t>
            </a:r>
            <a:endParaRPr lang="en-US" dirty="0">
              <a:latin typeface="Calibri" charset="0"/>
              <a:ea typeface="MS PGothic" charset="0"/>
            </a:endParaRPr>
          </a:p>
          <a:p>
            <a:pPr lvl="1">
              <a:buFont typeface="Wingdings" panose="05000000000000000000" pitchFamily="2" charset="2"/>
              <a:buChar char="Ø"/>
            </a:pPr>
            <a:r>
              <a:rPr lang="en-US" sz="2100" dirty="0" err="1">
                <a:latin typeface="Calibri" charset="0"/>
                <a:ea typeface="MS PGothic" charset="0"/>
              </a:rPr>
              <a:t>BSDライセンスは、著作権表示</a:t>
            </a:r>
            <a:r>
              <a:rPr lang="ja-JP" altLang="en-US" sz="2100" dirty="0">
                <a:latin typeface="Calibri" charset="0"/>
                <a:ea typeface="MS PGothic" charset="0"/>
              </a:rPr>
              <a:t>と同</a:t>
            </a:r>
            <a:r>
              <a:rPr lang="en-US" sz="2100" dirty="0" err="1">
                <a:latin typeface="Calibri" charset="0"/>
                <a:ea typeface="MS PGothic" charset="0"/>
              </a:rPr>
              <a:t>ライセンスの保証に関する免責事項が維持される限り、いかなる目的においても制限ない再頒布を許容するパーミッシブなライセンスの一例</a:t>
            </a:r>
            <a:r>
              <a:rPr lang="en-US" sz="2100" dirty="0">
                <a:latin typeface="Calibri" charset="0"/>
                <a:ea typeface="MS PGothic" charset="0"/>
              </a:rPr>
              <a:t> </a:t>
            </a:r>
          </a:p>
          <a:p>
            <a:pPr lvl="1">
              <a:buFont typeface="Wingdings" panose="05000000000000000000" pitchFamily="2" charset="2"/>
              <a:buChar char="Ø"/>
            </a:pPr>
            <a:r>
              <a:rPr lang="en-US" sz="2100" dirty="0" err="1">
                <a:latin typeface="Calibri" charset="0"/>
                <a:ea typeface="MS PGothic" charset="0"/>
              </a:rPr>
              <a:t>このライセンスは</a:t>
            </a:r>
            <a:r>
              <a:rPr lang="ja-JP" altLang="en-US" sz="2100" dirty="0">
                <a:latin typeface="Calibri" charset="0"/>
                <a:ea typeface="MS PGothic" charset="0"/>
              </a:rPr>
              <a:t>派生製品</a:t>
            </a:r>
            <a:r>
              <a:rPr lang="en-US" sz="2100" dirty="0" err="1">
                <a:latin typeface="Calibri" charset="0"/>
                <a:ea typeface="MS PGothic" charset="0"/>
              </a:rPr>
              <a:t>の宣伝に許可</a:t>
            </a:r>
            <a:r>
              <a:rPr lang="ja-JP" altLang="en-US" sz="2100" dirty="0">
                <a:latin typeface="Calibri" charset="0"/>
                <a:ea typeface="MS PGothic" charset="0"/>
              </a:rPr>
              <a:t>なく貢献者の</a:t>
            </a:r>
            <a:r>
              <a:rPr lang="en-US" sz="2100" dirty="0">
                <a:latin typeface="Calibri" charset="0"/>
                <a:ea typeface="MS PGothic" charset="0"/>
              </a:rPr>
              <a:t>名</a:t>
            </a:r>
            <a:r>
              <a:rPr lang="ja-JP" altLang="en-US" sz="2100" dirty="0">
                <a:latin typeface="Calibri" charset="0"/>
                <a:ea typeface="MS PGothic" charset="0"/>
              </a:rPr>
              <a:t>前を</a:t>
            </a:r>
            <a:r>
              <a:rPr lang="en-US" sz="2100" dirty="0" err="1">
                <a:latin typeface="Calibri" charset="0"/>
                <a:ea typeface="MS PGothic" charset="0"/>
              </a:rPr>
              <a:t>使用</a:t>
            </a:r>
            <a:r>
              <a:rPr lang="ja-JP" altLang="en-US" sz="2100" dirty="0">
                <a:latin typeface="Calibri" charset="0"/>
                <a:ea typeface="MS PGothic" charset="0"/>
              </a:rPr>
              <a:t>すること</a:t>
            </a:r>
            <a:r>
              <a:rPr lang="en-US" sz="2100" dirty="0" err="1">
                <a:latin typeface="Calibri" charset="0"/>
                <a:ea typeface="MS PGothic" charset="0"/>
              </a:rPr>
              <a:t>を制限する条項を含んでい</a:t>
            </a:r>
            <a:r>
              <a:rPr lang="ja-JP" altLang="en-US" sz="2100" dirty="0">
                <a:latin typeface="Calibri" charset="0"/>
                <a:ea typeface="MS PGothic" charset="0"/>
              </a:rPr>
              <a:t>る</a:t>
            </a:r>
            <a:endParaRPr lang="en-US" sz="2100" dirty="0">
              <a:latin typeface="Calibri" charset="0"/>
              <a:ea typeface="MS PGothic" charset="0"/>
            </a:endParaRP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a:t>
            </a:r>
            <a:r>
              <a:rPr lang="ja-JP" altLang="en-US" dirty="0" smtClean="0">
                <a:latin typeface="Calibri" charset="0"/>
                <a:ea typeface="MS PGothic" charset="0"/>
              </a:rPr>
              <a:t>派生的著作物</a:t>
            </a:r>
            <a:r>
              <a:rPr lang="x-none" dirty="0">
                <a:latin typeface="Calibri" charset="0"/>
                <a:ea typeface="MS PGothic" charset="0"/>
              </a:rPr>
              <a:t>（同じファイル</a:t>
            </a:r>
            <a:r>
              <a:rPr lang="ja-JP" altLang="en-US" dirty="0" err="1">
                <a:latin typeface="Calibri" charset="0"/>
                <a:ea typeface="MS PGothic" charset="0"/>
              </a:rPr>
              <a:t>、</a:t>
            </a:r>
            <a:r>
              <a:rPr lang="x-none" dirty="0">
                <a:latin typeface="Calibri" charset="0"/>
                <a:ea typeface="MS PGothic" charset="0"/>
              </a:rPr>
              <a:t>同じプログラム</a:t>
            </a:r>
            <a:r>
              <a:rPr lang="ja-JP" altLang="en-US" dirty="0" err="1">
                <a:latin typeface="Calibri" charset="0"/>
                <a:ea typeface="MS PGothic" charset="0"/>
              </a:rPr>
              <a:t>、</a:t>
            </a:r>
            <a:r>
              <a:rPr lang="ja-JP" altLang="en-US" dirty="0">
                <a:latin typeface="Calibri" charset="0"/>
                <a:ea typeface="MS PGothic" charset="0"/>
              </a:rPr>
              <a:t>あるいは</a:t>
            </a:r>
            <a:r>
              <a:rPr lang="x-none" dirty="0">
                <a:latin typeface="Calibri" charset="0"/>
                <a:ea typeface="MS PGothic" charset="0"/>
              </a:rPr>
              <a:t>他の</a:t>
            </a:r>
            <a:r>
              <a:rPr lang="ja-JP" altLang="en-US" dirty="0">
                <a:latin typeface="Calibri" charset="0"/>
                <a:ea typeface="MS PGothic" charset="0"/>
              </a:rPr>
              <a:t>バウンダリにある</a:t>
            </a:r>
            <a:r>
              <a:rPr lang="x-none" dirty="0">
                <a:latin typeface="Calibri" charset="0"/>
                <a:ea typeface="MS PGothic" charset="0"/>
              </a:rPr>
              <a:t>ソフトウェア）</a:t>
            </a:r>
            <a:r>
              <a:rPr lang="ja-JP" altLang="en-US" dirty="0">
                <a:latin typeface="Calibri" charset="0"/>
                <a:ea typeface="MS PGothic" charset="0"/>
              </a:rPr>
              <a:t>を原作と同一の条件で</a:t>
            </a:r>
            <a:r>
              <a:rPr lang="x-none" dirty="0">
                <a:latin typeface="Calibri" charset="0"/>
                <a:ea typeface="MS PGothic" charset="0"/>
              </a:rPr>
              <a:t>再頒布</a:t>
            </a:r>
            <a:r>
              <a:rPr lang="ja-JP" altLang="en-US" dirty="0">
                <a:latin typeface="Calibri" charset="0"/>
                <a:ea typeface="MS PGothic" charset="0"/>
              </a:rPr>
              <a:t>すること</a:t>
            </a:r>
            <a:r>
              <a:rPr lang="x-none" dirty="0">
                <a:latin typeface="Calibri" charset="0"/>
                <a:ea typeface="MS PGothic" charset="0"/>
              </a:rPr>
              <a:t>を要求するものがあ</a:t>
            </a:r>
            <a:r>
              <a:rPr lang="ja-JP" altLang="en-US" dirty="0">
                <a:latin typeface="Calibri" charset="0"/>
                <a:ea typeface="MS PGothic" charset="0"/>
              </a:rPr>
              <a:t>る</a:t>
            </a:r>
            <a:endParaRPr lang="x-none" dirty="0">
              <a:latin typeface="Calibri" charset="0"/>
              <a:ea typeface="MS PGothic" charset="0"/>
            </a:endParaRPr>
          </a:p>
          <a:p>
            <a:r>
              <a:rPr lang="x-none" dirty="0">
                <a:latin typeface="Calibri" charset="0"/>
                <a:ea typeface="MS PGothic" charset="0"/>
              </a:rPr>
              <a:t>これは、「コピーレフト」</a:t>
            </a:r>
            <a:r>
              <a:rPr lang="ja-JP" altLang="en-US" dirty="0" err="1">
                <a:latin typeface="Calibri" charset="0"/>
                <a:ea typeface="MS PGothic" charset="0"/>
              </a:rPr>
              <a:t>、</a:t>
            </a:r>
            <a:r>
              <a:rPr lang="x-none" dirty="0">
                <a:latin typeface="Calibri" charset="0"/>
                <a:ea typeface="MS PGothic" charset="0"/>
              </a:rPr>
              <a:t>「互恵的」</a:t>
            </a:r>
            <a:r>
              <a:rPr lang="ja-JP" altLang="en-US" dirty="0" err="1">
                <a:latin typeface="Calibri" charset="0"/>
                <a:ea typeface="MS PGothic" charset="0"/>
              </a:rPr>
              <a:t>、</a:t>
            </a:r>
            <a:r>
              <a:rPr lang="ja-JP" altLang="en-US" dirty="0">
                <a:latin typeface="Calibri" charset="0"/>
                <a:ea typeface="MS PGothic" charset="0"/>
              </a:rPr>
              <a:t>あるいは</a:t>
            </a:r>
            <a:r>
              <a:rPr lang="x-none" dirty="0">
                <a:latin typeface="Calibri" charset="0"/>
                <a:ea typeface="MS PGothic" charset="0"/>
              </a:rPr>
              <a:t>「遺伝的」効果と言及され</a:t>
            </a:r>
            <a:r>
              <a:rPr lang="ja-JP" altLang="en-US" dirty="0">
                <a:latin typeface="Calibri" charset="0"/>
                <a:ea typeface="MS PGothic" charset="0"/>
              </a:rPr>
              <a:t>る</a:t>
            </a:r>
            <a:endParaRPr lang="x-none" dirty="0">
              <a:latin typeface="Calibri" charset="0"/>
              <a:ea typeface="MS PGothic" charset="0"/>
            </a:endParaRPr>
          </a:p>
          <a:p>
            <a:r>
              <a:rPr lang="x-none" dirty="0">
                <a:latin typeface="Calibri" charset="0"/>
                <a:ea typeface="MS PGothic" charset="0"/>
              </a:rPr>
              <a:t>GPL version 2.0よりライセンス互恵性の例</a:t>
            </a:r>
            <a:r>
              <a:rPr lang="ja-JP" altLang="en-US" dirty="0">
                <a:latin typeface="Calibri" charset="0"/>
                <a:ea typeface="MS PGothic" charset="0"/>
              </a:rPr>
              <a:t>：</a:t>
            </a:r>
            <a:endParaRPr lang="x-none" dirty="0">
              <a:latin typeface="Calibri" charset="0"/>
              <a:ea typeface="MS PGothic" charset="0"/>
            </a:endParaRPr>
          </a:p>
          <a:p>
            <a:pPr lvl="1" indent="0">
              <a:buNone/>
            </a:pPr>
            <a:r>
              <a:rPr lang="x-none" altLang="ja-JP"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r>
              <a:rPr lang="x-none" altLang="ja-JP" dirty="0" smtClean="0">
                <a:latin typeface="Calibri" charset="0"/>
                <a:ea typeface="MS PGothic" charset="0"/>
              </a:rPr>
              <a:t>」</a:t>
            </a:r>
            <a:endParaRPr lang="x-none" altLang="ja-JP" u="sng" dirty="0" smtClean="0">
              <a:solidFill>
                <a:srgbClr val="00B050"/>
              </a:solidFill>
              <a:latin typeface="Calibri" charset="0"/>
              <a:ea typeface="MS PGothic" charset="0"/>
            </a:endParaRPr>
          </a:p>
          <a:p>
            <a:r>
              <a:rPr lang="x-none" dirty="0" smtClean="0">
                <a:latin typeface="Calibri" charset="0"/>
                <a:ea typeface="MS PGothic" charset="0"/>
              </a:rPr>
              <a:t>互恵性やコピーレフトの条項を組み入れたライセンスとして</a:t>
            </a:r>
            <a:r>
              <a:rPr lang="ja-JP" altLang="en-US" dirty="0" err="1">
                <a:latin typeface="Calibri" charset="0"/>
                <a:ea typeface="MS PGothic" charset="0"/>
              </a:rPr>
              <a:t>、</a:t>
            </a:r>
            <a:r>
              <a:rPr lang="x-none" dirty="0">
                <a:latin typeface="Calibri" charset="0"/>
                <a:ea typeface="MS PGothic" charset="0"/>
              </a:rPr>
              <a:t>GPL、 LGPL、 AGPL、 MPL</a:t>
            </a:r>
            <a:r>
              <a:rPr lang="ja-JP" altLang="en-US" dirty="0" err="1">
                <a:latin typeface="Calibri" charset="0"/>
                <a:ea typeface="MS PGothic" charset="0"/>
              </a:rPr>
              <a:t>、</a:t>
            </a:r>
            <a:r>
              <a:rPr lang="x-none" dirty="0">
                <a:latin typeface="Calibri" charset="0"/>
                <a:ea typeface="MS PGothic" charset="0"/>
              </a:rPr>
              <a:t>および CDDLの</a:t>
            </a:r>
            <a:r>
              <a:rPr lang="ja-JP" altLang="en-US" dirty="0">
                <a:latin typeface="Calibri" charset="0"/>
                <a:ea typeface="MS PGothic" charset="0"/>
              </a:rPr>
              <a:t>すべて</a:t>
            </a:r>
            <a:r>
              <a:rPr lang="x-none" dirty="0">
                <a:latin typeface="Calibri" charset="0"/>
                <a:ea typeface="MS PGothic" charset="0"/>
              </a:rPr>
              <a:t>のバージョンが挙げられ</a:t>
            </a:r>
            <a:r>
              <a:rPr lang="ja-JP" altLang="en-US" dirty="0">
                <a:latin typeface="Calibri" charset="0"/>
                <a:ea typeface="MS PGothic" charset="0"/>
              </a:rPr>
              <a:t>る</a:t>
            </a:r>
            <a:r>
              <a:rPr lang="x-none" dirty="0">
                <a:latin typeface="Calibri" charset="0"/>
                <a:ea typeface="MS PGothic" charset="0"/>
              </a:rPr>
              <a:t>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a:t>
            </a:r>
            <a:r>
              <a:rPr lang="ja-JP" altLang="en-US" dirty="0">
                <a:latin typeface="Calibri" charset="0"/>
                <a:ea typeface="MS PGothic" charset="0"/>
              </a:rPr>
              <a:t>コード</a:t>
            </a:r>
            <a:r>
              <a:rPr lang="x-none" altLang="x-none" dirty="0">
                <a:latin typeface="Calibri" charset="0"/>
                <a:ea typeface="MS PGothic" charset="0"/>
              </a:rPr>
              <a:t>が</a:t>
            </a:r>
            <a:r>
              <a:rPr lang="ja-JP" altLang="en-US" dirty="0">
                <a:latin typeface="Calibri" charset="0"/>
                <a:ea typeface="MS PGothic" charset="0"/>
              </a:rPr>
              <a:t>入手</a:t>
            </a:r>
            <a:r>
              <a:rPr lang="x-none" altLang="x-none" dirty="0">
                <a:latin typeface="Calibri" charset="0"/>
                <a:ea typeface="MS PGothic" charset="0"/>
              </a:rPr>
              <a:t>できる状態にあることを義務づける場合があ</a:t>
            </a:r>
            <a:r>
              <a:rPr lang="ja-JP" altLang="en-US" dirty="0">
                <a:latin typeface="Calibri" charset="0"/>
                <a:ea typeface="MS PGothic" charset="0"/>
              </a:rPr>
              <a:t>る</a:t>
            </a:r>
            <a:endParaRPr lang="x-none" altLang="x-none" dirty="0">
              <a:latin typeface="Calibri" charset="0"/>
              <a:ea typeface="MS PGothic" charset="0"/>
            </a:endParaRP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Calibri" charset="0"/>
                <a:ea typeface="MS PGothic" charset="0"/>
              </a:rPr>
              <a:t>プロプライエタリ</a:t>
            </a:r>
            <a:r>
              <a:rPr lang="ja-JP" altLang="en-US" dirty="0" smtClean="0">
                <a:latin typeface="Calibri" charset="0"/>
                <a:ea typeface="MS PGothic" charset="0"/>
              </a:rPr>
              <a:t>ライセンス、</a:t>
            </a:r>
            <a:r>
              <a:rPr lang="en-US" altLang="ja-JP" dirty="0" smtClean="0">
                <a:latin typeface="Calibri" charset="0"/>
                <a:ea typeface="MS PGothic" charset="0"/>
              </a:rPr>
              <a:t/>
            </a:r>
            <a:br>
              <a:rPr lang="en-US" altLang="ja-JP" dirty="0" smtClean="0">
                <a:latin typeface="Calibri" charset="0"/>
                <a:ea typeface="MS PGothic" charset="0"/>
              </a:rPr>
            </a:br>
            <a:r>
              <a:rPr lang="en-US" dirty="0" err="1" smtClean="0">
                <a:latin typeface="Calibri" charset="0"/>
                <a:ea typeface="MS PGothic" charset="0"/>
              </a:rPr>
              <a:t>もしくはクローズド</a:t>
            </a:r>
            <a:r>
              <a:rPr lang="en-US" dirty="0" smtClean="0">
                <a:latin typeface="Calibri" charset="0"/>
                <a:ea typeface="MS PGothic" charset="0"/>
              </a:rPr>
              <a:t> </a:t>
            </a:r>
            <a:r>
              <a:rPr lang="en-US" dirty="0" err="1">
                <a:latin typeface="Calibri" charset="0"/>
                <a:ea typeface="MS PGothic" charset="0"/>
              </a:rPr>
              <a:t>ソース</a:t>
            </a:r>
            <a:r>
              <a:rPr lang="ja-JP" altLang="en-US" dirty="0">
                <a:latin typeface="Calibri" charset="0"/>
                <a:ea typeface="MS PGothic" charset="0"/>
              </a:rPr>
              <a:t> ライセンス</a:t>
            </a:r>
            <a:endParaRPr lang="en-US" dirty="0"/>
          </a:p>
        </p:txBody>
      </p:sp>
      <p:sp>
        <p:nvSpPr>
          <p:cNvPr id="3" name="Content Placeholder 2"/>
          <p:cNvSpPr>
            <a:spLocks noGrp="1"/>
          </p:cNvSpPr>
          <p:nvPr>
            <p:ph idx="1"/>
          </p:nvPr>
        </p:nvSpPr>
        <p:spPr>
          <a:xfrm>
            <a:off x="556967" y="2013995"/>
            <a:ext cx="10796833" cy="4644352"/>
          </a:xfrm>
        </p:spPr>
        <p:txBody>
          <a:bodyPr vert="horz" lIns="91440" tIns="45720" rIns="91440" bIns="45720" rtlCol="0" anchor="t">
            <a:normAutofit/>
          </a:bodyPr>
          <a:lstStyle/>
          <a:p>
            <a:r>
              <a:rPr lang="en-US" dirty="0">
                <a:latin typeface="Calibri" charset="0"/>
                <a:ea typeface="MS PGothic" charset="0"/>
              </a:rPr>
              <a:t>プロプライエタリ ソフトウェア </a:t>
            </a:r>
            <a:r>
              <a:rPr lang="en-US" dirty="0" err="1">
                <a:latin typeface="Calibri" charset="0"/>
                <a:ea typeface="MS PGothic" charset="0"/>
              </a:rPr>
              <a:t>ライセンス</a:t>
            </a:r>
            <a:r>
              <a:rPr lang="en-US" dirty="0">
                <a:latin typeface="Calibri" charset="0"/>
                <a:ea typeface="MS PGothic" charset="0"/>
              </a:rPr>
              <a:t>（</a:t>
            </a:r>
            <a:r>
              <a:rPr lang="ja-JP" altLang="en-US" dirty="0">
                <a:latin typeface="Calibri" charset="0"/>
                <a:ea typeface="MS PGothic" charset="0"/>
              </a:rPr>
              <a:t>もしくは</a:t>
            </a:r>
            <a:r>
              <a:rPr lang="en-US" dirty="0" err="1">
                <a:latin typeface="Calibri" charset="0"/>
                <a:ea typeface="MS PGothic" charset="0"/>
              </a:rPr>
              <a:t>商用ライセンス、もしくはEULA）は</a:t>
            </a:r>
            <a:r>
              <a:rPr lang="ja-JP" altLang="en-US" dirty="0" err="1">
                <a:latin typeface="Calibri" charset="0"/>
                <a:ea typeface="MS PGothic" charset="0"/>
              </a:rPr>
              <a:t>、</a:t>
            </a:r>
            <a:r>
              <a:rPr lang="en-US" dirty="0" err="1">
                <a:latin typeface="Calibri" charset="0"/>
                <a:ea typeface="MS PGothic" charset="0"/>
              </a:rPr>
              <a:t>ソフトウェアの使用、改変</a:t>
            </a:r>
            <a:r>
              <a:rPr lang="ja-JP" altLang="en-US" dirty="0" err="1">
                <a:latin typeface="Calibri" charset="0"/>
                <a:ea typeface="MS PGothic" charset="0"/>
              </a:rPr>
              <a:t>、</a:t>
            </a:r>
            <a:r>
              <a:rPr lang="en-US" dirty="0" err="1">
                <a:latin typeface="Calibri" charset="0"/>
                <a:ea typeface="MS PGothic" charset="0"/>
              </a:rPr>
              <a:t>もしくは再頒布についての制約を有</a:t>
            </a:r>
            <a:r>
              <a:rPr lang="ja-JP" altLang="en-US" dirty="0">
                <a:latin typeface="Calibri" charset="0"/>
                <a:ea typeface="MS PGothic" charset="0"/>
              </a:rPr>
              <a:t>する</a:t>
            </a:r>
            <a:endParaRPr lang="en-US" dirty="0">
              <a:latin typeface="Calibri" charset="0"/>
              <a:ea typeface="MS PGothic" charset="0"/>
            </a:endParaRPr>
          </a:p>
          <a:p>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ライセンスは、多くの場合</a:t>
            </a:r>
            <a:r>
              <a:rPr lang="en-US" dirty="0">
                <a:latin typeface="Calibri" charset="0"/>
                <a:ea typeface="MS PGothic" charset="0"/>
              </a:rPr>
              <a:t>、</a:t>
            </a:r>
            <a:r>
              <a:rPr lang="ja-JP" altLang="en-US" dirty="0">
                <a:latin typeface="Calibri" charset="0"/>
                <a:ea typeface="MS PGothic" charset="0"/>
              </a:rPr>
              <a:t>金銭の</a:t>
            </a:r>
            <a:r>
              <a:rPr lang="en-US" dirty="0" err="1">
                <a:latin typeface="Calibri" charset="0"/>
                <a:ea typeface="MS PGothic" charset="0"/>
              </a:rPr>
              <a:t>支払やライセンス料を伴</a:t>
            </a:r>
            <a:r>
              <a:rPr lang="ja-JP" altLang="en-US" dirty="0">
                <a:latin typeface="Calibri" charset="0"/>
                <a:ea typeface="MS PGothic" charset="0"/>
              </a:rPr>
              <a:t>う</a:t>
            </a:r>
            <a:r>
              <a:rPr lang="en-US" dirty="0">
                <a:latin typeface="Calibri" charset="0"/>
                <a:ea typeface="MS PGothic" charset="0"/>
              </a:rPr>
              <a:t> </a:t>
            </a:r>
          </a:p>
          <a:p>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ライセンスは</a:t>
            </a:r>
            <a:r>
              <a:rPr lang="ja-JP" altLang="en-US" dirty="0" err="1">
                <a:latin typeface="Calibri" charset="0"/>
                <a:ea typeface="MS PGothic" charset="0"/>
              </a:rPr>
              <a:t>、</a:t>
            </a:r>
            <a:r>
              <a:rPr lang="en-US" dirty="0" err="1">
                <a:latin typeface="Calibri" charset="0"/>
                <a:ea typeface="MS PGothic" charset="0"/>
              </a:rPr>
              <a:t>ベンダ</a:t>
            </a:r>
            <a:r>
              <a:rPr lang="en-US" dirty="0">
                <a:latin typeface="Calibri" charset="0"/>
                <a:ea typeface="MS PGothic" charset="0"/>
              </a:rPr>
              <a:t>ー</a:t>
            </a:r>
            <a:r>
              <a:rPr lang="ja-JP" altLang="en-US" dirty="0" smtClean="0">
                <a:latin typeface="Calibri" charset="0"/>
                <a:ea typeface="MS PGothic" charset="0"/>
              </a:rPr>
              <a:t>ごと</a:t>
            </a:r>
            <a:r>
              <a:rPr lang="ja-JP" altLang="en-US" dirty="0">
                <a:latin typeface="Calibri" charset="0"/>
                <a:ea typeface="MS PGothic" charset="0"/>
              </a:rPr>
              <a:t>の</a:t>
            </a:r>
            <a:r>
              <a:rPr lang="en-US" dirty="0" err="1" smtClean="0">
                <a:latin typeface="Calibri" charset="0"/>
                <a:ea typeface="MS PGothic" charset="0"/>
              </a:rPr>
              <a:t>独自性があ</a:t>
            </a:r>
            <a:r>
              <a:rPr lang="ja-JP" altLang="en-US" dirty="0">
                <a:latin typeface="Calibri" charset="0"/>
                <a:ea typeface="MS PGothic" charset="0"/>
              </a:rPr>
              <a:t>る </a:t>
            </a:r>
            <a:r>
              <a:rPr lang="en-US" dirty="0">
                <a:latin typeface="Calibri" charset="0"/>
                <a:ea typeface="MS PGothic" charset="0"/>
              </a:rPr>
              <a:t>－</a:t>
            </a:r>
            <a:r>
              <a:rPr lang="ja-JP" altLang="en-US" dirty="0">
                <a:latin typeface="Calibri" charset="0"/>
                <a:ea typeface="MS PGothic" charset="0"/>
              </a:rPr>
              <a:t> 存在する</a:t>
            </a:r>
            <a:r>
              <a:rPr lang="en-US" dirty="0" err="1">
                <a:latin typeface="Calibri" charset="0"/>
                <a:ea typeface="MS PGothic" charset="0"/>
              </a:rPr>
              <a:t>ベンダ</a:t>
            </a:r>
            <a:r>
              <a:rPr lang="en-US" dirty="0">
                <a:latin typeface="Calibri" charset="0"/>
                <a:ea typeface="MS PGothic" charset="0"/>
              </a:rPr>
              <a:t>ー</a:t>
            </a:r>
            <a:r>
              <a:rPr lang="ja-JP" altLang="en-US" dirty="0">
                <a:latin typeface="Calibri" charset="0"/>
                <a:ea typeface="MS PGothic" charset="0"/>
              </a:rPr>
              <a:t>数と同じバリエーションの</a:t>
            </a:r>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a:t>
            </a:r>
            <a:r>
              <a:rPr lang="ja-JP" altLang="en-US" dirty="0">
                <a:latin typeface="Calibri" charset="0"/>
                <a:ea typeface="MS PGothic" charset="0"/>
              </a:rPr>
              <a:t>が</a:t>
            </a:r>
            <a:r>
              <a:rPr lang="en-US" dirty="0" err="1">
                <a:latin typeface="Calibri" charset="0"/>
                <a:ea typeface="MS PGothic" charset="0"/>
              </a:rPr>
              <a:t>あり、それぞれ</a:t>
            </a:r>
            <a:r>
              <a:rPr lang="ja-JP" altLang="en-US" dirty="0">
                <a:latin typeface="Calibri" charset="0"/>
                <a:ea typeface="MS PGothic" charset="0"/>
              </a:rPr>
              <a:t>を</a:t>
            </a:r>
            <a:r>
              <a:rPr lang="en-US" dirty="0" err="1">
                <a:latin typeface="Calibri" charset="0"/>
                <a:ea typeface="MS PGothic" charset="0"/>
              </a:rPr>
              <a:t>個別に評価</a:t>
            </a:r>
            <a:r>
              <a:rPr lang="ja-JP" altLang="en-US" dirty="0">
                <a:latin typeface="Calibri" charset="0"/>
                <a:ea typeface="MS PGothic" charset="0"/>
              </a:rPr>
              <a:t>し</a:t>
            </a:r>
            <a:r>
              <a:rPr lang="en-US" dirty="0" err="1">
                <a:latin typeface="Calibri" charset="0"/>
                <a:ea typeface="MS PGothic" charset="0"/>
              </a:rPr>
              <a:t>なければな</a:t>
            </a:r>
            <a:r>
              <a:rPr lang="ja-JP" altLang="en-US" dirty="0">
                <a:latin typeface="Calibri" charset="0"/>
                <a:ea typeface="MS PGothic" charset="0"/>
              </a:rPr>
              <a:t>らない</a:t>
            </a:r>
            <a:endParaRPr lang="en-US" dirty="0">
              <a:latin typeface="Calibri" charset="0"/>
              <a:ea typeface="MS PGothic" charset="0"/>
            </a:endParaRPr>
          </a:p>
          <a:p>
            <a:r>
              <a:rPr lang="en-US" dirty="0" err="1">
                <a:latin typeface="Calibri" charset="0"/>
                <a:ea typeface="MS PGothic" charset="0"/>
              </a:rPr>
              <a:t>FOSSの開発者たちは</a:t>
            </a:r>
            <a:r>
              <a:rPr lang="ja-JP" altLang="en-US" dirty="0" err="1">
                <a:latin typeface="Calibri" charset="0"/>
                <a:ea typeface="MS PGothic" charset="0"/>
              </a:rPr>
              <a:t>、</a:t>
            </a:r>
            <a:r>
              <a:rPr lang="ja-JP" altLang="en-US" dirty="0">
                <a:latin typeface="Calibri" charset="0"/>
                <a:ea typeface="MS PGothic" charset="0"/>
              </a:rPr>
              <a:t>通常、</a:t>
            </a:r>
            <a:r>
              <a:rPr lang="en-US" dirty="0">
                <a:latin typeface="Calibri" charset="0"/>
                <a:ea typeface="MS PGothic" charset="0"/>
              </a:rPr>
              <a:t>「</a:t>
            </a:r>
            <a:r>
              <a:rPr lang="en-US" altLang="ja-JP" dirty="0" err="1">
                <a:latin typeface="Calibri" charset="0"/>
                <a:ea typeface="MS PGothic" charset="0"/>
              </a:rPr>
              <a:t>プロプライエタリ</a:t>
            </a:r>
            <a:r>
              <a:rPr lang="en-US" altLang="ja-JP" dirty="0">
                <a:latin typeface="Calibri" charset="0"/>
                <a:ea typeface="MS PGothic" charset="0"/>
              </a:rPr>
              <a:t>」</a:t>
            </a:r>
            <a:r>
              <a:rPr lang="ja-JP" altLang="en-US" dirty="0">
                <a:latin typeface="Calibri" charset="0"/>
                <a:ea typeface="MS PGothic" charset="0"/>
              </a:rPr>
              <a:t>という用語</a:t>
            </a:r>
            <a:r>
              <a:rPr lang="en-US" altLang="ja-JP" dirty="0" err="1">
                <a:latin typeface="Calibri" charset="0"/>
                <a:ea typeface="MS PGothic" charset="0"/>
              </a:rPr>
              <a:t>をFOSS</a:t>
            </a:r>
            <a:r>
              <a:rPr lang="ja-JP" altLang="en-US" dirty="0">
                <a:latin typeface="Calibri" charset="0"/>
                <a:ea typeface="MS PGothic" charset="0"/>
              </a:rPr>
              <a:t>でない</a:t>
            </a:r>
            <a:r>
              <a:rPr lang="en-US" altLang="ja-JP" dirty="0" err="1">
                <a:latin typeface="Calibri" charset="0"/>
                <a:ea typeface="MS PGothic" charset="0"/>
              </a:rPr>
              <a:t>商用のライセンスを言い表す際に用い</a:t>
            </a:r>
            <a:r>
              <a:rPr lang="ja-JP" altLang="en-US" dirty="0">
                <a:latin typeface="Calibri" charset="0"/>
                <a:ea typeface="MS PGothic" charset="0"/>
              </a:rPr>
              <a:t>る</a:t>
            </a:r>
            <a:r>
              <a:rPr lang="en-US" altLang="ja-JP" dirty="0" err="1">
                <a:latin typeface="Calibri" charset="0"/>
                <a:ea typeface="MS PGothic" charset="0"/>
              </a:rPr>
              <a:t>が</a:t>
            </a:r>
            <a:r>
              <a:rPr lang="en-US" dirty="0" err="1">
                <a:latin typeface="Calibri"/>
              </a:rPr>
              <a:t>、FOSS</a:t>
            </a:r>
            <a:r>
              <a:rPr lang="ja-JP" altLang="en-US" dirty="0">
                <a:latin typeface="Calibri"/>
              </a:rPr>
              <a:t>ライセンスも</a:t>
            </a:r>
            <a:r>
              <a:rPr lang="en-US" dirty="0" err="1">
                <a:latin typeface="Calibri"/>
              </a:rPr>
              <a:t>プロプライエタリ</a:t>
            </a:r>
            <a:r>
              <a:rPr lang="ja-JP" altLang="en-US" dirty="0">
                <a:latin typeface="Calibri"/>
              </a:rPr>
              <a:t> </a:t>
            </a:r>
            <a:r>
              <a:rPr lang="en-US" dirty="0" err="1" smtClean="0">
                <a:latin typeface="Calibri"/>
              </a:rPr>
              <a:t>ライセンスも</a:t>
            </a:r>
            <a:r>
              <a:rPr lang="ja-JP" altLang="en-US" dirty="0" err="1">
                <a:latin typeface="Calibri"/>
              </a:rPr>
              <a:t>、</a:t>
            </a:r>
            <a:r>
              <a:rPr lang="en-US" dirty="0" err="1">
                <a:latin typeface="Calibri"/>
              </a:rPr>
              <a:t>知的財産</a:t>
            </a:r>
            <a:r>
              <a:rPr lang="ja-JP" altLang="en-US" dirty="0">
                <a:latin typeface="Calibri"/>
              </a:rPr>
              <a:t>をベース</a:t>
            </a:r>
            <a:r>
              <a:rPr lang="ja-JP" altLang="en-US" dirty="0" smtClean="0">
                <a:latin typeface="Calibri"/>
              </a:rPr>
              <a:t>にしたものであり、どちらも</a:t>
            </a:r>
            <a:r>
              <a:rPr lang="en-US" dirty="0" err="1" smtClean="0">
                <a:latin typeface="Calibri"/>
              </a:rPr>
              <a:t>その</a:t>
            </a:r>
            <a:r>
              <a:rPr lang="ja-JP" altLang="en-US" dirty="0">
                <a:latin typeface="Calibri"/>
              </a:rPr>
              <a:t>ソフトウェア資産</a:t>
            </a:r>
            <a:r>
              <a:rPr lang="en-US" dirty="0" err="1" smtClean="0">
                <a:latin typeface="Calibri"/>
              </a:rPr>
              <a:t>にライセンスを付与</a:t>
            </a:r>
            <a:r>
              <a:rPr lang="ja-JP" altLang="en-US" dirty="0" smtClean="0">
                <a:latin typeface="Calibri"/>
              </a:rPr>
              <a:t>したもの</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その他のライセン</a:t>
            </a:r>
            <a:r>
              <a:rPr lang="ja-JP" altLang="en-US" dirty="0">
                <a:latin typeface="Calibri" charset="0"/>
                <a:ea typeface="MS PGothic" charset="0"/>
              </a:rPr>
              <a:t>ス</a:t>
            </a:r>
            <a:endParaRPr lang="en-US" dirty="0">
              <a:latin typeface="Calibri" charset="0"/>
              <a:ea typeface="MS PGothic" charset="0"/>
            </a:endParaRPr>
          </a:p>
        </p:txBody>
      </p:sp>
      <p:sp>
        <p:nvSpPr>
          <p:cNvPr id="3" name="Content Placeholder 2"/>
          <p:cNvSpPr>
            <a:spLocks noGrp="1"/>
          </p:cNvSpPr>
          <p:nvPr>
            <p:ph idx="1"/>
          </p:nvPr>
        </p:nvSpPr>
        <p:spPr>
          <a:xfrm>
            <a:off x="697584" y="1481772"/>
            <a:ext cx="10796833" cy="5176575"/>
          </a:xfrm>
        </p:spPr>
        <p:txBody>
          <a:bodyPr vert="horz" lIns="91440" tIns="45720" rIns="91440" bIns="45720" rtlCol="0" anchor="t">
            <a:normAutofit lnSpcReduction="10000"/>
          </a:bodyPr>
          <a:lstStyle/>
          <a:p>
            <a:r>
              <a:rPr lang="en-US" dirty="0" err="1">
                <a:latin typeface="Calibri" charset="0"/>
                <a:ea typeface="MS PGothic" charset="0"/>
              </a:rPr>
              <a:t>フリーウェア－プロプライエタリ</a:t>
            </a:r>
            <a:r>
              <a:rPr lang="en-US" dirty="0">
                <a:latin typeface="Calibri" charset="0"/>
                <a:ea typeface="MS PGothic" charset="0"/>
              </a:rPr>
              <a:t> </a:t>
            </a:r>
            <a:r>
              <a:rPr lang="en-US" dirty="0" err="1">
                <a:latin typeface="Calibri" charset="0"/>
                <a:ea typeface="MS PGothic" charset="0"/>
              </a:rPr>
              <a:t>ライセンスの</a:t>
            </a:r>
            <a:r>
              <a:rPr lang="ja-JP" altLang="en-US" dirty="0">
                <a:latin typeface="Calibri" charset="0"/>
                <a:ea typeface="MS PGothic" charset="0"/>
              </a:rPr>
              <a:t>下で</a:t>
            </a:r>
            <a:r>
              <a:rPr lang="en-US" dirty="0">
                <a:latin typeface="Calibri" charset="0"/>
                <a:ea typeface="MS PGothic" charset="0"/>
              </a:rPr>
              <a:t>、</a:t>
            </a:r>
            <a:r>
              <a:rPr lang="en-US" dirty="0" err="1">
                <a:latin typeface="Calibri" charset="0"/>
                <a:ea typeface="MS PGothic" charset="0"/>
              </a:rPr>
              <a:t>無料</a:t>
            </a:r>
            <a:r>
              <a:rPr lang="ja-JP" altLang="en-US" dirty="0">
                <a:latin typeface="Calibri" charset="0"/>
                <a:ea typeface="MS PGothic" charset="0"/>
              </a:rPr>
              <a:t>また</a:t>
            </a:r>
            <a:r>
              <a:rPr lang="en-US" dirty="0" err="1">
                <a:latin typeface="Calibri" charset="0"/>
                <a:ea typeface="MS PGothic" charset="0"/>
              </a:rPr>
              <a:t>は非常に低</a:t>
            </a:r>
            <a:r>
              <a:rPr lang="ja-JP" altLang="en-US" dirty="0">
                <a:latin typeface="Calibri" charset="0"/>
                <a:ea typeface="MS PGothic" charset="0"/>
              </a:rPr>
              <a:t>い</a:t>
            </a:r>
            <a:r>
              <a:rPr lang="en-US" dirty="0" err="1">
                <a:latin typeface="Calibri" charset="0"/>
                <a:ea typeface="MS PGothic" charset="0"/>
              </a:rPr>
              <a:t>コストで頒布されるソフトウェア</a:t>
            </a:r>
            <a:endParaRPr lang="en-US" dirty="0">
              <a:latin typeface="Calibri" charset="0"/>
              <a:ea typeface="MS PGothic" charset="0"/>
            </a:endParaRPr>
          </a:p>
          <a:p>
            <a:pPr lvl="1">
              <a:buFont typeface="Wingdings" panose="05000000000000000000" pitchFamily="2" charset="2"/>
              <a:buChar char="Ø"/>
            </a:pPr>
            <a:r>
              <a:rPr lang="en-US" sz="1800" dirty="0" err="1">
                <a:latin typeface="Calibri" charset="0"/>
                <a:ea typeface="MS PGothic" charset="0"/>
              </a:rPr>
              <a:t>ソースコードが</a:t>
            </a:r>
            <a:r>
              <a:rPr lang="ja-JP" altLang="en-US" sz="1800" dirty="0">
                <a:latin typeface="Calibri" charset="0"/>
                <a:ea typeface="MS PGothic" charset="0"/>
              </a:rPr>
              <a:t>入手</a:t>
            </a:r>
            <a:r>
              <a:rPr lang="en-US" sz="1800" dirty="0" err="1">
                <a:latin typeface="Calibri" charset="0"/>
                <a:ea typeface="MS PGothic" charset="0"/>
              </a:rPr>
              <a:t>できる</a:t>
            </a:r>
            <a:r>
              <a:rPr lang="ja-JP" altLang="en-US" sz="1800" dirty="0">
                <a:latin typeface="Calibri" charset="0"/>
                <a:ea typeface="MS PGothic" charset="0"/>
              </a:rPr>
              <a:t>もの</a:t>
            </a:r>
            <a:r>
              <a:rPr lang="en-US" sz="1800" dirty="0">
                <a:latin typeface="Calibri" charset="0"/>
                <a:ea typeface="MS PGothic" charset="0"/>
              </a:rPr>
              <a:t>も</a:t>
            </a:r>
            <a:r>
              <a:rPr lang="ja-JP" altLang="en-US" sz="1800" dirty="0">
                <a:latin typeface="Calibri" charset="0"/>
                <a:ea typeface="MS PGothic" charset="0"/>
              </a:rPr>
              <a:t>あれば、でき</a:t>
            </a:r>
            <a:r>
              <a:rPr lang="en-US" sz="1800" dirty="0" err="1">
                <a:latin typeface="Calibri" charset="0"/>
                <a:ea typeface="MS PGothic" charset="0"/>
              </a:rPr>
              <a:t>ない</a:t>
            </a:r>
            <a:r>
              <a:rPr lang="ja-JP" altLang="en-US" sz="1800" dirty="0">
                <a:latin typeface="Calibri" charset="0"/>
                <a:ea typeface="MS PGothic" charset="0"/>
              </a:rPr>
              <a:t>もの</a:t>
            </a:r>
            <a:r>
              <a:rPr lang="en-US" sz="1800" dirty="0" err="1">
                <a:latin typeface="Calibri" charset="0"/>
                <a:ea typeface="MS PGothic" charset="0"/>
              </a:rPr>
              <a:t>もあり</a:t>
            </a:r>
            <a:r>
              <a:rPr lang="ja-JP" altLang="en-US" sz="1800" dirty="0" err="1">
                <a:latin typeface="Calibri" charset="0"/>
                <a:ea typeface="MS PGothic" charset="0"/>
              </a:rPr>
              <a:t>、</a:t>
            </a:r>
            <a:r>
              <a:rPr lang="ja-JP" altLang="en-US" sz="1800" dirty="0" smtClean="0">
                <a:latin typeface="Calibri" charset="0"/>
                <a:ea typeface="MS PGothic" charset="0"/>
              </a:rPr>
              <a:t>派生的著作物</a:t>
            </a:r>
            <a:r>
              <a:rPr lang="ja-JP" altLang="en-US" sz="1800" dirty="0">
                <a:latin typeface="Calibri" charset="0"/>
                <a:ea typeface="MS PGothic" charset="0"/>
              </a:rPr>
              <a:t>の作成について、一般的には</a:t>
            </a:r>
            <a:r>
              <a:rPr lang="en-US" sz="1800" dirty="0" err="1">
                <a:latin typeface="Calibri" charset="0"/>
                <a:ea typeface="MS PGothic" charset="0"/>
              </a:rPr>
              <a:t>制限され</a:t>
            </a:r>
            <a:r>
              <a:rPr lang="ja-JP" altLang="en-US" sz="1800" dirty="0">
                <a:latin typeface="Calibri" charset="0"/>
                <a:ea typeface="MS PGothic" charset="0"/>
              </a:rPr>
              <a:t>る</a:t>
            </a:r>
            <a:endParaRPr lang="en-US" sz="1800" dirty="0">
              <a:latin typeface="Calibri" charset="0"/>
              <a:ea typeface="MS PGothic" charset="0"/>
            </a:endParaRPr>
          </a:p>
          <a:p>
            <a:pPr lvl="1">
              <a:buFont typeface="Wingdings" panose="05000000000000000000" pitchFamily="2" charset="2"/>
              <a:buChar char="Ø"/>
            </a:pPr>
            <a:r>
              <a:rPr lang="en-US" sz="1800" dirty="0" err="1">
                <a:latin typeface="Calibri" charset="0"/>
                <a:ea typeface="MS PGothic" charset="0"/>
              </a:rPr>
              <a:t>フリーウェアのソフトウェアは</a:t>
            </a:r>
            <a:r>
              <a:rPr lang="ja-JP" altLang="en-US" sz="1800" dirty="0" err="1">
                <a:latin typeface="Calibri" charset="0"/>
                <a:ea typeface="MS PGothic" charset="0"/>
              </a:rPr>
              <a:t>、</a:t>
            </a:r>
            <a:r>
              <a:rPr lang="ja-JP" altLang="en-US" sz="1800" dirty="0">
                <a:latin typeface="Calibri" charset="0"/>
                <a:ea typeface="MS PGothic" charset="0"/>
              </a:rPr>
              <a:t>通常</a:t>
            </a:r>
            <a:r>
              <a:rPr lang="en-US" sz="1800" dirty="0" err="1">
                <a:latin typeface="Calibri" charset="0"/>
                <a:ea typeface="MS PGothic" charset="0"/>
              </a:rPr>
              <a:t>すべての機能が使え</a:t>
            </a:r>
            <a:r>
              <a:rPr lang="en-US" sz="1800" dirty="0" err="1" smtClean="0">
                <a:latin typeface="Calibri" charset="0"/>
                <a:ea typeface="MS PGothic" charset="0"/>
              </a:rPr>
              <a:t>（機能制約がない</a:t>
            </a:r>
            <a:r>
              <a:rPr lang="en-US" sz="1800" dirty="0">
                <a:latin typeface="Calibri" charset="0"/>
                <a:ea typeface="MS PGothic" charset="0"/>
              </a:rPr>
              <a:t>）、</a:t>
            </a:r>
            <a:r>
              <a:rPr lang="en-US" sz="1800" dirty="0" err="1">
                <a:latin typeface="Calibri" charset="0"/>
                <a:ea typeface="MS PGothic" charset="0"/>
              </a:rPr>
              <a:t>制限なく使える（使用日数</a:t>
            </a:r>
            <a:r>
              <a:rPr lang="ja-JP" altLang="en-US" sz="1800" dirty="0">
                <a:latin typeface="Calibri" charset="0"/>
                <a:ea typeface="MS PGothic" charset="0"/>
              </a:rPr>
              <a:t>の</a:t>
            </a:r>
            <a:r>
              <a:rPr lang="en-US" sz="1800" dirty="0" err="1">
                <a:latin typeface="Calibri" charset="0"/>
                <a:ea typeface="MS PGothic" charset="0"/>
              </a:rPr>
              <a:t>制約がない</a:t>
            </a:r>
            <a:r>
              <a:rPr lang="en-US" sz="1800" dirty="0">
                <a:latin typeface="Calibri" charset="0"/>
                <a:ea typeface="MS PGothic" charset="0"/>
              </a:rPr>
              <a:t>）</a:t>
            </a:r>
          </a:p>
          <a:p>
            <a:pPr lvl="1">
              <a:buFont typeface="Wingdings" panose="05000000000000000000" pitchFamily="2" charset="2"/>
              <a:buChar char="Ø"/>
            </a:pPr>
            <a:r>
              <a:rPr lang="en-US" sz="1800" dirty="0" err="1">
                <a:latin typeface="Calibri" charset="0"/>
                <a:ea typeface="MS PGothic" charset="0"/>
              </a:rPr>
              <a:t>フリーウェアのソフトウェアは</a:t>
            </a:r>
            <a:r>
              <a:rPr lang="ja-JP" altLang="en-US" sz="1800" dirty="0" err="1">
                <a:latin typeface="Calibri" charset="0"/>
                <a:ea typeface="MS PGothic" charset="0"/>
              </a:rPr>
              <a:t>、</a:t>
            </a:r>
            <a:r>
              <a:rPr lang="ja-JP" altLang="en-US" sz="1800" dirty="0">
                <a:latin typeface="Calibri" charset="0"/>
                <a:ea typeface="MS PGothic" charset="0"/>
              </a:rPr>
              <a:t>使用タイプ</a:t>
            </a:r>
            <a:r>
              <a:rPr lang="en-US" sz="1800" dirty="0">
                <a:latin typeface="Calibri" charset="0"/>
                <a:ea typeface="MS PGothic" charset="0"/>
              </a:rPr>
              <a:t>（</a:t>
            </a:r>
            <a:r>
              <a:rPr lang="en-US" sz="1800" dirty="0" err="1">
                <a:latin typeface="Calibri" charset="0"/>
                <a:ea typeface="MS PGothic" charset="0"/>
              </a:rPr>
              <a:t>個人使用、商業目的、学術目的など）についての制約</a:t>
            </a:r>
            <a:r>
              <a:rPr lang="ja-JP" altLang="en-US" sz="1800" dirty="0">
                <a:latin typeface="Calibri" charset="0"/>
                <a:ea typeface="MS PGothic" charset="0"/>
              </a:rPr>
              <a:t>や</a:t>
            </a:r>
            <a:r>
              <a:rPr lang="en-US" sz="1800" dirty="0">
                <a:latin typeface="Calibri" charset="0"/>
                <a:ea typeface="MS PGothic" charset="0"/>
              </a:rPr>
              <a:t>、</a:t>
            </a:r>
            <a:r>
              <a:rPr lang="en-US" sz="1800" dirty="0" err="1">
                <a:latin typeface="Calibri" charset="0"/>
                <a:ea typeface="MS PGothic" charset="0"/>
              </a:rPr>
              <a:t>ソフトウェアのコピ</a:t>
            </a:r>
            <a:r>
              <a:rPr lang="en-US" sz="1800" dirty="0">
                <a:latin typeface="Calibri" charset="0"/>
                <a:ea typeface="MS PGothic" charset="0"/>
              </a:rPr>
              <a:t>ー、</a:t>
            </a:r>
            <a:r>
              <a:rPr lang="en-US" sz="1800" dirty="0" err="1">
                <a:latin typeface="Calibri" charset="0"/>
                <a:ea typeface="MS PGothic" charset="0"/>
              </a:rPr>
              <a:t>頒布</a:t>
            </a:r>
            <a:r>
              <a:rPr lang="en-US" sz="1800" dirty="0" smtClean="0">
                <a:latin typeface="Calibri" charset="0"/>
                <a:ea typeface="MS PGothic" charset="0"/>
              </a:rPr>
              <a:t>、</a:t>
            </a:r>
            <a:r>
              <a:rPr lang="ja-JP" altLang="en-US" sz="1800" dirty="0" smtClean="0">
                <a:latin typeface="Calibri" charset="0"/>
                <a:ea typeface="MS PGothic" charset="0"/>
              </a:rPr>
              <a:t>派生的著作物</a:t>
            </a:r>
            <a:r>
              <a:rPr lang="en-US" sz="1800" dirty="0" err="1" smtClean="0">
                <a:latin typeface="Calibri" charset="0"/>
                <a:ea typeface="MS PGothic" charset="0"/>
              </a:rPr>
              <a:t>の作成についての制約を課</a:t>
            </a:r>
            <a:r>
              <a:rPr lang="ja-JP" altLang="en-US" sz="1800" dirty="0">
                <a:latin typeface="Calibri" charset="0"/>
                <a:ea typeface="MS PGothic" charset="0"/>
              </a:rPr>
              <a:t>す</a:t>
            </a:r>
            <a:endParaRPr lang="en-US" sz="1800" dirty="0">
              <a:latin typeface="Calibri" charset="0"/>
              <a:ea typeface="MS PGothic" charset="0"/>
            </a:endParaRPr>
          </a:p>
          <a:p>
            <a:r>
              <a:rPr lang="en-US" dirty="0" err="1">
                <a:latin typeface="Calibri" charset="0"/>
                <a:ea typeface="MS PGothic" charset="0"/>
              </a:rPr>
              <a:t>シェアウェア</a:t>
            </a:r>
            <a:r>
              <a:rPr lang="en-US" dirty="0">
                <a:latin typeface="Calibri" charset="0"/>
                <a:ea typeface="MS PGothic" charset="0"/>
              </a:rPr>
              <a:t>－</a:t>
            </a:r>
            <a:r>
              <a:rPr lang="ja-JP" altLang="en-US" dirty="0">
                <a:latin typeface="Calibri" charset="0"/>
                <a:ea typeface="MS PGothic" charset="0"/>
              </a:rPr>
              <a:t>基本的に試用</a:t>
            </a:r>
            <a:r>
              <a:rPr lang="ja-JP" altLang="en-US" dirty="0" smtClean="0">
                <a:latin typeface="Calibri" charset="0"/>
                <a:ea typeface="MS PGothic" charset="0"/>
              </a:rPr>
              <a:t>を</a:t>
            </a:r>
            <a:r>
              <a:rPr lang="ja-JP" altLang="en-US" dirty="0">
                <a:latin typeface="Calibri" charset="0"/>
                <a:ea typeface="MS PGothic" charset="0"/>
              </a:rPr>
              <a:t>前提</a:t>
            </a:r>
            <a:r>
              <a:rPr lang="ja-JP" altLang="en-US" dirty="0" smtClean="0">
                <a:latin typeface="Calibri" charset="0"/>
                <a:ea typeface="MS PGothic" charset="0"/>
              </a:rPr>
              <a:t>に</a:t>
            </a:r>
            <a:r>
              <a:rPr lang="ja-JP" altLang="en-US" dirty="0">
                <a:latin typeface="Calibri" charset="0"/>
                <a:ea typeface="MS PGothic" charset="0"/>
              </a:rPr>
              <a:t>、</a:t>
            </a:r>
            <a:r>
              <a:rPr lang="en-US" dirty="0" err="1">
                <a:latin typeface="Calibri" charset="0"/>
                <a:ea typeface="MS PGothic" charset="0"/>
              </a:rPr>
              <a:t>無料で</a:t>
            </a:r>
            <a:r>
              <a:rPr lang="ja-JP" altLang="en-US" dirty="0" err="1">
                <a:latin typeface="Calibri" charset="0"/>
                <a:ea typeface="MS PGothic" charset="0"/>
              </a:rPr>
              <a:t>、</a:t>
            </a:r>
            <a:r>
              <a:rPr lang="en-US" dirty="0" err="1">
                <a:latin typeface="Calibri" charset="0"/>
                <a:ea typeface="MS PGothic" charset="0"/>
              </a:rPr>
              <a:t>期間・機能</a:t>
            </a:r>
            <a:r>
              <a:rPr lang="ja-JP" altLang="en-US" dirty="0">
                <a:latin typeface="Calibri" charset="0"/>
                <a:ea typeface="MS PGothic" charset="0"/>
              </a:rPr>
              <a:t>を</a:t>
            </a:r>
            <a:r>
              <a:rPr lang="en-US" dirty="0" err="1">
                <a:latin typeface="Calibri" charset="0"/>
                <a:ea typeface="MS PGothic" charset="0"/>
              </a:rPr>
              <a:t>限定し</a:t>
            </a:r>
            <a:r>
              <a:rPr lang="ja-JP" altLang="en-US" dirty="0">
                <a:latin typeface="Calibri" charset="0"/>
                <a:ea typeface="MS PGothic" charset="0"/>
              </a:rPr>
              <a:t>て</a:t>
            </a:r>
            <a:r>
              <a:rPr lang="en-US" dirty="0" err="1">
                <a:latin typeface="Calibri" charset="0"/>
                <a:ea typeface="MS PGothic" charset="0"/>
              </a:rPr>
              <a:t>使用者に提供されるプロプライエタリ</a:t>
            </a:r>
            <a:r>
              <a:rPr lang="ja-JP" altLang="en-US" dirty="0">
                <a:latin typeface="Calibri" charset="0"/>
                <a:ea typeface="MS PGothic" charset="0"/>
              </a:rPr>
              <a:t> </a:t>
            </a:r>
            <a:r>
              <a:rPr lang="en-US" dirty="0" err="1">
                <a:latin typeface="Calibri" charset="0"/>
                <a:ea typeface="MS PGothic" charset="0"/>
              </a:rPr>
              <a:t>ソフトウェア</a:t>
            </a:r>
            <a:endParaRPr lang="en-US" dirty="0">
              <a:latin typeface="Calibri" charset="0"/>
              <a:ea typeface="MS PGothic" charset="0"/>
            </a:endParaRPr>
          </a:p>
          <a:p>
            <a:pPr lvl="1">
              <a:buFont typeface="Wingdings" panose="05000000000000000000" pitchFamily="2" charset="2"/>
              <a:buChar char="Ø"/>
            </a:pPr>
            <a:r>
              <a:rPr lang="en-US" dirty="0" err="1">
                <a:latin typeface="Calibri" charset="0"/>
                <a:ea typeface="MS PGothic" charset="0"/>
              </a:rPr>
              <a:t>シェアウェアの目的は、将来の購買者がその有用性を評価できるよう、完全版ライセンス</a:t>
            </a:r>
            <a:r>
              <a:rPr lang="ja-JP" altLang="en-US" dirty="0">
                <a:latin typeface="Calibri" charset="0"/>
                <a:ea typeface="MS PGothic" charset="0"/>
              </a:rPr>
              <a:t>の</a:t>
            </a:r>
            <a:r>
              <a:rPr lang="en-US" dirty="0" err="1">
                <a:latin typeface="Calibri" charset="0"/>
                <a:ea typeface="MS PGothic" charset="0"/>
              </a:rPr>
              <a:t>購入前にプログラムを</a:t>
            </a:r>
            <a:r>
              <a:rPr lang="ja-JP" altLang="en-US" dirty="0">
                <a:latin typeface="Calibri" charset="0"/>
                <a:ea typeface="MS PGothic" charset="0"/>
              </a:rPr>
              <a:t>試用</a:t>
            </a:r>
            <a:r>
              <a:rPr lang="en-US" dirty="0" err="1">
                <a:latin typeface="Calibri" charset="0"/>
                <a:ea typeface="MS PGothic" charset="0"/>
              </a:rPr>
              <a:t>する機会を提供すること</a:t>
            </a:r>
            <a:r>
              <a:rPr lang="en-US" dirty="0">
                <a:latin typeface="Calibri" charset="0"/>
                <a:ea typeface="MS PGothic" charset="0"/>
              </a:rPr>
              <a:t> </a:t>
            </a:r>
          </a:p>
          <a:p>
            <a:pPr lvl="1">
              <a:buFont typeface="Wingdings" panose="05000000000000000000" pitchFamily="2" charset="2"/>
              <a:buChar char="Ø"/>
            </a:pPr>
            <a:r>
              <a:rPr lang="en-US" dirty="0" err="1">
                <a:latin typeface="Calibri" charset="0"/>
                <a:ea typeface="MS PGothic" charset="0"/>
              </a:rPr>
              <a:t>大半の企業は、シェアウェアを非常に警戒</a:t>
            </a:r>
            <a:r>
              <a:rPr lang="ja-JP" altLang="en-US" dirty="0">
                <a:latin typeface="Calibri" charset="0"/>
                <a:ea typeface="MS PGothic" charset="0"/>
              </a:rPr>
              <a:t>する</a:t>
            </a:r>
            <a:r>
              <a:rPr lang="en-US" dirty="0">
                <a:latin typeface="Calibri" charset="0"/>
                <a:ea typeface="MS PGothic" charset="0"/>
              </a:rPr>
              <a:t>。</a:t>
            </a:r>
            <a:r>
              <a:rPr lang="ja-JP" altLang="en-US" dirty="0">
                <a:latin typeface="Calibri" charset="0"/>
                <a:ea typeface="MS PGothic" charset="0"/>
              </a:rPr>
              <a:t>なぜならシェアウェア ベンダーは、</a:t>
            </a:r>
            <a:r>
              <a:rPr lang="en-US" dirty="0" err="1">
                <a:latin typeface="Calibri" charset="0"/>
                <a:ea typeface="MS PGothic" charset="0"/>
              </a:rPr>
              <a:t>そのソフトウェアが組織内で自由に広まってしまった後で</a:t>
            </a:r>
            <a:r>
              <a:rPr lang="ja-JP" altLang="en-US" dirty="0" err="1">
                <a:latin typeface="Calibri" charset="0"/>
                <a:ea typeface="MS PGothic" charset="0"/>
              </a:rPr>
              <a:t>、</a:t>
            </a:r>
            <a:r>
              <a:rPr lang="ja-JP" altLang="en-US" dirty="0">
                <a:latin typeface="Calibri" charset="0"/>
                <a:ea typeface="MS PGothic" charset="0"/>
              </a:rPr>
              <a:t>高額な</a:t>
            </a:r>
            <a:r>
              <a:rPr lang="en-US" dirty="0" err="1">
                <a:latin typeface="Calibri" charset="0"/>
                <a:ea typeface="MS PGothic" charset="0"/>
              </a:rPr>
              <a:t>ライセンス</a:t>
            </a:r>
            <a:r>
              <a:rPr lang="ja-JP" altLang="en-US" dirty="0">
                <a:latin typeface="Calibri" charset="0"/>
                <a:ea typeface="MS PGothic" charset="0"/>
              </a:rPr>
              <a:t>料の</a:t>
            </a:r>
            <a:r>
              <a:rPr lang="en-US" dirty="0" err="1" smtClean="0">
                <a:latin typeface="Calibri" charset="0"/>
                <a:ea typeface="MS PGothic" charset="0"/>
              </a:rPr>
              <a:t>支払いを迫ることがしばしばある</a:t>
            </a:r>
            <a:r>
              <a:rPr lang="ja-JP" altLang="en-US" dirty="0" smtClean="0">
                <a:latin typeface="Calibri" charset="0"/>
                <a:ea typeface="MS PGothic" charset="0"/>
              </a:rPr>
              <a:t>ため</a:t>
            </a:r>
            <a:endParaRPr lang="en-US" dirty="0">
              <a:latin typeface="Calibri" charset="0"/>
              <a:ea typeface="MS PGothic" charset="0"/>
            </a:endParaRPr>
          </a:p>
          <a:p>
            <a:r>
              <a:rPr lang="en-US" dirty="0" err="1">
                <a:latin typeface="Calibri" charset="0"/>
                <a:ea typeface="MS PGothic" charset="0"/>
              </a:rPr>
              <a:t>フリーウェアとシェアウェアは、FOSSでは</a:t>
            </a:r>
            <a:r>
              <a:rPr lang="ja-JP" altLang="en-US" dirty="0">
                <a:latin typeface="Calibri" charset="0"/>
                <a:ea typeface="MS PGothic" charset="0"/>
              </a:rPr>
              <a:t>ない</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ドメインという用語は</a:t>
            </a:r>
            <a:r>
              <a:rPr lang="ja-JP" altLang="en-US" dirty="0" err="1">
                <a:latin typeface="Calibri" charset="0"/>
                <a:ea typeface="MS PGothic" charset="0"/>
              </a:rPr>
              <a:t>、</a:t>
            </a:r>
            <a:r>
              <a:rPr lang="en-US" dirty="0" err="1">
                <a:latin typeface="Calibri" charset="0"/>
                <a:ea typeface="MS PGothic" charset="0"/>
              </a:rPr>
              <a:t>法令で保護されない知的財産を</a:t>
            </a:r>
            <a:r>
              <a:rPr lang="ja-JP" altLang="en-US" dirty="0"/>
              <a:t>意味する。したがって、</a:t>
            </a:r>
            <a:r>
              <a:rPr lang="en-US" dirty="0" err="1"/>
              <a:t>パブリック</a:t>
            </a:r>
            <a:r>
              <a:rPr lang="ja-JP" altLang="en-US" dirty="0"/>
              <a:t> </a:t>
            </a:r>
            <a:r>
              <a:rPr lang="en-US" dirty="0" err="1"/>
              <a:t>ドメインのもの</a:t>
            </a:r>
            <a:r>
              <a:rPr lang="ja-JP" altLang="en-US" dirty="0"/>
              <a:t>については、</a:t>
            </a:r>
            <a:r>
              <a:rPr lang="en-US" dirty="0" err="1"/>
              <a:t>ライセンスを求め</a:t>
            </a:r>
            <a:r>
              <a:rPr lang="ja-JP" altLang="en-US" dirty="0" err="1"/>
              <a:t>ずに</a:t>
            </a:r>
            <a:r>
              <a:rPr lang="ja-JP" altLang="en-US" dirty="0"/>
              <a:t>誰でも</a:t>
            </a:r>
            <a:r>
              <a:rPr lang="en-US" dirty="0" err="1"/>
              <a:t>使用でき</a:t>
            </a:r>
            <a:r>
              <a:rPr lang="ja-JP" altLang="en-US" dirty="0"/>
              <a:t>る</a:t>
            </a:r>
            <a:r>
              <a:rPr lang="en-US" dirty="0"/>
              <a:t> </a:t>
            </a:r>
            <a:endParaRPr lang="en-US" dirty="0">
              <a:latin typeface="Calibri" charset="0"/>
              <a:ea typeface="MS PGothic" charset="0"/>
            </a:endParaRPr>
          </a:p>
          <a:p>
            <a:r>
              <a:rPr lang="en-US" dirty="0" err="1">
                <a:latin typeface="Calibri" charset="0"/>
                <a:ea typeface="MS PGothic" charset="0"/>
              </a:rPr>
              <a:t>開発者は自身のソフトウェアに</a:t>
            </a:r>
            <a:r>
              <a:rPr lang="ja-JP" altLang="en-US" dirty="0" smtClean="0">
                <a:latin typeface="Calibri" charset="0"/>
                <a:ea typeface="MS PGothic" charset="0"/>
              </a:rPr>
              <a:t>対し「</a:t>
            </a: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a:t>
            </a:r>
            <a:r>
              <a:rPr lang="ja-JP" altLang="en-US" dirty="0">
                <a:latin typeface="Calibri" charset="0"/>
                <a:ea typeface="MS PGothic" charset="0"/>
              </a:rPr>
              <a:t>」</a:t>
            </a:r>
            <a:r>
              <a:rPr lang="en-US" dirty="0">
                <a:latin typeface="Calibri" charset="0"/>
                <a:ea typeface="MS PGothic" charset="0"/>
              </a:rPr>
              <a:t> を</a:t>
            </a:r>
            <a:r>
              <a:rPr lang="ja-JP" altLang="en-US" dirty="0">
                <a:latin typeface="Calibri" charset="0"/>
                <a:ea typeface="MS PGothic" charset="0"/>
              </a:rPr>
              <a:t>行う</a:t>
            </a:r>
            <a:r>
              <a:rPr lang="en-US" dirty="0" err="1">
                <a:latin typeface="Calibri" charset="0"/>
                <a:ea typeface="MS PGothic" charset="0"/>
              </a:rPr>
              <a:t>ことができ</a:t>
            </a:r>
            <a:r>
              <a:rPr lang="ja-JP" altLang="en-US" dirty="0">
                <a:latin typeface="Calibri" charset="0"/>
                <a:ea typeface="MS PGothic" charset="0"/>
              </a:rPr>
              <a:t>る</a:t>
            </a:r>
            <a:r>
              <a:rPr lang="en-US" dirty="0">
                <a:latin typeface="Calibri" charset="0"/>
                <a:ea typeface="MS PGothic" charset="0"/>
              </a:rPr>
              <a:t> </a:t>
            </a:r>
          </a:p>
          <a:p>
            <a:pPr lvl="1">
              <a:buFont typeface="Wingdings" panose="05000000000000000000" pitchFamily="2" charset="2"/>
              <a:buChar char="Ø"/>
            </a:pPr>
            <a:r>
              <a:rPr lang="en-US" dirty="0">
                <a:latin typeface="Calibri" charset="0"/>
                <a:ea typeface="MS PGothic" charset="0"/>
              </a:rPr>
              <a:t>例）「</a:t>
            </a:r>
            <a:r>
              <a:rPr lang="en-US" dirty="0" err="1">
                <a:latin typeface="Calibri" charset="0"/>
                <a:ea typeface="MS PGothic" charset="0"/>
              </a:rPr>
              <a:t>本ソフトウェアの</a:t>
            </a:r>
            <a:r>
              <a:rPr lang="ja-JP" altLang="en-US" dirty="0">
                <a:latin typeface="Calibri" charset="0"/>
                <a:ea typeface="MS PGothic" charset="0"/>
              </a:rPr>
              <a:t>すべて</a:t>
            </a:r>
            <a:r>
              <a:rPr lang="en-US" dirty="0" err="1">
                <a:latin typeface="Calibri" charset="0"/>
                <a:ea typeface="MS PGothic" charset="0"/>
              </a:rPr>
              <a:t>のコードと文書類は著作者によりパブリック</a:t>
            </a:r>
            <a:r>
              <a:rPr lang="ja-JP" altLang="en-US" dirty="0">
                <a:latin typeface="Calibri" charset="0"/>
                <a:ea typeface="MS PGothic" charset="0"/>
              </a:rPr>
              <a:t> </a:t>
            </a:r>
            <a:r>
              <a:rPr lang="en-US" dirty="0" err="1">
                <a:latin typeface="Calibri" charset="0"/>
                <a:ea typeface="MS PGothic" charset="0"/>
              </a:rPr>
              <a:t>ドメインに</a:t>
            </a:r>
            <a:r>
              <a:rPr lang="ja-JP" altLang="en-US" dirty="0">
                <a:latin typeface="Calibri" charset="0"/>
                <a:ea typeface="MS PGothic" charset="0"/>
              </a:rPr>
              <a:t>供され</a:t>
            </a:r>
            <a:r>
              <a:rPr lang="en-US" dirty="0" err="1">
                <a:latin typeface="Calibri" charset="0"/>
                <a:ea typeface="MS PGothic" charset="0"/>
              </a:rPr>
              <a:t>ました</a:t>
            </a:r>
            <a:r>
              <a:rPr lang="en-US" dirty="0">
                <a:latin typeface="Calibri" charset="0"/>
                <a:ea typeface="MS PGothic" charset="0"/>
              </a:rPr>
              <a:t>」</a:t>
            </a:r>
          </a:p>
          <a:p>
            <a:pPr lvl="1">
              <a:buFont typeface="Wingdings" panose="05000000000000000000" pitchFamily="2" charset="2"/>
              <a:buChar char="Ø"/>
            </a:pP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ドメイン宣言は</a:t>
            </a:r>
            <a:r>
              <a:rPr lang="ja-JP" altLang="en-US" dirty="0" err="1">
                <a:latin typeface="Calibri" charset="0"/>
                <a:ea typeface="MS PGothic" charset="0"/>
              </a:rPr>
              <a:t>、</a:t>
            </a:r>
            <a:r>
              <a:rPr lang="en-US" dirty="0" err="1">
                <a:latin typeface="Calibri" charset="0"/>
                <a:ea typeface="MS PGothic" charset="0"/>
              </a:rPr>
              <a:t>FOSSライセンスと同じものでは</a:t>
            </a:r>
            <a:r>
              <a:rPr lang="ja-JP" altLang="en-US" dirty="0">
                <a:latin typeface="Calibri" charset="0"/>
                <a:ea typeface="MS PGothic" charset="0"/>
              </a:rPr>
              <a:t>ない</a:t>
            </a:r>
            <a:endParaRPr lang="en-US" dirty="0">
              <a:latin typeface="Calibri" charset="0"/>
              <a:ea typeface="MS PGothic" charset="0"/>
            </a:endParaRPr>
          </a:p>
          <a:p>
            <a:r>
              <a:rPr lang="en-US" dirty="0">
                <a:latin typeface="Calibri"/>
              </a:rPr>
              <a:t>パブリック </a:t>
            </a:r>
            <a:r>
              <a:rPr lang="en-US" dirty="0" err="1">
                <a:latin typeface="Calibri"/>
              </a:rPr>
              <a:t>ドメイン宣言とは、開発者がそのソフトウェア</a:t>
            </a:r>
            <a:r>
              <a:rPr lang="ja-JP" altLang="en-US" dirty="0">
                <a:latin typeface="Calibri"/>
              </a:rPr>
              <a:t>に</a:t>
            </a:r>
            <a:r>
              <a:rPr lang="ja-JP" altLang="en-US" dirty="0" smtClean="0">
                <a:latin typeface="Calibri"/>
              </a:rPr>
              <a:t>対し</a:t>
            </a:r>
            <a:r>
              <a:rPr lang="en-US" dirty="0" err="1" smtClean="0">
                <a:latin typeface="Calibri"/>
              </a:rPr>
              <a:t>保有できるあらゆる知的財産権を放棄もしくは消滅させ</a:t>
            </a:r>
            <a:r>
              <a:rPr lang="en-US" dirty="0" err="1">
                <a:latin typeface="Calibri"/>
              </a:rPr>
              <a:t>、制約なくそのソフトウェアが使用できることを明示</a:t>
            </a:r>
            <a:r>
              <a:rPr lang="ja-JP" altLang="en-US" dirty="0">
                <a:latin typeface="Calibri"/>
              </a:rPr>
              <a:t>する試みだが、</a:t>
            </a:r>
            <a:r>
              <a:rPr lang="en-US" dirty="0" err="1">
                <a:latin typeface="Calibri"/>
              </a:rPr>
              <a:t>この宣言の執行可能性については</a:t>
            </a:r>
            <a:r>
              <a:rPr lang="ja-JP" altLang="en-US" dirty="0" err="1">
                <a:latin typeface="Calibri"/>
              </a:rPr>
              <a:t>、</a:t>
            </a:r>
            <a:r>
              <a:rPr lang="en-US" dirty="0" err="1">
                <a:latin typeface="Calibri"/>
              </a:rPr>
              <a:t>FOSSコミュニティにお</a:t>
            </a:r>
            <a:r>
              <a:rPr lang="ja-JP" altLang="en-US" dirty="0" smtClean="0">
                <a:latin typeface="Calibri"/>
              </a:rPr>
              <a:t>いて</a:t>
            </a:r>
            <a:r>
              <a:rPr lang="en-US" dirty="0" err="1" smtClean="0">
                <a:latin typeface="Calibri"/>
              </a:rPr>
              <a:t>議論</a:t>
            </a:r>
            <a:r>
              <a:rPr lang="ja-JP" altLang="en-US" dirty="0" smtClean="0">
                <a:latin typeface="Calibri"/>
              </a:rPr>
              <a:t>の対象となる</a:t>
            </a:r>
            <a:endParaRPr lang="en-US" dirty="0">
              <a:latin typeface="Calibri"/>
            </a:endParaRPr>
          </a:p>
          <a:p>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ドメイン宣言は</a:t>
            </a:r>
            <a:r>
              <a:rPr lang="ja-JP" altLang="en-US" dirty="0" err="1">
                <a:latin typeface="Calibri" charset="0"/>
                <a:ea typeface="MS PGothic" charset="0"/>
              </a:rPr>
              <a:t>、</a:t>
            </a:r>
            <a:r>
              <a:rPr lang="en-US" dirty="0" err="1">
                <a:latin typeface="Calibri" charset="0"/>
                <a:ea typeface="MS PGothic" charset="0"/>
              </a:rPr>
              <a:t>保証免責条項</a:t>
            </a:r>
            <a:r>
              <a:rPr lang="ja-JP" altLang="en-US" dirty="0" err="1">
                <a:latin typeface="Calibri" charset="0"/>
                <a:ea typeface="MS PGothic" charset="0"/>
              </a:rPr>
              <a:t>のような</a:t>
            </a:r>
            <a:r>
              <a:rPr lang="en-US" dirty="0" err="1">
                <a:latin typeface="Calibri" charset="0"/>
                <a:ea typeface="MS PGothic" charset="0"/>
              </a:rPr>
              <a:t>他の条項を伴</a:t>
            </a:r>
            <a:r>
              <a:rPr lang="ja-JP" altLang="en-US" dirty="0">
                <a:latin typeface="Calibri" charset="0"/>
                <a:ea typeface="MS PGothic" charset="0"/>
              </a:rPr>
              <a:t>うことも多い。</a:t>
            </a:r>
            <a:r>
              <a:rPr lang="en-US" dirty="0" err="1">
                <a:latin typeface="Calibri" charset="0"/>
                <a:ea typeface="MS PGothic" charset="0"/>
              </a:rPr>
              <a:t>その場合、そのソフトウェアは</a:t>
            </a:r>
            <a:r>
              <a:rPr lang="ja-JP" altLang="en-US" dirty="0" err="1">
                <a:latin typeface="Calibri" charset="0"/>
                <a:ea typeface="MS PGothic" charset="0"/>
              </a:rPr>
              <a:t>、</a:t>
            </a: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a:t>
            </a:r>
            <a:r>
              <a:rPr lang="ja-JP" altLang="en-US" dirty="0">
                <a:latin typeface="Calibri" charset="0"/>
                <a:ea typeface="MS PGothic" charset="0"/>
              </a:rPr>
              <a:t>というより、</a:t>
            </a:r>
            <a:r>
              <a:rPr lang="en-US" dirty="0" err="1">
                <a:latin typeface="Calibri" charset="0"/>
                <a:ea typeface="MS PGothic" charset="0"/>
              </a:rPr>
              <a:t>あるライセンスの下にあると</a:t>
            </a:r>
            <a:r>
              <a:rPr lang="ja-JP" altLang="en-US" dirty="0">
                <a:latin typeface="Calibri" charset="0"/>
                <a:ea typeface="MS PGothic" charset="0"/>
              </a:rPr>
              <a:t>みなすことができる</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ライセンスの両立性</a:t>
            </a:r>
            <a:r>
              <a:rPr lang="ja-JP" altLang="en-US" dirty="0">
                <a:latin typeface="Calibri" charset="0"/>
                <a:ea typeface="MS PGothic" charset="0"/>
              </a:rPr>
              <a:t>（互換性）</a:t>
            </a:r>
            <a:r>
              <a:rPr lang="en-US" altLang="ja-JP" baseline="30000" dirty="0">
                <a:latin typeface="Calibri" charset="0"/>
                <a:ea typeface="MS PGothic" charset="0"/>
              </a:rPr>
              <a:t>※</a:t>
            </a:r>
            <a:endParaRPr lang="en-US" baseline="30000" dirty="0">
              <a:latin typeface="Calibri" charset="0"/>
              <a:ea typeface="MS PGothic" charset="0"/>
            </a:endParaRPr>
          </a:p>
        </p:txBody>
      </p:sp>
      <p:sp>
        <p:nvSpPr>
          <p:cNvPr id="3" name="Content Placeholder 2"/>
          <p:cNvSpPr>
            <a:spLocks noGrp="1"/>
          </p:cNvSpPr>
          <p:nvPr>
            <p:ph idx="1"/>
          </p:nvPr>
        </p:nvSpPr>
        <p:spPr>
          <a:xfrm>
            <a:off x="556967" y="1481773"/>
            <a:ext cx="10796833" cy="4791706"/>
          </a:xfrm>
        </p:spPr>
        <p:txBody>
          <a:bodyPr vert="horz" lIns="91440" tIns="45720" rIns="91440" bIns="45720" rtlCol="0" anchor="t">
            <a:noAutofit/>
          </a:bodyPr>
          <a:lstStyle/>
          <a:p>
            <a:r>
              <a:rPr lang="en-US" sz="2000" dirty="0" err="1" smtClean="0">
                <a:solidFill>
                  <a:srgbClr val="292934"/>
                </a:solidFill>
                <a:latin typeface="Calibri" charset="0"/>
                <a:ea typeface="MS PGothic" charset="0"/>
              </a:rPr>
              <a:t>ライセンス両立性</a:t>
            </a:r>
            <a:r>
              <a:rPr lang="ja-JP" altLang="en-US" sz="2000" dirty="0">
                <a:solidFill>
                  <a:srgbClr val="292934"/>
                </a:solidFill>
                <a:latin typeface="Calibri" charset="0"/>
                <a:ea typeface="MS PGothic" charset="0"/>
              </a:rPr>
              <a:t>（</a:t>
            </a:r>
            <a:r>
              <a:rPr lang="ja-JP" altLang="en-US" sz="2000" dirty="0" smtClean="0">
                <a:solidFill>
                  <a:srgbClr val="292934"/>
                </a:solidFill>
                <a:latin typeface="Calibri" charset="0"/>
                <a:ea typeface="MS PGothic" charset="0"/>
              </a:rPr>
              <a:t>互換性）</a:t>
            </a:r>
            <a:r>
              <a:rPr lang="en-US" sz="2000" dirty="0" smtClean="0">
                <a:solidFill>
                  <a:srgbClr val="292934"/>
                </a:solidFill>
                <a:latin typeface="Calibri" charset="0"/>
                <a:ea typeface="MS PGothic" charset="0"/>
              </a:rPr>
              <a:t>は</a:t>
            </a:r>
            <a:r>
              <a:rPr lang="en-US" sz="2000" dirty="0">
                <a:latin typeface="Calibri" charset="0"/>
                <a:ea typeface="MS PGothic" charset="0"/>
              </a:rPr>
              <a:t>、</a:t>
            </a:r>
            <a:r>
              <a:rPr lang="ja-JP" altLang="en-US" sz="2000" dirty="0">
                <a:latin typeface="Calibri" charset="0"/>
                <a:ea typeface="MS PGothic" charset="0"/>
              </a:rPr>
              <a:t>（異なるライセンス間で）</a:t>
            </a:r>
            <a:r>
              <a:rPr lang="en-US" sz="2000" dirty="0" err="1">
                <a:latin typeface="Calibri" charset="0"/>
                <a:ea typeface="MS PGothic" charset="0"/>
              </a:rPr>
              <a:t>ライセンス条項に矛盾がないことを確かなものにするプロセス</a:t>
            </a:r>
            <a:r>
              <a:rPr lang="en-US" sz="2000" dirty="0">
                <a:latin typeface="Calibri" charset="0"/>
                <a:ea typeface="MS PGothic" charset="0"/>
              </a:rPr>
              <a:t> </a:t>
            </a:r>
          </a:p>
          <a:p>
            <a:r>
              <a:rPr lang="en-US" altLang="ja-JP" sz="2000" dirty="0">
                <a:latin typeface="Calibri" charset="0"/>
                <a:ea typeface="MS PGothic" charset="0"/>
              </a:rPr>
              <a:t>1</a:t>
            </a:r>
            <a:r>
              <a:rPr lang="en-US" sz="2000" dirty="0">
                <a:solidFill>
                  <a:srgbClr val="292934"/>
                </a:solidFill>
                <a:latin typeface="Calibri" charset="0"/>
                <a:ea typeface="MS PGothic" charset="0"/>
              </a:rPr>
              <a:t>つのライセンスが何かすることを要求し、他方のライセンスがそうすることを禁じている場合、それらは矛盾</a:t>
            </a:r>
            <a:r>
              <a:rPr lang="ja-JP" altLang="en-US" sz="2000" dirty="0">
                <a:solidFill>
                  <a:srgbClr val="292934"/>
                </a:solidFill>
                <a:latin typeface="Calibri" charset="0"/>
                <a:ea typeface="MS PGothic" charset="0"/>
              </a:rPr>
              <a:t>する</a:t>
            </a:r>
            <a:r>
              <a:rPr lang="en-US" sz="2000" dirty="0">
                <a:solidFill>
                  <a:srgbClr val="292934"/>
                </a:solidFill>
                <a:latin typeface="Calibri" charset="0"/>
                <a:ea typeface="MS PGothic" charset="0"/>
              </a:rPr>
              <a:t>。</a:t>
            </a:r>
            <a:r>
              <a:rPr lang="en-US" sz="2000" dirty="0">
                <a:latin typeface="Calibri" charset="0"/>
                <a:ea typeface="MS PGothic" charset="0"/>
              </a:rPr>
              <a:t> その</a:t>
            </a:r>
            <a:r>
              <a:rPr lang="en-US" altLang="ja-JP" sz="2000" dirty="0">
                <a:latin typeface="Calibri" charset="0"/>
                <a:ea typeface="MS PGothic" charset="0"/>
              </a:rPr>
              <a:t>2</a:t>
            </a:r>
            <a:r>
              <a:rPr lang="en-US" sz="2000" dirty="0">
                <a:latin typeface="Calibri" charset="0"/>
                <a:ea typeface="MS PGothic" charset="0"/>
              </a:rPr>
              <a:t>つのソフトウェア</a:t>
            </a:r>
            <a:r>
              <a:rPr lang="ja-JP" altLang="en-US" sz="2000" dirty="0">
                <a:latin typeface="Calibri" charset="0"/>
                <a:ea typeface="MS PGothic" charset="0"/>
              </a:rPr>
              <a:t> </a:t>
            </a:r>
            <a:r>
              <a:rPr lang="en-US" sz="2000" dirty="0" err="1">
                <a:latin typeface="Calibri" charset="0"/>
                <a:ea typeface="MS PGothic" charset="0"/>
              </a:rPr>
              <a:t>モジュールの組み合わせがライセンス</a:t>
            </a:r>
            <a:r>
              <a:rPr lang="ja-JP" altLang="en-US" sz="2000" dirty="0">
                <a:latin typeface="Calibri" charset="0"/>
                <a:ea typeface="MS PGothic" charset="0"/>
              </a:rPr>
              <a:t>の</a:t>
            </a:r>
            <a:r>
              <a:rPr lang="en-US" sz="2000" dirty="0" err="1">
                <a:latin typeface="Calibri" charset="0"/>
                <a:ea typeface="MS PGothic" charset="0"/>
              </a:rPr>
              <a:t>下での義務を</a:t>
            </a:r>
            <a:r>
              <a:rPr lang="ja-JP" altLang="en-US" sz="2000" dirty="0">
                <a:latin typeface="Calibri" charset="0"/>
                <a:ea typeface="MS PGothic" charset="0"/>
              </a:rPr>
              <a:t>発動</a:t>
            </a:r>
            <a:r>
              <a:rPr lang="en-US" sz="2000" dirty="0">
                <a:latin typeface="Calibri" charset="0"/>
                <a:ea typeface="MS PGothic" charset="0"/>
              </a:rPr>
              <a:t>させる場合には、</a:t>
            </a:r>
            <a:r>
              <a:rPr lang="en-US" altLang="ja-JP" sz="2000" dirty="0">
                <a:latin typeface="Calibri" charset="0"/>
                <a:ea typeface="MS PGothic" charset="0"/>
              </a:rPr>
              <a:t>2</a:t>
            </a:r>
            <a:r>
              <a:rPr lang="en-US" sz="2000" dirty="0">
                <a:latin typeface="Calibri" charset="0"/>
                <a:ea typeface="MS PGothic" charset="0"/>
              </a:rPr>
              <a:t>つのライセンスは両立し</a:t>
            </a:r>
            <a:r>
              <a:rPr lang="ja-JP" altLang="en-US" sz="2000" dirty="0" smtClean="0">
                <a:latin typeface="Calibri" charset="0"/>
                <a:ea typeface="MS PGothic" charset="0"/>
              </a:rPr>
              <a:t>ない（互換ではない）</a:t>
            </a:r>
            <a:endParaRPr lang="en-US" sz="2000" dirty="0">
              <a:latin typeface="Calibri" charset="0"/>
              <a:ea typeface="MS PGothic" charset="0"/>
            </a:endParaRPr>
          </a:p>
          <a:p>
            <a:pPr marL="622300" indent="-182563">
              <a:spcBef>
                <a:spcPts val="1200"/>
              </a:spcBef>
              <a:buFont typeface="Wingdings" panose="05000000000000000000" pitchFamily="2" charset="2"/>
              <a:buChar char="Ø"/>
            </a:pPr>
            <a:r>
              <a:rPr lang="en-US" altLang="ja-JP" sz="2000" smtClean="0">
                <a:latin typeface="Calibri" charset="0"/>
                <a:ea typeface="MS PGothic" charset="0"/>
              </a:rPr>
              <a:t>GPL-2.0</a:t>
            </a:r>
            <a:r>
              <a:rPr lang="ja-JP" altLang="en-US" sz="2000" smtClean="0">
                <a:latin typeface="Calibri" charset="0"/>
                <a:ea typeface="MS PGothic" charset="0"/>
              </a:rPr>
              <a:t>と</a:t>
            </a:r>
            <a:r>
              <a:rPr lang="en-US" altLang="ja-JP" sz="2000" smtClean="0">
                <a:latin typeface="Calibri" charset="0"/>
                <a:ea typeface="MS PGothic" charset="0"/>
              </a:rPr>
              <a:t>EPL-1.0</a:t>
            </a:r>
            <a:r>
              <a:rPr lang="ja-JP" altLang="en-US" sz="2000" smtClean="0">
                <a:latin typeface="Calibri" charset="0"/>
                <a:ea typeface="MS PGothic" charset="0"/>
              </a:rPr>
              <a:t>はそれぞれ、</a:t>
            </a:r>
            <a:r>
              <a:rPr lang="en-US" altLang="ja-JP" sz="2000" smtClean="0">
                <a:latin typeface="Calibri" charset="0"/>
                <a:ea typeface="MS PGothic" charset="0"/>
              </a:rPr>
              <a:t> </a:t>
            </a:r>
            <a:r>
              <a:rPr lang="ja-JP" altLang="en-US" sz="2000" smtClean="0">
                <a:latin typeface="Calibri" charset="0"/>
                <a:ea typeface="MS PGothic" charset="0"/>
              </a:rPr>
              <a:t>頒布される「派生的著作物」に対し義務を拡張している</a:t>
            </a:r>
            <a:endParaRPr lang="en-US" altLang="ja-JP" sz="2000" smtClean="0">
              <a:latin typeface="Calibri" charset="0"/>
              <a:ea typeface="MS PGothic" charset="0"/>
            </a:endParaRPr>
          </a:p>
          <a:p>
            <a:pPr marL="622300" indent="-182563">
              <a:spcBef>
                <a:spcPts val="1200"/>
              </a:spcBef>
              <a:buFont typeface="Wingdings" panose="05000000000000000000" pitchFamily="2" charset="2"/>
              <a:buChar char="Ø"/>
            </a:pPr>
            <a:r>
              <a:rPr lang="en-US" altLang="ja-JP" sz="2000" smtClean="0">
                <a:latin typeface="Calibri" charset="0"/>
                <a:ea typeface="MS PGothic" charset="0"/>
              </a:rPr>
              <a:t>GPL-2.0</a:t>
            </a:r>
            <a:r>
              <a:rPr lang="ja-JP" altLang="en-US" sz="2000" smtClean="0">
                <a:latin typeface="Calibri" charset="0"/>
                <a:ea typeface="MS PGothic" charset="0"/>
              </a:rPr>
              <a:t>のモジュールが、</a:t>
            </a:r>
            <a:r>
              <a:rPr lang="en-US" altLang="ja-JP" sz="2000" smtClean="0">
                <a:latin typeface="Calibri" charset="0"/>
                <a:ea typeface="MS PGothic" charset="0"/>
              </a:rPr>
              <a:t>EPL-1.0</a:t>
            </a:r>
            <a:r>
              <a:rPr lang="ja-JP" altLang="en-US" sz="2000" smtClean="0">
                <a:latin typeface="Calibri" charset="0"/>
                <a:ea typeface="MS PGothic" charset="0"/>
              </a:rPr>
              <a:t>のモジュールに結合（</a:t>
            </a:r>
            <a:r>
              <a:rPr lang="en-US" altLang="ja-JP" sz="2000" smtClean="0">
                <a:latin typeface="Calibri" charset="0"/>
                <a:ea typeface="MS PGothic" charset="0"/>
              </a:rPr>
              <a:t>Combine</a:t>
            </a:r>
            <a:r>
              <a:rPr lang="ja-JP" altLang="en-US" sz="2000" smtClean="0">
                <a:latin typeface="Calibri" charset="0"/>
                <a:ea typeface="MS PGothic" charset="0"/>
              </a:rPr>
              <a:t>）され、統合されたモジュールが頒布される場合、そのモジュールは；</a:t>
            </a:r>
            <a:endParaRPr lang="en-US" altLang="ja-JP" sz="2000" smtClean="0">
              <a:latin typeface="Calibri" charset="0"/>
              <a:ea typeface="MS PGothic" charset="0"/>
            </a:endParaRPr>
          </a:p>
          <a:p>
            <a:pPr lvl="2">
              <a:buFont typeface="Wingdings" panose="05000000000000000000" pitchFamily="2" charset="2"/>
              <a:buChar char="ü"/>
            </a:pPr>
            <a:r>
              <a:rPr lang="ja-JP" altLang="en-US">
                <a:latin typeface="Calibri" charset="0"/>
                <a:ea typeface="MS PGothic" charset="0"/>
              </a:rPr>
              <a:t>（</a:t>
            </a:r>
            <a:r>
              <a:rPr lang="en-US" altLang="ja-JP" smtClean="0">
                <a:latin typeface="Calibri" charset="0"/>
                <a:ea typeface="MS PGothic" charset="0"/>
              </a:rPr>
              <a:t>GPL-2.0</a:t>
            </a:r>
            <a:r>
              <a:rPr lang="ja-JP" altLang="en-US" smtClean="0">
                <a:latin typeface="Calibri" charset="0"/>
                <a:ea typeface="MS PGothic" charset="0"/>
              </a:rPr>
              <a:t>に従い）、</a:t>
            </a:r>
            <a:r>
              <a:rPr lang="en-US" altLang="ja-JP" smtClean="0">
                <a:latin typeface="Calibri" charset="0"/>
                <a:ea typeface="MS PGothic" charset="0"/>
              </a:rPr>
              <a:t>GPL-2.0</a:t>
            </a:r>
            <a:r>
              <a:rPr lang="ja-JP" altLang="en-US" smtClean="0">
                <a:latin typeface="Calibri" charset="0"/>
                <a:ea typeface="MS PGothic" charset="0"/>
              </a:rPr>
              <a:t>のみで頒布されなければならないことになる、そして</a:t>
            </a:r>
            <a:endParaRPr lang="en-US" altLang="ja-JP" smtClean="0">
              <a:latin typeface="Calibri" charset="0"/>
              <a:ea typeface="MS PGothic" charset="0"/>
            </a:endParaRPr>
          </a:p>
          <a:p>
            <a:pPr lvl="2">
              <a:buFont typeface="Wingdings" panose="05000000000000000000" pitchFamily="2" charset="2"/>
              <a:buChar char="ü"/>
            </a:pPr>
            <a:r>
              <a:rPr lang="ja-JP" altLang="en-US" smtClean="0">
                <a:latin typeface="Calibri" charset="0"/>
                <a:ea typeface="MS PGothic" charset="0"/>
              </a:rPr>
              <a:t>（</a:t>
            </a:r>
            <a:r>
              <a:rPr lang="en-US" altLang="ja-JP" smtClean="0">
                <a:latin typeface="Calibri" charset="0"/>
                <a:ea typeface="MS PGothic" charset="0"/>
              </a:rPr>
              <a:t>EPL-1.0</a:t>
            </a:r>
            <a:r>
              <a:rPr lang="ja-JP" altLang="en-US">
                <a:latin typeface="Calibri" charset="0"/>
                <a:ea typeface="MS PGothic" charset="0"/>
              </a:rPr>
              <a:t>に従い</a:t>
            </a:r>
            <a:r>
              <a:rPr lang="ja-JP" altLang="en-US">
                <a:latin typeface="Calibri" charset="0"/>
                <a:ea typeface="MS PGothic" charset="0"/>
              </a:rPr>
              <a:t>）</a:t>
            </a:r>
            <a:r>
              <a:rPr lang="ja-JP" altLang="en-US" smtClean="0">
                <a:latin typeface="Calibri" charset="0"/>
                <a:ea typeface="MS PGothic" charset="0"/>
              </a:rPr>
              <a:t>、</a:t>
            </a:r>
            <a:r>
              <a:rPr lang="en-US" altLang="ja-JP" smtClean="0">
                <a:latin typeface="Calibri" charset="0"/>
                <a:ea typeface="MS PGothic" charset="0"/>
              </a:rPr>
              <a:t>EPL-1.0</a:t>
            </a:r>
            <a:r>
              <a:rPr lang="ja-JP" altLang="en-US">
                <a:latin typeface="Calibri" charset="0"/>
                <a:ea typeface="MS PGothic" charset="0"/>
              </a:rPr>
              <a:t>のみで頒布</a:t>
            </a:r>
            <a:r>
              <a:rPr lang="ja-JP" altLang="en-US">
                <a:latin typeface="Calibri" charset="0"/>
                <a:ea typeface="MS PGothic" charset="0"/>
              </a:rPr>
              <a:t>されなければ</a:t>
            </a:r>
            <a:r>
              <a:rPr lang="ja-JP" altLang="en-US" smtClean="0">
                <a:latin typeface="Calibri" charset="0"/>
                <a:ea typeface="MS PGothic" charset="0"/>
              </a:rPr>
              <a:t>ならないことになる</a:t>
            </a:r>
            <a:r>
              <a:rPr lang="ja-JP" altLang="en-US">
                <a:latin typeface="Calibri" charset="0"/>
                <a:ea typeface="MS PGothic" charset="0"/>
              </a:rPr>
              <a:t>。</a:t>
            </a:r>
            <a:endParaRPr lang="en-US" altLang="ja-JP" smtClean="0">
              <a:latin typeface="Calibri" charset="0"/>
              <a:ea typeface="MS PGothic" charset="0"/>
            </a:endParaRPr>
          </a:p>
          <a:p>
            <a:pPr lvl="2">
              <a:buFont typeface="Wingdings" panose="05000000000000000000" pitchFamily="2" charset="2"/>
              <a:buChar char="ü"/>
            </a:pPr>
            <a:r>
              <a:rPr lang="ja-JP" altLang="en-US" smtClean="0">
                <a:latin typeface="Calibri" charset="0"/>
                <a:ea typeface="MS PGothic" charset="0"/>
              </a:rPr>
              <a:t>頒布</a:t>
            </a:r>
            <a:r>
              <a:rPr lang="ja-JP" altLang="en-US">
                <a:latin typeface="Calibri" charset="0"/>
                <a:ea typeface="MS PGothic" charset="0"/>
              </a:rPr>
              <a:t>者</a:t>
            </a:r>
            <a:r>
              <a:rPr lang="ja-JP" altLang="en-US" smtClean="0">
                <a:latin typeface="Calibri" charset="0"/>
                <a:ea typeface="MS PGothic" charset="0"/>
              </a:rPr>
              <a:t>は二つの条件を同時に満足することはできないので、このモジュールは頒布できない</a:t>
            </a:r>
            <a:endParaRPr lang="en-US" altLang="ja-JP" smtClean="0">
              <a:latin typeface="Calibri" charset="0"/>
              <a:ea typeface="MS PGothic" charset="0"/>
            </a:endParaRPr>
          </a:p>
          <a:p>
            <a:pPr lvl="2">
              <a:buFont typeface="Wingdings" panose="05000000000000000000" pitchFamily="2" charset="2"/>
              <a:buChar char="ü"/>
            </a:pPr>
            <a:r>
              <a:rPr lang="ja-JP" altLang="en-US">
                <a:latin typeface="Calibri" charset="0"/>
                <a:ea typeface="MS PGothic" charset="0"/>
              </a:rPr>
              <a:t>上記</a:t>
            </a:r>
            <a:r>
              <a:rPr lang="ja-JP" altLang="en-US" smtClean="0">
                <a:latin typeface="Calibri" charset="0"/>
                <a:ea typeface="MS PGothic" charset="0"/>
              </a:rPr>
              <a:t>はライセンスが両立しないひとつの例</a:t>
            </a:r>
            <a:endParaRPr lang="en-US" altLang="ja-JP">
              <a:latin typeface="Calibri" charset="0"/>
              <a:ea typeface="MS PGothic" charset="0"/>
            </a:endParaRPr>
          </a:p>
          <a:p>
            <a:pPr marL="0" indent="0">
              <a:spcBef>
                <a:spcPts val="1200"/>
              </a:spcBef>
              <a:buNone/>
            </a:pPr>
            <a:r>
              <a:rPr lang="en-US" altLang="ja-JP" sz="2000" smtClean="0">
                <a:latin typeface="Calibri" charset="0"/>
                <a:ea typeface="MS PGothic" charset="0"/>
              </a:rPr>
              <a:t>「</a:t>
            </a:r>
            <a:r>
              <a:rPr lang="ja-JP" altLang="en-US" sz="2000">
                <a:latin typeface="Calibri" charset="0"/>
                <a:ea typeface="MS PGothic" charset="0"/>
              </a:rPr>
              <a:t>派生的著作物</a:t>
            </a:r>
            <a:r>
              <a:rPr lang="en-US" altLang="ja-JP" sz="2000">
                <a:latin typeface="Calibri" charset="0"/>
                <a:ea typeface="MS PGothic" charset="0"/>
              </a:rPr>
              <a:t>」の定義はFOSSコミュニティでもその見解が</a:t>
            </a:r>
            <a:r>
              <a:rPr lang="ja-JP" altLang="en-US" sz="2000">
                <a:latin typeface="Calibri" charset="0"/>
                <a:ea typeface="MS PGothic" charset="0"/>
              </a:rPr>
              <a:t>分かれる傾向にある</a:t>
            </a:r>
            <a:endParaRPr lang="en-US" altLang="ja-JP" sz="2000">
              <a:latin typeface="Calibri" charset="0"/>
              <a:ea typeface="MS PGothic" charset="0"/>
            </a:endParaRPr>
          </a:p>
          <a:p>
            <a:endParaRPr lang="en-US" sz="2000" smtClean="0">
              <a:latin typeface="Calibri" charset="0"/>
              <a:ea typeface="MS PGothic" charset="0"/>
            </a:endParaRPr>
          </a:p>
          <a:p>
            <a:pPr marL="0" indent="0">
              <a:buNone/>
            </a:pPr>
            <a:endParaRPr lang="en-US" sz="2000">
              <a:latin typeface="Calibri" charset="0"/>
              <a:ea typeface="MS PGothic" charset="0"/>
            </a:endParaRPr>
          </a:p>
          <a:p>
            <a:pPr marL="0" indent="0">
              <a:buNone/>
            </a:pPr>
            <a:endParaRPr lang="en-US" sz="2000" smtClean="0">
              <a:latin typeface="Calibri" charset="0"/>
              <a:ea typeface="MS PGothic" charset="0"/>
            </a:endParaRPr>
          </a:p>
          <a:p>
            <a:pPr marL="0" indent="0">
              <a:buNone/>
            </a:pPr>
            <a:r>
              <a:rPr lang="en-US" sz="2000" smtClean="0">
                <a:latin typeface="Calibri" charset="0"/>
                <a:ea typeface="MS PGothic" charset="0"/>
              </a:rPr>
              <a:t>「</a:t>
            </a:r>
            <a:r>
              <a:rPr lang="ja-JP" altLang="en-US" sz="2000" dirty="0" smtClean="0">
                <a:latin typeface="Calibri" charset="0"/>
                <a:ea typeface="MS PGothic" charset="0"/>
              </a:rPr>
              <a:t>派生的著作物</a:t>
            </a:r>
            <a:r>
              <a:rPr lang="en-US" sz="2000" dirty="0" smtClean="0">
                <a:latin typeface="Calibri" charset="0"/>
                <a:ea typeface="MS PGothic" charset="0"/>
              </a:rPr>
              <a:t>」</a:t>
            </a:r>
            <a:r>
              <a:rPr lang="en-US" sz="2000" dirty="0" err="1">
                <a:latin typeface="Calibri" charset="0"/>
                <a:ea typeface="MS PGothic" charset="0"/>
              </a:rPr>
              <a:t>の定義はFOSSコミュニティでもその見解が</a:t>
            </a:r>
            <a:r>
              <a:rPr lang="ja-JP" altLang="en-US" sz="2000" dirty="0">
                <a:latin typeface="Calibri" charset="0"/>
                <a:ea typeface="MS PGothic" charset="0"/>
              </a:rPr>
              <a:t>分かれる傾向にある</a:t>
            </a:r>
            <a:endParaRPr lang="en-US" sz="2000" dirty="0">
              <a:latin typeface="Calibri" charset="0"/>
              <a:ea typeface="MS PGothic" charset="0"/>
            </a:endParaRPr>
          </a:p>
        </p:txBody>
      </p:sp>
      <p:sp>
        <p:nvSpPr>
          <p:cNvPr id="4" name="テキスト ボックス 3"/>
          <p:cNvSpPr txBox="1"/>
          <p:nvPr/>
        </p:nvSpPr>
        <p:spPr>
          <a:xfrm>
            <a:off x="211015" y="6421343"/>
            <a:ext cx="11168442" cy="369332"/>
          </a:xfrm>
          <a:prstGeom prst="rect">
            <a:avLst/>
          </a:prstGeom>
          <a:noFill/>
        </p:spPr>
        <p:txBody>
          <a:bodyPr wrap="none" rtlCol="0">
            <a:spAutoFit/>
          </a:bodyPr>
          <a:lstStyle/>
          <a:p>
            <a:r>
              <a:rPr kumimoji="1" lang="en-US" altLang="ja-JP" dirty="0" smtClean="0"/>
              <a:t>※</a:t>
            </a:r>
            <a:r>
              <a:rPr kumimoji="1" lang="ja-JP" altLang="en-US" dirty="0" smtClean="0"/>
              <a:t>Ｆ</a:t>
            </a:r>
            <a:r>
              <a:rPr kumimoji="1" lang="en-US" altLang="ja-JP" dirty="0" smtClean="0"/>
              <a:t>OSS</a:t>
            </a:r>
            <a:r>
              <a:rPr kumimoji="1" lang="ja-JP" altLang="en-US" dirty="0" smtClean="0"/>
              <a:t>ライセンスに係る「</a:t>
            </a:r>
            <a:r>
              <a:rPr kumimoji="1" lang="en-US" altLang="ja-JP" dirty="0" err="1" smtClean="0"/>
              <a:t>Comaptibility</a:t>
            </a:r>
            <a:r>
              <a:rPr kumimoji="1" lang="ja-JP" altLang="en-US" dirty="0" smtClean="0"/>
              <a:t>」の日本語訳として「両立性」、「互換性」</a:t>
            </a:r>
            <a:r>
              <a:rPr kumimoji="1" lang="en-US" altLang="ja-JP" dirty="0" smtClean="0"/>
              <a:t>2</a:t>
            </a:r>
            <a:r>
              <a:rPr kumimoji="1" lang="ja-JP" altLang="en-US" dirty="0" err="1" smtClean="0"/>
              <a:t>つの</a:t>
            </a:r>
            <a:r>
              <a:rPr kumimoji="1" lang="ja-JP" altLang="en-US" dirty="0" smtClean="0"/>
              <a:t>方向性があるため併記した</a:t>
            </a:r>
            <a:endParaRPr kumimoji="1" lang="ja-JP" altLang="en-US" dirty="0"/>
          </a:p>
        </p:txBody>
      </p:sp>
    </p:spTree>
    <p:extLst>
      <p:ext uri="{BB962C8B-B14F-4D97-AF65-F5344CB8AC3E}">
        <p14:creationId xmlns:p14="http://schemas.microsoft.com/office/powerpoint/2010/main" val="3784621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Disclaimer</a:t>
            </a:r>
            <a:r>
              <a:rPr lang="ja-JP" altLang="en-US" dirty="0"/>
              <a:t>　（免責事項）</a:t>
            </a:r>
          </a:p>
        </p:txBody>
      </p:sp>
      <p:sp>
        <p:nvSpPr>
          <p:cNvPr id="3" name="コンテンツ プレースホルダー 2"/>
          <p:cNvSpPr>
            <a:spLocks noGrp="1"/>
          </p:cNvSpPr>
          <p:nvPr>
            <p:ph idx="1"/>
          </p:nvPr>
        </p:nvSpPr>
        <p:spPr/>
        <p:txBody>
          <a:bodyPr/>
          <a:lstStyle/>
          <a:p>
            <a:pPr marL="0" indent="0">
              <a:buNone/>
            </a:pPr>
            <a:r>
              <a:rPr lang="ja-JP" altLang="en-US" dirty="0"/>
              <a:t> </a:t>
            </a:r>
          </a:p>
          <a:p>
            <a:r>
              <a:rPr lang="ja-JP" altLang="en-US" dirty="0"/>
              <a:t>本文書は、</a:t>
            </a:r>
            <a:r>
              <a:rPr lang="en-US" altLang="ja-JP" dirty="0"/>
              <a:t>The Linux Foundation </a:t>
            </a:r>
            <a:r>
              <a:rPr lang="ja-JP" altLang="en-US" dirty="0"/>
              <a:t>における</a:t>
            </a:r>
            <a:r>
              <a:rPr lang="en-US" altLang="ja-JP" dirty="0"/>
              <a:t>OpenChain </a:t>
            </a:r>
            <a:r>
              <a:rPr lang="ja-JP" altLang="en-US" dirty="0"/>
              <a:t>プロジェクトの英文</a:t>
            </a:r>
            <a:r>
              <a:rPr lang="ja-JP" altLang="en-US" dirty="0" smtClean="0"/>
              <a:t>ドキュメント「</a:t>
            </a:r>
            <a:r>
              <a:rPr lang="en-US" altLang="ja-JP" dirty="0"/>
              <a:t> OpenChain Curriculum </a:t>
            </a:r>
            <a:r>
              <a:rPr lang="en-US" altLang="ja-JP" dirty="0" smtClean="0"/>
              <a:t>Release </a:t>
            </a:r>
            <a:r>
              <a:rPr lang="en-US" altLang="ja-JP" dirty="0"/>
              <a:t>2 </a:t>
            </a:r>
            <a:r>
              <a:rPr lang="ja-JP" altLang="en-US" dirty="0" smtClean="0"/>
              <a:t>」の公式翻訳版となります。ただし、翻訳版</a:t>
            </a:r>
            <a:r>
              <a:rPr lang="ja-JP" altLang="en-US" dirty="0"/>
              <a:t>と英語版との間で何らかの意味の違いが</a:t>
            </a:r>
            <a:r>
              <a:rPr lang="ja-JP" altLang="en-US" dirty="0" smtClean="0"/>
              <a:t>ある場合</a:t>
            </a:r>
            <a:r>
              <a:rPr lang="ja-JP" altLang="en-US" dirty="0"/>
              <a:t>には、英語版が優先</a:t>
            </a:r>
            <a:r>
              <a:rPr lang="ja-JP" altLang="en-US" dirty="0" smtClean="0"/>
              <a:t>されます。 </a:t>
            </a:r>
            <a:endParaRPr lang="ja-JP" altLang="en-US" dirty="0"/>
          </a:p>
          <a:p>
            <a:r>
              <a:rPr lang="ja-JP" altLang="en-US" dirty="0"/>
              <a:t>また、</a:t>
            </a:r>
            <a:r>
              <a:rPr lang="en-US" altLang="ja-JP" dirty="0"/>
              <a:t>OpenChain </a:t>
            </a:r>
            <a:r>
              <a:rPr lang="ja-JP" altLang="en-US" dirty="0"/>
              <a:t>は</a:t>
            </a:r>
            <a:r>
              <a:rPr lang="ja-JP" altLang="en-US" dirty="0" smtClean="0"/>
              <a:t>世界の</a:t>
            </a:r>
            <a:r>
              <a:rPr lang="ja-JP" altLang="en-US" dirty="0"/>
              <a:t>メンバー企業が</a:t>
            </a:r>
            <a:r>
              <a:rPr lang="ja-JP" altLang="en-US" dirty="0" smtClean="0"/>
              <a:t>参加</a:t>
            </a:r>
            <a:r>
              <a:rPr lang="ja-JP" altLang="en-US" dirty="0"/>
              <a:t>している</a:t>
            </a:r>
            <a:r>
              <a:rPr lang="ja-JP" altLang="en-US" dirty="0" smtClean="0"/>
              <a:t>プロジェクトです</a:t>
            </a:r>
            <a:r>
              <a:rPr lang="ja-JP" altLang="en-US" dirty="0"/>
              <a:t>が、資料の</a:t>
            </a:r>
            <a:r>
              <a:rPr lang="ja-JP" altLang="en-US" dirty="0" smtClean="0"/>
              <a:t>細部</a:t>
            </a:r>
            <a:r>
              <a:rPr lang="ja-JP" altLang="en-US" dirty="0"/>
              <a:t>について</a:t>
            </a:r>
            <a:r>
              <a:rPr lang="ja-JP" altLang="en-US" dirty="0" smtClean="0"/>
              <a:t>必ず</a:t>
            </a:r>
            <a:r>
              <a:rPr lang="ja-JP" altLang="en-US" dirty="0"/>
              <a:t>しも</a:t>
            </a:r>
            <a:r>
              <a:rPr lang="ja-JP" altLang="en-US" dirty="0" smtClean="0"/>
              <a:t>各国の法令に対応していない可能性があります</a:t>
            </a:r>
            <a:r>
              <a:rPr lang="ja-JP" altLang="en-US" dirty="0"/>
              <a:t>。</a:t>
            </a:r>
            <a:r>
              <a:rPr lang="ja-JP" altLang="en-US" dirty="0" smtClean="0"/>
              <a:t>本翻訳版を</a:t>
            </a:r>
            <a:r>
              <a:rPr lang="ja-JP" altLang="en-US" dirty="0"/>
              <a:t>日本で活用する際には、各企業の法務部門を加えた</a:t>
            </a:r>
            <a:r>
              <a:rPr lang="ja-JP" altLang="en-US" dirty="0" smtClean="0"/>
              <a:t>検討が不可欠です。 </a:t>
            </a:r>
            <a:endParaRPr lang="ja-JP" altLang="en-US" dirty="0"/>
          </a:p>
          <a:p>
            <a:pPr>
              <a:spcBef>
                <a:spcPts val="1200"/>
              </a:spcBef>
            </a:pPr>
            <a:r>
              <a:rPr lang="en-US" altLang="ja-JP" dirty="0"/>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告知／表示</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err="1">
                <a:latin typeface="Calibri" charset="0"/>
                <a:ea typeface="MS PGothic" charset="0"/>
              </a:rPr>
              <a:t>告知／表示（Notice）は</a:t>
            </a:r>
            <a:r>
              <a:rPr lang="en-US" dirty="0" smtClean="0">
                <a:latin typeface="Calibri" charset="0"/>
                <a:ea typeface="MS PGothic" charset="0"/>
              </a:rPr>
              <a:t>、</a:t>
            </a:r>
            <a:r>
              <a:rPr lang="en-US" altLang="ja-JP" dirty="0">
                <a:latin typeface="Calibri" charset="0"/>
                <a:ea typeface="MS PGothic" charset="0"/>
              </a:rPr>
              <a:t> </a:t>
            </a:r>
            <a:r>
              <a:rPr lang="en-US" altLang="ja-JP" dirty="0" err="1">
                <a:latin typeface="Calibri" charset="0"/>
                <a:ea typeface="MS PGothic" charset="0"/>
              </a:rPr>
              <a:t>しばしば著作者やライセンスに関する情報を提供</a:t>
            </a:r>
            <a:r>
              <a:rPr lang="ja-JP" altLang="en-US" dirty="0" smtClean="0">
                <a:latin typeface="Calibri" charset="0"/>
                <a:ea typeface="MS PGothic" charset="0"/>
              </a:rPr>
              <a:t>する。たとえば</a:t>
            </a:r>
            <a:r>
              <a:rPr lang="ja-JP" altLang="en-US" dirty="0">
                <a:latin typeface="Calibri" charset="0"/>
                <a:ea typeface="MS PGothic" charset="0"/>
              </a:rPr>
              <a:t>ファイルの先頭のコメント行の文字列などの</a:t>
            </a:r>
            <a:r>
              <a:rPr lang="ja-JP" altLang="en-US" dirty="0" smtClean="0">
                <a:latin typeface="Calibri" charset="0"/>
                <a:ea typeface="MS PGothic" charset="0"/>
              </a:rPr>
              <a:t>形</a:t>
            </a:r>
            <a:r>
              <a:rPr lang="ja-JP" altLang="en-US" dirty="0">
                <a:latin typeface="Calibri" charset="0"/>
                <a:ea typeface="MS PGothic" charset="0"/>
              </a:rPr>
              <a:t>が</a:t>
            </a:r>
            <a:r>
              <a:rPr lang="ja-JP" altLang="en-US" dirty="0" smtClean="0">
                <a:latin typeface="Calibri" charset="0"/>
                <a:ea typeface="MS PGothic" charset="0"/>
              </a:rPr>
              <a:t>ある</a:t>
            </a:r>
            <a:r>
              <a:rPr lang="en-US" dirty="0" smtClean="0">
                <a:latin typeface="Calibri" charset="0"/>
                <a:ea typeface="MS PGothic" charset="0"/>
              </a:rPr>
              <a:t>。</a:t>
            </a:r>
            <a:r>
              <a:rPr lang="en-US" dirty="0" err="1">
                <a:latin typeface="Calibri" charset="0"/>
                <a:ea typeface="MS PGothic" charset="0"/>
              </a:rPr>
              <a:t>また、FOSSライセンス</a:t>
            </a:r>
            <a:r>
              <a:rPr lang="ja-JP" altLang="en-US" dirty="0">
                <a:latin typeface="Calibri" charset="0"/>
                <a:ea typeface="MS PGothic" charset="0"/>
              </a:rPr>
              <a:t>で</a:t>
            </a:r>
            <a:r>
              <a:rPr lang="en-US" dirty="0">
                <a:latin typeface="Calibri" charset="0"/>
                <a:ea typeface="MS PGothic" charset="0"/>
              </a:rPr>
              <a:t>は</a:t>
            </a:r>
            <a:r>
              <a:rPr lang="ja-JP" altLang="en-US" dirty="0" err="1">
                <a:latin typeface="Calibri" charset="0"/>
                <a:ea typeface="MS PGothic" charset="0"/>
              </a:rPr>
              <a:t>、</a:t>
            </a:r>
            <a:r>
              <a:rPr lang="en-US" dirty="0" err="1">
                <a:latin typeface="Calibri" charset="0"/>
                <a:ea typeface="MS PGothic" charset="0"/>
              </a:rPr>
              <a:t>ソースコードや文書類</a:t>
            </a:r>
            <a:r>
              <a:rPr lang="ja-JP" altLang="en-US" dirty="0">
                <a:latin typeface="Calibri" charset="0"/>
                <a:ea typeface="MS PGothic" charset="0"/>
              </a:rPr>
              <a:t>の一定の</a:t>
            </a:r>
            <a:r>
              <a:rPr lang="en-US" dirty="0" err="1">
                <a:latin typeface="Calibri" charset="0"/>
                <a:ea typeface="MS PGothic" charset="0"/>
              </a:rPr>
              <a:t>場所</a:t>
            </a:r>
            <a:r>
              <a:rPr lang="ja-JP" altLang="en-US" dirty="0">
                <a:latin typeface="Calibri" charset="0"/>
                <a:ea typeface="MS PGothic" charset="0"/>
              </a:rPr>
              <a:t>に告知／表示を設定すること</a:t>
            </a:r>
            <a:r>
              <a:rPr lang="en-US" dirty="0" err="1">
                <a:latin typeface="Calibri" charset="0"/>
                <a:ea typeface="MS PGothic" charset="0"/>
              </a:rPr>
              <a:t>を要求する場合があ</a:t>
            </a:r>
            <a:r>
              <a:rPr lang="ja-JP" altLang="en-US" dirty="0">
                <a:latin typeface="Calibri" charset="0"/>
                <a:ea typeface="MS PGothic" charset="0"/>
              </a:rPr>
              <a:t>る</a:t>
            </a:r>
            <a:r>
              <a:rPr lang="en-US" dirty="0">
                <a:latin typeface="Calibri" charset="0"/>
                <a:ea typeface="MS PGothic" charset="0"/>
              </a:rPr>
              <a:t>。</a:t>
            </a:r>
            <a:r>
              <a:rPr lang="en-US" dirty="0" err="1">
                <a:latin typeface="Calibri" charset="0"/>
                <a:ea typeface="MS PGothic" charset="0"/>
              </a:rPr>
              <a:t>これは著作者の功績を称えたり（帰属</a:t>
            </a:r>
            <a:r>
              <a:rPr lang="ja-JP" altLang="en-US" dirty="0">
                <a:latin typeface="Calibri" charset="0"/>
                <a:ea typeface="MS PGothic" charset="0"/>
              </a:rPr>
              <a:t>情報</a:t>
            </a:r>
            <a:r>
              <a:rPr lang="en-US" dirty="0">
                <a:latin typeface="Calibri" charset="0"/>
                <a:ea typeface="MS PGothic" charset="0"/>
              </a:rPr>
              <a:t>）、</a:t>
            </a:r>
            <a:r>
              <a:rPr lang="en-US" dirty="0" err="1">
                <a:latin typeface="Calibri" charset="0"/>
                <a:ea typeface="MS PGothic" charset="0"/>
              </a:rPr>
              <a:t>そのソフトウェアが改変されたことを明確にさせたりするためで</a:t>
            </a:r>
            <a:r>
              <a:rPr lang="ja-JP" altLang="en-US" dirty="0">
                <a:latin typeface="Calibri" charset="0"/>
                <a:ea typeface="MS PGothic" charset="0"/>
              </a:rPr>
              <a:t>ある</a:t>
            </a:r>
            <a:r>
              <a:rPr lang="en-US" dirty="0">
                <a:latin typeface="Calibri" charset="0"/>
                <a:ea typeface="MS PGothic" charset="0"/>
              </a:rPr>
              <a:t>。 </a:t>
            </a:r>
          </a:p>
          <a:p>
            <a:r>
              <a:rPr lang="en-US" b="1" dirty="0">
                <a:latin typeface="Calibri" charset="0"/>
                <a:ea typeface="MS PGothic" charset="0"/>
              </a:rPr>
              <a:t>著作権表示（Copyright notice） </a:t>
            </a:r>
            <a:r>
              <a:rPr lang="en-US" dirty="0">
                <a:latin typeface="Calibri" charset="0"/>
                <a:ea typeface="MS PGothic" charset="0"/>
              </a:rPr>
              <a:t>－</a:t>
            </a:r>
            <a:r>
              <a:rPr lang="en-US" dirty="0" err="1">
                <a:latin typeface="Calibri" charset="0"/>
                <a:ea typeface="MS PGothic" charset="0"/>
              </a:rPr>
              <a:t>その著作物の著作権保有者を</a:t>
            </a:r>
            <a:r>
              <a:rPr lang="ja-JP" altLang="en-US" dirty="0" smtClean="0">
                <a:latin typeface="Calibri" charset="0"/>
                <a:ea typeface="MS PGothic" charset="0"/>
              </a:rPr>
              <a:t>世</a:t>
            </a:r>
            <a:r>
              <a:rPr lang="en-US" dirty="0" err="1" smtClean="0">
                <a:latin typeface="Calibri" charset="0"/>
                <a:ea typeface="MS PGothic" charset="0"/>
              </a:rPr>
              <a:t>に知らしめるべく</a:t>
            </a:r>
            <a:r>
              <a:rPr lang="en-US" dirty="0">
                <a:latin typeface="Calibri" charset="0"/>
                <a:ea typeface="MS PGothic" charset="0"/>
              </a:rPr>
              <a:t>、</a:t>
            </a:r>
            <a:r>
              <a:rPr lang="ja-JP" altLang="en-US" dirty="0">
                <a:latin typeface="Calibri" charset="0"/>
                <a:ea typeface="MS PGothic" charset="0"/>
              </a:rPr>
              <a:t>ソフトウェアの複写物</a:t>
            </a:r>
            <a:r>
              <a:rPr lang="en-US" dirty="0" err="1">
                <a:latin typeface="Calibri" charset="0"/>
                <a:ea typeface="MS PGothic" charset="0"/>
              </a:rPr>
              <a:t>に掲載される識別子のこと</a:t>
            </a:r>
            <a:r>
              <a:rPr lang="en-US" dirty="0">
                <a:latin typeface="Calibri" charset="0"/>
                <a:ea typeface="MS PGothic" charset="0"/>
              </a:rPr>
              <a:t>。</a:t>
            </a:r>
            <a:r>
              <a:rPr lang="en-US" dirty="0">
                <a:solidFill>
                  <a:prstClr val="black"/>
                </a:solidFill>
                <a:latin typeface="Calibri" charset="0"/>
                <a:ea typeface="MS PGothic" charset="0"/>
              </a:rPr>
              <a:t> 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err="1" smtClean="0">
                <a:latin typeface="Calibri" charset="0"/>
                <a:ea typeface="MS PGothic" charset="0"/>
              </a:rPr>
              <a:t>ライセンス</a:t>
            </a:r>
            <a:r>
              <a:rPr lang="ja-JP" altLang="en-US" b="1" dirty="0" smtClean="0">
                <a:latin typeface="Calibri" charset="0"/>
                <a:ea typeface="MS PGothic" charset="0"/>
              </a:rPr>
              <a:t>告知</a:t>
            </a:r>
            <a:r>
              <a:rPr lang="en-US" b="1" dirty="0" smtClean="0">
                <a:latin typeface="Calibri" charset="0"/>
                <a:ea typeface="MS PGothic" charset="0"/>
              </a:rPr>
              <a:t>（</a:t>
            </a:r>
            <a:r>
              <a:rPr lang="en-US" b="1" dirty="0">
                <a:latin typeface="Calibri" charset="0"/>
                <a:ea typeface="MS PGothic" charset="0"/>
              </a:rPr>
              <a:t>License notice）</a:t>
            </a:r>
            <a:r>
              <a:rPr lang="en-US" dirty="0">
                <a:latin typeface="Calibri" charset="0"/>
                <a:ea typeface="MS PGothic" charset="0"/>
              </a:rPr>
              <a:t> －</a:t>
            </a:r>
            <a:r>
              <a:rPr lang="en-US" dirty="0" err="1">
                <a:latin typeface="Calibri" charset="0"/>
                <a:ea typeface="MS PGothic" charset="0"/>
              </a:rPr>
              <a:t>その製品に含まれるFOSSのライセンス条項や条件を知らせる表示</a:t>
            </a:r>
            <a:r>
              <a:rPr lang="en-US" dirty="0">
                <a:latin typeface="Calibri" charset="0"/>
                <a:ea typeface="MS PGothic" charset="0"/>
              </a:rPr>
              <a:t>。</a:t>
            </a:r>
          </a:p>
          <a:p>
            <a:r>
              <a:rPr lang="en-US" b="1" dirty="0" err="1" smtClean="0">
                <a:latin typeface="Calibri" charset="0"/>
                <a:ea typeface="MS PGothic" charset="0"/>
              </a:rPr>
              <a:t>帰属</a:t>
            </a:r>
            <a:r>
              <a:rPr lang="ja-JP" altLang="en-US" b="1" dirty="0">
                <a:latin typeface="Calibri" charset="0"/>
                <a:ea typeface="MS PGothic" charset="0"/>
              </a:rPr>
              <a:t>表示</a:t>
            </a:r>
            <a:r>
              <a:rPr lang="en-US" b="1" dirty="0" smtClean="0">
                <a:latin typeface="Calibri" charset="0"/>
                <a:ea typeface="MS PGothic" charset="0"/>
              </a:rPr>
              <a:t>（</a:t>
            </a:r>
            <a:r>
              <a:rPr lang="en-US" b="1" dirty="0">
                <a:latin typeface="Calibri" charset="0"/>
                <a:ea typeface="MS PGothic" charset="0"/>
              </a:rPr>
              <a:t>Attribution notice） </a:t>
            </a:r>
            <a:r>
              <a:rPr lang="en-US" dirty="0">
                <a:latin typeface="Calibri" charset="0"/>
                <a:ea typeface="MS PGothic" charset="0"/>
              </a:rPr>
              <a:t>－</a:t>
            </a:r>
            <a:r>
              <a:rPr lang="ja-JP" altLang="en-US" dirty="0">
                <a:latin typeface="Calibri" charset="0"/>
                <a:ea typeface="MS PGothic" charset="0"/>
              </a:rPr>
              <a:t>出荷</a:t>
            </a:r>
            <a:r>
              <a:rPr lang="en-US" dirty="0" err="1">
                <a:latin typeface="Calibri" charset="0"/>
                <a:ea typeface="MS PGothic" charset="0"/>
              </a:rPr>
              <a:t>製品に含まれる</a:t>
            </a:r>
            <a:r>
              <a:rPr lang="ja-JP" altLang="en-US" dirty="0">
                <a:latin typeface="Calibri" charset="0"/>
                <a:ea typeface="MS PGothic" charset="0"/>
              </a:rPr>
              <a:t>表示であり</a:t>
            </a:r>
            <a:r>
              <a:rPr lang="en-US" dirty="0">
                <a:latin typeface="Calibri" charset="0"/>
                <a:ea typeface="MS PGothic" charset="0"/>
              </a:rPr>
              <a:t>、</a:t>
            </a:r>
            <a:r>
              <a:rPr lang="ja-JP" altLang="en-US" dirty="0">
                <a:latin typeface="Calibri" charset="0"/>
                <a:ea typeface="MS PGothic" charset="0"/>
              </a:rPr>
              <a:t>製品内の</a:t>
            </a:r>
            <a:r>
              <a:rPr lang="en-US" altLang="ja-JP" dirty="0">
                <a:latin typeface="Calibri" charset="0"/>
                <a:ea typeface="MS PGothic" charset="0"/>
              </a:rPr>
              <a:t>FOSS</a:t>
            </a:r>
            <a:r>
              <a:rPr lang="ja-JP" altLang="en-US" dirty="0">
                <a:latin typeface="Calibri" charset="0"/>
                <a:ea typeface="MS PGothic" charset="0"/>
              </a:rPr>
              <a:t>の</a:t>
            </a:r>
            <a:r>
              <a:rPr lang="en-US" dirty="0" err="1">
                <a:latin typeface="Calibri" charset="0"/>
                <a:ea typeface="MS PGothic" charset="0"/>
              </a:rPr>
              <a:t>原作者</a:t>
            </a:r>
            <a:r>
              <a:rPr lang="ja-JP" altLang="en-US" dirty="0">
                <a:latin typeface="Calibri" charset="0"/>
                <a:ea typeface="MS PGothic" charset="0"/>
              </a:rPr>
              <a:t>が誰であるかを</a:t>
            </a:r>
            <a:r>
              <a:rPr lang="en-US" dirty="0" err="1">
                <a:latin typeface="Calibri" charset="0"/>
                <a:ea typeface="MS PGothic" charset="0"/>
              </a:rPr>
              <a:t>知らせる</a:t>
            </a:r>
            <a:r>
              <a:rPr lang="ja-JP" altLang="en-US" dirty="0" err="1">
                <a:latin typeface="Calibri" charset="0"/>
                <a:ea typeface="MS PGothic" charset="0"/>
              </a:rPr>
              <a:t>。</a:t>
            </a:r>
            <a:endParaRPr lang="en-US" dirty="0">
              <a:latin typeface="Calibri" charset="0"/>
              <a:ea typeface="MS PGothic" charset="0"/>
            </a:endParaRP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マルチライセンス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err="1">
                <a:latin typeface="Calibri" charset="0"/>
                <a:ea typeface="MS PGothic" charset="0"/>
              </a:rPr>
              <a:t>マルチライセンス</a:t>
            </a:r>
            <a:r>
              <a:rPr lang="ja-JP" altLang="en-US" dirty="0">
                <a:latin typeface="Calibri" charset="0"/>
                <a:ea typeface="MS PGothic" charset="0"/>
              </a:rPr>
              <a:t>と</a:t>
            </a:r>
            <a:r>
              <a:rPr lang="en-US" dirty="0">
                <a:latin typeface="Calibri" charset="0"/>
                <a:ea typeface="MS PGothic" charset="0"/>
              </a:rPr>
              <a:t>は</a:t>
            </a:r>
            <a:r>
              <a:rPr lang="ja-JP" altLang="en-US" dirty="0" err="1">
                <a:latin typeface="Calibri" charset="0"/>
                <a:ea typeface="MS PGothic" charset="0"/>
              </a:rPr>
              <a:t>、</a:t>
            </a:r>
            <a:r>
              <a:rPr lang="ja-JP" altLang="en-US" dirty="0">
                <a:latin typeface="Calibri" charset="0"/>
                <a:ea typeface="MS PGothic" charset="0"/>
              </a:rPr>
              <a:t>複数</a:t>
            </a:r>
            <a:r>
              <a:rPr lang="en-US" dirty="0" err="1">
                <a:latin typeface="Calibri" charset="0"/>
                <a:ea typeface="MS PGothic" charset="0"/>
              </a:rPr>
              <a:t>の異なる</a:t>
            </a:r>
            <a:r>
              <a:rPr lang="ja-JP" altLang="en-US" dirty="0">
                <a:latin typeface="Calibri" charset="0"/>
                <a:ea typeface="MS PGothic" charset="0"/>
              </a:rPr>
              <a:t>ライセンス</a:t>
            </a:r>
            <a:r>
              <a:rPr lang="en-US" dirty="0" err="1">
                <a:latin typeface="Calibri" charset="0"/>
                <a:ea typeface="MS PGothic" charset="0"/>
              </a:rPr>
              <a:t>条件の下で</a:t>
            </a:r>
            <a:r>
              <a:rPr lang="ja-JP" altLang="en-US" dirty="0">
                <a:latin typeface="Calibri" charset="0"/>
                <a:ea typeface="MS PGothic" charset="0"/>
              </a:rPr>
              <a:t>ソフトウェアを</a:t>
            </a:r>
            <a:r>
              <a:rPr lang="en-US" dirty="0" err="1">
                <a:latin typeface="Calibri" charset="0"/>
                <a:ea typeface="MS PGothic" charset="0"/>
              </a:rPr>
              <a:t>頒布する</a:t>
            </a:r>
            <a:r>
              <a:rPr lang="ja-JP" altLang="en-US" dirty="0">
                <a:latin typeface="Calibri" charset="0"/>
                <a:ea typeface="MS PGothic" charset="0"/>
              </a:rPr>
              <a:t>手法</a:t>
            </a:r>
            <a:endParaRPr lang="en-US" dirty="0">
              <a:latin typeface="Calibri" charset="0"/>
              <a:ea typeface="MS PGothic" charset="0"/>
            </a:endParaRPr>
          </a:p>
          <a:p>
            <a:pPr lvl="1"/>
            <a:r>
              <a:rPr lang="en-US" dirty="0" err="1">
                <a:latin typeface="Calibri" charset="0"/>
                <a:ea typeface="MS PGothic" charset="0"/>
              </a:rPr>
              <a:t>例：ソフトウェアが「デュアルライセンス」である</a:t>
            </a:r>
            <a:r>
              <a:rPr lang="ja-JP" altLang="en-US" dirty="0">
                <a:latin typeface="Calibri" charset="0"/>
                <a:ea typeface="MS PGothic" charset="0"/>
              </a:rPr>
              <a:t>場合</a:t>
            </a:r>
            <a:r>
              <a:rPr lang="en-US" dirty="0">
                <a:latin typeface="Calibri" charset="0"/>
                <a:ea typeface="MS PGothic" charset="0"/>
              </a:rPr>
              <a:t>、</a:t>
            </a:r>
            <a:r>
              <a:rPr lang="ja-JP" altLang="en-US" dirty="0">
                <a:latin typeface="Calibri" charset="0"/>
                <a:ea typeface="MS PGothic" charset="0"/>
              </a:rPr>
              <a:t>受領者</a:t>
            </a:r>
            <a:r>
              <a:rPr lang="en-US" dirty="0" err="1">
                <a:latin typeface="Calibri" charset="0"/>
                <a:ea typeface="MS PGothic" charset="0"/>
              </a:rPr>
              <a:t>はそのソフトウェアの使用</a:t>
            </a:r>
            <a:r>
              <a:rPr lang="ja-JP" altLang="en-US" dirty="0">
                <a:latin typeface="Calibri" charset="0"/>
                <a:ea typeface="MS PGothic" charset="0"/>
              </a:rPr>
              <a:t>や</a:t>
            </a:r>
            <a:r>
              <a:rPr lang="en-US" dirty="0" err="1">
                <a:latin typeface="Calibri" charset="0"/>
                <a:ea typeface="MS PGothic" charset="0"/>
              </a:rPr>
              <a:t>頒布に</a:t>
            </a:r>
            <a:r>
              <a:rPr lang="ja-JP" altLang="en-US" dirty="0">
                <a:latin typeface="Calibri" charset="0"/>
                <a:ea typeface="MS PGothic" charset="0"/>
              </a:rPr>
              <a:t>際し</a:t>
            </a:r>
            <a:r>
              <a:rPr lang="en-US" dirty="0">
                <a:latin typeface="Calibri" charset="0"/>
                <a:ea typeface="MS PGothic" charset="0"/>
              </a:rPr>
              <a:t>、</a:t>
            </a:r>
            <a:r>
              <a:rPr lang="en-US" altLang="ja-JP" dirty="0">
                <a:latin typeface="Calibri" charset="0"/>
                <a:ea typeface="MS PGothic" charset="0"/>
              </a:rPr>
              <a:t>2</a:t>
            </a:r>
            <a:r>
              <a:rPr lang="en-US" dirty="0">
                <a:latin typeface="Calibri" charset="0"/>
                <a:ea typeface="MS PGothic" charset="0"/>
              </a:rPr>
              <a:t>つのライセンスの</a:t>
            </a:r>
            <a:r>
              <a:rPr lang="ja-JP" altLang="en-US" dirty="0">
                <a:latin typeface="Calibri" charset="0"/>
                <a:ea typeface="MS PGothic" charset="0"/>
              </a:rPr>
              <a:t>どちらかを</a:t>
            </a:r>
            <a:r>
              <a:rPr lang="en-US" dirty="0" err="1">
                <a:latin typeface="Calibri" charset="0"/>
                <a:ea typeface="MS PGothic" charset="0"/>
              </a:rPr>
              <a:t>選択でき</a:t>
            </a:r>
            <a:r>
              <a:rPr lang="ja-JP" altLang="en-US" dirty="0">
                <a:latin typeface="Calibri" charset="0"/>
                <a:ea typeface="MS PGothic" charset="0"/>
              </a:rPr>
              <a:t>る</a:t>
            </a:r>
            <a:endParaRPr lang="en-US" dirty="0">
              <a:latin typeface="Calibri" charset="0"/>
              <a:ea typeface="MS PGothic" charset="0"/>
            </a:endParaRPr>
          </a:p>
          <a:p>
            <a:r>
              <a:rPr lang="en-US" dirty="0" err="1">
                <a:latin typeface="Calibri" charset="0"/>
                <a:ea typeface="MS PGothic" charset="0"/>
              </a:rPr>
              <a:t>注：ライセンサ</a:t>
            </a:r>
            <a:r>
              <a:rPr lang="ja-JP" altLang="en-US" dirty="0">
                <a:latin typeface="Calibri" charset="0"/>
                <a:ea typeface="MS PGothic" charset="0"/>
              </a:rPr>
              <a:t>（</a:t>
            </a:r>
            <a:r>
              <a:rPr lang="en-US" dirty="0" err="1">
                <a:latin typeface="Calibri" charset="0"/>
                <a:ea typeface="MS PGothic" charset="0"/>
              </a:rPr>
              <a:t>ライセンス供与者）が</a:t>
            </a:r>
            <a:r>
              <a:rPr lang="ja-JP" altLang="en-US" dirty="0">
                <a:latin typeface="Calibri" charset="0"/>
                <a:ea typeface="MS PGothic" charset="0"/>
              </a:rPr>
              <a:t>複数</a:t>
            </a:r>
            <a:r>
              <a:rPr lang="en-US" dirty="0" err="1">
                <a:latin typeface="Calibri" charset="0"/>
                <a:ea typeface="MS PGothic" charset="0"/>
              </a:rPr>
              <a:t>のライセンスを課す</a:t>
            </a:r>
            <a:r>
              <a:rPr lang="ja-JP" altLang="en-US" dirty="0">
                <a:latin typeface="Calibri" charset="0"/>
                <a:ea typeface="MS PGothic" charset="0"/>
              </a:rPr>
              <a:t>手法と混同しないこと。そのような場合には、すべて</a:t>
            </a:r>
            <a:r>
              <a:rPr lang="en-US" dirty="0" err="1">
                <a:latin typeface="Calibri" charset="0"/>
                <a:ea typeface="MS PGothic" charset="0"/>
              </a:rPr>
              <a:t>のライセンス</a:t>
            </a:r>
            <a:r>
              <a:rPr lang="ja-JP" altLang="en-US" dirty="0">
                <a:latin typeface="Calibri" charset="0"/>
                <a:ea typeface="MS PGothic" charset="0"/>
              </a:rPr>
              <a:t>要求</a:t>
            </a:r>
            <a:r>
              <a:rPr lang="en-US" dirty="0" err="1">
                <a:latin typeface="Calibri" charset="0"/>
                <a:ea typeface="MS PGothic" charset="0"/>
              </a:rPr>
              <a:t>を満たさなければな</a:t>
            </a:r>
            <a:r>
              <a:rPr lang="ja-JP" altLang="en-US" dirty="0">
                <a:latin typeface="Calibri" charset="0"/>
                <a:ea typeface="MS PGothic" charset="0"/>
              </a:rPr>
              <a:t>らない</a:t>
            </a:r>
            <a:endParaRPr lang="en-US" dirty="0">
              <a:latin typeface="Calibri" charset="0"/>
              <a:ea typeface="MS PGothic" charset="0"/>
            </a:endParaRP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パーミッシブなライセンスの名前をいくつか挙げてください。</a:t>
            </a:r>
          </a:p>
          <a:p>
            <a:r>
              <a:rPr lang="x-none" smtClean="0">
                <a:latin typeface="Calibri" charset="0"/>
                <a:ea typeface="ＭＳ Ｐゴシック" charset="0"/>
              </a:rPr>
              <a:t>ライセンスの互恵性とはどういったことを意味していますか</a:t>
            </a:r>
            <a:r>
              <a:rPr lang="x-none" dirty="0">
                <a:latin typeface="Calibri" charset="0"/>
                <a:ea typeface="ＭＳ Ｐゴシック" charset="0"/>
              </a:rPr>
              <a:t>？</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 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a:latin typeface="Calibri" charset="0"/>
                <a:ea typeface="ＭＳ Ｐゴシック" charset="0"/>
              </a:rPr>
              <a:t>自らの義務（FOSSの使用を</a:t>
            </a:r>
            <a:r>
              <a:rPr lang="ja-JP" altLang="en-US" b="1" dirty="0">
                <a:latin typeface="Calibri" charset="0"/>
                <a:ea typeface="ＭＳ Ｐゴシック" charset="0"/>
              </a:rPr>
              <a:t>検出し、</a:t>
            </a:r>
            <a:r>
              <a:rPr lang="en-US" b="1" dirty="0" err="1">
                <a:latin typeface="Calibri" charset="0"/>
                <a:ea typeface="ＭＳ Ｐゴシック" charset="0"/>
              </a:rPr>
              <a:t>追跡する）を</a:t>
            </a:r>
            <a:r>
              <a:rPr lang="ja-JP" altLang="en-US" b="1" dirty="0">
                <a:latin typeface="Calibri" charset="0"/>
                <a:ea typeface="ＭＳ Ｐゴシック" charset="0"/>
              </a:rPr>
              <a:t>認識する</a:t>
            </a:r>
            <a:r>
              <a:rPr lang="en-US" b="1" dirty="0" err="1">
                <a:latin typeface="Calibri" charset="0"/>
                <a:ea typeface="ＭＳ Ｐゴシック" charset="0"/>
              </a:rPr>
              <a:t>こと。</a:t>
            </a:r>
            <a:r>
              <a:rPr lang="en-US" dirty="0" err="1">
                <a:latin typeface="Calibri" charset="0"/>
                <a:ea typeface="ＭＳ Ｐゴシック" charset="0"/>
              </a:rPr>
              <a:t>自身のソフトウェアを構成する</a:t>
            </a:r>
            <a:r>
              <a:rPr lang="ja-JP" altLang="en-US" dirty="0">
                <a:latin typeface="Calibri" charset="0"/>
                <a:ea typeface="ＭＳ Ｐゴシック" charset="0"/>
              </a:rPr>
              <a:t>すべて</a:t>
            </a:r>
            <a:r>
              <a:rPr lang="en-US" dirty="0" err="1">
                <a:latin typeface="Calibri" charset="0"/>
                <a:ea typeface="ＭＳ Ｐゴシック" charset="0"/>
              </a:rPr>
              <a:t>のFOSSコンポーネント（および</a:t>
            </a:r>
            <a:r>
              <a:rPr lang="ja-JP" altLang="en-US" dirty="0" err="1">
                <a:solidFill>
                  <a:srgbClr val="FF0000"/>
                </a:solidFill>
                <a:latin typeface="Calibri" charset="0"/>
                <a:ea typeface="ＭＳ Ｐゴシック" charset="0"/>
              </a:rPr>
              <a:t>、</a:t>
            </a:r>
            <a:r>
              <a:rPr lang="en-US" dirty="0" err="1">
                <a:latin typeface="Calibri" charset="0"/>
                <a:ea typeface="ＭＳ Ｐゴシック" charset="0"/>
              </a:rPr>
              <a:t>それぞれで確認されたライセンス）を特定、追跡し、</a:t>
            </a:r>
            <a:r>
              <a:rPr lang="en-US" dirty="0" err="1" smtClean="0">
                <a:latin typeface="Calibri" charset="0"/>
                <a:ea typeface="ＭＳ Ｐゴシック" charset="0"/>
              </a:rPr>
              <a:t>そのリストを保管するためのプロセスを持つ</a:t>
            </a:r>
            <a:r>
              <a:rPr lang="ja-JP" altLang="en-US" dirty="0" smtClean="0">
                <a:latin typeface="Calibri" charset="0"/>
                <a:ea typeface="ＭＳ Ｐゴシック" charset="0"/>
              </a:rPr>
              <a:t>必要がある</a:t>
            </a:r>
            <a:endParaRPr lang="en-US" dirty="0" smtClean="0">
              <a:latin typeface="Calibri" charset="0"/>
              <a:ea typeface="ＭＳ Ｐゴシック" charset="0"/>
            </a:endParaRPr>
          </a:p>
          <a:p>
            <a:pPr>
              <a:buFont typeface="Arial"/>
              <a:buChar char="•"/>
            </a:pPr>
            <a:endParaRPr lang="en-US" dirty="0" smtClean="0">
              <a:latin typeface="Calibri" charset="0"/>
              <a:ea typeface="ＭＳ Ｐゴシック" charset="0"/>
            </a:endParaRPr>
          </a:p>
          <a:p>
            <a:pPr>
              <a:buFont typeface="Arial"/>
              <a:buChar char="•"/>
            </a:pPr>
            <a:r>
              <a:rPr lang="en-US" b="1" dirty="0" err="1" smtClean="0">
                <a:latin typeface="Calibri" charset="0"/>
                <a:ea typeface="ＭＳ Ｐゴシック" charset="0"/>
              </a:rPr>
              <a:t>使用される</a:t>
            </a:r>
            <a:r>
              <a:rPr lang="en-US" b="1" dirty="0" err="1">
                <a:latin typeface="Calibri" charset="0"/>
                <a:ea typeface="ＭＳ Ｐゴシック" charset="0"/>
              </a:rPr>
              <a:t>FOSSに対し</a:t>
            </a:r>
            <a:r>
              <a:rPr lang="ja-JP" altLang="en-US" b="1" dirty="0">
                <a:latin typeface="Calibri" charset="0"/>
                <a:ea typeface="ＭＳ Ｐゴシック" charset="0"/>
              </a:rPr>
              <a:t>すべて</a:t>
            </a:r>
            <a:r>
              <a:rPr lang="en-US" b="1" dirty="0" err="1">
                <a:latin typeface="Calibri" charset="0"/>
                <a:ea typeface="ＭＳ Ｐゴシック" charset="0"/>
              </a:rPr>
              <a:t>のライセンス義務を果たすこと。</a:t>
            </a:r>
            <a:r>
              <a:rPr lang="en-US" dirty="0" err="1">
                <a:latin typeface="Calibri" charset="0"/>
                <a:ea typeface="ＭＳ Ｐゴシック" charset="0"/>
              </a:rPr>
              <a:t>組織のコンプライアンス</a:t>
            </a:r>
            <a:r>
              <a:rPr lang="en-US" dirty="0">
                <a:latin typeface="Calibri" charset="0"/>
                <a:ea typeface="ＭＳ Ｐゴシック" charset="0"/>
              </a:rPr>
              <a:t> </a:t>
            </a:r>
            <a:r>
              <a:rPr lang="en-US" dirty="0" err="1">
                <a:latin typeface="Calibri" charset="0"/>
                <a:ea typeface="ＭＳ Ｐゴシック" charset="0"/>
              </a:rPr>
              <a:t>プログラムは、業務遂行上生じる代表的なFOSSユースケースを認識し、</a:t>
            </a:r>
            <a:r>
              <a:rPr lang="en-US" dirty="0" err="1" smtClean="0">
                <a:latin typeface="Calibri" charset="0"/>
                <a:ea typeface="ＭＳ Ｐゴシック" charset="0"/>
              </a:rPr>
              <a:t>これに対応する</a:t>
            </a:r>
            <a:r>
              <a:rPr lang="ja-JP" altLang="en-US" dirty="0" smtClean="0">
                <a:latin typeface="Calibri" charset="0"/>
                <a:ea typeface="ＭＳ Ｐゴシック" charset="0"/>
              </a:rPr>
              <a:t>必要がある</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1582400" cy="990600"/>
          </a:xfrm>
        </p:spPr>
        <p:txBody>
          <a:bodyPr>
            <a:normAutofit fontScale="90000"/>
          </a:bodyPr>
          <a:lstStyle/>
          <a:p>
            <a:r>
              <a:rPr lang="ja-JP" altLang="en-US" dirty="0">
                <a:latin typeface="Calibri" charset="0"/>
                <a:ea typeface="ＭＳ Ｐゴシック" charset="0"/>
              </a:rPr>
              <a:t>履行</a:t>
            </a:r>
            <a:r>
              <a:rPr lang="en-US" dirty="0" err="1" smtClean="0">
                <a:latin typeface="Calibri" charset="0"/>
                <a:ea typeface="ＭＳ Ｐゴシック" charset="0"/>
              </a:rPr>
              <a:t>すべきコンプライアンスの義務には</a:t>
            </a:r>
            <a:r>
              <a:rPr lang="en-US" dirty="0" smtClean="0">
                <a:latin typeface="Calibri" charset="0"/>
                <a:ea typeface="ＭＳ Ｐゴシック" charset="0"/>
              </a:rPr>
              <a:t/>
            </a:r>
            <a:br>
              <a:rPr lang="en-US" dirty="0" smtClean="0">
                <a:latin typeface="Calibri" charset="0"/>
                <a:ea typeface="ＭＳ Ｐゴシック" charset="0"/>
              </a:rPr>
            </a:br>
            <a:r>
              <a:rPr lang="en-US" dirty="0" err="1" smtClean="0">
                <a:latin typeface="Calibri" charset="0"/>
                <a:ea typeface="ＭＳ Ｐゴシック" charset="0"/>
              </a:rPr>
              <a:t>どんなものがあるか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a:xfrm>
            <a:off x="609600" y="1752600"/>
            <a:ext cx="10972800" cy="4876800"/>
          </a:xfrm>
        </p:spPr>
        <p:txBody>
          <a:bodyPr vert="horz" lIns="91440" tIns="45720" rIns="91440" bIns="45720" rtlCol="0" anchor="t">
            <a:normAutofit/>
          </a:bodyPr>
          <a:lstStyle/>
          <a:p>
            <a:pPr marL="0" indent="0">
              <a:buNone/>
            </a:pPr>
            <a:r>
              <a:rPr lang="en-US" dirty="0" err="1">
                <a:latin typeface="Calibri" charset="0"/>
                <a:ea typeface="ＭＳ Ｐゴシック" charset="0"/>
              </a:rPr>
              <a:t>関与するライセンスにもよ</a:t>
            </a:r>
            <a:r>
              <a:rPr lang="ja-JP" altLang="en-US" dirty="0">
                <a:latin typeface="Calibri" charset="0"/>
                <a:ea typeface="ＭＳ Ｐゴシック" charset="0"/>
              </a:rPr>
              <a:t>る</a:t>
            </a:r>
            <a:r>
              <a:rPr lang="en-US" dirty="0" err="1">
                <a:latin typeface="Calibri" charset="0"/>
                <a:ea typeface="ＭＳ Ｐゴシック" charset="0"/>
              </a:rPr>
              <a:t>が、義務として</a:t>
            </a:r>
            <a:r>
              <a:rPr lang="ja-JP" altLang="en-US" dirty="0">
                <a:latin typeface="Calibri" charset="0"/>
                <a:ea typeface="ＭＳ Ｐゴシック" charset="0"/>
              </a:rPr>
              <a:t>は</a:t>
            </a:r>
            <a:r>
              <a:rPr lang="en-US" dirty="0" err="1">
                <a:latin typeface="Calibri" charset="0"/>
                <a:ea typeface="ＭＳ Ｐゴシック" charset="0"/>
              </a:rPr>
              <a:t>以下のようなものがあ</a:t>
            </a:r>
            <a:r>
              <a:rPr lang="ja-JP" altLang="en-US" dirty="0">
                <a:latin typeface="Calibri" charset="0"/>
                <a:ea typeface="ＭＳ Ｐゴシック" charset="0"/>
              </a:rPr>
              <a:t>る</a:t>
            </a:r>
            <a:r>
              <a:rPr lang="en-US" dirty="0">
                <a:latin typeface="Calibri" charset="0"/>
                <a:ea typeface="ＭＳ Ｐゴシック" charset="0"/>
              </a:rPr>
              <a:t>。</a:t>
            </a:r>
          </a:p>
          <a:p>
            <a:pPr>
              <a:buFont typeface="Arial"/>
              <a:buChar char="•"/>
            </a:pPr>
            <a:r>
              <a:rPr lang="en-US" b="1" dirty="0" err="1">
                <a:latin typeface="Calibri" charset="0"/>
                <a:ea typeface="ＭＳ Ｐゴシック" charset="0"/>
              </a:rPr>
              <a:t>帰属</a:t>
            </a:r>
            <a:r>
              <a:rPr lang="ja-JP" altLang="en-US" b="1" dirty="0">
                <a:latin typeface="Calibri" charset="0"/>
                <a:ea typeface="ＭＳ Ｐゴシック" charset="0"/>
              </a:rPr>
              <a:t>や</a:t>
            </a:r>
            <a:r>
              <a:rPr lang="ja-JP" altLang="en-US" b="1" dirty="0" smtClean="0">
                <a:latin typeface="Calibri" charset="0"/>
                <a:ea typeface="ＭＳ Ｐゴシック" charset="0"/>
              </a:rPr>
              <a:t>その他告知</a:t>
            </a:r>
            <a:r>
              <a:rPr lang="en-US" b="1" dirty="0">
                <a:latin typeface="Calibri" charset="0"/>
                <a:ea typeface="ＭＳ Ｐゴシック" charset="0"/>
              </a:rPr>
              <a:t>。</a:t>
            </a:r>
            <a:r>
              <a:rPr lang="en-US" dirty="0">
                <a:latin typeface="Calibri" charset="0"/>
                <a:ea typeface="ＭＳ Ｐゴシック" charset="0"/>
              </a:rPr>
              <a:t> </a:t>
            </a:r>
            <a:r>
              <a:rPr lang="en-US" dirty="0" err="1">
                <a:latin typeface="Calibri" charset="0"/>
                <a:ea typeface="ＭＳ Ｐゴシック" charset="0"/>
              </a:rPr>
              <a:t>下流のユーザ</a:t>
            </a:r>
            <a:r>
              <a:rPr lang="ja-JP" altLang="en-US" dirty="0" err="1">
                <a:latin typeface="Calibri" charset="0"/>
                <a:ea typeface="ＭＳ Ｐゴシック" charset="0"/>
              </a:rPr>
              <a:t>ー</a:t>
            </a:r>
            <a:r>
              <a:rPr lang="en-US" dirty="0" err="1">
                <a:latin typeface="Calibri" charset="0"/>
                <a:ea typeface="ＭＳ Ｐゴシック" charset="0"/>
              </a:rPr>
              <a:t>がソフトウェアの起源やライセンス</a:t>
            </a:r>
            <a:r>
              <a:rPr lang="ja-JP" altLang="en-US" dirty="0">
                <a:latin typeface="Calibri" charset="0"/>
                <a:ea typeface="ＭＳ Ｐゴシック" charset="0"/>
              </a:rPr>
              <a:t>によって認められた</a:t>
            </a:r>
            <a:r>
              <a:rPr lang="en-US" dirty="0" err="1">
                <a:latin typeface="Calibri" charset="0"/>
                <a:ea typeface="ＭＳ Ｐゴシック" charset="0"/>
              </a:rPr>
              <a:t>権利を知ることができるよう</a:t>
            </a:r>
            <a:r>
              <a:rPr lang="ja-JP" altLang="en-US" dirty="0">
                <a:latin typeface="Calibri" charset="0"/>
                <a:ea typeface="ＭＳ Ｐゴシック" charset="0"/>
              </a:rPr>
              <a:t>に</a:t>
            </a:r>
            <a:r>
              <a:rPr lang="en-US" dirty="0">
                <a:latin typeface="Calibri" charset="0"/>
                <a:ea typeface="ＭＳ Ｐゴシック" charset="0"/>
              </a:rPr>
              <a:t>、</a:t>
            </a:r>
            <a:r>
              <a:rPr lang="en-US" dirty="0" err="1">
                <a:latin typeface="Calibri" charset="0"/>
                <a:ea typeface="ＭＳ Ｐゴシック" charset="0"/>
              </a:rPr>
              <a:t>ソースコード</a:t>
            </a:r>
            <a:r>
              <a:rPr lang="ja-JP" altLang="en-US" dirty="0">
                <a:latin typeface="Calibri" charset="0"/>
                <a:ea typeface="ＭＳ Ｐゴシック" charset="0"/>
              </a:rPr>
              <a:t>や</a:t>
            </a:r>
            <a:r>
              <a:rPr lang="en-US" dirty="0" err="1">
                <a:latin typeface="Calibri" charset="0"/>
                <a:ea typeface="ＭＳ Ｐゴシック" charset="0"/>
              </a:rPr>
              <a:t>製品の関連文書</a:t>
            </a:r>
            <a:r>
              <a:rPr lang="ja-JP" altLang="en-US" dirty="0" err="1">
                <a:latin typeface="Calibri" charset="0"/>
                <a:ea typeface="ＭＳ Ｐゴシック" charset="0"/>
              </a:rPr>
              <a:t>、</a:t>
            </a:r>
            <a:r>
              <a:rPr lang="en-US" dirty="0" err="1">
                <a:latin typeface="Calibri" charset="0"/>
                <a:ea typeface="ＭＳ Ｐゴシック" charset="0"/>
              </a:rPr>
              <a:t>もしくはユーザ</a:t>
            </a:r>
            <a:r>
              <a:rPr lang="en-US" dirty="0">
                <a:latin typeface="Calibri" charset="0"/>
                <a:ea typeface="ＭＳ Ｐゴシック" charset="0"/>
              </a:rPr>
              <a:t> </a:t>
            </a:r>
            <a:r>
              <a:rPr lang="en-US" dirty="0" err="1">
                <a:latin typeface="Calibri" charset="0"/>
                <a:ea typeface="ＭＳ Ｐゴシック" charset="0"/>
              </a:rPr>
              <a:t>インターフェース</a:t>
            </a:r>
            <a:r>
              <a:rPr lang="ja-JP" altLang="en-US" dirty="0">
                <a:latin typeface="Calibri" charset="0"/>
                <a:ea typeface="ＭＳ Ｐゴシック" charset="0"/>
              </a:rPr>
              <a:t>上</a:t>
            </a:r>
            <a:r>
              <a:rPr lang="en-US" dirty="0" err="1">
                <a:latin typeface="Calibri" charset="0"/>
                <a:ea typeface="ＭＳ Ｐゴシック" charset="0"/>
              </a:rPr>
              <a:t>に著作権やライセンスに係る</a:t>
            </a:r>
            <a:r>
              <a:rPr lang="ja-JP" altLang="en-US" dirty="0">
                <a:latin typeface="Calibri" charset="0"/>
                <a:ea typeface="ＭＳ Ｐゴシック" charset="0"/>
              </a:rPr>
              <a:t>文言</a:t>
            </a:r>
            <a:r>
              <a:rPr lang="en-US" dirty="0" err="1">
                <a:latin typeface="Calibri" charset="0"/>
                <a:ea typeface="ＭＳ Ｐゴシック" charset="0"/>
              </a:rPr>
              <a:t>を含めること</a:t>
            </a:r>
            <a:r>
              <a:rPr lang="en-US" dirty="0">
                <a:latin typeface="Calibri" charset="0"/>
                <a:ea typeface="ＭＳ Ｐゴシック" charset="0"/>
              </a:rPr>
              <a:t>。 </a:t>
            </a:r>
          </a:p>
          <a:p>
            <a:pPr>
              <a:buFont typeface="Arial"/>
              <a:buChar char="•"/>
            </a:pPr>
            <a:r>
              <a:rPr lang="en-US" b="1" dirty="0" err="1">
                <a:latin typeface="Calibri" charset="0"/>
                <a:ea typeface="ＭＳ Ｐゴシック" charset="0"/>
              </a:rPr>
              <a:t>ソースコードの</a:t>
            </a:r>
            <a:r>
              <a:rPr lang="ja-JP" altLang="en-US" b="1" dirty="0">
                <a:latin typeface="Calibri" charset="0"/>
                <a:ea typeface="ＭＳ Ｐゴシック" charset="0"/>
              </a:rPr>
              <a:t>提供。</a:t>
            </a:r>
            <a:r>
              <a:rPr lang="en-US" dirty="0" err="1">
                <a:latin typeface="Calibri" charset="0"/>
                <a:ea typeface="ＭＳ Ｐゴシック" charset="0"/>
              </a:rPr>
              <a:t>原作</a:t>
            </a:r>
            <a:r>
              <a:rPr lang="ja-JP" altLang="en-US" dirty="0">
                <a:latin typeface="Calibri" charset="0"/>
                <a:ea typeface="ＭＳ Ｐゴシック" charset="0"/>
              </a:rPr>
              <a:t>ソフトウェア、組み込んだソフトウェアや</a:t>
            </a:r>
            <a:r>
              <a:rPr lang="en-US" dirty="0" err="1">
                <a:latin typeface="Calibri" charset="0"/>
                <a:ea typeface="ＭＳ Ｐゴシック" charset="0"/>
              </a:rPr>
              <a:t>改変</a:t>
            </a:r>
            <a:r>
              <a:rPr lang="ja-JP" altLang="en-US" dirty="0">
                <a:latin typeface="Calibri" charset="0"/>
                <a:ea typeface="ＭＳ Ｐゴシック" charset="0"/>
              </a:rPr>
              <a:t>部分、および</a:t>
            </a:r>
            <a:r>
              <a:rPr lang="en-US" dirty="0" err="1">
                <a:latin typeface="Calibri" charset="0"/>
                <a:ea typeface="ＭＳ Ｐゴシック" charset="0"/>
              </a:rPr>
              <a:t>ビルド用のスクリプト</a:t>
            </a:r>
            <a:r>
              <a:rPr lang="ja-JP" altLang="en-US" dirty="0">
                <a:latin typeface="Calibri" charset="0"/>
                <a:ea typeface="ＭＳ Ｐゴシック" charset="0"/>
              </a:rPr>
              <a:t>も含んだ</a:t>
            </a:r>
            <a:r>
              <a:rPr lang="en-US" dirty="0" err="1">
                <a:latin typeface="Calibri" charset="0"/>
                <a:ea typeface="ＭＳ Ｐゴシック" charset="0"/>
              </a:rPr>
              <a:t>ソースコードを提供すること</a:t>
            </a:r>
            <a:r>
              <a:rPr lang="en-US" dirty="0">
                <a:latin typeface="Calibri" charset="0"/>
                <a:ea typeface="ＭＳ Ｐゴシック" charset="0"/>
              </a:rPr>
              <a:t>。</a:t>
            </a:r>
          </a:p>
          <a:p>
            <a:pPr marL="0" indent="0">
              <a:buNone/>
            </a:pPr>
            <a:endParaRPr lang="en-US" dirty="0">
              <a:latin typeface="Calibri" charset="0"/>
              <a:ea typeface="ＭＳ Ｐゴシック" charset="0"/>
            </a:endParaRPr>
          </a:p>
          <a:p>
            <a:pPr marL="0" indent="0">
              <a:buNone/>
            </a:pPr>
            <a:r>
              <a:rPr lang="en-US" dirty="0" err="1">
                <a:latin typeface="Calibri" charset="0"/>
                <a:ea typeface="ＭＳ Ｐゴシック" charset="0"/>
              </a:rPr>
              <a:t>以下</a:t>
            </a:r>
            <a:r>
              <a:rPr lang="ja-JP" altLang="en-US" dirty="0">
                <a:latin typeface="Calibri" charset="0"/>
                <a:ea typeface="ＭＳ Ｐゴシック" charset="0"/>
              </a:rPr>
              <a:t>を契機として</a:t>
            </a:r>
            <a:r>
              <a:rPr lang="en-US" dirty="0" err="1">
                <a:latin typeface="Calibri" charset="0"/>
                <a:ea typeface="ＭＳ Ｐゴシック" charset="0"/>
              </a:rPr>
              <a:t>これらの義務が発動する場合があ</a:t>
            </a:r>
            <a:r>
              <a:rPr lang="ja-JP" altLang="en-US" dirty="0">
                <a:latin typeface="Calibri" charset="0"/>
                <a:ea typeface="ＭＳ Ｐゴシック" charset="0"/>
              </a:rPr>
              <a:t>る</a:t>
            </a:r>
            <a:r>
              <a:rPr lang="en-US" dirty="0">
                <a:latin typeface="Calibri" charset="0"/>
                <a:ea typeface="ＭＳ Ｐゴシック" charset="0"/>
              </a:rPr>
              <a:t>：</a:t>
            </a:r>
          </a:p>
          <a:p>
            <a:pPr>
              <a:buFont typeface="Arial"/>
              <a:buChar char="•"/>
            </a:pPr>
            <a:r>
              <a:rPr lang="en-US" dirty="0">
                <a:latin typeface="Calibri" charset="0"/>
                <a:ea typeface="ＭＳ Ｐゴシック" charset="0"/>
              </a:rPr>
              <a:t>外部への頒布 </a:t>
            </a:r>
          </a:p>
          <a:p>
            <a:pPr>
              <a:buFont typeface="Arial"/>
              <a:buChar char="•"/>
            </a:pPr>
            <a:r>
              <a:rPr lang="en-US" dirty="0" err="1">
                <a:latin typeface="Calibri" charset="0"/>
                <a:ea typeface="ＭＳ Ｐゴシック" charset="0"/>
              </a:rPr>
              <a:t>改変を加えたかどうか</a:t>
            </a:r>
            <a:endParaRPr lang="en-US" dirty="0">
              <a:latin typeface="Calibri" charset="0"/>
              <a:ea typeface="ＭＳ Ｐゴシック" charset="0"/>
            </a:endParaRPr>
          </a:p>
        </p:txBody>
      </p:sp>
    </p:spTree>
    <p:extLst>
      <p:ext uri="{BB962C8B-B14F-4D97-AF65-F5344CB8AC3E}">
        <p14:creationId xmlns:p14="http://schemas.microsoft.com/office/powerpoint/2010/main" val="6484998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a:t>
            </a:r>
            <a:r>
              <a:rPr lang="en-US" dirty="0"/>
              <a:t>つもしくはそれ以上に</a:t>
            </a:r>
            <a:r>
              <a:rPr lang="ja-JP" altLang="en-US" dirty="0"/>
              <a:t>従う</a:t>
            </a:r>
            <a:r>
              <a:rPr lang="en-US" dirty="0" err="1"/>
              <a:t>必要があ</a:t>
            </a:r>
            <a:r>
              <a:rPr lang="ja-JP" altLang="en-US" dirty="0"/>
              <a:t>る</a:t>
            </a:r>
            <a:r>
              <a:rPr lang="en-US" dirty="0"/>
              <a:t>。</a:t>
            </a:r>
          </a:p>
          <a:p>
            <a:r>
              <a:rPr lang="en-US" dirty="0" err="1">
                <a:solidFill>
                  <a:srgbClr val="292934"/>
                </a:solidFill>
              </a:rPr>
              <a:t>著作権表示（および</a:t>
            </a:r>
            <a:r>
              <a:rPr lang="ja-JP" altLang="en-US" dirty="0" err="1">
                <a:solidFill>
                  <a:srgbClr val="FF0000"/>
                </a:solidFill>
              </a:rPr>
              <a:t>、</a:t>
            </a:r>
            <a:r>
              <a:rPr lang="en-US" dirty="0" err="1">
                <a:solidFill>
                  <a:srgbClr val="292934"/>
                </a:solidFill>
              </a:rPr>
              <a:t>その他の告知）を保持すること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err="1">
                <a:solidFill>
                  <a:srgbClr val="292934"/>
                </a:solidFill>
              </a:rPr>
              <a:t>混乱を避けるために、</a:t>
            </a:r>
            <a:r>
              <a:rPr lang="en-US" dirty="0" err="1"/>
              <a:t>改変版の名前</a:t>
            </a:r>
            <a:r>
              <a:rPr lang="ja-JP" altLang="en-US" dirty="0"/>
              <a:t>を</a:t>
            </a:r>
            <a:r>
              <a:rPr lang="en-US" dirty="0" err="1"/>
              <a:t>異なる名前</a:t>
            </a:r>
            <a:r>
              <a:rPr lang="ja-JP" altLang="en-US" dirty="0"/>
              <a:t>とすること</a:t>
            </a:r>
            <a:endParaRPr lang="en-US" dirty="0"/>
          </a:p>
          <a:p>
            <a:r>
              <a:rPr lang="en-US" dirty="0">
                <a:solidFill>
                  <a:srgbClr val="292934"/>
                </a:solidFill>
              </a:rPr>
              <a:t>（改変の有無を問わず）ソースコードへのアクセス先を提供すること</a:t>
            </a:r>
            <a:endParaRPr lang="en-US" dirty="0"/>
          </a:p>
          <a:p>
            <a:r>
              <a:rPr lang="en-US" dirty="0" err="1">
                <a:solidFill>
                  <a:srgbClr val="292934"/>
                </a:solidFill>
              </a:rPr>
              <a:t>改変版</a:t>
            </a:r>
            <a:r>
              <a:rPr lang="en-US" dirty="0" smtClean="0">
                <a:solidFill>
                  <a:srgbClr val="292934"/>
                </a:solidFill>
              </a:rPr>
              <a:t>（</a:t>
            </a:r>
            <a:r>
              <a:rPr lang="ja-JP" altLang="en-US" dirty="0" smtClean="0"/>
              <a:t>派生的著作物</a:t>
            </a:r>
            <a:r>
              <a:rPr lang="en-US" dirty="0" smtClean="0"/>
              <a:t>）</a:t>
            </a:r>
            <a:r>
              <a:rPr lang="en-US" dirty="0" err="1"/>
              <a:t>を同じライセンス下に</a:t>
            </a:r>
            <a:r>
              <a:rPr lang="ja-JP" altLang="en-US" dirty="0"/>
              <a:t>置く</a:t>
            </a:r>
            <a:r>
              <a:rPr lang="en-US" dirty="0" err="1"/>
              <a:t>こと</a:t>
            </a:r>
            <a:endParaRPr lang="en-US" dirty="0"/>
          </a:p>
          <a:p>
            <a:r>
              <a:rPr lang="en-US" dirty="0" err="1"/>
              <a:t>帰属</a:t>
            </a:r>
            <a:r>
              <a:rPr lang="ja-JP" altLang="en-US" dirty="0"/>
              <a:t>告知</a:t>
            </a:r>
            <a:r>
              <a:rPr lang="en-US" dirty="0" err="1"/>
              <a:t>を提供すること</a:t>
            </a:r>
            <a:endParaRPr lang="en-US" dirty="0"/>
          </a:p>
          <a:p>
            <a:r>
              <a:rPr lang="en-US" dirty="0"/>
              <a:t>プロジェクト名、著作権保有者名、商標を使用しないこと </a:t>
            </a:r>
          </a:p>
          <a:p>
            <a:r>
              <a:rPr lang="en-US" dirty="0" err="1"/>
              <a:t>原作のライセンスの下で供与された権利</a:t>
            </a:r>
            <a:r>
              <a:rPr lang="ja-JP" altLang="en-US" dirty="0"/>
              <a:t>を</a:t>
            </a:r>
            <a:r>
              <a:rPr lang="en-US" dirty="0" err="1"/>
              <a:t>他者</a:t>
            </a:r>
            <a:r>
              <a:rPr lang="ja-JP" altLang="en-US" dirty="0"/>
              <a:t>に制限</a:t>
            </a:r>
            <a:r>
              <a:rPr lang="en-US" dirty="0" err="1"/>
              <a:t>すること</a:t>
            </a:r>
            <a:endParaRPr lang="en-US" dirty="0"/>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ea typeface="ＭＳ Ｐゴシック" charset="0"/>
                <a:cs typeface="ＭＳ Ｐゴシック" charset="0"/>
              </a:rPr>
              <a:t>FOSS</a:t>
            </a:r>
            <a:r>
              <a:rPr lang="en-US" dirty="0" err="1" smtClean="0">
                <a:ea typeface="ＭＳ Ｐゴシック" charset="0"/>
                <a:cs typeface="ＭＳ Ｐゴシック" charset="0"/>
              </a:rPr>
              <a:t>コンプライ</a:t>
            </a:r>
            <a:r>
              <a:rPr lang="ja-JP" altLang="en-US" dirty="0" smtClean="0">
                <a:ea typeface="ＭＳ Ｐゴシック" charset="0"/>
                <a:cs typeface="ＭＳ Ｐゴシック" charset="0"/>
              </a:rPr>
              <a:t>アン</a:t>
            </a:r>
            <a:r>
              <a:rPr lang="en-US" dirty="0">
                <a:ea typeface="ＭＳ Ｐゴシック" charset="0"/>
                <a:cs typeface="ＭＳ Ｐゴシック" charset="0"/>
              </a:rPr>
              <a:t>ス</a:t>
            </a:r>
            <a:r>
              <a:rPr lang="ja-JP" altLang="en-US" dirty="0">
                <a:ea typeface="ＭＳ Ｐゴシック" charset="0"/>
                <a:cs typeface="ＭＳ Ｐゴシック" charset="0"/>
              </a:rPr>
              <a:t>の</a:t>
            </a:r>
            <a:r>
              <a:rPr lang="en-US" dirty="0" err="1">
                <a:ea typeface="ＭＳ Ｐゴシック" charset="0"/>
                <a:cs typeface="ＭＳ Ｐゴシック" charset="0"/>
              </a:rPr>
              <a:t>トリガ</a:t>
            </a:r>
            <a:r>
              <a:rPr lang="en-US" dirty="0">
                <a:ea typeface="ＭＳ Ｐゴシック" charset="0"/>
                <a:cs typeface="ＭＳ Ｐゴシック" charset="0"/>
              </a:rPr>
              <a:t>ー：</a:t>
            </a:r>
            <a:r>
              <a:rPr lang="en-US" dirty="0" err="1">
                <a:ea typeface="ＭＳ Ｐゴシック" charset="0"/>
                <a:cs typeface="ＭＳ Ｐゴシック" charset="0"/>
              </a:rPr>
              <a:t>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err="1"/>
              <a:t>外部に対する</a:t>
            </a:r>
            <a:r>
              <a:rPr lang="ja-JP" altLang="en-US" dirty="0"/>
              <a:t>マテリアル（バイナリ、ソースコードなど）</a:t>
            </a:r>
            <a:r>
              <a:rPr lang="en-US" dirty="0"/>
              <a:t>の</a:t>
            </a:r>
            <a:r>
              <a:rPr lang="ja-JP" altLang="en-US" dirty="0"/>
              <a:t>配布</a:t>
            </a:r>
            <a:r>
              <a:rPr lang="en-US" dirty="0"/>
              <a:t> </a:t>
            </a:r>
          </a:p>
          <a:p>
            <a:pPr lvl="1">
              <a:buFont typeface="Wingdings" panose="05000000000000000000" pitchFamily="2" charset="2"/>
              <a:buChar char="Ø"/>
            </a:pPr>
            <a:r>
              <a:rPr lang="en-US" dirty="0" err="1"/>
              <a:t>ユーザ</a:t>
            </a:r>
            <a:r>
              <a:rPr lang="ja-JP" altLang="en-US" dirty="0" err="1"/>
              <a:t>ー</a:t>
            </a:r>
            <a:r>
              <a:rPr lang="en-US" dirty="0" err="1"/>
              <a:t>機器やモバイル</a:t>
            </a:r>
            <a:r>
              <a:rPr lang="ja-JP" altLang="en-US" dirty="0"/>
              <a:t> </a:t>
            </a:r>
            <a:r>
              <a:rPr lang="en-US" dirty="0" err="1"/>
              <a:t>デバイスにダウンロードされるアプリケーション</a:t>
            </a:r>
            <a:endParaRPr lang="en-US" dirty="0"/>
          </a:p>
          <a:p>
            <a:pPr lvl="1">
              <a:buFont typeface="Wingdings" panose="05000000000000000000" pitchFamily="2" charset="2"/>
              <a:buChar char="Ø"/>
            </a:pPr>
            <a:r>
              <a:rPr lang="en-US" dirty="0"/>
              <a:t>JavaScript、 Web </a:t>
            </a:r>
            <a:r>
              <a:rPr lang="en-US" dirty="0" err="1"/>
              <a:t>クライアント</a:t>
            </a:r>
            <a:r>
              <a:rPr lang="ja-JP" altLang="en-US" dirty="0" err="1"/>
              <a:t>、</a:t>
            </a:r>
            <a:r>
              <a:rPr lang="en-US" dirty="0" err="1"/>
              <a:t>ユーザ</a:t>
            </a:r>
            <a:r>
              <a:rPr lang="ja-JP" altLang="en-US" dirty="0" err="1"/>
              <a:t>ー</a:t>
            </a:r>
            <a:r>
              <a:rPr lang="en-US" dirty="0" err="1"/>
              <a:t>機器にダウンロ</a:t>
            </a:r>
            <a:r>
              <a:rPr lang="en-US" dirty="0"/>
              <a:t>ー</a:t>
            </a:r>
            <a:r>
              <a:rPr lang="ja-JP" altLang="en-US" dirty="0"/>
              <a:t>ド</a:t>
            </a:r>
            <a:r>
              <a:rPr lang="en-US" dirty="0" err="1"/>
              <a:t>されるコード</a:t>
            </a:r>
            <a:r>
              <a:rPr lang="en-US" dirty="0"/>
              <a:t> </a:t>
            </a:r>
            <a:r>
              <a:rPr lang="ja-JP" altLang="en-US" dirty="0"/>
              <a:t>など</a:t>
            </a:r>
            <a:endParaRPr lang="en-US" dirty="0"/>
          </a:p>
          <a:p>
            <a:r>
              <a:rPr lang="en-US" dirty="0" err="1"/>
              <a:t>いくつかのFOSSライセンスについては、コンピュータ</a:t>
            </a:r>
            <a:r>
              <a:rPr lang="ja-JP" altLang="en-US" dirty="0" err="1"/>
              <a:t>ー</a:t>
            </a:r>
            <a:r>
              <a:rPr lang="en-US" dirty="0"/>
              <a:t> ネットワークを通じたアクセスが「トリガー </a:t>
            </a:r>
            <a:r>
              <a:rPr lang="en-US" dirty="0" err="1"/>
              <a:t>イベント」となり得</a:t>
            </a:r>
            <a:r>
              <a:rPr lang="ja-JP" altLang="en-US" dirty="0"/>
              <a:t>る</a:t>
            </a:r>
            <a:r>
              <a:rPr lang="en-US" dirty="0"/>
              <a:t>。</a:t>
            </a:r>
            <a:r>
              <a:rPr lang="en-US" dirty="0" err="1"/>
              <a:t>その</a:t>
            </a:r>
            <a:r>
              <a:rPr lang="ja-JP" altLang="en-US" dirty="0"/>
              <a:t>際の</a:t>
            </a:r>
            <a:r>
              <a:rPr lang="en-US" dirty="0" err="1"/>
              <a:t>トリガーとは「コンピュータ</a:t>
            </a:r>
            <a:r>
              <a:rPr lang="ja-JP" altLang="en-US" dirty="0" err="1"/>
              <a:t>ー</a:t>
            </a:r>
            <a:r>
              <a:rPr lang="en-US" dirty="0"/>
              <a:t> </a:t>
            </a:r>
            <a:r>
              <a:rPr lang="en-US" dirty="0" err="1"/>
              <a:t>ネットワークを通じユーザ</a:t>
            </a:r>
            <a:r>
              <a:rPr lang="ja-JP" altLang="en-US" dirty="0" err="1"/>
              <a:t>ー</a:t>
            </a:r>
            <a:r>
              <a:rPr lang="en-US" dirty="0" err="1"/>
              <a:t>がリモートで</a:t>
            </a:r>
            <a:r>
              <a:rPr lang="ja-JP" altLang="en-US" dirty="0"/>
              <a:t>当該</a:t>
            </a:r>
            <a:r>
              <a:rPr lang="en-US" dirty="0" err="1"/>
              <a:t>FOSSと相互に作用すること</a:t>
            </a:r>
            <a:r>
              <a:rPr lang="en-US" dirty="0"/>
              <a:t>」。</a:t>
            </a:r>
          </a:p>
          <a:p>
            <a:pPr lvl="1">
              <a:buFont typeface="Wingdings" panose="05000000000000000000" pitchFamily="2" charset="2"/>
              <a:buChar char="Ø"/>
            </a:pPr>
            <a:r>
              <a:rPr lang="en-US" dirty="0" err="1"/>
              <a:t>いくつかのライセンスがサーバ</a:t>
            </a:r>
            <a:r>
              <a:rPr lang="ja-JP" altLang="en-US" dirty="0" err="1"/>
              <a:t>ー</a:t>
            </a:r>
            <a:r>
              <a:rPr lang="en-US" dirty="0" err="1"/>
              <a:t>上で実行されるソフトウェアへのアクセスを可能にすることを含めたトリガ</a:t>
            </a:r>
            <a:r>
              <a:rPr lang="en-US" dirty="0"/>
              <a:t>ー </a:t>
            </a:r>
            <a:r>
              <a:rPr lang="en-US" dirty="0" err="1"/>
              <a:t>イベントを</a:t>
            </a:r>
            <a:r>
              <a:rPr lang="ja-JP" altLang="en-US" dirty="0"/>
              <a:t>定義</a:t>
            </a:r>
            <a:r>
              <a:rPr lang="en-US" dirty="0" err="1"/>
              <a:t>してい</a:t>
            </a:r>
            <a:r>
              <a:rPr lang="ja-JP" altLang="en-US" dirty="0"/>
              <a:t>る。（</a:t>
            </a:r>
            <a:r>
              <a:rPr lang="en-US" dirty="0" err="1"/>
              <a:t>例：Affero</a:t>
            </a:r>
            <a:r>
              <a:rPr lang="en-US" dirty="0"/>
              <a:t> </a:t>
            </a:r>
            <a:r>
              <a:rPr lang="en-US" dirty="0" err="1"/>
              <a:t>GPLのすべての版のソフトウェアを改変した場合</a:t>
            </a:r>
            <a:r>
              <a:rPr lang="en-US" dirty="0"/>
              <a:t>）</a:t>
            </a:r>
          </a:p>
        </p:txBody>
      </p:sp>
    </p:spTree>
    <p:extLst>
      <p:ext uri="{BB962C8B-B14F-4D97-AF65-F5344CB8AC3E}">
        <p14:creationId xmlns:p14="http://schemas.microsoft.com/office/powerpoint/2010/main" val="1685306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a:ea typeface="ＭＳ Ｐゴシック" charset="0"/>
                <a:cs typeface="ＭＳ Ｐゴシック" charset="0"/>
              </a:rPr>
              <a:t>FOSSコンプライス</a:t>
            </a:r>
            <a:r>
              <a:rPr lang="ja-JP" altLang="en-US" dirty="0">
                <a:ea typeface="ＭＳ Ｐゴシック" charset="0"/>
                <a:cs typeface="ＭＳ Ｐゴシック" charset="0"/>
              </a:rPr>
              <a:t>の</a:t>
            </a:r>
            <a:r>
              <a:rPr lang="en-US" dirty="0" err="1">
                <a:ea typeface="ＭＳ Ｐゴシック" charset="0"/>
                <a:cs typeface="ＭＳ Ｐゴシック" charset="0"/>
              </a:rPr>
              <a:t>トリガ</a:t>
            </a:r>
            <a:r>
              <a:rPr lang="en-US" dirty="0">
                <a:ea typeface="ＭＳ Ｐゴシック" charset="0"/>
                <a:cs typeface="ＭＳ Ｐゴシック" charset="0"/>
              </a:rPr>
              <a:t>ー：</a:t>
            </a:r>
            <a:r>
              <a:rPr lang="en-US" dirty="0" err="1">
                <a:ea typeface="ＭＳ Ｐゴシック" charset="0"/>
                <a:cs typeface="ＭＳ Ｐゴシック" charset="0"/>
              </a:rPr>
              <a:t>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t>既存</a:t>
            </a:r>
            <a:r>
              <a:rPr lang="en-US" dirty="0" err="1"/>
              <a:t>プログラムに対する変更（例：ファイル中</a:t>
            </a:r>
            <a:r>
              <a:rPr lang="ja-JP" altLang="en-US" dirty="0"/>
              <a:t>の</a:t>
            </a:r>
            <a:r>
              <a:rPr lang="en-US" dirty="0" err="1" smtClean="0"/>
              <a:t>コードの追加</a:t>
            </a:r>
            <a:r>
              <a:rPr lang="ja-JP" altLang="en-US" dirty="0" err="1" smtClean="0"/>
              <a:t>、</a:t>
            </a:r>
            <a:r>
              <a:rPr lang="en-US" dirty="0" err="1" smtClean="0"/>
              <a:t>削除</a:t>
            </a:r>
            <a:r>
              <a:rPr lang="ja-JP" altLang="en-US" dirty="0" err="1" smtClean="0"/>
              <a:t>、</a:t>
            </a:r>
            <a:r>
              <a:rPr lang="en-US" dirty="0" err="1"/>
              <a:t>コンポーネント</a:t>
            </a:r>
            <a:r>
              <a:rPr lang="ja-JP" altLang="en-US" dirty="0"/>
              <a:t>を</a:t>
            </a:r>
            <a:r>
              <a:rPr lang="en-US" dirty="0" err="1"/>
              <a:t>組み合わせ</a:t>
            </a:r>
            <a:r>
              <a:rPr lang="ja-JP" altLang="en-US" dirty="0"/>
              <a:t>る行為</a:t>
            </a:r>
            <a:r>
              <a:rPr lang="en-US" dirty="0"/>
              <a:t>）</a:t>
            </a:r>
          </a:p>
          <a:p>
            <a:r>
              <a:rPr lang="en-US" dirty="0" err="1">
                <a:latin typeface="Arial" charset="0"/>
              </a:rPr>
              <a:t>改変</a:t>
            </a:r>
            <a:r>
              <a:rPr lang="ja-JP" altLang="en-US" dirty="0" smtClean="0">
                <a:latin typeface="Arial" charset="0"/>
              </a:rPr>
              <a:t>が派生的著作物</a:t>
            </a:r>
            <a:r>
              <a:rPr lang="en-US" dirty="0" err="1" smtClean="0">
                <a:latin typeface="Arial" charset="0"/>
              </a:rPr>
              <a:t>を生み出</a:t>
            </a:r>
            <a:r>
              <a:rPr lang="ja-JP" altLang="en-US" dirty="0">
                <a:latin typeface="Arial" charset="0"/>
              </a:rPr>
              <a:t>し、</a:t>
            </a:r>
            <a:r>
              <a:rPr lang="en-US" dirty="0">
                <a:latin typeface="Arial" charset="0"/>
              </a:rPr>
              <a:t>FOSS </a:t>
            </a:r>
            <a:r>
              <a:rPr lang="en-US" dirty="0" err="1"/>
              <a:t>の著作者</a:t>
            </a:r>
            <a:r>
              <a:rPr lang="ja-JP" altLang="en-US" dirty="0"/>
              <a:t>が</a:t>
            </a:r>
            <a:r>
              <a:rPr lang="en-US" dirty="0" err="1" smtClean="0"/>
              <a:t>改変に</a:t>
            </a:r>
            <a:r>
              <a:rPr lang="ja-JP" altLang="en-US" dirty="0" smtClean="0"/>
              <a:t>対し</a:t>
            </a:r>
            <a:r>
              <a:rPr lang="en-US" dirty="0" err="1" smtClean="0"/>
              <a:t>義務を課したり制限したりすることもあ</a:t>
            </a:r>
            <a:r>
              <a:rPr lang="ja-JP" altLang="en-US" dirty="0"/>
              <a:t>る</a:t>
            </a:r>
            <a:endParaRPr lang="en-US" dirty="0"/>
          </a:p>
          <a:p>
            <a:r>
              <a:rPr lang="en-US" dirty="0" err="1"/>
              <a:t>改変</a:t>
            </a:r>
            <a:r>
              <a:rPr lang="ja-JP" altLang="en-US" dirty="0"/>
              <a:t>をトリガーとして発動される</a:t>
            </a:r>
            <a:r>
              <a:rPr lang="en-US" dirty="0" err="1"/>
              <a:t>FOSSの義務</a:t>
            </a:r>
            <a:r>
              <a:rPr lang="ja-JP" altLang="en-US" dirty="0"/>
              <a:t>の例</a:t>
            </a:r>
            <a:r>
              <a:rPr lang="en-US" dirty="0"/>
              <a:t>：</a:t>
            </a:r>
          </a:p>
          <a:p>
            <a:pPr lvl="1">
              <a:buFont typeface="Wingdings" panose="05000000000000000000" pitchFamily="2" charset="2"/>
              <a:buChar char="Ø"/>
            </a:pPr>
            <a:r>
              <a:rPr lang="en-US" dirty="0"/>
              <a:t>改変の告知</a:t>
            </a:r>
          </a:p>
          <a:p>
            <a:pPr lvl="1">
              <a:buFont typeface="Wingdings" panose="05000000000000000000" pitchFamily="2" charset="2"/>
              <a:buChar char="Ø"/>
            </a:pPr>
            <a:r>
              <a:rPr lang="ja-JP" altLang="en-US" dirty="0"/>
              <a:t>製品のバイナリに対応した</a:t>
            </a:r>
            <a:r>
              <a:rPr lang="en-US" dirty="0" err="1"/>
              <a:t>ソースコードの提供</a:t>
            </a:r>
            <a:endParaRPr lang="en-US" dirty="0"/>
          </a:p>
        </p:txBody>
      </p:sp>
    </p:spTree>
    <p:extLst>
      <p:ext uri="{BB962C8B-B14F-4D97-AF65-F5344CB8AC3E}">
        <p14:creationId xmlns:p14="http://schemas.microsoft.com/office/powerpoint/2010/main" val="834079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 （ポリシー、</a:t>
            </a:r>
            <a:r>
              <a:rPr lang="en-US" dirty="0" err="1">
                <a:latin typeface="Calibri" charset="0"/>
                <a:ea typeface="ＭＳ Ｐゴシック" charset="0"/>
              </a:rPr>
              <a:t>プロセス、トレーニングやツールなどから成る</a:t>
            </a:r>
            <a:r>
              <a:rPr lang="en-US" dirty="0">
                <a:latin typeface="Calibri" charset="0"/>
                <a:ea typeface="ＭＳ Ｐゴシック" charset="0"/>
              </a:rPr>
              <a:t>）</a:t>
            </a:r>
            <a:r>
              <a:rPr lang="ja-JP" altLang="en-US" dirty="0">
                <a:latin typeface="Calibri" charset="0"/>
                <a:ea typeface="ＭＳ Ｐゴシック" charset="0"/>
              </a:rPr>
              <a:t>独自</a:t>
            </a:r>
            <a:r>
              <a:rPr lang="en-US" dirty="0" err="1">
                <a:latin typeface="Calibri" charset="0"/>
                <a:ea typeface="ＭＳ Ｐゴシック" charset="0"/>
              </a:rPr>
              <a:t>のFOSSコンプライアンス</a:t>
            </a:r>
            <a:r>
              <a:rPr lang="en-US" dirty="0">
                <a:latin typeface="Calibri" charset="0"/>
                <a:ea typeface="ＭＳ Ｐゴシック" charset="0"/>
              </a:rPr>
              <a:t> </a:t>
            </a:r>
            <a:r>
              <a:rPr lang="en-US" dirty="0" err="1">
                <a:latin typeface="Calibri" charset="0"/>
                <a:ea typeface="ＭＳ Ｐゴシック" charset="0"/>
              </a:rPr>
              <a:t>プログラムを作り上げてい</a:t>
            </a:r>
            <a:r>
              <a:rPr lang="ja-JP" altLang="en-US" dirty="0">
                <a:latin typeface="Calibri" charset="0"/>
                <a:ea typeface="ＭＳ Ｐゴシック" charset="0"/>
              </a:rPr>
              <a:t>る</a:t>
            </a:r>
            <a:r>
              <a:rPr lang="en-US" dirty="0">
                <a:latin typeface="Calibri" charset="0"/>
                <a:ea typeface="ＭＳ Ｐゴシック" charset="0"/>
              </a:rPr>
              <a:t>。</a:t>
            </a:r>
            <a:r>
              <a:rPr lang="en-US" dirty="0" err="1">
                <a:latin typeface="Calibri" charset="0"/>
                <a:ea typeface="ＭＳ Ｐゴシック" charset="0"/>
              </a:rPr>
              <a:t>それには以下のような意図があ</a:t>
            </a:r>
            <a:r>
              <a:rPr lang="ja-JP" altLang="en-US" dirty="0">
                <a:latin typeface="Calibri" charset="0"/>
                <a:ea typeface="ＭＳ Ｐゴシック" charset="0"/>
              </a:rPr>
              <a:t>る</a:t>
            </a:r>
            <a:r>
              <a:rPr lang="en-US" dirty="0">
                <a:latin typeface="Calibri" charset="0"/>
                <a:ea typeface="ＭＳ Ｐゴシック" charset="0"/>
              </a:rPr>
              <a:t>。</a:t>
            </a:r>
          </a:p>
          <a:p>
            <a:pPr marL="723900" indent="-457200">
              <a:spcBef>
                <a:spcPts val="1200"/>
              </a:spcBef>
              <a:buFont typeface="+mj-lt"/>
              <a:buAutoNum type="arabicPeriod"/>
            </a:pPr>
            <a:r>
              <a:rPr lang="en-US" dirty="0" err="1">
                <a:latin typeface="Calibri" charset="0"/>
                <a:ea typeface="ＭＳ Ｐゴシック" charset="0"/>
              </a:rPr>
              <a:t>商用製品におけるFOSSの効果的使用を</a:t>
            </a:r>
            <a:r>
              <a:rPr lang="ja-JP" altLang="en-US" dirty="0">
                <a:latin typeface="Calibri" charset="0"/>
                <a:ea typeface="ＭＳ Ｐゴシック" charset="0"/>
              </a:rPr>
              <a:t>促進</a:t>
            </a:r>
            <a:r>
              <a:rPr lang="en-US" dirty="0" err="1">
                <a:latin typeface="Calibri" charset="0"/>
                <a:ea typeface="ＭＳ Ｐゴシック" charset="0"/>
              </a:rPr>
              <a:t>する</a:t>
            </a:r>
            <a:endParaRPr lang="en-US" dirty="0">
              <a:latin typeface="Calibri" charset="0"/>
              <a:ea typeface="ＭＳ Ｐゴシック" charset="0"/>
            </a:endParaRPr>
          </a:p>
          <a:p>
            <a:pPr marL="723900" indent="-457200">
              <a:buFont typeface="+mj-lt"/>
              <a:buAutoNum type="arabicPeriod"/>
            </a:pPr>
            <a:r>
              <a:rPr lang="en-US" dirty="0">
                <a:latin typeface="Calibri" charset="0"/>
                <a:ea typeface="ＭＳ Ｐゴシック" charset="0"/>
              </a:rPr>
              <a:t>FOSS開発者の権利を尊重し、ライセンス義務を果たす</a:t>
            </a:r>
          </a:p>
          <a:p>
            <a:pPr marL="723900" indent="-457200">
              <a:buFont typeface="+mj-lt"/>
              <a:buAutoNum type="arabicPeriod"/>
            </a:pPr>
            <a:r>
              <a:rPr lang="en-US" dirty="0" err="1" smtClean="0">
                <a:latin typeface="Calibri" charset="0"/>
                <a:ea typeface="ＭＳ Ｐゴシック" charset="0"/>
              </a:rPr>
              <a:t>オープンコミュニティに参加し</a:t>
            </a:r>
            <a:r>
              <a:rPr lang="en-US" dirty="0" err="1">
                <a:latin typeface="Calibri" charset="0"/>
                <a:ea typeface="ＭＳ Ｐゴシック" charset="0"/>
              </a:rPr>
              <a:t>、コントリビュートする</a:t>
            </a:r>
            <a:endParaRPr lang="en-US" dirty="0">
              <a:latin typeface="Calibri" charset="0"/>
              <a:ea typeface="ＭＳ Ｐゴシック" charset="0"/>
            </a:endParaRPr>
          </a:p>
        </p:txBody>
      </p:sp>
    </p:spTree>
    <p:extLst>
      <p:ext uri="{BB962C8B-B14F-4D97-AF65-F5344CB8AC3E}">
        <p14:creationId xmlns:p14="http://schemas.microsoft.com/office/powerpoint/2010/main" val="2021647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a:t>
            </a:r>
            <a:r>
              <a:rPr lang="ja-JP" altLang="en-US" dirty="0"/>
              <a:t>における</a:t>
            </a:r>
            <a:r>
              <a:rPr lang="en-US" dirty="0" err="1"/>
              <a:t>ソフトウェアの重要概念</a:t>
            </a:r>
            <a:endParaRPr lang="en-US" dirty="0"/>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a:t>
            </a:r>
            <a:r>
              <a:rPr lang="ja-JP" altLang="en-US" dirty="0"/>
              <a:t>の</a:t>
            </a:r>
            <a:r>
              <a:rPr lang="en-US" dirty="0" err="1"/>
              <a:t>実施</a:t>
            </a:r>
            <a:endParaRPr lang="en-US" dirty="0"/>
          </a:p>
          <a:p>
            <a:pPr marL="514350" indent="-514350">
              <a:buFont typeface="+mj-lt"/>
              <a:buAutoNum type="arabicPeriod" startAt="5"/>
            </a:pPr>
            <a:r>
              <a:rPr lang="x-none" dirty="0" smtClean="0"/>
              <a:t>コンプライアンスマネジメント</a:t>
            </a:r>
            <a:r>
              <a:rPr lang="ja-JP" altLang="en-US" dirty="0" smtClean="0"/>
              <a:t>の始めから終わりまで</a:t>
            </a:r>
            <a:r>
              <a:rPr lang="x-none" dirty="0" smtClean="0"/>
              <a:t>（</a:t>
            </a:r>
            <a:r>
              <a:rPr lang="x-none" dirty="0"/>
              <a:t>プロセス例）</a:t>
            </a:r>
          </a:p>
          <a:p>
            <a:pPr marL="514350" indent="-514350">
              <a:buFont typeface="+mj-lt"/>
              <a:buAutoNum type="arabicPeriod" startAt="5"/>
            </a:pPr>
            <a:r>
              <a:rPr lang="en-US" dirty="0" err="1" smtClean="0"/>
              <a:t>コンプライアンス</a:t>
            </a:r>
            <a:r>
              <a:rPr lang="ja-JP" altLang="en-US" dirty="0" err="1" smtClean="0"/>
              <a:t>での</a:t>
            </a:r>
            <a:r>
              <a:rPr lang="en-US" dirty="0" err="1" smtClean="0"/>
              <a:t>落とし穴</a:t>
            </a:r>
            <a:r>
              <a:rPr lang="ja-JP" altLang="en-US" dirty="0" smtClean="0"/>
              <a:t>とその</a:t>
            </a:r>
            <a:r>
              <a:rPr lang="en-US" dirty="0" err="1" smtClean="0"/>
              <a:t>回避</a:t>
            </a:r>
            <a:endParaRPr lang="x-none" dirty="0"/>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Calibri" charset="0"/>
                <a:ea typeface="ＭＳ Ｐゴシック" charset="0"/>
              </a:rPr>
              <a:t>コンプライアンス</a:t>
            </a:r>
            <a:r>
              <a:rPr lang="ja-JP" altLang="en-US" dirty="0" smtClean="0">
                <a:latin typeface="Calibri" charset="0"/>
                <a:ea typeface="ＭＳ Ｐゴシック" charset="0"/>
              </a:rPr>
              <a:t>を実践する</a:t>
            </a:r>
            <a:endParaRPr lang="en-US" dirty="0">
              <a:solidFill>
                <a:srgbClr val="FF0000"/>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smtClean="0">
                <a:latin typeface="Calibri" charset="0"/>
                <a:ea typeface="ＭＳ Ｐゴシック" charset="0"/>
              </a:rPr>
              <a:t>以下対応</a:t>
            </a:r>
            <a:r>
              <a:rPr lang="ja-JP" altLang="en-US" dirty="0">
                <a:latin typeface="Calibri" charset="0"/>
                <a:ea typeface="ＭＳ Ｐゴシック" charset="0"/>
              </a:rPr>
              <a:t>の</a:t>
            </a:r>
            <a:r>
              <a:rPr lang="ja-JP" altLang="en-US" dirty="0" smtClean="0">
                <a:latin typeface="Calibri" charset="0"/>
                <a:ea typeface="ＭＳ Ｐゴシック" charset="0"/>
              </a:rPr>
              <a:t>ため</a:t>
            </a:r>
            <a:r>
              <a:rPr lang="en-US" dirty="0" err="1" smtClean="0">
                <a:latin typeface="Calibri" charset="0"/>
                <a:ea typeface="ＭＳ Ｐゴシック" charset="0"/>
              </a:rPr>
              <a:t>ビジネスプロセスおよび十分な数のスタッフを準備</a:t>
            </a:r>
            <a:r>
              <a:rPr lang="ja-JP" altLang="en-US" dirty="0">
                <a:latin typeface="Calibri" charset="0"/>
                <a:ea typeface="ＭＳ Ｐゴシック" charset="0"/>
              </a:rPr>
              <a:t>する</a:t>
            </a:r>
            <a:r>
              <a:rPr lang="en-US" dirty="0">
                <a:latin typeface="Calibri" charset="0"/>
                <a:ea typeface="ＭＳ Ｐゴシック" charset="0"/>
              </a:rPr>
              <a:t>：</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err="1">
                <a:latin typeface="Calibri" charset="0"/>
                <a:ea typeface="ＭＳ Ｐゴシック" charset="0"/>
              </a:rPr>
              <a:t>製品出荷時</a:t>
            </a:r>
            <a:r>
              <a:rPr lang="ja-JP" altLang="en-US" dirty="0">
                <a:latin typeface="Calibri" charset="0"/>
                <a:ea typeface="ＭＳ Ｐゴシック" charset="0"/>
              </a:rPr>
              <a:t>における</a:t>
            </a:r>
            <a:r>
              <a:rPr lang="en-US" dirty="0" err="1">
                <a:latin typeface="Calibri" charset="0"/>
                <a:ea typeface="ＭＳ Ｐゴシック" charset="0"/>
              </a:rPr>
              <a:t>ライセンスの義務の履行</a:t>
            </a:r>
            <a:r>
              <a:rPr lang="en-US" dirty="0">
                <a:latin typeface="Calibri" charset="0"/>
                <a:ea typeface="ＭＳ Ｐゴシック" charset="0"/>
              </a:rPr>
              <a:t> </a:t>
            </a:r>
          </a:p>
          <a:p>
            <a:pPr>
              <a:buFont typeface="Arial"/>
              <a:buChar char="•"/>
            </a:pPr>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ja-JP" altLang="en-US" dirty="0">
                <a:latin typeface="Calibri" charset="0"/>
                <a:ea typeface="ＭＳ Ｐゴシック" charset="0"/>
              </a:rPr>
              <a:t>の</a:t>
            </a:r>
            <a:r>
              <a:rPr lang="en-US" dirty="0" err="1">
                <a:latin typeface="Calibri" charset="0"/>
                <a:ea typeface="ＭＳ Ｐゴシック" charset="0"/>
              </a:rPr>
              <a:t>監督、ポリシーの策定</a:t>
            </a:r>
            <a:r>
              <a:rPr lang="ja-JP" altLang="en-US" dirty="0" err="1">
                <a:solidFill>
                  <a:srgbClr val="00B0F0"/>
                </a:solidFill>
                <a:latin typeface="Calibri" charset="0"/>
                <a:ea typeface="ＭＳ Ｐゴシック" charset="0"/>
              </a:rPr>
              <a:t>、</a:t>
            </a:r>
            <a:r>
              <a:rPr lang="en-US" dirty="0" err="1">
                <a:latin typeface="Calibri" charset="0"/>
                <a:ea typeface="ＭＳ Ｐゴシック" charset="0"/>
              </a:rPr>
              <a:t>およびコンプライスに関わる意思決定</a:t>
            </a:r>
            <a:endParaRPr lang="en-US" dirty="0">
              <a:latin typeface="Calibri" charset="0"/>
              <a:ea typeface="ＭＳ Ｐゴシック" charset="0"/>
            </a:endParaRP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Calibri" charset="0"/>
                <a:ea typeface="ＭＳ Ｐゴシック" charset="0"/>
              </a:rPr>
              <a:t>ロバスト</a:t>
            </a:r>
            <a:r>
              <a:rPr lang="ja-JP" altLang="en-US" dirty="0" smtClean="0">
                <a:latin typeface="Calibri" charset="0"/>
                <a:ea typeface="ＭＳ Ｐゴシック" charset="0"/>
              </a:rPr>
              <a:t>な</a:t>
            </a:r>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ja-JP" altLang="en-US" dirty="0">
                <a:latin typeface="Calibri" charset="0"/>
                <a:ea typeface="ＭＳ Ｐゴシック" charset="0"/>
              </a:rPr>
              <a:t>がもたらすメリット</a:t>
            </a:r>
            <a:r>
              <a:rPr lang="en-US" dirty="0">
                <a:latin typeface="Calibri" charset="0"/>
                <a:ea typeface="ＭＳ Ｐゴシック" charset="0"/>
              </a:rPr>
              <a:t>：</a:t>
            </a:r>
          </a:p>
          <a:p>
            <a:pPr>
              <a:lnSpc>
                <a:spcPct val="130000"/>
              </a:lnSpc>
              <a:buFont typeface="Arial"/>
              <a:buChar char="•"/>
            </a:pPr>
            <a:r>
              <a:rPr lang="en-US" dirty="0" err="1" smtClean="0">
                <a:latin typeface="Calibri" charset="0"/>
                <a:ea typeface="ＭＳ Ｐゴシック" charset="0"/>
              </a:rPr>
              <a:t>FOSSのメリット</a:t>
            </a:r>
            <a:r>
              <a:rPr lang="ja-JP" altLang="en-US" dirty="0" smtClean="0">
                <a:latin typeface="Calibri" charset="0"/>
                <a:ea typeface="ＭＳ Ｐゴシック" charset="0"/>
              </a:rPr>
              <a:t>や、</a:t>
            </a:r>
            <a:r>
              <a:rPr lang="en-US" altLang="ja-JP" dirty="0" smtClean="0">
                <a:latin typeface="Calibri" charset="0"/>
                <a:ea typeface="ＭＳ Ｐゴシック" charset="0"/>
              </a:rPr>
              <a:t>FOSS</a:t>
            </a:r>
            <a:r>
              <a:rPr lang="ja-JP" altLang="en-US" dirty="0" smtClean="0">
                <a:latin typeface="Calibri" charset="0"/>
                <a:ea typeface="ＭＳ Ｐゴシック" charset="0"/>
              </a:rPr>
              <a:t>が</a:t>
            </a:r>
            <a:r>
              <a:rPr lang="en-US" dirty="0" err="1" smtClean="0">
                <a:latin typeface="Calibri" charset="0"/>
                <a:ea typeface="ＭＳ Ｐゴシック" charset="0"/>
              </a:rPr>
              <a:t>組織</a:t>
            </a:r>
            <a:r>
              <a:rPr lang="ja-JP" altLang="en-US" dirty="0" smtClean="0">
                <a:latin typeface="Calibri" charset="0"/>
                <a:ea typeface="ＭＳ Ｐゴシック" charset="0"/>
              </a:rPr>
              <a:t>に</a:t>
            </a:r>
            <a:r>
              <a:rPr lang="en-US" dirty="0" err="1" smtClean="0">
                <a:latin typeface="Calibri" charset="0"/>
                <a:ea typeface="ＭＳ Ｐゴシック" charset="0"/>
              </a:rPr>
              <a:t>与える</a:t>
            </a:r>
            <a:r>
              <a:rPr lang="ja-JP" altLang="en-US" dirty="0" smtClean="0">
                <a:latin typeface="Calibri" charset="0"/>
                <a:ea typeface="ＭＳ Ｐゴシック" charset="0"/>
              </a:rPr>
              <a:t>影響</a:t>
            </a:r>
            <a:r>
              <a:rPr lang="en-US" dirty="0" err="1" smtClean="0">
                <a:latin typeface="Calibri" charset="0"/>
                <a:ea typeface="ＭＳ Ｐゴシック" charset="0"/>
              </a:rPr>
              <a:t>についての理解</a:t>
            </a:r>
            <a:r>
              <a:rPr lang="ja-JP" altLang="en-US" dirty="0" smtClean="0">
                <a:latin typeface="Calibri" charset="0"/>
                <a:ea typeface="ＭＳ Ｐゴシック" charset="0"/>
              </a:rPr>
              <a:t>が深まる</a:t>
            </a:r>
            <a:endParaRPr lang="en-US" strike="sngStrike" dirty="0" smtClean="0">
              <a:latin typeface="Calibri" charset="0"/>
              <a:ea typeface="ＭＳ Ｐゴシック" charset="0"/>
            </a:endParaRPr>
          </a:p>
          <a:p>
            <a:pPr>
              <a:lnSpc>
                <a:spcPct val="130000"/>
              </a:lnSpc>
              <a:buFont typeface="Arial"/>
              <a:buChar char="•"/>
            </a:pPr>
            <a:r>
              <a:rPr lang="en-US" dirty="0" smtClean="0">
                <a:latin typeface="Calibri" charset="0"/>
                <a:ea typeface="ＭＳ Ｐゴシック" charset="0"/>
              </a:rPr>
              <a:t>FOSS</a:t>
            </a:r>
            <a:r>
              <a:rPr lang="ja-JP" altLang="en-US" dirty="0" smtClean="0">
                <a:latin typeface="Calibri" charset="0"/>
                <a:ea typeface="ＭＳ Ｐゴシック" charset="0"/>
              </a:rPr>
              <a:t>の使用に伴う</a:t>
            </a:r>
            <a:r>
              <a:rPr lang="en-US" dirty="0" err="1" smtClean="0">
                <a:latin typeface="Calibri" charset="0"/>
                <a:ea typeface="ＭＳ Ｐゴシック" charset="0"/>
              </a:rPr>
              <a:t>コストとリスクについての理解</a:t>
            </a:r>
            <a:r>
              <a:rPr lang="ja-JP" altLang="en-US" dirty="0" smtClean="0">
                <a:latin typeface="Calibri" charset="0"/>
                <a:ea typeface="ＭＳ Ｐゴシック" charset="0"/>
              </a:rPr>
              <a:t>が深まる</a:t>
            </a:r>
            <a:r>
              <a:rPr lang="en-US" dirty="0" smtClean="0">
                <a:latin typeface="Calibri" charset="0"/>
                <a:ea typeface="ＭＳ Ｐゴシック" charset="0"/>
              </a:rPr>
              <a:t> </a:t>
            </a:r>
          </a:p>
          <a:p>
            <a:pPr>
              <a:lnSpc>
                <a:spcPct val="130000"/>
              </a:lnSpc>
              <a:buFont typeface="Arial"/>
              <a:buChar char="•"/>
            </a:pPr>
            <a:r>
              <a:rPr lang="en-US" dirty="0" err="1" smtClean="0">
                <a:latin typeface="Calibri" charset="0"/>
                <a:ea typeface="ＭＳ Ｐゴシック" charset="0"/>
              </a:rPr>
              <a:t>FOSSコミュニティやFOSS関連組織と</a:t>
            </a:r>
            <a:r>
              <a:rPr lang="ja-JP" altLang="en-US" dirty="0" smtClean="0">
                <a:latin typeface="Calibri" charset="0"/>
                <a:ea typeface="ＭＳ Ｐゴシック" charset="0"/>
              </a:rPr>
              <a:t>より良い</a:t>
            </a:r>
            <a:r>
              <a:rPr lang="en-US" dirty="0" err="1" smtClean="0">
                <a:latin typeface="Calibri" charset="0"/>
                <a:ea typeface="ＭＳ Ｐゴシック" charset="0"/>
              </a:rPr>
              <a:t>関係</a:t>
            </a:r>
            <a:r>
              <a:rPr lang="ja-JP" altLang="en-US" dirty="0" smtClean="0">
                <a:latin typeface="Calibri" charset="0"/>
                <a:ea typeface="ＭＳ Ｐゴシック" charset="0"/>
              </a:rPr>
              <a:t>が生まれる</a:t>
            </a:r>
            <a:endParaRPr lang="en-US" strike="sngStrike" dirty="0" smtClean="0">
              <a:latin typeface="Calibri" charset="0"/>
              <a:ea typeface="ＭＳ Ｐゴシック" charset="0"/>
            </a:endParaRPr>
          </a:p>
          <a:p>
            <a:pPr>
              <a:lnSpc>
                <a:spcPct val="130000"/>
              </a:lnSpc>
              <a:buFont typeface="Arial"/>
              <a:buChar char="•"/>
            </a:pPr>
            <a:r>
              <a:rPr lang="en-US" dirty="0" err="1" smtClean="0">
                <a:latin typeface="Calibri" charset="0"/>
                <a:ea typeface="ＭＳ Ｐゴシック" charset="0"/>
              </a:rPr>
              <a:t>有効なFOSSソリューションについての知識</a:t>
            </a:r>
            <a:r>
              <a:rPr lang="ja-JP" altLang="en-US" dirty="0" smtClean="0">
                <a:latin typeface="Calibri" charset="0"/>
                <a:ea typeface="ＭＳ Ｐゴシック" charset="0"/>
              </a:rPr>
              <a:t>が高まる</a:t>
            </a:r>
            <a:r>
              <a:rPr lang="en-US" dirty="0" smtClean="0">
                <a:latin typeface="Calibri" charset="0"/>
                <a:ea typeface="ＭＳ Ｐゴシック" charset="0"/>
              </a:rPr>
              <a:t> </a:t>
            </a:r>
            <a:endParaRPr lang="en-US" dirty="0">
              <a:latin typeface="Calibri" charset="0"/>
              <a:ea typeface="ＭＳ Ｐゴシック" charset="0"/>
            </a:endParaRPr>
          </a:p>
        </p:txBody>
      </p:sp>
    </p:spTree>
    <p:extLst>
      <p:ext uri="{BB962C8B-B14F-4D97-AF65-F5344CB8AC3E}">
        <p14:creationId xmlns:p14="http://schemas.microsoft.com/office/powerpoint/2010/main" val="3333044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a:t>
            </a:r>
            <a:r>
              <a:rPr lang="en-US" altLang="ja-JP" dirty="0">
                <a:latin typeface="Calibri"/>
                <a:ea typeface="ＭＳ Ｐゴシック" charset="0"/>
              </a:rPr>
              <a:t>2</a:t>
            </a:r>
            <a:r>
              <a:rPr lang="x-none" dirty="0" smtClean="0">
                <a:latin typeface="Calibri"/>
                <a:ea typeface="ＭＳ Ｐゴシック" charset="0"/>
              </a:rPr>
              <a:t>つの主要なゴールとは</a:t>
            </a:r>
            <a:r>
              <a:rPr lang="ja-JP" altLang="en-US" dirty="0" smtClean="0">
                <a:latin typeface="Calibri"/>
                <a:ea typeface="ＭＳ Ｐゴシック" charset="0"/>
              </a:rPr>
              <a:t>何</a:t>
            </a:r>
            <a:r>
              <a:rPr lang="x-none" dirty="0">
                <a:latin typeface="Calibri"/>
                <a:ea typeface="ＭＳ Ｐゴシック" charset="0"/>
              </a:rPr>
              <a:t>ですか？</a:t>
            </a:r>
          </a:p>
          <a:p>
            <a:pPr>
              <a:lnSpc>
                <a:spcPct val="130000"/>
              </a:lnSpc>
            </a:pPr>
            <a:r>
              <a:rPr lang="x-none" dirty="0">
                <a:latin typeface="Calibri"/>
                <a:ea typeface="ＭＳ Ｐゴシック" charset="0"/>
              </a:rPr>
              <a:t>FOSS</a:t>
            </a:r>
            <a:r>
              <a:rPr lang="x-none" dirty="0" smtClean="0">
                <a:latin typeface="Calibri"/>
                <a:ea typeface="ＭＳ Ｐゴシック" charset="0"/>
              </a:rPr>
              <a:t>コンプライアンスプログラム</a:t>
            </a:r>
            <a:r>
              <a:rPr lang="ja-JP" altLang="en-US" dirty="0" smtClean="0">
                <a:latin typeface="Calibri"/>
                <a:ea typeface="ＭＳ Ｐゴシック" charset="0"/>
              </a:rPr>
              <a:t>を実践する上で</a:t>
            </a:r>
            <a:r>
              <a:rPr lang="x-none" dirty="0" smtClean="0">
                <a:latin typeface="Calibri"/>
                <a:ea typeface="ＭＳ Ｐゴシック" charset="0"/>
              </a:rPr>
              <a:t>重要</a:t>
            </a:r>
            <a:r>
              <a:rPr lang="ja-JP" altLang="en-US" dirty="0" smtClean="0">
                <a:latin typeface="Calibri"/>
                <a:ea typeface="ＭＳ Ｐゴシック" charset="0"/>
              </a:rPr>
              <a:t>なもの</a:t>
            </a:r>
            <a:r>
              <a:rPr lang="x-none" dirty="0" smtClean="0">
                <a:latin typeface="Calibri"/>
                <a:ea typeface="ＭＳ Ｐゴシック" charset="0"/>
              </a:rPr>
              <a:t>を挙げ</a:t>
            </a:r>
            <a:r>
              <a:rPr lang="x-none" dirty="0">
                <a:latin typeface="Calibri"/>
                <a:ea typeface="ＭＳ Ｐゴシック" charset="0"/>
              </a:rPr>
              <a:t>、その内容を述べてください</a:t>
            </a:r>
            <a:r>
              <a:rPr lang="ja-JP" altLang="en-US" dirty="0" err="1">
                <a:latin typeface="Calibri"/>
                <a:ea typeface="ＭＳ Ｐゴシック" charset="0"/>
              </a:rPr>
              <a:t>。</a:t>
            </a:r>
            <a:endParaRPr lang="x-none" dirty="0">
              <a:latin typeface="Calibri"/>
              <a:ea typeface="ＭＳ Ｐゴシック" charset="0"/>
            </a:endParaRPr>
          </a:p>
          <a:p>
            <a:pPr>
              <a:lnSpc>
                <a:spcPct val="130000"/>
              </a:lnSpc>
            </a:pPr>
            <a:r>
              <a:rPr lang="x-none" dirty="0">
                <a:latin typeface="Calibri"/>
                <a:ea typeface="ＭＳ Ｐゴシック" charset="0"/>
              </a:rPr>
              <a:t>FOSS</a:t>
            </a:r>
            <a:r>
              <a:rPr lang="ja-JP" altLang="en-US" dirty="0">
                <a:latin typeface="Calibri"/>
                <a:ea typeface="ＭＳ Ｐゴシック" charset="0"/>
              </a:rPr>
              <a:t>コンプライアンス</a:t>
            </a:r>
            <a:r>
              <a:rPr lang="x-none" dirty="0">
                <a:latin typeface="Calibri"/>
                <a:ea typeface="ＭＳ Ｐゴシック" charset="0"/>
              </a:rPr>
              <a:t>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err="1"/>
              <a:t>FOSSレビュ</a:t>
            </a:r>
            <a:r>
              <a:rPr lang="en-US" dirty="0"/>
              <a:t>ー</a:t>
            </a:r>
            <a:r>
              <a:rPr lang="ja-JP" altLang="en-US" dirty="0"/>
              <a:t>における</a:t>
            </a:r>
            <a:r>
              <a:rPr lang="en-US" dirty="0" err="1"/>
              <a:t>ソフトウェアの重要概念</a:t>
            </a:r>
            <a:endParaRPr lang="en-US" dirty="0"/>
          </a:p>
        </p:txBody>
      </p:sp>
    </p:spTree>
    <p:extLst>
      <p:ext uri="{BB962C8B-B14F-4D97-AF65-F5344CB8AC3E}">
        <p14:creationId xmlns:p14="http://schemas.microsoft.com/office/powerpoint/2010/main" val="6956059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mj-lt"/>
                <a:ea typeface="ＭＳ Ｐゴシック" charset="0"/>
                <a:cs typeface="ＭＳ Ｐゴシック" charset="0"/>
              </a:rPr>
              <a:t>そのコンポーネントをど</a:t>
            </a:r>
            <a:r>
              <a:rPr lang="ja-JP" altLang="en-US" dirty="0" smtClean="0">
                <a:latin typeface="+mj-lt"/>
                <a:ea typeface="ＭＳ Ｐゴシック" charset="0"/>
                <a:cs typeface="ＭＳ Ｐゴシック" charset="0"/>
              </a:rPr>
              <a:t>う</a:t>
            </a:r>
            <a:r>
              <a:rPr lang="en-US" dirty="0" smtClean="0">
                <a:latin typeface="+mj-lt"/>
                <a:ea typeface="ＭＳ Ｐゴシック" charset="0"/>
                <a:cs typeface="ＭＳ Ｐゴシック" charset="0"/>
              </a:rPr>
              <a:t>使</a:t>
            </a:r>
            <a:r>
              <a:rPr lang="ja-JP" altLang="en-US" dirty="0" err="1" smtClean="0">
                <a:latin typeface="+mj-lt"/>
                <a:ea typeface="ＭＳ Ｐゴシック" charset="0"/>
                <a:cs typeface="ＭＳ Ｐゴシック" charset="0"/>
              </a:rPr>
              <a:t>うのか</a:t>
            </a:r>
            <a:r>
              <a:rPr lang="en-US" dirty="0" smtClean="0">
                <a:latin typeface="+mj-lt"/>
                <a:ea typeface="ＭＳ Ｐゴシック" charset="0"/>
                <a:cs typeface="ＭＳ Ｐゴシック" charset="0"/>
              </a:rPr>
              <a: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t>共通するシナリオ</a:t>
            </a:r>
            <a:r>
              <a:rPr lang="ja-JP" altLang="en-US" dirty="0"/>
              <a:t>に含まれるもの</a:t>
            </a:r>
            <a:r>
              <a:rPr lang="en-US" dirty="0"/>
              <a:t>：</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548132" cy="4876800"/>
          </a:xfrm>
        </p:spPr>
        <p:txBody>
          <a:bodyPr>
            <a:normAutofit/>
          </a:bodyPr>
          <a:lstStyle/>
          <a:p>
            <a:pPr marL="0" indent="0">
              <a:buNone/>
            </a:pPr>
            <a:r>
              <a:rPr lang="en-US" dirty="0" err="1"/>
              <a:t>開発者はFOSSコンポーネントの一部を自身のソフトウェア</a:t>
            </a:r>
            <a:r>
              <a:rPr lang="ja-JP" altLang="en-US" dirty="0"/>
              <a:t>製品</a:t>
            </a:r>
            <a:r>
              <a:rPr lang="en-US" dirty="0" err="1"/>
              <a:t>にコピーでき</a:t>
            </a:r>
            <a:r>
              <a:rPr lang="ja-JP" altLang="en-US" dirty="0"/>
              <a:t>る</a:t>
            </a:r>
            <a:r>
              <a:rPr lang="en-US" dirty="0"/>
              <a:t>。 </a:t>
            </a:r>
          </a:p>
          <a:p>
            <a:pPr marL="0" indent="0">
              <a:buNone/>
            </a:pPr>
            <a:endParaRPr lang="en-US" dirty="0"/>
          </a:p>
          <a:p>
            <a:pPr marL="0" indent="0">
              <a:buNone/>
            </a:pPr>
            <a:r>
              <a:rPr lang="en-US" dirty="0" err="1" smtClean="0"/>
              <a:t>関連する用語</a:t>
            </a:r>
            <a:r>
              <a:rPr lang="en-US" dirty="0" smtClean="0"/>
              <a:t>：</a:t>
            </a:r>
            <a:endParaRPr lang="en-US" dirty="0"/>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484097" y="1600200"/>
            <a:ext cx="5988424" cy="4876800"/>
          </a:xfrm>
        </p:spPr>
        <p:txBody>
          <a:bodyPr>
            <a:normAutofit lnSpcReduction="10000"/>
          </a:bodyPr>
          <a:lstStyle/>
          <a:p>
            <a:pPr marL="0" indent="0">
              <a:buNone/>
            </a:pPr>
            <a:r>
              <a:rPr lang="en-US" dirty="0" err="1"/>
              <a:t>開発者はFOSSコンポーネントを自身のソフトウェア</a:t>
            </a:r>
            <a:r>
              <a:rPr lang="ja-JP" altLang="en-US" dirty="0"/>
              <a:t>製品</a:t>
            </a:r>
            <a:r>
              <a:rPr lang="en-US" dirty="0" err="1"/>
              <a:t>とリンクもしくは接合する（join）ことができ</a:t>
            </a:r>
            <a:r>
              <a:rPr lang="ja-JP" altLang="en-US" dirty="0"/>
              <a:t>る</a:t>
            </a:r>
            <a:r>
              <a:rPr lang="en-US" dirty="0"/>
              <a:t>。 </a:t>
            </a:r>
          </a:p>
          <a:p>
            <a:pPr marL="0" indent="0">
              <a:buNone/>
            </a:pPr>
            <a:endParaRPr lang="en-US" dirty="0"/>
          </a:p>
          <a:p>
            <a:pPr marL="0" indent="0">
              <a:buNone/>
            </a:pPr>
            <a:r>
              <a:rPr lang="en-US" dirty="0" err="1" smtClean="0"/>
              <a:t>関連する用語</a:t>
            </a:r>
            <a:r>
              <a:rPr lang="en-US" dirty="0" smtClean="0"/>
              <a:t>：</a:t>
            </a:r>
            <a:endParaRPr lang="en-US" dirty="0"/>
          </a:p>
          <a:p>
            <a:pPr marL="342900" indent="-342900"/>
            <a:r>
              <a:rPr lang="en-US" sz="2200" dirty="0" err="1"/>
              <a:t>静的／動的リンク</a:t>
            </a:r>
            <a:r>
              <a:rPr lang="ja-JP" altLang="en-US" sz="2200" dirty="0"/>
              <a:t>する</a:t>
            </a:r>
            <a:r>
              <a:rPr lang="en-US" sz="2200" dirty="0"/>
              <a:t>（Static/Dynamic Linking）</a:t>
            </a:r>
          </a:p>
          <a:p>
            <a:pPr marL="342900" indent="-342900"/>
            <a:r>
              <a:rPr lang="en-US" sz="2200" dirty="0" err="1"/>
              <a:t>対合</a:t>
            </a:r>
            <a:r>
              <a:rPr lang="ja-JP" altLang="en-US" sz="2200" dirty="0"/>
              <a:t>する</a:t>
            </a:r>
            <a:r>
              <a:rPr lang="en-US" sz="2200" dirty="0"/>
              <a:t>（Pairing）</a:t>
            </a:r>
          </a:p>
          <a:p>
            <a:pPr marL="342900" indent="-342900"/>
            <a:r>
              <a:rPr lang="en-US" sz="2200" dirty="0" err="1"/>
              <a:t>結合</a:t>
            </a:r>
            <a:r>
              <a:rPr lang="ja-JP" altLang="en-US" sz="2200" dirty="0"/>
              <a:t>する</a:t>
            </a:r>
            <a:r>
              <a:rPr lang="en-US" sz="2200" dirty="0"/>
              <a:t>（Combining）</a:t>
            </a:r>
          </a:p>
          <a:p>
            <a:pPr marL="342900" indent="-342900"/>
            <a:r>
              <a:rPr lang="en-US" sz="2200" dirty="0" err="1"/>
              <a:t>活用</a:t>
            </a:r>
            <a:r>
              <a:rPr lang="ja-JP" altLang="en-US" sz="2200" dirty="0"/>
              <a:t>する</a:t>
            </a:r>
            <a:r>
              <a:rPr lang="en-US" sz="2200" dirty="0"/>
              <a:t>（Utilizing）</a:t>
            </a:r>
          </a:p>
          <a:p>
            <a:pPr marL="342900" indent="-342900"/>
            <a:r>
              <a:rPr lang="en-US" sz="2200" dirty="0" err="1"/>
              <a:t>パッケージ化</a:t>
            </a:r>
            <a:r>
              <a:rPr lang="ja-JP" altLang="en-US" sz="2200" dirty="0"/>
              <a:t>する</a:t>
            </a:r>
            <a:r>
              <a:rPr lang="en-US" sz="2200" dirty="0"/>
              <a:t>（Packaging）</a:t>
            </a:r>
          </a:p>
          <a:p>
            <a:pPr marL="342900" indent="-342900"/>
            <a:r>
              <a:rPr lang="en-US" sz="2200" dirty="0" err="1"/>
              <a:t>相互依存性</a:t>
            </a:r>
            <a:r>
              <a:rPr lang="ja-JP" altLang="en-US" sz="2200" dirty="0"/>
              <a:t>を生成する</a:t>
            </a:r>
            <a:r>
              <a:rPr lang="en-US" sz="2200"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6" end="6"/>
                                            </p:txEl>
                                          </p:spTgt>
                                        </p:tgtEl>
                                        <p:attrNameLst>
                                          <p:attrName>style.visibility</p:attrName>
                                        </p:attrNameLst>
                                      </p:cBhvr>
                                      <p:to>
                                        <p:strVal val="visible"/>
                                      </p:to>
                                    </p:set>
                                    <p:animEffect transition="in" filter="fade">
                                      <p:cBhvr>
                                        <p:cTn id="26" dur="500"/>
                                        <p:tgtEl>
                                          <p:spTgt spid="123907">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3907">
                                            <p:txEl>
                                              <p:pRg st="7" end="7"/>
                                            </p:txEl>
                                          </p:spTgt>
                                        </p:tgtEl>
                                        <p:attrNameLst>
                                          <p:attrName>style.visibility</p:attrName>
                                        </p:attrNameLst>
                                      </p:cBhvr>
                                      <p:to>
                                        <p:strVal val="visible"/>
                                      </p:to>
                                    </p:set>
                                    <p:animEffect transition="in" filter="fade">
                                      <p:cBhvr>
                                        <p:cTn id="29" dur="500"/>
                                        <p:tgtEl>
                                          <p:spTgt spid="123907">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3907">
                                            <p:txEl>
                                              <p:pRg st="8" end="8"/>
                                            </p:txEl>
                                          </p:spTgt>
                                        </p:tgtEl>
                                        <p:attrNameLst>
                                          <p:attrName>style.visibility</p:attrName>
                                        </p:attrNameLst>
                                      </p:cBhvr>
                                      <p:to>
                                        <p:strVal val="visible"/>
                                      </p:to>
                                    </p:set>
                                    <p:animEffect transition="in" filter="fade">
                                      <p:cBhvr>
                                        <p:cTn id="32" dur="500"/>
                                        <p:tgtEl>
                                          <p:spTgt spid="12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12377" y="546009"/>
            <a:ext cx="10972800" cy="990600"/>
          </a:xfrm>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412377" y="1600200"/>
            <a:ext cx="4015144" cy="4876800"/>
          </a:xfrm>
        </p:spPr>
        <p:txBody>
          <a:bodyPr vert="horz" lIns="91440" tIns="45720" rIns="91440" bIns="45720" rtlCol="0" anchor="t">
            <a:normAutofit fontScale="92500" lnSpcReduction="10000"/>
          </a:bodyPr>
          <a:lstStyle/>
          <a:p>
            <a:pPr marL="0" indent="0">
              <a:buNone/>
            </a:pPr>
            <a:r>
              <a:rPr lang="en-US" dirty="0" err="1"/>
              <a:t>開発者はFOSSコンポーネントに対して</a:t>
            </a:r>
            <a:r>
              <a:rPr lang="ja-JP" altLang="en-US" dirty="0" err="1"/>
              <a:t>、</a:t>
            </a:r>
            <a:r>
              <a:rPr lang="ja-JP" altLang="en-US" dirty="0"/>
              <a:t>次のように</a:t>
            </a:r>
            <a:r>
              <a:rPr lang="en-US" dirty="0" err="1"/>
              <a:t>変更を加えることができ</a:t>
            </a:r>
            <a:r>
              <a:rPr lang="ja-JP" altLang="en-US" dirty="0"/>
              <a:t>る</a:t>
            </a:r>
            <a:r>
              <a:rPr lang="en-US" dirty="0"/>
              <a:t>：</a:t>
            </a:r>
          </a:p>
          <a:p>
            <a:pPr marL="0" indent="0">
              <a:buNone/>
            </a:pPr>
            <a:endParaRPr lang="en-US" dirty="0"/>
          </a:p>
          <a:p>
            <a:r>
              <a:rPr lang="en-US" dirty="0" err="1"/>
              <a:t>FOSSコンポーネント</a:t>
            </a:r>
            <a:r>
              <a:rPr lang="ja-JP" altLang="en-US" dirty="0"/>
              <a:t>に</a:t>
            </a:r>
            <a:r>
              <a:rPr lang="en-US" dirty="0" err="1"/>
              <a:t>新たなコード</a:t>
            </a:r>
            <a:r>
              <a:rPr lang="ja-JP" altLang="en-US" dirty="0"/>
              <a:t>を</a:t>
            </a:r>
            <a:r>
              <a:rPr lang="en-US" dirty="0" err="1"/>
              <a:t>追加／注入</a:t>
            </a:r>
            <a:r>
              <a:rPr lang="ja-JP" altLang="en-US" dirty="0"/>
              <a:t>する</a:t>
            </a:r>
            <a:r>
              <a:rPr lang="en-US" dirty="0"/>
              <a:t>（Adding/injecting）</a:t>
            </a:r>
          </a:p>
          <a:p>
            <a:r>
              <a:rPr lang="en-US" dirty="0" err="1"/>
              <a:t>FOSSコンポーネント</a:t>
            </a:r>
            <a:r>
              <a:rPr lang="ja-JP" altLang="en-US" dirty="0"/>
              <a:t>を</a:t>
            </a:r>
            <a:r>
              <a:rPr lang="en-US" dirty="0" err="1"/>
              <a:t>修正</a:t>
            </a:r>
            <a:r>
              <a:rPr lang="ja-JP" altLang="en-US" dirty="0"/>
              <a:t>する</a:t>
            </a:r>
            <a:r>
              <a:rPr lang="en-US" dirty="0"/>
              <a:t>（Fixing）</a:t>
            </a:r>
            <a:r>
              <a:rPr lang="ja-JP" altLang="en-US" dirty="0" err="1"/>
              <a:t>、</a:t>
            </a:r>
            <a:r>
              <a:rPr lang="en-US" dirty="0" err="1"/>
              <a:t>最適化</a:t>
            </a:r>
            <a:r>
              <a:rPr lang="ja-JP" altLang="en-US" dirty="0"/>
              <a:t>する</a:t>
            </a:r>
            <a:r>
              <a:rPr lang="en-US" dirty="0"/>
              <a:t>（Optimizing）</a:t>
            </a:r>
            <a:r>
              <a:rPr lang="ja-JP" altLang="en-US" dirty="0"/>
              <a:t>また</a:t>
            </a:r>
            <a:r>
              <a:rPr lang="en-US" dirty="0" err="1"/>
              <a:t>は変更</a:t>
            </a:r>
            <a:r>
              <a:rPr lang="ja-JP" altLang="en-US" dirty="0"/>
              <a:t>する</a:t>
            </a:r>
            <a:r>
              <a:rPr lang="en-US" dirty="0"/>
              <a:t>（Making change</a:t>
            </a:r>
            <a:r>
              <a:rPr lang="en-US" dirty="0" smtClean="0"/>
              <a:t>）</a:t>
            </a:r>
            <a:endParaRPr lang="en-US" strike="sngStrike" dirty="0"/>
          </a:p>
          <a:p>
            <a:r>
              <a:rPr lang="en-US" dirty="0" err="1"/>
              <a:t>コード</a:t>
            </a:r>
            <a:r>
              <a:rPr lang="ja-JP" altLang="en-US" dirty="0"/>
              <a:t>を</a:t>
            </a:r>
            <a:r>
              <a:rPr lang="en-US" dirty="0" err="1"/>
              <a:t>削除</a:t>
            </a:r>
            <a:r>
              <a:rPr lang="ja-JP" altLang="en-US" dirty="0"/>
              <a:t>する</a:t>
            </a:r>
            <a:r>
              <a:rPr lang="en-US" dirty="0"/>
              <a:t>（Deleting）</a:t>
            </a:r>
            <a:r>
              <a:rPr lang="ja-JP" altLang="en-US" dirty="0"/>
              <a:t>また</a:t>
            </a:r>
            <a:r>
              <a:rPr lang="en-US" dirty="0" err="1"/>
              <a:t>は除去</a:t>
            </a:r>
            <a:r>
              <a:rPr lang="ja-JP" altLang="en-US" dirty="0"/>
              <a:t>する</a:t>
            </a:r>
            <a:r>
              <a:rPr lang="en-US" dirty="0"/>
              <a:t>（Removing）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smtClean="0"/>
              <a:t>・</a:t>
            </a:r>
            <a:r>
              <a:rPr lang="en-US" sz="2400" dirty="0" err="1" smtClean="0"/>
              <a:t>修正</a:t>
            </a:r>
            <a:r>
              <a:rPr lang="en-US" sz="2400" dirty="0" smtClean="0"/>
              <a:t> </a:t>
            </a:r>
            <a:endParaRPr lang="en-US" sz="2400" dirty="0"/>
          </a:p>
          <a:p>
            <a:r>
              <a:rPr lang="ja-JP" altLang="en-US" sz="2400" dirty="0" smtClean="0"/>
              <a:t>・</a:t>
            </a:r>
            <a:r>
              <a:rPr lang="en-US" sz="2400" dirty="0" err="1" smtClean="0"/>
              <a:t>最適化</a:t>
            </a:r>
            <a:endParaRPr lang="en-US" sz="2400" dirty="0"/>
          </a:p>
          <a:p>
            <a:r>
              <a:rPr lang="ja-JP" altLang="en-US" sz="2400" dirty="0" smtClean="0"/>
              <a:t>・</a:t>
            </a:r>
            <a:r>
              <a:rPr lang="en-US" sz="2400" dirty="0" err="1" smtClean="0"/>
              <a:t>変更</a:t>
            </a:r>
            <a:endParaRPr lang="en-US" sz="2400" dirty="0"/>
          </a:p>
          <a:p>
            <a:endParaRPr lang="en-US" sz="2400" dirty="0"/>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smtClean="0"/>
              <a:t>・</a:t>
            </a:r>
            <a:r>
              <a:rPr lang="en-US" sz="2400" dirty="0" err="1" smtClean="0"/>
              <a:t>追加</a:t>
            </a:r>
            <a:endParaRPr lang="en-US" sz="2400" dirty="0"/>
          </a:p>
          <a:p>
            <a:pPr>
              <a:defRPr/>
            </a:pPr>
            <a:r>
              <a:rPr lang="ja-JP" altLang="en-US" sz="2400" dirty="0" smtClean="0"/>
              <a:t>・</a:t>
            </a:r>
            <a:r>
              <a:rPr lang="en-US" sz="2400" dirty="0" err="1" smtClean="0"/>
              <a:t>注入</a:t>
            </a:r>
            <a:endParaRPr lang="en-US" sz="2400" dirty="0"/>
          </a:p>
          <a:p>
            <a:endParaRPr lang="en-US" dirty="0"/>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smtClean="0"/>
              <a:t>・</a:t>
            </a:r>
            <a:r>
              <a:rPr lang="en-US" sz="2400" dirty="0" err="1" smtClean="0"/>
              <a:t>削除</a:t>
            </a:r>
            <a:endParaRPr lang="en-US" sz="2400" dirty="0"/>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t>開発者は、コードをある状態から異なる状態に変換することができ</a:t>
            </a:r>
            <a:r>
              <a:rPr lang="ja-JP" altLang="en-US" dirty="0"/>
              <a:t>る</a:t>
            </a:r>
            <a:r>
              <a:rPr lang="en-US" dirty="0"/>
              <a:t>。</a:t>
            </a:r>
          </a:p>
          <a:p>
            <a:pPr marL="0" indent="0">
              <a:buNone/>
            </a:pPr>
            <a:endParaRPr lang="en-US" dirty="0"/>
          </a:p>
          <a:p>
            <a:pPr marL="0" indent="0">
              <a:buNone/>
            </a:pPr>
            <a:r>
              <a:rPr lang="en-US" dirty="0" err="1"/>
              <a:t>例として以下のようなものがあ</a:t>
            </a:r>
            <a:r>
              <a:rPr lang="ja-JP" altLang="en-US" dirty="0"/>
              <a:t>る</a:t>
            </a:r>
            <a:r>
              <a:rPr lang="en-US" dirty="0"/>
              <a:t>：</a:t>
            </a:r>
          </a:p>
          <a:p>
            <a:pPr marL="342900" indent="-342900"/>
            <a:r>
              <a:rPr lang="en-US" dirty="0"/>
              <a:t>中国語から英語への翻訳 </a:t>
            </a:r>
          </a:p>
          <a:p>
            <a:pPr marL="342900" indent="-342900"/>
            <a:r>
              <a:rPr lang="en-US" dirty="0"/>
              <a:t>C++ からJavaへの変換 </a:t>
            </a:r>
          </a:p>
          <a:p>
            <a:pPr marL="342900" indent="-342900"/>
            <a:r>
              <a:rPr lang="en-US" dirty="0" err="1"/>
              <a:t>VHDLのマスクパターン</a:t>
            </a:r>
            <a:r>
              <a:rPr lang="ja-JP" altLang="en-US" dirty="0"/>
              <a:t>や</a:t>
            </a:r>
            <a:r>
              <a:rPr lang="en-US" dirty="0" err="1"/>
              <a:t>ネットリストへのコンパイル</a:t>
            </a:r>
            <a:endParaRPr lang="en-US" dirty="0"/>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6" end="6"/>
                                            </p:txEl>
                                          </p:spTgt>
                                        </p:tgtEl>
                                        <p:attrNameLst>
                                          <p:attrName>style.visibility</p:attrName>
                                        </p:attrNameLst>
                                      </p:cBhvr>
                                      <p:to>
                                        <p:strVal val="visible"/>
                                      </p:to>
                                    </p:set>
                                    <p:animEffect transition="in" filter="fade">
                                      <p:cBhvr>
                                        <p:cTn id="26" dur="500"/>
                                        <p:tgtEl>
                                          <p:spTgt spid="1239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t>開発ツールが</a:t>
            </a:r>
            <a:r>
              <a:rPr lang="en-US" dirty="0" err="1"/>
              <a:t>これらの操作のいくつかを</a:t>
            </a:r>
            <a:r>
              <a:rPr lang="ja-JP" altLang="en-US" dirty="0" smtClean="0"/>
              <a:t>バックグラウンド</a:t>
            </a:r>
            <a:r>
              <a:rPr lang="ja-JP" altLang="en-US" dirty="0"/>
              <a:t>で</a:t>
            </a:r>
            <a:r>
              <a:rPr lang="en-US" dirty="0" err="1"/>
              <a:t>実行してくれる場合があ</a:t>
            </a:r>
            <a:r>
              <a:rPr lang="ja-JP" altLang="en-US" dirty="0"/>
              <a:t>る</a:t>
            </a:r>
            <a:r>
              <a:rPr lang="en-US" dirty="0"/>
              <a:t>。</a:t>
            </a:r>
          </a:p>
          <a:p>
            <a:pPr marL="0" indent="0">
              <a:buNone/>
            </a:pPr>
            <a:endParaRPr lang="en-US" dirty="0"/>
          </a:p>
          <a:p>
            <a:pPr marL="0" indent="0">
              <a:buNone/>
            </a:pPr>
            <a:r>
              <a:rPr lang="en-US" dirty="0" err="1"/>
              <a:t>たとえば</a:t>
            </a:r>
            <a:r>
              <a:rPr lang="en-US" dirty="0" smtClean="0"/>
              <a:t>、</a:t>
            </a:r>
            <a:r>
              <a:rPr lang="ja-JP" altLang="en-US" dirty="0" smtClean="0"/>
              <a:t>開発ツールの</a:t>
            </a:r>
            <a:r>
              <a:rPr lang="en-US" dirty="0" err="1" smtClean="0"/>
              <a:t>コード</a:t>
            </a:r>
            <a:r>
              <a:rPr lang="ja-JP" altLang="en-US" dirty="0" smtClean="0"/>
              <a:t>部分を</a:t>
            </a:r>
            <a:r>
              <a:rPr lang="en-US" dirty="0" err="1" smtClean="0"/>
              <a:t>出力ファイルに</a:t>
            </a:r>
            <a:r>
              <a:rPr lang="ja-JP" altLang="en-US" dirty="0"/>
              <a:t>挿</a:t>
            </a:r>
            <a:r>
              <a:rPr lang="en-US" dirty="0" err="1"/>
              <a:t>入してくれ</a:t>
            </a:r>
            <a:r>
              <a:rPr lang="ja-JP" altLang="en-US" dirty="0" smtClean="0"/>
              <a:t>るものがある</a:t>
            </a:r>
            <a:endParaRPr lang="en-US" dirty="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素材を注入</a:t>
            </a:r>
            <a:endParaRPr lang="en-US" sz="2400" dirty="0"/>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素材を改変</a:t>
            </a:r>
            <a:endParaRPr lang="en-US" sz="2400" dirty="0"/>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素材を翻訳</a:t>
            </a:r>
            <a:endParaRPr lang="en-US" sz="2400" dirty="0"/>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rPr>
              <a:t>FOSS </a:t>
            </a:r>
            <a:r>
              <a:rPr lang="en-US" dirty="0" err="1">
                <a:solidFill>
                  <a:srgbClr val="D2533C"/>
                </a:solidFill>
              </a:rPr>
              <a:t>ポリシ</a:t>
            </a:r>
            <a:r>
              <a:rPr lang="en-US" dirty="0">
                <a:solidFill>
                  <a:srgbClr val="D2533C"/>
                </a:solidFill>
              </a:rPr>
              <a:t>ー</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smtClean="0"/>
              <a:t>&lt;&lt;</a:t>
            </a:r>
            <a:r>
              <a:rPr lang="en-US" err="1" smtClean="0"/>
              <a:t>本スライドは</a:t>
            </a:r>
            <a:r>
              <a:rPr lang="ja-JP" altLang="en-US" smtClean="0"/>
              <a:t>、</a:t>
            </a:r>
            <a:r>
              <a:rPr lang="en-US" altLang="ja-JP" smtClean="0"/>
              <a:t>F</a:t>
            </a:r>
            <a:r>
              <a:rPr lang="en-US" altLang="ja-JP" smtClean="0"/>
              <a:t>OSS</a:t>
            </a:r>
            <a:r>
              <a:rPr lang="ja-JP" altLang="en-US"/>
              <a:t>ポリシー</a:t>
            </a:r>
            <a:r>
              <a:rPr lang="ja-JP" altLang="en-US" smtClean="0"/>
              <a:t>が企業内のどこ</a:t>
            </a:r>
            <a:r>
              <a:rPr lang="ja-JP" altLang="en-US"/>
              <a:t>に置かれているかを周知</a:t>
            </a:r>
            <a:r>
              <a:rPr lang="ja-JP" altLang="en-US"/>
              <a:t>する</a:t>
            </a:r>
            <a:r>
              <a:rPr lang="ja-JP" altLang="en-US" smtClean="0"/>
              <a:t>ためにご使用ください</a:t>
            </a:r>
            <a:r>
              <a:rPr lang="en-US" smtClean="0"/>
              <a:t>（</a:t>
            </a:r>
            <a:r>
              <a:rPr lang="en-US" dirty="0" smtClean="0"/>
              <a:t>OpenChain仕様書1.0の1.1.1項）&gt;&gt;</a:t>
            </a:r>
          </a:p>
          <a:p>
            <a:endParaRPr lang="en-US" dirty="0"/>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ja-JP" altLang="en-US" dirty="0"/>
              <a:t>誰が</a:t>
            </a:r>
            <a:r>
              <a:rPr lang="en-US" dirty="0" err="1"/>
              <a:t>ソフトウェアを受け取るのか</a:t>
            </a:r>
            <a:r>
              <a:rPr lang="en-US" dirty="0"/>
              <a:t>？</a:t>
            </a:r>
          </a:p>
          <a:p>
            <a:pPr lvl="1">
              <a:buFont typeface="Wingdings" panose="05000000000000000000" pitchFamily="2" charset="2"/>
              <a:buChar char="Ø"/>
            </a:pPr>
            <a:r>
              <a:rPr lang="en-US" sz="2400" dirty="0"/>
              <a:t>顧客／パートナー</a:t>
            </a:r>
          </a:p>
          <a:p>
            <a:pPr lvl="1">
              <a:buFont typeface="Wingdings" panose="05000000000000000000" pitchFamily="2" charset="2"/>
              <a:buChar char="Ø"/>
            </a:pPr>
            <a:r>
              <a:rPr lang="en-US" sz="2400" dirty="0"/>
              <a:t>コミュニティ プロジェクト</a:t>
            </a:r>
          </a:p>
          <a:p>
            <a:endParaRPr lang="en-US" dirty="0"/>
          </a:p>
          <a:p>
            <a:r>
              <a:rPr lang="ja-JP" altLang="en-US" dirty="0"/>
              <a:t>頒布</a:t>
            </a:r>
            <a:r>
              <a:rPr lang="en-US" dirty="0" err="1"/>
              <a:t>用のフォーマットは何か</a:t>
            </a:r>
            <a:r>
              <a:rPr lang="en-US" dirty="0"/>
              <a:t>？</a:t>
            </a:r>
          </a:p>
          <a:p>
            <a:pPr lvl="1">
              <a:buFont typeface="Wingdings" panose="05000000000000000000" pitchFamily="2" charset="2"/>
              <a:buChar char="Ø"/>
            </a:pPr>
            <a:r>
              <a:rPr lang="en-US" sz="2400" dirty="0" err="1"/>
              <a:t>ソースコードでの</a:t>
            </a:r>
            <a:r>
              <a:rPr lang="ja-JP" altLang="en-US" sz="2400" dirty="0"/>
              <a:t>頒布</a:t>
            </a:r>
            <a:endParaRPr lang="en-US" sz="2400" dirty="0"/>
          </a:p>
          <a:p>
            <a:pPr lvl="1">
              <a:buFont typeface="Wingdings" panose="05000000000000000000" pitchFamily="2" charset="2"/>
              <a:buChar char="Ø"/>
            </a:pPr>
            <a:r>
              <a:rPr lang="en-US" sz="2400" dirty="0" err="1"/>
              <a:t>バイナリでの</a:t>
            </a:r>
            <a:r>
              <a:rPr lang="ja-JP" altLang="en-US" sz="2400" dirty="0"/>
              <a:t>頒布</a:t>
            </a:r>
            <a:endParaRPr lang="en-US" sz="2400" dirty="0"/>
          </a:p>
          <a:p>
            <a:pPr lvl="1">
              <a:buFont typeface="Wingdings" panose="05000000000000000000" pitchFamily="2" charset="2"/>
              <a:buChar char="Ø"/>
            </a:pPr>
            <a:r>
              <a:rPr lang="en-US" sz="2400" dirty="0" err="1"/>
              <a:t>ハードウェアに</a:t>
            </a:r>
            <a:r>
              <a:rPr lang="ja-JP" altLang="en-US" sz="2400" dirty="0"/>
              <a:t>プレインストール</a:t>
            </a:r>
            <a:endParaRPr lang="en-US" sz="2400" dirty="0"/>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err="1">
                <a:latin typeface="Calibri" charset="0"/>
                <a:ea typeface="ＭＳ Ｐゴシック" charset="0"/>
              </a:rPr>
              <a:t>取り込むとはど</a:t>
            </a:r>
            <a:r>
              <a:rPr lang="ja-JP" altLang="en-US" dirty="0">
                <a:latin typeface="Calibri" charset="0"/>
                <a:ea typeface="ＭＳ Ｐゴシック" charset="0"/>
              </a:rPr>
              <a:t>ういう</a:t>
            </a:r>
            <a:r>
              <a:rPr lang="en-US" dirty="0" err="1">
                <a:latin typeface="Calibri" charset="0"/>
                <a:ea typeface="ＭＳ Ｐゴシック" charset="0"/>
              </a:rPr>
              <a:t>ことですか</a:t>
            </a:r>
            <a:r>
              <a:rPr lang="en-US" dirty="0">
                <a:latin typeface="Calibri" charset="0"/>
                <a:ea typeface="ＭＳ Ｐゴシック" charset="0"/>
              </a:rPr>
              <a:t>？</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err="1">
                <a:latin typeface="Calibri" charset="0"/>
                <a:ea typeface="ＭＳ Ｐゴシック" charset="0"/>
              </a:rPr>
              <a:t>頒布を</a:t>
            </a:r>
            <a:r>
              <a:rPr lang="ja-JP" altLang="en-US" dirty="0">
                <a:latin typeface="Calibri" charset="0"/>
                <a:ea typeface="ＭＳ Ｐゴシック" charset="0"/>
              </a:rPr>
              <a:t>検討</a:t>
            </a:r>
            <a:r>
              <a:rPr lang="en-US" dirty="0" err="1">
                <a:latin typeface="Calibri" charset="0"/>
                <a:ea typeface="ＭＳ Ｐゴシック" charset="0"/>
              </a:rPr>
              <a:t>する上で重要な要素</a:t>
            </a:r>
            <a:r>
              <a:rPr lang="ja-JP" altLang="en-US" dirty="0">
                <a:latin typeface="Calibri" charset="0"/>
                <a:ea typeface="ＭＳ Ｐゴシック" charset="0"/>
              </a:rPr>
              <a:t>は何ですか</a:t>
            </a:r>
            <a:r>
              <a:rPr lang="en-US" dirty="0">
                <a:latin typeface="Calibri" charset="0"/>
                <a:ea typeface="ＭＳ Ｐゴシック" charset="0"/>
              </a:rPr>
              <a:t>？</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dirty="0" err="1"/>
              <a:t>FOSS</a:t>
            </a:r>
            <a:r>
              <a:rPr lang="en-US" dirty="0" err="1" smtClean="0"/>
              <a:t>レビュ</a:t>
            </a:r>
            <a:r>
              <a:rPr lang="en-US" dirty="0" smtClean="0"/>
              <a:t>ー</a:t>
            </a:r>
            <a:r>
              <a:rPr lang="ja-JP" altLang="en-US" dirty="0" smtClean="0"/>
              <a:t>の</a:t>
            </a:r>
            <a:r>
              <a:rPr lang="en-US" dirty="0" err="1" smtClean="0"/>
              <a:t>実施</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a:t>
            </a:r>
            <a:r>
              <a:rPr lang="en-US" dirty="0">
                <a:latin typeface="Calibri" charset="0"/>
                <a:ea typeface="ＭＳ Ｐゴシック" charset="0"/>
              </a:rPr>
              <a:t>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プログラムに</a:t>
            </a:r>
            <a:r>
              <a:rPr lang="ja-JP" altLang="en-US" dirty="0">
                <a:latin typeface="Calibri" charset="0"/>
                <a:ea typeface="ＭＳ Ｐゴシック" charset="0"/>
              </a:rPr>
              <a:t>とって鍵となる</a:t>
            </a:r>
            <a:r>
              <a:rPr lang="en-US" dirty="0" err="1">
                <a:latin typeface="Calibri" charset="0"/>
                <a:ea typeface="ＭＳ Ｐゴシック" charset="0"/>
              </a:rPr>
              <a:t>要素</a:t>
            </a:r>
            <a:r>
              <a:rPr lang="ja-JP" altLang="en-US" dirty="0">
                <a:latin typeface="Calibri" charset="0"/>
                <a:ea typeface="ＭＳ Ｐゴシック" charset="0"/>
              </a:rPr>
              <a:t>が</a:t>
            </a:r>
            <a:r>
              <a:rPr lang="en-US" dirty="0">
                <a:latin typeface="Calibri" charset="0"/>
                <a:ea typeface="ＭＳ Ｐゴシック" charset="0"/>
              </a:rPr>
              <a:t>FOSS </a:t>
            </a:r>
            <a:r>
              <a:rPr lang="en-US" dirty="0" err="1">
                <a:latin typeface="Calibri" charset="0"/>
                <a:ea typeface="ＭＳ Ｐゴシック" charset="0"/>
              </a:rPr>
              <a:t>レビューのプロセスで</a:t>
            </a:r>
            <a:r>
              <a:rPr lang="ja-JP" altLang="en-US" dirty="0">
                <a:latin typeface="Calibri" charset="0"/>
                <a:ea typeface="ＭＳ Ｐゴシック" charset="0"/>
              </a:rPr>
              <a:t>あり、</a:t>
            </a:r>
            <a:r>
              <a:rPr lang="en-US" dirty="0" err="1">
                <a:latin typeface="Calibri" charset="0"/>
                <a:ea typeface="ＭＳ Ｐゴシック" charset="0"/>
              </a:rPr>
              <a:t>これ</a:t>
            </a:r>
            <a:r>
              <a:rPr lang="ja-JP" altLang="en-US" dirty="0">
                <a:latin typeface="Calibri" charset="0"/>
                <a:ea typeface="ＭＳ Ｐゴシック" charset="0"/>
              </a:rPr>
              <a:t>により</a:t>
            </a:r>
            <a:r>
              <a:rPr lang="en-US" dirty="0" err="1">
                <a:latin typeface="Calibri" charset="0"/>
                <a:ea typeface="ＭＳ Ｐゴシック" charset="0"/>
              </a:rPr>
              <a:t>企業はFOSSに関する義務を分析し決定することができ</a:t>
            </a:r>
            <a:r>
              <a:rPr lang="ja-JP" altLang="en-US" dirty="0">
                <a:latin typeface="Calibri" charset="0"/>
                <a:ea typeface="ＭＳ Ｐゴシック" charset="0"/>
              </a:rPr>
              <a:t>る</a:t>
            </a:r>
            <a:r>
              <a:rPr lang="en-US" dirty="0">
                <a:latin typeface="Calibri" charset="0"/>
                <a:ea typeface="ＭＳ Ｐゴシック" charset="0"/>
              </a:rPr>
              <a:t>  </a:t>
            </a:r>
          </a:p>
          <a:p>
            <a:r>
              <a:rPr lang="en-US" dirty="0" err="1">
                <a:latin typeface="Calibri" charset="0"/>
                <a:ea typeface="ＭＳ Ｐゴシック" charset="0"/>
              </a:rPr>
              <a:t>FOSSレビューのプロセスには以下のステップがあ</a:t>
            </a:r>
            <a:r>
              <a:rPr lang="ja-JP" altLang="en-US" dirty="0">
                <a:latin typeface="Calibri" charset="0"/>
                <a:ea typeface="ＭＳ Ｐゴシック" charset="0"/>
              </a:rPr>
              <a:t>る：</a:t>
            </a:r>
            <a:endParaRPr lang="en-US" dirty="0">
              <a:latin typeface="Calibri" charset="0"/>
              <a:ea typeface="ＭＳ Ｐゴシック" charset="0"/>
            </a:endParaRP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err="1">
                <a:latin typeface="Calibri" charset="0"/>
                <a:ea typeface="ＭＳ Ｐゴシック" charset="0"/>
              </a:rPr>
              <a:t>企業のポリシーや事業</a:t>
            </a:r>
            <a:r>
              <a:rPr lang="ja-JP" altLang="en-US" dirty="0">
                <a:latin typeface="Calibri" charset="0"/>
                <a:ea typeface="ＭＳ Ｐゴシック" charset="0"/>
              </a:rPr>
              <a:t>目標</a:t>
            </a:r>
            <a:r>
              <a:rPr lang="en-US" dirty="0" err="1">
                <a:latin typeface="Calibri" charset="0"/>
                <a:ea typeface="ＭＳ Ｐゴシック" charset="0"/>
              </a:rPr>
              <a:t>の観点からの</a:t>
            </a:r>
            <a:r>
              <a:rPr lang="ja-JP" altLang="en-US" dirty="0">
                <a:latin typeface="Calibri" charset="0"/>
                <a:ea typeface="ＭＳ Ｐゴシック" charset="0"/>
              </a:rPr>
              <a:t>指導</a:t>
            </a: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err="1">
                <a:latin typeface="Calibri" charset="0"/>
                <a:ea typeface="ＭＳ Ｐゴシック" charset="0"/>
              </a:rPr>
              <a:t>FOSSレビューのプロセスは、FOSSを取り扱うプログラム</a:t>
            </a:r>
            <a:r>
              <a:rPr lang="ja-JP" altLang="en-US" dirty="0">
                <a:latin typeface="Calibri" charset="0"/>
                <a:ea typeface="ＭＳ Ｐゴシック" charset="0"/>
              </a:rPr>
              <a:t> </a:t>
            </a:r>
            <a:r>
              <a:rPr lang="en-US" dirty="0" err="1">
                <a:latin typeface="Calibri" charset="0"/>
                <a:ea typeface="ＭＳ Ｐゴシック" charset="0"/>
              </a:rPr>
              <a:t>マネージャ</a:t>
            </a:r>
            <a:r>
              <a:rPr lang="ja-JP" altLang="en-US" dirty="0" err="1">
                <a:latin typeface="Calibri" charset="0"/>
                <a:ea typeface="ＭＳ Ｐゴシック" charset="0"/>
              </a:rPr>
              <a:t>ー</a:t>
            </a:r>
            <a:r>
              <a:rPr lang="en-US" dirty="0">
                <a:latin typeface="Calibri" charset="0"/>
                <a:ea typeface="ＭＳ Ｐゴシック" charset="0"/>
              </a:rPr>
              <a:t>、</a:t>
            </a:r>
            <a:r>
              <a:rPr lang="en-US" dirty="0" err="1">
                <a:latin typeface="Calibri" charset="0"/>
                <a:ea typeface="ＭＳ Ｐゴシック" charset="0"/>
              </a:rPr>
              <a:t>プロダクト</a:t>
            </a:r>
            <a:r>
              <a:rPr lang="ja-JP" altLang="en-US" dirty="0">
                <a:latin typeface="Calibri" charset="0"/>
                <a:ea typeface="ＭＳ Ｐゴシック" charset="0"/>
              </a:rPr>
              <a:t> </a:t>
            </a:r>
            <a:r>
              <a:rPr lang="en-US" dirty="0" err="1">
                <a:latin typeface="Calibri" charset="0"/>
                <a:ea typeface="ＭＳ Ｐゴシック" charset="0"/>
              </a:rPr>
              <a:t>マネージャ</a:t>
            </a:r>
            <a:r>
              <a:rPr lang="ja-JP" altLang="en-US" dirty="0" err="1">
                <a:latin typeface="Calibri" charset="0"/>
                <a:ea typeface="ＭＳ Ｐゴシック" charset="0"/>
              </a:rPr>
              <a:t>ー</a:t>
            </a:r>
            <a:r>
              <a:rPr lang="ja-JP" altLang="en-US" dirty="0">
                <a:latin typeface="Calibri" charset="0"/>
                <a:ea typeface="ＭＳ Ｐゴシック" charset="0"/>
              </a:rPr>
              <a:t>、エンジニアなどの参加</a:t>
            </a:r>
            <a:r>
              <a:rPr lang="en-US" dirty="0" err="1">
                <a:latin typeface="Calibri" charset="0"/>
                <a:ea typeface="ＭＳ Ｐゴシック" charset="0"/>
              </a:rPr>
              <a:t>が必要</a:t>
            </a:r>
            <a:r>
              <a:rPr lang="en-US" dirty="0">
                <a:latin typeface="Calibri" charset="0"/>
                <a:ea typeface="ＭＳ Ｐゴシック" charset="0"/>
              </a:rPr>
              <a:t>。 </a:t>
            </a:r>
          </a:p>
          <a:p>
            <a:pPr marL="0" indent="0">
              <a:buFont typeface="Arial" pitchFamily="34" charset="0"/>
              <a:buNone/>
            </a:pPr>
            <a:r>
              <a:rPr lang="en-US" b="1" dirty="0" err="1">
                <a:latin typeface="Calibri" charset="0"/>
                <a:ea typeface="ＭＳ Ｐゴシック" charset="0"/>
              </a:rPr>
              <a:t>注：</a:t>
            </a:r>
            <a:r>
              <a:rPr lang="en-US" dirty="0" err="1">
                <a:latin typeface="Calibri" charset="0"/>
                <a:ea typeface="ＭＳ Ｐゴシック" charset="0"/>
              </a:rPr>
              <a:t>このプロセスは外部ベンダーからFOSSベースのソフトウェアを受領した時に開始される場合</a:t>
            </a:r>
            <a:r>
              <a:rPr lang="ja-JP" altLang="en-US" dirty="0">
                <a:latin typeface="Calibri" charset="0"/>
                <a:ea typeface="ＭＳ Ｐゴシック" charset="0"/>
              </a:rPr>
              <a:t>も</a:t>
            </a:r>
            <a:r>
              <a:rPr lang="en-US" dirty="0">
                <a:latin typeface="Calibri" charset="0"/>
                <a:ea typeface="ＭＳ Ｐゴシック" charset="0"/>
              </a:rPr>
              <a:t>あ</a:t>
            </a:r>
            <a:r>
              <a:rPr lang="ja-JP" altLang="en-US" dirty="0">
                <a:latin typeface="Calibri" charset="0"/>
                <a:ea typeface="ＭＳ Ｐゴシック" charset="0"/>
              </a:rPr>
              <a:t>る</a:t>
            </a:r>
            <a:r>
              <a:rPr lang="en-US" dirty="0">
                <a:latin typeface="Calibri" charset="0"/>
                <a:ea typeface="ＭＳ Ｐゴシック" charset="0"/>
              </a:rPr>
              <a:t>。</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320013" y="3284810"/>
            <a:ext cx="1980022" cy="1212408"/>
            <a:chOff x="-195379" y="2412353"/>
            <a:chExt cx="1980022" cy="1212408"/>
          </a:xfrm>
        </p:grpSpPr>
        <p:grpSp>
          <p:nvGrpSpPr>
            <p:cNvPr id="9" name="Group 8"/>
            <p:cNvGrpSpPr/>
            <p:nvPr/>
          </p:nvGrpSpPr>
          <p:grpSpPr>
            <a:xfrm>
              <a:off x="-195379" y="2412353"/>
              <a:ext cx="1980022" cy="771113"/>
              <a:chOff x="-195379" y="2412353"/>
              <a:chExt cx="1980022" cy="771113"/>
            </a:xfrm>
          </p:grpSpPr>
          <p:sp>
            <p:nvSpPr>
              <p:cNvPr id="11" name="TextBox 10"/>
              <p:cNvSpPr txBox="1"/>
              <p:nvPr/>
            </p:nvSpPr>
            <p:spPr>
              <a:xfrm>
                <a:off x="-195379" y="2906469"/>
                <a:ext cx="1920711"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プロダクト</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333333"/>
                    </a:solidFill>
                  </a:rPr>
                  <a:t>ー</a:t>
                </a:r>
                <a:endParaRPr lang="en-US" sz="1200" dirty="0">
                  <a:solidFill>
                    <a:srgbClr val="333333"/>
                  </a:solidFill>
                </a:endParaRPr>
              </a:p>
            </p:txBody>
          </p:sp>
          <p:sp>
            <p:nvSpPr>
              <p:cNvPr id="12" name="TextBox 11"/>
              <p:cNvSpPr txBox="1"/>
              <p:nvPr/>
            </p:nvSpPr>
            <p:spPr>
              <a:xfrm>
                <a:off x="-136068" y="2412353"/>
                <a:ext cx="1920711"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プログラム</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333333"/>
                    </a:solidFill>
                  </a:rPr>
                  <a:t>ー</a:t>
                </a:r>
                <a:endParaRPr lang="en-US" sz="1200" dirty="0">
                  <a:solidFill>
                    <a:srgbClr val="333333"/>
                  </a:solidFill>
                </a:endParaRP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ど</a:t>
            </a:r>
            <a:r>
              <a:rPr lang="ja-JP" altLang="en-US" dirty="0" err="1">
                <a:latin typeface="Calibri" charset="0"/>
                <a:ea typeface="ＭＳ Ｐゴシック" charset="0"/>
              </a:rPr>
              <a:t>のような</a:t>
            </a:r>
            <a:r>
              <a:rPr lang="en-US" dirty="0" err="1">
                <a:latin typeface="Calibri" charset="0"/>
                <a:ea typeface="ＭＳ Ｐゴシック" charset="0"/>
              </a:rPr>
              <a:t>情報を集める必要があるか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err="1">
                <a:latin typeface="Calibri" charset="0"/>
                <a:ea typeface="ＭＳ Ｐゴシック" charset="0"/>
              </a:rPr>
              <a:t>FOSSの使用分析にあたり、FOSSコンポーネント</a:t>
            </a:r>
            <a:r>
              <a:rPr lang="ja-JP" altLang="en-US" dirty="0">
                <a:latin typeface="Calibri" charset="0"/>
                <a:ea typeface="ＭＳ Ｐゴシック" charset="0"/>
              </a:rPr>
              <a:t>の属性</a:t>
            </a:r>
            <a:r>
              <a:rPr lang="en-US" dirty="0">
                <a:latin typeface="Calibri" charset="0"/>
                <a:ea typeface="ＭＳ Ｐゴシック" charset="0"/>
              </a:rPr>
              <a:t>、</a:t>
            </a:r>
            <a:r>
              <a:rPr lang="en-US" dirty="0" err="1">
                <a:latin typeface="Calibri" charset="0"/>
                <a:ea typeface="ＭＳ Ｐゴシック" charset="0"/>
              </a:rPr>
              <a:t>起源、使用</a:t>
            </a:r>
            <a:r>
              <a:rPr lang="ja-JP" altLang="en-US" dirty="0">
                <a:latin typeface="Calibri" charset="0"/>
                <a:ea typeface="ＭＳ Ｐゴシック" charset="0"/>
              </a:rPr>
              <a:t>方法などの情報</a:t>
            </a:r>
            <a:r>
              <a:rPr lang="en-US" dirty="0" err="1">
                <a:latin typeface="Calibri" charset="0"/>
                <a:ea typeface="ＭＳ Ｐゴシック" charset="0"/>
              </a:rPr>
              <a:t>を集め</a:t>
            </a:r>
            <a:r>
              <a:rPr lang="ja-JP" altLang="en-US" dirty="0">
                <a:latin typeface="Calibri" charset="0"/>
                <a:ea typeface="ＭＳ Ｐゴシック" charset="0"/>
              </a:rPr>
              <a:t>る</a:t>
            </a:r>
            <a:r>
              <a:rPr lang="en-US" dirty="0">
                <a:latin typeface="Calibri" charset="0"/>
                <a:ea typeface="ＭＳ Ｐゴシック" charset="0"/>
              </a:rPr>
              <a:t>。</a:t>
            </a:r>
            <a:r>
              <a:rPr lang="ja-JP" altLang="en-US" dirty="0">
                <a:latin typeface="Calibri" charset="0"/>
                <a:ea typeface="ＭＳ Ｐゴシック" charset="0"/>
              </a:rPr>
              <a:t>たとえば</a:t>
            </a:r>
            <a:r>
              <a:rPr lang="en-US" dirty="0" err="1">
                <a:latin typeface="Calibri" charset="0"/>
                <a:ea typeface="ＭＳ Ｐゴシック" charset="0"/>
              </a:rPr>
              <a:t>以下のようなものがあ</a:t>
            </a:r>
            <a:r>
              <a:rPr lang="ja-JP" altLang="en-US" dirty="0">
                <a:latin typeface="Calibri" charset="0"/>
                <a:ea typeface="ＭＳ Ｐゴシック" charset="0"/>
              </a:rPr>
              <a:t>る。</a:t>
            </a:r>
            <a:endParaRPr lang="en-US" dirty="0">
              <a:latin typeface="Calibri" charset="0"/>
              <a:ea typeface="ＭＳ Ｐゴシック" charset="0"/>
            </a:endParaRP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850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ja-JP" altLang="en-US" sz="2000" b="0" dirty="0">
                <a:latin typeface="Calibri" charset="0"/>
                <a:ea typeface="ＭＳ Ｐゴシック" charset="0"/>
              </a:rPr>
              <a:t>版名（</a:t>
            </a:r>
            <a:r>
              <a:rPr lang="en-US" sz="2000" b="0" dirty="0" err="1">
                <a:latin typeface="Calibri" charset="0"/>
                <a:ea typeface="ＭＳ Ｐゴシック" charset="0"/>
              </a:rPr>
              <a:t>バージョン</a:t>
            </a:r>
            <a:r>
              <a:rPr lang="ja-JP" altLang="en-US" sz="2000" b="0" dirty="0">
                <a:latin typeface="Calibri" charset="0"/>
                <a:ea typeface="ＭＳ Ｐゴシック" charset="0"/>
              </a:rPr>
              <a:t>番号）</a:t>
            </a:r>
            <a:endParaRPr lang="en-US" sz="2000" b="0" dirty="0">
              <a:latin typeface="Calibri" charset="0"/>
              <a:ea typeface="ＭＳ Ｐゴシック" charset="0"/>
            </a:endParaRPr>
          </a:p>
          <a:p>
            <a:pPr>
              <a:lnSpc>
                <a:spcPct val="110000"/>
              </a:lnSpc>
              <a:buFont typeface="Arial"/>
              <a:buChar char="•"/>
            </a:pPr>
            <a:r>
              <a:rPr lang="ja-JP" altLang="en-US" sz="2000" b="0" dirty="0">
                <a:latin typeface="Calibri" charset="0"/>
                <a:ea typeface="ＭＳ Ｐゴシック" charset="0"/>
              </a:rPr>
              <a:t>オリジナル</a:t>
            </a:r>
            <a:r>
              <a:rPr lang="en-US" sz="2000" b="0" dirty="0" err="1">
                <a:latin typeface="Calibri" charset="0"/>
                <a:ea typeface="ＭＳ Ｐゴシック" charset="0"/>
              </a:rPr>
              <a:t>のダウンロード</a:t>
            </a:r>
            <a:r>
              <a:rPr lang="ja-JP" altLang="en-US" sz="2000" b="0" dirty="0">
                <a:latin typeface="Calibri" charset="0"/>
                <a:ea typeface="ＭＳ Ｐゴシック" charset="0"/>
              </a:rPr>
              <a:t>元</a:t>
            </a:r>
            <a:r>
              <a:rPr lang="en-US" sz="2000" b="0" dirty="0">
                <a:latin typeface="Calibri" charset="0"/>
                <a:ea typeface="ＭＳ Ｐゴシック" charset="0"/>
              </a:rPr>
              <a:t>URL</a:t>
            </a:r>
          </a:p>
          <a:p>
            <a:pPr>
              <a:lnSpc>
                <a:spcPct val="110000"/>
              </a:lnSpc>
              <a:buFont typeface="Arial"/>
              <a:buChar char="•"/>
            </a:pPr>
            <a:r>
              <a:rPr lang="en-US" sz="2000" b="0" dirty="0" err="1">
                <a:latin typeface="Calibri" charset="0"/>
                <a:ea typeface="ＭＳ Ｐゴシック" charset="0"/>
              </a:rPr>
              <a:t>ライセンス</a:t>
            </a:r>
            <a:r>
              <a:rPr lang="ja-JP" altLang="en-US" sz="2000" b="0" dirty="0">
                <a:latin typeface="Calibri" charset="0"/>
                <a:ea typeface="ＭＳ Ｐゴシック" charset="0"/>
              </a:rPr>
              <a:t>および</a:t>
            </a:r>
            <a:r>
              <a:rPr lang="en-US" sz="2000" b="0" dirty="0" err="1">
                <a:latin typeface="Calibri" charset="0"/>
                <a:ea typeface="ＭＳ Ｐゴシック" charset="0"/>
              </a:rPr>
              <a:t>ライセンスのURL</a:t>
            </a:r>
            <a:endParaRPr lang="en-US" sz="2000" b="0" dirty="0">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err="1">
                <a:latin typeface="Calibri" charset="0"/>
                <a:ea typeface="ＭＳ Ｐゴシック" charset="0"/>
              </a:rPr>
              <a:t>依存</a:t>
            </a:r>
            <a:r>
              <a:rPr lang="ja-JP" altLang="en-US" sz="2000" b="0" dirty="0">
                <a:latin typeface="Calibri" charset="0"/>
                <a:ea typeface="ＭＳ Ｐゴシック" charset="0"/>
              </a:rPr>
              <a:t>関係</a:t>
            </a:r>
            <a:r>
              <a:rPr lang="en-US" sz="2000" b="0" dirty="0" err="1">
                <a:latin typeface="Calibri" charset="0"/>
                <a:ea typeface="ＭＳ Ｐゴシック" charset="0"/>
              </a:rPr>
              <a:t>のリスト</a:t>
            </a:r>
            <a:endParaRPr lang="en-US" sz="2000" b="0" dirty="0">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製品で意図している使用</a:t>
            </a:r>
            <a:r>
              <a:rPr lang="ja-JP" altLang="en-US" sz="2000" b="0" dirty="0">
                <a:latin typeface="Calibri" charset="0"/>
                <a:ea typeface="ＭＳ Ｐゴシック" charset="0"/>
              </a:rPr>
              <a:t>方法</a:t>
            </a:r>
            <a:endParaRPr lang="en-US" sz="2000" b="0" dirty="0">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そのパッケージを</a:t>
            </a:r>
            <a:r>
              <a:rPr lang="ja-JP" altLang="en-US" sz="2000" b="0" dirty="0">
                <a:latin typeface="Calibri" charset="0"/>
                <a:ea typeface="ＭＳ Ｐゴシック" charset="0"/>
              </a:rPr>
              <a:t>内包する</a:t>
            </a:r>
            <a:r>
              <a:rPr lang="en-US" sz="2000" b="0" dirty="0" err="1">
                <a:latin typeface="Calibri" charset="0"/>
                <a:ea typeface="ＭＳ Ｐゴシック" charset="0"/>
              </a:rPr>
              <a:t>製品のファースト</a:t>
            </a:r>
            <a:r>
              <a:rPr lang="ja-JP" altLang="en-US" sz="2000" b="0" dirty="0">
                <a:latin typeface="Calibri" charset="0"/>
                <a:ea typeface="ＭＳ Ｐゴシック" charset="0"/>
              </a:rPr>
              <a:t> </a:t>
            </a:r>
            <a:r>
              <a:rPr lang="en-US" sz="2000" b="0" dirty="0" err="1">
                <a:latin typeface="Calibri" charset="0"/>
                <a:ea typeface="ＭＳ Ｐゴシック" charset="0"/>
              </a:rPr>
              <a:t>リリース（最初の公開・販売</a:t>
            </a:r>
            <a:r>
              <a:rPr lang="en-US" sz="2000" b="0" dirty="0">
                <a:latin typeface="Calibri" charset="0"/>
                <a:ea typeface="ＭＳ Ｐゴシック" charset="0"/>
              </a:rPr>
              <a:t>）</a:t>
            </a:r>
          </a:p>
          <a:p>
            <a:pPr>
              <a:lnSpc>
                <a:spcPct val="110000"/>
              </a:lnSpc>
              <a:buFont typeface="Arial"/>
              <a:buChar char="•"/>
            </a:pPr>
            <a:r>
              <a:rPr lang="en-US" sz="2000" b="0" dirty="0" err="1">
                <a:latin typeface="Calibri" charset="0"/>
                <a:ea typeface="ＭＳ Ｐゴシック" charset="0"/>
              </a:rPr>
              <a:t>ソースコード</a:t>
            </a:r>
            <a:r>
              <a:rPr lang="ja-JP" altLang="en-US" sz="2000" b="0" dirty="0">
                <a:latin typeface="Calibri" charset="0"/>
                <a:ea typeface="ＭＳ Ｐゴシック" charset="0"/>
              </a:rPr>
              <a:t>を</a:t>
            </a:r>
            <a:r>
              <a:rPr lang="en-US" sz="2000" b="0" dirty="0" err="1">
                <a:latin typeface="Calibri" charset="0"/>
                <a:ea typeface="ＭＳ Ｐゴシック" charset="0"/>
              </a:rPr>
              <a:t>入手</a:t>
            </a:r>
            <a:r>
              <a:rPr lang="ja-JP" altLang="en-US" sz="2000" b="0" dirty="0">
                <a:latin typeface="Calibri" charset="0"/>
                <a:ea typeface="ＭＳ Ｐゴシック" charset="0"/>
              </a:rPr>
              <a:t>できるか</a:t>
            </a:r>
            <a:endParaRPr lang="en-US" sz="2000" b="0" dirty="0">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err="1">
                <a:latin typeface="Calibri" charset="0"/>
                <a:ea typeface="ＭＳ Ｐゴシック" charset="0"/>
              </a:rPr>
              <a:t>そのパッケージが他の経緯で以前に承認されたことが</a:t>
            </a:r>
            <a:r>
              <a:rPr lang="ja-JP" altLang="en-US" sz="2000" b="0" dirty="0">
                <a:latin typeface="Calibri" charset="0"/>
                <a:ea typeface="ＭＳ Ｐゴシック" charset="0"/>
              </a:rPr>
              <a:t>ある</a:t>
            </a:r>
            <a:r>
              <a:rPr lang="en-US" sz="2000" b="0" dirty="0">
                <a:latin typeface="Calibri" charset="0"/>
                <a:ea typeface="ＭＳ Ｐゴシック" charset="0"/>
              </a:rPr>
              <a:t>か？</a:t>
            </a:r>
          </a:p>
          <a:p>
            <a:pPr>
              <a:lnSpc>
                <a:spcPct val="110000"/>
              </a:lnSpc>
              <a:buFont typeface="Arial"/>
              <a:buChar char="•"/>
            </a:pPr>
            <a:r>
              <a:rPr lang="en-US" sz="2000" b="0" dirty="0" err="1">
                <a:latin typeface="Calibri" charset="0"/>
                <a:ea typeface="ＭＳ Ｐゴシック" charset="0"/>
              </a:rPr>
              <a:t>輸出管理対象となる技術</a:t>
            </a:r>
            <a:r>
              <a:rPr lang="ja-JP" altLang="en-US" sz="2000" b="0" dirty="0">
                <a:latin typeface="Calibri" charset="0"/>
                <a:ea typeface="ＭＳ Ｐゴシック" charset="0"/>
              </a:rPr>
              <a:t>が</a:t>
            </a:r>
            <a:r>
              <a:rPr lang="en-US" sz="2000" b="0" dirty="0" err="1">
                <a:latin typeface="Calibri" charset="0"/>
                <a:ea typeface="ＭＳ Ｐゴシック" charset="0"/>
              </a:rPr>
              <a:t>含まれているか</a:t>
            </a:r>
            <a:endParaRPr lang="en-US" sz="2000" b="0" dirty="0">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外部ベンダーからの提供物の場合</a:t>
            </a:r>
            <a:r>
              <a:rPr lang="en-US" sz="2000" b="0" dirty="0">
                <a:latin typeface="Calibri" charset="0"/>
                <a:ea typeface="ＭＳ Ｐゴシック" charset="0"/>
              </a:rPr>
              <a:t>： </a:t>
            </a:r>
          </a:p>
          <a:p>
            <a:pPr lvl="1">
              <a:lnSpc>
                <a:spcPct val="110000"/>
              </a:lnSpc>
              <a:buFont typeface="Wingdings" panose="05000000000000000000" pitchFamily="2" charset="2"/>
              <a:buChar char="Ø"/>
            </a:pPr>
            <a:r>
              <a:rPr lang="en-US" sz="1700" b="0" dirty="0">
                <a:latin typeface="Calibri" charset="0"/>
                <a:ea typeface="ＭＳ Ｐゴシック" charset="0"/>
              </a:rPr>
              <a:t>開発チームのコンタクト ポイント</a:t>
            </a:r>
          </a:p>
          <a:p>
            <a:pPr lvl="1">
              <a:lnSpc>
                <a:spcPct val="110000"/>
              </a:lnSpc>
              <a:buFont typeface="Wingdings" panose="05000000000000000000" pitchFamily="2" charset="2"/>
              <a:buChar char="Ø"/>
            </a:pPr>
            <a:r>
              <a:rPr lang="en-US" sz="1700" dirty="0" err="1">
                <a:latin typeface="Calibri" charset="0"/>
                <a:ea typeface="ＭＳ Ｐゴシック" charset="0"/>
              </a:rPr>
              <a:t>著作権表示、</a:t>
            </a:r>
            <a:r>
              <a:rPr lang="en-US" sz="1700" dirty="0" err="1" smtClean="0">
                <a:latin typeface="Calibri" charset="0"/>
                <a:ea typeface="ＭＳ Ｐゴシック" charset="0"/>
              </a:rPr>
              <a:t>帰属</a:t>
            </a:r>
            <a:r>
              <a:rPr lang="ja-JP" altLang="en-US" sz="1700" dirty="0">
                <a:latin typeface="Calibri" charset="0"/>
                <a:ea typeface="ＭＳ Ｐゴシック" charset="0"/>
              </a:rPr>
              <a:t>表示</a:t>
            </a:r>
            <a:r>
              <a:rPr lang="en-US" sz="1700" dirty="0" smtClean="0">
                <a:latin typeface="Calibri" charset="0"/>
                <a:ea typeface="ＭＳ Ｐゴシック" charset="0"/>
              </a:rPr>
              <a:t>、</a:t>
            </a:r>
            <a:r>
              <a:rPr lang="en-US" sz="1700" dirty="0" err="1">
                <a:latin typeface="Calibri" charset="0"/>
                <a:ea typeface="ＭＳ Ｐゴシック" charset="0"/>
              </a:rPr>
              <a:t>およびライセンスの義務</a:t>
            </a:r>
            <a:r>
              <a:rPr lang="ja-JP" altLang="en-US" sz="1700" dirty="0">
                <a:latin typeface="Calibri" charset="0"/>
                <a:ea typeface="ＭＳ Ｐゴシック" charset="0"/>
              </a:rPr>
              <a:t>履行に</a:t>
            </a:r>
            <a:r>
              <a:rPr lang="en-US" sz="1700" dirty="0" err="1">
                <a:latin typeface="Calibri" charset="0"/>
                <a:ea typeface="ＭＳ Ｐゴシック" charset="0"/>
              </a:rPr>
              <a:t>必要</a:t>
            </a:r>
            <a:r>
              <a:rPr lang="ja-JP" altLang="en-US" sz="1700" dirty="0">
                <a:latin typeface="Calibri" charset="0"/>
                <a:ea typeface="ＭＳ Ｐゴシック" charset="0"/>
              </a:rPr>
              <a:t>な</a:t>
            </a:r>
            <a:r>
              <a:rPr lang="en-US" sz="1700" dirty="0" err="1">
                <a:latin typeface="Calibri" charset="0"/>
                <a:ea typeface="ＭＳ Ｐゴシック" charset="0"/>
              </a:rPr>
              <a:t>ベンダー改変ソースコード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FOSSレビューチーム</a:t>
            </a:r>
            <a:endParaRPr lang="en-US" dirty="0">
              <a:solidFill>
                <a:schemeClr val="tx1"/>
              </a:solidFill>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FOSS </a:t>
            </a:r>
            <a:r>
              <a:rPr lang="en-US" sz="2000" dirty="0" err="1">
                <a:latin typeface="Calibri" charset="0"/>
                <a:ea typeface="ＭＳ Ｐゴシック" charset="0"/>
              </a:rPr>
              <a:t>レビュ</a:t>
            </a:r>
            <a:r>
              <a:rPr lang="en-US" sz="2000" dirty="0">
                <a:latin typeface="Calibri" charset="0"/>
                <a:ea typeface="ＭＳ Ｐゴシック" charset="0"/>
              </a:rPr>
              <a:t>ー</a:t>
            </a:r>
            <a:r>
              <a:rPr lang="ja-JP" altLang="en-US" sz="2000" dirty="0">
                <a:latin typeface="Calibri" charset="0"/>
                <a:ea typeface="ＭＳ Ｐゴシック" charset="0"/>
              </a:rPr>
              <a:t>に</a:t>
            </a:r>
            <a:r>
              <a:rPr lang="en-US" sz="2000" dirty="0">
                <a:latin typeface="Calibri" charset="0"/>
                <a:ea typeface="ＭＳ Ｐゴシック" charset="0"/>
              </a:rPr>
              <a:t>は</a:t>
            </a:r>
            <a:r>
              <a:rPr lang="ja-JP" altLang="en-US" sz="2000" dirty="0">
                <a:latin typeface="Calibri" charset="0"/>
                <a:ea typeface="ＭＳ Ｐゴシック" charset="0"/>
              </a:rPr>
              <a:t>複数の支援グループが参加し、</a:t>
            </a:r>
            <a:r>
              <a:rPr lang="en-US" sz="2000" dirty="0" err="1">
                <a:latin typeface="Calibri" charset="0"/>
                <a:ea typeface="ＭＳ Ｐゴシック" charset="0"/>
              </a:rPr>
              <a:t>FOSSの使用</a:t>
            </a:r>
            <a:r>
              <a:rPr lang="ja-JP" altLang="en-US" sz="2000" dirty="0">
                <a:latin typeface="Calibri" charset="0"/>
                <a:ea typeface="ＭＳ Ｐゴシック" charset="0"/>
              </a:rPr>
              <a:t>に関する</a:t>
            </a:r>
            <a:r>
              <a:rPr lang="en-US" sz="2000" dirty="0" err="1">
                <a:latin typeface="Calibri" charset="0"/>
                <a:ea typeface="ＭＳ Ｐゴシック" charset="0"/>
              </a:rPr>
              <a:t>支援</a:t>
            </a:r>
            <a:r>
              <a:rPr lang="en-US" sz="2000" dirty="0">
                <a:latin typeface="Calibri" charset="0"/>
                <a:ea typeface="ＭＳ Ｐゴシック" charset="0"/>
              </a:rPr>
              <a:t>、</a:t>
            </a:r>
            <a:r>
              <a:rPr lang="ja-JP" altLang="en-US" sz="2000" dirty="0">
                <a:latin typeface="Calibri" charset="0"/>
                <a:ea typeface="ＭＳ Ｐゴシック" charset="0"/>
              </a:rPr>
              <a:t>指導</a:t>
            </a:r>
            <a:r>
              <a:rPr lang="en-US" sz="2000" dirty="0">
                <a:latin typeface="Calibri" charset="0"/>
                <a:ea typeface="ＭＳ Ｐゴシック" charset="0"/>
              </a:rPr>
              <a:t>、</a:t>
            </a:r>
            <a:r>
              <a:rPr lang="en-US" sz="2000" dirty="0" err="1">
                <a:latin typeface="Calibri" charset="0"/>
                <a:ea typeface="ＭＳ Ｐゴシック" charset="0"/>
              </a:rPr>
              <a:t>とりまとめ</a:t>
            </a:r>
            <a:r>
              <a:rPr lang="ja-JP" altLang="en-US" sz="2000" dirty="0" err="1">
                <a:latin typeface="Calibri" charset="0"/>
                <a:ea typeface="ＭＳ Ｐゴシック" charset="0"/>
              </a:rPr>
              <a:t>、</a:t>
            </a:r>
            <a:r>
              <a:rPr lang="ja-JP" altLang="en-US" sz="2000" dirty="0">
                <a:latin typeface="Calibri" charset="0"/>
                <a:ea typeface="ＭＳ Ｐゴシック" charset="0"/>
              </a:rPr>
              <a:t>および</a:t>
            </a:r>
            <a:r>
              <a:rPr lang="en-US" sz="2000" dirty="0" err="1">
                <a:latin typeface="Calibri" charset="0"/>
                <a:ea typeface="ＭＳ Ｐゴシック" charset="0"/>
              </a:rPr>
              <a:t>レビュ</a:t>
            </a:r>
            <a:r>
              <a:rPr lang="en-US" sz="2000" dirty="0">
                <a:latin typeface="Calibri" charset="0"/>
                <a:ea typeface="ＭＳ Ｐゴシック" charset="0"/>
              </a:rPr>
              <a:t>ー</a:t>
            </a:r>
            <a:r>
              <a:rPr lang="ja-JP" altLang="en-US" sz="2000" dirty="0">
                <a:latin typeface="Calibri" charset="0"/>
                <a:ea typeface="ＭＳ Ｐゴシック" charset="0"/>
              </a:rPr>
              <a:t>を</a:t>
            </a:r>
            <a:r>
              <a:rPr lang="en-US" sz="2000" dirty="0" err="1">
                <a:latin typeface="Calibri" charset="0"/>
                <a:ea typeface="ＭＳ Ｐゴシック" charset="0"/>
              </a:rPr>
              <a:t>協力して</a:t>
            </a:r>
            <a:r>
              <a:rPr lang="ja-JP" altLang="en-US" sz="2000" dirty="0">
                <a:latin typeface="Calibri" charset="0"/>
                <a:ea typeface="ＭＳ Ｐゴシック" charset="0"/>
              </a:rPr>
              <a:t>行う</a:t>
            </a:r>
            <a:r>
              <a:rPr lang="en-US" sz="2000" dirty="0">
                <a:latin typeface="Calibri" charset="0"/>
                <a:ea typeface="ＭＳ Ｐゴシック" charset="0"/>
              </a:rPr>
              <a:t>。</a:t>
            </a:r>
            <a:r>
              <a:rPr lang="ja-JP" altLang="en-US" sz="2000" dirty="0">
                <a:latin typeface="Calibri" charset="0"/>
                <a:ea typeface="ＭＳ Ｐゴシック" charset="0"/>
              </a:rPr>
              <a:t>レビュー </a:t>
            </a:r>
            <a:r>
              <a:rPr lang="en-US" sz="2000" dirty="0" err="1">
                <a:latin typeface="Calibri" charset="0"/>
                <a:ea typeface="ＭＳ Ｐゴシック" charset="0"/>
              </a:rPr>
              <a:t>チーム</a:t>
            </a:r>
            <a:r>
              <a:rPr lang="ja-JP" altLang="en-US" sz="2000" dirty="0">
                <a:latin typeface="Calibri" charset="0"/>
                <a:ea typeface="ＭＳ Ｐゴシック" charset="0"/>
              </a:rPr>
              <a:t>には、</a:t>
            </a:r>
            <a:r>
              <a:rPr lang="en-US" sz="2000" dirty="0" err="1">
                <a:latin typeface="Calibri" charset="0"/>
                <a:ea typeface="ＭＳ Ｐゴシック" charset="0"/>
              </a:rPr>
              <a:t>以下の</a:t>
            </a:r>
            <a:r>
              <a:rPr lang="ja-JP" altLang="en-US" sz="2000" dirty="0">
                <a:latin typeface="Calibri" charset="0"/>
                <a:ea typeface="ＭＳ Ｐゴシック" charset="0"/>
              </a:rPr>
              <a:t>複数のチームが含まれる。</a:t>
            </a:r>
            <a:endParaRPr lang="en-US" sz="200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ライセンスの義務を特定し、評価する法務チーム</a:t>
            </a:r>
            <a:endParaRPr lang="en-US" sz="1600" b="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FOSSの使用</a:t>
            </a:r>
            <a:r>
              <a:rPr lang="ja-JP" altLang="en-US" sz="1600" b="0" dirty="0">
                <a:latin typeface="Calibri" charset="0"/>
                <a:ea typeface="ＭＳ Ｐゴシック" charset="0"/>
              </a:rPr>
              <a:t>の</a:t>
            </a:r>
            <a:r>
              <a:rPr lang="en-US" sz="1600" b="0" dirty="0" err="1">
                <a:latin typeface="Calibri" charset="0"/>
                <a:ea typeface="ＭＳ Ｐゴシック" charset="0"/>
              </a:rPr>
              <a:t>確認</a:t>
            </a:r>
            <a:r>
              <a:rPr lang="ja-JP" altLang="en-US" sz="1600" b="0" dirty="0">
                <a:latin typeface="Calibri" charset="0"/>
                <a:ea typeface="ＭＳ Ｐゴシック" charset="0"/>
              </a:rPr>
              <a:t>と</a:t>
            </a:r>
            <a:r>
              <a:rPr lang="en-US" sz="1600" b="0" dirty="0" err="1">
                <a:latin typeface="Calibri" charset="0"/>
                <a:ea typeface="ＭＳ Ｐゴシック" charset="0"/>
              </a:rPr>
              <a:t>追跡を支援する</a:t>
            </a:r>
            <a:r>
              <a:rPr lang="ja-JP" altLang="en-US" sz="1600" b="0" dirty="0">
                <a:latin typeface="Calibri" charset="0"/>
                <a:ea typeface="ＭＳ Ｐゴシック" charset="0"/>
              </a:rPr>
              <a:t>スキャン・ツール サポート </a:t>
            </a:r>
            <a:r>
              <a:rPr lang="en-US" sz="1600" b="0" dirty="0" err="1">
                <a:latin typeface="Calibri" charset="0"/>
                <a:ea typeface="ＭＳ Ｐゴシック" charset="0"/>
              </a:rPr>
              <a:t>チーム</a:t>
            </a:r>
            <a:endParaRPr lang="en-US" sz="1600" b="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事業</a:t>
            </a:r>
            <a:r>
              <a:rPr lang="ja-JP" altLang="en-US" sz="1600" dirty="0">
                <a:latin typeface="Calibri" charset="0"/>
                <a:ea typeface="ＭＳ Ｐゴシック" charset="0"/>
              </a:rPr>
              <a:t>企画</a:t>
            </a:r>
            <a:r>
              <a:rPr lang="en-US" sz="1600" b="0" dirty="0">
                <a:latin typeface="Calibri" charset="0"/>
                <a:ea typeface="ＭＳ Ｐゴシック" charset="0"/>
              </a:rPr>
              <a:t>、</a:t>
            </a:r>
            <a:r>
              <a:rPr lang="en-US" sz="1600" b="0" dirty="0" err="1">
                <a:latin typeface="Calibri" charset="0"/>
                <a:ea typeface="ＭＳ Ｐゴシック" charset="0"/>
              </a:rPr>
              <a:t>商用ライセンス、輸出コンプライアンスなどを取り扱</a:t>
            </a:r>
            <a:r>
              <a:rPr lang="ja-JP" altLang="en-US" sz="1600" b="0" dirty="0">
                <a:latin typeface="Calibri" charset="0"/>
                <a:ea typeface="ＭＳ Ｐゴシック" charset="0"/>
              </a:rPr>
              <a:t>い、</a:t>
            </a:r>
            <a:r>
              <a:rPr lang="en-US" altLang="ja-JP" sz="1600" dirty="0">
                <a:latin typeface="Calibri" charset="0"/>
                <a:ea typeface="ＭＳ Ｐゴシック" charset="0"/>
              </a:rPr>
              <a:t> </a:t>
            </a:r>
            <a:r>
              <a:rPr lang="en-US" altLang="ja-JP" sz="1600" dirty="0" err="1">
                <a:latin typeface="Calibri" charset="0"/>
                <a:ea typeface="ＭＳ Ｐゴシック" charset="0"/>
              </a:rPr>
              <a:t>FOSSの使用によって影響を受ける可能性のある</a:t>
            </a:r>
            <a:r>
              <a:rPr lang="en-US" sz="1600" b="0" dirty="0" err="1">
                <a:latin typeface="Calibri" charset="0"/>
                <a:ea typeface="ＭＳ Ｐゴシック" charset="0"/>
              </a:rPr>
              <a:t>専門家</a:t>
            </a:r>
            <a:endParaRPr lang="en-US" sz="1600" b="0" dirty="0">
              <a:latin typeface="Calibri" charset="0"/>
              <a:ea typeface="ＭＳ Ｐゴシック"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326425" y="2984473"/>
            <a:ext cx="1973610" cy="1212408"/>
            <a:chOff x="-188967" y="2412353"/>
            <a:chExt cx="1973610" cy="1212408"/>
          </a:xfrm>
        </p:grpSpPr>
        <p:grpSp>
          <p:nvGrpSpPr>
            <p:cNvPr id="18" name="Group 17"/>
            <p:cNvGrpSpPr/>
            <p:nvPr/>
          </p:nvGrpSpPr>
          <p:grpSpPr>
            <a:xfrm>
              <a:off x="-188967" y="2412353"/>
              <a:ext cx="1973610" cy="771113"/>
              <a:chOff x="-188967" y="2412353"/>
              <a:chExt cx="1973610" cy="771113"/>
            </a:xfrm>
          </p:grpSpPr>
          <p:sp>
            <p:nvSpPr>
              <p:cNvPr id="20" name="TextBox 19"/>
              <p:cNvSpPr txBox="1"/>
              <p:nvPr/>
            </p:nvSpPr>
            <p:spPr>
              <a:xfrm>
                <a:off x="-188967" y="2906469"/>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21" name="TextBox 20"/>
              <p:cNvSpPr txBox="1"/>
              <p:nvPr/>
            </p:nvSpPr>
            <p:spPr>
              <a:xfrm>
                <a:off x="-129656" y="2412353"/>
                <a:ext cx="191429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26" name="TextBox 25"/>
          <p:cNvSpPr txBox="1"/>
          <p:nvPr/>
        </p:nvSpPr>
        <p:spPr>
          <a:xfrm>
            <a:off x="8417871" y="4123530"/>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spTree>
    <p:extLst>
      <p:ext uri="{BB962C8B-B14F-4D97-AF65-F5344CB8AC3E}">
        <p14:creationId xmlns:p14="http://schemas.microsoft.com/office/powerpoint/2010/main" val="18746579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提案されたFOSSの使用を分析する</a:t>
            </a:r>
            <a:endParaRPr lang="en-US" dirty="0"/>
          </a:p>
        </p:txBody>
      </p:sp>
      <p:sp>
        <p:nvSpPr>
          <p:cNvPr id="28" name="Content Placeholder 2"/>
          <p:cNvSpPr>
            <a:spLocks noGrp="1"/>
          </p:cNvSpPr>
          <p:nvPr>
            <p:ph idx="1"/>
          </p:nvPr>
        </p:nvSpPr>
        <p:spPr>
          <a:xfrm>
            <a:off x="417505" y="3692219"/>
            <a:ext cx="11277600" cy="2753406"/>
          </a:xfrm>
        </p:spPr>
        <p:txBody>
          <a:bodyPr vert="horz" lIns="91440" tIns="45720" rIns="91440" bIns="45720" rtlCol="0" anchor="t">
            <a:noAutofit/>
          </a:bodyPr>
          <a:lstStyle/>
          <a:p>
            <a:pPr marL="0" indent="0">
              <a:buNone/>
            </a:pPr>
            <a:r>
              <a:rPr lang="en-US" sz="2000" dirty="0" err="1">
                <a:latin typeface="Calibri" charset="0"/>
                <a:ea typeface="ＭＳ Ｐゴシック" charset="0"/>
              </a:rPr>
              <a:t>FOSSレビューチームは</a:t>
            </a:r>
            <a:r>
              <a:rPr lang="ja-JP" altLang="en-US" sz="2000" dirty="0">
                <a:latin typeface="Calibri" charset="0"/>
                <a:ea typeface="ＭＳ Ｐゴシック" charset="0"/>
              </a:rPr>
              <a:t>指導を行う</a:t>
            </a:r>
            <a:r>
              <a:rPr lang="en-US" sz="2000" dirty="0" err="1">
                <a:latin typeface="Calibri" charset="0"/>
                <a:ea typeface="ＭＳ Ｐゴシック" charset="0"/>
              </a:rPr>
              <a:t>前に</a:t>
            </a:r>
            <a:r>
              <a:rPr lang="en-US" sz="2000" dirty="0">
                <a:latin typeface="Calibri" charset="0"/>
                <a:ea typeface="ＭＳ Ｐゴシック" charset="0"/>
              </a:rPr>
              <a:t>、</a:t>
            </a:r>
            <a:r>
              <a:rPr lang="ja-JP" altLang="en-US" sz="2000" dirty="0">
                <a:latin typeface="Calibri" charset="0"/>
                <a:ea typeface="ＭＳ Ｐゴシック" charset="0"/>
              </a:rPr>
              <a:t>たと</a:t>
            </a:r>
            <a:r>
              <a:rPr lang="en-US" sz="2000" dirty="0" err="1">
                <a:latin typeface="Calibri" charset="0"/>
                <a:ea typeface="ＭＳ Ｐゴシック" charset="0"/>
              </a:rPr>
              <a:t>えば以下のような論点に対し、収集した情報を査定する必要があ</a:t>
            </a:r>
            <a:r>
              <a:rPr lang="ja-JP" altLang="en-US" sz="2000" dirty="0">
                <a:latin typeface="Calibri" charset="0"/>
                <a:ea typeface="ＭＳ Ｐゴシック" charset="0"/>
              </a:rPr>
              <a:t>る</a:t>
            </a:r>
            <a:r>
              <a:rPr lang="en-US" sz="2000" dirty="0">
                <a:latin typeface="Calibri" charset="0"/>
                <a:ea typeface="ＭＳ Ｐゴシック" charset="0"/>
              </a:rPr>
              <a:t>。</a:t>
            </a:r>
            <a:endParaRPr lang="en-US" sz="2000" i="1" dirty="0">
              <a:latin typeface="Calibri" charset="0"/>
              <a:ea typeface="ＭＳ Ｐゴシック" charset="0"/>
            </a:endParaRPr>
          </a:p>
          <a:p>
            <a:r>
              <a:rPr lang="en-US" sz="2000" b="0" dirty="0" err="1">
                <a:latin typeface="Calibri" charset="0"/>
                <a:ea typeface="ＭＳ Ｐゴシック" charset="0"/>
              </a:rPr>
              <a:t>完全性、一貫性、正確性</a:t>
            </a:r>
            <a:r>
              <a:rPr lang="en-US" sz="2000" b="0" dirty="0">
                <a:latin typeface="Calibri" charset="0"/>
                <a:ea typeface="ＭＳ Ｐゴシック" charset="0"/>
              </a:rPr>
              <a:t>（</a:t>
            </a:r>
            <a:r>
              <a:rPr lang="ja-JP" altLang="en-US" sz="2000" b="0" dirty="0">
                <a:latin typeface="Calibri" charset="0"/>
                <a:ea typeface="ＭＳ Ｐゴシック" charset="0"/>
              </a:rPr>
              <a:t>開示</a:t>
            </a:r>
            <a:r>
              <a:rPr lang="en-US" sz="2000" b="0" dirty="0" err="1">
                <a:latin typeface="Calibri" charset="0"/>
                <a:ea typeface="ＭＳ Ｐゴシック" charset="0"/>
              </a:rPr>
              <a:t>されていない</a:t>
            </a:r>
            <a:r>
              <a:rPr lang="en-US" sz="2000" b="0" dirty="0" err="1" smtClean="0">
                <a:latin typeface="Calibri" charset="0"/>
                <a:ea typeface="ＭＳ Ｐゴシック" charset="0"/>
              </a:rPr>
              <a:t>FOSS</a:t>
            </a:r>
            <a:r>
              <a:rPr lang="ja-JP" altLang="en-US" sz="2000" b="0" dirty="0" smtClean="0">
                <a:latin typeface="Calibri" charset="0"/>
                <a:ea typeface="ＭＳ Ｐゴシック" charset="0"/>
              </a:rPr>
              <a:t>が</a:t>
            </a:r>
            <a:r>
              <a:rPr lang="en-US" sz="2000" b="0" dirty="0" err="1" smtClean="0">
                <a:latin typeface="Calibri" charset="0"/>
                <a:ea typeface="ＭＳ Ｐゴシック" charset="0"/>
              </a:rPr>
              <a:t>使用</a:t>
            </a:r>
            <a:r>
              <a:rPr lang="ja-JP" altLang="en-US" sz="2000" b="0" dirty="0" smtClean="0">
                <a:latin typeface="Calibri" charset="0"/>
                <a:ea typeface="ＭＳ Ｐゴシック" charset="0"/>
              </a:rPr>
              <a:t>されている場合</a:t>
            </a:r>
            <a:r>
              <a:rPr lang="ja-JP" altLang="en-US" sz="2000" dirty="0">
                <a:latin typeface="Calibri" charset="0"/>
                <a:ea typeface="ＭＳ Ｐゴシック" charset="0"/>
              </a:rPr>
              <a:t>、</a:t>
            </a:r>
            <a:r>
              <a:rPr lang="en-US" sz="2000" b="0" dirty="0" err="1" smtClean="0">
                <a:latin typeface="Calibri" charset="0"/>
                <a:ea typeface="ＭＳ Ｐゴシック" charset="0"/>
              </a:rPr>
              <a:t>コード</a:t>
            </a:r>
            <a:r>
              <a:rPr lang="en-US" sz="2000" b="0" dirty="0" smtClean="0">
                <a:latin typeface="Calibri" charset="0"/>
                <a:ea typeface="ＭＳ Ｐゴシック" charset="0"/>
              </a:rPr>
              <a:t> </a:t>
            </a:r>
            <a:r>
              <a:rPr lang="ja-JP" altLang="en-US" sz="2000" b="0" dirty="0">
                <a:latin typeface="Calibri" charset="0"/>
                <a:ea typeface="ＭＳ Ｐゴシック" charset="0"/>
              </a:rPr>
              <a:t>スキャンツールが使われることがある）</a:t>
            </a:r>
            <a:endParaRPr lang="en-US" sz="1800" dirty="0">
              <a:latin typeface="+mn-ea"/>
            </a:endParaRPr>
          </a:p>
          <a:p>
            <a:pPr>
              <a:buFont typeface="Arial"/>
              <a:buChar char="•"/>
            </a:pPr>
            <a:r>
              <a:rPr lang="ja-JP" altLang="en-US" sz="2000" b="0" dirty="0" smtClean="0">
                <a:latin typeface="Calibri" charset="0"/>
                <a:ea typeface="ＭＳ Ｐゴシック" charset="0"/>
              </a:rPr>
              <a:t>宣言</a:t>
            </a:r>
            <a:r>
              <a:rPr lang="en-US" sz="2000" b="0" dirty="0" err="1" smtClean="0">
                <a:latin typeface="Calibri" charset="0"/>
                <a:ea typeface="ＭＳ Ｐゴシック" charset="0"/>
              </a:rPr>
              <a:t>されたライセンスがコードファイルにある内容と</a:t>
            </a:r>
            <a:r>
              <a:rPr lang="ja-JP" altLang="en-US" sz="2000" b="0" dirty="0">
                <a:latin typeface="Calibri" charset="0"/>
                <a:ea typeface="ＭＳ Ｐゴシック" charset="0"/>
              </a:rPr>
              <a:t>合致し</a:t>
            </a:r>
            <a:r>
              <a:rPr lang="en-US" sz="2000" b="0" dirty="0" err="1">
                <a:latin typeface="Calibri" charset="0"/>
                <a:ea typeface="ＭＳ Ｐゴシック" charset="0"/>
              </a:rPr>
              <a:t>ているか</a:t>
            </a:r>
            <a:r>
              <a:rPr lang="en-US" sz="2000" b="0" dirty="0">
                <a:latin typeface="Calibri" charset="0"/>
                <a:ea typeface="ＭＳ Ｐゴシック" charset="0"/>
              </a:rPr>
              <a:t>？</a:t>
            </a:r>
          </a:p>
          <a:p>
            <a:pPr>
              <a:buFont typeface="Arial"/>
              <a:buChar char="•"/>
            </a:pPr>
            <a:r>
              <a:rPr lang="ja-JP" altLang="en-US" sz="2000" b="0" dirty="0" smtClean="0">
                <a:latin typeface="Calibri" charset="0"/>
                <a:ea typeface="ＭＳ Ｐゴシック" charset="0"/>
              </a:rPr>
              <a:t>そのソフトウェアの</a:t>
            </a:r>
            <a:r>
              <a:rPr lang="en-US" sz="2000" b="0" dirty="0" err="1" smtClean="0">
                <a:latin typeface="Calibri" charset="0"/>
                <a:ea typeface="ＭＳ Ｐゴシック" charset="0"/>
              </a:rPr>
              <a:t>使用</a:t>
            </a:r>
            <a:r>
              <a:rPr lang="ja-JP" altLang="en-US" sz="2000" b="0" dirty="0" smtClean="0">
                <a:latin typeface="Calibri" charset="0"/>
                <a:ea typeface="ＭＳ Ｐゴシック" charset="0"/>
              </a:rPr>
              <a:t>案</a:t>
            </a:r>
            <a:r>
              <a:rPr lang="en-US" sz="2000" b="0" dirty="0" smtClean="0">
                <a:latin typeface="Calibri" charset="0"/>
                <a:ea typeface="ＭＳ Ｐゴシック" charset="0"/>
              </a:rPr>
              <a:t>を</a:t>
            </a:r>
            <a:r>
              <a:rPr lang="en-US" altLang="ja-JP" sz="2000" dirty="0">
                <a:latin typeface="Calibri" charset="0"/>
                <a:ea typeface="ＭＳ Ｐゴシック" charset="0"/>
              </a:rPr>
              <a:t> </a:t>
            </a:r>
            <a:r>
              <a:rPr lang="en-US" altLang="ja-JP" sz="2000" dirty="0" err="1" smtClean="0">
                <a:latin typeface="Calibri" charset="0"/>
                <a:ea typeface="ＭＳ Ｐゴシック" charset="0"/>
              </a:rPr>
              <a:t>ライセンスが</a:t>
            </a:r>
            <a:r>
              <a:rPr lang="en-US" sz="2000" b="0" dirty="0" err="1" smtClean="0">
                <a:latin typeface="Calibri" charset="0"/>
                <a:ea typeface="ＭＳ Ｐゴシック" charset="0"/>
              </a:rPr>
              <a:t>本当に許容しているか</a:t>
            </a:r>
            <a:r>
              <a:rPr lang="en-US" sz="2000" b="0" dirty="0">
                <a:latin typeface="Calibri" charset="0"/>
                <a:ea typeface="ＭＳ Ｐゴシック" charset="0"/>
              </a:rPr>
              <a:t>？  </a:t>
            </a: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33" name="TextBox 32"/>
          <p:cNvSpPr txBox="1"/>
          <p:nvPr/>
        </p:nvSpPr>
        <p:spPr>
          <a:xfrm>
            <a:off x="5584477" y="3218070"/>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spTree>
    <p:extLst>
      <p:ext uri="{BB962C8B-B14F-4D97-AF65-F5344CB8AC3E}">
        <p14:creationId xmlns:p14="http://schemas.microsoft.com/office/powerpoint/2010/main" val="2352168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a:t>
            </a:r>
            <a:r>
              <a:rPr lang="en-US" dirty="0">
                <a:latin typeface="Calibri" charset="0"/>
                <a:ea typeface="ＭＳ Ｐゴシック" charset="0"/>
              </a:rPr>
              <a:t>ー</a:t>
            </a:r>
            <a:r>
              <a:rPr lang="ja-JP" altLang="en-US" dirty="0">
                <a:latin typeface="Calibri" charset="0"/>
                <a:ea typeface="ＭＳ Ｐゴシック" charset="0"/>
              </a:rPr>
              <a:t>の遂行</a:t>
            </a:r>
            <a:endParaRPr lang="en-US" dirty="0">
              <a:latin typeface="Calibri" charset="0"/>
              <a:ea typeface="ＭＳ Ｐゴシック" charset="0"/>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1800" dirty="0" err="1">
                <a:latin typeface="Calibri" charset="0"/>
                <a:ea typeface="ＭＳ Ｐゴシック" charset="0"/>
              </a:rPr>
              <a:t>FOSSレビュープロセスは、</a:t>
            </a:r>
            <a:r>
              <a:rPr lang="en-US" sz="1800" dirty="0" err="1" smtClean="0">
                <a:latin typeface="Calibri" charset="0"/>
                <a:ea typeface="ＭＳ Ｐゴシック" charset="0"/>
              </a:rPr>
              <a:t>インタラクティブ</a:t>
            </a:r>
            <a:r>
              <a:rPr lang="ja-JP" altLang="en-US" sz="1800" dirty="0" smtClean="0">
                <a:latin typeface="Calibri" charset="0"/>
                <a:ea typeface="ＭＳ Ｐゴシック" charset="0"/>
              </a:rPr>
              <a:t>に</a:t>
            </a:r>
            <a:r>
              <a:rPr lang="en-US" sz="1800" dirty="0" smtClean="0">
                <a:latin typeface="Calibri" charset="0"/>
                <a:ea typeface="ＭＳ Ｐゴシック" charset="0"/>
              </a:rPr>
              <a:t>取</a:t>
            </a:r>
            <a:r>
              <a:rPr lang="ja-JP" altLang="en-US" sz="1800" dirty="0">
                <a:latin typeface="Calibri" charset="0"/>
                <a:ea typeface="ＭＳ Ｐゴシック" charset="0"/>
              </a:rPr>
              <a:t>り</a:t>
            </a:r>
            <a:r>
              <a:rPr lang="en-US" sz="1800" dirty="0" smtClean="0">
                <a:latin typeface="Calibri" charset="0"/>
                <a:ea typeface="ＭＳ Ｐゴシック" charset="0"/>
              </a:rPr>
              <a:t>組</a:t>
            </a:r>
            <a:r>
              <a:rPr lang="ja-JP" altLang="en-US" sz="1800" dirty="0" smtClean="0">
                <a:latin typeface="Calibri" charset="0"/>
                <a:ea typeface="ＭＳ Ｐゴシック" charset="0"/>
              </a:rPr>
              <a:t>む</a:t>
            </a:r>
            <a:r>
              <a:rPr lang="ja-JP" altLang="en-US" sz="1800" smtClean="0">
                <a:latin typeface="Calibri" charset="0"/>
                <a:ea typeface="ＭＳ Ｐゴシック" charset="0"/>
              </a:rPr>
              <a:t>も</a:t>
            </a:r>
            <a:r>
              <a:rPr lang="ja-JP" altLang="en-US" sz="1800" smtClean="0">
                <a:latin typeface="Calibri" charset="0"/>
                <a:ea typeface="ＭＳ Ｐゴシック" charset="0"/>
              </a:rPr>
              <a:t>の</a:t>
            </a:r>
            <a:r>
              <a:rPr lang="ja-JP" altLang="en-US" sz="1800" smtClean="0">
                <a:latin typeface="Calibri" charset="0"/>
                <a:ea typeface="ＭＳ Ｐゴシック" charset="0"/>
              </a:rPr>
              <a:t>となる。この作業</a:t>
            </a:r>
            <a:r>
              <a:rPr lang="ja-JP" altLang="en-US" sz="1800">
                <a:latin typeface="Calibri" charset="0"/>
                <a:ea typeface="ＭＳ Ｐゴシック" charset="0"/>
              </a:rPr>
              <a:t>ではエンジニアリング チーム、ビジネス チーム、法務</a:t>
            </a:r>
            <a:r>
              <a:rPr lang="ja-JP" altLang="en-US" sz="1800">
                <a:latin typeface="Calibri" charset="0"/>
                <a:ea typeface="ＭＳ Ｐゴシック" charset="0"/>
              </a:rPr>
              <a:t>チーム</a:t>
            </a:r>
            <a:r>
              <a:rPr lang="ja-JP" altLang="en-US" sz="1800" smtClean="0">
                <a:latin typeface="Calibri" charset="0"/>
                <a:ea typeface="ＭＳ Ｐゴシック" charset="0"/>
              </a:rPr>
              <a:t>など分野をまたぐ形となる</a:t>
            </a:r>
            <a:r>
              <a:rPr lang="ja-JP" altLang="en-US" sz="1800">
                <a:latin typeface="Calibri" charset="0"/>
                <a:ea typeface="ＭＳ Ｐゴシック" charset="0"/>
              </a:rPr>
              <a:t>ため、フォローアップでの議論では内在する問題</a:t>
            </a:r>
            <a:r>
              <a:rPr lang="ja-JP" altLang="en-US" sz="1800">
                <a:latin typeface="Calibri" charset="0"/>
                <a:ea typeface="ＭＳ Ｐゴシック" charset="0"/>
              </a:rPr>
              <a:t>を</a:t>
            </a:r>
            <a:r>
              <a:rPr lang="ja-JP" altLang="en-US" sz="1800" smtClean="0">
                <a:latin typeface="Calibri" charset="0"/>
                <a:ea typeface="ＭＳ Ｐゴシック" charset="0"/>
              </a:rPr>
              <a:t>すべての</a:t>
            </a:r>
            <a:r>
              <a:rPr lang="ja-JP" altLang="en-US" sz="1800">
                <a:latin typeface="Calibri" charset="0"/>
                <a:ea typeface="ＭＳ Ｐゴシック" charset="0"/>
              </a:rPr>
              <a:t>参加者が理解することが求められる。最終的に本プロセスでは</a:t>
            </a:r>
            <a:r>
              <a:rPr lang="en-US" altLang="ja-JP" sz="1800">
                <a:latin typeface="Calibri" charset="0"/>
                <a:ea typeface="ＭＳ Ｐゴシック" charset="0"/>
              </a:rPr>
              <a:t>FOSS</a:t>
            </a:r>
            <a:r>
              <a:rPr lang="ja-JP" altLang="en-US" sz="1800">
                <a:latin typeface="Calibri" charset="0"/>
                <a:ea typeface="ＭＳ Ｐゴシック" charset="0"/>
              </a:rPr>
              <a:t>の</a:t>
            </a:r>
            <a:r>
              <a:rPr lang="ja-JP" altLang="en-US" sz="1800">
                <a:latin typeface="Calibri" charset="0"/>
                <a:ea typeface="ＭＳ Ｐゴシック" charset="0"/>
              </a:rPr>
              <a:t>使用</a:t>
            </a:r>
            <a:r>
              <a:rPr lang="ja-JP" altLang="en-US" sz="1800" smtClean="0">
                <a:latin typeface="Calibri" charset="0"/>
                <a:ea typeface="ＭＳ Ｐゴシック" charset="0"/>
              </a:rPr>
              <a:t>について</a:t>
            </a:r>
            <a:r>
              <a:rPr lang="ja-JP" altLang="en-US" sz="1800">
                <a:latin typeface="Calibri" charset="0"/>
                <a:ea typeface="ＭＳ Ｐゴシック" charset="0"/>
              </a:rPr>
              <a:t>の確実な指導を行う。</a:t>
            </a:r>
            <a:endParaRPr lang="en-US" sz="1800" dirty="0">
              <a:latin typeface="Calibri" charset="0"/>
              <a:ea typeface="ＭＳ Ｐゴシック"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rPr>
              <a:t>FOSSレビューを</a:t>
            </a:r>
            <a:r>
              <a:rPr lang="en-US" sz="2400" b="1" dirty="0">
                <a:solidFill>
                  <a:srgbClr val="808080"/>
                </a:solidFill>
              </a:rPr>
              <a:t/>
            </a:r>
            <a:br>
              <a:rPr lang="en-US" sz="2400" b="1" dirty="0">
                <a:solidFill>
                  <a:srgbClr val="808080"/>
                </a:solidFill>
              </a:rPr>
            </a:br>
            <a:r>
              <a:rPr lang="en-US" sz="2400" b="1" dirty="0" err="1">
                <a:solidFill>
                  <a:srgbClr val="808080"/>
                </a:solidFill>
              </a:rPr>
              <a:t>開始する</a:t>
            </a:r>
            <a:r>
              <a:rPr lang="en-US" sz="2400" b="1" dirty="0">
                <a:solidFill>
                  <a:srgbClr val="808080"/>
                </a:solidFill>
              </a:rPr>
              <a:t>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92611" y="3130915"/>
            <a:ext cx="1914299" cy="1120968"/>
            <a:chOff x="-129656" y="2503793"/>
            <a:chExt cx="1914299" cy="1120968"/>
          </a:xfrm>
        </p:grpSpPr>
        <p:grpSp>
          <p:nvGrpSpPr>
            <p:cNvPr id="16" name="Group 15"/>
            <p:cNvGrpSpPr/>
            <p:nvPr/>
          </p:nvGrpSpPr>
          <p:grpSpPr>
            <a:xfrm>
              <a:off x="-129656" y="2503793"/>
              <a:ext cx="1914299" cy="744702"/>
              <a:chOff x="-129656" y="2503793"/>
              <a:chExt cx="1914299" cy="744702"/>
            </a:xfrm>
          </p:grpSpPr>
          <p:sp>
            <p:nvSpPr>
              <p:cNvPr id="18" name="TextBox 17"/>
              <p:cNvSpPr txBox="1"/>
              <p:nvPr/>
            </p:nvSpPr>
            <p:spPr>
              <a:xfrm>
                <a:off x="-129656" y="2971498"/>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19" name="TextBox 18"/>
              <p:cNvSpPr txBox="1"/>
              <p:nvPr/>
            </p:nvSpPr>
            <p:spPr>
              <a:xfrm>
                <a:off x="-129656" y="2503793"/>
                <a:ext cx="191429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grpSp>
        <p:sp>
          <p:nvSpPr>
            <p:cNvPr id="17" name="TextBox 16"/>
            <p:cNvSpPr txBox="1"/>
            <p:nvPr/>
          </p:nvSpPr>
          <p:spPr>
            <a:xfrm>
              <a:off x="787262" y="3347764"/>
              <a:ext cx="997381" cy="276997"/>
            </a:xfrm>
            <a:prstGeom prst="rect">
              <a:avLst/>
            </a:prstGeom>
            <a:noFill/>
          </p:spPr>
          <p:txBody>
            <a:bodyPr wrap="none" lIns="91436" tIns="45719" rIns="91436" bIns="45719" rtlCol="0">
              <a:spAutoFit/>
            </a:bodyPr>
            <a:lstStyle/>
            <a:p>
              <a:pPr algn="r">
                <a:spcAft>
                  <a:spcPts val="300"/>
                </a:spcAft>
              </a:pPr>
              <a:r>
                <a:rPr lang="en-US" sz="1200" dirty="0"/>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24" name="TextBox 23"/>
          <p:cNvSpPr txBox="1"/>
          <p:nvPr/>
        </p:nvSpPr>
        <p:spPr>
          <a:xfrm>
            <a:off x="8405457" y="4178532"/>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作業</a:t>
            </a:r>
            <a:endParaRPr lang="en-US" sz="2400" b="1" dirty="0"/>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指導</a:t>
            </a:r>
            <a:endParaRPr lang="en-US" sz="2400" b="1" dirty="0"/>
          </a:p>
        </p:txBody>
      </p:sp>
    </p:spTree>
    <p:extLst>
      <p:ext uri="{BB962C8B-B14F-4D97-AF65-F5344CB8AC3E}">
        <p14:creationId xmlns:p14="http://schemas.microsoft.com/office/powerpoint/2010/main" val="7382761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FOSSレビューのプロセスにおいては、関係者間での意見の相違があったり、ある決定が特別に重要だったりする場合を想定し、</a:t>
            </a:r>
            <a:r>
              <a:rPr lang="en-US" sz="2000" dirty="0" smtClean="0">
                <a:latin typeface="Calibri" charset="0"/>
                <a:ea typeface="ＭＳ Ｐゴシック" charset="0"/>
              </a:rPr>
              <a:t>十分な監督機能が必要とな</a:t>
            </a:r>
            <a:r>
              <a:rPr lang="ja-JP" altLang="en-US" sz="2000" dirty="0">
                <a:latin typeface="Calibri" charset="0"/>
                <a:ea typeface="ＭＳ Ｐゴシック" charset="0"/>
              </a:rPr>
              <a:t>る</a:t>
            </a:r>
            <a:r>
              <a:rPr lang="en-US" sz="2000" dirty="0">
                <a:latin typeface="Calibri" charset="0"/>
                <a:ea typeface="ＭＳ Ｐゴシック" charset="0"/>
              </a:rPr>
              <a: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406362" y="3321842"/>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40" name="TextBox 39"/>
          <p:cNvSpPr txBox="1"/>
          <p:nvPr/>
        </p:nvSpPr>
        <p:spPr>
          <a:xfrm>
            <a:off x="1363082" y="2895699"/>
            <a:ext cx="195757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sp>
        <p:nvSpPr>
          <p:cNvPr id="38" name="TextBox 37"/>
          <p:cNvSpPr txBox="1"/>
          <p:nvPr/>
        </p:nvSpPr>
        <p:spPr>
          <a:xfrm>
            <a:off x="2323280" y="3747985"/>
            <a:ext cx="997381" cy="276997"/>
          </a:xfrm>
          <a:prstGeom prst="rect">
            <a:avLst/>
          </a:prstGeom>
          <a:noFill/>
        </p:spPr>
        <p:txBody>
          <a:bodyPr wrap="none" lIns="91436" tIns="45719" rIns="91436" bIns="45719" rtlCol="0">
            <a:spAutoFit/>
          </a:bodyPr>
          <a:lstStyle/>
          <a:p>
            <a:pPr algn="r">
              <a:spcAft>
                <a:spcPts val="300"/>
              </a:spcAft>
            </a:pPr>
            <a:r>
              <a:rPr lang="en-US" sz="1200" dirty="0"/>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45" name="TextBox 44"/>
          <p:cNvSpPr txBox="1"/>
          <p:nvPr/>
        </p:nvSpPr>
        <p:spPr>
          <a:xfrm>
            <a:off x="8431678" y="3951631"/>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作業</a:t>
            </a:r>
            <a:endParaRPr lang="en-US" sz="2400" b="1" dirty="0"/>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指導</a:t>
            </a:r>
            <a:endParaRPr lang="en-US" sz="2400" b="1" dirty="0"/>
          </a:p>
        </p:txBody>
      </p:sp>
      <p:grpSp>
        <p:nvGrpSpPr>
          <p:cNvPr id="52" name="Group 51"/>
          <p:cNvGrpSpPr/>
          <p:nvPr/>
        </p:nvGrpSpPr>
        <p:grpSpPr>
          <a:xfrm>
            <a:off x="5031599" y="5187787"/>
            <a:ext cx="2154749" cy="960352"/>
            <a:chOff x="3483223" y="4882512"/>
            <a:chExt cx="2154749"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83223" y="5565867"/>
              <a:ext cx="2154749" cy="276997"/>
            </a:xfrm>
            <a:prstGeom prst="rect">
              <a:avLst/>
            </a:prstGeom>
            <a:noFill/>
          </p:spPr>
          <p:txBody>
            <a:bodyPr wrap="none" lIns="91436" tIns="45719" rIns="91436" bIns="45719" rtlCol="0">
              <a:spAutoFit/>
            </a:bodyPr>
            <a:lstStyle/>
            <a:p>
              <a:pPr algn="r">
                <a:spcAft>
                  <a:spcPts val="300"/>
                </a:spcAft>
              </a:pPr>
              <a:r>
                <a:rPr lang="ja-JP" altLang="en-US" sz="1200" dirty="0" smtClean="0"/>
                <a:t>幹部</a:t>
              </a:r>
              <a:r>
                <a:rPr lang="ja-JP" altLang="en-US" sz="1200" dirty="0"/>
                <a:t>レベルの</a:t>
              </a:r>
              <a:r>
                <a:rPr lang="en-US" sz="1200" dirty="0" err="1" smtClean="0"/>
                <a:t>レビュー委員会</a:t>
              </a:r>
              <a:endParaRPr lang="en-US" sz="1200" dirty="0"/>
            </a:p>
          </p:txBody>
        </p:sp>
      </p:grpSp>
    </p:spTree>
    <p:extLst>
      <p:ext uri="{BB962C8B-B14F-4D97-AF65-F5344CB8AC3E}">
        <p14:creationId xmlns:p14="http://schemas.microsoft.com/office/powerpoint/2010/main" val="946856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FOSSレビューの目的は何で</a:t>
            </a:r>
            <a:r>
              <a:rPr lang="ja-JP" altLang="en-US" dirty="0">
                <a:latin typeface="Calibri" charset="0"/>
                <a:ea typeface="ＭＳ Ｐゴシック" charset="0"/>
              </a:rPr>
              <a:t>す</a:t>
            </a:r>
            <a:r>
              <a:rPr lang="x-none" dirty="0">
                <a:latin typeface="Calibri" charset="0"/>
                <a:ea typeface="ＭＳ Ｐゴシック" charset="0"/>
              </a:rPr>
              <a:t>か？</a:t>
            </a:r>
          </a:p>
          <a:p>
            <a:pPr>
              <a:buFont typeface="Arial" charset="0"/>
              <a:buChar char="•"/>
            </a:pPr>
            <a:r>
              <a:rPr lang="x-none" dirty="0">
                <a:latin typeface="Calibri" charset="0"/>
                <a:ea typeface="ＭＳ Ｐゴシック" charset="0"/>
              </a:rPr>
              <a:t>FOSSコンポーネントを使いたい</a:t>
            </a:r>
            <a:r>
              <a:rPr lang="ja-JP" altLang="en-US" dirty="0">
                <a:latin typeface="Calibri" charset="0"/>
                <a:ea typeface="ＭＳ Ｐゴシック" charset="0"/>
              </a:rPr>
              <a:t>時に</a:t>
            </a:r>
            <a:r>
              <a:rPr lang="x-none" dirty="0">
                <a:latin typeface="Calibri" charset="0"/>
                <a:ea typeface="ＭＳ Ｐゴシック" charset="0"/>
              </a:rPr>
              <a:t>最初に行うべきアクションは</a:t>
            </a:r>
            <a:r>
              <a:rPr lang="ja-JP" altLang="en-US" dirty="0">
                <a:latin typeface="Calibri" charset="0"/>
                <a:ea typeface="ＭＳ Ｐゴシック" charset="0"/>
              </a:rPr>
              <a:t>何</a:t>
            </a:r>
            <a:r>
              <a:rPr lang="x-none" dirty="0">
                <a:latin typeface="Calibri" charset="0"/>
                <a:ea typeface="ＭＳ Ｐゴシック" charset="0"/>
              </a:rPr>
              <a:t>で</a:t>
            </a:r>
            <a:r>
              <a:rPr lang="ja-JP" altLang="en-US" dirty="0">
                <a:latin typeface="Calibri" charset="0"/>
                <a:ea typeface="ＭＳ Ｐゴシック" charset="0"/>
              </a:rPr>
              <a:t>す</a:t>
            </a:r>
            <a:r>
              <a:rPr lang="x-none" dirty="0">
                <a:latin typeface="Calibri" charset="0"/>
                <a:ea typeface="ＭＳ Ｐゴシック" charset="0"/>
              </a:rPr>
              <a:t>か？</a:t>
            </a:r>
          </a:p>
          <a:p>
            <a:pPr>
              <a:buFont typeface="Arial" charset="0"/>
              <a:buChar char="•"/>
            </a:pPr>
            <a:r>
              <a:rPr lang="x-none" dirty="0">
                <a:latin typeface="Calibri" charset="0"/>
                <a:ea typeface="ＭＳ Ｐゴシック" charset="0"/>
              </a:rPr>
              <a:t>FOSS</a:t>
            </a:r>
            <a:r>
              <a:rPr lang="ja-JP" altLang="en-US" dirty="0">
                <a:latin typeface="Calibri" charset="0"/>
                <a:ea typeface="ＭＳ Ｐゴシック" charset="0"/>
              </a:rPr>
              <a:t>の使用</a:t>
            </a:r>
            <a:r>
              <a:rPr lang="x-none" dirty="0">
                <a:latin typeface="Calibri" charset="0"/>
                <a:ea typeface="ＭＳ Ｐゴシック" charset="0"/>
              </a:rPr>
              <a:t>に</a:t>
            </a:r>
            <a:r>
              <a:rPr lang="ja-JP" altLang="en-US" dirty="0">
                <a:latin typeface="Calibri" charset="0"/>
                <a:ea typeface="ＭＳ Ｐゴシック" charset="0"/>
              </a:rPr>
              <a:t>関する</a:t>
            </a:r>
            <a:r>
              <a:rPr lang="x-none" dirty="0">
                <a:latin typeface="Calibri" charset="0"/>
                <a:ea typeface="ＭＳ Ｐゴシック" charset="0"/>
              </a:rPr>
              <a:t>質問や疑問があ</a:t>
            </a:r>
            <a:r>
              <a:rPr lang="ja-JP" altLang="en-US" dirty="0">
                <a:latin typeface="Calibri" charset="0"/>
                <a:ea typeface="ＭＳ Ｐゴシック" charset="0"/>
              </a:rPr>
              <a:t>る</a:t>
            </a:r>
            <a:r>
              <a:rPr lang="x-none" dirty="0">
                <a:latin typeface="Calibri" charset="0"/>
                <a:ea typeface="ＭＳ Ｐゴシック" charset="0"/>
              </a:rPr>
              <a:t>場合、何をす</a:t>
            </a:r>
            <a:r>
              <a:rPr lang="ja-JP" altLang="en-US" dirty="0">
                <a:latin typeface="Calibri" charset="0"/>
                <a:ea typeface="ＭＳ Ｐゴシック" charset="0"/>
              </a:rPr>
              <a:t>る</a:t>
            </a:r>
            <a:r>
              <a:rPr lang="x-none" dirty="0">
                <a:latin typeface="Calibri" charset="0"/>
                <a:ea typeface="ＭＳ Ｐゴシック" charset="0"/>
              </a:rPr>
              <a:t>べきですか？</a:t>
            </a:r>
          </a:p>
          <a:p>
            <a:pPr>
              <a:buFont typeface="Arial" charset="0"/>
              <a:buChar char="•"/>
            </a:pPr>
            <a:r>
              <a:rPr lang="x-none" dirty="0">
                <a:latin typeface="Calibri" charset="0"/>
                <a:ea typeface="ＭＳ Ｐゴシック" charset="0"/>
              </a:rPr>
              <a:t>FOSSレビューのためにど</a:t>
            </a:r>
            <a:r>
              <a:rPr lang="ja-JP" altLang="en-US" dirty="0" err="1">
                <a:latin typeface="Calibri" charset="0"/>
                <a:ea typeface="ＭＳ Ｐゴシック" charset="0"/>
              </a:rPr>
              <a:t>のような</a:t>
            </a:r>
            <a:r>
              <a:rPr lang="x-none" dirty="0">
                <a:latin typeface="Calibri" charset="0"/>
                <a:ea typeface="ＭＳ Ｐゴシック" charset="0"/>
              </a:rPr>
              <a:t>種類の情報を集めますか？</a:t>
            </a:r>
          </a:p>
          <a:p>
            <a:pPr>
              <a:buFont typeface="Arial" charset="0"/>
              <a:buChar char="•"/>
            </a:pPr>
            <a:r>
              <a:rPr lang="x-none" dirty="0">
                <a:latin typeface="Calibri" charset="0"/>
                <a:ea typeface="ＭＳ Ｐゴシック" charset="0"/>
              </a:rPr>
              <a:t>誰がそのソフトウェアのライセンスを供与している</a:t>
            </a:r>
            <a:r>
              <a:rPr lang="ja-JP" altLang="en-US" dirty="0">
                <a:latin typeface="Calibri" charset="0"/>
                <a:ea typeface="ＭＳ Ｐゴシック" charset="0"/>
              </a:rPr>
              <a:t>の</a:t>
            </a:r>
            <a:r>
              <a:rPr lang="x-none" dirty="0">
                <a:latin typeface="Calibri" charset="0"/>
                <a:ea typeface="ＭＳ Ｐゴシック" charset="0"/>
              </a:rPr>
              <a:t>かを</a:t>
            </a:r>
            <a:r>
              <a:rPr lang="ja-JP" altLang="en-US" dirty="0">
                <a:latin typeface="Calibri" charset="0"/>
                <a:ea typeface="ＭＳ Ｐゴシック" charset="0"/>
              </a:rPr>
              <a:t>確認</a:t>
            </a:r>
            <a:r>
              <a:rPr lang="x-none" dirty="0">
                <a:latin typeface="Calibri" charset="0"/>
                <a:ea typeface="ＭＳ Ｐゴシック" charset="0"/>
              </a:rPr>
              <a:t>するには</a:t>
            </a:r>
            <a:r>
              <a:rPr lang="ja-JP" altLang="en-US" dirty="0" err="1">
                <a:latin typeface="Calibri" charset="0"/>
                <a:ea typeface="ＭＳ Ｐゴシック" charset="0"/>
              </a:rPr>
              <a:t>、</a:t>
            </a:r>
            <a:r>
              <a:rPr lang="x-none" dirty="0">
                <a:latin typeface="Calibri" charset="0"/>
                <a:ea typeface="ＭＳ Ｐゴシック" charset="0"/>
              </a:rPr>
              <a:t>ど</a:t>
            </a:r>
            <a:r>
              <a:rPr lang="ja-JP" altLang="en-US" dirty="0" err="1">
                <a:latin typeface="Calibri" charset="0"/>
                <a:ea typeface="ＭＳ Ｐゴシック" charset="0"/>
              </a:rPr>
              <a:t>のような</a:t>
            </a:r>
            <a:r>
              <a:rPr lang="x-none" dirty="0">
                <a:latin typeface="Calibri" charset="0"/>
                <a:ea typeface="ＭＳ Ｐゴシック" charset="0"/>
              </a:rPr>
              <a:t>情報が役立ちますか？ </a:t>
            </a:r>
            <a:endParaRPr lang="x-none" strike="sngStrike" dirty="0">
              <a:latin typeface="Calibri" charset="0"/>
              <a:ea typeface="ＭＳ Ｐゴシック" charset="0"/>
            </a:endParaRPr>
          </a:p>
          <a:p>
            <a:r>
              <a:rPr lang="x-none" dirty="0">
                <a:latin typeface="Calibri" charset="0"/>
                <a:ea typeface="ＭＳ Ｐゴシック" charset="0"/>
              </a:rPr>
              <a:t>外部ベンダーから</a:t>
            </a:r>
            <a:r>
              <a:rPr lang="ja-JP" altLang="en-US" dirty="0">
                <a:latin typeface="Calibri" charset="0"/>
                <a:ea typeface="ＭＳ Ｐゴシック" charset="0"/>
              </a:rPr>
              <a:t>受領した</a:t>
            </a:r>
            <a:r>
              <a:rPr lang="x-none" dirty="0">
                <a:latin typeface="Calibri" charset="0"/>
                <a:ea typeface="ＭＳ Ｐゴシック" charset="0"/>
              </a:rPr>
              <a:t>コンポーネントをレビューする際に追加的な情報として重要なものは何ですか？</a:t>
            </a:r>
          </a:p>
          <a:p>
            <a:r>
              <a:rPr lang="x-none" dirty="0">
                <a:latin typeface="Calibri" charset="0"/>
                <a:ea typeface="ＭＳ Ｐゴシック" charset="0"/>
              </a:rPr>
              <a:t>FOSSレビューで収集された情報の質を評価するためにど</a:t>
            </a:r>
            <a:r>
              <a:rPr lang="ja-JP" altLang="en-US" dirty="0" err="1">
                <a:latin typeface="Calibri" charset="0"/>
                <a:ea typeface="ＭＳ Ｐゴシック" charset="0"/>
              </a:rPr>
              <a:t>のような</a:t>
            </a:r>
            <a:r>
              <a:rPr lang="x-none" dirty="0">
                <a:latin typeface="Calibri" charset="0"/>
                <a:ea typeface="ＭＳ Ｐゴシック" charset="0"/>
              </a:rPr>
              <a:t>ステップを取ることができますか？</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第6章</a:t>
            </a:r>
          </a:p>
        </p:txBody>
      </p:sp>
      <p:sp>
        <p:nvSpPr>
          <p:cNvPr id="5" name="Text Placeholder 4"/>
          <p:cNvSpPr>
            <a:spLocks noGrp="1"/>
          </p:cNvSpPr>
          <p:nvPr>
            <p:ph type="body" idx="1"/>
          </p:nvPr>
        </p:nvSpPr>
        <p:spPr/>
        <p:txBody>
          <a:bodyPr/>
          <a:lstStyle/>
          <a:p>
            <a:r>
              <a:rPr lang="en-US" dirty="0"/>
              <a:t> </a:t>
            </a:r>
            <a:r>
              <a:rPr lang="en-US" dirty="0" err="1"/>
              <a:t>コンプライアンス</a:t>
            </a:r>
            <a:r>
              <a:rPr lang="en-US" dirty="0"/>
              <a:t> </a:t>
            </a:r>
            <a:r>
              <a:rPr lang="en-US" dirty="0" err="1">
                <a:solidFill>
                  <a:schemeClr val="tx1"/>
                </a:solidFill>
              </a:rPr>
              <a:t>マネジメント</a:t>
            </a:r>
            <a:r>
              <a:rPr lang="ja-JP" altLang="en-US" dirty="0">
                <a:solidFill>
                  <a:schemeClr val="tx1"/>
                </a:solidFill>
              </a:rPr>
              <a:t>の始めから終わりまで</a:t>
            </a:r>
            <a:r>
              <a:rPr lang="en-US" dirty="0">
                <a:solidFill>
                  <a:schemeClr val="tx1"/>
                </a:solidFill>
              </a:rPr>
              <a:t>（</a:t>
            </a:r>
            <a:r>
              <a:rPr lang="en-US" dirty="0" err="1">
                <a:latin typeface="Arial" charset="0"/>
              </a:rPr>
              <a:t>プロセスの例</a:t>
            </a:r>
            <a:r>
              <a:rPr lang="en-US" dirty="0">
                <a:latin typeface="Arial" charset="0"/>
              </a:rPr>
              <a:t>）</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コンプライアンス </a:t>
            </a:r>
            <a:r>
              <a:rPr lang="en-US" dirty="0" err="1">
                <a:latin typeface="Calibri" charset="0"/>
                <a:ea typeface="MS PGothic" charset="0"/>
              </a:rPr>
              <a:t>マネジメントは、製品</a:t>
            </a:r>
            <a:r>
              <a:rPr lang="en-US" altLang="ja-JP" dirty="0">
                <a:latin typeface="Calibri" charset="0"/>
                <a:ea typeface="MS PGothic" charset="0"/>
              </a:rPr>
              <a:t> </a:t>
            </a:r>
            <a:r>
              <a:rPr lang="en-US" altLang="ja-JP" dirty="0">
                <a:solidFill>
                  <a:srgbClr val="00B050"/>
                </a:solidFill>
                <a:latin typeface="Calibri" charset="0"/>
                <a:ea typeface="MS PGothic" charset="0"/>
              </a:rPr>
              <a:t>（</a:t>
            </a:r>
            <a:r>
              <a:rPr lang="en-US" altLang="ja-JP" dirty="0" err="1">
                <a:latin typeface="Calibri" charset="0"/>
                <a:ea typeface="MS PGothic" charset="0"/>
              </a:rPr>
              <a:t>もしくはOpenChain</a:t>
            </a:r>
            <a:r>
              <a:rPr lang="en-US" altLang="ja-JP" dirty="0">
                <a:latin typeface="Calibri" charset="0"/>
                <a:ea typeface="MS PGothic" charset="0"/>
              </a:rPr>
              <a:t> </a:t>
            </a:r>
            <a:r>
              <a:rPr lang="en-US" altLang="ja-JP" dirty="0" err="1">
                <a:latin typeface="Calibri" charset="0"/>
                <a:ea typeface="MS PGothic" charset="0"/>
              </a:rPr>
              <a:t>仕様書</a:t>
            </a:r>
            <a:r>
              <a:rPr lang="ja-JP" altLang="en-US" dirty="0">
                <a:latin typeface="Calibri" charset="0"/>
                <a:ea typeface="MS PGothic" charset="0"/>
              </a:rPr>
              <a:t>で</a:t>
            </a:r>
            <a:r>
              <a:rPr lang="ja-JP" altLang="en-US" dirty="0" smtClean="0">
                <a:latin typeface="Calibri" charset="0"/>
                <a:ea typeface="MS PGothic" charset="0"/>
              </a:rPr>
              <a:t>定義</a:t>
            </a:r>
            <a:r>
              <a:rPr lang="ja-JP" altLang="en-US" dirty="0">
                <a:latin typeface="Calibri" charset="0"/>
                <a:ea typeface="MS PGothic" charset="0"/>
              </a:rPr>
              <a:t>の</a:t>
            </a:r>
            <a:r>
              <a:rPr lang="en-US" altLang="ja-JP" dirty="0" smtClean="0">
                <a:latin typeface="Calibri" charset="0"/>
                <a:ea typeface="MS PGothic" charset="0"/>
              </a:rPr>
              <a:t>「</a:t>
            </a:r>
            <a:r>
              <a:rPr lang="en-US" altLang="ja-JP" dirty="0" err="1">
                <a:latin typeface="Calibri" charset="0"/>
                <a:ea typeface="MS PGothic" charset="0"/>
              </a:rPr>
              <a:t>供給ソフトウェア</a:t>
            </a:r>
            <a:r>
              <a:rPr lang="en-US" altLang="ja-JP" dirty="0">
                <a:latin typeface="Calibri" charset="0"/>
                <a:ea typeface="MS PGothic" charset="0"/>
              </a:rPr>
              <a:t>」） </a:t>
            </a:r>
            <a:r>
              <a:rPr lang="en-US" dirty="0" err="1">
                <a:latin typeface="Calibri" charset="0"/>
                <a:ea typeface="MS PGothic" charset="0"/>
              </a:rPr>
              <a:t>の中で使われるFOSSの取込みと頒布をコントロールする</a:t>
            </a:r>
            <a:r>
              <a:rPr lang="ja-JP" altLang="en-US" dirty="0">
                <a:latin typeface="Calibri" charset="0"/>
                <a:ea typeface="MS PGothic" charset="0"/>
              </a:rPr>
              <a:t>一連</a:t>
            </a:r>
            <a:r>
              <a:rPr lang="ja-JP" altLang="en-US" dirty="0" smtClean="0">
                <a:latin typeface="Calibri" charset="0"/>
                <a:ea typeface="MS PGothic" charset="0"/>
              </a:rPr>
              <a:t>のアクション</a:t>
            </a:r>
            <a:r>
              <a:rPr lang="en-US" dirty="0" err="1" smtClean="0">
                <a:latin typeface="Calibri" charset="0"/>
                <a:ea typeface="MS PGothic" charset="0"/>
              </a:rPr>
              <a:t>で構成され</a:t>
            </a:r>
            <a:r>
              <a:rPr lang="ja-JP" altLang="en-US" dirty="0">
                <a:latin typeface="Calibri" charset="0"/>
                <a:ea typeface="MS PGothic" charset="0"/>
              </a:rPr>
              <a:t>る</a:t>
            </a:r>
            <a:r>
              <a:rPr lang="en-US" dirty="0">
                <a:latin typeface="Calibri" charset="0"/>
                <a:ea typeface="MS PGothic" charset="0"/>
              </a:rPr>
              <a:t>  </a:t>
            </a:r>
          </a:p>
          <a:p>
            <a:pPr>
              <a:buFont typeface="Arial"/>
              <a:buChar char="•"/>
            </a:pPr>
            <a:r>
              <a:rPr lang="en-US" dirty="0" err="1" smtClean="0">
                <a:latin typeface="Calibri" charset="0"/>
                <a:ea typeface="MS PGothic" charset="0"/>
              </a:rPr>
              <a:t>コンプライアンス</a:t>
            </a:r>
            <a:r>
              <a:rPr lang="ja-JP" altLang="en-US" dirty="0" smtClean="0">
                <a:latin typeface="Calibri" charset="0"/>
                <a:ea typeface="MS PGothic" charset="0"/>
              </a:rPr>
              <a:t>の適正努力（</a:t>
            </a:r>
            <a:r>
              <a:rPr lang="en-US" altLang="ja-JP" dirty="0" smtClean="0">
                <a:latin typeface="Calibri" charset="0"/>
                <a:ea typeface="MS PGothic" charset="0"/>
              </a:rPr>
              <a:t>Compliance due diligence</a:t>
            </a:r>
            <a:r>
              <a:rPr lang="ja-JP" altLang="en-US" dirty="0" smtClean="0">
                <a:latin typeface="Calibri" charset="0"/>
                <a:ea typeface="MS PGothic" charset="0"/>
              </a:rPr>
              <a:t>）</a:t>
            </a:r>
            <a:r>
              <a:rPr lang="en-US" dirty="0" err="1" smtClean="0">
                <a:latin typeface="Calibri" charset="0"/>
                <a:ea typeface="MS PGothic" charset="0"/>
              </a:rPr>
              <a:t>の結果</a:t>
            </a:r>
            <a:r>
              <a:rPr lang="ja-JP" altLang="en-US" dirty="0" smtClean="0">
                <a:latin typeface="Calibri" charset="0"/>
                <a:ea typeface="MS PGothic" charset="0"/>
              </a:rPr>
              <a:t>として</a:t>
            </a:r>
            <a:r>
              <a:rPr lang="en-US" dirty="0" smtClean="0">
                <a:latin typeface="Calibri" charset="0"/>
                <a:ea typeface="MS PGothic" charset="0"/>
              </a:rPr>
              <a:t>、</a:t>
            </a:r>
            <a:r>
              <a:rPr lang="en-US" dirty="0" err="1">
                <a:latin typeface="Calibri" charset="0"/>
                <a:ea typeface="MS PGothic" charset="0"/>
              </a:rPr>
              <a:t>供給ソフトウェアで使用されている</a:t>
            </a:r>
            <a:r>
              <a:rPr lang="ja-JP" altLang="en-US" dirty="0">
                <a:latin typeface="Calibri" charset="0"/>
                <a:ea typeface="MS PGothic" charset="0"/>
              </a:rPr>
              <a:t>すべて</a:t>
            </a:r>
            <a:r>
              <a:rPr lang="en-US" dirty="0" err="1">
                <a:latin typeface="Calibri" charset="0"/>
                <a:ea typeface="MS PGothic" charset="0"/>
              </a:rPr>
              <a:t>のFOSS</a:t>
            </a:r>
            <a:r>
              <a:rPr lang="ja-JP" altLang="en-US" dirty="0">
                <a:latin typeface="Calibri" charset="0"/>
                <a:ea typeface="MS PGothic" charset="0"/>
              </a:rPr>
              <a:t>が</a:t>
            </a:r>
            <a:r>
              <a:rPr lang="en-US" dirty="0" err="1">
                <a:latin typeface="Calibri" charset="0"/>
                <a:ea typeface="MS PGothic" charset="0"/>
              </a:rPr>
              <a:t>特定</a:t>
            </a:r>
            <a:r>
              <a:rPr lang="ja-JP" altLang="en-US" dirty="0">
                <a:latin typeface="Calibri" charset="0"/>
                <a:ea typeface="MS PGothic" charset="0"/>
              </a:rPr>
              <a:t>できる</a:t>
            </a:r>
            <a:r>
              <a:rPr lang="en-US" dirty="0" smtClean="0">
                <a:latin typeface="Calibri" charset="0"/>
                <a:ea typeface="MS PGothic" charset="0"/>
              </a:rPr>
              <a:t>。</a:t>
            </a:r>
            <a:r>
              <a:rPr lang="ja-JP" altLang="en-US" dirty="0">
                <a:latin typeface="Calibri" charset="0"/>
                <a:ea typeface="MS PGothic" charset="0"/>
              </a:rPr>
              <a:t>こ</a:t>
            </a:r>
            <a:r>
              <a:rPr lang="ja-JP" altLang="en-US" dirty="0" smtClean="0">
                <a:latin typeface="Calibri" charset="0"/>
                <a:ea typeface="MS PGothic" charset="0"/>
              </a:rPr>
              <a:t>れにより、</a:t>
            </a:r>
            <a:r>
              <a:rPr lang="en-US" dirty="0" err="1">
                <a:latin typeface="Calibri" charset="0"/>
                <a:ea typeface="MS PGothic" charset="0"/>
              </a:rPr>
              <a:t>すべてのFOSSライセンスの義務</a:t>
            </a:r>
            <a:r>
              <a:rPr lang="ja-JP" altLang="en-US" dirty="0">
                <a:latin typeface="Calibri" charset="0"/>
                <a:ea typeface="MS PGothic" charset="0"/>
              </a:rPr>
              <a:t>が</a:t>
            </a:r>
            <a:r>
              <a:rPr lang="en-US" dirty="0" err="1" smtClean="0">
                <a:latin typeface="Calibri" charset="0"/>
                <a:ea typeface="MS PGothic" charset="0"/>
              </a:rPr>
              <a:t>履行され</a:t>
            </a:r>
            <a:r>
              <a:rPr lang="en-US" dirty="0" smtClean="0">
                <a:latin typeface="Calibri" charset="0"/>
                <a:ea typeface="MS PGothic" charset="0"/>
              </a:rPr>
              <a:t>、</a:t>
            </a:r>
            <a:r>
              <a:rPr lang="ja-JP" altLang="en-US" dirty="0" smtClean="0">
                <a:latin typeface="Calibri" charset="0"/>
                <a:ea typeface="MS PGothic" charset="0"/>
              </a:rPr>
              <a:t>将来にわたり</a:t>
            </a:r>
            <a:r>
              <a:rPr lang="en-US" dirty="0" err="1" smtClean="0">
                <a:latin typeface="Calibri" charset="0"/>
                <a:ea typeface="MS PGothic" charset="0"/>
              </a:rPr>
              <a:t>履行されることを確</a:t>
            </a:r>
            <a:r>
              <a:rPr lang="ja-JP" altLang="en-US" dirty="0" err="1">
                <a:latin typeface="Calibri" charset="0"/>
                <a:ea typeface="MS PGothic" charset="0"/>
              </a:rPr>
              <a:t>かな</a:t>
            </a:r>
            <a:r>
              <a:rPr lang="ja-JP" altLang="en-US" dirty="0">
                <a:latin typeface="Calibri" charset="0"/>
                <a:ea typeface="MS PGothic" charset="0"/>
              </a:rPr>
              <a:t>ものに</a:t>
            </a:r>
            <a:r>
              <a:rPr lang="ja-JP" altLang="en-US" dirty="0" smtClean="0">
                <a:latin typeface="Calibri" charset="0"/>
                <a:ea typeface="MS PGothic" charset="0"/>
              </a:rPr>
              <a:t>する</a:t>
            </a:r>
            <a:endParaRPr lang="en-US" dirty="0">
              <a:latin typeface="Calibri" charset="0"/>
              <a:ea typeface="MS PGothic" charset="0"/>
            </a:endParaRPr>
          </a:p>
          <a:p>
            <a:pPr>
              <a:buFont typeface="Arial"/>
              <a:buChar char="•"/>
            </a:pPr>
            <a:r>
              <a:rPr lang="en-US" dirty="0" err="1">
                <a:latin typeface="Calibri" charset="0"/>
                <a:ea typeface="MS PGothic" charset="0"/>
              </a:rPr>
              <a:t>大企業が詳細なプロセスを保有する一方で</a:t>
            </a:r>
            <a:r>
              <a:rPr lang="ja-JP" altLang="en-US" dirty="0" err="1">
                <a:latin typeface="Calibri" charset="0"/>
                <a:ea typeface="MS PGothic" charset="0"/>
              </a:rPr>
              <a:t>、</a:t>
            </a:r>
            <a:r>
              <a:rPr lang="en-US" dirty="0" err="1" smtClean="0">
                <a:latin typeface="Calibri" charset="0"/>
                <a:ea typeface="MS PGothic" charset="0"/>
              </a:rPr>
              <a:t>小規模の企業では</a:t>
            </a:r>
            <a:r>
              <a:rPr lang="ja-JP" altLang="en-US" dirty="0" smtClean="0">
                <a:latin typeface="Calibri" charset="0"/>
                <a:ea typeface="MS PGothic" charset="0"/>
              </a:rPr>
              <a:t>単に</a:t>
            </a:r>
            <a:r>
              <a:rPr lang="en-US" dirty="0" err="1" smtClean="0">
                <a:latin typeface="Calibri" charset="0"/>
                <a:ea typeface="MS PGothic" charset="0"/>
              </a:rPr>
              <a:t>チェック</a:t>
            </a:r>
            <a:r>
              <a:rPr lang="ja-JP" altLang="en-US" dirty="0" smtClean="0">
                <a:latin typeface="Calibri" charset="0"/>
                <a:ea typeface="MS PGothic" charset="0"/>
              </a:rPr>
              <a:t> </a:t>
            </a:r>
            <a:r>
              <a:rPr lang="en-US" dirty="0" err="1" smtClean="0">
                <a:latin typeface="Calibri" charset="0"/>
                <a:ea typeface="MS PGothic" charset="0"/>
              </a:rPr>
              <a:t>リストを使うだけの場合があ</a:t>
            </a:r>
            <a:r>
              <a:rPr lang="ja-JP" altLang="en-US" dirty="0">
                <a:latin typeface="Calibri" charset="0"/>
                <a:ea typeface="MS PGothic" charset="0"/>
              </a:rPr>
              <a:t>る</a:t>
            </a:r>
            <a:r>
              <a:rPr lang="en-US" dirty="0">
                <a:latin typeface="Calibri" charset="0"/>
                <a:ea typeface="MS PGothic" charset="0"/>
              </a:rPr>
              <a:t>。</a:t>
            </a:r>
            <a:r>
              <a:rPr lang="en-US" dirty="0" err="1">
                <a:latin typeface="Calibri" charset="0"/>
                <a:ea typeface="MS PGothic" charset="0"/>
              </a:rPr>
              <a:t>本章では大企業のプロセス</a:t>
            </a:r>
            <a:r>
              <a:rPr lang="ja-JP" altLang="en-US" dirty="0">
                <a:latin typeface="Calibri" charset="0"/>
                <a:ea typeface="MS PGothic" charset="0"/>
              </a:rPr>
              <a:t>の一</a:t>
            </a:r>
            <a:r>
              <a:rPr lang="en-US" dirty="0" err="1" smtClean="0">
                <a:latin typeface="Calibri" charset="0"/>
                <a:ea typeface="MS PGothic" charset="0"/>
              </a:rPr>
              <a:t>例を</a:t>
            </a:r>
            <a:r>
              <a:rPr lang="ja-JP" altLang="en-US" dirty="0" smtClean="0">
                <a:latin typeface="Calibri" charset="0"/>
                <a:ea typeface="MS PGothic" charset="0"/>
              </a:rPr>
              <a:t>紹介する</a:t>
            </a:r>
            <a:r>
              <a:rPr lang="en-US" dirty="0" smtClean="0">
                <a:latin typeface="Calibri" charset="0"/>
                <a:ea typeface="MS PGothic" charset="0"/>
              </a:rPr>
              <a:t> </a:t>
            </a:r>
            <a:endParaRPr lang="en-US" dirty="0">
              <a:latin typeface="Calibri" charset="0"/>
              <a:ea typeface="MS PGothic" charset="0"/>
            </a:endParaRPr>
          </a:p>
        </p:txBody>
      </p:sp>
      <p:sp>
        <p:nvSpPr>
          <p:cNvPr id="4" name="Rectangle 3"/>
          <p:cNvSpPr>
            <a:spLocks noChangeArrowheads="1"/>
          </p:cNvSpPr>
          <p:nvPr/>
        </p:nvSpPr>
        <p:spPr bwMode="auto">
          <a:xfrm rot="16200000">
            <a:off x="3303601" y="5102213"/>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400" b="1" dirty="0">
                <a:solidFill>
                  <a:schemeClr val="tx1"/>
                </a:solidFill>
              </a:rPr>
              <a:t>入力（受領する）</a:t>
            </a:r>
            <a:endParaRPr lang="en-US" altLang="ja-JP" sz="1400" b="1" dirty="0">
              <a:solidFill>
                <a:schemeClr val="tx1"/>
              </a:solidFill>
            </a:endParaRPr>
          </a:p>
          <a:p>
            <a:pPr algn="ctr">
              <a:defRPr/>
            </a:pPr>
            <a:r>
              <a:rPr lang="en-US" sz="1400" b="1" dirty="0">
                <a:solidFill>
                  <a:schemeClr val="tx1"/>
                </a:solidFill>
              </a:rPr>
              <a:t>FOSS</a:t>
            </a:r>
            <a:endParaRPr lang="en-US" sz="1400" b="1" i="1" dirty="0">
              <a:solidFill>
                <a:schemeClr val="tx1"/>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4938702"/>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400" b="1" smtClean="0">
                <a:solidFill>
                  <a:schemeClr val="bg1"/>
                </a:solidFill>
              </a:rPr>
              <a:t>・</a:t>
            </a:r>
            <a:r>
              <a:rPr lang="en-US" sz="1400" b="1" smtClean="0">
                <a:solidFill>
                  <a:schemeClr val="bg1"/>
                </a:solidFill>
              </a:rPr>
              <a:t>FOSS</a:t>
            </a:r>
            <a:r>
              <a:rPr lang="ja-JP" altLang="en-US" sz="1400" b="1" dirty="0">
                <a:solidFill>
                  <a:schemeClr val="bg1"/>
                </a:solidFill>
              </a:rPr>
              <a:t>の特定</a:t>
            </a:r>
            <a:endParaRPr lang="en-US" sz="1400" b="1" dirty="0">
              <a:solidFill>
                <a:schemeClr val="bg1"/>
              </a:solidFill>
            </a:endParaRPr>
          </a:p>
          <a:p>
            <a:pPr marL="92075" indent="-92075">
              <a:defRPr/>
            </a:pPr>
            <a:r>
              <a:rPr lang="ja-JP" altLang="en-US" sz="1400" b="1" smtClean="0">
                <a:solidFill>
                  <a:schemeClr val="bg1"/>
                </a:solidFill>
              </a:rPr>
              <a:t>・</a:t>
            </a:r>
            <a:r>
              <a:rPr lang="en-US" sz="1400" b="1" smtClean="0">
                <a:solidFill>
                  <a:schemeClr val="bg1"/>
                </a:solidFill>
              </a:rPr>
              <a:t>FOSSの義務</a:t>
            </a:r>
            <a:r>
              <a:rPr lang="ja-JP" altLang="en-US" sz="1400" b="1" smtClean="0">
                <a:solidFill>
                  <a:schemeClr val="bg1"/>
                </a:solidFill>
              </a:rPr>
              <a:t>の</a:t>
            </a:r>
            <a:r>
              <a:rPr lang="en-US" altLang="ja-JP" sz="1400" b="1" smtClean="0">
                <a:solidFill>
                  <a:schemeClr val="bg1"/>
                </a:solidFill>
              </a:rPr>
              <a:t/>
            </a:r>
            <a:br>
              <a:rPr lang="en-US" altLang="ja-JP" sz="1400" b="1" smtClean="0">
                <a:solidFill>
                  <a:schemeClr val="bg1"/>
                </a:solidFill>
              </a:rPr>
            </a:br>
            <a:r>
              <a:rPr lang="ja-JP" altLang="en-US" sz="1400" b="1" smtClean="0">
                <a:solidFill>
                  <a:schemeClr val="bg1"/>
                </a:solidFill>
              </a:rPr>
              <a:t>履行</a:t>
            </a:r>
            <a:endParaRPr lang="en-US" sz="1400" b="1" dirty="0">
              <a:solidFill>
                <a:schemeClr val="bg1"/>
              </a:solidFill>
            </a:endParaRP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16980" y="4870211"/>
            <a:ext cx="707886"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600" b="1" dirty="0">
                <a:latin typeface="Calibri" charset="0"/>
              </a:rPr>
              <a:t>コンプライアンス</a:t>
            </a:r>
            <a:r>
              <a:rPr lang="en-US" b="1" dirty="0">
                <a:latin typeface="Calibri" charset="0"/>
              </a:rPr>
              <a:t> </a:t>
            </a:r>
            <a:r>
              <a:rPr lang="en-US" sz="1600" b="1" dirty="0">
                <a:latin typeface="Calibri" charset="0"/>
              </a:rPr>
              <a:t>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a:solidFill>
                  <a:schemeClr val="bg1"/>
                </a:solidFill>
              </a:rPr>
              <a:t>入力</a:t>
            </a:r>
            <a:r>
              <a:rPr lang="en-US" sz="1100" b="1" dirty="0" err="1">
                <a:solidFill>
                  <a:srgbClr val="FFFFFF"/>
                </a:solidFill>
              </a:rPr>
              <a:t>ソフトウェア</a:t>
            </a:r>
            <a:endParaRPr lang="en-US" sz="1100" b="1" dirty="0">
              <a:solidFill>
                <a:srgbClr val="FFFFFF"/>
              </a:solidFill>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err="1">
                <a:solidFill>
                  <a:schemeClr val="tx2"/>
                </a:solidFill>
                <a:latin typeface="Calibri" charset="0"/>
                <a:cs typeface="Arial" charset="0"/>
              </a:rPr>
              <a:t>プロプライエタリ</a:t>
            </a:r>
            <a:r>
              <a:rPr lang="en-US" sz="1100" b="1" dirty="0">
                <a:solidFill>
                  <a:schemeClr val="tx2"/>
                </a:solidFill>
                <a:latin typeface="Calibri" charset="0"/>
                <a:cs typeface="Arial" charset="0"/>
              </a:rPr>
              <a:t> </a:t>
            </a:r>
            <a:br>
              <a:rPr lang="en-US" sz="1100" b="1" dirty="0">
                <a:solidFill>
                  <a:schemeClr val="tx2"/>
                </a:solidFill>
                <a:latin typeface="Calibri" charset="0"/>
                <a:cs typeface="Arial" charset="0"/>
              </a:rPr>
            </a:br>
            <a:r>
              <a:rPr lang="en-US" sz="1100" b="1" dirty="0" err="1">
                <a:solidFill>
                  <a:schemeClr val="tx2"/>
                </a:solidFill>
                <a:latin typeface="Calibri" charset="0"/>
                <a:cs typeface="Arial" charset="0"/>
              </a:rPr>
              <a:t>ソフトウェア</a:t>
            </a:r>
            <a:endParaRPr lang="en-US" sz="1100" b="1" dirty="0">
              <a:solidFill>
                <a:schemeClr val="tx2"/>
              </a:solidFill>
              <a:latin typeface="Calibri" charset="0"/>
              <a:cs typeface="Arial" charset="0"/>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 </a:t>
            </a:r>
            <a:r>
              <a:rPr lang="en-US" sz="1100" b="1" dirty="0" err="1">
                <a:solidFill>
                  <a:schemeClr val="tx2"/>
                </a:solidFill>
                <a:latin typeface="Calibri" charset="0"/>
                <a:cs typeface="Arial" charset="0"/>
              </a:rPr>
              <a:t>サード</a:t>
            </a:r>
            <a:r>
              <a:rPr lang="en-US" sz="1100" b="1" dirty="0">
                <a:solidFill>
                  <a:schemeClr val="tx2"/>
                </a:solidFill>
                <a:latin typeface="Calibri" charset="0"/>
                <a:cs typeface="Arial" charset="0"/>
              </a:rPr>
              <a:t> </a:t>
            </a:r>
            <a:r>
              <a:rPr lang="en-US" sz="1100" b="1" dirty="0" err="1">
                <a:solidFill>
                  <a:schemeClr val="tx2"/>
                </a:solidFill>
                <a:latin typeface="Calibri" charset="0"/>
                <a:cs typeface="Arial" charset="0"/>
              </a:rPr>
              <a:t>パーティ</a:t>
            </a:r>
            <a:r>
              <a:rPr lang="en-US" sz="1100" b="1" dirty="0">
                <a:solidFill>
                  <a:schemeClr val="tx2"/>
                </a:solidFill>
                <a:latin typeface="Calibri" charset="0"/>
                <a:cs typeface="Arial" charset="0"/>
              </a:rPr>
              <a:t> </a:t>
            </a:r>
            <a:br>
              <a:rPr lang="en-US" sz="1100" b="1" dirty="0">
                <a:solidFill>
                  <a:schemeClr val="tx2"/>
                </a:solidFill>
                <a:latin typeface="Calibri" charset="0"/>
                <a:cs typeface="Arial" charset="0"/>
              </a:rPr>
            </a:br>
            <a:r>
              <a:rPr lang="en-US" sz="1100" b="1" dirty="0" err="1">
                <a:solidFill>
                  <a:schemeClr val="tx2"/>
                </a:solidFill>
                <a:latin typeface="Calibri" charset="0"/>
                <a:cs typeface="Arial" charset="0"/>
              </a:rPr>
              <a:t>ソフトウェア</a:t>
            </a:r>
            <a:endParaRPr lang="en-US" sz="1100" b="1" dirty="0">
              <a:solidFill>
                <a:schemeClr val="tx2"/>
              </a:solidFill>
              <a:latin typeface="Calibri" charset="0"/>
              <a:cs typeface="Arial" charset="0"/>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rPr>
              <a:t>出</a:t>
            </a:r>
            <a:r>
              <a:rPr lang="ja-JP" altLang="en-US" sz="1100" b="1" dirty="0">
                <a:solidFill>
                  <a:schemeClr val="bg1"/>
                </a:solidFill>
              </a:rPr>
              <a:t>力</a:t>
            </a:r>
            <a:r>
              <a:rPr lang="en-US" sz="1100" b="1" dirty="0" err="1">
                <a:solidFill>
                  <a:srgbClr val="FFFFFF"/>
                </a:solidFill>
              </a:rPr>
              <a:t>ソフトウェア</a:t>
            </a:r>
            <a:endParaRPr lang="en-US" sz="1100" b="1" dirty="0">
              <a:solidFill>
                <a:srgbClr val="FFFFFF"/>
              </a:solidFill>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rPr>
              <a:t>各種告知／表示および帰属</a:t>
            </a:r>
            <a:r>
              <a:rPr lang="ja-JP" altLang="en-US" sz="1100" b="1" dirty="0">
                <a:solidFill>
                  <a:schemeClr val="bg1"/>
                </a:solidFill>
              </a:rPr>
              <a:t>情報</a:t>
            </a:r>
            <a:endParaRPr lang="en-US" sz="1100" b="1" dirty="0">
              <a:solidFill>
                <a:schemeClr val="bg1"/>
              </a:solidFill>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smtClean="0">
                <a:solidFill>
                  <a:schemeClr val="bg1"/>
                </a:solidFill>
              </a:rPr>
              <a:t>書面による申し出</a:t>
            </a:r>
          </a:p>
          <a:p>
            <a:pPr algn="ctr">
              <a:buFont typeface="Times New Roman" pitchFamily="16" charset="0"/>
              <a:buNone/>
              <a:defRPr/>
            </a:pPr>
            <a:r>
              <a:rPr lang="ja-JP" altLang="en-US" sz="1100" b="1" smtClean="0">
                <a:solidFill>
                  <a:schemeClr val="bg1"/>
                </a:solidFill>
              </a:rPr>
              <a:t>（</a:t>
            </a:r>
            <a:r>
              <a:rPr lang="en-US" altLang="ja-JP" sz="1100" b="1" smtClean="0">
                <a:solidFill>
                  <a:schemeClr val="bg1"/>
                </a:solidFill>
              </a:rPr>
              <a:t>Wrttten offer)</a:t>
            </a:r>
            <a:endParaRPr lang="en-US" sz="1100" b="1" dirty="0">
              <a:solidFill>
                <a:schemeClr val="bg1"/>
              </a:solidFill>
            </a:endParaRPr>
          </a:p>
        </p:txBody>
      </p:sp>
      <p:sp>
        <p:nvSpPr>
          <p:cNvPr id="21525" name="TextBox 23"/>
          <p:cNvSpPr txBox="1">
            <a:spLocks noChangeArrowheads="1"/>
          </p:cNvSpPr>
          <p:nvPr/>
        </p:nvSpPr>
        <p:spPr bwMode="auto">
          <a:xfrm>
            <a:off x="2225851" y="4961264"/>
            <a:ext cx="166582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ソースコードの </a:t>
            </a:r>
          </a:p>
          <a:p>
            <a:pPr algn="ctr"/>
            <a:r>
              <a:rPr lang="en-US" sz="1100" dirty="0">
                <a:cs typeface="Arial" charset="0"/>
              </a:rPr>
              <a:t>スキャン、監査</a:t>
            </a:r>
          </a:p>
          <a:p>
            <a:pPr algn="ctr"/>
            <a:r>
              <a:rPr lang="en-US" sz="1100" dirty="0">
                <a:cs typeface="Arial" charset="0"/>
              </a:rPr>
              <a:t>－ および －</a:t>
            </a:r>
          </a:p>
          <a:p>
            <a:pPr algn="ctr"/>
            <a:r>
              <a:rPr lang="en-US" sz="1100" dirty="0">
                <a:cs typeface="Arial" charset="0"/>
              </a:rPr>
              <a:t>ソースコードの起源および </a:t>
            </a:r>
          </a:p>
          <a:p>
            <a:pPr algn="ctr"/>
            <a:r>
              <a:rPr lang="en-US" sz="1100" dirty="0">
                <a:cs typeface="Arial" charset="0"/>
              </a:rPr>
              <a:t>ライセンスの確認 </a:t>
            </a:r>
          </a:p>
        </p:txBody>
      </p:sp>
      <p:sp>
        <p:nvSpPr>
          <p:cNvPr id="21526" name="TextBox 24"/>
          <p:cNvSpPr txBox="1">
            <a:spLocks noChangeArrowheads="1"/>
          </p:cNvSpPr>
          <p:nvPr/>
        </p:nvSpPr>
        <p:spPr bwMode="auto">
          <a:xfrm>
            <a:off x="3649966" y="4613450"/>
            <a:ext cx="164658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企業のFOSSポリシー </a:t>
            </a:r>
          </a:p>
          <a:p>
            <a:pPr algn="ctr"/>
            <a:r>
              <a:rPr lang="en-US" sz="1100" dirty="0" err="1">
                <a:cs typeface="Arial" charset="0"/>
              </a:rPr>
              <a:t>に添って監査で</a:t>
            </a:r>
            <a:r>
              <a:rPr lang="ja-JP" altLang="en-US" sz="1100" dirty="0">
                <a:cs typeface="Arial" charset="0"/>
              </a:rPr>
              <a:t>見つけた</a:t>
            </a:r>
            <a:endParaRPr lang="en-US" sz="1100" dirty="0">
              <a:cs typeface="Arial" charset="0"/>
            </a:endParaRPr>
          </a:p>
          <a:p>
            <a:pPr algn="ctr"/>
            <a:r>
              <a:rPr lang="en-US" sz="1100" smtClean="0">
                <a:cs typeface="Arial" charset="0"/>
              </a:rPr>
              <a:t>全</a:t>
            </a:r>
            <a:r>
              <a:rPr lang="ja-JP" altLang="en-US" sz="1100">
                <a:cs typeface="Arial" charset="0"/>
              </a:rPr>
              <a:t>問題</a:t>
            </a:r>
            <a:r>
              <a:rPr lang="en-US" sz="1100" smtClean="0">
                <a:cs typeface="Arial" charset="0"/>
              </a:rPr>
              <a:t>を解決する</a:t>
            </a:r>
            <a:endParaRPr lang="en-US" sz="1100" dirty="0">
              <a:cs typeface="Arial" charset="0"/>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smtClean="0">
                <a:cs typeface="Arial" charset="0"/>
              </a:rPr>
              <a:t>レビュー対象の</a:t>
            </a:r>
          </a:p>
          <a:p>
            <a:pPr algn="ctr"/>
            <a:r>
              <a:rPr lang="en-US" sz="1100" smtClean="0">
                <a:cs typeface="Arial" charset="0"/>
              </a:rPr>
              <a:t>FOSS</a:t>
            </a:r>
            <a:r>
              <a:rPr lang="en-US" sz="1100" dirty="0">
                <a:cs typeface="Arial" charset="0"/>
              </a:rPr>
              <a:t>コンポ―ネントを特定する</a:t>
            </a: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頒布用のソースコード</a:t>
            </a:r>
            <a:r>
              <a:rPr lang="en-US" sz="1100" dirty="0">
                <a:cs typeface="Arial" charset="0"/>
              </a:rPr>
              <a:t> </a:t>
            </a:r>
            <a:r>
              <a:rPr lang="en-US" sz="1100" dirty="0" err="1">
                <a:cs typeface="Arial" charset="0"/>
              </a:rPr>
              <a:t>パッケージを検証する</a:t>
            </a:r>
            <a:endParaRPr lang="en-US" sz="1100" dirty="0">
              <a:cs typeface="Arial" charset="0"/>
            </a:endParaRPr>
          </a:p>
          <a:p>
            <a:pPr algn="ctr"/>
            <a:endParaRPr lang="en-US" sz="1100" smtClean="0">
              <a:cs typeface="Arial" charset="0"/>
            </a:endParaRPr>
          </a:p>
          <a:p>
            <a:pPr algn="ctr"/>
            <a:r>
              <a:rPr lang="en-US" sz="1100" smtClean="0">
                <a:cs typeface="Arial" charset="0"/>
              </a:rPr>
              <a:t>適切な告知</a:t>
            </a:r>
            <a:r>
              <a:rPr lang="en-US" sz="1100" err="1">
                <a:cs typeface="Arial" charset="0"/>
              </a:rPr>
              <a:t>／</a:t>
            </a:r>
            <a:r>
              <a:rPr lang="en-US" sz="1100" smtClean="0">
                <a:cs typeface="Arial" charset="0"/>
              </a:rPr>
              <a:t>表示が提供されていることを検証する</a:t>
            </a:r>
            <a:endParaRPr lang="en-US" sz="1100" dirty="0">
              <a:cs typeface="Arial" charset="0"/>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147040" y="5069713"/>
            <a:ext cx="2448086"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承認された</a:t>
            </a:r>
            <a:endParaRPr lang="en-US" sz="1100" dirty="0">
              <a:cs typeface="Arial" charset="0"/>
            </a:endParaRPr>
          </a:p>
          <a:p>
            <a:pPr algn="ctr"/>
            <a:r>
              <a:rPr lang="en-US" sz="1100" dirty="0" err="1">
                <a:cs typeface="Arial" charset="0"/>
              </a:rPr>
              <a:t>ソフトウェア／版</a:t>
            </a:r>
            <a:r>
              <a:rPr lang="ja-JP" altLang="en-US" sz="1100" dirty="0">
                <a:cs typeface="Arial" charset="0"/>
              </a:rPr>
              <a:t>名</a:t>
            </a:r>
            <a:r>
              <a:rPr lang="en-US" sz="1100" dirty="0">
                <a:cs typeface="Arial" charset="0"/>
              </a:rPr>
              <a:t>（</a:t>
            </a:r>
            <a:r>
              <a:rPr lang="en-US" sz="1100" dirty="0" err="1">
                <a:cs typeface="Arial" charset="0"/>
              </a:rPr>
              <a:t>バージョン</a:t>
            </a:r>
            <a:r>
              <a:rPr lang="ja-JP" altLang="en-US" sz="1100" dirty="0">
                <a:cs typeface="Arial" charset="0"/>
              </a:rPr>
              <a:t>番号</a:t>
            </a:r>
            <a:r>
              <a:rPr lang="en-US" sz="1100" dirty="0">
                <a:cs typeface="Arial" charset="0"/>
              </a:rPr>
              <a:t>）を</a:t>
            </a:r>
          </a:p>
          <a:p>
            <a:pPr algn="ctr"/>
            <a:r>
              <a:rPr lang="en-US" sz="1100" dirty="0" err="1">
                <a:cs typeface="Arial" charset="0"/>
              </a:rPr>
              <a:t>製品ごと、リリースごとに</a:t>
            </a:r>
            <a:r>
              <a:rPr lang="en-US" sz="1100" dirty="0">
                <a:cs typeface="Arial" charset="0"/>
              </a:rPr>
              <a:t> </a:t>
            </a:r>
          </a:p>
          <a:p>
            <a:pPr algn="ctr"/>
            <a:r>
              <a:rPr lang="en-US" sz="1100" smtClean="0">
                <a:cs typeface="Arial" charset="0"/>
              </a:rPr>
              <a:t>一覧表に記録する</a:t>
            </a:r>
            <a:endParaRPr lang="en-US" sz="1100" dirty="0">
              <a:cs typeface="Arial" charset="0"/>
            </a:endParaRPr>
          </a:p>
          <a:p>
            <a:pPr algn="ctr"/>
            <a:endParaRPr lang="en-US" sz="1100" dirty="0">
              <a:cs typeface="Arial" charset="0"/>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ソースコード、告知／</a:t>
            </a:r>
            <a:r>
              <a:rPr lang="en-US" sz="1100" err="1">
                <a:cs typeface="Arial" charset="0"/>
              </a:rPr>
              <a:t>表示</a:t>
            </a:r>
            <a:r>
              <a:rPr lang="en-US" sz="1100" smtClean="0">
                <a:cs typeface="Arial" charset="0"/>
              </a:rPr>
              <a:t>、</a:t>
            </a:r>
          </a:p>
          <a:p>
            <a:pPr algn="ctr"/>
            <a:r>
              <a:rPr lang="en-US" sz="1100" smtClean="0">
                <a:cs typeface="Arial" charset="0"/>
              </a:rPr>
              <a:t>書面による申し出</a:t>
            </a:r>
            <a:endParaRPr lang="en-US" sz="1100" dirty="0">
              <a:cs typeface="Arial" charset="0"/>
            </a:endParaRPr>
          </a:p>
          <a:p>
            <a:pPr algn="ctr"/>
            <a:r>
              <a:rPr lang="en-US" sz="1100" dirty="0" err="1">
                <a:cs typeface="Arial" charset="0"/>
              </a:rPr>
              <a:t>を公開する</a:t>
            </a:r>
            <a:endParaRPr lang="en-US" sz="1100" dirty="0">
              <a:cs typeface="Arial" charset="0"/>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093855" y="639889"/>
            <a:ext cx="1574800" cy="76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FOSS </a:t>
            </a:r>
            <a:r>
              <a:rPr lang="en-US" sz="1100" smtClean="0">
                <a:solidFill>
                  <a:srgbClr val="000000"/>
                </a:solidFill>
                <a:latin typeface="+mj-lt"/>
                <a:cs typeface="Arial" charset="0"/>
              </a:rPr>
              <a:t>ソフトウェア</a:t>
            </a:r>
          </a:p>
          <a:p>
            <a:pPr algn="ctr">
              <a:defRPr/>
            </a:pPr>
            <a:r>
              <a:rPr lang="en-US" sz="1100" smtClean="0">
                <a:solidFill>
                  <a:srgbClr val="000000"/>
                </a:solidFill>
                <a:latin typeface="+mj-lt"/>
                <a:cs typeface="Arial" charset="0"/>
              </a:rPr>
              <a:t> </a:t>
            </a:r>
            <a:r>
              <a:rPr lang="en-US" sz="1100" dirty="0">
                <a:solidFill>
                  <a:srgbClr val="000000"/>
                </a:solidFill>
                <a:latin typeface="+mj-lt"/>
                <a:cs typeface="Arial" charset="0"/>
              </a:rPr>
              <a:t>コンポーネントの </a:t>
            </a:r>
          </a:p>
          <a:p>
            <a:pPr algn="ctr">
              <a:defRPr/>
            </a:pPr>
            <a:r>
              <a:rPr lang="en-US" sz="1100" dirty="0">
                <a:solidFill>
                  <a:srgbClr val="000000"/>
                </a:solidFill>
                <a:latin typeface="+mj-lt"/>
                <a:cs typeface="Arial" charset="0"/>
              </a:rPr>
              <a:t>コンプライアンス記録をレビューし、承認する</a:t>
            </a:r>
          </a:p>
        </p:txBody>
      </p:sp>
      <p:sp>
        <p:nvSpPr>
          <p:cNvPr id="19500" name="TextBox 24"/>
          <p:cNvSpPr txBox="1">
            <a:spLocks noChangeArrowheads="1"/>
          </p:cNvSpPr>
          <p:nvPr/>
        </p:nvSpPr>
        <p:spPr bwMode="auto">
          <a:xfrm>
            <a:off x="6018739" y="608335"/>
            <a:ext cx="1576387" cy="43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mj-lt"/>
                <a:cs typeface="Arial" charset="0"/>
              </a:rPr>
              <a:t>公開に向けて</a:t>
            </a:r>
            <a:endParaRPr lang="en-US" sz="1100" dirty="0">
              <a:latin typeface="+mj-lt"/>
              <a:cs typeface="Arial" charset="0"/>
            </a:endParaRPr>
          </a:p>
          <a:p>
            <a:pPr algn="ctr">
              <a:defRPr/>
            </a:pPr>
            <a:r>
              <a:rPr lang="en-US" sz="1100" dirty="0" err="1">
                <a:latin typeface="+mj-lt"/>
                <a:cs typeface="Arial" charset="0"/>
              </a:rPr>
              <a:t>告知／表示をまとめる</a:t>
            </a:r>
            <a:endParaRPr lang="en-US" sz="1100" dirty="0">
              <a:latin typeface="+mj-lt"/>
              <a:cs typeface="Arial" charset="0"/>
            </a:endParaRPr>
          </a:p>
        </p:txBody>
      </p:sp>
      <p:cxnSp>
        <p:nvCxnSpPr>
          <p:cNvPr id="66" name="Straight Arrow Connector 65"/>
          <p:cNvCxnSpPr>
            <a:cxnSpLocks noChangeShapeType="1"/>
            <a:stCxn id="19499" idx="2"/>
            <a:endCxn id="61" idx="1"/>
          </p:cNvCxnSpPr>
          <p:nvPr/>
        </p:nvCxnSpPr>
        <p:spPr bwMode="auto">
          <a:xfrm>
            <a:off x="4881255" y="1409320"/>
            <a:ext cx="698969" cy="32858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039212"/>
            <a:ext cx="353862" cy="69869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smtClean="0">
                <a:solidFill>
                  <a:srgbClr val="000000"/>
                </a:solidFill>
                <a:latin typeface="+mj-lt"/>
                <a:cs typeface="Arial" charset="0"/>
              </a:rPr>
              <a:t>公開後の検証</a:t>
            </a:r>
            <a:endParaRPr lang="en-US" sz="1100">
              <a:solidFill>
                <a:srgbClr val="000000"/>
              </a:solidFill>
              <a:latin typeface="+mj-lt"/>
              <a:cs typeface="Arial" charset="0"/>
            </a:endParaRP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mj-lt"/>
                <a:ea typeface="MS PGothic" pitchFamily="34" charset="-128"/>
                <a:cs typeface="DejaVu Sans" charset="0"/>
              </a:rPr>
              <a:t>コンプライアンス</a:t>
            </a:r>
            <a:r>
              <a:rPr lang="en-US" sz="1300" b="1" dirty="0">
                <a:solidFill>
                  <a:schemeClr val="bg1"/>
                </a:solidFill>
                <a:latin typeface="+mj-lt"/>
                <a:ea typeface="MS PGothic" pitchFamily="34" charset="-128"/>
                <a:cs typeface="DejaVu Sans" charset="0"/>
              </a:rPr>
              <a:t> </a:t>
            </a:r>
            <a:r>
              <a:rPr lang="en-US" sz="1300" b="1" dirty="0" err="1">
                <a:solidFill>
                  <a:srgbClr val="FFFFFF"/>
                </a:solidFill>
                <a:latin typeface="+mj-lt"/>
                <a:ea typeface="MS PGothic" pitchFamily="34" charset="-128"/>
                <a:cs typeface="DejaVu Sans" charset="0"/>
              </a:rPr>
              <a:t>マネジメントの</a:t>
            </a:r>
            <a:r>
              <a:rPr lang="ja-JP" altLang="en-US" sz="1300" b="1" dirty="0">
                <a:solidFill>
                  <a:srgbClr val="FFFFFF"/>
                </a:solidFill>
                <a:latin typeface="+mj-lt"/>
                <a:ea typeface="MS PGothic" pitchFamily="34" charset="-128"/>
                <a:cs typeface="DejaVu Sans" charset="0"/>
              </a:rPr>
              <a:t>始めから終わりまで</a:t>
            </a:r>
            <a:r>
              <a:rPr lang="ja-JP" altLang="en-US" sz="1300" b="1">
                <a:solidFill>
                  <a:srgbClr val="FFFFFF"/>
                </a:solidFill>
                <a:latin typeface="+mj-lt"/>
                <a:ea typeface="MS PGothic" pitchFamily="34" charset="-128"/>
                <a:cs typeface="DejaVu Sans" charset="0"/>
              </a:rPr>
              <a:t>の</a:t>
            </a:r>
            <a:r>
              <a:rPr lang="en-US" sz="1300" b="1" smtClean="0">
                <a:solidFill>
                  <a:srgbClr val="FFFFFF"/>
                </a:solidFill>
                <a:latin typeface="+mj-lt"/>
                <a:ea typeface="MS PGothic" pitchFamily="34" charset="-128"/>
                <a:cs typeface="DejaVu Sans" charset="0"/>
              </a:rPr>
              <a:t>プロセス例</a:t>
            </a:r>
            <a:endParaRPr lang="en-US" sz="1300" b="1" dirty="0">
              <a:solidFill>
                <a:srgbClr val="FFFFFF"/>
              </a:solidFill>
              <a:latin typeface="+mj-lt"/>
              <a:ea typeface="MS PGothic" pitchFamily="34" charset="-128"/>
              <a:cs typeface="DejaVu Sans" charset="0"/>
            </a:endParaRP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プロセス概要</a:t>
            </a: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監査</a:t>
            </a:r>
          </a:p>
          <a:p>
            <a:pPr algn="ctr">
              <a:buFont typeface="Times New Roman" pitchFamily="16" charset="0"/>
              <a:buNone/>
            </a:pPr>
            <a:r>
              <a:rPr lang="en-US" sz="1300" b="1" smtClean="0">
                <a:solidFill>
                  <a:srgbClr val="FFFFFF"/>
                </a:solidFill>
              </a:rPr>
              <a:t>（</a:t>
            </a:r>
            <a:r>
              <a:rPr lang="en-US" sz="1300" b="1" dirty="0">
                <a:solidFill>
                  <a:srgbClr val="FFFFFF"/>
                </a:solidFill>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問題の解決</a:t>
            </a:r>
          </a:p>
          <a:p>
            <a:pPr algn="ctr">
              <a:buFont typeface="Times New Roman" pitchFamily="16" charset="0"/>
              <a:buNone/>
            </a:pPr>
            <a:r>
              <a:rPr lang="en-US" sz="1300" b="1" smtClean="0">
                <a:solidFill>
                  <a:srgbClr val="FFFFFF"/>
                </a:solidFill>
              </a:rPr>
              <a:t>（</a:t>
            </a:r>
            <a:r>
              <a:rPr lang="en-US" sz="1300" b="1" dirty="0">
                <a:solidFill>
                  <a:srgbClr val="FFFFFF"/>
                </a:solidFill>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レビュー</a:t>
            </a:r>
          </a:p>
          <a:p>
            <a:pPr algn="ctr">
              <a:buFont typeface="Times New Roman" pitchFamily="16" charset="0"/>
              <a:buNone/>
            </a:pPr>
            <a:r>
              <a:rPr lang="en-US" sz="1300" b="1" smtClean="0">
                <a:solidFill>
                  <a:srgbClr val="FFFFFF"/>
                </a:solidFill>
              </a:rPr>
              <a:t>（</a:t>
            </a:r>
            <a:r>
              <a:rPr lang="en-US" sz="1300" b="1" dirty="0">
                <a:solidFill>
                  <a:srgbClr val="FFFFFF"/>
                </a:solidFill>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承認</a:t>
            </a:r>
          </a:p>
          <a:p>
            <a:pPr algn="ctr">
              <a:buFont typeface="Times New Roman" pitchFamily="16" charset="0"/>
              <a:buNone/>
            </a:pPr>
            <a:r>
              <a:rPr lang="en-US" sz="1300" b="1" smtClean="0">
                <a:solidFill>
                  <a:srgbClr val="FFFFFF"/>
                </a:solidFill>
              </a:rPr>
              <a:t>（</a:t>
            </a:r>
            <a:r>
              <a:rPr lang="en-US" sz="1300" b="1" dirty="0">
                <a:solidFill>
                  <a:srgbClr val="FFFFFF"/>
                </a:solidFill>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登録</a:t>
            </a:r>
          </a:p>
          <a:p>
            <a:pPr algn="ctr">
              <a:buFont typeface="Times New Roman" pitchFamily="16" charset="0"/>
              <a:buNone/>
            </a:pPr>
            <a:r>
              <a:rPr lang="en-US" sz="1300" b="1" smtClean="0">
                <a:solidFill>
                  <a:srgbClr val="FFFFFF"/>
                </a:solidFill>
              </a:rPr>
              <a:t>（</a:t>
            </a:r>
            <a:r>
              <a:rPr lang="en-US" sz="1300" b="1" dirty="0">
                <a:solidFill>
                  <a:srgbClr val="FFFFFF"/>
                </a:solidFill>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rPr>
              <a:t>告知／通知</a:t>
            </a:r>
            <a:r>
              <a:rPr lang="en-US" sz="1300" b="1">
                <a:solidFill>
                  <a:srgbClr val="FFFFFF"/>
                </a:solidFill>
              </a:rPr>
              <a:t>／</a:t>
            </a:r>
            <a:r>
              <a:rPr lang="en-US" sz="1300" b="1" smtClean="0">
                <a:solidFill>
                  <a:srgbClr val="FFFFFF"/>
                </a:solidFill>
              </a:rPr>
              <a:t>表示</a:t>
            </a:r>
          </a:p>
          <a:p>
            <a:pPr algn="ctr">
              <a:buFont typeface="Times New Roman" pitchFamily="16" charset="0"/>
              <a:buNone/>
            </a:pPr>
            <a:r>
              <a:rPr lang="en-US" sz="1300" b="1" smtClean="0">
                <a:solidFill>
                  <a:srgbClr val="FFFFFF"/>
                </a:solidFill>
              </a:rPr>
              <a:t>（</a:t>
            </a:r>
            <a:r>
              <a:rPr lang="en-US" sz="1300" b="1" dirty="0">
                <a:solidFill>
                  <a:srgbClr val="FFFFFF"/>
                </a:solidFill>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検証</a:t>
            </a:r>
          </a:p>
          <a:p>
            <a:pPr algn="ctr">
              <a:buFont typeface="Times New Roman" pitchFamily="16" charset="0"/>
              <a:buNone/>
            </a:pPr>
            <a:r>
              <a:rPr lang="en-US" sz="1300" b="1" smtClean="0">
                <a:solidFill>
                  <a:srgbClr val="FFFFFF"/>
                </a:solidFill>
              </a:rPr>
              <a:t>（</a:t>
            </a:r>
            <a:r>
              <a:rPr lang="en-US" sz="1300" b="1" dirty="0">
                <a:solidFill>
                  <a:srgbClr val="FFFFFF"/>
                </a:solidFill>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頒布</a:t>
            </a:r>
          </a:p>
          <a:p>
            <a:pPr algn="ctr">
              <a:buFont typeface="Times New Roman" pitchFamily="16" charset="0"/>
              <a:buNone/>
            </a:pPr>
            <a:r>
              <a:rPr lang="en-US" sz="1300" b="1" smtClean="0">
                <a:solidFill>
                  <a:srgbClr val="FFFFFF"/>
                </a:solidFill>
              </a:rPr>
              <a:t>（</a:t>
            </a:r>
            <a:r>
              <a:rPr lang="en-US" sz="1300" b="1" dirty="0">
                <a:solidFill>
                  <a:srgbClr val="FFFFFF"/>
                </a:solidFill>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smtClean="0">
                <a:solidFill>
                  <a:srgbClr val="FFFFFF"/>
                </a:solidFill>
              </a:rPr>
              <a:t>確認</a:t>
            </a:r>
          </a:p>
          <a:p>
            <a:pPr algn="ctr">
              <a:buFont typeface="Times New Roman" pitchFamily="16" charset="0"/>
              <a:buNone/>
              <a:defRPr/>
            </a:pPr>
            <a:r>
              <a:rPr lang="en-US" sz="1300" b="1" smtClean="0">
                <a:solidFill>
                  <a:srgbClr val="FFFFFF"/>
                </a:solidFill>
              </a:rPr>
              <a:t>（</a:t>
            </a:r>
            <a:r>
              <a:rPr lang="en-US" sz="1300" b="1" dirty="0">
                <a:solidFill>
                  <a:srgbClr val="FFFFFF"/>
                </a:solidFill>
              </a:rPr>
              <a:t>Identification）</a:t>
            </a:r>
            <a:endParaRPr lang="en-US" sz="1300" b="1" i="1" dirty="0">
              <a:solidFill>
                <a:srgbClr val="FFFFFF"/>
              </a:solidFill>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検証</a:t>
            </a:r>
          </a:p>
          <a:p>
            <a:pPr algn="ctr">
              <a:buFont typeface="Times New Roman" pitchFamily="16" charset="0"/>
              <a:buNone/>
            </a:pPr>
            <a:r>
              <a:rPr lang="en-US" sz="1300" b="1" smtClean="0">
                <a:solidFill>
                  <a:srgbClr val="FFFFFF"/>
                </a:solidFill>
              </a:rPr>
              <a:t>（Verification</a:t>
            </a:r>
            <a:r>
              <a:rPr lang="en-US" sz="1300" b="1" dirty="0">
                <a:solidFill>
                  <a:srgbClr val="FFFFFF"/>
                </a:solidFill>
              </a:rPr>
              <a:t>）</a:t>
            </a:r>
          </a:p>
        </p:txBody>
      </p:sp>
    </p:spTree>
    <p:extLst>
      <p:ext uri="{BB962C8B-B14F-4D97-AF65-F5344CB8AC3E}">
        <p14:creationId xmlns:p14="http://schemas.microsoft.com/office/powerpoint/2010/main" val="7142398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780000"/>
            <a:ext cx="4464496" cy="2985013"/>
          </a:xfrm>
        </p:spPr>
        <p:txBody>
          <a:bodyPr vert="horz" wrap="square" lIns="252000" tIns="46800" rIns="180000" bIns="216000" rtlCol="0" anchor="t">
            <a:noAutofit/>
          </a:bodyPr>
          <a:lstStyle/>
          <a:p>
            <a:pPr marL="228600" indent="-228600">
              <a:lnSpc>
                <a:spcPct val="90000"/>
              </a:lnSpc>
              <a:spcBef>
                <a:spcPts val="1000"/>
              </a:spcBef>
              <a:buClrTx/>
              <a:buSzTx/>
              <a:buFont typeface="Arial" panose="020B0604020202020204" pitchFamily="34" charset="0"/>
              <a:buChar char="•"/>
              <a:defRPr/>
            </a:pPr>
            <a:r>
              <a:rPr lang="en-US" b="0" u="sng" dirty="0" err="1">
                <a:solidFill>
                  <a:srgbClr val="0070C0"/>
                </a:solidFill>
                <a:latin typeface="Calibri" charset="0"/>
                <a:ea typeface="MS PGothic" charset="0"/>
              </a:rPr>
              <a:t>前提条件</a:t>
            </a:r>
            <a:r>
              <a:rPr lang="en-US" b="0" u="sng" dirty="0">
                <a:solidFill>
                  <a:srgbClr val="0070C0"/>
                </a:solidFill>
                <a:latin typeface="Calibri" charset="0"/>
                <a:ea typeface="MS PGothic" charset="0"/>
              </a:rPr>
              <a:t>：</a:t>
            </a:r>
          </a:p>
          <a:p>
            <a:pPr marL="457200" lvl="1" indent="-182880">
              <a:lnSpc>
                <a:spcPct val="90000"/>
              </a:lnSpc>
              <a:buSzPct val="85000"/>
              <a:buFont typeface="Arial" pitchFamily="34" charset="0"/>
              <a:buChar char="•"/>
              <a:defRPr/>
            </a:pPr>
            <a:r>
              <a:rPr lang="en-US" sz="1600" dirty="0">
                <a:latin typeface="Calibri" charset="0"/>
                <a:ea typeface="MS PGothic" charset="0"/>
              </a:rPr>
              <a:t>このプロセスは以下のイベントのうちの</a:t>
            </a:r>
            <a:r>
              <a:rPr lang="en-US" altLang="ja-JP" sz="1600" dirty="0">
                <a:latin typeface="Calibri" charset="0"/>
                <a:ea typeface="MS PGothic" charset="0"/>
              </a:rPr>
              <a:t>1</a:t>
            </a:r>
            <a:r>
              <a:rPr lang="en-US" sz="1600" dirty="0">
                <a:latin typeface="Calibri" charset="0"/>
                <a:ea typeface="MS PGothic" charset="0"/>
              </a:rPr>
              <a:t>つで開始され</a:t>
            </a:r>
            <a:r>
              <a:rPr lang="ja-JP" altLang="en-US" sz="1600" dirty="0">
                <a:latin typeface="Calibri" charset="0"/>
                <a:ea typeface="MS PGothic" charset="0"/>
              </a:rPr>
              <a:t>る</a:t>
            </a:r>
            <a:r>
              <a:rPr lang="en-US" sz="1600" dirty="0">
                <a:latin typeface="Calibri" charset="0"/>
                <a:ea typeface="MS PGothic" charset="0"/>
              </a:rPr>
              <a:t>：</a:t>
            </a:r>
          </a:p>
          <a:p>
            <a:pPr lvl="1"/>
            <a:r>
              <a:rPr lang="en-US" sz="1600" dirty="0">
                <a:latin typeface="Calibri" charset="0"/>
                <a:ea typeface="MS PGothic" charset="0"/>
              </a:rPr>
              <a:t>開発チームがFOSSコンポーネントのレビューや外部向けのリリースを要望する</a:t>
            </a:r>
          </a:p>
          <a:p>
            <a:pPr lvl="1"/>
            <a:r>
              <a:rPr lang="en-US" sz="1600" dirty="0" err="1" smtClean="0">
                <a:latin typeface="Calibri" charset="0"/>
                <a:ea typeface="MS PGothic" charset="0"/>
              </a:rPr>
              <a:t>適切な承認</a:t>
            </a:r>
            <a:r>
              <a:rPr lang="ja-JP" altLang="en-US" sz="1600" dirty="0" smtClean="0">
                <a:latin typeface="Calibri" charset="0"/>
                <a:ea typeface="MS PGothic" charset="0"/>
              </a:rPr>
              <a:t>がなく</a:t>
            </a:r>
            <a:r>
              <a:rPr lang="en-US" sz="1600" dirty="0" err="1" smtClean="0">
                <a:latin typeface="Calibri" charset="0"/>
                <a:ea typeface="MS PGothic" charset="0"/>
              </a:rPr>
              <a:t>使用されている</a:t>
            </a:r>
            <a:r>
              <a:rPr lang="en-US" sz="1600" dirty="0" err="1">
                <a:latin typeface="Calibri" charset="0"/>
                <a:ea typeface="MS PGothic" charset="0"/>
              </a:rPr>
              <a:t>FOSSを発見する</a:t>
            </a:r>
            <a:endParaRPr lang="en-US" sz="1600" dirty="0">
              <a:latin typeface="Calibri" charset="0"/>
              <a:ea typeface="MS PGothic" charset="0"/>
            </a:endParaRPr>
          </a:p>
          <a:p>
            <a:pPr lvl="1"/>
            <a:r>
              <a:rPr lang="en-US" sz="1600" dirty="0">
                <a:latin typeface="Calibri" charset="0"/>
                <a:ea typeface="MS PGothic" charset="0"/>
              </a:rPr>
              <a:t>サード パーティのソフトウェアの一部に使用されているFOSSを発見する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780000"/>
            <a:ext cx="4038600" cy="2301875"/>
          </a:xfrm>
        </p:spPr>
        <p:txBody>
          <a:bodyPr vert="horz" lIns="91440" tIns="45720" rIns="91440" bIns="45720" rtlCol="0" anchor="t">
            <a:normAutofit/>
          </a:bodyPr>
          <a:lstStyle/>
          <a:p>
            <a:pPr marL="228600" indent="-228600">
              <a:lnSpc>
                <a:spcPct val="90000"/>
              </a:lnSpc>
              <a:spcBef>
                <a:spcPts val="1000"/>
              </a:spcBef>
              <a:buClrTx/>
              <a:buSzTx/>
              <a:defRPr/>
            </a:pPr>
            <a:r>
              <a:rPr lang="en-US" sz="1800" u="sng" dirty="0" err="1">
                <a:solidFill>
                  <a:srgbClr val="0070C0"/>
                </a:solidFill>
                <a:latin typeface="Calibri" charset="0"/>
                <a:ea typeface="MS PGothic" charset="0"/>
              </a:rPr>
              <a:t>成果</a:t>
            </a:r>
            <a:r>
              <a:rPr lang="en-US" sz="1800" u="sng" dirty="0">
                <a:solidFill>
                  <a:srgbClr val="0070C0"/>
                </a:solidFill>
                <a:latin typeface="Calibri" charset="0"/>
                <a:ea typeface="MS PGothic" charset="0"/>
              </a:rPr>
              <a:t>： </a:t>
            </a:r>
          </a:p>
          <a:p>
            <a:pPr lvl="1" eaLnBrk="1" hangingPunct="1"/>
            <a:r>
              <a:rPr lang="en-US" sz="1600" dirty="0" err="1">
                <a:latin typeface="Calibri" charset="0"/>
                <a:ea typeface="MS PGothic" charset="0"/>
              </a:rPr>
              <a:t>そのFOSSについてコンプライアンスの記録が作成</a:t>
            </a:r>
            <a:r>
              <a:rPr lang="en-US" sz="1600" dirty="0">
                <a:latin typeface="Calibri" charset="0"/>
                <a:ea typeface="MS PGothic" charset="0"/>
              </a:rPr>
              <a:t>（</a:t>
            </a:r>
            <a:r>
              <a:rPr lang="ja-JP" altLang="en-US" sz="1600" dirty="0">
                <a:latin typeface="Calibri" charset="0"/>
                <a:ea typeface="MS PGothic" charset="0"/>
              </a:rPr>
              <a:t>また</a:t>
            </a:r>
            <a:r>
              <a:rPr lang="en-US" sz="1600" dirty="0" err="1">
                <a:latin typeface="Calibri" charset="0"/>
                <a:ea typeface="MS PGothic" charset="0"/>
              </a:rPr>
              <a:t>はアップデート）される</a:t>
            </a:r>
            <a:r>
              <a:rPr lang="en-US" sz="1600" dirty="0">
                <a:latin typeface="Calibri" charset="0"/>
                <a:ea typeface="MS PGothic" charset="0"/>
              </a:rPr>
              <a:t> </a:t>
            </a:r>
          </a:p>
          <a:p>
            <a:pPr lvl="1" eaLnBrk="1" hangingPunct="1"/>
            <a:r>
              <a:rPr lang="en-US" sz="1600" dirty="0" err="1">
                <a:latin typeface="Calibri" charset="0"/>
                <a:ea typeface="MS PGothic" charset="0"/>
              </a:rPr>
              <a:t>ソースコードのスキャン</a:t>
            </a:r>
            <a:r>
              <a:rPr lang="ja-JP" altLang="en-US" sz="1600" dirty="0">
                <a:latin typeface="Calibri" charset="0"/>
                <a:ea typeface="MS PGothic" charset="0"/>
              </a:rPr>
              <a:t>また</a:t>
            </a:r>
            <a:r>
              <a:rPr lang="en-US" sz="1600" dirty="0" err="1" smtClean="0">
                <a:latin typeface="Calibri" charset="0"/>
                <a:ea typeface="MS PGothic" charset="0"/>
              </a:rPr>
              <a:t>はレビュ</a:t>
            </a:r>
            <a:r>
              <a:rPr lang="en-US" sz="1600" dirty="0" smtClean="0">
                <a:latin typeface="Calibri" charset="0"/>
                <a:ea typeface="MS PGothic" charset="0"/>
              </a:rPr>
              <a:t>ー</a:t>
            </a:r>
            <a:r>
              <a:rPr lang="ja-JP" altLang="en-US" sz="1600" dirty="0" smtClean="0">
                <a:latin typeface="Calibri" charset="0"/>
                <a:ea typeface="MS PGothic" charset="0"/>
              </a:rPr>
              <a:t>のための（次のステップとなる）</a:t>
            </a:r>
            <a:r>
              <a:rPr lang="en-US" sz="1600" dirty="0" err="1" smtClean="0">
                <a:latin typeface="Calibri" charset="0"/>
                <a:ea typeface="MS PGothic" charset="0"/>
              </a:rPr>
              <a:t>監査が要請される</a:t>
            </a:r>
            <a:endParaRPr lang="en-US" sz="1600" dirty="0">
              <a:latin typeface="Calibri" charset="0"/>
              <a:ea typeface="MS PGothic" charset="0"/>
            </a:endParaRPr>
          </a:p>
        </p:txBody>
      </p:sp>
      <p:sp>
        <p:nvSpPr>
          <p:cNvPr id="2458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4248000" y="3780000"/>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Calibri" charset="0"/>
                <a:ea typeface="MS PGothic" charset="0"/>
              </a:rPr>
              <a:t>入力</a:t>
            </a:r>
            <a:r>
              <a:rPr lang="en-US" sz="1600" dirty="0" err="1">
                <a:latin typeface="Calibri" charset="0"/>
                <a:ea typeface="MS PGothic" charset="0"/>
              </a:rPr>
              <a:t>リクエストが登録される</a:t>
            </a:r>
            <a:endParaRPr lang="en-US" sz="1600" dirty="0">
              <a:latin typeface="Calibri" charset="0"/>
              <a:ea typeface="MS PGothic" charset="0"/>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Calibri" charset="0"/>
                <a:ea typeface="MS PGothic" charset="0"/>
              </a:rPr>
              <a:t>全プラットフォームのスキャンが実施される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Calibri" charset="0"/>
                <a:ea typeface="MS PGothic" charset="0"/>
              </a:rPr>
              <a:t>サードパーティ提供のソフトウェアに対</a:t>
            </a:r>
            <a:r>
              <a:rPr lang="ja-JP" altLang="en-US" sz="1600" dirty="0">
                <a:latin typeface="Calibri" charset="0"/>
                <a:ea typeface="MS PGothic" charset="0"/>
              </a:rPr>
              <a:t>する</a:t>
            </a:r>
            <a:r>
              <a:rPr lang="ja-JP" altLang="en-US" sz="1600" dirty="0" smtClean="0">
                <a:latin typeface="Calibri" charset="0"/>
                <a:ea typeface="MS PGothic" charset="0"/>
              </a:rPr>
              <a:t>精査</a:t>
            </a:r>
            <a:r>
              <a:rPr lang="en-US" sz="1600" dirty="0" err="1" smtClean="0">
                <a:latin typeface="Calibri" charset="0"/>
                <a:ea typeface="MS PGothic" charset="0"/>
              </a:rPr>
              <a:t>を実施する</a:t>
            </a:r>
            <a:r>
              <a:rPr lang="en-US" sz="1600" dirty="0" smtClean="0">
                <a:latin typeface="Calibri" charset="0"/>
                <a:ea typeface="MS PGothic" charset="0"/>
              </a:rPr>
              <a:t> </a:t>
            </a:r>
            <a:endParaRPr lang="en-US" sz="1600" dirty="0">
              <a:latin typeface="Calibri" charset="0"/>
              <a:ea typeface="MS PGothic" charset="0"/>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Calibri" charset="0"/>
                <a:ea typeface="MS PGothic" charset="0"/>
              </a:rPr>
              <a:t>ソース </a:t>
            </a:r>
            <a:r>
              <a:rPr lang="en-US" sz="1600" dirty="0" err="1">
                <a:latin typeface="Calibri" charset="0"/>
                <a:ea typeface="MS PGothic" charset="0"/>
              </a:rPr>
              <a:t>リポジトリに追加され</a:t>
            </a:r>
            <a:r>
              <a:rPr lang="ja-JP" altLang="en-US" sz="1600" dirty="0">
                <a:latin typeface="Calibri" charset="0"/>
                <a:ea typeface="MS PGothic" charset="0"/>
              </a:rPr>
              <a:t>ているが、</a:t>
            </a:r>
            <a:r>
              <a:rPr lang="en-US" sz="1600" dirty="0" err="1">
                <a:latin typeface="Calibri" charset="0"/>
                <a:ea typeface="MS PGothic" charset="0"/>
              </a:rPr>
              <a:t>入力リクエストのないすべてのFOSSコンポーネントを識別し、レビューを実施する</a:t>
            </a:r>
            <a:endParaRPr lang="en-US" sz="1600" dirty="0">
              <a:latin typeface="Calibri" charset="0"/>
              <a:ea typeface="MS PGothic" charset="0"/>
            </a:endParaRPr>
          </a:p>
        </p:txBody>
      </p:sp>
      <p:sp>
        <p:nvSpPr>
          <p:cNvPr id="22" name="Rectangle 21"/>
          <p:cNvSpPr/>
          <p:nvPr/>
        </p:nvSpPr>
        <p:spPr>
          <a:xfrm>
            <a:off x="252000" y="3240000"/>
            <a:ext cx="5953809" cy="369332"/>
          </a:xfrm>
          <a:prstGeom prst="rect">
            <a:avLst/>
          </a:prstGeom>
        </p:spPr>
        <p:txBody>
          <a:bodyPr wrap="none" anchor="t">
            <a:spAutoFit/>
          </a:bodyPr>
          <a:lstStyle/>
          <a:p>
            <a:r>
              <a:rPr lang="ja-JP" altLang="en-US" b="1" dirty="0">
                <a:latin typeface="Calibri" charset="0"/>
                <a:ea typeface="MS PGothic" charset="0"/>
              </a:rPr>
              <a:t>すべて</a:t>
            </a:r>
            <a:r>
              <a:rPr lang="en-US" b="1" dirty="0" err="1">
                <a:latin typeface="Calibri" charset="0"/>
                <a:ea typeface="MS PGothic" charset="0"/>
              </a:rPr>
              <a:t>のソース</a:t>
            </a:r>
            <a:r>
              <a:rPr lang="ja-JP" altLang="en-US" b="1" dirty="0">
                <a:latin typeface="Calibri" charset="0"/>
                <a:ea typeface="MS PGothic" charset="0"/>
              </a:rPr>
              <a:t>に含まれる</a:t>
            </a:r>
            <a:r>
              <a:rPr lang="en-US" b="1" dirty="0" err="1">
                <a:latin typeface="Calibri" charset="0"/>
                <a:ea typeface="MS PGothic" charset="0"/>
              </a:rPr>
              <a:t>FOSSを確認し、追跡を開始する</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FOSSの</a:t>
            </a:r>
            <a:r>
              <a:rPr lang="en-US" altLang="en-US" dirty="0" err="1">
                <a:solidFill>
                  <a:schemeClr val="tx2"/>
                </a:solidFill>
                <a:latin typeface="+mj-lt"/>
                <a:ea typeface="ＭＳ Ｐゴシック" charset="0"/>
                <a:cs typeface="ＭＳ Ｐゴシック" charset="0"/>
              </a:rPr>
              <a:t>使用を</a:t>
            </a:r>
            <a:r>
              <a:rPr lang="en-US" dirty="0" err="1">
                <a:solidFill>
                  <a:schemeClr val="tx2"/>
                </a:solidFill>
                <a:latin typeface="+mj-lt"/>
                <a:ea typeface="ＭＳ Ｐゴシック" charset="0"/>
                <a:cs typeface="ＭＳ Ｐゴシック" charset="0"/>
              </a:rPr>
              <a:t>確認し、追跡する</a:t>
            </a:r>
            <a:endParaRPr lang="en-US" dirty="0">
              <a:solidFill>
                <a:schemeClr val="tx2"/>
              </a:solidFill>
              <a:latin typeface="+mj-lt"/>
              <a:ea typeface="ＭＳ Ｐゴシック" charset="0"/>
              <a:cs typeface="ＭＳ Ｐゴシック" charset="0"/>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76571"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63" name="Rectangle 78"/>
          <p:cNvSpPr>
            <a:spLocks noChangeArrowheads="1"/>
          </p:cNvSpPr>
          <p:nvPr/>
        </p:nvSpPr>
        <p:spPr bwMode="auto">
          <a:xfrm rot="10800000">
            <a:off x="4450564"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64" name="Rectangle 78"/>
          <p:cNvSpPr>
            <a:spLocks noChangeArrowheads="1"/>
          </p:cNvSpPr>
          <p:nvPr/>
        </p:nvSpPr>
        <p:spPr bwMode="auto">
          <a:xfrm rot="10800000">
            <a:off x="5024557"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65" name="Rectangle 78"/>
          <p:cNvSpPr>
            <a:spLocks noChangeArrowheads="1"/>
          </p:cNvSpPr>
          <p:nvPr/>
        </p:nvSpPr>
        <p:spPr bwMode="auto">
          <a:xfrm rot="10800000">
            <a:off x="5598550"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66" name="Rectangle 78"/>
          <p:cNvSpPr>
            <a:spLocks noChangeArrowheads="1"/>
          </p:cNvSpPr>
          <p:nvPr/>
        </p:nvSpPr>
        <p:spPr bwMode="auto">
          <a:xfrm rot="10800000">
            <a:off x="6172543"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67" name="Rectangle 78"/>
          <p:cNvSpPr>
            <a:spLocks noChangeArrowheads="1"/>
          </p:cNvSpPr>
          <p:nvPr/>
        </p:nvSpPr>
        <p:spPr bwMode="auto">
          <a:xfrm rot="10800000">
            <a:off x="6746536"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68" name="Rectangle 78"/>
          <p:cNvSpPr>
            <a:spLocks noChangeArrowheads="1"/>
          </p:cNvSpPr>
          <p:nvPr/>
        </p:nvSpPr>
        <p:spPr bwMode="auto">
          <a:xfrm rot="10800000">
            <a:off x="7320529"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69" name="Rectangle 78"/>
          <p:cNvSpPr>
            <a:spLocks noChangeArrowheads="1"/>
          </p:cNvSpPr>
          <p:nvPr/>
        </p:nvSpPr>
        <p:spPr bwMode="auto">
          <a:xfrm rot="10800000">
            <a:off x="7894522"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70" name="Rectangle 78"/>
          <p:cNvSpPr>
            <a:spLocks noChangeArrowheads="1"/>
          </p:cNvSpPr>
          <p:nvPr/>
        </p:nvSpPr>
        <p:spPr bwMode="auto">
          <a:xfrm rot="10800000">
            <a:off x="8468515"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72" name="Rectangle 78"/>
          <p:cNvSpPr>
            <a:spLocks noChangeArrowheads="1"/>
          </p:cNvSpPr>
          <p:nvPr/>
        </p:nvSpPr>
        <p:spPr bwMode="auto">
          <a:xfrm rot="10800000">
            <a:off x="3302578" y="1476962"/>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1000" b="1" smtClean="0">
                <a:solidFill>
                  <a:srgbClr val="000000"/>
                </a:solidFill>
              </a:rPr>
              <a:t>確認</a:t>
            </a:r>
          </a:p>
          <a:p>
            <a:pPr algn="ctr">
              <a:defRPr/>
            </a:pPr>
            <a:r>
              <a:rPr lang="en-US" sz="1000" b="1" smtClean="0">
                <a:solidFill>
                  <a:srgbClr val="000000"/>
                </a:solidFill>
              </a:rPr>
              <a:t>（</a:t>
            </a:r>
            <a:r>
              <a:rPr lang="en-US" sz="1000" b="1" dirty="0" err="1">
                <a:solidFill>
                  <a:srgbClr val="000000"/>
                </a:solidFill>
              </a:rPr>
              <a:t>Identification</a:t>
            </a:r>
            <a:r>
              <a:rPr lang="en-US" sz="1000" b="1" dirty="0">
                <a:solidFill>
                  <a:srgbClr val="000000"/>
                </a:solidFill>
              </a:rPr>
              <a:t>）</a:t>
            </a:r>
            <a:endParaRPr lang="en-US" sz="1000" b="1" i="1" dirty="0">
              <a:solidFill>
                <a:srgbClr val="000000"/>
              </a:solidFill>
            </a:endParaRPr>
          </a:p>
        </p:txBody>
      </p:sp>
    </p:spTree>
    <p:extLst>
      <p:ext uri="{BB962C8B-B14F-4D97-AF65-F5344CB8AC3E}">
        <p14:creationId xmlns:p14="http://schemas.microsoft.com/office/powerpoint/2010/main" val="20789836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en-US" sz="1600" dirty="0" err="1" smtClean="0">
                <a:latin typeface="Calibri" charset="0"/>
                <a:ea typeface="MS PGothic" charset="0"/>
              </a:rPr>
              <a:t>開発チーム</a:t>
            </a:r>
            <a:r>
              <a:rPr lang="ja-JP" altLang="en-US" sz="1600" dirty="0">
                <a:latin typeface="Calibri" charset="0"/>
                <a:ea typeface="MS PGothic" charset="0"/>
              </a:rPr>
              <a:t>が</a:t>
            </a:r>
            <a:r>
              <a:rPr lang="en-US" altLang="ja-JP" sz="1600" dirty="0" err="1" smtClean="0">
                <a:latin typeface="Calibri" charset="0"/>
                <a:ea typeface="MS PGothic" charset="0"/>
              </a:rPr>
              <a:t>コンプライアンスの記録</a:t>
            </a:r>
            <a:r>
              <a:rPr lang="ja-JP" altLang="en-US" sz="1600" dirty="0">
                <a:latin typeface="Calibri" charset="0"/>
                <a:ea typeface="MS PGothic" charset="0"/>
              </a:rPr>
              <a:t>を</a:t>
            </a:r>
            <a:r>
              <a:rPr lang="en-US" sz="1600" dirty="0" err="1" smtClean="0">
                <a:latin typeface="Calibri" charset="0"/>
                <a:ea typeface="MS PGothic" charset="0"/>
              </a:rPr>
              <a:t>FOSS</a:t>
            </a:r>
            <a:r>
              <a:rPr lang="en-US" sz="1600" dirty="0" err="1">
                <a:latin typeface="Calibri" charset="0"/>
                <a:ea typeface="MS PGothic" charset="0"/>
              </a:rPr>
              <a:t>の使用</a:t>
            </a:r>
            <a:r>
              <a:rPr lang="ja-JP" altLang="en-US" sz="1600" dirty="0">
                <a:latin typeface="Calibri" charset="0"/>
                <a:ea typeface="MS PGothic" charset="0"/>
              </a:rPr>
              <a:t>方法に関する</a:t>
            </a:r>
            <a:r>
              <a:rPr lang="en-US" sz="1600" dirty="0" err="1">
                <a:latin typeface="Calibri" charset="0"/>
                <a:ea typeface="MS PGothic" charset="0"/>
              </a:rPr>
              <a:t>情報</a:t>
            </a:r>
            <a:r>
              <a:rPr lang="ja-JP" altLang="en-US" sz="1600" dirty="0">
                <a:latin typeface="Calibri" charset="0"/>
                <a:ea typeface="MS PGothic" charset="0"/>
              </a:rPr>
              <a:t>と併せ</a:t>
            </a:r>
            <a:r>
              <a:rPr lang="en-US" sz="1600" dirty="0" err="1">
                <a:latin typeface="Calibri" charset="0"/>
                <a:ea typeface="MS PGothic" charset="0"/>
              </a:rPr>
              <a:t>提供する</a:t>
            </a:r>
            <a:r>
              <a:rPr lang="en-US" sz="1600" dirty="0">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開発チームから提供される記録がない場合、FOSSコンポーネント</a:t>
            </a:r>
            <a:r>
              <a:rPr lang="ja-JP" altLang="en-US" sz="1600" dirty="0">
                <a:latin typeface="Calibri" charset="0"/>
                <a:ea typeface="MS PGothic" charset="0"/>
              </a:rPr>
              <a:t>発見時</a:t>
            </a:r>
            <a:r>
              <a:rPr lang="en-US" sz="1600" dirty="0" err="1">
                <a:latin typeface="Calibri" charset="0"/>
                <a:ea typeface="MS PGothic" charset="0"/>
              </a:rPr>
              <a:t>に記録が生成される</a:t>
            </a:r>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8154000" y="3780000"/>
            <a:ext cx="4038600" cy="2301875"/>
          </a:xfrm>
          <a:prstGeom prst="rect">
            <a:avLst/>
          </a:prstGeom>
        </p:spPr>
        <p:txBody>
          <a:bodyPr vert="horz" lIns="91440" tIns="4680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ソースコードの起源とライセンス</a:t>
            </a:r>
            <a:r>
              <a:rPr lang="ja-JP" altLang="en-US" sz="1600" dirty="0">
                <a:latin typeface="Calibri" charset="0"/>
                <a:ea typeface="MS PGothic" charset="0"/>
              </a:rPr>
              <a:t>を</a:t>
            </a:r>
            <a:r>
              <a:rPr lang="en-US" sz="1600" dirty="0" err="1">
                <a:latin typeface="Calibri" charset="0"/>
                <a:ea typeface="MS PGothic" charset="0"/>
              </a:rPr>
              <a:t>確認した監査レポートが生成される</a:t>
            </a:r>
            <a:r>
              <a:rPr lang="en-US" sz="1600" dirty="0">
                <a:latin typeface="Calibri" charset="0"/>
                <a:ea typeface="MS PGothic" charset="0"/>
              </a:rPr>
              <a:t> </a:t>
            </a:r>
          </a:p>
        </p:txBody>
      </p:sp>
      <p:sp>
        <p:nvSpPr>
          <p:cNvPr id="23" name="Rectangle 25"/>
          <p:cNvSpPr txBox="1">
            <a:spLocks/>
          </p:cNvSpPr>
          <p:nvPr/>
        </p:nvSpPr>
        <p:spPr>
          <a:xfrm>
            <a:off x="4077300" y="3780000"/>
            <a:ext cx="4038600" cy="2619056"/>
          </a:xfrm>
          <a:prstGeom prst="rect">
            <a:avLst/>
          </a:prstGeom>
        </p:spPr>
        <p:txBody>
          <a:bodyPr vert="horz" lIns="91440" tIns="4680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lvl="1" indent="-182880">
              <a:spcBef>
                <a:spcPct val="20000"/>
              </a:spcBef>
              <a:buClr>
                <a:schemeClr val="accent1"/>
              </a:buClr>
              <a:buSzPct val="85000"/>
              <a:buFont typeface="Arial" pitchFamily="34" charset="0"/>
              <a:buChar char="•"/>
              <a:defRPr/>
            </a:pPr>
            <a:r>
              <a:rPr lang="en-US" sz="1600" dirty="0">
                <a:latin typeface="Calibri" charset="0"/>
                <a:ea typeface="MS PGothic" charset="0"/>
              </a:rPr>
              <a:t>監査のためのソースコードが特定される</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ソフトウェア</a:t>
            </a:r>
            <a:r>
              <a:rPr lang="ja-JP" altLang="en-US" sz="1600" dirty="0">
                <a:latin typeface="Calibri" charset="0"/>
                <a:ea typeface="MS PGothic" charset="0"/>
              </a:rPr>
              <a:t> </a:t>
            </a:r>
            <a:r>
              <a:rPr lang="en-US" sz="1600" dirty="0" err="1">
                <a:latin typeface="Calibri" charset="0"/>
                <a:ea typeface="MS PGothic" charset="0"/>
              </a:rPr>
              <a:t>ツールによってソースがスキャンされる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a:latin typeface="Calibri" charset="0"/>
                <a:ea typeface="MS PGothic" charset="0"/>
              </a:rPr>
              <a:t>監査やスキャンによって</a:t>
            </a:r>
            <a:r>
              <a:rPr lang="en-US" sz="1600" noProof="0" dirty="0">
                <a:latin typeface="Calibri" charset="0"/>
                <a:ea typeface="MS PGothic" charset="0"/>
              </a:rPr>
              <a:t>「ヒット」したものがレビューされ、コードの起源が適正かどうかが検証される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Calibri" charset="0"/>
                <a:ea typeface="MS PGothic" charset="0"/>
              </a:rPr>
              <a:t>ソフトウェア</a:t>
            </a:r>
            <a:r>
              <a:rPr lang="ja-JP" altLang="en-US" sz="1600" dirty="0">
                <a:latin typeface="Calibri" charset="0"/>
                <a:ea typeface="MS PGothic" charset="0"/>
              </a:rPr>
              <a:t>の</a:t>
            </a:r>
            <a:r>
              <a:rPr lang="en-US" sz="1600" dirty="0" err="1">
                <a:latin typeface="Calibri" charset="0"/>
                <a:ea typeface="MS PGothic" charset="0"/>
              </a:rPr>
              <a:t>開発</a:t>
            </a:r>
            <a:r>
              <a:rPr lang="ja-JP" altLang="en-US" sz="1600" dirty="0">
                <a:latin typeface="Calibri" charset="0"/>
                <a:ea typeface="MS PGothic" charset="0"/>
              </a:rPr>
              <a:t>／</a:t>
            </a:r>
            <a:r>
              <a:rPr lang="en-US" sz="1600" dirty="0" err="1">
                <a:latin typeface="Calibri" charset="0"/>
                <a:ea typeface="MS PGothic" charset="0"/>
              </a:rPr>
              <a:t>リリース</a:t>
            </a:r>
            <a:r>
              <a:rPr lang="ja-JP" altLang="en-US" sz="1600" dirty="0">
                <a:latin typeface="Calibri" charset="0"/>
                <a:ea typeface="MS PGothic" charset="0"/>
              </a:rPr>
              <a:t>の</a:t>
            </a:r>
            <a:r>
              <a:rPr lang="en-US" sz="1600" dirty="0">
                <a:latin typeface="Calibri" charset="0"/>
                <a:ea typeface="MS PGothic" charset="0"/>
              </a:rPr>
              <a:t> ライフサイクルをベースに監査もしくはスキャンが繰り返し実施される</a:t>
            </a:r>
          </a:p>
        </p:txBody>
      </p:sp>
      <p:sp>
        <p:nvSpPr>
          <p:cNvPr id="24" name="Rectangle 23"/>
          <p:cNvSpPr/>
          <p:nvPr/>
        </p:nvSpPr>
        <p:spPr>
          <a:xfrm>
            <a:off x="252000" y="3240000"/>
            <a:ext cx="6207084" cy="369332"/>
          </a:xfrm>
          <a:prstGeom prst="rect">
            <a:avLst/>
          </a:prstGeom>
        </p:spPr>
        <p:txBody>
          <a:bodyPr wrap="none" anchor="t">
            <a:spAutoFit/>
          </a:bodyPr>
          <a:lstStyle/>
          <a:p>
            <a:r>
              <a:rPr lang="en-US" b="1" dirty="0" err="1">
                <a:latin typeface="Calibri" charset="0"/>
                <a:ea typeface="MS PGothic" charset="0"/>
              </a:rPr>
              <a:t>FOSSコンポーネント</a:t>
            </a:r>
            <a:r>
              <a:rPr lang="en-US" b="1" dirty="0">
                <a:latin typeface="Calibri" charset="0"/>
                <a:ea typeface="MS PGothic" charset="0"/>
              </a:rPr>
              <a:t>、</a:t>
            </a:r>
            <a:r>
              <a:rPr lang="ja-JP" altLang="en-US" b="1" dirty="0">
                <a:latin typeface="Calibri" charset="0"/>
                <a:ea typeface="MS PGothic" charset="0"/>
              </a:rPr>
              <a:t>および</a:t>
            </a:r>
            <a:r>
              <a:rPr lang="en-US" b="1" dirty="0" err="1" smtClean="0">
                <a:latin typeface="Calibri" charset="0"/>
                <a:ea typeface="MS PGothic" charset="0"/>
              </a:rPr>
              <a:t>その起源とライセンス</a:t>
            </a:r>
            <a:r>
              <a:rPr lang="ja-JP" altLang="en-US" b="1" dirty="0" smtClean="0">
                <a:latin typeface="Calibri" charset="0"/>
                <a:ea typeface="MS PGothic" charset="0"/>
              </a:rPr>
              <a:t>を</a:t>
            </a:r>
            <a:r>
              <a:rPr lang="en-US" b="1" dirty="0" err="1" smtClean="0">
                <a:latin typeface="Calibri" charset="0"/>
                <a:ea typeface="MS PGothic" charset="0"/>
              </a:rPr>
              <a:t>確認</a:t>
            </a:r>
            <a:r>
              <a:rPr lang="ja-JP" altLang="en-US" b="1" dirty="0" smtClean="0">
                <a:latin typeface="Calibri" charset="0"/>
                <a:ea typeface="MS PGothic" charset="0"/>
              </a:rPr>
              <a:t>する</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ソースコードを監査する</a:t>
            </a:r>
          </a:p>
        </p:txBody>
      </p:sp>
      <p:sp>
        <p:nvSpPr>
          <p:cNvPr id="25"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5"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 name="Rectangle 78"/>
          <p:cNvSpPr>
            <a:spLocks noChangeArrowheads="1"/>
          </p:cNvSpPr>
          <p:nvPr/>
        </p:nvSpPr>
        <p:spPr bwMode="auto">
          <a:xfrm rot="10800000">
            <a:off x="3876571"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監査</a:t>
            </a:r>
          </a:p>
          <a:p>
            <a:pPr algn="ctr"/>
            <a:r>
              <a:rPr lang="en-US" sz="1000" b="1">
                <a:solidFill>
                  <a:srgbClr val="000000"/>
                </a:solidFill>
              </a:rPr>
              <a:t>（Audit）</a:t>
            </a:r>
          </a:p>
        </p:txBody>
      </p:sp>
    </p:spTree>
    <p:extLst>
      <p:ext uri="{BB962C8B-B14F-4D97-AF65-F5344CB8AC3E}">
        <p14:creationId xmlns:p14="http://schemas.microsoft.com/office/powerpoint/2010/main" val="1913032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3"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ソースコード</a:t>
            </a:r>
            <a:r>
              <a:rPr lang="ja-JP" altLang="en-US" sz="1600" dirty="0">
                <a:latin typeface="Calibri" charset="0"/>
                <a:ea typeface="MS PGothic" charset="0"/>
              </a:rPr>
              <a:t>の</a:t>
            </a:r>
            <a:r>
              <a:rPr lang="en-US" sz="1600" dirty="0" err="1">
                <a:latin typeface="Calibri" charset="0"/>
                <a:ea typeface="MS PGothic" charset="0"/>
              </a:rPr>
              <a:t>監査</a:t>
            </a:r>
            <a:r>
              <a:rPr lang="ja-JP" altLang="en-US" sz="1600" dirty="0">
                <a:latin typeface="Calibri" charset="0"/>
                <a:ea typeface="MS PGothic" charset="0"/>
              </a:rPr>
              <a:t>や</a:t>
            </a:r>
            <a:r>
              <a:rPr lang="en-US" sz="1600" dirty="0" err="1">
                <a:latin typeface="Calibri" charset="0"/>
                <a:ea typeface="MS PGothic" charset="0"/>
              </a:rPr>
              <a:t>スキャンが完了している</a:t>
            </a:r>
            <a:r>
              <a:rPr lang="en-US" sz="1600" dirty="0">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監査レポートがソースコードの起源とライセンスを特定し、さらなる</a:t>
            </a:r>
            <a:r>
              <a:rPr lang="ja-JP" altLang="en-US" sz="1600" dirty="0">
                <a:latin typeface="Calibri" charset="0"/>
                <a:ea typeface="MS PGothic" charset="0"/>
              </a:rPr>
              <a:t>調査が</a:t>
            </a:r>
            <a:r>
              <a:rPr lang="en-US" sz="1600" dirty="0" err="1">
                <a:latin typeface="Calibri" charset="0"/>
                <a:ea typeface="MS PGothic" charset="0"/>
              </a:rPr>
              <a:t>必要</a:t>
            </a:r>
            <a:r>
              <a:rPr lang="ja-JP" altLang="en-US" sz="1600" dirty="0">
                <a:latin typeface="Calibri" charset="0"/>
                <a:ea typeface="MS PGothic" charset="0"/>
              </a:rPr>
              <a:t>な</a:t>
            </a:r>
            <a:r>
              <a:rPr lang="en-US" sz="1600" dirty="0" err="1" smtClean="0">
                <a:latin typeface="Calibri" charset="0"/>
                <a:ea typeface="MS PGothic" charset="0"/>
              </a:rPr>
              <a:t>ファイルにフラグが立てられている</a:t>
            </a: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8154000" y="3780000"/>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レポートでフラグ</a:t>
            </a:r>
            <a:r>
              <a:rPr lang="ja-JP" altLang="en-US" sz="1600" dirty="0">
                <a:latin typeface="Calibri" charset="0"/>
                <a:ea typeface="MS PGothic" charset="0"/>
              </a:rPr>
              <a:t>を</a:t>
            </a:r>
            <a:r>
              <a:rPr lang="en-US" sz="1600" dirty="0" err="1">
                <a:latin typeface="Calibri" charset="0"/>
                <a:ea typeface="MS PGothic" charset="0"/>
              </a:rPr>
              <a:t>立てられたそれぞれのファイル</a:t>
            </a:r>
            <a:r>
              <a:rPr lang="ja-JP" altLang="en-US" sz="1600" dirty="0" err="1">
                <a:latin typeface="Calibri" charset="0"/>
                <a:ea typeface="MS PGothic" charset="0"/>
              </a:rPr>
              <a:t>での</a:t>
            </a:r>
            <a:r>
              <a:rPr lang="ja-JP" altLang="en-US" sz="1600" dirty="0">
                <a:latin typeface="Calibri" charset="0"/>
                <a:ea typeface="MS PGothic" charset="0"/>
              </a:rPr>
              <a:t>問題の解消、およびフラグの立てられたすべての</a:t>
            </a:r>
            <a:r>
              <a:rPr lang="en-US" sz="1600" dirty="0" err="1">
                <a:latin typeface="Calibri" charset="0"/>
                <a:ea typeface="MS PGothic" charset="0"/>
              </a:rPr>
              <a:t>ライセンス</a:t>
            </a:r>
            <a:r>
              <a:rPr lang="ja-JP" altLang="en-US" sz="1600" dirty="0">
                <a:latin typeface="Calibri" charset="0"/>
                <a:ea typeface="MS PGothic" charset="0"/>
              </a:rPr>
              <a:t>上の矛盾の解決</a:t>
            </a:r>
            <a:r>
              <a:rPr lang="en-US" sz="1600" dirty="0">
                <a:latin typeface="Calibri" charset="0"/>
                <a:ea typeface="MS PGothic" charset="0"/>
              </a:rPr>
              <a:t> </a:t>
            </a:r>
          </a:p>
          <a:p>
            <a:pPr marL="685800"/>
            <a:endParaRPr lang="en-US" sz="1600" dirty="0">
              <a:latin typeface="Calibri" charset="0"/>
              <a:ea typeface="MS PGothic" charset="0"/>
            </a:endParaRPr>
          </a:p>
        </p:txBody>
      </p:sp>
      <p:sp>
        <p:nvSpPr>
          <p:cNvPr id="25" name="Rectangle 25"/>
          <p:cNvSpPr txBox="1">
            <a:spLocks/>
          </p:cNvSpPr>
          <p:nvPr/>
        </p:nvSpPr>
        <p:spPr>
          <a:xfrm>
            <a:off x="4077300" y="3780000"/>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監査レポート</a:t>
            </a:r>
            <a:r>
              <a:rPr lang="ja-JP" altLang="en-US" sz="1600" dirty="0">
                <a:latin typeface="Calibri" charset="0"/>
                <a:ea typeface="MS PGothic" charset="0"/>
              </a:rPr>
              <a:t>で指摘された</a:t>
            </a:r>
            <a:r>
              <a:rPr lang="en-US" sz="1600" dirty="0" err="1">
                <a:latin typeface="Calibri" charset="0"/>
                <a:ea typeface="MS PGothic" charset="0"/>
              </a:rPr>
              <a:t>FOSSポリシ</a:t>
            </a:r>
            <a:r>
              <a:rPr lang="en-US" sz="1600" dirty="0">
                <a:latin typeface="Calibri" charset="0"/>
                <a:ea typeface="MS PGothic" charset="0"/>
              </a:rPr>
              <a:t>ー</a:t>
            </a:r>
            <a:r>
              <a:rPr lang="ja-JP" altLang="en-US" sz="1600" dirty="0">
                <a:latin typeface="Calibri" charset="0"/>
                <a:ea typeface="MS PGothic" charset="0"/>
              </a:rPr>
              <a:t>に反する問</a:t>
            </a:r>
            <a:r>
              <a:rPr lang="en-US" sz="1600" dirty="0" err="1">
                <a:latin typeface="Calibri" charset="0"/>
                <a:ea typeface="MS PGothic" charset="0"/>
              </a:rPr>
              <a:t>題を解決するために</a:t>
            </a:r>
            <a:r>
              <a:rPr lang="ja-JP" altLang="en-US" sz="1600" dirty="0" err="1">
                <a:latin typeface="Calibri" charset="0"/>
                <a:ea typeface="MS PGothic" charset="0"/>
              </a:rPr>
              <a:t>、</a:t>
            </a:r>
            <a:r>
              <a:rPr lang="en-US" sz="1600" dirty="0" err="1">
                <a:latin typeface="Calibri" charset="0"/>
                <a:ea typeface="MS PGothic" charset="0"/>
              </a:rPr>
              <a:t>適切なエンジニアにフィードバックを提供する</a:t>
            </a:r>
            <a:r>
              <a:rPr lang="en-US" sz="1600" dirty="0">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問題</a:t>
            </a:r>
            <a:r>
              <a:rPr lang="en-US" sz="1600" dirty="0" err="1">
                <a:latin typeface="Calibri" charset="0"/>
                <a:ea typeface="MS PGothic" charset="0"/>
              </a:rPr>
              <a:t>が解決されたことをエンジニアとともに確認する</a:t>
            </a:r>
            <a:endParaRPr lang="en-US" sz="1600" dirty="0">
              <a:latin typeface="Calibri" charset="0"/>
              <a:ea typeface="MS PGothic" charset="0"/>
            </a:endParaRP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52000" y="3240000"/>
            <a:ext cx="7240677" cy="369887"/>
          </a:xfrm>
          <a:prstGeom prst="rect">
            <a:avLst/>
          </a:prstGeom>
        </p:spPr>
        <p:txBody>
          <a:bodyPr wrap="square" anchor="t">
            <a:spAutoFit/>
          </a:bodyPr>
          <a:lstStyle/>
          <a:p>
            <a:r>
              <a:rPr lang="en-US" b="1" dirty="0" err="1" smtClean="0">
                <a:latin typeface="Calibri" charset="0"/>
                <a:ea typeface="MS PGothic" charset="0"/>
              </a:rPr>
              <a:t>監査で確認された</a:t>
            </a:r>
            <a:r>
              <a:rPr lang="ja-JP" altLang="en-US" b="1" dirty="0" smtClean="0">
                <a:latin typeface="Calibri" charset="0"/>
                <a:ea typeface="MS PGothic" charset="0"/>
              </a:rPr>
              <a:t>すべての問</a:t>
            </a:r>
            <a:r>
              <a:rPr lang="en-US" b="1" dirty="0" err="1" smtClean="0">
                <a:latin typeface="Calibri" charset="0"/>
                <a:ea typeface="MS PGothic" charset="0"/>
              </a:rPr>
              <a:t>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chemeClr val="tx2"/>
                </a:solidFill>
                <a:latin typeface="+mj-lt"/>
                <a:ea typeface="ＭＳ Ｐゴシック" charset="0"/>
                <a:cs typeface="ＭＳ Ｐゴシック" charset="0"/>
              </a:rPr>
              <a:t>問題</a:t>
            </a:r>
            <a:r>
              <a:rPr lang="en-US" dirty="0" err="1" smtClean="0">
                <a:solidFill>
                  <a:schemeClr val="tx2"/>
                </a:solidFill>
                <a:latin typeface="+mj-lt"/>
                <a:ea typeface="ＭＳ Ｐゴシック" charset="0"/>
                <a:cs typeface="ＭＳ Ｐゴシック" charset="0"/>
              </a:rPr>
              <a:t>を解決する</a:t>
            </a:r>
            <a:endParaRPr lang="en-US" dirty="0">
              <a:solidFill>
                <a:schemeClr val="tx2"/>
              </a:solidFill>
              <a:latin typeface="+mj-lt"/>
              <a:ea typeface="ＭＳ Ｐゴシック" charset="0"/>
              <a:cs typeface="ＭＳ Ｐゴシック" charset="0"/>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1"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2"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 name="Rectangle 78"/>
          <p:cNvSpPr>
            <a:spLocks noChangeArrowheads="1"/>
          </p:cNvSpPr>
          <p:nvPr/>
        </p:nvSpPr>
        <p:spPr bwMode="auto">
          <a:xfrm rot="10800000">
            <a:off x="4450564"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問題の解決</a:t>
            </a:r>
          </a:p>
          <a:p>
            <a:pPr algn="ctr"/>
            <a:r>
              <a:rPr lang="en-US" sz="1000" b="1">
                <a:solidFill>
                  <a:srgbClr val="000000"/>
                </a:solidFill>
              </a:rPr>
              <a:t>（Resolve Issue）</a:t>
            </a:r>
          </a:p>
        </p:txBody>
      </p:sp>
    </p:spTree>
    <p:extLst>
      <p:ext uri="{BB962C8B-B14F-4D97-AF65-F5344CB8AC3E}">
        <p14:creationId xmlns:p14="http://schemas.microsoft.com/office/powerpoint/2010/main" val="34808346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3" name="Rectangle 24"/>
          <p:cNvSpPr txBox="1">
            <a:spLocks/>
          </p:cNvSpPr>
          <p:nvPr/>
        </p:nvSpPr>
        <p:spPr>
          <a:xfrm>
            <a:off x="-1" y="3780000"/>
            <a:ext cx="4039200" cy="2985013"/>
          </a:xfrm>
          <a:prstGeom prst="rect">
            <a:avLst/>
          </a:prstGeom>
          <a:noFill/>
          <a:ln w="3175" cap="sq">
            <a:noFill/>
            <a:miter lim="800000"/>
          </a:ln>
        </p:spPr>
        <p:txBody>
          <a:bodyPr vert="horz" wrap="square" lIns="252000" tIns="46800" rIns="180000" bIns="216000" rtlCol="0" anchor="t">
            <a:no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Calibri" charset="0"/>
                <a:ea typeface="MS PGothic" charset="0"/>
              </a:rPr>
              <a:t>ソースコードが監査されている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すべて</a:t>
            </a:r>
            <a:r>
              <a:rPr lang="en-US" sz="1600" dirty="0">
                <a:latin typeface="Calibri" charset="0"/>
                <a:ea typeface="MS PGothic" charset="0"/>
              </a:rPr>
              <a:t>の</a:t>
            </a:r>
            <a:r>
              <a:rPr lang="ja-JP" altLang="en-US" sz="1600" dirty="0">
                <a:latin typeface="Calibri" charset="0"/>
                <a:ea typeface="MS PGothic" charset="0"/>
              </a:rPr>
              <a:t>指摘</a:t>
            </a:r>
            <a:r>
              <a:rPr lang="en-US" sz="1600" dirty="0" err="1">
                <a:latin typeface="Calibri" charset="0"/>
                <a:ea typeface="MS PGothic" charset="0"/>
              </a:rPr>
              <a:t>された</a:t>
            </a:r>
            <a:r>
              <a:rPr lang="ja-JP" altLang="en-US" sz="1600" dirty="0">
                <a:latin typeface="Calibri" charset="0"/>
                <a:ea typeface="MS PGothic" charset="0"/>
              </a:rPr>
              <a:t>問</a:t>
            </a:r>
            <a:r>
              <a:rPr lang="en-US" sz="1600" dirty="0" err="1">
                <a:latin typeface="Calibri" charset="0"/>
                <a:ea typeface="MS PGothic" charset="0"/>
              </a:rPr>
              <a:t>題が解決されている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8154000" y="3780000"/>
            <a:ext cx="4039200" cy="283241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成果</a:t>
            </a:r>
            <a:r>
              <a:rPr lang="en-US" u="sng" dirty="0">
                <a:solidFill>
                  <a:srgbClr val="0070C0"/>
                </a:solidFill>
                <a:latin typeface="Calibri" charset="0"/>
                <a:ea typeface="MS PGothic" charset="0"/>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Calibri" charset="0"/>
                <a:ea typeface="MS PGothic" charset="0"/>
              </a:rPr>
              <a:t>監査レポートにあるソフトウェアがFOSSポリシーと合致することを確かなものとする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監査レポートで発見</a:t>
            </a:r>
            <a:r>
              <a:rPr lang="ja-JP" altLang="en-US" sz="1600" dirty="0">
                <a:latin typeface="Calibri" charset="0"/>
                <a:ea typeface="MS PGothic" charset="0"/>
              </a:rPr>
              <a:t>され</a:t>
            </a:r>
            <a:r>
              <a:rPr lang="en-US" sz="1600" dirty="0" err="1">
                <a:latin typeface="Calibri" charset="0"/>
                <a:ea typeface="MS PGothic" charset="0"/>
              </a:rPr>
              <a:t>たことを保存し、解決された</a:t>
            </a:r>
            <a:r>
              <a:rPr lang="ja-JP" altLang="en-US" sz="1600" dirty="0">
                <a:latin typeface="Calibri" charset="0"/>
                <a:ea typeface="MS PGothic" charset="0"/>
              </a:rPr>
              <a:t>問</a:t>
            </a:r>
            <a:r>
              <a:rPr lang="en-US" sz="1600" dirty="0" err="1">
                <a:latin typeface="Calibri" charset="0"/>
                <a:ea typeface="MS PGothic" charset="0"/>
              </a:rPr>
              <a:t>題を次のステップへの準備ができた</a:t>
            </a:r>
            <a:r>
              <a:rPr lang="ja-JP" altLang="en-US" sz="1600" dirty="0">
                <a:latin typeface="Calibri" charset="0"/>
                <a:ea typeface="MS PGothic" charset="0"/>
              </a:rPr>
              <a:t>（つまり承認された） </a:t>
            </a:r>
            <a:r>
              <a:rPr lang="en-US" sz="1600" dirty="0" err="1">
                <a:latin typeface="Calibri" charset="0"/>
                <a:ea typeface="MS PGothic" charset="0"/>
              </a:rPr>
              <a:t>ものとして示</a:t>
            </a:r>
            <a:r>
              <a:rPr lang="ja-JP" altLang="en-US" sz="1600" dirty="0">
                <a:latin typeface="Calibri" charset="0"/>
                <a:ea typeface="MS PGothic" charset="0"/>
              </a:rPr>
              <a:t>される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4077300" y="3780000"/>
            <a:ext cx="4038600" cy="2771456"/>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Calibri" charset="0"/>
                <a:ea typeface="MS PGothic" charset="0"/>
              </a:rPr>
              <a:t>ステップ</a:t>
            </a:r>
            <a:r>
              <a:rPr lang="en-US" u="sng" dirty="0">
                <a:solidFill>
                  <a:srgbClr val="0070C0"/>
                </a:solidFill>
                <a:latin typeface="Calibri" charset="0"/>
                <a:ea typeface="MS PGothic" charset="0"/>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Calibri" charset="0"/>
                <a:ea typeface="MS PGothic" charset="0"/>
              </a:rPr>
              <a:t>レビュ</a:t>
            </a:r>
            <a:r>
              <a:rPr lang="en-US" sz="1600" dirty="0">
                <a:latin typeface="Calibri" charset="0"/>
                <a:ea typeface="MS PGothic" charset="0"/>
              </a:rPr>
              <a:t>ー </a:t>
            </a:r>
            <a:r>
              <a:rPr lang="en-US" sz="1600" dirty="0" err="1">
                <a:latin typeface="Calibri" charset="0"/>
                <a:ea typeface="MS PGothic" charset="0"/>
              </a:rPr>
              <a:t>スタッフに適切な職権レベルを含める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監査されたソースコード、ソフトウェア</a:t>
            </a:r>
            <a:r>
              <a:rPr lang="en-US" sz="1600" dirty="0">
                <a:latin typeface="Calibri" charset="0"/>
                <a:ea typeface="MS PGothic" charset="0"/>
              </a:rPr>
              <a:t> </a:t>
            </a:r>
            <a:r>
              <a:rPr lang="en-US" sz="1600" dirty="0" err="1">
                <a:latin typeface="Calibri" charset="0"/>
                <a:ea typeface="MS PGothic" charset="0"/>
              </a:rPr>
              <a:t>アーキテクチャ、およびFOSSの利用方法についてFOSSレビューを実施する</a:t>
            </a:r>
            <a:r>
              <a:rPr lang="en-US" altLang="ja-JP" sz="1600" dirty="0">
                <a:latin typeface="Calibri" charset="0"/>
                <a:ea typeface="MS PGothic" charset="0"/>
              </a:rPr>
              <a:t> （次</a:t>
            </a:r>
            <a:r>
              <a:rPr lang="ja-JP" altLang="en-US" sz="1600" dirty="0">
                <a:latin typeface="Calibri" charset="0"/>
                <a:ea typeface="MS PGothic" charset="0"/>
              </a:rPr>
              <a:t>スライドの</a:t>
            </a:r>
            <a:r>
              <a:rPr lang="en-US" altLang="ja-JP" sz="1600" dirty="0" err="1">
                <a:latin typeface="Calibri" charset="0"/>
                <a:ea typeface="MS PGothic" charset="0"/>
              </a:rPr>
              <a:t>テンプレート参照</a:t>
            </a:r>
            <a:r>
              <a:rPr lang="en-US" altLang="ja-JP" sz="1600" dirty="0">
                <a:latin typeface="Calibri" charset="0"/>
                <a:ea typeface="MS PGothic" charset="0"/>
              </a:rPr>
              <a:t>）</a:t>
            </a:r>
            <a:endParaRPr lang="en-US" sz="1600" dirty="0">
              <a:latin typeface="Calibri" charset="0"/>
              <a:ea typeface="MS PGothic" charset="0"/>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Calibri" charset="0"/>
                <a:ea typeface="MS PGothic" charset="0"/>
              </a:rPr>
              <a:t>FOSSライセンス下の義務を確認する</a:t>
            </a:r>
          </a:p>
        </p:txBody>
      </p:sp>
      <p:sp>
        <p:nvSpPr>
          <p:cNvPr id="26" name="Rectangle 25"/>
          <p:cNvSpPr/>
          <p:nvPr/>
        </p:nvSpPr>
        <p:spPr>
          <a:xfrm>
            <a:off x="246509" y="3240000"/>
            <a:ext cx="11945492" cy="369332"/>
          </a:xfrm>
          <a:prstGeom prst="rect">
            <a:avLst/>
          </a:prstGeom>
        </p:spPr>
        <p:txBody>
          <a:bodyPr wrap="square" anchor="t">
            <a:spAutoFit/>
          </a:bodyPr>
          <a:lstStyle/>
          <a:p>
            <a:r>
              <a:rPr lang="en-US" b="1" dirty="0" err="1">
                <a:latin typeface="Calibri" charset="0"/>
                <a:ea typeface="MS PGothic" charset="0"/>
              </a:rPr>
              <a:t>監査レポートをレビューし、</a:t>
            </a:r>
            <a:r>
              <a:rPr lang="en-US" b="1" dirty="0" err="1" smtClean="0">
                <a:latin typeface="Calibri" charset="0"/>
                <a:ea typeface="MS PGothic" charset="0"/>
              </a:rPr>
              <a:t>発見されたすべての</a:t>
            </a:r>
            <a:r>
              <a:rPr lang="ja-JP" altLang="en-US" b="1" dirty="0" smtClean="0">
                <a:latin typeface="Calibri" charset="0"/>
                <a:ea typeface="MS PGothic" charset="0"/>
              </a:rPr>
              <a:t>問</a:t>
            </a:r>
            <a:r>
              <a:rPr lang="en-US" b="1" dirty="0" smtClean="0">
                <a:latin typeface="Calibri" charset="0"/>
                <a:ea typeface="MS PGothic" charset="0"/>
              </a:rPr>
              <a:t>題</a:t>
            </a:r>
            <a:r>
              <a:rPr lang="ja-JP" altLang="en-US" b="1" dirty="0">
                <a:latin typeface="Calibri" charset="0"/>
                <a:ea typeface="MS PGothic" charset="0"/>
              </a:rPr>
              <a:t>が</a:t>
            </a:r>
            <a:r>
              <a:rPr lang="en-US" b="1" dirty="0" err="1">
                <a:latin typeface="Calibri" charset="0"/>
                <a:ea typeface="MS PGothic" charset="0"/>
              </a:rPr>
              <a:t>解決</a:t>
            </a:r>
            <a:r>
              <a:rPr lang="ja-JP" altLang="en-US" b="1" dirty="0">
                <a:latin typeface="Calibri" charset="0"/>
                <a:ea typeface="MS PGothic" charset="0"/>
              </a:rPr>
              <a:t>していることを確認</a:t>
            </a:r>
            <a:r>
              <a:rPr lang="en-US" b="1" dirty="0" err="1">
                <a:latin typeface="Calibri" charset="0"/>
                <a:ea typeface="MS PGothic" charset="0"/>
              </a:rPr>
              <a:t>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レビューを実施する</a:t>
            </a: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1"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2"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 name="Rectangle 78"/>
          <p:cNvSpPr>
            <a:spLocks noChangeArrowheads="1"/>
          </p:cNvSpPr>
          <p:nvPr/>
        </p:nvSpPr>
        <p:spPr bwMode="auto">
          <a:xfrm rot="10800000">
            <a:off x="5024557"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レビュー</a:t>
            </a:r>
          </a:p>
          <a:p>
            <a:pPr algn="ctr"/>
            <a:r>
              <a:rPr lang="en-US" sz="1000" b="1">
                <a:solidFill>
                  <a:srgbClr val="000000"/>
                </a:solidFill>
              </a:rPr>
              <a:t>（Review）</a:t>
            </a:r>
          </a:p>
        </p:txBody>
      </p:sp>
    </p:spTree>
    <p:extLst>
      <p:ext uri="{BB962C8B-B14F-4D97-AF65-F5344CB8AC3E}">
        <p14:creationId xmlns:p14="http://schemas.microsoft.com/office/powerpoint/2010/main" val="14699206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201464"/>
            <a:ext cx="884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プロプライエタリ</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凡例</a:t>
            </a:r>
          </a:p>
        </p:txBody>
      </p:sp>
      <p:sp>
        <p:nvSpPr>
          <p:cNvPr id="35844" name="Rectangle 7"/>
          <p:cNvSpPr>
            <a:spLocks noChangeArrowheads="1"/>
          </p:cNvSpPr>
          <p:nvPr/>
        </p:nvSpPr>
        <p:spPr bwMode="auto">
          <a:xfrm>
            <a:off x="2889249" y="1675715"/>
            <a:ext cx="2430465"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155425"/>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520153"/>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884881"/>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249609"/>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614338"/>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556082"/>
            <a:ext cx="1485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サード パーティの商用</a:t>
            </a:r>
          </a:p>
        </p:txBody>
      </p:sp>
      <p:sp>
        <p:nvSpPr>
          <p:cNvPr id="35851" name="Text Box 14"/>
          <p:cNvSpPr txBox="1">
            <a:spLocks noChangeArrowheads="1"/>
          </p:cNvSpPr>
          <p:nvPr/>
        </p:nvSpPr>
        <p:spPr bwMode="auto">
          <a:xfrm>
            <a:off x="3346450" y="2910700"/>
            <a:ext cx="423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0" y="3265318"/>
            <a:ext cx="4874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622299"/>
            <a:ext cx="12000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5" name="Line 24"/>
          <p:cNvSpPr>
            <a:spLocks noChangeShapeType="1"/>
          </p:cNvSpPr>
          <p:nvPr/>
        </p:nvSpPr>
        <p:spPr bwMode="auto">
          <a:xfrm>
            <a:off x="3028950" y="5140428"/>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Text Box 25"/>
          <p:cNvSpPr txBox="1">
            <a:spLocks noChangeArrowheads="1"/>
          </p:cNvSpPr>
          <p:nvPr/>
        </p:nvSpPr>
        <p:spPr bwMode="auto">
          <a:xfrm>
            <a:off x="3660989" y="4744204"/>
            <a:ext cx="973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err="1">
                <a:latin typeface="Calibri" charset="0"/>
              </a:rPr>
              <a:t>関数呼び出し</a:t>
            </a:r>
            <a:endParaRPr lang="en-US" sz="1200" dirty="0">
              <a:latin typeface="Calibri" charset="0"/>
            </a:endParaRPr>
          </a:p>
        </p:txBody>
      </p:sp>
      <p:sp>
        <p:nvSpPr>
          <p:cNvPr id="35857" name="Text Box 26"/>
          <p:cNvSpPr txBox="1">
            <a:spLocks noChangeArrowheads="1"/>
          </p:cNvSpPr>
          <p:nvPr/>
        </p:nvSpPr>
        <p:spPr bwMode="auto">
          <a:xfrm>
            <a:off x="3660989" y="5000307"/>
            <a:ext cx="11858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ソケット インターフェース</a:t>
            </a:r>
          </a:p>
        </p:txBody>
      </p:sp>
      <p:sp>
        <p:nvSpPr>
          <p:cNvPr id="35858" name="Text Box 27"/>
          <p:cNvSpPr txBox="1">
            <a:spLocks noChangeArrowheads="1"/>
          </p:cNvSpPr>
          <p:nvPr/>
        </p:nvSpPr>
        <p:spPr bwMode="auto">
          <a:xfrm>
            <a:off x="3162301" y="4656742"/>
            <a:ext cx="354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28092"/>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403154"/>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1" name="Text Box 30"/>
          <p:cNvSpPr txBox="1">
            <a:spLocks noChangeArrowheads="1"/>
          </p:cNvSpPr>
          <p:nvPr/>
        </p:nvSpPr>
        <p:spPr bwMode="auto">
          <a:xfrm>
            <a:off x="3660989" y="5254049"/>
            <a:ext cx="874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システム コール</a:t>
            </a:r>
          </a:p>
        </p:txBody>
      </p:sp>
      <p:sp>
        <p:nvSpPr>
          <p:cNvPr id="35862" name="Text Box 31"/>
          <p:cNvSpPr txBox="1">
            <a:spLocks noChangeArrowheads="1"/>
          </p:cNvSpPr>
          <p:nvPr/>
        </p:nvSpPr>
        <p:spPr bwMode="auto">
          <a:xfrm>
            <a:off x="3143250" y="5197854"/>
            <a:ext cx="3658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65879"/>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4" name="Text Box 33"/>
          <p:cNvSpPr txBox="1">
            <a:spLocks noChangeArrowheads="1"/>
          </p:cNvSpPr>
          <p:nvPr/>
        </p:nvSpPr>
        <p:spPr bwMode="auto">
          <a:xfrm>
            <a:off x="3660989" y="5509379"/>
            <a:ext cx="1147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共通ヘッダ</a:t>
            </a:r>
          </a:p>
        </p:txBody>
      </p:sp>
      <p:sp>
        <p:nvSpPr>
          <p:cNvPr id="35865" name="Text Box 34"/>
          <p:cNvSpPr txBox="1">
            <a:spLocks noChangeArrowheads="1"/>
          </p:cNvSpPr>
          <p:nvPr/>
        </p:nvSpPr>
        <p:spPr bwMode="auto">
          <a:xfrm>
            <a:off x="3143250" y="5469361"/>
            <a:ext cx="3786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Calibri" charset="0"/>
              </a:rPr>
              <a:t>(</a:t>
            </a:r>
            <a:r>
              <a:rPr lang="en-US" dirty="0" err="1">
                <a:latin typeface="Calibri" charset="0"/>
              </a:rPr>
              <a:t>sh</a:t>
            </a:r>
            <a:r>
              <a:rPr lang="en-US" dirty="0">
                <a:latin typeface="Calibri" charset="0"/>
              </a:rPr>
              <a:t>)</a:t>
            </a:r>
          </a:p>
        </p:txBody>
      </p:sp>
      <p:sp>
        <p:nvSpPr>
          <p:cNvPr id="35866" name="Line 35"/>
          <p:cNvSpPr>
            <a:spLocks noChangeShapeType="1"/>
          </p:cNvSpPr>
          <p:nvPr/>
        </p:nvSpPr>
        <p:spPr bwMode="auto">
          <a:xfrm>
            <a:off x="5538082"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7" name="Line 36"/>
          <p:cNvSpPr>
            <a:spLocks noChangeShapeType="1"/>
          </p:cNvSpPr>
          <p:nvPr/>
        </p:nvSpPr>
        <p:spPr bwMode="auto">
          <a:xfrm>
            <a:off x="5538082" y="3678213"/>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8" name="Text Box 37"/>
          <p:cNvSpPr txBox="1">
            <a:spLocks noChangeArrowheads="1"/>
          </p:cNvSpPr>
          <p:nvPr/>
        </p:nvSpPr>
        <p:spPr bwMode="auto">
          <a:xfrm>
            <a:off x="8354511" y="2333281"/>
            <a:ext cx="10935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ユーザ</a:t>
            </a:r>
            <a:r>
              <a:rPr lang="ja-JP" altLang="en-US" sz="1200" b="1" dirty="0" err="1">
                <a:latin typeface="Calibri" charset="0"/>
              </a:rPr>
              <a:t>ー</a:t>
            </a:r>
            <a:r>
              <a:rPr lang="en-US" sz="1200" b="1" dirty="0" err="1">
                <a:latin typeface="Calibri" charset="0"/>
              </a:rPr>
              <a:t>空間</a:t>
            </a:r>
            <a:endParaRPr lang="en-US" sz="1200" b="1" dirty="0">
              <a:latin typeface="Calibri" charset="0"/>
            </a:endParaRPr>
          </a:p>
        </p:txBody>
      </p:sp>
      <p:sp>
        <p:nvSpPr>
          <p:cNvPr id="35869" name="Text Box 38"/>
          <p:cNvSpPr txBox="1">
            <a:spLocks noChangeArrowheads="1"/>
          </p:cNvSpPr>
          <p:nvPr/>
        </p:nvSpPr>
        <p:spPr bwMode="auto">
          <a:xfrm>
            <a:off x="8401233" y="3782327"/>
            <a:ext cx="1000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カーネル空間</a:t>
            </a:r>
            <a:endParaRPr lang="en-US" sz="1200" b="1" dirty="0">
              <a:latin typeface="Calibri" charset="0"/>
            </a:endParaRPr>
          </a:p>
        </p:txBody>
      </p:sp>
      <p:sp>
        <p:nvSpPr>
          <p:cNvPr id="35870" name="Text Box 39"/>
          <p:cNvSpPr txBox="1">
            <a:spLocks noChangeArrowheads="1"/>
          </p:cNvSpPr>
          <p:nvPr/>
        </p:nvSpPr>
        <p:spPr bwMode="auto">
          <a:xfrm>
            <a:off x="8494902" y="5081619"/>
            <a:ext cx="8127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ハードウェア</a:t>
            </a:r>
            <a:endParaRPr lang="en-US" sz="1200" b="1" dirty="0">
              <a:latin typeface="Calibri" charset="0"/>
            </a:endParaRPr>
          </a:p>
        </p:txBody>
      </p:sp>
      <p:sp>
        <p:nvSpPr>
          <p:cNvPr id="35871" name="Rectangle 40"/>
          <p:cNvSpPr>
            <a:spLocks noChangeArrowheads="1"/>
          </p:cNvSpPr>
          <p:nvPr/>
        </p:nvSpPr>
        <p:spPr bwMode="auto">
          <a:xfrm>
            <a:off x="5433237" y="1678890"/>
            <a:ext cx="4311264"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828393" y="2853639"/>
            <a:ext cx="34355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smtClean="0">
                <a:latin typeface="Calibri" charset="0"/>
              </a:rPr>
              <a:t>[</a:t>
            </a:r>
            <a:r>
              <a:rPr lang="ja-JP" altLang="en-US" sz="1600" dirty="0">
                <a:latin typeface="Calibri" charset="0"/>
              </a:rPr>
              <a:t> </a:t>
            </a:r>
            <a:r>
              <a:rPr lang="en-US" sz="1600" dirty="0" err="1" smtClean="0">
                <a:latin typeface="Calibri" charset="0"/>
              </a:rPr>
              <a:t>コンポーネント名を</a:t>
            </a:r>
            <a:r>
              <a:rPr lang="ja-JP" altLang="en-US" sz="1600" dirty="0" smtClean="0">
                <a:latin typeface="Calibri" charset="0"/>
              </a:rPr>
              <a:t>記入</a:t>
            </a:r>
            <a:r>
              <a:rPr lang="ja-JP" altLang="en-US" sz="1600" dirty="0">
                <a:latin typeface="Calibri" charset="0"/>
              </a:rPr>
              <a:t>し</a:t>
            </a:r>
            <a:r>
              <a:rPr lang="en-US" sz="1600" dirty="0" err="1" smtClean="0">
                <a:latin typeface="Calibri" charset="0"/>
              </a:rPr>
              <a:t>てください</a:t>
            </a:r>
            <a:r>
              <a:rPr lang="en-US" sz="1600" dirty="0" smtClean="0">
                <a:latin typeface="Calibri" charset="0"/>
              </a:rPr>
              <a:t> ]</a:t>
            </a:r>
            <a:endParaRPr lang="en-US" sz="1600" dirty="0">
              <a:latin typeface="Calibri" charset="0"/>
            </a:endParaRPr>
          </a:p>
        </p:txBody>
      </p:sp>
      <p:sp>
        <p:nvSpPr>
          <p:cNvPr id="35873" name="Text Box 44"/>
          <p:cNvSpPr txBox="1">
            <a:spLocks noChangeArrowheads="1"/>
          </p:cNvSpPr>
          <p:nvPr/>
        </p:nvSpPr>
        <p:spPr bwMode="auto">
          <a:xfrm>
            <a:off x="5828393" y="4082364"/>
            <a:ext cx="34355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smtClean="0">
                <a:latin typeface="Calibri" charset="0"/>
              </a:rPr>
              <a:t>[ </a:t>
            </a:r>
            <a:r>
              <a:rPr lang="en-US" sz="1600" dirty="0" err="1" smtClean="0">
                <a:latin typeface="Calibri" charset="0"/>
              </a:rPr>
              <a:t>コンポーネント名を</a:t>
            </a:r>
            <a:r>
              <a:rPr lang="ja-JP" altLang="en-US" sz="1600" dirty="0" smtClean="0">
                <a:latin typeface="Calibri" charset="0"/>
              </a:rPr>
              <a:t>記入</a:t>
            </a:r>
            <a:r>
              <a:rPr lang="ja-JP" altLang="en-US" sz="1600" dirty="0">
                <a:latin typeface="Calibri" charset="0"/>
              </a:rPr>
              <a:t>し</a:t>
            </a:r>
            <a:r>
              <a:rPr lang="en-US" sz="1600" dirty="0" err="1" smtClean="0">
                <a:latin typeface="Calibri" charset="0"/>
              </a:rPr>
              <a:t>てください</a:t>
            </a:r>
            <a:r>
              <a:rPr lang="en-US" sz="1600" dirty="0" smtClean="0">
                <a:latin typeface="Calibri" charset="0"/>
              </a:rPr>
              <a:t> ]</a:t>
            </a:r>
            <a:endParaRPr lang="en-US" sz="1600" dirty="0">
              <a:latin typeface="Calibri" charset="0"/>
            </a:endParaRPr>
          </a:p>
        </p:txBody>
      </p:sp>
      <p:sp>
        <p:nvSpPr>
          <p:cNvPr id="35874" name="Text Box 45"/>
          <p:cNvSpPr txBox="1">
            <a:spLocks noChangeArrowheads="1"/>
          </p:cNvSpPr>
          <p:nvPr/>
        </p:nvSpPr>
        <p:spPr bwMode="auto">
          <a:xfrm>
            <a:off x="5828393" y="5385988"/>
            <a:ext cx="34355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smtClean="0">
                <a:latin typeface="Calibri" charset="0"/>
              </a:rPr>
              <a:t>[ </a:t>
            </a:r>
            <a:r>
              <a:rPr lang="en-US" sz="1600" dirty="0" err="1" smtClean="0">
                <a:latin typeface="Calibri" charset="0"/>
              </a:rPr>
              <a:t>コンポーネント名を</a:t>
            </a:r>
            <a:r>
              <a:rPr lang="ja-JP" altLang="en-US" sz="1600" dirty="0" smtClean="0">
                <a:latin typeface="Calibri" charset="0"/>
              </a:rPr>
              <a:t>記入し</a:t>
            </a:r>
            <a:r>
              <a:rPr lang="en-US" sz="1600" dirty="0" err="1" smtClean="0">
                <a:latin typeface="Calibri" charset="0"/>
              </a:rPr>
              <a:t>てください</a:t>
            </a:r>
            <a:r>
              <a:rPr lang="en-US" sz="1600" dirty="0" smtClean="0">
                <a:latin typeface="Calibri" charset="0"/>
              </a:rPr>
              <a:t> ]</a:t>
            </a:r>
            <a:endParaRPr lang="en-US" sz="1600" dirty="0">
              <a:latin typeface="Calibri" charset="0"/>
            </a:endParaRPr>
          </a:p>
        </p:txBody>
      </p:sp>
      <p:sp>
        <p:nvSpPr>
          <p:cNvPr id="35875" name="Line 46"/>
          <p:cNvSpPr>
            <a:spLocks noChangeShapeType="1"/>
          </p:cNvSpPr>
          <p:nvPr/>
        </p:nvSpPr>
        <p:spPr bwMode="auto">
          <a:xfrm>
            <a:off x="7025568"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6" name="Line 47"/>
          <p:cNvSpPr>
            <a:spLocks noChangeShapeType="1"/>
          </p:cNvSpPr>
          <p:nvPr/>
        </p:nvSpPr>
        <p:spPr bwMode="auto">
          <a:xfrm>
            <a:off x="7025568"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7" name="Text Box 48"/>
          <p:cNvSpPr txBox="1">
            <a:spLocks noChangeArrowheads="1"/>
          </p:cNvSpPr>
          <p:nvPr/>
        </p:nvSpPr>
        <p:spPr bwMode="auto">
          <a:xfrm>
            <a:off x="7025567" y="3382279"/>
            <a:ext cx="22796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Calibri" charset="0"/>
              </a:rPr>
              <a:t>[</a:t>
            </a:r>
            <a:r>
              <a:rPr lang="en-US" dirty="0" err="1" smtClean="0">
                <a:latin typeface="Calibri" charset="0"/>
              </a:rPr>
              <a:t>相互作用</a:t>
            </a:r>
            <a:r>
              <a:rPr lang="ja-JP" altLang="en-US" dirty="0" smtClean="0">
                <a:latin typeface="Calibri" charset="0"/>
              </a:rPr>
              <a:t>の仕方を記入して</a:t>
            </a:r>
            <a:r>
              <a:rPr lang="en-US" dirty="0" err="1" smtClean="0">
                <a:latin typeface="Calibri" charset="0"/>
              </a:rPr>
              <a:t>ください</a:t>
            </a:r>
            <a:r>
              <a:rPr lang="en-US" dirty="0" smtClean="0">
                <a:latin typeface="Calibri" charset="0"/>
              </a:rPr>
              <a:t> ]</a:t>
            </a:r>
            <a:endParaRPr lang="en-US" dirty="0">
              <a:latin typeface="Calibri" charset="0"/>
            </a:endParaRP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アーキテクチャ</a:t>
            </a:r>
            <a:r>
              <a:rPr lang="en-US" dirty="0">
                <a:solidFill>
                  <a:schemeClr val="tx2"/>
                </a:solidFill>
                <a:latin typeface="+mj-lt"/>
                <a:ea typeface="ＭＳ Ｐゴシック" charset="0"/>
                <a:cs typeface="ＭＳ Ｐゴシック" charset="0"/>
              </a:rPr>
              <a:t> </a:t>
            </a:r>
            <a:r>
              <a:rPr lang="en-US" dirty="0" smtClean="0">
                <a:solidFill>
                  <a:schemeClr val="tx2"/>
                </a:solidFill>
                <a:latin typeface="+mj-lt"/>
                <a:ea typeface="ＭＳ Ｐゴシック" charset="0"/>
                <a:cs typeface="ＭＳ Ｐゴシック" charset="0"/>
              </a:rPr>
              <a:t> </a:t>
            </a:r>
            <a:r>
              <a:rPr lang="en-US" dirty="0" err="1" smtClean="0">
                <a:solidFill>
                  <a:schemeClr val="tx2"/>
                </a:solidFill>
                <a:latin typeface="+mj-lt"/>
                <a:ea typeface="ＭＳ Ｐゴシック" charset="0"/>
                <a:cs typeface="ＭＳ Ｐゴシック" charset="0"/>
              </a:rPr>
              <a:t>レビュ</a:t>
            </a:r>
            <a:r>
              <a:rPr lang="en-US" dirty="0" smtClean="0">
                <a:solidFill>
                  <a:schemeClr val="tx2"/>
                </a:solidFill>
                <a:latin typeface="+mj-lt"/>
                <a:ea typeface="ＭＳ Ｐゴシック" charset="0"/>
                <a:cs typeface="ＭＳ Ｐゴシック" charset="0"/>
              </a:rPr>
              <a:t>ー</a:t>
            </a:r>
            <a:r>
              <a:rPr lang="en-US" dirty="0">
                <a:solidFill>
                  <a:schemeClr val="tx2"/>
                </a:solidFill>
                <a:latin typeface="+mj-lt"/>
                <a:ea typeface="ＭＳ Ｐゴシック" charset="0"/>
                <a:cs typeface="ＭＳ Ｐゴシック" charset="0"/>
              </a:rPr>
              <a:t>（</a:t>
            </a:r>
            <a:r>
              <a:rPr lang="en-US" dirty="0" err="1">
                <a:solidFill>
                  <a:schemeClr val="tx2"/>
                </a:solidFill>
                <a:latin typeface="+mj-lt"/>
                <a:ea typeface="ＭＳ Ｐゴシック" charset="0"/>
                <a:cs typeface="ＭＳ Ｐゴシック" charset="0"/>
              </a:rPr>
              <a:t>テンプレートの例</a:t>
            </a:r>
            <a:r>
              <a:rPr lang="en-US" dirty="0">
                <a:solidFill>
                  <a:schemeClr val="tx2"/>
                </a:solidFill>
                <a:latin typeface="+mj-lt"/>
                <a:ea typeface="ＭＳ Ｐゴシック" charset="0"/>
                <a:cs typeface="ＭＳ Ｐゴシック" charset="0"/>
              </a:rPr>
              <a:t>）</a:t>
            </a:r>
            <a:endParaRPr lang="en-US" dirty="0">
              <a:latin typeface="+mj-lt"/>
              <a:ea typeface="ＭＳ Ｐゴシック" charset="0"/>
              <a:cs typeface="ＭＳ Ｐゴシック" charset="0"/>
            </a:endParaRPr>
          </a:p>
        </p:txBody>
      </p:sp>
      <p:sp>
        <p:nvSpPr>
          <p:cNvPr id="41" name="Text Box 48"/>
          <p:cNvSpPr txBox="1">
            <a:spLocks noChangeArrowheads="1"/>
          </p:cNvSpPr>
          <p:nvPr/>
        </p:nvSpPr>
        <p:spPr bwMode="auto">
          <a:xfrm>
            <a:off x="7025568" y="4628914"/>
            <a:ext cx="22796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Calibri" charset="0"/>
              </a:rPr>
              <a:t>[</a:t>
            </a:r>
            <a:r>
              <a:rPr lang="en-US" dirty="0" err="1" smtClean="0">
                <a:latin typeface="Calibri" charset="0"/>
              </a:rPr>
              <a:t>相互作用</a:t>
            </a:r>
            <a:r>
              <a:rPr lang="ja-JP" altLang="en-US" dirty="0" smtClean="0">
                <a:latin typeface="Calibri" charset="0"/>
              </a:rPr>
              <a:t>の仕方を記入して</a:t>
            </a:r>
            <a:r>
              <a:rPr lang="en-US" dirty="0" err="1" smtClean="0">
                <a:latin typeface="Calibri" charset="0"/>
              </a:rPr>
              <a:t>ください</a:t>
            </a:r>
            <a:r>
              <a:rPr lang="en-US" dirty="0" smtClean="0">
                <a:latin typeface="Calibri" charset="0"/>
              </a:rPr>
              <a:t> ]</a:t>
            </a:r>
            <a:endParaRPr lang="en-US" dirty="0">
              <a:latin typeface="Calibri" charset="0"/>
            </a:endParaRPr>
          </a:p>
        </p:txBody>
      </p:sp>
    </p:spTree>
    <p:extLst>
      <p:ext uri="{BB962C8B-B14F-4D97-AF65-F5344CB8AC3E}">
        <p14:creationId xmlns:p14="http://schemas.microsoft.com/office/powerpoint/2010/main" val="17990673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866900" y="1260000"/>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Calibri" charset="0"/>
                <a:ea typeface="MS PGothic" charset="0"/>
              </a:rPr>
              <a:t>前ステップの</a:t>
            </a:r>
            <a:r>
              <a:rPr lang="ja-JP" altLang="en-US" sz="2000" b="0" dirty="0">
                <a:latin typeface="Calibri" charset="0"/>
                <a:ea typeface="MS PGothic" charset="0"/>
              </a:rPr>
              <a:t>ソースコード</a:t>
            </a:r>
            <a:r>
              <a:rPr lang="en-US" sz="2000" b="0" dirty="0" err="1">
                <a:latin typeface="Calibri" charset="0"/>
                <a:ea typeface="MS PGothic" charset="0"/>
              </a:rPr>
              <a:t>監査およびレビューの結果に基づき、ソフトウェアの使用が承認</a:t>
            </a:r>
            <a:r>
              <a:rPr lang="en-US" sz="2000" b="0" dirty="0">
                <a:latin typeface="Calibri" charset="0"/>
                <a:ea typeface="MS PGothic" charset="0"/>
              </a:rPr>
              <a:t>、</a:t>
            </a:r>
            <a:r>
              <a:rPr lang="ja-JP" altLang="en-US" sz="2000" b="0" dirty="0">
                <a:latin typeface="Calibri" charset="0"/>
                <a:ea typeface="MS PGothic" charset="0"/>
              </a:rPr>
              <a:t>却下</a:t>
            </a:r>
            <a:r>
              <a:rPr lang="en-US" sz="2000" b="0" dirty="0" err="1">
                <a:latin typeface="Calibri" charset="0"/>
                <a:ea typeface="MS PGothic" charset="0"/>
              </a:rPr>
              <a:t>され</a:t>
            </a:r>
            <a:r>
              <a:rPr lang="ja-JP" altLang="en-US" sz="2000" b="0" dirty="0">
                <a:latin typeface="Calibri" charset="0"/>
                <a:ea typeface="MS PGothic" charset="0"/>
              </a:rPr>
              <a:t>る</a:t>
            </a:r>
            <a:endParaRPr lang="en-US" sz="2000" b="0" dirty="0">
              <a:latin typeface="Calibri" charset="0"/>
              <a:ea typeface="MS PGothic" charset="0"/>
            </a:endParaRPr>
          </a:p>
          <a:p>
            <a:pPr eaLnBrk="1" hangingPunct="1">
              <a:buFont typeface="Arial"/>
              <a:buChar char="•"/>
            </a:pPr>
            <a:r>
              <a:rPr lang="en-US" sz="2000" b="0" dirty="0" err="1">
                <a:latin typeface="Calibri" charset="0"/>
                <a:ea typeface="MS PGothic" charset="0"/>
              </a:rPr>
              <a:t>この承認で、承認対象のFOSS</a:t>
            </a:r>
            <a:r>
              <a:rPr lang="en-US" sz="2000" b="0" dirty="0" err="1" smtClean="0">
                <a:latin typeface="Calibri" charset="0"/>
                <a:ea typeface="MS PGothic" charset="0"/>
              </a:rPr>
              <a:t>コンポーネントの</a:t>
            </a:r>
            <a:r>
              <a:rPr lang="ja-JP" altLang="en-US" sz="2000" b="0" dirty="0" smtClean="0">
                <a:latin typeface="Calibri" charset="0"/>
                <a:ea typeface="MS PGothic" charset="0"/>
              </a:rPr>
              <a:t>バージョン</a:t>
            </a:r>
            <a:r>
              <a:rPr lang="en-US" sz="2000" b="0" dirty="0" smtClean="0">
                <a:latin typeface="Calibri" charset="0"/>
                <a:ea typeface="MS PGothic" charset="0"/>
              </a:rPr>
              <a:t>、</a:t>
            </a:r>
            <a:r>
              <a:rPr lang="en-US" sz="2000" b="0" dirty="0" err="1">
                <a:latin typeface="Calibri" charset="0"/>
                <a:ea typeface="MS PGothic" charset="0"/>
              </a:rPr>
              <a:t>使用</a:t>
            </a:r>
            <a:r>
              <a:rPr lang="ja-JP" altLang="en-US" sz="2000" b="0" dirty="0">
                <a:latin typeface="Calibri" charset="0"/>
                <a:ea typeface="MS PGothic" charset="0"/>
              </a:rPr>
              <a:t>方法</a:t>
            </a:r>
            <a:r>
              <a:rPr lang="en-US" sz="2000" b="0" dirty="0">
                <a:latin typeface="Calibri" charset="0"/>
                <a:ea typeface="MS PGothic" charset="0"/>
              </a:rPr>
              <a:t>、</a:t>
            </a:r>
            <a:r>
              <a:rPr lang="en-US" sz="2000" b="0" dirty="0" err="1">
                <a:latin typeface="Calibri" charset="0"/>
                <a:ea typeface="MS PGothic" charset="0"/>
              </a:rPr>
              <a:t>およびFOSSライセンス下で</a:t>
            </a:r>
            <a:r>
              <a:rPr lang="ja-JP" altLang="en-US" sz="2000" b="0" dirty="0">
                <a:latin typeface="Calibri" charset="0"/>
                <a:ea typeface="MS PGothic" charset="0"/>
              </a:rPr>
              <a:t>適用される</a:t>
            </a:r>
            <a:r>
              <a:rPr lang="ja-JP" altLang="en-US" sz="2000" b="0" dirty="0" smtClean="0">
                <a:latin typeface="Calibri" charset="0"/>
                <a:ea typeface="MS PGothic" charset="0"/>
              </a:rPr>
              <a:t>その他すべて</a:t>
            </a:r>
            <a:r>
              <a:rPr lang="ja-JP" altLang="en-US" sz="2000" b="0" dirty="0">
                <a:latin typeface="Calibri" charset="0"/>
                <a:ea typeface="MS PGothic" charset="0"/>
              </a:rPr>
              <a:t>の</a:t>
            </a:r>
            <a:r>
              <a:rPr lang="en-US" sz="2000" b="0" dirty="0" err="1">
                <a:latin typeface="Calibri" charset="0"/>
                <a:ea typeface="MS PGothic" charset="0"/>
              </a:rPr>
              <a:t>義務などを明確にする</a:t>
            </a:r>
            <a:endParaRPr lang="en-US" sz="2000" dirty="0">
              <a:latin typeface="Calibri" charset="0"/>
              <a:ea typeface="MS PGothic" charset="0"/>
            </a:endParaRPr>
          </a:p>
          <a:p>
            <a:pPr eaLnBrk="1" hangingPunct="1">
              <a:buFont typeface="Arial"/>
              <a:buChar char="•"/>
            </a:pPr>
            <a:r>
              <a:rPr lang="en-US" sz="2000" b="0" dirty="0" err="1">
                <a:latin typeface="Calibri" charset="0"/>
                <a:ea typeface="MS PGothic" charset="0"/>
              </a:rPr>
              <a:t>承認は適切な職権レベルで行われる必要があ</a:t>
            </a:r>
            <a:r>
              <a:rPr lang="ja-JP" altLang="en-US" sz="2000" b="0" dirty="0">
                <a:latin typeface="Calibri" charset="0"/>
                <a:ea typeface="MS PGothic" charset="0"/>
              </a:rPr>
              <a:t>る</a:t>
            </a:r>
            <a:endParaRPr lang="en-US" sz="2000" b="0" dirty="0">
              <a:latin typeface="Calibri" charset="0"/>
              <a:ea typeface="MS PGothic" charset="0"/>
            </a:endParaRPr>
          </a:p>
          <a:p>
            <a:pPr eaLnBrk="1" hangingPunct="1">
              <a:buFont typeface="Arial"/>
              <a:buChar char="•"/>
            </a:pPr>
            <a:endParaRPr lang="en-US" sz="2000" dirty="0">
              <a:latin typeface="Calibri" charset="0"/>
              <a:ea typeface="MS PGothic" charset="0"/>
            </a:endParaRP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承認</a:t>
            </a:r>
          </a:p>
        </p:txBody>
      </p:sp>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2"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3"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4" name="AutoShape 9"/>
          <p:cNvCxnSpPr>
            <a:cxnSpLocks noChangeShapeType="1"/>
            <a:stCxn id="22"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78"/>
          <p:cNvSpPr>
            <a:spLocks noChangeArrowheads="1"/>
          </p:cNvSpPr>
          <p:nvPr/>
        </p:nvSpPr>
        <p:spPr bwMode="auto">
          <a:xfrm rot="10800000">
            <a:off x="3876571"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27" name="Rectangle 78"/>
          <p:cNvSpPr>
            <a:spLocks noChangeArrowheads="1"/>
          </p:cNvSpPr>
          <p:nvPr/>
        </p:nvSpPr>
        <p:spPr bwMode="auto">
          <a:xfrm rot="10800000">
            <a:off x="4450564"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28" name="Rectangle 78"/>
          <p:cNvSpPr>
            <a:spLocks noChangeArrowheads="1"/>
          </p:cNvSpPr>
          <p:nvPr/>
        </p:nvSpPr>
        <p:spPr bwMode="auto">
          <a:xfrm rot="10800000">
            <a:off x="5024557"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0" name="Rectangle 78"/>
          <p:cNvSpPr>
            <a:spLocks noChangeArrowheads="1"/>
          </p:cNvSpPr>
          <p:nvPr/>
        </p:nvSpPr>
        <p:spPr bwMode="auto">
          <a:xfrm rot="10800000">
            <a:off x="6172543"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6746536"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7320529"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7894522"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8468515" y="487226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3302578"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6" name="Rectangle 78"/>
          <p:cNvSpPr>
            <a:spLocks noChangeArrowheads="1"/>
          </p:cNvSpPr>
          <p:nvPr/>
        </p:nvSpPr>
        <p:spPr bwMode="auto">
          <a:xfrm rot="10800000">
            <a:off x="5598550" y="4824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承認</a:t>
            </a:r>
          </a:p>
          <a:p>
            <a:pPr algn="ctr"/>
            <a:r>
              <a:rPr lang="en-US" sz="1000" b="1">
                <a:solidFill>
                  <a:srgbClr val="000000"/>
                </a:solidFill>
              </a:rPr>
              <a:t>（Approval）</a:t>
            </a:r>
          </a:p>
        </p:txBody>
      </p:sp>
    </p:spTree>
    <p:extLst>
      <p:ext uri="{BB962C8B-B14F-4D97-AF65-F5344CB8AC3E}">
        <p14:creationId xmlns:p14="http://schemas.microsoft.com/office/powerpoint/2010/main" val="778888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522563" y="1600200"/>
            <a:ext cx="11146875" cy="4953000"/>
          </a:xfrm>
        </p:spPr>
        <p:txBody>
          <a:bodyPr vert="horz" lIns="91440" tIns="45720" rIns="91440" bIns="45720" rtlCol="0" anchor="t">
            <a:normAutofit/>
          </a:bodyPr>
          <a:lstStyle/>
          <a:p>
            <a:r>
              <a:rPr lang="en-US" dirty="0" err="1">
                <a:latin typeface="Arial"/>
              </a:rPr>
              <a:t>著作権（コピーライト</a:t>
            </a:r>
            <a:r>
              <a:rPr lang="en-US" dirty="0">
                <a:latin typeface="Arial"/>
              </a:rPr>
              <a:t>）：</a:t>
            </a:r>
            <a:r>
              <a:rPr lang="en-US" dirty="0" err="1">
                <a:latin typeface="Arial"/>
              </a:rPr>
              <a:t>作者</a:t>
            </a:r>
            <a:r>
              <a:rPr lang="ja-JP" altLang="en-US" dirty="0">
                <a:latin typeface="Arial"/>
              </a:rPr>
              <a:t>が著した</a:t>
            </a:r>
            <a:r>
              <a:rPr lang="en-US" dirty="0" err="1">
                <a:latin typeface="Arial"/>
              </a:rPr>
              <a:t>原作を保護</a:t>
            </a:r>
            <a:r>
              <a:rPr lang="ja-JP" altLang="en-US" dirty="0" smtClean="0">
                <a:latin typeface="Arial"/>
              </a:rPr>
              <a:t>する</a:t>
            </a:r>
            <a:r>
              <a:rPr lang="en-US" dirty="0" smtClean="0">
                <a:latin typeface="Arial"/>
              </a:rPr>
              <a:t> </a:t>
            </a:r>
            <a:endParaRPr lang="en-US" dirty="0">
              <a:latin typeface="Arial"/>
            </a:endParaRPr>
          </a:p>
          <a:p>
            <a:pPr lvl="1">
              <a:buFont typeface="Wingdings" panose="05000000000000000000" pitchFamily="2" charset="2"/>
              <a:buChar char="Ø"/>
            </a:pPr>
            <a:r>
              <a:rPr lang="en-US" dirty="0">
                <a:latin typeface="Arial"/>
              </a:rPr>
              <a:t>（根底のアイデアではなく）表現を保護 </a:t>
            </a:r>
          </a:p>
          <a:p>
            <a:pPr lvl="1">
              <a:buFont typeface="Wingdings" panose="05000000000000000000" pitchFamily="2" charset="2"/>
              <a:buChar char="Ø"/>
            </a:pPr>
            <a:r>
              <a:rPr lang="en-US" dirty="0">
                <a:latin typeface="Arial"/>
              </a:rPr>
              <a:t>ソフトウェア、書物、音響・映像作品、半導体マスク（回路パターンの原版）</a:t>
            </a:r>
          </a:p>
          <a:p>
            <a:r>
              <a:rPr lang="en-US" dirty="0" err="1">
                <a:latin typeface="Arial"/>
              </a:rPr>
              <a:t>特許権（パテント</a:t>
            </a:r>
            <a:r>
              <a:rPr lang="en-US" dirty="0">
                <a:latin typeface="Arial"/>
              </a:rPr>
              <a:t>）：</a:t>
            </a:r>
            <a:r>
              <a:rPr lang="en-US" dirty="0" err="1">
                <a:latin typeface="Arial"/>
              </a:rPr>
              <a:t>新規性、有用性、</a:t>
            </a:r>
            <a:r>
              <a:rPr lang="en-US" dirty="0" err="1" smtClean="0">
                <a:latin typeface="Arial"/>
              </a:rPr>
              <a:t>非自明性をもつ発明</a:t>
            </a:r>
            <a:endParaRPr lang="en-US" dirty="0">
              <a:latin typeface="Arial"/>
            </a:endParaRPr>
          </a:p>
          <a:p>
            <a:pPr lvl="1">
              <a:buFont typeface="Wingdings" panose="05000000000000000000" pitchFamily="2" charset="2"/>
              <a:buChar char="Ø"/>
            </a:pPr>
            <a:r>
              <a:rPr lang="en-US" dirty="0" err="1">
                <a:latin typeface="Arial"/>
              </a:rPr>
              <a:t>イノベーションを奨励するための限定</a:t>
            </a:r>
            <a:r>
              <a:rPr lang="ja-JP" altLang="en-US" dirty="0">
                <a:latin typeface="Arial"/>
              </a:rPr>
              <a:t>的な</a:t>
            </a:r>
            <a:r>
              <a:rPr lang="en-US" dirty="0" err="1">
                <a:latin typeface="Arial"/>
              </a:rPr>
              <a:t>独占権</a:t>
            </a:r>
            <a:endParaRPr lang="en-US" dirty="0">
              <a:latin typeface="Arial"/>
            </a:endParaRPr>
          </a:p>
          <a:p>
            <a:r>
              <a:rPr lang="en-US" dirty="0" err="1"/>
              <a:t>営業秘密</a:t>
            </a:r>
            <a:r>
              <a:rPr lang="en-GB" dirty="0"/>
              <a:t>：</a:t>
            </a:r>
            <a:r>
              <a:rPr lang="en-GB" dirty="0" err="1"/>
              <a:t>価値ある機密情報を保護</a:t>
            </a:r>
            <a:r>
              <a:rPr lang="ja-JP" altLang="en-US" dirty="0" smtClean="0"/>
              <a:t>する</a:t>
            </a:r>
            <a:endParaRPr lang="en-GB" strike="sngStrike" dirty="0" smtClean="0"/>
          </a:p>
          <a:p>
            <a:r>
              <a:rPr lang="en-US" dirty="0" err="1" smtClean="0"/>
              <a:t>商標</a:t>
            </a:r>
            <a:r>
              <a:rPr lang="en-US" dirty="0" smtClean="0"/>
              <a:t>：（</a:t>
            </a:r>
            <a:r>
              <a:rPr lang="en-US" dirty="0" err="1" smtClean="0"/>
              <a:t>言葉、ロゴ、標語、色などの</a:t>
            </a:r>
            <a:r>
              <a:rPr lang="en-US" dirty="0" smtClean="0"/>
              <a:t>）</a:t>
            </a:r>
            <a:r>
              <a:rPr lang="ja-JP" altLang="en-US" dirty="0" smtClean="0"/>
              <a:t>製品</a:t>
            </a:r>
            <a:r>
              <a:rPr lang="en-US" dirty="0" err="1" smtClean="0"/>
              <a:t>の出所を識別する標識を保護</a:t>
            </a:r>
            <a:r>
              <a:rPr lang="ja-JP" altLang="en-US" dirty="0" smtClean="0"/>
              <a:t>する</a:t>
            </a:r>
            <a:endParaRPr lang="en-US" dirty="0" smtClean="0"/>
          </a:p>
          <a:p>
            <a:pPr lvl="1">
              <a:buFont typeface="Wingdings" panose="05000000000000000000" pitchFamily="2" charset="2"/>
              <a:buChar char="Ø"/>
            </a:pPr>
            <a:r>
              <a:rPr lang="en-US" dirty="0" err="1" smtClean="0"/>
              <a:t>消費者とブランドを</a:t>
            </a:r>
            <a:r>
              <a:rPr lang="ja-JP" altLang="en-US" dirty="0"/>
              <a:t>保護</a:t>
            </a:r>
            <a:r>
              <a:rPr lang="en-US" dirty="0"/>
              <a:t>；</a:t>
            </a:r>
            <a:r>
              <a:rPr lang="en-US" dirty="0" err="1"/>
              <a:t>消費者の混乱やブランドの希薄化を回避</a:t>
            </a:r>
            <a:r>
              <a:rPr lang="ja-JP" altLang="en-US" dirty="0" smtClean="0"/>
              <a:t>する</a:t>
            </a:r>
            <a:endParaRPr lang="en-US" strike="sngStrike" dirty="0"/>
          </a:p>
          <a:p>
            <a:endParaRPr lang="en-US" dirty="0"/>
          </a:p>
          <a:p>
            <a:pPr marL="0" indent="0">
              <a:buNone/>
            </a:pPr>
            <a:r>
              <a:rPr lang="en-US" u="sng" dirty="0" err="1">
                <a:latin typeface="Arial"/>
              </a:rPr>
              <a:t>本章では</a:t>
            </a:r>
            <a:r>
              <a:rPr lang="ja-JP" altLang="en-US" u="sng" dirty="0" err="1">
                <a:latin typeface="Arial"/>
              </a:rPr>
              <a:t>、</a:t>
            </a:r>
            <a:r>
              <a:rPr lang="en-US" u="sng" dirty="0" err="1">
                <a:latin typeface="Arial"/>
              </a:rPr>
              <a:t>FOSSコンプライアンスに最も関係する、著作権と特許権に焦点を当て</a:t>
            </a:r>
            <a:r>
              <a:rPr lang="ja-JP" altLang="en-US" u="sng" dirty="0" smtClean="0">
                <a:latin typeface="Arial"/>
              </a:rPr>
              <a:t>る</a:t>
            </a:r>
            <a:endParaRPr lang="en-US" u="sng" strike="sngStrike" dirty="0">
              <a:latin typeface="Arial"/>
            </a:endParaRPr>
          </a:p>
          <a:p>
            <a:pPr lvl="1"/>
            <a:endParaRPr lang="en-US" dirty="0"/>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8914" name="Rectangle 3"/>
          <p:cNvSpPr>
            <a:spLocks noGrp="1"/>
          </p:cNvSpPr>
          <p:nvPr>
            <p:ph idx="1"/>
          </p:nvPr>
        </p:nvSpPr>
        <p:spPr>
          <a:xfrm>
            <a:off x="1866000" y="1260000"/>
            <a:ext cx="8460000" cy="2703572"/>
          </a:xfrm>
        </p:spPr>
        <p:txBody>
          <a:bodyPr vert="horz" wrap="square" lIns="252000" tIns="180000" rIns="180000" bIns="216000" rtlCol="0" anchor="t">
            <a:normAutofit lnSpcReduction="10000"/>
          </a:bodyPr>
          <a:lstStyle/>
          <a:p>
            <a:pPr eaLnBrk="1" hangingPunct="1">
              <a:buFont typeface="Arial" panose="020B0604020202020204" pitchFamily="34" charset="0"/>
              <a:buChar char="•"/>
            </a:pPr>
            <a:r>
              <a:rPr lang="en-US" sz="2000" b="0" dirty="0" err="1">
                <a:latin typeface="Calibri" charset="0"/>
                <a:ea typeface="MS PGothic" charset="0"/>
              </a:rPr>
              <a:t>製品内での使用に</a:t>
            </a:r>
            <a:r>
              <a:rPr lang="ja-JP" altLang="en-US" sz="2000" b="0" dirty="0">
                <a:latin typeface="Calibri" charset="0"/>
                <a:ea typeface="MS PGothic" charset="0"/>
              </a:rPr>
              <a:t>ついて</a:t>
            </a:r>
            <a:r>
              <a:rPr lang="en-US" sz="2000" b="0" dirty="0">
                <a:latin typeface="Calibri" charset="0"/>
                <a:ea typeface="MS PGothic" charset="0"/>
              </a:rPr>
              <a:t>FOSS</a:t>
            </a:r>
            <a:r>
              <a:rPr lang="ja-JP" altLang="en-US" sz="2000" b="0" dirty="0">
                <a:latin typeface="Calibri" charset="0"/>
                <a:ea typeface="MS PGothic" charset="0"/>
              </a:rPr>
              <a:t>コンポーネント</a:t>
            </a:r>
            <a:r>
              <a:rPr lang="en-US" sz="2000" b="0" dirty="0" err="1" smtClean="0">
                <a:latin typeface="Calibri" charset="0"/>
                <a:ea typeface="MS PGothic" charset="0"/>
              </a:rPr>
              <a:t>が承認された</a:t>
            </a:r>
            <a:r>
              <a:rPr lang="ja-JP" altLang="en-US" sz="2000" b="0" dirty="0" smtClean="0">
                <a:latin typeface="Calibri" charset="0"/>
                <a:ea typeface="MS PGothic" charset="0"/>
              </a:rPr>
              <a:t>場合</a:t>
            </a:r>
            <a:r>
              <a:rPr lang="en-US" sz="2000" b="0" dirty="0" smtClean="0">
                <a:latin typeface="Calibri" charset="0"/>
                <a:ea typeface="MS PGothic" charset="0"/>
              </a:rPr>
              <a:t>、</a:t>
            </a:r>
            <a:r>
              <a:rPr lang="ja-JP" altLang="en-US" sz="2000" b="0" dirty="0">
                <a:latin typeface="Calibri" charset="0"/>
                <a:ea typeface="MS PGothic" charset="0"/>
              </a:rPr>
              <a:t>それが</a:t>
            </a:r>
            <a:r>
              <a:rPr lang="en-US" sz="2000" b="0" dirty="0" err="1">
                <a:latin typeface="Calibri" charset="0"/>
                <a:ea typeface="MS PGothic" charset="0"/>
              </a:rPr>
              <a:t>その製品</a:t>
            </a:r>
            <a:r>
              <a:rPr lang="ja-JP" altLang="en-US" sz="2000" b="0" dirty="0">
                <a:latin typeface="Calibri" charset="0"/>
                <a:ea typeface="MS PGothic" charset="0"/>
              </a:rPr>
              <a:t>の</a:t>
            </a:r>
            <a:r>
              <a:rPr lang="en-US" sz="2000" b="0" dirty="0" err="1">
                <a:latin typeface="Calibri" charset="0"/>
                <a:ea typeface="MS PGothic" charset="0"/>
              </a:rPr>
              <a:t>ソフトウェア一覧</a:t>
            </a:r>
            <a:r>
              <a:rPr lang="ja-JP" altLang="en-US" sz="2000" b="0" dirty="0">
                <a:latin typeface="Calibri" charset="0"/>
                <a:ea typeface="MS PGothic" charset="0"/>
              </a:rPr>
              <a:t>表</a:t>
            </a:r>
            <a:r>
              <a:rPr lang="en-US" sz="2000" b="0" dirty="0" err="1">
                <a:latin typeface="Calibri" charset="0"/>
                <a:ea typeface="MS PGothic" charset="0"/>
              </a:rPr>
              <a:t>に追加</a:t>
            </a:r>
            <a:r>
              <a:rPr lang="ja-JP" altLang="en-US" sz="2000" b="0" dirty="0" smtClean="0">
                <a:latin typeface="Calibri" charset="0"/>
                <a:ea typeface="MS PGothic" charset="0"/>
              </a:rPr>
              <a:t>される</a:t>
            </a:r>
            <a:r>
              <a:rPr lang="en-US" sz="2000" b="0" dirty="0" smtClean="0">
                <a:latin typeface="Calibri" charset="0"/>
                <a:ea typeface="MS PGothic" charset="0"/>
              </a:rPr>
              <a:t> </a:t>
            </a:r>
            <a:endParaRPr lang="en-US" sz="2000" b="0" dirty="0">
              <a:latin typeface="Calibri" charset="0"/>
              <a:ea typeface="MS PGothic" charset="0"/>
            </a:endParaRPr>
          </a:p>
          <a:p>
            <a:pPr eaLnBrk="1" hangingPunct="1">
              <a:buFont typeface="Arial" panose="020B0604020202020204" pitchFamily="34" charset="0"/>
              <a:buChar char="•"/>
            </a:pPr>
            <a:r>
              <a:rPr lang="en-US" sz="2000" b="0" dirty="0" err="1">
                <a:latin typeface="Calibri" charset="0"/>
                <a:ea typeface="MS PGothic" charset="0"/>
              </a:rPr>
              <a:t>承認内容とその条件</a:t>
            </a:r>
            <a:r>
              <a:rPr lang="ja-JP" altLang="en-US" sz="2000" b="0" dirty="0">
                <a:latin typeface="Calibri" charset="0"/>
                <a:ea typeface="MS PGothic" charset="0"/>
              </a:rPr>
              <a:t>が</a:t>
            </a:r>
            <a:r>
              <a:rPr lang="en-US" sz="2000" b="0" dirty="0" err="1">
                <a:latin typeface="Calibri" charset="0"/>
                <a:ea typeface="MS PGothic" charset="0"/>
              </a:rPr>
              <a:t>追跡システムに登録</a:t>
            </a:r>
            <a:r>
              <a:rPr lang="ja-JP" altLang="en-US" sz="2000" b="0" dirty="0" smtClean="0">
                <a:latin typeface="Calibri" charset="0"/>
                <a:ea typeface="MS PGothic" charset="0"/>
              </a:rPr>
              <a:t>される</a:t>
            </a:r>
            <a:r>
              <a:rPr lang="en-US" sz="2000" b="0" dirty="0" smtClean="0">
                <a:latin typeface="Calibri" charset="0"/>
                <a:ea typeface="MS PGothic" charset="0"/>
              </a:rPr>
              <a:t> </a:t>
            </a:r>
            <a:endParaRPr lang="en-US" sz="2000" b="0" dirty="0">
              <a:latin typeface="Calibri" charset="0"/>
              <a:ea typeface="MS PGothic" charset="0"/>
            </a:endParaRPr>
          </a:p>
          <a:p>
            <a:pPr>
              <a:buFont typeface="Arial" panose="020B0604020202020204" pitchFamily="34" charset="0"/>
              <a:buChar char="•"/>
            </a:pPr>
            <a:r>
              <a:rPr lang="en-US" sz="2000" b="0" dirty="0" err="1" smtClean="0">
                <a:latin typeface="Calibri" charset="0"/>
                <a:ea typeface="MS PGothic" charset="0"/>
              </a:rPr>
              <a:t>新しい</a:t>
            </a:r>
            <a:r>
              <a:rPr lang="ja-JP" altLang="en-US" sz="2000" b="0" dirty="0" smtClean="0">
                <a:latin typeface="Calibri" charset="0"/>
                <a:ea typeface="MS PGothic" charset="0"/>
              </a:rPr>
              <a:t>バージョン</a:t>
            </a:r>
            <a:r>
              <a:rPr lang="en-US" sz="2000" b="0" dirty="0" err="1" smtClean="0">
                <a:latin typeface="Calibri" charset="0"/>
                <a:ea typeface="MS PGothic" charset="0"/>
              </a:rPr>
              <a:t>の</a:t>
            </a:r>
            <a:r>
              <a:rPr lang="en-US" sz="2000" b="0" dirty="0" err="1">
                <a:latin typeface="Calibri" charset="0"/>
                <a:ea typeface="MS PGothic" charset="0"/>
              </a:rPr>
              <a:t>FOSSコンポーネントや新しい使用</a:t>
            </a:r>
            <a:r>
              <a:rPr lang="ja-JP" altLang="en-US" sz="2000" b="0" dirty="0">
                <a:latin typeface="Calibri" charset="0"/>
                <a:ea typeface="MS PGothic" charset="0"/>
              </a:rPr>
              <a:t>方法</a:t>
            </a:r>
            <a:r>
              <a:rPr lang="en-US" sz="2000" b="0" dirty="0" err="1">
                <a:latin typeface="Calibri" charset="0"/>
                <a:ea typeface="MS PGothic" charset="0"/>
              </a:rPr>
              <a:t>が提案された場合には</a:t>
            </a:r>
            <a:r>
              <a:rPr lang="ja-JP" altLang="en-US" sz="2000" b="0" dirty="0" err="1">
                <a:latin typeface="Calibri" charset="0"/>
                <a:ea typeface="MS PGothic" charset="0"/>
              </a:rPr>
              <a:t>、</a:t>
            </a:r>
            <a:r>
              <a:rPr lang="en-US" sz="2000" b="0" dirty="0" err="1" smtClean="0">
                <a:latin typeface="Calibri" charset="0"/>
                <a:ea typeface="MS PGothic" charset="0"/>
              </a:rPr>
              <a:t>新たな承認が必要となることを</a:t>
            </a:r>
            <a:r>
              <a:rPr lang="ja-JP" altLang="en-US" sz="2000" b="0" dirty="0">
                <a:latin typeface="Calibri" charset="0"/>
                <a:ea typeface="MS PGothic" charset="0"/>
              </a:rPr>
              <a:t>追跡</a:t>
            </a:r>
            <a:r>
              <a:rPr lang="en-US" altLang="ja-JP" sz="2000" b="0" dirty="0" err="1" smtClean="0">
                <a:latin typeface="Calibri" charset="0"/>
                <a:ea typeface="MS PGothic" charset="0"/>
              </a:rPr>
              <a:t>システム</a:t>
            </a:r>
            <a:r>
              <a:rPr lang="ja-JP" altLang="en-US" sz="2000" b="0" dirty="0" smtClean="0">
                <a:latin typeface="Calibri" charset="0"/>
                <a:ea typeface="MS PGothic" charset="0"/>
              </a:rPr>
              <a:t>で</a:t>
            </a:r>
            <a:r>
              <a:rPr lang="en-US" sz="2000" b="0" dirty="0" err="1" smtClean="0">
                <a:latin typeface="Calibri" charset="0"/>
                <a:ea typeface="MS PGothic" charset="0"/>
              </a:rPr>
              <a:t>明確にする</a:t>
            </a:r>
            <a:r>
              <a:rPr lang="en-US" sz="2000" b="0" dirty="0" smtClean="0">
                <a:latin typeface="Calibri" charset="0"/>
                <a:ea typeface="MS PGothic" charset="0"/>
              </a:rPr>
              <a:t> </a:t>
            </a:r>
            <a:endParaRPr lang="en-US" sz="2000" b="0" dirty="0">
              <a:latin typeface="Calibri" charset="0"/>
              <a:ea typeface="MS PGothic" charset="0"/>
            </a:endParaRPr>
          </a:p>
        </p:txBody>
      </p: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登録／承認の追跡</a:t>
            </a:r>
            <a:endParaRPr lang="en-US">
              <a:latin typeface="+mj-lt"/>
              <a:ea typeface="ＭＳ Ｐゴシック" charset="0"/>
              <a:cs typeface="ＭＳ Ｐゴシック" charset="0"/>
            </a:endParaRPr>
          </a:p>
        </p:txBody>
      </p:sp>
      <p:sp>
        <p:nvSpPr>
          <p:cNvPr id="24"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5"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6" name="AutoShape 9"/>
          <p:cNvCxnSpPr>
            <a:cxnSpLocks noChangeShapeType="1"/>
            <a:stCxn id="24"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78"/>
          <p:cNvSpPr>
            <a:spLocks noChangeArrowheads="1"/>
          </p:cNvSpPr>
          <p:nvPr/>
        </p:nvSpPr>
        <p:spPr bwMode="auto">
          <a:xfrm rot="10800000">
            <a:off x="3876571"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29" name="Rectangle 78"/>
          <p:cNvSpPr>
            <a:spLocks noChangeArrowheads="1"/>
          </p:cNvSpPr>
          <p:nvPr/>
        </p:nvSpPr>
        <p:spPr bwMode="auto">
          <a:xfrm rot="10800000">
            <a:off x="4450564"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0" name="Rectangle 78"/>
          <p:cNvSpPr>
            <a:spLocks noChangeArrowheads="1"/>
          </p:cNvSpPr>
          <p:nvPr/>
        </p:nvSpPr>
        <p:spPr bwMode="auto">
          <a:xfrm rot="10800000">
            <a:off x="5024557"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5598550"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6746536"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7320529"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7894522"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8468515" y="487226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3302578"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8" name="Rectangle 78"/>
          <p:cNvSpPr>
            <a:spLocks noChangeArrowheads="1"/>
          </p:cNvSpPr>
          <p:nvPr/>
        </p:nvSpPr>
        <p:spPr bwMode="auto">
          <a:xfrm rot="10800000">
            <a:off x="6172543" y="480495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登録</a:t>
            </a:r>
          </a:p>
          <a:p>
            <a:pPr algn="ctr"/>
            <a:r>
              <a:rPr lang="en-US" sz="1000" b="1">
                <a:solidFill>
                  <a:srgbClr val="000000"/>
                </a:solidFill>
              </a:rPr>
              <a:t>（Registration）</a:t>
            </a:r>
          </a:p>
        </p:txBody>
      </p:sp>
    </p:spTree>
    <p:extLst>
      <p:ext uri="{BB962C8B-B14F-4D97-AF65-F5344CB8AC3E}">
        <p14:creationId xmlns:p14="http://schemas.microsoft.com/office/powerpoint/2010/main" val="10397336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2" name="Rectangle 3"/>
          <p:cNvSpPr>
            <a:spLocks noGrp="1"/>
          </p:cNvSpPr>
          <p:nvPr>
            <p:ph idx="1"/>
          </p:nvPr>
        </p:nvSpPr>
        <p:spPr>
          <a:xfrm>
            <a:off x="1698625" y="3602457"/>
            <a:ext cx="8817633" cy="3240260"/>
          </a:xfrm>
        </p:spPr>
        <p:txBody>
          <a:bodyPr vert="horz" wrap="square" lIns="252000" tIns="180000" rIns="180000" bIns="216000" rtlCol="0" anchor="t">
            <a:spAutoFit/>
          </a:bodyPr>
          <a:lstStyle/>
          <a:p>
            <a:pPr marL="271463" lvl="1" indent="-271463">
              <a:lnSpc>
                <a:spcPct val="150000"/>
              </a:lnSpc>
              <a:buSzPct val="90000"/>
              <a:buFont typeface="Arial" panose="020B0604020202020204" pitchFamily="34" charset="0"/>
              <a:buChar char="•"/>
            </a:pPr>
            <a:r>
              <a:rPr lang="en-US" sz="2000" dirty="0" err="1">
                <a:latin typeface="Calibri" charset="0"/>
                <a:ea typeface="MS PGothic" charset="0"/>
              </a:rPr>
              <a:t>著作権表示と帰属</a:t>
            </a:r>
            <a:r>
              <a:rPr lang="ja-JP" altLang="en-US" sz="2000" dirty="0">
                <a:latin typeface="Calibri" charset="0"/>
                <a:ea typeface="MS PGothic" charset="0"/>
              </a:rPr>
              <a:t>表示</a:t>
            </a:r>
            <a:r>
              <a:rPr lang="en-US" sz="2000" dirty="0">
                <a:latin typeface="Calibri" charset="0"/>
                <a:ea typeface="MS PGothic" charset="0"/>
              </a:rPr>
              <a:t>の</a:t>
            </a:r>
            <a:r>
              <a:rPr lang="ja-JP" altLang="en-US" sz="2000" dirty="0">
                <a:latin typeface="Calibri" charset="0"/>
                <a:ea typeface="MS PGothic" charset="0"/>
              </a:rPr>
              <a:t>すべて</a:t>
            </a:r>
            <a:r>
              <a:rPr lang="en-US" sz="2000" dirty="0" err="1">
                <a:latin typeface="Calibri" charset="0"/>
                <a:ea typeface="MS PGothic" charset="0"/>
              </a:rPr>
              <a:t>を提供することで、FOSS</a:t>
            </a:r>
            <a:r>
              <a:rPr lang="ja-JP" altLang="en-US" sz="2000" dirty="0">
                <a:latin typeface="Calibri" charset="0"/>
                <a:ea typeface="MS PGothic" charset="0"/>
              </a:rPr>
              <a:t>が</a:t>
            </a:r>
            <a:r>
              <a:rPr lang="en-US" sz="2000" dirty="0" err="1">
                <a:latin typeface="Calibri" charset="0"/>
                <a:ea typeface="MS PGothic" charset="0"/>
              </a:rPr>
              <a:t>使用</a:t>
            </a:r>
            <a:r>
              <a:rPr lang="ja-JP" altLang="en-US" sz="2000" dirty="0">
                <a:latin typeface="Calibri" charset="0"/>
                <a:ea typeface="MS PGothic" charset="0"/>
              </a:rPr>
              <a:t>されていること</a:t>
            </a:r>
            <a:r>
              <a:rPr lang="en-US" sz="2000" dirty="0">
                <a:latin typeface="Calibri" charset="0"/>
                <a:ea typeface="MS PGothic" charset="0"/>
              </a:rPr>
              <a:t>を</a:t>
            </a:r>
            <a:r>
              <a:rPr lang="ja-JP" altLang="en-US" sz="2000" dirty="0">
                <a:latin typeface="Calibri" charset="0"/>
                <a:ea typeface="MS PGothic" charset="0"/>
              </a:rPr>
              <a:t>表明する</a:t>
            </a:r>
            <a:r>
              <a:rPr lang="en-US" sz="2000" dirty="0">
                <a:latin typeface="Calibri" charset="0"/>
                <a:ea typeface="MS PGothic" charset="0"/>
              </a:rPr>
              <a:t> </a:t>
            </a:r>
          </a:p>
          <a:p>
            <a:pPr marL="271463" lvl="1" indent="-271463">
              <a:lnSpc>
                <a:spcPct val="150000"/>
              </a:lnSpc>
              <a:buSzPct val="90000"/>
              <a:buFont typeface="Arial" panose="020B0604020202020204" pitchFamily="34" charset="0"/>
              <a:buChar char="•"/>
            </a:pPr>
            <a:r>
              <a:rPr lang="en-US" sz="2000" dirty="0" err="1">
                <a:latin typeface="Calibri" charset="0"/>
                <a:ea typeface="MS PGothic" charset="0"/>
              </a:rPr>
              <a:t>製品のエンドユーザ</a:t>
            </a:r>
            <a:r>
              <a:rPr lang="ja-JP" altLang="en-US" sz="2000" dirty="0" err="1">
                <a:latin typeface="Calibri" charset="0"/>
                <a:ea typeface="MS PGothic" charset="0"/>
              </a:rPr>
              <a:t>ー</a:t>
            </a:r>
            <a:r>
              <a:rPr lang="en-US" sz="2000" dirty="0" err="1">
                <a:latin typeface="Calibri" charset="0"/>
                <a:ea typeface="MS PGothic" charset="0"/>
              </a:rPr>
              <a:t>にFOSSのソースコードの写しの入手方法に</a:t>
            </a:r>
            <a:r>
              <a:rPr lang="ja-JP" altLang="en-US" sz="2000" dirty="0">
                <a:latin typeface="Calibri" charset="0"/>
                <a:ea typeface="MS PGothic" charset="0"/>
              </a:rPr>
              <a:t>関する</a:t>
            </a:r>
            <a:r>
              <a:rPr lang="en-US" sz="2000" dirty="0" err="1">
                <a:latin typeface="Calibri" charset="0"/>
                <a:ea typeface="MS PGothic" charset="0"/>
              </a:rPr>
              <a:t>情報</a:t>
            </a:r>
            <a:r>
              <a:rPr lang="ja-JP" altLang="en-US" sz="2000" dirty="0">
                <a:latin typeface="Calibri" charset="0"/>
                <a:ea typeface="MS PGothic" charset="0"/>
              </a:rPr>
              <a:t>を</a:t>
            </a:r>
            <a:r>
              <a:rPr lang="en-US" sz="2000" dirty="0" err="1">
                <a:latin typeface="Calibri" charset="0"/>
                <a:ea typeface="MS PGothic" charset="0"/>
              </a:rPr>
              <a:t>提供</a:t>
            </a:r>
            <a:r>
              <a:rPr lang="ja-JP" altLang="en-US" sz="2000" dirty="0">
                <a:latin typeface="Calibri" charset="0"/>
                <a:ea typeface="MS PGothic" charset="0"/>
              </a:rPr>
              <a:t>する</a:t>
            </a:r>
            <a:r>
              <a:rPr lang="en-US" sz="2000" dirty="0">
                <a:latin typeface="Calibri" charset="0"/>
                <a:ea typeface="MS PGothic" charset="0"/>
              </a:rPr>
              <a:t>（</a:t>
            </a:r>
            <a:r>
              <a:rPr lang="en-US" sz="2000" dirty="0" err="1">
                <a:latin typeface="Calibri" charset="0"/>
                <a:ea typeface="MS PGothic" charset="0"/>
              </a:rPr>
              <a:t>GPLやLGPLのケースのよう</a:t>
            </a:r>
            <a:r>
              <a:rPr lang="ja-JP" altLang="en-US" sz="2000" dirty="0">
                <a:latin typeface="Calibri" charset="0"/>
                <a:ea typeface="MS PGothic" charset="0"/>
              </a:rPr>
              <a:t>に、その必要がある</a:t>
            </a:r>
            <a:r>
              <a:rPr lang="en-US" sz="2000" dirty="0" err="1">
                <a:latin typeface="Calibri" charset="0"/>
                <a:ea typeface="MS PGothic" charset="0"/>
              </a:rPr>
              <a:t>場合</a:t>
            </a:r>
            <a:r>
              <a:rPr lang="en-US" sz="2000" dirty="0">
                <a:latin typeface="Calibri" charset="0"/>
                <a:ea typeface="MS PGothic" charset="0"/>
              </a:rPr>
              <a:t>）</a:t>
            </a:r>
          </a:p>
          <a:p>
            <a:pPr marL="271463" lvl="1" indent="-271463">
              <a:lnSpc>
                <a:spcPct val="150000"/>
              </a:lnSpc>
              <a:buSzPct val="90000"/>
              <a:buFont typeface="Arial" panose="020B0604020202020204" pitchFamily="34" charset="0"/>
              <a:buChar char="•"/>
            </a:pPr>
            <a:r>
              <a:rPr lang="en-US" sz="2000" dirty="0" err="1">
                <a:latin typeface="Calibri" charset="0"/>
                <a:ea typeface="MS PGothic" charset="0"/>
              </a:rPr>
              <a:t>必要に応じ製品に含まれるFOSS</a:t>
            </a:r>
            <a:r>
              <a:rPr lang="ja-JP" altLang="en-US" sz="2000" dirty="0">
                <a:latin typeface="Calibri" charset="0"/>
                <a:ea typeface="MS PGothic" charset="0"/>
              </a:rPr>
              <a:t>について</a:t>
            </a:r>
            <a:r>
              <a:rPr lang="en-US" sz="2000" dirty="0" err="1">
                <a:latin typeface="Calibri" charset="0"/>
                <a:ea typeface="MS PGothic" charset="0"/>
              </a:rPr>
              <a:t>ライセンス同意書全文</a:t>
            </a:r>
            <a:r>
              <a:rPr lang="ja-JP" altLang="en-US" sz="2000" dirty="0">
                <a:latin typeface="Calibri" charset="0"/>
                <a:ea typeface="MS PGothic" charset="0"/>
              </a:rPr>
              <a:t>の</a:t>
            </a:r>
            <a:r>
              <a:rPr lang="en-US" sz="2000" dirty="0" err="1">
                <a:latin typeface="Calibri" charset="0"/>
                <a:ea typeface="MS PGothic" charset="0"/>
              </a:rPr>
              <a:t>コピ</a:t>
            </a:r>
            <a:r>
              <a:rPr lang="en-US" sz="2000" dirty="0">
                <a:latin typeface="Calibri" charset="0"/>
                <a:ea typeface="MS PGothic" charset="0"/>
              </a:rPr>
              <a:t>ー</a:t>
            </a:r>
            <a:r>
              <a:rPr lang="ja-JP" altLang="en-US" sz="2000" dirty="0">
                <a:latin typeface="Calibri" charset="0"/>
                <a:ea typeface="MS PGothic" charset="0"/>
              </a:rPr>
              <a:t>を用意する</a:t>
            </a:r>
            <a:r>
              <a:rPr lang="en-US" sz="2000" dirty="0">
                <a:latin typeface="Calibri" charset="0"/>
                <a:ea typeface="MS PGothic" charset="0"/>
              </a:rPr>
              <a:t> </a:t>
            </a: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告知</a:t>
            </a:r>
            <a:r>
              <a:rPr lang="en-US" altLang="en-US" dirty="0" smtClean="0">
                <a:solidFill>
                  <a:schemeClr val="tx2"/>
                </a:solidFill>
                <a:latin typeface="+mj-lt"/>
                <a:ea typeface="ＭＳ Ｐゴシック" charset="0"/>
                <a:cs typeface="ＭＳ Ｐゴシック" charset="0"/>
              </a:rPr>
              <a:t>／</a:t>
            </a:r>
            <a:r>
              <a:rPr lang="ja-JP" altLang="en-US" dirty="0" smtClean="0">
                <a:solidFill>
                  <a:schemeClr val="tx2"/>
                </a:solidFill>
                <a:latin typeface="+mj-lt"/>
                <a:ea typeface="ＭＳ Ｐゴシック" charset="0"/>
                <a:cs typeface="ＭＳ Ｐゴシック" charset="0"/>
              </a:rPr>
              <a:t>通知</a:t>
            </a:r>
            <a:r>
              <a:rPr lang="ja-JP" altLang="en-US" dirty="0">
                <a:solidFill>
                  <a:schemeClr val="tx2"/>
                </a:solidFill>
                <a:latin typeface="+mj-lt"/>
                <a:ea typeface="ＭＳ Ｐゴシック" charset="0"/>
                <a:cs typeface="ＭＳ Ｐゴシック" charset="0"/>
              </a:rPr>
              <a:t>／</a:t>
            </a:r>
            <a:r>
              <a:rPr lang="en-US" altLang="en-US" dirty="0" err="1" smtClean="0">
                <a:solidFill>
                  <a:schemeClr val="tx2"/>
                </a:solidFill>
                <a:latin typeface="+mj-lt"/>
                <a:ea typeface="ＭＳ Ｐゴシック" charset="0"/>
                <a:cs typeface="ＭＳ Ｐゴシック" charset="0"/>
              </a:rPr>
              <a:t>表示</a:t>
            </a:r>
            <a:endParaRPr lang="en-US" altLang="en-US" dirty="0">
              <a:solidFill>
                <a:schemeClr val="tx2"/>
              </a:solidFill>
              <a:latin typeface="+mj-lt"/>
              <a:ea typeface="ＭＳ Ｐゴシック" charset="0"/>
              <a:cs typeface="ＭＳ Ｐゴシック" charset="0"/>
            </a:endParaRPr>
          </a:p>
        </p:txBody>
      </p:sp>
      <p:sp>
        <p:nvSpPr>
          <p:cNvPr id="38"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9"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40" name="AutoShape 9"/>
          <p:cNvCxnSpPr>
            <a:cxnSpLocks noChangeShapeType="1"/>
            <a:stCxn id="38"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43"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44"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45"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46"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8"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9"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50"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51"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52" name="Rectangle 78"/>
          <p:cNvSpPr>
            <a:spLocks noChangeArrowheads="1"/>
          </p:cNvSpPr>
          <p:nvPr/>
        </p:nvSpPr>
        <p:spPr bwMode="auto">
          <a:xfrm rot="10800000">
            <a:off x="6746536"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告知／通知／</a:t>
            </a:r>
            <a:r>
              <a:rPr lang="en-US" sz="1000" b="1" smtClean="0">
                <a:solidFill>
                  <a:srgbClr val="000000"/>
                </a:solidFill>
              </a:rPr>
              <a:t>表示</a:t>
            </a:r>
          </a:p>
          <a:p>
            <a:pPr algn="ctr"/>
            <a:r>
              <a:rPr lang="en-US" sz="1000" b="1" smtClean="0">
                <a:solidFill>
                  <a:srgbClr val="000000"/>
                </a:solidFill>
              </a:rPr>
              <a:t>（</a:t>
            </a:r>
            <a:r>
              <a:rPr lang="en-US" sz="1000" b="1">
                <a:solidFill>
                  <a:srgbClr val="000000"/>
                </a:solidFill>
              </a:rPr>
              <a:t>Notice）</a:t>
            </a:r>
          </a:p>
        </p:txBody>
      </p:sp>
      <p:sp>
        <p:nvSpPr>
          <p:cNvPr id="20" name="Rectangle 25"/>
          <p:cNvSpPr/>
          <p:nvPr/>
        </p:nvSpPr>
        <p:spPr>
          <a:xfrm>
            <a:off x="246509" y="3240000"/>
            <a:ext cx="11945492" cy="369332"/>
          </a:xfrm>
          <a:prstGeom prst="rect">
            <a:avLst/>
          </a:prstGeom>
        </p:spPr>
        <p:txBody>
          <a:bodyPr wrap="square" anchor="t">
            <a:spAutoFit/>
          </a:bodyPr>
          <a:lstStyle/>
          <a:p>
            <a:r>
              <a:rPr lang="ja-JP" altLang="en-US" b="1" dirty="0">
                <a:latin typeface="Calibri" charset="0"/>
                <a:ea typeface="MS PGothic" charset="0"/>
              </a:rPr>
              <a:t>製品リリース時に用いる適切な告知／表示を準備</a:t>
            </a:r>
            <a:r>
              <a:rPr lang="ja-JP" altLang="en-US" b="1" dirty="0" smtClean="0">
                <a:latin typeface="Calibri" charset="0"/>
                <a:ea typeface="MS PGothic" charset="0"/>
              </a:rPr>
              <a:t>する</a:t>
            </a:r>
            <a:endParaRPr lang="ja-JP" altLang="en-US" b="1" dirty="0">
              <a:latin typeface="Calibri" charset="0"/>
              <a:ea typeface="MS PGothic" charset="0"/>
            </a:endParaRPr>
          </a:p>
        </p:txBody>
      </p:sp>
    </p:spTree>
    <p:extLst>
      <p:ext uri="{BB962C8B-B14F-4D97-AF65-F5344CB8AC3E}">
        <p14:creationId xmlns:p14="http://schemas.microsoft.com/office/powerpoint/2010/main" val="3381737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FOSSコンポーネントの使用が承認され</a:t>
            </a:r>
            <a:r>
              <a:rPr lang="ja-JP" altLang="en-US" sz="1600" dirty="0">
                <a:latin typeface="Calibri" charset="0"/>
                <a:ea typeface="MS PGothic" charset="0"/>
              </a:rPr>
              <a:t>ている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FOSSコンポーネントがそのリリース</a:t>
            </a:r>
            <a:r>
              <a:rPr lang="ja-JP" altLang="en-US" sz="1600" dirty="0">
                <a:latin typeface="Calibri" charset="0"/>
                <a:ea typeface="MS PGothic" charset="0"/>
              </a:rPr>
              <a:t>の</a:t>
            </a:r>
            <a:r>
              <a:rPr lang="en-US" sz="1600" dirty="0" err="1">
                <a:latin typeface="Calibri" charset="0"/>
                <a:ea typeface="MS PGothic" charset="0"/>
              </a:rPr>
              <a:t>ソフトウェア一覧</a:t>
            </a:r>
            <a:r>
              <a:rPr lang="ja-JP" altLang="en-US" sz="1600" dirty="0">
                <a:latin typeface="Calibri" charset="0"/>
                <a:ea typeface="MS PGothic" charset="0"/>
              </a:rPr>
              <a:t>表</a:t>
            </a:r>
            <a:r>
              <a:rPr lang="en-US" sz="1600" dirty="0" err="1">
                <a:latin typeface="Calibri" charset="0"/>
                <a:ea typeface="MS PGothic" charset="0"/>
              </a:rPr>
              <a:t>に登録され</a:t>
            </a:r>
            <a:r>
              <a:rPr lang="ja-JP" altLang="en-US" sz="1600" dirty="0">
                <a:latin typeface="Calibri" charset="0"/>
                <a:ea typeface="MS PGothic" charset="0"/>
              </a:rPr>
              <a:t>ている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適切な告知／表示が準備された</a:t>
            </a:r>
            <a:r>
              <a:rPr lang="ja-JP" altLang="en-US" sz="1600" dirty="0">
                <a:latin typeface="Calibri" charset="0"/>
                <a:ea typeface="MS PGothic" charset="0"/>
              </a:rPr>
              <a:t>ている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8152800" y="3780000"/>
            <a:ext cx="4039200" cy="2680484"/>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Calibri" charset="0"/>
                <a:ea typeface="MS PGothic" charset="0"/>
              </a:rPr>
              <a:t>成果</a:t>
            </a:r>
            <a:r>
              <a:rPr lang="en-US" u="sng" dirty="0">
                <a:solidFill>
                  <a:srgbClr val="0070C0"/>
                </a:solidFill>
                <a:latin typeface="Calibri" charset="0"/>
                <a:ea typeface="MS PGothic" charset="0"/>
              </a:rPr>
              <a:t>： </a:t>
            </a:r>
          </a:p>
          <a:p>
            <a:pPr lvl="1" indent="-182880">
              <a:lnSpc>
                <a:spcPct val="80000"/>
              </a:lnSpc>
              <a:spcBef>
                <a:spcPct val="20000"/>
              </a:spcBef>
              <a:buClr>
                <a:schemeClr val="accent1"/>
              </a:buClr>
              <a:buSzPct val="85000"/>
              <a:buFont typeface="Arial" pitchFamily="34" charset="0"/>
              <a:buChar char="•"/>
              <a:defRPr/>
            </a:pPr>
            <a:r>
              <a:rPr lang="en-US" sz="1600" dirty="0" err="1">
                <a:latin typeface="Calibri" charset="0"/>
                <a:ea typeface="MS PGothic" charset="0"/>
              </a:rPr>
              <a:t>頒布パッケージ</a:t>
            </a:r>
            <a:r>
              <a:rPr lang="ja-JP" altLang="en-US" sz="1600" dirty="0">
                <a:latin typeface="Calibri" charset="0"/>
                <a:ea typeface="MS PGothic" charset="0"/>
              </a:rPr>
              <a:t>には、</a:t>
            </a:r>
            <a:r>
              <a:rPr lang="en-US" sz="1600" dirty="0" err="1">
                <a:latin typeface="Calibri" charset="0"/>
                <a:ea typeface="MS PGothic" charset="0"/>
              </a:rPr>
              <a:t>レビューされ承認されたソフトウェアだけ</a:t>
            </a:r>
            <a:r>
              <a:rPr lang="ja-JP" altLang="en-US" sz="1600" dirty="0">
                <a:latin typeface="Calibri" charset="0"/>
                <a:ea typeface="MS PGothic" charset="0"/>
              </a:rPr>
              <a:t>が</a:t>
            </a:r>
            <a:r>
              <a:rPr lang="en-US" sz="1600" dirty="0">
                <a:latin typeface="Calibri" charset="0"/>
                <a:ea typeface="MS PGothic" charset="0"/>
              </a:rPr>
              <a:t>含</a:t>
            </a:r>
            <a:r>
              <a:rPr lang="ja-JP" altLang="en-US" sz="1600" dirty="0">
                <a:latin typeface="Calibri" charset="0"/>
                <a:ea typeface="MS PGothic" charset="0"/>
              </a:rPr>
              <a:t>まれ</a:t>
            </a:r>
            <a:r>
              <a:rPr lang="ja-JP" altLang="en-US" sz="1600" dirty="0" err="1">
                <a:latin typeface="Calibri" charset="0"/>
                <a:ea typeface="MS PGothic" charset="0"/>
              </a:rPr>
              <a:t>て</a:t>
            </a:r>
            <a:r>
              <a:rPr lang="en-US" sz="1600" dirty="0" err="1">
                <a:latin typeface="Calibri" charset="0"/>
                <a:ea typeface="MS PGothic" charset="0"/>
              </a:rPr>
              <a:t>いる</a:t>
            </a:r>
            <a:endParaRPr lang="en-US" sz="1600" dirty="0">
              <a:latin typeface="Calibri" charset="0"/>
              <a:ea typeface="MS PGothic" charset="0"/>
            </a:endParaRPr>
          </a:p>
          <a:p>
            <a:pPr lvl="1" indent="-182880">
              <a:lnSpc>
                <a:spcPct val="80000"/>
              </a:lnSpc>
              <a:spcBef>
                <a:spcPct val="20000"/>
              </a:spcBef>
              <a:buClr>
                <a:schemeClr val="accent1"/>
              </a:buClr>
              <a:buSzPct val="85000"/>
              <a:buFont typeface="Arial" pitchFamily="34" charset="0"/>
              <a:buChar char="•"/>
              <a:defRPr/>
            </a:pPr>
            <a:r>
              <a:rPr lang="en-US" sz="1600" dirty="0">
                <a:latin typeface="Calibri" charset="0"/>
                <a:ea typeface="MS PGothic" charset="0"/>
              </a:rPr>
              <a:t>（ </a:t>
            </a:r>
            <a:r>
              <a:rPr lang="en-US" sz="1600" dirty="0" err="1">
                <a:latin typeface="Calibri" charset="0"/>
                <a:ea typeface="MS PGothic" charset="0"/>
              </a:rPr>
              <a:t>OpenChaint仕様書で定義</a:t>
            </a:r>
            <a:r>
              <a:rPr lang="ja-JP" altLang="en-US" sz="1600" dirty="0">
                <a:latin typeface="Calibri" charset="0"/>
                <a:ea typeface="MS PGothic" charset="0"/>
              </a:rPr>
              <a:t>され</a:t>
            </a:r>
            <a:r>
              <a:rPr lang="en-US" sz="1600" dirty="0">
                <a:latin typeface="Calibri" charset="0"/>
                <a:ea typeface="MS PGothic" charset="0"/>
              </a:rPr>
              <a:t>る）「</a:t>
            </a:r>
            <a:r>
              <a:rPr lang="en-US" sz="1600" dirty="0" err="1">
                <a:latin typeface="Calibri" charset="0"/>
                <a:ea typeface="MS PGothic" charset="0"/>
              </a:rPr>
              <a:t>頒布コンプライアンス関連資料</a:t>
            </a:r>
            <a:r>
              <a:rPr lang="ja-JP" altLang="en-US" sz="1600" dirty="0">
                <a:latin typeface="Calibri" charset="0"/>
                <a:ea typeface="MS PGothic" charset="0"/>
              </a:rPr>
              <a:t>」として</a:t>
            </a:r>
            <a:r>
              <a:rPr lang="en-US" sz="1600" dirty="0">
                <a:latin typeface="Calibri" charset="0"/>
                <a:ea typeface="MS PGothic" charset="0"/>
              </a:rPr>
              <a:t>、</a:t>
            </a:r>
            <a:r>
              <a:rPr lang="en-US" sz="1600" dirty="0" err="1">
                <a:latin typeface="Calibri" charset="0"/>
                <a:ea typeface="MS PGothic" charset="0"/>
              </a:rPr>
              <a:t>頒布パッケージ</a:t>
            </a:r>
            <a:r>
              <a:rPr lang="ja-JP" altLang="en-US" sz="1600" dirty="0">
                <a:latin typeface="Calibri" charset="0"/>
                <a:ea typeface="MS PGothic" charset="0"/>
              </a:rPr>
              <a:t>やその他頒布</a:t>
            </a:r>
            <a:r>
              <a:rPr lang="en-US" sz="1600" dirty="0" err="1">
                <a:latin typeface="Calibri" charset="0"/>
                <a:ea typeface="MS PGothic" charset="0"/>
              </a:rPr>
              <a:t>形態に</a:t>
            </a:r>
            <a:r>
              <a:rPr lang="en-US" altLang="ja-JP" sz="1600" dirty="0" err="1">
                <a:latin typeface="Calibri" charset="0"/>
                <a:ea typeface="MS PGothic" charset="0"/>
              </a:rPr>
              <a:t>適切な告知／表示</a:t>
            </a:r>
            <a:r>
              <a:rPr lang="ja-JP" altLang="en-US" sz="1600" dirty="0">
                <a:latin typeface="Calibri" charset="0"/>
                <a:ea typeface="MS PGothic" charset="0"/>
              </a:rPr>
              <a:t>が</a:t>
            </a:r>
            <a:r>
              <a:rPr lang="en-US" altLang="ja-JP" sz="1600" dirty="0" err="1">
                <a:latin typeface="Calibri" charset="0"/>
                <a:ea typeface="MS PGothic" charset="0"/>
              </a:rPr>
              <a:t>盛り込</a:t>
            </a:r>
            <a:r>
              <a:rPr lang="ja-JP" altLang="en-US" sz="1600" dirty="0">
                <a:latin typeface="Calibri" charset="0"/>
                <a:ea typeface="MS PGothic" charset="0"/>
              </a:rPr>
              <a:t>まれ</a:t>
            </a:r>
            <a:r>
              <a:rPr lang="ja-JP" altLang="en-US" sz="1600" dirty="0" err="1">
                <a:latin typeface="Calibri" charset="0"/>
                <a:ea typeface="MS PGothic" charset="0"/>
              </a:rPr>
              <a:t>て</a:t>
            </a:r>
            <a:r>
              <a:rPr lang="ja-JP" altLang="en-US" sz="1600" dirty="0">
                <a:latin typeface="Calibri" charset="0"/>
                <a:ea typeface="MS PGothic" charset="0"/>
              </a:rPr>
              <a:t>いる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4076700" y="3780000"/>
            <a:ext cx="4038600" cy="2771456"/>
          </a:xfrm>
          <a:prstGeom prst="rect">
            <a:avLst/>
          </a:prstGeom>
        </p:spPr>
        <p:txBody>
          <a:bodyPr vert="horz" lIns="91440" tIns="45720" rIns="91440" bIns="45720" rtlCol="0" anchor="t">
            <a:normAutofit fontScale="92500" lnSpcReduction="20000"/>
          </a:bodyPr>
          <a:lstStyle/>
          <a:p>
            <a:pPr marL="228600" indent="-228600">
              <a:lnSpc>
                <a:spcPct val="110000"/>
              </a:lnSpc>
              <a:spcBef>
                <a:spcPts val="1000"/>
              </a:spcBef>
              <a:buSzPct val="90000"/>
              <a:buFont typeface="Arial" panose="020B0604020202020204" pitchFamily="34" charset="0"/>
              <a:buChar char="•"/>
              <a:defRPr/>
            </a:pPr>
            <a:r>
              <a:rPr lang="en-US" sz="1900" u="sng" dirty="0" err="1">
                <a:solidFill>
                  <a:srgbClr val="0070C0"/>
                </a:solidFill>
                <a:latin typeface="Calibri" charset="0"/>
                <a:ea typeface="MS PGothic" charset="0"/>
              </a:rPr>
              <a:t>ステップ</a:t>
            </a:r>
            <a:r>
              <a:rPr lang="en-US" sz="1900" u="sng" dirty="0">
                <a:solidFill>
                  <a:srgbClr val="0070C0"/>
                </a:solidFill>
                <a:latin typeface="Calibri" charset="0"/>
                <a:ea typeface="MS PGothic" charset="0"/>
              </a:rPr>
              <a:t>： </a:t>
            </a:r>
          </a:p>
          <a:p>
            <a:pPr lvl="1" indent="-182880">
              <a:spcBef>
                <a:spcPct val="20000"/>
              </a:spcBef>
              <a:buClr>
                <a:schemeClr val="accent1"/>
              </a:buClr>
              <a:buSzPct val="85000"/>
              <a:buFont typeface="Arial" pitchFamily="34" charset="0"/>
              <a:buChar char="•"/>
              <a:defRPr/>
            </a:pPr>
            <a:r>
              <a:rPr lang="en-US" sz="1700" dirty="0" err="1">
                <a:latin typeface="Calibri" charset="0"/>
                <a:ea typeface="MS PGothic" charset="0"/>
              </a:rPr>
              <a:t>頒布</a:t>
            </a:r>
            <a:r>
              <a:rPr lang="ja-JP" altLang="en-US" sz="1700" dirty="0">
                <a:latin typeface="Calibri" charset="0"/>
                <a:ea typeface="MS PGothic" charset="0"/>
              </a:rPr>
              <a:t>用</a:t>
            </a:r>
            <a:r>
              <a:rPr lang="en-US" sz="1700" dirty="0" err="1">
                <a:latin typeface="Calibri" charset="0"/>
                <a:ea typeface="MS PGothic" charset="0"/>
              </a:rPr>
              <a:t>のFOSSパッケージが明確になっていて</a:t>
            </a:r>
            <a:r>
              <a:rPr lang="ja-JP" altLang="en-US" sz="1700" dirty="0" err="1">
                <a:latin typeface="Calibri" charset="0"/>
                <a:ea typeface="MS PGothic" charset="0"/>
              </a:rPr>
              <a:t>、</a:t>
            </a:r>
            <a:r>
              <a:rPr lang="en-US" sz="1700" dirty="0" err="1">
                <a:latin typeface="Calibri" charset="0"/>
                <a:ea typeface="MS PGothic" charset="0"/>
              </a:rPr>
              <a:t>承認されていることを</a:t>
            </a:r>
            <a:r>
              <a:rPr lang="ja-JP" altLang="en-US" sz="1700" dirty="0">
                <a:latin typeface="Calibri" charset="0"/>
                <a:ea typeface="MS PGothic" charset="0"/>
              </a:rPr>
              <a:t>検証</a:t>
            </a:r>
            <a:r>
              <a:rPr lang="en-US" sz="1700" dirty="0" err="1">
                <a:latin typeface="Calibri" charset="0"/>
                <a:ea typeface="MS PGothic" charset="0"/>
              </a:rPr>
              <a:t>する</a:t>
            </a:r>
            <a:endParaRPr lang="en-US" sz="1700" dirty="0">
              <a:latin typeface="Calibri" charset="0"/>
              <a:ea typeface="MS PGothic" charset="0"/>
            </a:endParaRPr>
          </a:p>
          <a:p>
            <a:pPr lvl="1" indent="-182880">
              <a:spcBef>
                <a:spcPct val="20000"/>
              </a:spcBef>
              <a:buClr>
                <a:schemeClr val="accent1"/>
              </a:buClr>
              <a:buSzPct val="85000"/>
              <a:buFont typeface="Arial" pitchFamily="34" charset="0"/>
              <a:buChar char="•"/>
              <a:defRPr/>
            </a:pPr>
            <a:r>
              <a:rPr lang="en-US" sz="1700" dirty="0" err="1">
                <a:latin typeface="Calibri" charset="0"/>
                <a:ea typeface="MS PGothic" charset="0"/>
              </a:rPr>
              <a:t>レビューされたソースコードが製品として出荷されるバイナリ形態の同等物と合致していることを</a:t>
            </a:r>
            <a:r>
              <a:rPr lang="ja-JP" altLang="en-US" sz="1700" dirty="0">
                <a:latin typeface="Calibri" charset="0"/>
                <a:ea typeface="MS PGothic" charset="0"/>
              </a:rPr>
              <a:t>検証</a:t>
            </a:r>
            <a:r>
              <a:rPr lang="en-US" sz="1700" dirty="0" err="1">
                <a:latin typeface="Calibri" charset="0"/>
                <a:ea typeface="MS PGothic" charset="0"/>
              </a:rPr>
              <a:t>する</a:t>
            </a:r>
            <a:endParaRPr lang="en-US" sz="1700" dirty="0">
              <a:latin typeface="Calibri" charset="0"/>
              <a:ea typeface="MS PGothic" charset="0"/>
            </a:endParaRPr>
          </a:p>
          <a:p>
            <a:pPr lvl="1" indent="-182880">
              <a:spcBef>
                <a:spcPct val="20000"/>
              </a:spcBef>
              <a:buClr>
                <a:schemeClr val="accent1"/>
              </a:buClr>
              <a:buSzPct val="85000"/>
              <a:buFont typeface="Arial" pitchFamily="34" charset="0"/>
              <a:buChar char="•"/>
              <a:defRPr/>
            </a:pPr>
            <a:r>
              <a:rPr lang="en-US" sz="1700" dirty="0" err="1">
                <a:latin typeface="Calibri" charset="0"/>
                <a:ea typeface="MS PGothic" charset="0"/>
              </a:rPr>
              <a:t>エンドユーザ</a:t>
            </a:r>
            <a:r>
              <a:rPr lang="ja-JP" altLang="en-US" sz="1700" dirty="0" err="1">
                <a:latin typeface="Calibri" charset="0"/>
                <a:ea typeface="MS PGothic" charset="0"/>
              </a:rPr>
              <a:t>ー</a:t>
            </a:r>
            <a:r>
              <a:rPr lang="en-US" sz="1700" dirty="0" err="1">
                <a:latin typeface="Calibri" charset="0"/>
                <a:ea typeface="MS PGothic" charset="0"/>
              </a:rPr>
              <a:t>向けに当該FOSSのソースコードをリクエストできる権利について情報提供するため</a:t>
            </a:r>
            <a:r>
              <a:rPr lang="ja-JP" altLang="en-US" sz="1700" dirty="0">
                <a:latin typeface="Calibri" charset="0"/>
                <a:ea typeface="MS PGothic" charset="0"/>
              </a:rPr>
              <a:t>の</a:t>
            </a:r>
            <a:r>
              <a:rPr lang="en-US" sz="1700" dirty="0" err="1">
                <a:latin typeface="Calibri" charset="0"/>
                <a:ea typeface="MS PGothic" charset="0"/>
              </a:rPr>
              <a:t>適切な告知</a:t>
            </a:r>
            <a:r>
              <a:rPr lang="ja-JP" altLang="en-US" sz="1700" dirty="0">
                <a:latin typeface="Calibri" charset="0"/>
                <a:ea typeface="MS PGothic" charset="0"/>
              </a:rPr>
              <a:t>文</a:t>
            </a:r>
            <a:r>
              <a:rPr lang="en-US" sz="1700" dirty="0">
                <a:latin typeface="Calibri" charset="0"/>
                <a:ea typeface="MS PGothic" charset="0"/>
              </a:rPr>
              <a:t>が</a:t>
            </a:r>
            <a:r>
              <a:rPr lang="ja-JP" altLang="en-US" sz="1700" dirty="0">
                <a:latin typeface="Calibri" charset="0"/>
                <a:ea typeface="MS PGothic" charset="0"/>
              </a:rPr>
              <a:t>すべて用意さ</a:t>
            </a:r>
            <a:r>
              <a:rPr lang="en-US" sz="1700" dirty="0" err="1">
                <a:latin typeface="Calibri" charset="0"/>
                <a:ea typeface="MS PGothic" charset="0"/>
              </a:rPr>
              <a:t>れていることを</a:t>
            </a:r>
            <a:r>
              <a:rPr lang="ja-JP" altLang="en-US" sz="1700" dirty="0">
                <a:latin typeface="Calibri" charset="0"/>
                <a:ea typeface="MS PGothic" charset="0"/>
              </a:rPr>
              <a:t>検証</a:t>
            </a:r>
            <a:r>
              <a:rPr lang="en-US" sz="1700" dirty="0" err="1">
                <a:latin typeface="Calibri" charset="0"/>
                <a:ea typeface="MS PGothic" charset="0"/>
              </a:rPr>
              <a:t>する</a:t>
            </a:r>
            <a:endParaRPr lang="en-US" sz="1700" dirty="0">
              <a:latin typeface="Calibri" charset="0"/>
              <a:ea typeface="MS PGothic" charset="0"/>
            </a:endParaRPr>
          </a:p>
          <a:p>
            <a:pPr lvl="1" indent="-182880">
              <a:spcBef>
                <a:spcPct val="20000"/>
              </a:spcBef>
              <a:buClr>
                <a:schemeClr val="accent1"/>
              </a:buClr>
              <a:buSzPct val="85000"/>
              <a:buFont typeface="Arial" pitchFamily="34" charset="0"/>
              <a:buChar char="•"/>
              <a:defRPr/>
            </a:pPr>
            <a:r>
              <a:rPr lang="en-US" sz="1700" dirty="0" err="1">
                <a:latin typeface="Calibri" charset="0"/>
                <a:ea typeface="MS PGothic" charset="0"/>
              </a:rPr>
              <a:t>確認された</a:t>
            </a:r>
            <a:r>
              <a:rPr lang="ja-JP" altLang="en-US" sz="1700" dirty="0">
                <a:latin typeface="Calibri" charset="0"/>
                <a:ea typeface="MS PGothic" charset="0"/>
              </a:rPr>
              <a:t>その他</a:t>
            </a:r>
            <a:r>
              <a:rPr lang="en-US" sz="1700" dirty="0" err="1">
                <a:latin typeface="Calibri" charset="0"/>
                <a:ea typeface="MS PGothic" charset="0"/>
              </a:rPr>
              <a:t>義務の履行を</a:t>
            </a:r>
            <a:r>
              <a:rPr lang="ja-JP" altLang="en-US" sz="1700" dirty="0">
                <a:latin typeface="Calibri" charset="0"/>
                <a:ea typeface="MS PGothic" charset="0"/>
              </a:rPr>
              <a:t>検証</a:t>
            </a:r>
            <a:r>
              <a:rPr lang="en-US" sz="1700" dirty="0" err="1">
                <a:latin typeface="Calibri" charset="0"/>
                <a:ea typeface="MS PGothic" charset="0"/>
              </a:rPr>
              <a:t>する</a:t>
            </a:r>
            <a:r>
              <a:rPr lang="en-US" sz="1700" dirty="0">
                <a:latin typeface="Calibri" charset="0"/>
                <a:ea typeface="MS PGothic" charset="0"/>
              </a:rPr>
              <a:t>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Calibri" charset="0"/>
                <a:ea typeface="MS PGothic" charset="0"/>
              </a:rPr>
              <a:t>頒布されるソフトウェアがレビューされ承認されたことを</a:t>
            </a:r>
            <a:r>
              <a:rPr lang="ja-JP" altLang="en-US" b="1" dirty="0">
                <a:latin typeface="Calibri" charset="0"/>
                <a:ea typeface="MS PGothic" charset="0"/>
              </a:rPr>
              <a:t>検証</a:t>
            </a:r>
            <a:r>
              <a:rPr lang="en-US" b="1" dirty="0" err="1">
                <a:latin typeface="Calibri" charset="0"/>
                <a:ea typeface="MS PGothic" charset="0"/>
              </a:rPr>
              <a:t>する</a:t>
            </a:r>
            <a:r>
              <a:rPr lang="en-US" b="1" dirty="0">
                <a:latin typeface="Calibri" charset="0"/>
                <a:ea typeface="MS PGothic" charset="0"/>
              </a:rPr>
              <a:t>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頒布前の検証</a:t>
            </a:r>
          </a:p>
        </p:txBody>
      </p:sp>
      <p:sp>
        <p:nvSpPr>
          <p:cNvPr id="27"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8"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9" name="AutoShape 9"/>
          <p:cNvCxnSpPr>
            <a:cxnSpLocks noChangeShapeType="1"/>
            <a:stCxn id="27"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1" name="Rectangle 78"/>
          <p:cNvSpPr>
            <a:spLocks noChangeArrowheads="1"/>
          </p:cNvSpPr>
          <p:nvPr/>
        </p:nvSpPr>
        <p:spPr bwMode="auto">
          <a:xfrm rot="10800000">
            <a:off x="7320529"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検証</a:t>
            </a:r>
          </a:p>
          <a:p>
            <a:pPr algn="ctr"/>
            <a:r>
              <a:rPr lang="en-US" sz="1000" b="1">
                <a:solidFill>
                  <a:srgbClr val="000000"/>
                </a:solidFill>
              </a:rPr>
              <a:t>（Verification）</a:t>
            </a:r>
          </a:p>
        </p:txBody>
      </p:sp>
    </p:spTree>
    <p:extLst>
      <p:ext uri="{BB962C8B-B14F-4D97-AF65-F5344CB8AC3E}">
        <p14:creationId xmlns:p14="http://schemas.microsoft.com/office/powerpoint/2010/main" val="12487432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0"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en-US" sz="1600" dirty="0">
                <a:latin typeface="Calibri" charset="0"/>
                <a:ea typeface="MS PGothic" charset="0"/>
              </a:rPr>
              <a:t>すべての頒布前検証が完了し、問題が発見されていない</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8153400" y="3780000"/>
            <a:ext cx="4038600" cy="230187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成果</a:t>
            </a:r>
            <a:r>
              <a:rPr lang="en-US" u="sng" dirty="0">
                <a:solidFill>
                  <a:srgbClr val="0070C0"/>
                </a:solidFill>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ソースコード</a:t>
            </a:r>
            <a:r>
              <a:rPr lang="ja-JP" altLang="en-US" sz="1600" dirty="0">
                <a:latin typeface="Calibri" charset="0"/>
                <a:ea typeface="MS PGothic" charset="0"/>
              </a:rPr>
              <a:t>を</a:t>
            </a:r>
            <a:r>
              <a:rPr lang="en-US" sz="1600" dirty="0" err="1">
                <a:latin typeface="Calibri" charset="0"/>
                <a:ea typeface="MS PGothic" charset="0"/>
              </a:rPr>
              <a:t>提供</a:t>
            </a:r>
            <a:r>
              <a:rPr lang="ja-JP" altLang="en-US" sz="1600" dirty="0">
                <a:latin typeface="Calibri" charset="0"/>
                <a:ea typeface="MS PGothic" charset="0"/>
              </a:rPr>
              <a:t>する</a:t>
            </a:r>
            <a:r>
              <a:rPr lang="en-US" sz="1600" dirty="0" err="1">
                <a:latin typeface="Calibri" charset="0"/>
                <a:ea typeface="MS PGothic" charset="0"/>
              </a:rPr>
              <a:t>義務が履行される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4077000" y="3780000"/>
            <a:ext cx="4038600" cy="2771456"/>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ステップ</a:t>
            </a:r>
            <a:r>
              <a:rPr lang="en-US" u="sng" dirty="0">
                <a:solidFill>
                  <a:srgbClr val="0070C0"/>
                </a:solidFill>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製品に対応した</a:t>
            </a:r>
            <a:r>
              <a:rPr lang="en-US" sz="1600" dirty="0" err="1">
                <a:latin typeface="Calibri" charset="0"/>
                <a:ea typeface="MS PGothic" charset="0"/>
              </a:rPr>
              <a:t>ソースコードを関連ビルドツールや文書類とともに提供する（例：頒布Webサイトへアップロードする、頒布パッケージに含める</a:t>
            </a:r>
            <a:r>
              <a:rPr lang="en-US" sz="1600" dirty="0">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ソースコードが</a:t>
            </a:r>
            <a:r>
              <a:rPr lang="ja-JP" altLang="en-US" sz="1600" dirty="0" err="1">
                <a:latin typeface="Calibri" charset="0"/>
                <a:ea typeface="MS PGothic" charset="0"/>
              </a:rPr>
              <a:t>、</a:t>
            </a:r>
            <a:r>
              <a:rPr lang="en-US" sz="1600" dirty="0" err="1">
                <a:latin typeface="Calibri" charset="0"/>
                <a:ea typeface="MS PGothic" charset="0"/>
              </a:rPr>
              <a:t>製品と</a:t>
            </a:r>
            <a:r>
              <a:rPr lang="ja-JP" altLang="en-US" sz="1600" dirty="0">
                <a:latin typeface="Calibri" charset="0"/>
                <a:ea typeface="MS PGothic" charset="0"/>
              </a:rPr>
              <a:t>バージョン</a:t>
            </a:r>
            <a:r>
              <a:rPr lang="en-US" sz="1600" dirty="0" err="1">
                <a:latin typeface="Calibri" charset="0"/>
                <a:ea typeface="MS PGothic" charset="0"/>
              </a:rPr>
              <a:t>に対応し</a:t>
            </a:r>
            <a:r>
              <a:rPr lang="ja-JP" altLang="en-US" sz="1600" dirty="0">
                <a:latin typeface="Calibri" charset="0"/>
                <a:ea typeface="MS PGothic" charset="0"/>
              </a:rPr>
              <a:t>たラベルで</a:t>
            </a:r>
            <a:r>
              <a:rPr lang="en-US" sz="1600" dirty="0" err="1">
                <a:latin typeface="Calibri" charset="0"/>
                <a:ea typeface="MS PGothic" charset="0"/>
              </a:rPr>
              <a:t>識別される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40000"/>
            <a:ext cx="11945492" cy="369332"/>
          </a:xfrm>
          <a:prstGeom prst="rect">
            <a:avLst/>
          </a:prstGeom>
        </p:spPr>
        <p:txBody>
          <a:bodyPr wrap="square" anchor="t">
            <a:spAutoFit/>
          </a:bodyPr>
          <a:lstStyle/>
          <a:p>
            <a:r>
              <a:rPr lang="ja-JP" altLang="en-US" b="1" dirty="0">
                <a:latin typeface="Calibri"/>
              </a:rPr>
              <a:t>添付</a:t>
            </a:r>
            <a:r>
              <a:rPr lang="en-US" b="1" dirty="0" err="1" smtClean="0">
                <a:latin typeface="Calibri"/>
              </a:rPr>
              <a:t>ソースコードを要求され</a:t>
            </a:r>
            <a:r>
              <a:rPr lang="ja-JP" altLang="en-US" b="1" dirty="0" smtClean="0">
                <a:latin typeface="Calibri"/>
              </a:rPr>
              <a:t>た</a:t>
            </a:r>
            <a:r>
              <a:rPr lang="en-US" b="1" dirty="0" err="1" smtClean="0">
                <a:latin typeface="Calibri"/>
              </a:rPr>
              <a:t>形で提供する</a:t>
            </a:r>
            <a:r>
              <a:rPr lang="en-US" b="1" dirty="0" smtClean="0">
                <a:latin typeface="Calibri"/>
              </a:rPr>
              <a:t> </a:t>
            </a:r>
            <a:endParaRPr lang="en-US" b="1" dirty="0">
              <a:latin typeface="Calibri"/>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mtClean="0">
                <a:solidFill>
                  <a:schemeClr val="tx2"/>
                </a:solidFill>
                <a:latin typeface="+mj-lt"/>
                <a:ea typeface="ＭＳ Ｐゴシック" charset="0"/>
                <a:cs typeface="ＭＳ Ｐゴシック" charset="0"/>
              </a:rPr>
              <a:t>添付</a:t>
            </a:r>
            <a:r>
              <a:rPr lang="en-US" smtClean="0">
                <a:solidFill>
                  <a:schemeClr val="tx2"/>
                </a:solidFill>
                <a:latin typeface="+mj-lt"/>
                <a:ea typeface="ＭＳ Ｐゴシック" charset="0"/>
                <a:cs typeface="ＭＳ Ｐゴシック" charset="0"/>
              </a:rPr>
              <a:t>ソースコード</a:t>
            </a:r>
            <a:r>
              <a:rPr lang="en-US" altLang="ja-JP" sz="4000" baseline="30000" dirty="0">
                <a:solidFill>
                  <a:schemeClr val="tx2"/>
                </a:solidFill>
                <a:ea typeface="ＭＳ Ｐゴシック" charset="0"/>
                <a:cs typeface="ＭＳ Ｐゴシック" charset="0"/>
              </a:rPr>
              <a:t> ※ </a:t>
            </a:r>
            <a:r>
              <a:rPr lang="en-US" smtClean="0">
                <a:solidFill>
                  <a:schemeClr val="tx2"/>
                </a:solidFill>
                <a:latin typeface="+mj-lt"/>
                <a:ea typeface="ＭＳ Ｐゴシック" charset="0"/>
                <a:cs typeface="ＭＳ Ｐゴシック" charset="0"/>
              </a:rPr>
              <a:t>を頒布する</a:t>
            </a:r>
            <a:endParaRPr lang="en-US" dirty="0">
              <a:latin typeface="+mj-lt"/>
              <a:ea typeface="ＭＳ Ｐゴシック" charset="0"/>
              <a:cs typeface="ＭＳ Ｐゴシック" charset="0"/>
            </a:endParaRPr>
          </a:p>
        </p:txBody>
      </p:sp>
      <p:sp>
        <p:nvSpPr>
          <p:cNvPr id="40" name="Rectangle 78"/>
          <p:cNvSpPr>
            <a:spLocks noChangeArrowheads="1"/>
          </p:cNvSpPr>
          <p:nvPr/>
        </p:nvSpPr>
        <p:spPr bwMode="auto">
          <a:xfrm rot="10800000">
            <a:off x="7894522"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頒布</a:t>
            </a:r>
          </a:p>
          <a:p>
            <a:pPr algn="ctr"/>
            <a:r>
              <a:rPr lang="en-US" sz="1000" b="1">
                <a:solidFill>
                  <a:srgbClr val="000000"/>
                </a:solidFill>
              </a:rPr>
              <a:t>（Distribution）</a:t>
            </a:r>
          </a:p>
        </p:txBody>
      </p:sp>
      <p:sp>
        <p:nvSpPr>
          <p:cNvPr id="2" name="テキスト ボックス 1"/>
          <p:cNvSpPr txBox="1"/>
          <p:nvPr/>
        </p:nvSpPr>
        <p:spPr>
          <a:xfrm>
            <a:off x="246509" y="6351877"/>
            <a:ext cx="3331361" cy="338554"/>
          </a:xfrm>
          <a:prstGeom prst="rect">
            <a:avLst/>
          </a:prstGeom>
          <a:noFill/>
        </p:spPr>
        <p:txBody>
          <a:bodyPr wrap="none" rtlCol="0">
            <a:spAutoFit/>
          </a:bodyPr>
          <a:lstStyle/>
          <a:p>
            <a:r>
              <a:rPr kumimoji="1" lang="en-US" altLang="ja-JP" sz="1600" smtClean="0"/>
              <a:t>※</a:t>
            </a:r>
            <a:r>
              <a:rPr kumimoji="1" lang="ja-JP" altLang="en-US" sz="1600" smtClean="0"/>
              <a:t>製品に対応したソースコードのこと</a:t>
            </a:r>
            <a:endParaRPr kumimoji="1" lang="en-US" altLang="ja-JP" sz="1600" dirty="0" smtClean="0"/>
          </a:p>
        </p:txBody>
      </p:sp>
    </p:spTree>
    <p:extLst>
      <p:ext uri="{BB962C8B-B14F-4D97-AF65-F5344CB8AC3E}">
        <p14:creationId xmlns:p14="http://schemas.microsoft.com/office/powerpoint/2010/main" val="13517243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0"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添付</a:t>
            </a:r>
            <a:r>
              <a:rPr lang="en-US" sz="1600" dirty="0" err="1">
                <a:latin typeface="Calibri" charset="0"/>
                <a:ea typeface="MS PGothic" charset="0"/>
              </a:rPr>
              <a:t>ソースコードが要求された通りに提供されている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適切な告知</a:t>
            </a:r>
            <a:r>
              <a:rPr lang="ja-JP" altLang="en-US" sz="1600" dirty="0">
                <a:latin typeface="Calibri" charset="0"/>
                <a:ea typeface="MS PGothic" charset="0"/>
              </a:rPr>
              <a:t>文</a:t>
            </a:r>
            <a:r>
              <a:rPr lang="en-US" sz="1600" dirty="0" err="1">
                <a:latin typeface="Calibri" charset="0"/>
                <a:ea typeface="MS PGothic" charset="0"/>
              </a:rPr>
              <a:t>が準備された</a:t>
            </a:r>
            <a:r>
              <a:rPr lang="en-US" sz="1600" dirty="0">
                <a:latin typeface="Calibri" charset="0"/>
                <a:ea typeface="MS PGothic" charset="0"/>
              </a:rPr>
              <a:t>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8153400" y="378000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検証済みの</a:t>
            </a:r>
            <a:r>
              <a:rPr lang="en-US" sz="1600" dirty="0" err="1">
                <a:latin typeface="Calibri" charset="0"/>
                <a:ea typeface="MS PGothic" charset="0"/>
              </a:rPr>
              <a:t>頒布コンプライアンス関連資料が適切に提供され</a:t>
            </a:r>
            <a:r>
              <a:rPr lang="ja-JP" altLang="en-US" sz="1600" dirty="0">
                <a:latin typeface="Calibri" charset="0"/>
                <a:ea typeface="MS PGothic" charset="0"/>
              </a:rPr>
              <a:t>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4077000" y="3780000"/>
            <a:ext cx="4038600" cy="2771456"/>
          </a:xfrm>
          <a:prstGeom prst="rect">
            <a:avLst/>
          </a:prstGeom>
        </p:spPr>
        <p:txBody>
          <a:bodyPr vert="horz" lIns="91440" tIns="45720" rIns="91440" bIns="45720" rtlCol="0" anchor="t">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lvl="1" indent="-182880">
              <a:spcBef>
                <a:spcPct val="20000"/>
              </a:spcBef>
              <a:buClr>
                <a:schemeClr val="accent1"/>
              </a:buClr>
              <a:buSzPct val="85000"/>
              <a:buFont typeface="Arial" pitchFamily="34" charset="0"/>
              <a:buChar char="•"/>
              <a:defRPr/>
            </a:pPr>
            <a:r>
              <a:rPr lang="ja-JP" altLang="en-US" sz="1600" dirty="0">
                <a:latin typeface="Calibri" charset="0"/>
                <a:ea typeface="MS PGothic" charset="0"/>
              </a:rPr>
              <a:t>添付</a:t>
            </a:r>
            <a:r>
              <a:rPr lang="en-US" sz="1600" dirty="0" err="1">
                <a:latin typeface="Calibri" charset="0"/>
                <a:ea typeface="MS PGothic" charset="0"/>
              </a:rPr>
              <a:t>ソースコードが（あるならば</a:t>
            </a:r>
            <a:r>
              <a:rPr lang="ja-JP" altLang="en-US" sz="1600" dirty="0">
                <a:latin typeface="Calibri" charset="0"/>
                <a:ea typeface="MS PGothic" charset="0"/>
              </a:rPr>
              <a:t>）</a:t>
            </a:r>
            <a:r>
              <a:rPr lang="en-US" sz="1600" dirty="0" err="1">
                <a:latin typeface="Calibri" charset="0"/>
                <a:ea typeface="MS PGothic" charset="0"/>
              </a:rPr>
              <a:t>適切にアップロードされたか</a:t>
            </a:r>
            <a:r>
              <a:rPr lang="en-US" sz="1600" dirty="0">
                <a:latin typeface="Calibri" charset="0"/>
                <a:ea typeface="MS PGothic" charset="0"/>
              </a:rPr>
              <a:t>、</a:t>
            </a:r>
            <a:r>
              <a:rPr lang="ja-JP" altLang="en-US" sz="1600" dirty="0">
                <a:latin typeface="Calibri" charset="0"/>
                <a:ea typeface="MS PGothic" charset="0"/>
              </a:rPr>
              <a:t>または</a:t>
            </a:r>
            <a:r>
              <a:rPr lang="en-US" sz="1600" dirty="0" err="1">
                <a:latin typeface="Calibri" charset="0"/>
                <a:ea typeface="MS PGothic" charset="0"/>
              </a:rPr>
              <a:t>頒布されたかを</a:t>
            </a:r>
            <a:r>
              <a:rPr lang="ja-JP" altLang="en-US" sz="1600" dirty="0">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lvl="1" indent="-182880">
              <a:spcBef>
                <a:spcPct val="20000"/>
              </a:spcBef>
              <a:buClr>
                <a:schemeClr val="accent1"/>
              </a:buClr>
              <a:buSzPct val="85000"/>
              <a:buFont typeface="Arial" pitchFamily="34" charset="0"/>
              <a:buChar char="•"/>
              <a:defRPr/>
            </a:pPr>
            <a:r>
              <a:rPr lang="en-US" sz="1600" dirty="0" err="1">
                <a:latin typeface="Calibri" charset="0"/>
                <a:ea typeface="MS PGothic" charset="0"/>
              </a:rPr>
              <a:t>アップロードされた</a:t>
            </a:r>
            <a:r>
              <a:rPr lang="en-US" sz="1600" dirty="0">
                <a:latin typeface="Calibri" charset="0"/>
                <a:ea typeface="MS PGothic" charset="0"/>
              </a:rPr>
              <a:t>、</a:t>
            </a:r>
            <a:r>
              <a:rPr lang="ja-JP" altLang="en-US" sz="1600" dirty="0">
                <a:latin typeface="Calibri" charset="0"/>
                <a:ea typeface="MS PGothic" charset="0"/>
              </a:rPr>
              <a:t>または</a:t>
            </a:r>
            <a:r>
              <a:rPr lang="en-US" sz="1600" dirty="0" err="1">
                <a:latin typeface="Calibri" charset="0"/>
                <a:ea typeface="MS PGothic" charset="0"/>
              </a:rPr>
              <a:t>頒布されたソースコードが承認されたものと同じ</a:t>
            </a:r>
            <a:r>
              <a:rPr lang="ja-JP" altLang="en-US" sz="1600" dirty="0">
                <a:latin typeface="Calibri" charset="0"/>
                <a:ea typeface="MS PGothic" charset="0"/>
              </a:rPr>
              <a:t>バージョン</a:t>
            </a:r>
            <a:r>
              <a:rPr lang="en-US" sz="1600" dirty="0" err="1">
                <a:latin typeface="Calibri" charset="0"/>
                <a:ea typeface="MS PGothic" charset="0"/>
              </a:rPr>
              <a:t>となっていることを</a:t>
            </a:r>
            <a:r>
              <a:rPr lang="ja-JP" altLang="en-US" sz="1600" dirty="0">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lvl="1" indent="-182880">
              <a:spcBef>
                <a:spcPct val="20000"/>
              </a:spcBef>
              <a:buClr>
                <a:schemeClr val="accent1"/>
              </a:buClr>
              <a:buSzPct val="85000"/>
              <a:buFont typeface="Arial" pitchFamily="34" charset="0"/>
              <a:buChar char="•"/>
              <a:defRPr/>
            </a:pPr>
            <a:r>
              <a:rPr lang="en-US" sz="1600" dirty="0" err="1">
                <a:latin typeface="Calibri" charset="0"/>
                <a:ea typeface="MS PGothic" charset="0"/>
              </a:rPr>
              <a:t>告知</a:t>
            </a:r>
            <a:r>
              <a:rPr lang="en-US" sz="1600" dirty="0">
                <a:latin typeface="Calibri" charset="0"/>
                <a:ea typeface="MS PGothic" charset="0"/>
              </a:rPr>
              <a:t>/</a:t>
            </a:r>
            <a:r>
              <a:rPr lang="ja-JP" altLang="en-US" sz="1600" dirty="0">
                <a:latin typeface="Calibri" charset="0"/>
                <a:ea typeface="MS PGothic" charset="0"/>
              </a:rPr>
              <a:t>通知</a:t>
            </a:r>
            <a:r>
              <a:rPr lang="en-US" altLang="ja-JP" sz="1600" dirty="0">
                <a:latin typeface="Calibri" charset="0"/>
                <a:ea typeface="MS PGothic" charset="0"/>
              </a:rPr>
              <a:t>/</a:t>
            </a:r>
            <a:r>
              <a:rPr lang="ja-JP" altLang="en-US" sz="1600" dirty="0">
                <a:latin typeface="Calibri" charset="0"/>
                <a:ea typeface="MS PGothic" charset="0"/>
              </a:rPr>
              <a:t>表示</a:t>
            </a:r>
            <a:r>
              <a:rPr lang="en-US" sz="1600" dirty="0" err="1">
                <a:latin typeface="Calibri" charset="0"/>
                <a:ea typeface="MS PGothic" charset="0"/>
              </a:rPr>
              <a:t>が適切に公開され</a:t>
            </a:r>
            <a:r>
              <a:rPr lang="en-US" sz="1600" dirty="0">
                <a:latin typeface="Calibri" charset="0"/>
                <a:ea typeface="MS PGothic" charset="0"/>
              </a:rPr>
              <a:t>、</a:t>
            </a:r>
            <a:r>
              <a:rPr lang="ja-JP" altLang="en-US" sz="1600" dirty="0">
                <a:latin typeface="Calibri" charset="0"/>
                <a:ea typeface="MS PGothic" charset="0"/>
              </a:rPr>
              <a:t>入手可能となっている</a:t>
            </a:r>
            <a:r>
              <a:rPr lang="en-US" sz="1600" dirty="0" err="1">
                <a:latin typeface="Calibri" charset="0"/>
                <a:ea typeface="MS PGothic" charset="0"/>
              </a:rPr>
              <a:t>かを</a:t>
            </a:r>
            <a:r>
              <a:rPr lang="ja-JP" altLang="en-US" sz="1600" dirty="0">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lvl="1" indent="-182880">
              <a:spcBef>
                <a:spcPct val="20000"/>
              </a:spcBef>
              <a:buClr>
                <a:schemeClr val="accent1"/>
              </a:buClr>
              <a:buSzPct val="85000"/>
              <a:buFont typeface="Arial" pitchFamily="34" charset="0"/>
              <a:buChar char="•"/>
              <a:defRPr/>
            </a:pPr>
            <a:r>
              <a:rPr lang="en-US" sz="1600" dirty="0">
                <a:latin typeface="Calibri" charset="0"/>
                <a:ea typeface="MS PGothic" charset="0"/>
              </a:rPr>
              <a:t> </a:t>
            </a:r>
            <a:r>
              <a:rPr lang="en-US" sz="1600" dirty="0" err="1">
                <a:latin typeface="Calibri" charset="0"/>
                <a:ea typeface="MS PGothic" charset="0"/>
              </a:rPr>
              <a:t>その他確認された義務が履行されているかを</a:t>
            </a:r>
            <a:r>
              <a:rPr lang="ja-JP" altLang="en-US" sz="1600" dirty="0">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40000"/>
            <a:ext cx="11945492" cy="369332"/>
          </a:xfrm>
          <a:prstGeom prst="rect">
            <a:avLst/>
          </a:prstGeom>
        </p:spPr>
        <p:txBody>
          <a:bodyPr wrap="square" anchor="t">
            <a:spAutoFit/>
          </a:bodyPr>
          <a:lstStyle/>
          <a:p>
            <a:r>
              <a:rPr lang="en-US" b="1" dirty="0" err="1">
                <a:latin typeface="Calibri" charset="0"/>
                <a:ea typeface="MS PGothic" charset="0"/>
              </a:rPr>
              <a:t>ライセンス義務のコンプライアンスを</a:t>
            </a:r>
            <a:r>
              <a:rPr lang="ja-JP" altLang="en-US" b="1" dirty="0">
                <a:latin typeface="Calibri" charset="0"/>
                <a:ea typeface="MS PGothic" charset="0"/>
              </a:rPr>
              <a:t>検証</a:t>
            </a:r>
            <a:r>
              <a:rPr lang="en-US" b="1" dirty="0" err="1">
                <a:latin typeface="Calibri" charset="0"/>
                <a:ea typeface="MS PGothic" charset="0"/>
              </a:rPr>
              <a:t>する</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最終</a:t>
            </a:r>
            <a:r>
              <a:rPr lang="ja-JP" altLang="en-US" dirty="0">
                <a:solidFill>
                  <a:schemeClr val="tx2"/>
                </a:solidFill>
                <a:latin typeface="+mj-lt"/>
                <a:ea typeface="ＭＳ Ｐゴシック" charset="0"/>
                <a:cs typeface="ＭＳ Ｐゴシック" charset="0"/>
              </a:rPr>
              <a:t>検証</a:t>
            </a:r>
            <a:endParaRPr lang="en-US" altLang="en-US" dirty="0">
              <a:solidFill>
                <a:schemeClr val="tx2"/>
              </a:solidFill>
              <a:latin typeface="+mj-lt"/>
              <a:ea typeface="ＭＳ Ｐゴシック" charset="0"/>
              <a:cs typeface="ＭＳ Ｐゴシック" charset="0"/>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 name="Rectangle 78"/>
          <p:cNvSpPr>
            <a:spLocks noChangeArrowheads="1"/>
          </p:cNvSpPr>
          <p:nvPr/>
        </p:nvSpPr>
        <p:spPr bwMode="auto">
          <a:xfrm rot="10800000">
            <a:off x="8468515"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検証</a:t>
            </a:r>
          </a:p>
          <a:p>
            <a:pPr algn="ctr"/>
            <a:r>
              <a:rPr lang="en-US" sz="1000" b="1">
                <a:solidFill>
                  <a:srgbClr val="000000"/>
                </a:solidFill>
              </a:rPr>
              <a:t>（Verification）</a:t>
            </a:r>
          </a:p>
        </p:txBody>
      </p:sp>
    </p:spTree>
    <p:extLst>
      <p:ext uri="{BB962C8B-B14F-4D97-AF65-F5344CB8AC3E}">
        <p14:creationId xmlns:p14="http://schemas.microsoft.com/office/powerpoint/2010/main" val="1548130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latin typeface="Calibri" charset="0"/>
                <a:ea typeface="MS PGothic" charset="0"/>
              </a:rPr>
              <a:t>コンプライアンスの適正努力（</a:t>
            </a:r>
            <a:r>
              <a:rPr lang="en-US" altLang="ja-JP" dirty="0">
                <a:latin typeface="Calibri" charset="0"/>
                <a:ea typeface="MS PGothic" charset="0"/>
              </a:rPr>
              <a:t>Compliance due diligence</a:t>
            </a:r>
            <a:r>
              <a:rPr lang="ja-JP" altLang="en-US" dirty="0">
                <a:latin typeface="Calibri" charset="0"/>
                <a:ea typeface="MS PGothic" charset="0"/>
              </a:rPr>
              <a:t>）と</a:t>
            </a:r>
            <a:r>
              <a:rPr lang="ja-JP" altLang="en-US" dirty="0" smtClean="0">
                <a:latin typeface="Calibri" charset="0"/>
                <a:ea typeface="MS PGothic" charset="0"/>
              </a:rPr>
              <a:t>して</a:t>
            </a:r>
            <a:r>
              <a:rPr lang="ja-JP" altLang="en-US" dirty="0" smtClean="0">
                <a:latin typeface="Calibri" charset="0"/>
                <a:ea typeface="ＭＳ Ｐゴシック" charset="0"/>
              </a:rPr>
              <a:t>どの</a:t>
            </a:r>
            <a:r>
              <a:rPr lang="ja-JP" altLang="en-US" dirty="0">
                <a:latin typeface="Calibri" charset="0"/>
                <a:ea typeface="ＭＳ Ｐゴシック" charset="0"/>
              </a:rPr>
              <a:t>ようなもの</a:t>
            </a:r>
            <a:r>
              <a:rPr lang="x-none" dirty="0">
                <a:latin typeface="Calibri" charset="0"/>
                <a:ea typeface="ＭＳ Ｐゴシック" charset="0"/>
              </a:rPr>
              <a:t>が関係しますか？（</a:t>
            </a:r>
            <a:r>
              <a:rPr lang="ja-JP" altLang="en-US" dirty="0">
                <a:latin typeface="Calibri" charset="0"/>
                <a:ea typeface="ＭＳ Ｐゴシック" charset="0"/>
              </a:rPr>
              <a:t>本カリキュラムの</a:t>
            </a:r>
            <a:r>
              <a:rPr lang="x-none" dirty="0">
                <a:latin typeface="Calibri" charset="0"/>
                <a:ea typeface="ＭＳ Ｐゴシック" charset="0"/>
              </a:rPr>
              <a:t>プロセス例</a:t>
            </a:r>
            <a:r>
              <a:rPr lang="ja-JP" altLang="en-US" dirty="0">
                <a:latin typeface="Calibri" charset="0"/>
                <a:ea typeface="ＭＳ Ｐゴシック" charset="0"/>
              </a:rPr>
              <a:t>に</a:t>
            </a:r>
            <a:r>
              <a:rPr lang="x-none" dirty="0">
                <a:latin typeface="Calibri" charset="0"/>
                <a:ea typeface="ＭＳ Ｐゴシック" charset="0"/>
              </a:rPr>
              <a:t>挙げた</a:t>
            </a:r>
            <a:r>
              <a:rPr lang="ja-JP" altLang="en-US" dirty="0">
                <a:latin typeface="Calibri" charset="0"/>
                <a:ea typeface="ＭＳ Ｐゴシック" charset="0"/>
              </a:rPr>
              <a:t>各</a:t>
            </a:r>
            <a:r>
              <a:rPr lang="x-none" dirty="0">
                <a:latin typeface="Calibri" charset="0"/>
                <a:ea typeface="ＭＳ Ｐゴシック" charset="0"/>
              </a:rPr>
              <a:t>ステップについて</a:t>
            </a:r>
            <a:r>
              <a:rPr lang="ja-JP" altLang="en-US" dirty="0">
                <a:latin typeface="Calibri" charset="0"/>
                <a:ea typeface="ＭＳ Ｐゴシック" charset="0"/>
              </a:rPr>
              <a:t>概要を</a:t>
            </a:r>
            <a:r>
              <a:rPr lang="x-none" dirty="0">
                <a:latin typeface="Calibri" charset="0"/>
                <a:ea typeface="ＭＳ Ｐゴシック" charset="0"/>
              </a:rPr>
              <a:t>述べてください）</a:t>
            </a:r>
            <a:endParaRPr lang="x-none" dirty="0">
              <a:latin typeface="Calibri"/>
              <a:ea typeface="ＭＳ Ｐゴシック" charset="0"/>
            </a:endParaRPr>
          </a:p>
          <a:p>
            <a:pPr lvl="1">
              <a:buFont typeface="Wingdings" panose="05000000000000000000" pitchFamily="2" charset="2"/>
              <a:buChar char="Ø"/>
            </a:pPr>
            <a:r>
              <a:rPr lang="x-none" dirty="0">
                <a:latin typeface="Calibri" charset="0"/>
                <a:ea typeface="ＭＳ Ｐゴシック" charset="0"/>
              </a:rPr>
              <a:t>確認</a:t>
            </a:r>
          </a:p>
          <a:p>
            <a:pPr lvl="1">
              <a:buFont typeface="Wingdings" panose="05000000000000000000" pitchFamily="2" charset="2"/>
              <a:buChar char="Ø"/>
            </a:pPr>
            <a:r>
              <a:rPr lang="x-none" dirty="0">
                <a:latin typeface="Calibri" charset="0"/>
                <a:ea typeface="ＭＳ Ｐゴシック" charset="0"/>
              </a:rPr>
              <a:t>ソースコードの監査</a:t>
            </a:r>
          </a:p>
          <a:p>
            <a:pPr lvl="1">
              <a:buFont typeface="Wingdings" panose="05000000000000000000" pitchFamily="2" charset="2"/>
              <a:buChar char="Ø"/>
            </a:pPr>
            <a:r>
              <a:rPr lang="ja-JP" altLang="en-US" dirty="0" smtClean="0">
                <a:latin typeface="Calibri" charset="0"/>
                <a:ea typeface="ＭＳ Ｐゴシック" charset="0"/>
              </a:rPr>
              <a:t>問題</a:t>
            </a:r>
            <a:r>
              <a:rPr lang="ja-JP" altLang="en-US" dirty="0">
                <a:latin typeface="Calibri" charset="0"/>
                <a:ea typeface="ＭＳ Ｐゴシック" charset="0"/>
              </a:rPr>
              <a:t>の</a:t>
            </a:r>
            <a:r>
              <a:rPr lang="x-none" dirty="0" smtClean="0">
                <a:latin typeface="Calibri" charset="0"/>
                <a:ea typeface="ＭＳ Ｐゴシック" charset="0"/>
              </a:rPr>
              <a:t>解決</a:t>
            </a:r>
            <a:endParaRPr lang="x-none" dirty="0">
              <a:latin typeface="Calibri" charset="0"/>
              <a:ea typeface="ＭＳ Ｐゴシック" charset="0"/>
            </a:endParaRPr>
          </a:p>
          <a:p>
            <a:pPr lvl="1">
              <a:buFont typeface="Wingdings" panose="05000000000000000000" pitchFamily="2" charset="2"/>
              <a:buChar char="Ø"/>
            </a:pPr>
            <a:r>
              <a:rPr lang="x-none" dirty="0">
                <a:latin typeface="Calibri" charset="0"/>
                <a:ea typeface="ＭＳ Ｐゴシック" charset="0"/>
              </a:rPr>
              <a:t>レビューの実施</a:t>
            </a:r>
          </a:p>
          <a:p>
            <a:pPr lvl="1">
              <a:buFont typeface="Wingdings" panose="05000000000000000000" pitchFamily="2" charset="2"/>
              <a:buChar char="Ø"/>
            </a:pPr>
            <a:r>
              <a:rPr lang="x-none" dirty="0">
                <a:latin typeface="Calibri" charset="0"/>
                <a:ea typeface="ＭＳ Ｐゴシック" charset="0"/>
              </a:rPr>
              <a:t>承認</a:t>
            </a:r>
          </a:p>
          <a:p>
            <a:pPr lvl="1">
              <a:buFont typeface="Wingdings" panose="05000000000000000000" pitchFamily="2" charset="2"/>
              <a:buChar char="Ø"/>
            </a:pPr>
            <a:r>
              <a:rPr lang="x-none" dirty="0">
                <a:latin typeface="Calibri" charset="0"/>
                <a:ea typeface="ＭＳ Ｐゴシック" charset="0"/>
              </a:rPr>
              <a:t>登録／承認の追跡</a:t>
            </a:r>
          </a:p>
          <a:p>
            <a:pPr lvl="1">
              <a:buFont typeface="Wingdings" panose="05000000000000000000" pitchFamily="2" charset="2"/>
              <a:buChar char="Ø"/>
            </a:pPr>
            <a:r>
              <a:rPr lang="x-none" dirty="0">
                <a:latin typeface="Calibri" charset="0"/>
                <a:ea typeface="ＭＳ Ｐゴシック" charset="0"/>
              </a:rPr>
              <a:t>告知</a:t>
            </a:r>
            <a:r>
              <a:rPr lang="x-none" dirty="0" smtClean="0">
                <a:latin typeface="Calibri" charset="0"/>
                <a:ea typeface="ＭＳ Ｐゴシック" charset="0"/>
              </a:rPr>
              <a:t>／</a:t>
            </a:r>
            <a:r>
              <a:rPr lang="ja-JP" altLang="en-US" dirty="0" smtClean="0">
                <a:latin typeface="Calibri" charset="0"/>
                <a:ea typeface="ＭＳ Ｐゴシック" charset="0"/>
              </a:rPr>
              <a:t>通知</a:t>
            </a:r>
            <a:r>
              <a:rPr lang="x-none" altLang="ja-JP" dirty="0">
                <a:latin typeface="Calibri" charset="0"/>
                <a:ea typeface="ＭＳ Ｐゴシック" charset="0"/>
              </a:rPr>
              <a:t>／ </a:t>
            </a:r>
            <a:r>
              <a:rPr lang="x-none" dirty="0" smtClean="0">
                <a:latin typeface="Calibri" charset="0"/>
                <a:ea typeface="ＭＳ Ｐゴシック" charset="0"/>
              </a:rPr>
              <a:t>表示</a:t>
            </a:r>
            <a:endParaRPr lang="x-none" dirty="0">
              <a:latin typeface="Calibri" charset="0"/>
              <a:ea typeface="ＭＳ Ｐゴシック" charset="0"/>
            </a:endParaRPr>
          </a:p>
          <a:p>
            <a:pPr lvl="1">
              <a:buFont typeface="Wingdings" panose="05000000000000000000" pitchFamily="2" charset="2"/>
              <a:buChar char="Ø"/>
            </a:pPr>
            <a:r>
              <a:rPr lang="x-none" dirty="0">
                <a:latin typeface="Calibri" charset="0"/>
                <a:ea typeface="ＭＳ Ｐゴシック" charset="0"/>
              </a:rPr>
              <a:t>頒布前の</a:t>
            </a:r>
            <a:r>
              <a:rPr lang="ja-JP" altLang="en-US" dirty="0">
                <a:latin typeface="Calibri" charset="0"/>
                <a:ea typeface="ＭＳ Ｐゴシック" charset="0"/>
              </a:rPr>
              <a:t>検証</a:t>
            </a:r>
            <a:endParaRPr lang="x-none" dirty="0">
              <a:latin typeface="Calibri" charset="0"/>
              <a:ea typeface="ＭＳ Ｐゴシック" charset="0"/>
            </a:endParaRPr>
          </a:p>
          <a:p>
            <a:pPr lvl="1">
              <a:buFont typeface="Wingdings" panose="05000000000000000000" pitchFamily="2" charset="2"/>
              <a:buChar char="Ø"/>
            </a:pPr>
            <a:r>
              <a:rPr lang="ja-JP" altLang="en-US" dirty="0" smtClean="0">
                <a:latin typeface="Calibri" charset="0"/>
                <a:ea typeface="ＭＳ Ｐゴシック" charset="0"/>
              </a:rPr>
              <a:t>添付</a:t>
            </a:r>
            <a:r>
              <a:rPr lang="x-none" dirty="0" smtClean="0">
                <a:latin typeface="Calibri" charset="0"/>
                <a:ea typeface="ＭＳ Ｐゴシック" charset="0"/>
              </a:rPr>
              <a:t>ソースコードの頒布</a:t>
            </a:r>
            <a:endParaRPr lang="x-none" dirty="0">
              <a:latin typeface="Calibri" charset="0"/>
              <a:ea typeface="ＭＳ Ｐゴシック" charset="0"/>
            </a:endParaRPr>
          </a:p>
          <a:p>
            <a:pPr lvl="1">
              <a:buFont typeface="Wingdings" panose="05000000000000000000" pitchFamily="2" charset="2"/>
              <a:buChar char="Ø"/>
            </a:pPr>
            <a:r>
              <a:rPr lang="x-none" dirty="0">
                <a:latin typeface="Calibri" charset="0"/>
                <a:ea typeface="ＭＳ Ｐゴシック" charset="0"/>
              </a:rPr>
              <a:t>検証</a:t>
            </a:r>
          </a:p>
          <a:p>
            <a:r>
              <a:rPr lang="x-none" dirty="0">
                <a:latin typeface="Calibri" charset="0"/>
                <a:ea typeface="ＭＳ Ｐゴシック" charset="0"/>
              </a:rPr>
              <a:t>アーキテクチャ </a:t>
            </a:r>
            <a:r>
              <a:rPr lang="x-none" dirty="0" smtClean="0">
                <a:latin typeface="Calibri" charset="0"/>
                <a:ea typeface="ＭＳ Ｐゴシック" charset="0"/>
              </a:rPr>
              <a:t>レビューでは</a:t>
            </a:r>
            <a:r>
              <a:rPr lang="ja-JP" altLang="en-US" dirty="0">
                <a:latin typeface="Calibri" charset="0"/>
                <a:ea typeface="ＭＳ Ｐゴシック" charset="0"/>
              </a:rPr>
              <a:t>どういったことを</a:t>
            </a:r>
            <a:r>
              <a:rPr lang="x-none" dirty="0" smtClean="0">
                <a:latin typeface="Calibri" charset="0"/>
                <a:ea typeface="ＭＳ Ｐゴシック" charset="0"/>
              </a:rPr>
              <a:t>期待しますか</a:t>
            </a:r>
            <a:r>
              <a:rPr lang="x-none" dirty="0">
                <a:latin typeface="Calibri" charset="0"/>
                <a:ea typeface="ＭＳ Ｐゴシック" charset="0"/>
              </a:rPr>
              <a:t>？</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3907">
                                            <p:txEl>
                                              <p:pRg st="0" end="0"/>
                                            </p:txEl>
                                          </p:spTgt>
                                        </p:tgtEl>
                                        <p:attrNameLst>
                                          <p:attrName>style.visibility</p:attrName>
                                        </p:attrNameLst>
                                      </p:cBhvr>
                                      <p:to>
                                        <p:strVal val="visible"/>
                                      </p:to>
                                    </p:set>
                                    <p:animEffect transition="in" filter="fade">
                                      <p:cBhvr>
                                        <p:cTn id="12" dur="500"/>
                                        <p:tgtEl>
                                          <p:spTgt spid="123907">
                                            <p:txEl>
                                              <p:pRg st="0" end="0"/>
                                            </p:txEl>
                                          </p:spTgt>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23907">
                                            <p:txEl>
                                              <p:pRg st="1" end="1"/>
                                            </p:txEl>
                                          </p:spTgt>
                                        </p:tgtEl>
                                        <p:attrNameLst>
                                          <p:attrName>style.visibility</p:attrName>
                                        </p:attrNameLst>
                                      </p:cBhvr>
                                      <p:to>
                                        <p:strVal val="visible"/>
                                      </p:to>
                                    </p:set>
                                    <p:animEffect transition="in" filter="fade">
                                      <p:cBhvr>
                                        <p:cTn id="15" dur="500"/>
                                        <p:tgtEl>
                                          <p:spTgt spid="123907">
                                            <p:txEl>
                                              <p:pRg st="1" end="1"/>
                                            </p:txEl>
                                          </p:spTgt>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23907">
                                            <p:txEl>
                                              <p:pRg st="2" end="2"/>
                                            </p:txEl>
                                          </p:spTgt>
                                        </p:tgtEl>
                                        <p:attrNameLst>
                                          <p:attrName>style.visibility</p:attrName>
                                        </p:attrNameLst>
                                      </p:cBhvr>
                                      <p:to>
                                        <p:strVal val="visible"/>
                                      </p:to>
                                    </p:set>
                                    <p:animEffect transition="in" filter="fade">
                                      <p:cBhvr>
                                        <p:cTn id="18" dur="500"/>
                                        <p:tgtEl>
                                          <p:spTgt spid="123907">
                                            <p:txEl>
                                              <p:pRg st="2" end="2"/>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23907">
                                            <p:txEl>
                                              <p:pRg st="3" end="3"/>
                                            </p:txEl>
                                          </p:spTgt>
                                        </p:tgtEl>
                                        <p:attrNameLst>
                                          <p:attrName>style.visibility</p:attrName>
                                        </p:attrNameLst>
                                      </p:cBhvr>
                                      <p:to>
                                        <p:strVal val="visible"/>
                                      </p:to>
                                    </p:set>
                                    <p:animEffect transition="in" filter="fade">
                                      <p:cBhvr>
                                        <p:cTn id="21" dur="500"/>
                                        <p:tgtEl>
                                          <p:spTgt spid="123907">
                                            <p:txEl>
                                              <p:pRg st="3" end="3"/>
                                            </p:txEl>
                                          </p:spTgt>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23907">
                                            <p:txEl>
                                              <p:pRg st="4" end="4"/>
                                            </p:txEl>
                                          </p:spTgt>
                                        </p:tgtEl>
                                        <p:attrNameLst>
                                          <p:attrName>style.visibility</p:attrName>
                                        </p:attrNameLst>
                                      </p:cBhvr>
                                      <p:to>
                                        <p:strVal val="visible"/>
                                      </p:to>
                                    </p:set>
                                    <p:animEffect transition="in" filter="fade">
                                      <p:cBhvr>
                                        <p:cTn id="24" dur="500"/>
                                        <p:tgtEl>
                                          <p:spTgt spid="123907">
                                            <p:txEl>
                                              <p:pRg st="4" end="4"/>
                                            </p:txEl>
                                          </p:spTgt>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500"/>
                                        <p:tgtEl>
                                          <p:spTgt spid="123907">
                                            <p:txEl>
                                              <p:pRg st="5" end="5"/>
                                            </p:txEl>
                                          </p:spTgt>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123907">
                                            <p:txEl>
                                              <p:pRg st="6" end="6"/>
                                            </p:txEl>
                                          </p:spTgt>
                                        </p:tgtEl>
                                        <p:attrNameLst>
                                          <p:attrName>style.visibility</p:attrName>
                                        </p:attrNameLst>
                                      </p:cBhvr>
                                      <p:to>
                                        <p:strVal val="visible"/>
                                      </p:to>
                                    </p:set>
                                    <p:animEffect transition="in" filter="fade">
                                      <p:cBhvr>
                                        <p:cTn id="30" dur="500"/>
                                        <p:tgtEl>
                                          <p:spTgt spid="123907">
                                            <p:txEl>
                                              <p:pRg st="6" end="6"/>
                                            </p:txEl>
                                          </p:spTgt>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23907">
                                            <p:txEl>
                                              <p:pRg st="7" end="7"/>
                                            </p:txEl>
                                          </p:spTgt>
                                        </p:tgtEl>
                                        <p:attrNameLst>
                                          <p:attrName>style.visibility</p:attrName>
                                        </p:attrNameLst>
                                      </p:cBhvr>
                                      <p:to>
                                        <p:strVal val="visible"/>
                                      </p:to>
                                    </p:set>
                                    <p:animEffect transition="in" filter="fade">
                                      <p:cBhvr>
                                        <p:cTn id="33" dur="500"/>
                                        <p:tgtEl>
                                          <p:spTgt spid="123907">
                                            <p:txEl>
                                              <p:pRg st="7" end="7"/>
                                            </p:txEl>
                                          </p:spTgt>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23907">
                                            <p:txEl>
                                              <p:pRg st="8" end="8"/>
                                            </p:txEl>
                                          </p:spTgt>
                                        </p:tgtEl>
                                        <p:attrNameLst>
                                          <p:attrName>style.visibility</p:attrName>
                                        </p:attrNameLst>
                                      </p:cBhvr>
                                      <p:to>
                                        <p:strVal val="visible"/>
                                      </p:to>
                                    </p:set>
                                    <p:animEffect transition="in" filter="fade">
                                      <p:cBhvr>
                                        <p:cTn id="36" dur="500"/>
                                        <p:tgtEl>
                                          <p:spTgt spid="123907">
                                            <p:txEl>
                                              <p:pRg st="8" end="8"/>
                                            </p:txEl>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123907">
                                            <p:txEl>
                                              <p:pRg st="9" end="9"/>
                                            </p:txEl>
                                          </p:spTgt>
                                        </p:tgtEl>
                                        <p:attrNameLst>
                                          <p:attrName>style.visibility</p:attrName>
                                        </p:attrNameLst>
                                      </p:cBhvr>
                                      <p:to>
                                        <p:strVal val="visible"/>
                                      </p:to>
                                    </p:set>
                                    <p:animEffect transition="in" filter="fade">
                                      <p:cBhvr>
                                        <p:cTn id="39" dur="500"/>
                                        <p:tgtEl>
                                          <p:spTgt spid="123907">
                                            <p:txEl>
                                              <p:pRg st="9" end="9"/>
                                            </p:txEl>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123907">
                                            <p:txEl>
                                              <p:pRg st="10" end="10"/>
                                            </p:txEl>
                                          </p:spTgt>
                                        </p:tgtEl>
                                        <p:attrNameLst>
                                          <p:attrName>style.visibility</p:attrName>
                                        </p:attrNameLst>
                                      </p:cBhvr>
                                      <p:to>
                                        <p:strVal val="visible"/>
                                      </p:to>
                                    </p:set>
                                    <p:animEffect transition="in" filter="fade">
                                      <p:cBhvr>
                                        <p:cTn id="42" dur="500"/>
                                        <p:tgtEl>
                                          <p:spTgt spid="12390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123907">
                                            <p:txEl>
                                              <p:pRg st="11" end="11"/>
                                            </p:txEl>
                                          </p:spTgt>
                                        </p:tgtEl>
                                        <p:attrNameLst>
                                          <p:attrName>style.visibility</p:attrName>
                                        </p:attrNameLst>
                                      </p:cBhvr>
                                      <p:to>
                                        <p:strVal val="visible"/>
                                      </p:to>
                                    </p:set>
                                    <p:animEffect transition="in" filter="fade">
                                      <p:cBhvr>
                                        <p:cTn id="47" dur="50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P spid="123907" grpI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第7章</a:t>
            </a:r>
          </a:p>
        </p:txBody>
      </p:sp>
      <p:sp>
        <p:nvSpPr>
          <p:cNvPr id="5" name="Text Placeholder 4"/>
          <p:cNvSpPr>
            <a:spLocks noGrp="1"/>
          </p:cNvSpPr>
          <p:nvPr>
            <p:ph type="body" idx="1"/>
          </p:nvPr>
        </p:nvSpPr>
        <p:spPr/>
        <p:txBody>
          <a:bodyPr/>
          <a:lstStyle/>
          <a:p>
            <a:r>
              <a:rPr lang="ja-JP" altLang="en-US" dirty="0"/>
              <a:t>コンプライアンスでの落とし穴とその回避</a:t>
            </a:r>
          </a:p>
        </p:txBody>
      </p:sp>
    </p:spTree>
    <p:extLst>
      <p:ext uri="{BB962C8B-B14F-4D97-AF65-F5344CB8AC3E}">
        <p14:creationId xmlns:p14="http://schemas.microsoft.com/office/powerpoint/2010/main" val="13592903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コンプライアンスの落とし穴</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Calibri" charset="0"/>
                <a:ea typeface="ＭＳ Ｐゴシック" charset="0"/>
              </a:rPr>
              <a:t>本章は、コンプライアンス</a:t>
            </a:r>
            <a:r>
              <a:rPr lang="en-US" dirty="0">
                <a:latin typeface="Calibri" charset="0"/>
                <a:ea typeface="ＭＳ Ｐゴシック" charset="0"/>
              </a:rPr>
              <a:t> </a:t>
            </a:r>
            <a:r>
              <a:rPr lang="en-US" dirty="0" err="1">
                <a:latin typeface="Calibri" charset="0"/>
                <a:ea typeface="ＭＳ Ｐゴシック" charset="0"/>
              </a:rPr>
              <a:t>プロセスで回避</a:t>
            </a:r>
            <a:r>
              <a:rPr lang="ja-JP" altLang="en-US" dirty="0">
                <a:latin typeface="Calibri" charset="0"/>
                <a:ea typeface="ＭＳ Ｐゴシック" charset="0"/>
              </a:rPr>
              <a:t>すべき</a:t>
            </a:r>
            <a:r>
              <a:rPr lang="en-US" dirty="0" err="1">
                <a:latin typeface="Calibri" charset="0"/>
                <a:ea typeface="ＭＳ Ｐゴシック" charset="0"/>
              </a:rPr>
              <a:t>潜在的な落とし穴について説明</a:t>
            </a:r>
            <a:r>
              <a:rPr lang="ja-JP" altLang="en-US" dirty="0">
                <a:latin typeface="Calibri" charset="0"/>
                <a:ea typeface="ＭＳ Ｐゴシック" charset="0"/>
              </a:rPr>
              <a:t>する</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知的財産（IP</a:t>
            </a:r>
            <a:r>
              <a:rPr lang="en-US" dirty="0" smtClean="0">
                <a:latin typeface="Calibri" charset="0"/>
                <a:ea typeface="ＭＳ Ｐゴシック" charset="0"/>
              </a:rPr>
              <a:t>）</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ライセンス</a:t>
            </a:r>
            <a:r>
              <a:rPr lang="en-US" dirty="0">
                <a:latin typeface="Calibri" charset="0"/>
                <a:ea typeface="ＭＳ Ｐゴシック" charset="0"/>
              </a:rPr>
              <a:t> </a:t>
            </a:r>
            <a:r>
              <a:rPr lang="en-US" dirty="0" err="1" smtClean="0">
                <a:latin typeface="Calibri" charset="0"/>
                <a:ea typeface="ＭＳ Ｐゴシック" charset="0"/>
              </a:rPr>
              <a:t>コンプライアンス</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smtClean="0">
                <a:latin typeface="Calibri" charset="0"/>
                <a:ea typeface="ＭＳ Ｐゴシック" charset="0"/>
              </a:rPr>
              <a:t>プロセス</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Calibri" charset="0"/>
                <a:ea typeface="ＭＳ Ｐゴシック" charset="0"/>
              </a:rPr>
              <a:t>知的財産</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406248966"/>
              </p:ext>
            </p:extLst>
          </p:nvPr>
        </p:nvGraphicFramePr>
        <p:xfrm>
          <a:off x="696000" y="1584000"/>
          <a:ext cx="10800000" cy="4734000"/>
        </p:xfrm>
        <a:graphic>
          <a:graphicData uri="http://schemas.openxmlformats.org/drawingml/2006/table">
            <a:tbl>
              <a:tblPr/>
              <a:tblGrid>
                <a:gridCol w="3600000">
                  <a:extLst>
                    <a:ext uri="{9D8B030D-6E8A-4147-A177-3AD203B41FA5}">
                      <a16:colId xmlns="" xmlns:a16="http://schemas.microsoft.com/office/drawing/2014/main" val="20000"/>
                    </a:ext>
                  </a:extLst>
                </a:gridCol>
                <a:gridCol w="3600000">
                  <a:extLst>
                    <a:ext uri="{9D8B030D-6E8A-4147-A177-3AD203B41FA5}">
                      <a16:colId xmlns="" xmlns:a16="http://schemas.microsoft.com/office/drawing/2014/main" val="20001"/>
                    </a:ext>
                  </a:extLst>
                </a:gridCol>
                <a:gridCol w="360000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発見のされ方</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000">
                <a:tc>
                  <a:txBody>
                    <a:bodyPr/>
                    <a:lstStyle/>
                    <a:p>
                      <a:pPr marL="0" indent="-342900" defTabSz="457200" fontAlgn="base">
                        <a:spcBef>
                          <a:spcPct val="0"/>
                        </a:spcBef>
                        <a:spcAft>
                          <a:spcPct val="0"/>
                        </a:spcAft>
                      </a:pPr>
                      <a:r>
                        <a:rPr kumimoji="0" lang="en-US" altLang="ja-JP" sz="1800" b="1" i="0" u="none" strike="noStrike" kern="1200" cap="none" normalizeH="0" baseline="0" dirty="0" err="1">
                          <a:ln>
                            <a:noFill/>
                          </a:ln>
                          <a:solidFill>
                            <a:srgbClr val="0070C0"/>
                          </a:solidFill>
                          <a:effectLst/>
                          <a:latin typeface="Calibri" pitchFamily="34" charset="0"/>
                          <a:ea typeface="ＭＳ Ｐゴシック" pitchFamily="34" charset="-128"/>
                          <a:cs typeface="Times New Roman" pitchFamily="18" charset="0"/>
                        </a:rPr>
                        <a:t>コピーレフト</a:t>
                      </a:r>
                      <a:r>
                        <a:rPr kumimoji="0" lang="ja-JP" alt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型の</a:t>
                      </a:r>
                      <a:r>
                        <a:rPr kumimoji="0" lang="en-US" altLang="ja-JP"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FOSS</a:t>
                      </a:r>
                      <a:r>
                        <a:rPr kumimoji="0" lang="ja-JP" alt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が</a:t>
                      </a:r>
                      <a:r>
                        <a:rPr kumimoji="0" lang="en-US" sz="1800" b="1" i="0" u="none" strike="noStrike" kern="1200" cap="none" normalizeH="0" baseline="0" dirty="0" err="1">
                          <a:ln>
                            <a:noFill/>
                          </a:ln>
                          <a:solidFill>
                            <a:srgbClr val="0070C0"/>
                          </a:solidFill>
                          <a:effectLst/>
                          <a:latin typeface="Calibri" pitchFamily="34" charset="0"/>
                          <a:ea typeface="ＭＳ Ｐゴシック" pitchFamily="34" charset="-128"/>
                          <a:cs typeface="Times New Roman" pitchFamily="18" charset="0"/>
                        </a:rPr>
                        <a:t>プロプライエタリ</a:t>
                      </a:r>
                      <a:r>
                        <a:rPr kumimoji="0" lang="ja-JP" alt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 コードや</a:t>
                      </a:r>
                      <a:r>
                        <a:rPr kumimoji="0" lang="en-US" sz="1800" b="1" i="0" u="none" strike="noStrike" kern="1200" cap="none" normalizeH="0" baseline="0" dirty="0" err="1">
                          <a:ln>
                            <a:noFill/>
                          </a:ln>
                          <a:solidFill>
                            <a:srgbClr val="0070C0"/>
                          </a:solidFill>
                          <a:effectLst/>
                          <a:latin typeface="Calibri" pitchFamily="34" charset="0"/>
                          <a:ea typeface="ＭＳ Ｐゴシック" pitchFamily="34" charset="-128"/>
                          <a:cs typeface="Times New Roman" pitchFamily="18" charset="0"/>
                        </a:rPr>
                        <a:t>サード</a:t>
                      </a:r>
                      <a:r>
                        <a:rPr kumimoji="0" 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 </a:t>
                      </a:r>
                      <a:r>
                        <a:rPr kumimoji="0" lang="en-US" sz="1800" b="1" i="0" u="none" strike="noStrike" kern="1200" cap="none" normalizeH="0" baseline="0" dirty="0" err="1">
                          <a:ln>
                            <a:noFill/>
                          </a:ln>
                          <a:solidFill>
                            <a:srgbClr val="0070C0"/>
                          </a:solidFill>
                          <a:effectLst/>
                          <a:latin typeface="Calibri" pitchFamily="34" charset="0"/>
                          <a:ea typeface="ＭＳ Ｐゴシック" pitchFamily="34" charset="-128"/>
                          <a:cs typeface="Times New Roman" pitchFamily="18" charset="0"/>
                        </a:rPr>
                        <a:t>パーティのコード</a:t>
                      </a:r>
                      <a:r>
                        <a:rPr kumimoji="0" lang="ja-JP" alt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に意図せずに</a:t>
                      </a:r>
                      <a:r>
                        <a:rPr kumimoji="0" lang="ja-JP" altLang="en-US" sz="1800" b="1" i="0" u="none" strike="noStrike" kern="1200" cap="none" normalizeH="0" baseline="0" dirty="0" smtClean="0">
                          <a:ln>
                            <a:noFill/>
                          </a:ln>
                          <a:solidFill>
                            <a:srgbClr val="0070C0"/>
                          </a:solidFill>
                          <a:effectLst/>
                          <a:latin typeface="Calibri" pitchFamily="34" charset="0"/>
                          <a:ea typeface="ＭＳ Ｐゴシック" pitchFamily="34" charset="-128"/>
                          <a:cs typeface="Times New Roman" pitchFamily="18" charset="0"/>
                        </a:rPr>
                        <a:t>取り込まれてしまう：</a:t>
                      </a:r>
                      <a:endParaRPr kumimoji="0" 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ja-JP" alt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開発プロセス</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において</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エンジニアが</a:t>
                      </a:r>
                      <a:r>
                        <a:rPr kumimoji="0" lang="en-US" altLang="ja-JP"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ポリシーに反して、</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自社にとって、もしくはサード</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パーティにとって）プロプラエタリ</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な</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ソースのコードにFOSSコードを追加</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または</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カット＆ペースト）する</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時</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に起こ</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、ソースコードをスキャン</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や</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監査実施の結果</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として</a:t>
                      </a: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以下と合致可能性があるものとして発見され</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468000" marR="0" lvl="0" indent="-216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の</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ソースコード</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468000" marR="0" lvl="0" indent="-2160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err="1" smtClean="0">
                          <a:ln>
                            <a:noFill/>
                          </a:ln>
                          <a:solidFill>
                            <a:srgbClr val="292934"/>
                          </a:solidFill>
                          <a:effectLst/>
                          <a:latin typeface="Calibri" pitchFamily="34" charset="0"/>
                          <a:ea typeface="ＭＳ Ｐゴシック" pitchFamily="34" charset="-128"/>
                          <a:cs typeface="Times New Roman" pitchFamily="18" charset="0"/>
                        </a:rPr>
                        <a:t>ソースコード自動スキャン</a:t>
                      </a:r>
                      <a:r>
                        <a:rPr kumimoji="0" lang="ja-JP" altLang="en-US" sz="1600" b="0" i="0" u="none" strike="noStrike" kern="1200" cap="none" normalizeH="0" baseline="0" dirty="0" smtClean="0">
                          <a:ln>
                            <a:noFill/>
                          </a:ln>
                          <a:solidFill>
                            <a:srgbClr val="292934"/>
                          </a:solidFill>
                          <a:effectLst/>
                          <a:latin typeface="Calibri" pitchFamily="34" charset="0"/>
                          <a:ea typeface="ＭＳ Ｐゴシック" pitchFamily="34" charset="-128"/>
                          <a:cs typeface="Times New Roman" pitchFamily="18" charset="0"/>
                        </a:rPr>
                        <a:t> </a:t>
                      </a:r>
                      <a:r>
                        <a:rPr kumimoji="0" lang="en-US" sz="1600" b="0" i="0" u="none" strike="noStrike" kern="1200" cap="none" normalizeH="0" baseline="0" dirty="0" err="1" smtClean="0">
                          <a:ln>
                            <a:noFill/>
                          </a:ln>
                          <a:solidFill>
                            <a:srgbClr val="292934"/>
                          </a:solidFill>
                          <a:effectLst/>
                          <a:latin typeface="Calibri" pitchFamily="34" charset="0"/>
                          <a:ea typeface="ＭＳ Ｐゴシック" pitchFamily="34" charset="-128"/>
                          <a:cs typeface="Times New Roman" pitchFamily="18" charset="0"/>
                        </a:rPr>
                        <a:t>ツール</a:t>
                      </a:r>
                      <a:r>
                        <a:rPr kumimoji="0" lang="ja-JP" altLang="en-US" sz="1600" b="0" i="0" u="none" strike="noStrike" kern="1200" cap="none" normalizeH="0" baseline="0" dirty="0" smtClean="0">
                          <a:ln>
                            <a:noFill/>
                          </a:ln>
                          <a:solidFill>
                            <a:srgbClr val="292934"/>
                          </a:solidFill>
                          <a:effectLst/>
                          <a:latin typeface="Calibri" pitchFamily="34" charset="0"/>
                          <a:ea typeface="ＭＳ Ｐゴシック" pitchFamily="34" charset="-128"/>
                          <a:cs typeface="Times New Roman" pitchFamily="18" charset="0"/>
                        </a:rPr>
                        <a:t>は</a:t>
                      </a:r>
                      <a:r>
                        <a:rPr kumimoji="0" lang="en-US" sz="1600" b="0" i="0" u="none" strike="noStrike" kern="1200" cap="none" normalizeH="0" baseline="0" dirty="0" err="1" smtClean="0">
                          <a:ln>
                            <a:noFill/>
                          </a:ln>
                          <a:solidFill>
                            <a:srgbClr val="292934"/>
                          </a:solidFill>
                          <a:effectLst/>
                          <a:latin typeface="Calibri" pitchFamily="34" charset="0"/>
                          <a:ea typeface="ＭＳ Ｐゴシック" pitchFamily="34" charset="-128"/>
                          <a:cs typeface="Times New Roman" pitchFamily="18" charset="0"/>
                        </a:rPr>
                        <a:t>この目的</a:t>
                      </a:r>
                      <a:r>
                        <a:rPr kumimoji="0" lang="ja-JP" altLang="en-US"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のために</a:t>
                      </a:r>
                      <a:r>
                        <a:rPr kumimoji="0" lang="en-US" sz="1600" b="0" i="0" u="none" strike="noStrike" kern="1200" cap="none" normalizeH="0" baseline="0" dirty="0" err="1" smtClean="0">
                          <a:ln>
                            <a:noFill/>
                          </a:ln>
                          <a:solidFill>
                            <a:srgbClr val="292934"/>
                          </a:solidFill>
                          <a:effectLst/>
                          <a:latin typeface="Calibri" pitchFamily="34" charset="0"/>
                          <a:ea typeface="ＭＳ Ｐゴシック" pitchFamily="34" charset="-128"/>
                          <a:cs typeface="Times New Roman" pitchFamily="18" charset="0"/>
                        </a:rPr>
                        <a:t>使用</a:t>
                      </a:r>
                      <a:r>
                        <a:rPr kumimoji="0" lang="ja-JP" altLang="en-US" sz="1600" b="0" i="0" u="none" strike="noStrike" kern="1200" cap="none" normalizeH="0" baseline="0" dirty="0" smtClean="0">
                          <a:ln>
                            <a:noFill/>
                          </a:ln>
                          <a:solidFill>
                            <a:srgbClr val="292934"/>
                          </a:solidFill>
                          <a:effectLst/>
                          <a:latin typeface="Calibri" pitchFamily="34" charset="0"/>
                          <a:ea typeface="ＭＳ Ｐゴシック" pitchFamily="34" charset="-128"/>
                          <a:cs typeface="Times New Roman" pitchFamily="18" charset="0"/>
                        </a:rPr>
                        <a:t>することができる</a:t>
                      </a:r>
                      <a:endParaRPr kumimoji="0" lang="en-US"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の失敗は以下の対策によって回避</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できる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コンプライアンス</a:t>
                      </a:r>
                      <a:r>
                        <a:rPr kumimoji="0" lang="ja-JP" alt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での</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問題</a:t>
                      </a: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各種タイプ</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／カテゴリーの</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および</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プロプライエタリ</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ソースコードにFOSSソースコードを</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取り込むことの意味</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を意識</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される</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よう</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に</a:t>
                      </a: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技術スタッフに</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トレーニングを提供する</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ビルド環境にお</a:t>
                      </a:r>
                      <a:r>
                        <a:rPr kumimoji="0" lang="ja-JP" alt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rPr>
                        <a:t>いて</a:t>
                      </a:r>
                      <a:r>
                        <a:rPr kumimoji="0" 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すべてのソースコード（プロプライエタリ、サード</a:t>
                      </a:r>
                      <a:r>
                        <a:rPr kumimoji="0" 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パーティ、FOSS）に対し</a:t>
                      </a:r>
                      <a:r>
                        <a:rPr kumimoji="0" lang="ja-JP" alt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定期的にソースコード</a:t>
                      </a:r>
                      <a:r>
                        <a:rPr kumimoji="0" lang="ja-JP" alt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スキャンや監査を実施する</a:t>
                      </a:r>
                      <a:endParaRPr kumimoji="0" 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Calibri" charset="0"/>
                <a:ea typeface="ＭＳ Ｐゴシック" charset="0"/>
              </a:rPr>
              <a:t>知的財産</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1990214653"/>
              </p:ext>
            </p:extLst>
          </p:nvPr>
        </p:nvGraphicFramePr>
        <p:xfrm>
          <a:off x="696000" y="1584000"/>
          <a:ext cx="10800000" cy="4938460"/>
        </p:xfrm>
        <a:graphic>
          <a:graphicData uri="http://schemas.openxmlformats.org/drawingml/2006/table">
            <a:tbl>
              <a:tblPr/>
              <a:tblGrid>
                <a:gridCol w="3600000">
                  <a:extLst>
                    <a:ext uri="{9D8B030D-6E8A-4147-A177-3AD203B41FA5}">
                      <a16:colId xmlns="" xmlns:a16="http://schemas.microsoft.com/office/drawing/2014/main" val="20000"/>
                    </a:ext>
                  </a:extLst>
                </a:gridCol>
                <a:gridCol w="3600000">
                  <a:extLst>
                    <a:ext uri="{9D8B030D-6E8A-4147-A177-3AD203B41FA5}">
                      <a16:colId xmlns="" xmlns:a16="http://schemas.microsoft.com/office/drawing/2014/main" val="20001"/>
                    </a:ext>
                  </a:extLst>
                </a:gridCol>
                <a:gridCol w="360000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発見のされ方</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lnSpc>
                          <a:spcPts val="2160"/>
                        </a:lnSpc>
                        <a:spcBef>
                          <a:spcPct val="0"/>
                        </a:spcBef>
                        <a:spcAft>
                          <a:spcPct val="0"/>
                        </a:spcAft>
                      </a:pP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コピーレフト</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型の</a:t>
                      </a:r>
                      <a:r>
                        <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rPr>
                        <a:t>FOSS</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が</a:t>
                      </a:r>
                      <a:r>
                        <a:rPr kumimoji="0" lang="en-US" sz="1800" b="1" i="0" u="none" strike="noStrike" kern="1200" cap="none" normalizeH="0" baseline="0" dirty="0" err="1" smtClean="0">
                          <a:ln>
                            <a:noFill/>
                          </a:ln>
                          <a:solidFill>
                            <a:srgbClr val="0070C0"/>
                          </a:solidFill>
                          <a:effectLst/>
                          <a:latin typeface="Calibri" charset="0"/>
                          <a:ea typeface="ＭＳ Ｐゴシック" charset="0"/>
                          <a:cs typeface="Times New Roman" charset="0"/>
                        </a:rPr>
                        <a:t>プロプライエタリ</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なソフトウェアに意図せずに</a:t>
                      </a: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リンク</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されてしまう</a:t>
                      </a:r>
                      <a:r>
                        <a:rPr kumimoji="0" 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a:t>
                      </a: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逆もまた同様</a:t>
                      </a:r>
                      <a:r>
                        <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ライセンスが</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相互に矛盾するか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両立しないソフトウェア（FOSS、プロプライエタリ、サード</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パーティ</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リンクした結果起こ</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リンクの法的効果についてはFOSS</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コミュニティで議論</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の対象となる</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の失敗は異なるソフトウェア</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コンポーネント間の</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リンク</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に対し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依存</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性</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追跡ツールを使うことで発見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の失敗は以下の対策によって回避</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a:t>
                      </a:r>
                    </a:p>
                    <a:p>
                      <a:pPr marL="252000" marR="0" lvl="0" indent="-252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エンジニアリング スタッフをトレーニングし</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FOSSポリシ</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ー</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の法的見解</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に</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反した</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ライセンスを</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持つ</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ソフトウェア</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コンポーネント</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へ</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リンク</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すること</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を回避</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する</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ビルド環境全体に対し</a:t>
                      </a:r>
                      <a:r>
                        <a:rPr kumimoji="0" lang="ja-JP" alt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継続的に依存性追跡ツールを実行する</a:t>
                      </a:r>
                      <a:endPar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ts val="216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ソースコードの改変</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を通じて</a:t>
                      </a:r>
                      <a:r>
                        <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kern="1200" cap="none" normalizeH="0" baseline="0" dirty="0" err="1" smtClean="0">
                          <a:ln>
                            <a:noFill/>
                          </a:ln>
                          <a:solidFill>
                            <a:srgbClr val="0070C0"/>
                          </a:solidFill>
                          <a:effectLst/>
                          <a:latin typeface="Calibri" charset="0"/>
                          <a:ea typeface="ＭＳ Ｐゴシック" charset="0"/>
                          <a:cs typeface="Times New Roman" charset="0"/>
                        </a:rPr>
                        <a:t>プロプライエタリのコードが</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コピーレフト型の</a:t>
                      </a: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FOSSに組み</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込まれてしまう</a:t>
                      </a:r>
                      <a:endPar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の失敗は、FOSS</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コンポーネントに</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組み入れた</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ソースコードを確認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・分析する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ための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監査やスキャンに</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発見されることがあ</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の失敗は以下の対策によって回避</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エンジニアリング スタッフへのトレーニング</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定期的なコード監査の実施</a:t>
                      </a: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ソフトウェアにおける著作権の概念</a:t>
            </a:r>
            <a:endParaRPr lang="en-US" dirty="0">
              <a:solidFill>
                <a:srgbClr val="FF0000"/>
              </a:solidFill>
            </a:endParaRPr>
          </a:p>
        </p:txBody>
      </p:sp>
      <p:sp>
        <p:nvSpPr>
          <p:cNvPr id="3" name="Content Placeholder 2"/>
          <p:cNvSpPr>
            <a:spLocks noGrp="1"/>
          </p:cNvSpPr>
          <p:nvPr>
            <p:ph idx="1"/>
          </p:nvPr>
        </p:nvSpPr>
        <p:spPr>
          <a:xfrm>
            <a:off x="712917" y="1611667"/>
            <a:ext cx="10640883" cy="3476148"/>
          </a:xfrm>
        </p:spPr>
        <p:txBody>
          <a:bodyPr vert="horz" lIns="91440" tIns="45720" rIns="91440" bIns="45720" rtlCol="0" anchor="t">
            <a:normAutofit/>
          </a:bodyPr>
          <a:lstStyle/>
          <a:p>
            <a:r>
              <a:rPr lang="en-US" dirty="0" err="1"/>
              <a:t>基本ルール＝著作権は独創的作品を保護</a:t>
            </a:r>
            <a:r>
              <a:rPr lang="ja-JP" altLang="en-US" dirty="0"/>
              <a:t>する</a:t>
            </a:r>
            <a:endParaRPr lang="en-US" dirty="0"/>
          </a:p>
          <a:p>
            <a:r>
              <a:rPr lang="en-US" dirty="0" err="1"/>
              <a:t>一般的に著作権は、書</a:t>
            </a:r>
            <a:r>
              <a:rPr lang="ja-JP" altLang="en-US" dirty="0"/>
              <a:t>物</a:t>
            </a:r>
            <a:r>
              <a:rPr lang="en-US" dirty="0"/>
              <a:t>、</a:t>
            </a:r>
            <a:r>
              <a:rPr lang="en-US" dirty="0" err="1"/>
              <a:t>動画、絵画、音楽、地図などの</a:t>
            </a:r>
            <a:r>
              <a:rPr lang="ja-JP" altLang="en-US" dirty="0"/>
              <a:t>著作物に適用される</a:t>
            </a:r>
            <a:endParaRPr lang="en-US" dirty="0"/>
          </a:p>
          <a:p>
            <a:r>
              <a:rPr lang="en-US" dirty="0" err="1"/>
              <a:t>ソフトウェアは、</a:t>
            </a:r>
            <a:r>
              <a:rPr lang="en-US" dirty="0" err="1" smtClean="0"/>
              <a:t>著作権によって保護さ</a:t>
            </a:r>
            <a:r>
              <a:rPr lang="ja-JP" altLang="en-US" dirty="0" err="1" smtClean="0"/>
              <a:t>れる</a:t>
            </a:r>
            <a:r>
              <a:rPr lang="en-US" dirty="0" smtClean="0"/>
              <a:t>。（</a:t>
            </a:r>
            <a:r>
              <a:rPr lang="en-US" dirty="0" err="1"/>
              <a:t>特許権で保護される</a:t>
            </a:r>
            <a:r>
              <a:rPr lang="en-US" dirty="0" smtClean="0"/>
              <a:t>）</a:t>
            </a:r>
            <a:r>
              <a:rPr lang="ja-JP" altLang="en-US" dirty="0" smtClean="0"/>
              <a:t>「</a:t>
            </a:r>
            <a:r>
              <a:rPr lang="en-US" dirty="0" err="1" smtClean="0"/>
              <a:t>機能</a:t>
            </a:r>
            <a:r>
              <a:rPr lang="ja-JP" altLang="en-US" dirty="0" smtClean="0"/>
              <a:t>」</a:t>
            </a:r>
            <a:r>
              <a:rPr lang="en-US" dirty="0" err="1" smtClean="0"/>
              <a:t>ではなく</a:t>
            </a:r>
            <a:r>
              <a:rPr lang="ja-JP" altLang="en-US" dirty="0" err="1" smtClean="0"/>
              <a:t>、</a:t>
            </a:r>
            <a:r>
              <a:rPr lang="ja-JP" altLang="en-US" dirty="0" smtClean="0"/>
              <a:t>「</a:t>
            </a:r>
            <a:r>
              <a:rPr lang="en-US" dirty="0" err="1" smtClean="0"/>
              <a:t>表現</a:t>
            </a:r>
            <a:r>
              <a:rPr lang="ja-JP" altLang="en-US" dirty="0" smtClean="0"/>
              <a:t>」</a:t>
            </a:r>
            <a:r>
              <a:rPr lang="en-US" dirty="0" smtClean="0"/>
              <a:t>（</a:t>
            </a:r>
            <a:r>
              <a:rPr lang="en-US" dirty="0" err="1"/>
              <a:t>実装の細部における独創性</a:t>
            </a:r>
            <a:r>
              <a:rPr lang="en-US" dirty="0"/>
              <a:t>）</a:t>
            </a:r>
            <a:r>
              <a:rPr lang="ja-JP" altLang="en-US" dirty="0"/>
              <a:t>が保護される</a:t>
            </a:r>
            <a:endParaRPr lang="en-US" dirty="0"/>
          </a:p>
          <a:p>
            <a:r>
              <a:rPr lang="en-US" dirty="0" err="1"/>
              <a:t>その作品の著作権保有者</a:t>
            </a:r>
            <a:r>
              <a:rPr lang="ja-JP" altLang="en-US" dirty="0"/>
              <a:t>は</a:t>
            </a:r>
            <a:r>
              <a:rPr lang="en-US" dirty="0"/>
              <a:t>、</a:t>
            </a:r>
            <a:r>
              <a:rPr lang="en-US" dirty="0" err="1"/>
              <a:t>自らが創</a:t>
            </a:r>
            <a:r>
              <a:rPr lang="ja-JP" altLang="en-US" dirty="0"/>
              <a:t>作</a:t>
            </a:r>
            <a:r>
              <a:rPr lang="en-US" dirty="0" err="1"/>
              <a:t>した作品</a:t>
            </a:r>
            <a:r>
              <a:rPr lang="ja-JP" altLang="en-US" dirty="0" err="1"/>
              <a:t>だけを</a:t>
            </a:r>
            <a:r>
              <a:rPr lang="en-US" dirty="0" err="1"/>
              <a:t>コントロールでき</a:t>
            </a:r>
            <a:r>
              <a:rPr lang="ja-JP" altLang="en-US" dirty="0" err="1"/>
              <a:t>、</a:t>
            </a:r>
            <a:r>
              <a:rPr lang="ja-JP" altLang="en-US" dirty="0"/>
              <a:t>他の誰かの独立した創作物はコントロールできない</a:t>
            </a:r>
            <a:endParaRPr lang="en-US" dirty="0"/>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ライセンス</a:t>
            </a:r>
            <a:r>
              <a:rPr lang="en-US" dirty="0">
                <a:latin typeface="Calibri" charset="0"/>
                <a:ea typeface="ＭＳ Ｐゴシック" charset="0"/>
              </a:rPr>
              <a:t> </a:t>
            </a:r>
            <a:r>
              <a:rPr lang="en-US" dirty="0" err="1" smtClean="0">
                <a:latin typeface="Calibri" charset="0"/>
                <a:ea typeface="ＭＳ Ｐゴシック" charset="0"/>
              </a:rPr>
              <a:t>コンプライアンス</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2262902901"/>
              </p:ext>
            </p:extLst>
          </p:nvPr>
        </p:nvGraphicFramePr>
        <p:xfrm>
          <a:off x="696000" y="1584000"/>
          <a:ext cx="10800000" cy="4818041"/>
        </p:xfrm>
        <a:graphic>
          <a:graphicData uri="http://schemas.openxmlformats.org/drawingml/2006/table">
            <a:tbl>
              <a:tblPr/>
              <a:tblGrid>
                <a:gridCol w="3829847">
                  <a:extLst>
                    <a:ext uri="{9D8B030D-6E8A-4147-A177-3AD203B41FA5}">
                      <a16:colId xmlns="" xmlns:a16="http://schemas.microsoft.com/office/drawing/2014/main" val="20000"/>
                    </a:ext>
                  </a:extLst>
                </a:gridCol>
                <a:gridCol w="6970153">
                  <a:extLst>
                    <a:ext uri="{9D8B030D-6E8A-4147-A177-3AD203B41FA5}">
                      <a16:colId xmlns="" xmlns:a16="http://schemas.microsoft.com/office/drawing/2014/main"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添付</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ソースコードを提供</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しない</a:t>
                      </a:r>
                      <a:r>
                        <a:rPr kumimoji="0" 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 </a:t>
                      </a:r>
                      <a:endPar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の失敗は、製品</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を</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市場に出す前の段階で</a:t>
                      </a:r>
                      <a:r>
                        <a:rPr kumimoji="0" lang="ja-JP" alt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ソースコード</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の全体像を捕捉し、製品のリリース サイクル</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ごとの</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チェックリスト項目を</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公開</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することで回避でき</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間違った</a:t>
                      </a:r>
                      <a:r>
                        <a:rPr kumimoji="0" lang="ja-JP"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バージョン</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のソースコードを提供してしまう</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バイナリの</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バージョン</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に対応した</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が確実に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公開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される</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よう</a:t>
                      </a:r>
                      <a:r>
                        <a:rPr kumimoji="0" lang="en-US" altLang="ja-JP" sz="1600" b="0" i="0" u="none" strike="noStrike" cap="none" normalizeH="0" baseline="0" dirty="0" err="1" smtClean="0">
                          <a:ln>
                            <a:noFill/>
                          </a:ln>
                          <a:solidFill>
                            <a:schemeClr val="tx1"/>
                          </a:solidFill>
                          <a:effectLst/>
                          <a:latin typeface="Calibri" charset="0"/>
                          <a:ea typeface="ＭＳ Ｐゴシック" charset="0"/>
                          <a:cs typeface="Times New Roman" charset="0"/>
                        </a:rPr>
                        <a:t>コンプライアンス</a:t>
                      </a:r>
                      <a:r>
                        <a:rPr kumimoji="0" lang="en-US" altLang="ja-JP"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altLang="ja-JP" sz="1600" b="0" i="0" u="none" strike="noStrike" cap="none" normalizeH="0" baseline="0" dirty="0" err="1" smtClean="0">
                          <a:ln>
                            <a:noFill/>
                          </a:ln>
                          <a:solidFill>
                            <a:schemeClr val="tx1"/>
                          </a:solidFill>
                          <a:effectLst/>
                          <a:latin typeface="Calibri" charset="0"/>
                          <a:ea typeface="ＭＳ Ｐゴシック" charset="0"/>
                          <a:cs typeface="Times New Roman" charset="0"/>
                        </a:rPr>
                        <a:t>プロセスに検証ステップを加え</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ることで回避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コンポーネントの改変に対応したソースコードを提供</a:t>
                      </a:r>
                      <a:r>
                        <a:rPr kumimoji="0" lang="ja-JP"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しない</a:t>
                      </a:r>
                      <a:endParaRPr kumimoji="0" lang="en-US" sz="1800" b="1" i="0" u="none" strike="noStrike" cap="none" normalizeH="0" baseline="0" dirty="0">
                        <a:ln>
                          <a:noFill/>
                        </a:ln>
                        <a:solidFill>
                          <a:srgbClr val="00B0F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altLang="ja-JP" sz="1600" b="0" i="0" u="none" strike="noStrike" cap="none" normalizeH="0" baseline="0" dirty="0" smtClean="0">
                          <a:ln>
                            <a:noFill/>
                          </a:ln>
                          <a:solidFill>
                            <a:schemeClr val="tx1"/>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コンポーネントに対応した</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原作のソースコード</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に加え</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改変に対応したソースコード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が確実に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公開される</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ようコンプライアンス プロセスに</a:t>
                      </a:r>
                      <a:r>
                        <a:rPr kumimoji="0" lang="en-US" altLang="ja-JP" sz="1600" b="0" i="0" u="none" strike="noStrike" cap="none" normalizeH="0" baseline="0" dirty="0" err="1" smtClean="0">
                          <a:ln>
                            <a:noFill/>
                          </a:ln>
                          <a:solidFill>
                            <a:schemeClr val="tx1"/>
                          </a:solidFill>
                          <a:effectLst/>
                          <a:latin typeface="Calibri" charset="0"/>
                          <a:ea typeface="ＭＳ Ｐゴシック" charset="0"/>
                          <a:cs typeface="Times New Roman" charset="0"/>
                        </a:rPr>
                        <a:t>検証ステップを加え</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ることで回避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84062691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ライセンス</a:t>
            </a:r>
            <a:r>
              <a:rPr lang="en-US" dirty="0">
                <a:latin typeface="Calibri" charset="0"/>
                <a:ea typeface="ＭＳ Ｐゴシック" charset="0"/>
              </a:rPr>
              <a:t> </a:t>
            </a:r>
            <a:r>
              <a:rPr lang="en-US" dirty="0" err="1" smtClean="0">
                <a:latin typeface="Calibri" charset="0"/>
                <a:ea typeface="ＭＳ Ｐゴシック" charset="0"/>
              </a:rPr>
              <a:t>コンプライアンス</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6" name="Group 26"/>
          <p:cNvGraphicFramePr>
            <a:graphicFrameLocks/>
          </p:cNvGraphicFramePr>
          <p:nvPr>
            <p:extLst>
              <p:ext uri="{D42A27DB-BD31-4B8C-83A1-F6EECF244321}">
                <p14:modId xmlns:p14="http://schemas.microsoft.com/office/powerpoint/2010/main" val="3514424496"/>
              </p:ext>
            </p:extLst>
          </p:nvPr>
        </p:nvGraphicFramePr>
        <p:xfrm>
          <a:off x="696000" y="1584000"/>
          <a:ext cx="10800000" cy="4633200"/>
        </p:xfrm>
        <a:graphic>
          <a:graphicData uri="http://schemas.openxmlformats.org/drawingml/2006/table">
            <a:tbl>
              <a:tblPr/>
              <a:tblGrid>
                <a:gridCol w="3829847">
                  <a:extLst>
                    <a:ext uri="{9D8B030D-6E8A-4147-A177-3AD203B41FA5}">
                      <a16:colId xmlns="" xmlns:a16="http://schemas.microsoft.com/office/drawing/2014/main" val="20000"/>
                    </a:ext>
                  </a:extLst>
                </a:gridCol>
                <a:gridCol w="6970153">
                  <a:extLst>
                    <a:ext uri="{9D8B030D-6E8A-4147-A177-3AD203B41FA5}">
                      <a16:colId xmlns="" xmlns:a16="http://schemas.microsoft.com/office/drawing/2014/main"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1"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1"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2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FOSS</a:t>
                      </a:r>
                      <a:r>
                        <a:rPr kumimoji="0" lang="x-none" sz="1800" b="1" i="0" u="none" strike="noStrike" kern="1200" cap="none" normalizeH="0" baseline="0" dirty="0" smtClean="0">
                          <a:ln>
                            <a:noFill/>
                          </a:ln>
                          <a:solidFill>
                            <a:srgbClr val="0070C0"/>
                          </a:solidFill>
                          <a:effectLst/>
                          <a:latin typeface="Calibri" pitchFamily="34" charset="0"/>
                          <a:ea typeface="ＭＳ Ｐゴシック" pitchFamily="34" charset="-128"/>
                          <a:cs typeface="Times New Roman" pitchFamily="18" charset="0"/>
                        </a:rPr>
                        <a:t>ソースコードの改変に</a:t>
                      </a:r>
                      <a:r>
                        <a:rPr kumimoji="0" lang="ja-JP" altLang="en-US" sz="1800" b="1" i="0" u="none" strike="noStrike" kern="1200" cap="none" normalizeH="0" baseline="0" dirty="0" smtClean="0">
                          <a:ln>
                            <a:noFill/>
                          </a:ln>
                          <a:solidFill>
                            <a:srgbClr val="0070C0"/>
                          </a:solidFill>
                          <a:effectLst/>
                          <a:latin typeface="Calibri" pitchFamily="34" charset="0"/>
                          <a:ea typeface="ＭＳ Ｐゴシック" pitchFamily="34" charset="-128"/>
                          <a:cs typeface="Times New Roman" pitchFamily="18" charset="0"/>
                        </a:rPr>
                        <a:t>印付け</a:t>
                      </a:r>
                      <a:r>
                        <a:rPr kumimoji="0" lang="ja-JP" alt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がされて</a:t>
                      </a:r>
                      <a:r>
                        <a:rPr kumimoji="0" lang="x-none"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いない</a:t>
                      </a: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変更したFOSSのソースコードに</a:t>
                      </a:r>
                      <a:r>
                        <a:rPr kumimoji="0" lang="ja-JP" alt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a:t>
                      </a:r>
                      <a:r>
                        <a:rPr kumimoji="0" lang="x-none" altLang="ja-JP"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が</a:t>
                      </a:r>
                      <a:r>
                        <a:rPr kumimoji="0" lang="x-none" altLang="ja-JP"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要求</a:t>
                      </a:r>
                      <a:r>
                        <a:rPr kumimoji="0" lang="ja-JP" altLang="en-US"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する印付け</a:t>
                      </a:r>
                      <a:r>
                        <a:rPr kumimoji="0" lang="x-none"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がされていない</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の失敗は、以下</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の対策によって</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回避でき</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リリース前の検証ステップでソースコード改変の</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印付けを</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行う</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エンジニアリング</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スタッフにトレーニングを実施</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し</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公開される</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すべての</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FOSS</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ソフトウェアや</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プロプライエタリ</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ソフトウェアの著作権表示やライセンス情報</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を</a:t>
                      </a:r>
                      <a:r>
                        <a:rPr kumimoji="0" lang="en-US" altLang="ja-JP"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エンジニアリング</a:t>
                      </a:r>
                      <a:r>
                        <a:rPr kumimoji="0" lang="en-US" altLang="ja-JP" sz="1600" b="0" i="0" u="none" strike="noStrike" kern="1200" cap="none" normalizeH="0" baseline="0" dirty="0" smtClean="0">
                          <a:ln>
                            <a:noFill/>
                          </a:ln>
                          <a:solidFill>
                            <a:schemeClr val="tx1"/>
                          </a:solidFill>
                          <a:effectLst/>
                          <a:latin typeface="Calibri" charset="0"/>
                          <a:ea typeface="ＭＳ Ｐゴシック" charset="0"/>
                          <a:cs typeface="Times New Roman" charset="0"/>
                        </a:rPr>
                        <a:t> </a:t>
                      </a:r>
                      <a:r>
                        <a:rPr kumimoji="0" lang="en-US" altLang="ja-JP"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スタッフ</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が確実</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に更新できるようにする</a:t>
                      </a:r>
                      <a:endPar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smtClean="0">
                <a:latin typeface="Calibri" charset="0"/>
                <a:ea typeface="ＭＳ Ｐゴシック" charset="0"/>
              </a:rPr>
              <a:t>プロセス</a:t>
            </a:r>
            <a:r>
              <a:rPr lang="ja-JP" altLang="en-US" dirty="0">
                <a:latin typeface="Calibri" charset="0"/>
                <a:ea typeface="ＭＳ Ｐゴシック" charset="0"/>
              </a:rPr>
              <a:t>に</a:t>
            </a:r>
            <a:r>
              <a:rPr lang="ja-JP" altLang="en-US" dirty="0" smtClean="0">
                <a:latin typeface="Calibri" charset="0"/>
                <a:ea typeface="ＭＳ Ｐゴシック" charset="0"/>
              </a:rPr>
              <a:t>おける</a:t>
            </a:r>
            <a:r>
              <a:rPr lang="en-US" dirty="0" err="1" smtClean="0">
                <a:latin typeface="Calibri" charset="0"/>
                <a:ea typeface="ＭＳ Ｐゴシック" charset="0"/>
              </a:rPr>
              <a:t>失敗</a:t>
            </a:r>
            <a:endParaRPr lang="en-US" dirty="0">
              <a:latin typeface="+mj-lt"/>
              <a:ea typeface="ＭＳ Ｐゴシック" charset="0"/>
              <a:cs typeface="ＭＳ Ｐゴシック" charset="0"/>
            </a:endParaRPr>
          </a:p>
        </p:txBody>
      </p:sp>
      <p:graphicFrame>
        <p:nvGraphicFramePr>
          <p:cNvPr id="7" name="Group 26"/>
          <p:cNvGraphicFramePr>
            <a:graphicFrameLocks/>
          </p:cNvGraphicFramePr>
          <p:nvPr>
            <p:extLst>
              <p:ext uri="{D42A27DB-BD31-4B8C-83A1-F6EECF244321}">
                <p14:modId xmlns:p14="http://schemas.microsoft.com/office/powerpoint/2010/main" val="3456190493"/>
              </p:ext>
            </p:extLst>
          </p:nvPr>
        </p:nvGraphicFramePr>
        <p:xfrm>
          <a:off x="696000" y="1584000"/>
          <a:ext cx="10800000" cy="4740600"/>
        </p:xfrm>
        <a:graphic>
          <a:graphicData uri="http://schemas.openxmlformats.org/drawingml/2006/table">
            <a:tbl>
              <a:tblPr/>
              <a:tblGrid>
                <a:gridCol w="2923500">
                  <a:extLst>
                    <a:ext uri="{9D8B030D-6E8A-4147-A177-3AD203B41FA5}">
                      <a16:colId xmlns="" xmlns:a16="http://schemas.microsoft.com/office/drawing/2014/main" val="20000"/>
                    </a:ext>
                  </a:extLst>
                </a:gridCol>
                <a:gridCol w="3938250">
                  <a:extLst>
                    <a:ext uri="{9D8B030D-6E8A-4147-A177-3AD203B41FA5}">
                      <a16:colId xmlns="" xmlns:a16="http://schemas.microsoft.com/office/drawing/2014/main" val="20001"/>
                    </a:ext>
                  </a:extLst>
                </a:gridCol>
                <a:gridCol w="393825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alibri" charset="0"/>
                          <a:ea typeface="ＭＳ Ｐゴシック" charset="0"/>
                          <a:cs typeface="Times New Roman" charset="0"/>
                        </a:rPr>
                        <a:t>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Calibri" charset="0"/>
                          <a:ea typeface="ＭＳ Ｐゴシック" charset="0"/>
                          <a:cs typeface="Times New Roman" charset="0"/>
                        </a:rPr>
                        <a:t>予防策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開発者がFOSS</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の使用について承認を求めない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の失敗はその企業の</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FOSSポリシーやプロセスに従事するエンジニアリング</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スタッフへの</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トレーニングの提供によって</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以下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の対策によって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予防</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altLang="ja-JP" sz="1600" b="0" i="0" u="none" strike="noStrike" kern="1200" cap="none" normalizeH="0" baseline="0" dirty="0" err="1">
                          <a:ln>
                            <a:noFill/>
                          </a:ln>
                          <a:solidFill>
                            <a:schemeClr val="tx1"/>
                          </a:solidFill>
                          <a:effectLst/>
                          <a:latin typeface="Calibri" charset="0"/>
                          <a:ea typeface="ＭＳ Ｐゴシック" charset="0"/>
                          <a:cs typeface="Times New Roman" charset="0"/>
                        </a:rPr>
                        <a:t>ソフトウェア</a:t>
                      </a:r>
                      <a:r>
                        <a:rPr kumimoji="0" lang="en-US" altLang="ja-JP"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altLang="ja-JP" sz="1600" b="0" i="0" u="none" strike="noStrike" kern="1200" cap="none" normalizeH="0" baseline="0" dirty="0" err="1">
                          <a:ln>
                            <a:noFill/>
                          </a:ln>
                          <a:solidFill>
                            <a:schemeClr val="tx1"/>
                          </a:solidFill>
                          <a:effectLst/>
                          <a:latin typeface="Calibri" charset="0"/>
                          <a:ea typeface="ＭＳ Ｐゴシック" charset="0"/>
                          <a:cs typeface="Times New Roman" charset="0"/>
                        </a:rPr>
                        <a:t>プラットフォーム全体に対する定期的なスキャン</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を</a:t>
                      </a:r>
                      <a:r>
                        <a:rPr kumimoji="0" lang="en-US" altLang="ja-JP" sz="1600" b="0" i="0" u="none" strike="noStrike" kern="1200" cap="none" normalizeH="0" baseline="0" dirty="0" err="1">
                          <a:ln>
                            <a:noFill/>
                          </a:ln>
                          <a:solidFill>
                            <a:schemeClr val="tx1"/>
                          </a:solidFill>
                          <a:effectLst/>
                          <a:latin typeface="Calibri" charset="0"/>
                          <a:ea typeface="ＭＳ Ｐゴシック" charset="0"/>
                          <a:cs typeface="Times New Roman" charset="0"/>
                        </a:rPr>
                        <a:t>実施</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し、</a:t>
                      </a:r>
                      <a:r>
                        <a:rPr kumimoji="0" lang="en-US" altLang="ja-JP" sz="1600" b="0" i="0" u="none" strike="noStrike" kern="1200" cap="none" normalizeH="0" baseline="0" dirty="0">
                          <a:ln>
                            <a:noFill/>
                          </a:ln>
                          <a:solidFill>
                            <a:schemeClr val="tx1"/>
                          </a:solidFill>
                          <a:effectLst/>
                          <a:latin typeface="Calibri" charset="0"/>
                          <a:ea typeface="ＭＳ Ｐゴシック" charset="0"/>
                          <a:cs typeface="Times New Roman" charset="0"/>
                        </a:rPr>
                        <a:t/>
                      </a:r>
                      <a:br>
                        <a:rPr kumimoji="0" lang="en-US" altLang="ja-JP" sz="1600" b="0" i="0" u="none" strike="noStrike" kern="1200" cap="none" normalizeH="0" baseline="0" dirty="0">
                          <a:ln>
                            <a:noFill/>
                          </a:ln>
                          <a:solidFill>
                            <a:schemeClr val="tx1"/>
                          </a:solidFill>
                          <a:effectLst/>
                          <a:latin typeface="Calibri" charset="0"/>
                          <a:ea typeface="ＭＳ Ｐゴシック" charset="0"/>
                          <a:cs typeface="Times New Roman" charset="0"/>
                        </a:rPr>
                      </a:br>
                      <a:r>
                        <a:rPr kumimoji="0" lang="en-US" altLang="ja-JP" sz="1600" b="0" i="0" u="none" strike="noStrike" kern="1200" cap="none" normalizeH="0" baseline="0" dirty="0" smtClean="0">
                          <a:ln>
                            <a:noFill/>
                          </a:ln>
                          <a:solidFill>
                            <a:schemeClr val="tx1"/>
                          </a:solidFill>
                          <a:effectLst/>
                          <a:latin typeface="Calibri" charset="0"/>
                          <a:ea typeface="ＭＳ Ｐゴシック" charset="0"/>
                          <a:cs typeface="Times New Roman" charset="0"/>
                        </a:rPr>
                        <a:t>「</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宣言</a:t>
                      </a:r>
                      <a:r>
                        <a:rPr kumimoji="0" lang="en-US" altLang="ja-JP"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されていない</a:t>
                      </a:r>
                      <a:r>
                        <a:rPr kumimoji="0" lang="ja-JP" altLang="x-none" sz="1600" b="0" i="0" u="none" strike="noStrike" kern="1200" cap="none" normalizeH="0" baseline="0" dirty="0">
                          <a:ln>
                            <a:noFill/>
                          </a:ln>
                          <a:solidFill>
                            <a:schemeClr val="tx1"/>
                          </a:solidFill>
                          <a:effectLst/>
                          <a:latin typeface="Calibri" charset="0"/>
                          <a:ea typeface="ＭＳ Ｐゴシック" charset="0"/>
                          <a:cs typeface="Times New Roman" charset="0"/>
                        </a:rPr>
                        <a:t>」</a:t>
                      </a:r>
                      <a:r>
                        <a:rPr kumimoji="0" lang="en-US" altLang="ja-JP" sz="1600" b="0" i="0" u="none" strike="noStrike" kern="1200" cap="none" normalizeH="0" baseline="0" dirty="0">
                          <a:ln>
                            <a:noFill/>
                          </a:ln>
                          <a:solidFill>
                            <a:schemeClr val="tx1"/>
                          </a:solidFill>
                          <a:effectLst/>
                          <a:latin typeface="Calibri" charset="0"/>
                          <a:ea typeface="ＭＳ Ｐゴシック" charset="0"/>
                          <a:cs typeface="Times New Roman" charset="0"/>
                        </a:rPr>
                        <a:t>FOSS</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altLang="ja-JP" sz="1600" b="0" i="0" u="none" strike="noStrike" kern="1200" cap="none" normalizeH="0" baseline="0" dirty="0" err="1">
                          <a:ln>
                            <a:noFill/>
                          </a:ln>
                          <a:solidFill>
                            <a:schemeClr val="tx1"/>
                          </a:solidFill>
                          <a:effectLst/>
                          <a:latin typeface="Calibri" charset="0"/>
                          <a:ea typeface="ＭＳ Ｐゴシック" charset="0"/>
                          <a:cs typeface="Times New Roman" charset="0"/>
                        </a:rPr>
                        <a:t>の使用を検出する</a:t>
                      </a:r>
                      <a:endPar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企業のFOSSポリシーやプロセスに</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従事する</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エンジニアリング</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スタッフ</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に</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トレーニング</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を</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提供</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する</a:t>
                      </a:r>
                      <a:endPar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従業員の人事考課にコンプライアンスを含める</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1983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FOSSトレーニングが</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受講されない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の失敗はFOSS</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トレーニングの修了</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を</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従業員</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の専門性開発計画の一部</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とし</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人事考課の管理対象に</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す</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ることで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指定</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期日</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まで</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の</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FOSSトレーニング受講を</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エンジニアリング スタッフに義務付ける</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ことで予防でき</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a:t>
                      </a:r>
                      <a:endPar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smtClean="0">
                <a:latin typeface="Calibri" charset="0"/>
                <a:ea typeface="ＭＳ Ｐゴシック" charset="0"/>
              </a:rPr>
              <a:t>プロセス</a:t>
            </a:r>
            <a:r>
              <a:rPr lang="ja-JP" altLang="en-US" dirty="0" smtClean="0">
                <a:latin typeface="Calibri" charset="0"/>
                <a:ea typeface="ＭＳ Ｐゴシック" charset="0"/>
              </a:rPr>
              <a:t>における</a:t>
            </a:r>
            <a:r>
              <a:rPr lang="en-US" dirty="0" err="1" smtClean="0">
                <a:latin typeface="Calibri" charset="0"/>
                <a:ea typeface="ＭＳ Ｐゴシック" charset="0"/>
              </a:rPr>
              <a:t>失敗</a:t>
            </a:r>
            <a:endParaRPr lang="en-US" dirty="0">
              <a:latin typeface="+mj-lt"/>
              <a:ea typeface="ＭＳ Ｐゴシック" charset="0"/>
              <a:cs typeface="ＭＳ Ｐゴシック" charset="0"/>
            </a:endParaRPr>
          </a:p>
        </p:txBody>
      </p:sp>
      <p:graphicFrame>
        <p:nvGraphicFramePr>
          <p:cNvPr id="6" name="Group 26"/>
          <p:cNvGraphicFramePr>
            <a:graphicFrameLocks/>
          </p:cNvGraphicFramePr>
          <p:nvPr>
            <p:extLst>
              <p:ext uri="{D42A27DB-BD31-4B8C-83A1-F6EECF244321}">
                <p14:modId xmlns:p14="http://schemas.microsoft.com/office/powerpoint/2010/main" val="2377302622"/>
              </p:ext>
            </p:extLst>
          </p:nvPr>
        </p:nvGraphicFramePr>
        <p:xfrm>
          <a:off x="696000" y="1584000"/>
          <a:ext cx="10800000" cy="4969200"/>
        </p:xfrm>
        <a:graphic>
          <a:graphicData uri="http://schemas.openxmlformats.org/drawingml/2006/table">
            <a:tbl>
              <a:tblPr/>
              <a:tblGrid>
                <a:gridCol w="2923500">
                  <a:extLst>
                    <a:ext uri="{9D8B030D-6E8A-4147-A177-3AD203B41FA5}">
                      <a16:colId xmlns="" xmlns:a16="http://schemas.microsoft.com/office/drawing/2014/main" val="20000"/>
                    </a:ext>
                  </a:extLst>
                </a:gridCol>
                <a:gridCol w="3938250">
                  <a:extLst>
                    <a:ext uri="{9D8B030D-6E8A-4147-A177-3AD203B41FA5}">
                      <a16:colId xmlns="" xmlns:a16="http://schemas.microsoft.com/office/drawing/2014/main" val="20001"/>
                    </a:ext>
                  </a:extLst>
                </a:gridCol>
                <a:gridCol w="393825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Calibri" charset="0"/>
                          <a:ea typeface="ＭＳ Ｐゴシック" charset="0"/>
                          <a:cs typeface="Times New Roman" charset="0"/>
                        </a:rPr>
                        <a:t>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09545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ソースコードの</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監査が実施されない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の失敗は、以下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の対策によって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周期的なソースコード</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スキャン／監査の実施</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定常的に</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監査を</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反復的</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開発プロセス</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における</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マイルストーンと位置付ける</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以下</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の対策</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によって予防</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スケジュール遅延とならないよう適切なスタッフを配置する</a:t>
                      </a:r>
                      <a:endPar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定</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期的</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な</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監査を</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確実に実行</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する</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3507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監査で発見された</a:t>
                      </a:r>
                      <a:r>
                        <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kern="1200" cap="none" normalizeH="0" baseline="0" dirty="0" err="1" smtClean="0">
                          <a:ln>
                            <a:noFill/>
                          </a:ln>
                          <a:solidFill>
                            <a:srgbClr val="0070C0"/>
                          </a:solidFill>
                          <a:effectLst/>
                          <a:latin typeface="Calibri" charset="0"/>
                          <a:ea typeface="ＭＳ Ｐゴシック" charset="0"/>
                          <a:cs typeface="Times New Roman" charset="0"/>
                        </a:rPr>
                        <a:t>問題（スキャン</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 </a:t>
                      </a:r>
                      <a:r>
                        <a:rPr kumimoji="0" lang="en-US" sz="1800" b="1" i="0" u="none" strike="noStrike" kern="1200" cap="none" normalizeH="0" baseline="0" dirty="0" err="1" smtClean="0">
                          <a:ln>
                            <a:noFill/>
                          </a:ln>
                          <a:solidFill>
                            <a:srgbClr val="0070C0"/>
                          </a:solidFill>
                          <a:effectLst/>
                          <a:latin typeface="Calibri" charset="0"/>
                          <a:ea typeface="ＭＳ Ｐゴシック" charset="0"/>
                          <a:cs typeface="Times New Roman" charset="0"/>
                        </a:rPr>
                        <a:t>ツールや監査</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レポートで「</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ヒット</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」したもの</a:t>
                      </a:r>
                      <a:r>
                        <a:rPr kumimoji="0" 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a:t>
                      </a:r>
                      <a:r>
                        <a:rPr kumimoji="0" lang="en-US" altLang="ja-JP" sz="1800" b="1" i="0" u="none" strike="noStrike" kern="1200" cap="none" normalizeH="0" baseline="0" dirty="0" err="1">
                          <a:ln>
                            <a:noFill/>
                          </a:ln>
                          <a:solidFill>
                            <a:srgbClr val="0070C0"/>
                          </a:solidFill>
                          <a:effectLst/>
                          <a:latin typeface="Calibri" charset="0"/>
                          <a:ea typeface="ＭＳ Ｐゴシック" charset="0"/>
                          <a:cs typeface="Times New Roman" charset="0"/>
                        </a:rPr>
                        <a:t>を解決できな</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い</a:t>
                      </a:r>
                      <a:endPar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a:t>
                      </a:r>
                      <a:r>
                        <a:rPr kumimoji="0" lang="en-US" altLang="ja-JP" sz="1600" b="0" i="0" u="none" strike="noStrike" cap="none" normalizeH="0" baseline="0" dirty="0" err="1" smtClean="0">
                          <a:ln>
                            <a:noFill/>
                          </a:ln>
                          <a:solidFill>
                            <a:schemeClr val="tx1"/>
                          </a:solidFill>
                          <a:effectLst/>
                          <a:latin typeface="Calibri" charset="0"/>
                          <a:ea typeface="ＭＳ Ｐゴシック" charset="0"/>
                          <a:cs typeface="Times New Roman" charset="0"/>
                        </a:rPr>
                        <a:t>監査レポート</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が未完了の場合に</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コンプライアンス</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チケット</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の</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解決</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（つまりクローズ</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を許可しないこと</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FOSS</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コンプライアンス</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プロセス</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承認ステップ</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にブロック機能を実装する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ことで予防</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3716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レビューがタイムリーに</a:t>
                      </a:r>
                      <a:r>
                        <a:rPr kumimoji="0" lang="ja-JP"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求められ</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の失敗は、エンジニアリング</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チームがFOSSソースコードの採用を決定していな</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い場合でも、それより</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早期に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FOSSレビュ</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ー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リクエストを</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開始</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することで回避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の失敗は教育を通じて予防</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4429085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製品出荷</a:t>
            </a:r>
            <a:r>
              <a:rPr lang="ja-JP" altLang="en-US" dirty="0">
                <a:latin typeface="Calibri" charset="0"/>
                <a:ea typeface="ＭＳ Ｐゴシック" charset="0"/>
              </a:rPr>
              <a:t>前に</a:t>
            </a:r>
            <a:r>
              <a:rPr lang="en-US" dirty="0" err="1">
                <a:latin typeface="Calibri" charset="0"/>
                <a:ea typeface="ＭＳ Ｐゴシック" charset="0"/>
              </a:rPr>
              <a:t>コンプライアンスを</a:t>
            </a:r>
            <a:r>
              <a:rPr lang="ja-JP" altLang="en-US" dirty="0">
                <a:latin typeface="Calibri" charset="0"/>
                <a:ea typeface="ＭＳ Ｐゴシック" charset="0"/>
              </a:rPr>
              <a:t>確認</a:t>
            </a:r>
            <a:r>
              <a:rPr lang="en-US" dirty="0" err="1">
                <a:latin typeface="Calibri" charset="0"/>
                <a:ea typeface="ＭＳ Ｐゴシック" charset="0"/>
              </a:rPr>
              <a:t>する</a:t>
            </a:r>
            <a:endParaRPr lang="en-US" dirty="0">
              <a:latin typeface="Calibri" charset="0"/>
              <a:ea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err="1">
                <a:latin typeface="Calibri" charset="0"/>
                <a:ea typeface="ＭＳ Ｐゴシック" charset="0"/>
              </a:rPr>
              <a:t>企業は製品が</a:t>
            </a:r>
            <a:r>
              <a:rPr lang="en-US" altLang="ja-JP" sz="2800" dirty="0">
                <a:latin typeface="Calibri" charset="0"/>
                <a:ea typeface="ＭＳ Ｐゴシック" charset="0"/>
              </a:rPr>
              <a:t> （</a:t>
            </a:r>
            <a:r>
              <a:rPr lang="en-US" altLang="ja-JP" sz="2800" dirty="0" err="1">
                <a:latin typeface="Calibri" charset="0"/>
                <a:ea typeface="ＭＳ Ｐゴシック" charset="0"/>
              </a:rPr>
              <a:t>どのような形態であれ</a:t>
            </a:r>
            <a:r>
              <a:rPr lang="en-US" altLang="ja-JP" sz="2800" dirty="0">
                <a:latin typeface="Calibri" charset="0"/>
                <a:ea typeface="ＭＳ Ｐゴシック" charset="0"/>
              </a:rPr>
              <a:t>） </a:t>
            </a:r>
            <a:r>
              <a:rPr lang="en-US" sz="2800" dirty="0" err="1" smtClean="0">
                <a:latin typeface="Calibri" charset="0"/>
                <a:ea typeface="ＭＳ Ｐゴシック" charset="0"/>
              </a:rPr>
              <a:t>出荷される前にコンプライアンスを優先</a:t>
            </a:r>
            <a:r>
              <a:rPr lang="ja-JP" altLang="en-US" sz="2800" dirty="0" smtClean="0">
                <a:latin typeface="Calibri" charset="0"/>
                <a:ea typeface="ＭＳ Ｐゴシック" charset="0"/>
              </a:rPr>
              <a:t>して実行</a:t>
            </a:r>
            <a:r>
              <a:rPr lang="en-US" sz="2800" dirty="0" err="1">
                <a:latin typeface="Calibri" charset="0"/>
                <a:ea typeface="ＭＳ Ｐゴシック" charset="0"/>
              </a:rPr>
              <a:t>しなければな</a:t>
            </a:r>
            <a:r>
              <a:rPr lang="ja-JP" altLang="en-US" sz="2800" dirty="0">
                <a:latin typeface="Calibri" charset="0"/>
                <a:ea typeface="ＭＳ Ｐゴシック" charset="0"/>
              </a:rPr>
              <a:t>らない</a:t>
            </a:r>
            <a:endParaRPr lang="en-US" sz="2800" dirty="0">
              <a:latin typeface="Calibri" charset="0"/>
              <a:ea typeface="ＭＳ Ｐゴシック" charset="0"/>
            </a:endParaRPr>
          </a:p>
          <a:p>
            <a:pPr>
              <a:buFont typeface="Arial"/>
              <a:buChar char="•"/>
            </a:pPr>
            <a:r>
              <a:rPr lang="en-US" sz="2800" dirty="0" err="1">
                <a:latin typeface="Calibri" charset="0"/>
                <a:ea typeface="ＭＳ Ｐゴシック" charset="0"/>
              </a:rPr>
              <a:t>コンプライアンスを優先すること</a:t>
            </a:r>
            <a:r>
              <a:rPr lang="ja-JP" altLang="en-US" sz="2800" dirty="0" smtClean="0">
                <a:latin typeface="Calibri" charset="0"/>
                <a:ea typeface="ＭＳ Ｐゴシック" charset="0"/>
              </a:rPr>
              <a:t>で以下が</a:t>
            </a:r>
            <a:r>
              <a:rPr lang="en-US" sz="2800" dirty="0" err="1" smtClean="0">
                <a:latin typeface="Calibri" charset="0"/>
                <a:ea typeface="ＭＳ Ｐゴシック" charset="0"/>
              </a:rPr>
              <a:t>促進</a:t>
            </a:r>
            <a:r>
              <a:rPr lang="ja-JP" altLang="en-US" sz="2800" dirty="0" smtClean="0">
                <a:latin typeface="Calibri" charset="0"/>
                <a:ea typeface="ＭＳ Ｐゴシック" charset="0"/>
              </a:rPr>
              <a:t>される</a:t>
            </a:r>
            <a:r>
              <a:rPr lang="en-US" sz="2800" dirty="0" smtClean="0">
                <a:latin typeface="Calibri" charset="0"/>
                <a:ea typeface="ＭＳ Ｐゴシック" charset="0"/>
              </a:rPr>
              <a:t>：</a:t>
            </a:r>
            <a:endParaRPr lang="en-US" sz="2800" dirty="0">
              <a:latin typeface="Calibri" charset="0"/>
              <a:ea typeface="ＭＳ Ｐゴシック" charset="0"/>
            </a:endParaRPr>
          </a:p>
          <a:p>
            <a:pPr lvl="1">
              <a:buFont typeface="Arial"/>
              <a:buChar char="•"/>
            </a:pPr>
            <a:r>
              <a:rPr lang="en-US" sz="2500" dirty="0" err="1">
                <a:latin typeface="Calibri" charset="0"/>
                <a:ea typeface="ＭＳ Ｐゴシック" charset="0"/>
              </a:rPr>
              <a:t>組織内でのFOSSの</a:t>
            </a:r>
            <a:r>
              <a:rPr lang="ja-JP" altLang="en-US" sz="2500" dirty="0">
                <a:latin typeface="Calibri" charset="0"/>
                <a:ea typeface="ＭＳ Ｐゴシック" charset="0"/>
              </a:rPr>
              <a:t>効果的な</a:t>
            </a:r>
            <a:r>
              <a:rPr lang="en-US" sz="2500" dirty="0" err="1">
                <a:latin typeface="Calibri" charset="0"/>
                <a:ea typeface="ＭＳ Ｐゴシック" charset="0"/>
              </a:rPr>
              <a:t>使用</a:t>
            </a:r>
            <a:endParaRPr lang="en-US" sz="2500" dirty="0">
              <a:latin typeface="Calibri" charset="0"/>
              <a:ea typeface="ＭＳ Ｐゴシック" charset="0"/>
            </a:endParaRPr>
          </a:p>
          <a:p>
            <a:pPr lvl="1">
              <a:buFont typeface="Arial"/>
              <a:buChar char="•"/>
            </a:pPr>
            <a:r>
              <a:rPr lang="en-US" sz="2500" dirty="0" err="1">
                <a:latin typeface="Calibri" charset="0"/>
                <a:ea typeface="ＭＳ Ｐゴシック" charset="0"/>
              </a:rPr>
              <a:t>FOSSコミュニティやFOSS関連組織と</a:t>
            </a:r>
            <a:r>
              <a:rPr lang="ja-JP" altLang="en-US" sz="2500" dirty="0">
                <a:latin typeface="Calibri" charset="0"/>
                <a:ea typeface="ＭＳ Ｐゴシック" charset="0"/>
              </a:rPr>
              <a:t>のより良い</a:t>
            </a:r>
            <a:r>
              <a:rPr lang="en-US" sz="2500" dirty="0" err="1">
                <a:latin typeface="Calibri" charset="0"/>
                <a:ea typeface="ＭＳ Ｐゴシック" charset="0"/>
              </a:rPr>
              <a:t>関係</a:t>
            </a:r>
            <a:endParaRPr lang="en-US" sz="2500" dirty="0">
              <a:latin typeface="Calibri" charset="0"/>
              <a:ea typeface="ＭＳ Ｐゴシック" charset="0"/>
            </a:endParaRP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sz="2400" dirty="0">
                <a:latin typeface="Calibri" charset="0"/>
                <a:ea typeface="ＭＳ Ｐゴシック" charset="0"/>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sz="2400" dirty="0">
              <a:latin typeface="Calibri" charset="0"/>
              <a:ea typeface="ＭＳ Ｐゴシック" charset="0"/>
            </a:endParaRPr>
          </a:p>
          <a:p>
            <a:pPr marL="0" indent="0">
              <a:buNone/>
            </a:pPr>
            <a:endParaRPr lang="en-US" sz="2400" dirty="0">
              <a:latin typeface="Calibri" charset="0"/>
              <a:ea typeface="ＭＳ Ｐゴシック" charset="0"/>
            </a:endParaRPr>
          </a:p>
          <a:p>
            <a:endParaRPr lang="en-US" sz="2400"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Autofit/>
          </a:bodyPr>
          <a:lstStyle/>
          <a:p>
            <a:pPr marL="0" indent="0">
              <a:buNone/>
            </a:pPr>
            <a:r>
              <a:rPr lang="ja-JP" altLang="en-US" sz="2400" dirty="0">
                <a:latin typeface="Calibri" charset="0"/>
                <a:ea typeface="ＭＳ Ｐゴシック" charset="0"/>
              </a:rPr>
              <a:t>さらに</a:t>
            </a:r>
            <a:r>
              <a:rPr lang="x-none" sz="2400" dirty="0">
                <a:latin typeface="Calibri" charset="0"/>
                <a:ea typeface="ＭＳ Ｐゴシック" charset="0"/>
              </a:rPr>
              <a:t>、FOSS関連</a:t>
            </a:r>
            <a:r>
              <a:rPr lang="ja-JP" altLang="en-US" sz="2400" dirty="0" smtClean="0">
                <a:latin typeface="Calibri" charset="0"/>
                <a:ea typeface="ＭＳ Ｐゴシック" charset="0"/>
              </a:rPr>
              <a:t>組織や団体</a:t>
            </a:r>
            <a:r>
              <a:rPr lang="x-none" sz="2400" dirty="0" smtClean="0">
                <a:latin typeface="Calibri" charset="0"/>
                <a:ea typeface="ＭＳ Ｐゴシック" charset="0"/>
              </a:rPr>
              <a:t>との良好な関係は</a:t>
            </a:r>
            <a:r>
              <a:rPr lang="ja-JP" altLang="en-US" sz="2400" dirty="0" err="1">
                <a:latin typeface="Calibri" charset="0"/>
                <a:ea typeface="ＭＳ Ｐゴシック" charset="0"/>
              </a:rPr>
              <a:t>、</a:t>
            </a:r>
            <a:r>
              <a:rPr lang="ja-JP" altLang="en-US" sz="2400" dirty="0">
                <a:latin typeface="Calibri" charset="0"/>
                <a:ea typeface="ＭＳ Ｐゴシック" charset="0"/>
              </a:rPr>
              <a:t>コンプライアンスを履行</a:t>
            </a:r>
            <a:r>
              <a:rPr lang="x-none" sz="2400" dirty="0">
                <a:latin typeface="Calibri" charset="0"/>
                <a:ea typeface="ＭＳ Ｐゴシック" charset="0"/>
              </a:rPr>
              <a:t>する</a:t>
            </a:r>
            <a:r>
              <a:rPr lang="ja-JP" altLang="en-US" sz="2400" dirty="0">
                <a:latin typeface="Calibri" charset="0"/>
                <a:ea typeface="ＭＳ Ｐゴシック" charset="0"/>
              </a:rPr>
              <a:t>最良の</a:t>
            </a:r>
            <a:r>
              <a:rPr lang="x-none" sz="2400" dirty="0">
                <a:latin typeface="Calibri" charset="0"/>
                <a:ea typeface="ＭＳ Ｐゴシック" charset="0"/>
              </a:rPr>
              <a:t>方法について助言を得</a:t>
            </a:r>
            <a:r>
              <a:rPr lang="ja-JP" altLang="en-US" sz="2400" dirty="0">
                <a:latin typeface="Calibri" charset="0"/>
                <a:ea typeface="ＭＳ Ｐゴシック" charset="0"/>
              </a:rPr>
              <a:t>る上で、大いに</a:t>
            </a:r>
            <a:r>
              <a:rPr lang="x-none" sz="2400" dirty="0">
                <a:latin typeface="Calibri" charset="0"/>
                <a:ea typeface="ＭＳ Ｐゴシック" charset="0"/>
              </a:rPr>
              <a:t>助けになる</a:t>
            </a:r>
            <a:r>
              <a:rPr lang="ja-JP" altLang="en-US" sz="2400" dirty="0">
                <a:latin typeface="Calibri" charset="0"/>
                <a:ea typeface="ＭＳ Ｐゴシック" charset="0"/>
              </a:rPr>
              <a:t>でしょう。</a:t>
            </a:r>
            <a:r>
              <a:rPr lang="x-none" sz="2400" dirty="0">
                <a:latin typeface="Calibri" charset="0"/>
                <a:ea typeface="ＭＳ Ｐゴシック" charset="0"/>
              </a:rPr>
              <a:t>また、コンプライアンス上の問題についても助けてくれるでしょう。</a:t>
            </a:r>
            <a:endParaRPr lang="en-US" sz="2400" dirty="0">
              <a:latin typeface="Calibri" charset="0"/>
              <a:ea typeface="ＭＳ Ｐゴシック" charset="0"/>
            </a:endParaRPr>
          </a:p>
          <a:p>
            <a:pPr marL="0" indent="0">
              <a:buNone/>
            </a:pPr>
            <a:endParaRPr lang="en-US" sz="2400" dirty="0">
              <a:latin typeface="Calibri" charset="0"/>
              <a:ea typeface="ＭＳ Ｐゴシック" charset="0"/>
            </a:endParaRPr>
          </a:p>
          <a:p>
            <a:pPr marL="0" indent="0">
              <a:buNone/>
            </a:pPr>
            <a:r>
              <a:rPr lang="x-none" sz="2400" dirty="0">
                <a:latin typeface="Calibri" charset="0"/>
                <a:ea typeface="ＭＳ Ｐゴシック" charset="0"/>
              </a:rPr>
              <a:t>ソフトウェア コミュニティとの</a:t>
            </a:r>
            <a:r>
              <a:rPr lang="ja-JP" altLang="en-US" sz="2400" dirty="0">
                <a:latin typeface="Calibri" charset="0"/>
                <a:ea typeface="ＭＳ Ｐゴシック" charset="0"/>
              </a:rPr>
              <a:t>良好な</a:t>
            </a:r>
            <a:r>
              <a:rPr lang="x-none" sz="2400" dirty="0">
                <a:latin typeface="Calibri" charset="0"/>
                <a:ea typeface="ＭＳ Ｐゴシック" charset="0"/>
              </a:rPr>
              <a:t>関係</a:t>
            </a:r>
            <a:r>
              <a:rPr lang="ja-JP" altLang="en-US" sz="2400" dirty="0" smtClean="0">
                <a:latin typeface="Calibri" charset="0"/>
                <a:ea typeface="ＭＳ Ｐゴシック" charset="0"/>
              </a:rPr>
              <a:t>もまた、</a:t>
            </a:r>
            <a:r>
              <a:rPr lang="x-none" sz="2400" dirty="0" smtClean="0">
                <a:latin typeface="Calibri" charset="0"/>
                <a:ea typeface="ＭＳ Ｐゴシック" charset="0"/>
              </a:rPr>
              <a:t>双方向コミュニケーション</a:t>
            </a:r>
            <a:r>
              <a:rPr lang="ja-JP" altLang="en-US" sz="2400" dirty="0" smtClean="0">
                <a:latin typeface="Calibri" charset="0"/>
                <a:ea typeface="ＭＳ Ｐゴシック" charset="0"/>
              </a:rPr>
              <a:t>に</a:t>
            </a:r>
            <a:r>
              <a:rPr lang="ja-JP" altLang="en-US" sz="2400" dirty="0">
                <a:latin typeface="Calibri" charset="0"/>
                <a:ea typeface="ＭＳ Ｐゴシック" charset="0"/>
              </a:rPr>
              <a:t>役立つことでしょう。 （たとえばソフトウェアの</a:t>
            </a:r>
            <a:r>
              <a:rPr lang="x-none" altLang="ja-JP" sz="2400" dirty="0">
                <a:latin typeface="Calibri" charset="0"/>
                <a:ea typeface="ＭＳ Ｐゴシック" charset="0"/>
              </a:rPr>
              <a:t>改良を</a:t>
            </a:r>
            <a:r>
              <a:rPr lang="ja-JP" altLang="en-US" sz="2400" dirty="0">
                <a:latin typeface="Calibri" charset="0"/>
                <a:ea typeface="ＭＳ Ｐゴシック" charset="0"/>
              </a:rPr>
              <a:t>アップストリームに</a:t>
            </a:r>
            <a:r>
              <a:rPr lang="x-none" altLang="ja-JP" sz="2400" dirty="0">
                <a:latin typeface="Calibri" charset="0"/>
                <a:ea typeface="ＭＳ Ｐゴシック" charset="0"/>
              </a:rPr>
              <a:t>提供</a:t>
            </a:r>
            <a:r>
              <a:rPr lang="ja-JP" altLang="en-US" sz="2400" dirty="0">
                <a:latin typeface="Calibri" charset="0"/>
                <a:ea typeface="ＭＳ Ｐゴシック" charset="0"/>
              </a:rPr>
              <a:t>し、</a:t>
            </a:r>
            <a:r>
              <a:rPr lang="x-none" altLang="ja-JP" sz="2400" dirty="0">
                <a:latin typeface="Calibri" charset="0"/>
                <a:ea typeface="ＭＳ Ｐゴシック" charset="0"/>
              </a:rPr>
              <a:t>コミュニティのソフトウェア開発者からサポートを</a:t>
            </a:r>
            <a:r>
              <a:rPr lang="ja-JP" altLang="en-US" sz="2400" dirty="0">
                <a:latin typeface="Calibri" charset="0"/>
                <a:ea typeface="ＭＳ Ｐゴシック" charset="0"/>
              </a:rPr>
              <a:t>受けるといったこと</a:t>
            </a:r>
            <a:r>
              <a:rPr lang="en-US" altLang="ja-JP" sz="2400" dirty="0">
                <a:latin typeface="Calibri" charset="0"/>
                <a:ea typeface="ＭＳ Ｐゴシック" charset="0"/>
              </a:rPr>
              <a:t>)</a:t>
            </a:r>
            <a:endParaRPr lang="x-none" sz="2400" dirty="0">
              <a:latin typeface="Calibri" charset="0"/>
              <a:ea typeface="ＭＳ Ｐゴシック" charset="0"/>
            </a:endParaRPr>
          </a:p>
          <a:p>
            <a:pPr marL="0" indent="0">
              <a:buNone/>
            </a:pPr>
            <a:endParaRPr lang="en-US" sz="2400" dirty="0">
              <a:latin typeface="Calibri" charset="0"/>
              <a:ea typeface="ＭＳ Ｐゴシック" charset="0"/>
            </a:endParaRPr>
          </a:p>
          <a:p>
            <a:endParaRPr lang="en-US" sz="2400" dirty="0"/>
          </a:p>
        </p:txBody>
      </p:sp>
    </p:spTree>
    <p:extLst>
      <p:ext uri="{BB962C8B-B14F-4D97-AF65-F5344CB8AC3E}">
        <p14:creationId xmlns:p14="http://schemas.microsoft.com/office/powerpoint/2010/main" val="11206575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err="1">
                <a:latin typeface="Calibri" charset="0"/>
                <a:ea typeface="ＭＳ Ｐゴシック" charset="0"/>
              </a:rPr>
              <a:t>FOSSコンプライアンスではどのような</a:t>
            </a:r>
            <a:r>
              <a:rPr lang="ja-JP" altLang="en-US" sz="2800" dirty="0">
                <a:latin typeface="Calibri" charset="0"/>
                <a:ea typeface="ＭＳ Ｐゴシック" charset="0"/>
              </a:rPr>
              <a:t>タイプ</a:t>
            </a:r>
            <a:r>
              <a:rPr lang="en-US" sz="2800" dirty="0" err="1">
                <a:latin typeface="Calibri" charset="0"/>
                <a:ea typeface="ＭＳ Ｐゴシック" charset="0"/>
              </a:rPr>
              <a:t>の落とし穴がありますか</a:t>
            </a:r>
            <a:r>
              <a:rPr lang="en-US" sz="2800" dirty="0">
                <a:latin typeface="Calibri" charset="0"/>
                <a:ea typeface="ＭＳ Ｐゴシック" charset="0"/>
              </a:rPr>
              <a:t>？ </a:t>
            </a:r>
          </a:p>
          <a:p>
            <a:pPr>
              <a:buFont typeface="Arial"/>
              <a:buChar char="•"/>
            </a:pPr>
            <a:r>
              <a:rPr lang="en-US" sz="2800" dirty="0" err="1" smtClean="0">
                <a:latin typeface="Calibri" charset="0"/>
                <a:ea typeface="ＭＳ Ｐゴシック" charset="0"/>
              </a:rPr>
              <a:t>知的財産</a:t>
            </a:r>
            <a:r>
              <a:rPr lang="ja-JP" altLang="en-US" sz="2800" dirty="0" smtClean="0">
                <a:latin typeface="Calibri" charset="0"/>
                <a:ea typeface="ＭＳ Ｐゴシック" charset="0"/>
              </a:rPr>
              <a:t>に関する</a:t>
            </a:r>
            <a:r>
              <a:rPr lang="en-US" sz="2800" dirty="0" err="1" smtClean="0">
                <a:latin typeface="Calibri" charset="0"/>
                <a:ea typeface="ＭＳ Ｐゴシック" charset="0"/>
              </a:rPr>
              <a:t>失敗例を</a:t>
            </a:r>
            <a:r>
              <a:rPr lang="ja-JP" altLang="en-US" sz="2800" dirty="0" smtClean="0">
                <a:latin typeface="Calibri" charset="0"/>
                <a:ea typeface="ＭＳ Ｐゴシック" charset="0"/>
              </a:rPr>
              <a:t>一つ</a:t>
            </a:r>
            <a:r>
              <a:rPr lang="en-US" sz="2800" dirty="0" err="1" smtClean="0">
                <a:latin typeface="Calibri" charset="0"/>
                <a:ea typeface="ＭＳ Ｐゴシック" charset="0"/>
              </a:rPr>
              <a:t>挙げてください</a:t>
            </a:r>
            <a:r>
              <a:rPr lang="en-US" sz="2800" dirty="0">
                <a:latin typeface="Calibri" charset="0"/>
                <a:ea typeface="ＭＳ Ｐゴシック" charset="0"/>
              </a:rPr>
              <a:t>。</a:t>
            </a:r>
          </a:p>
          <a:p>
            <a:pPr>
              <a:buFont typeface="Arial"/>
              <a:buChar char="•"/>
            </a:pPr>
            <a:r>
              <a:rPr lang="en-US" sz="2800" dirty="0" err="1">
                <a:latin typeface="Calibri" charset="0"/>
                <a:ea typeface="ＭＳ Ｐゴシック" charset="0"/>
              </a:rPr>
              <a:t>ライセンス</a:t>
            </a:r>
            <a:r>
              <a:rPr lang="en-US" sz="2800" dirty="0">
                <a:latin typeface="Calibri" charset="0"/>
                <a:ea typeface="ＭＳ Ｐゴシック" charset="0"/>
              </a:rPr>
              <a:t> </a:t>
            </a:r>
            <a:r>
              <a:rPr lang="en-US" sz="2800" dirty="0" err="1" smtClean="0">
                <a:latin typeface="Calibri" charset="0"/>
                <a:ea typeface="ＭＳ Ｐゴシック" charset="0"/>
              </a:rPr>
              <a:t>コンプライアンスでの失敗例を</a:t>
            </a:r>
            <a:r>
              <a:rPr lang="ja-JP" altLang="en-US" sz="2800" dirty="0" smtClean="0">
                <a:latin typeface="Calibri" charset="0"/>
                <a:ea typeface="ＭＳ Ｐゴシック" charset="0"/>
              </a:rPr>
              <a:t>一つ</a:t>
            </a:r>
            <a:r>
              <a:rPr lang="en-US" sz="2800" dirty="0" err="1" smtClean="0">
                <a:latin typeface="Calibri" charset="0"/>
                <a:ea typeface="ＭＳ Ｐゴシック" charset="0"/>
              </a:rPr>
              <a:t>挙げてください</a:t>
            </a:r>
            <a:r>
              <a:rPr lang="en-US" sz="2800" dirty="0">
                <a:latin typeface="Calibri" charset="0"/>
                <a:ea typeface="ＭＳ Ｐゴシック" charset="0"/>
              </a:rPr>
              <a:t>。</a:t>
            </a:r>
          </a:p>
          <a:p>
            <a:pPr>
              <a:buFont typeface="Arial"/>
              <a:buChar char="•"/>
            </a:pPr>
            <a:r>
              <a:rPr lang="en-US" sz="2800" dirty="0" err="1">
                <a:latin typeface="Calibri" charset="0"/>
                <a:ea typeface="ＭＳ Ｐゴシック" charset="0"/>
              </a:rPr>
              <a:t>コンプライアンス</a:t>
            </a:r>
            <a:r>
              <a:rPr lang="en-US" sz="2800" dirty="0">
                <a:latin typeface="Calibri" charset="0"/>
                <a:ea typeface="ＭＳ Ｐゴシック" charset="0"/>
              </a:rPr>
              <a:t> </a:t>
            </a:r>
            <a:r>
              <a:rPr lang="en-US" sz="2800" dirty="0" err="1" smtClean="0">
                <a:latin typeface="Calibri" charset="0"/>
                <a:ea typeface="ＭＳ Ｐゴシック" charset="0"/>
              </a:rPr>
              <a:t>プロセスでの失敗例を</a:t>
            </a:r>
            <a:r>
              <a:rPr lang="ja-JP" altLang="en-US" sz="2800" dirty="0" smtClean="0">
                <a:latin typeface="Calibri" charset="0"/>
                <a:ea typeface="ＭＳ Ｐゴシック" charset="0"/>
              </a:rPr>
              <a:t>一つ</a:t>
            </a:r>
            <a:r>
              <a:rPr lang="en-US" sz="2800" dirty="0" err="1" smtClean="0">
                <a:latin typeface="Calibri" charset="0"/>
                <a:ea typeface="ＭＳ Ｐゴシック" charset="0"/>
              </a:rPr>
              <a:t>挙げてください</a:t>
            </a:r>
            <a:r>
              <a:rPr lang="en-US" sz="2800" dirty="0">
                <a:latin typeface="Calibri" charset="0"/>
                <a:ea typeface="ＭＳ Ｐゴシック" charset="0"/>
              </a:rPr>
              <a:t>。</a:t>
            </a:r>
          </a:p>
          <a:p>
            <a:r>
              <a:rPr lang="en-US" sz="2800" dirty="0" err="1" smtClean="0">
                <a:latin typeface="Calibri" charset="0"/>
                <a:ea typeface="ＭＳ Ｐゴシック" charset="0"/>
              </a:rPr>
              <a:t>コンプライアンス</a:t>
            </a:r>
            <a:r>
              <a:rPr lang="ja-JP" altLang="en-US" sz="2800" dirty="0">
                <a:latin typeface="Calibri" charset="0"/>
                <a:ea typeface="ＭＳ Ｐゴシック" charset="0"/>
              </a:rPr>
              <a:t>を</a:t>
            </a:r>
            <a:r>
              <a:rPr lang="en-US" sz="2800" dirty="0" err="1" smtClean="0">
                <a:latin typeface="Calibri" charset="0"/>
                <a:ea typeface="ＭＳ Ｐゴシック" charset="0"/>
              </a:rPr>
              <a:t>優先</a:t>
            </a:r>
            <a:r>
              <a:rPr lang="ja-JP" altLang="en-US" sz="2800" dirty="0">
                <a:latin typeface="Calibri" charset="0"/>
                <a:ea typeface="ＭＳ Ｐゴシック" charset="0"/>
              </a:rPr>
              <a:t>する</a:t>
            </a:r>
            <a:r>
              <a:rPr lang="en-US" sz="2800" dirty="0" err="1" smtClean="0">
                <a:latin typeface="Calibri" charset="0"/>
                <a:ea typeface="ＭＳ Ｐゴシック" charset="0"/>
              </a:rPr>
              <a:t>ことのメリット</a:t>
            </a:r>
            <a:r>
              <a:rPr lang="ja-JP" altLang="en-US" sz="2800" dirty="0" err="1">
                <a:latin typeface="Calibri" charset="0"/>
                <a:ea typeface="ＭＳ Ｐゴシック" charset="0"/>
              </a:rPr>
              <a:t>には</a:t>
            </a:r>
            <a:r>
              <a:rPr lang="en-US" sz="2800" dirty="0">
                <a:latin typeface="Calibri" charset="0"/>
                <a:ea typeface="ＭＳ Ｐゴシック" charset="0"/>
              </a:rPr>
              <a:t>ど</a:t>
            </a:r>
            <a:r>
              <a:rPr lang="ja-JP" altLang="en-US" sz="2800" dirty="0" err="1">
                <a:latin typeface="Calibri" charset="0"/>
                <a:ea typeface="ＭＳ Ｐゴシック" charset="0"/>
              </a:rPr>
              <a:t>のような</a:t>
            </a:r>
            <a:r>
              <a:rPr lang="en-US" sz="2800" dirty="0" err="1">
                <a:latin typeface="Calibri" charset="0"/>
                <a:ea typeface="ＭＳ Ｐゴシック" charset="0"/>
              </a:rPr>
              <a:t>ものがありますか</a:t>
            </a:r>
            <a:r>
              <a:rPr lang="en-US" sz="2800" dirty="0">
                <a:latin typeface="Calibri" charset="0"/>
                <a:ea typeface="ＭＳ Ｐゴシック" charset="0"/>
              </a:rPr>
              <a:t>？</a:t>
            </a:r>
          </a:p>
          <a:p>
            <a:r>
              <a:rPr lang="en-US" sz="2800" dirty="0" err="1">
                <a:latin typeface="Calibri" charset="0"/>
                <a:ea typeface="ＭＳ Ｐゴシック" charset="0"/>
              </a:rPr>
              <a:t>コミュニティとの良好な関係を維持するメリットにはど</a:t>
            </a:r>
            <a:r>
              <a:rPr lang="ja-JP" altLang="en-US" sz="2800" dirty="0" err="1">
                <a:latin typeface="Calibri" charset="0"/>
                <a:ea typeface="ＭＳ Ｐゴシック" charset="0"/>
              </a:rPr>
              <a:t>のような</a:t>
            </a:r>
            <a:r>
              <a:rPr lang="en-US" sz="2800" dirty="0" err="1">
                <a:latin typeface="Calibri" charset="0"/>
                <a:ea typeface="ＭＳ Ｐゴシック" charset="0"/>
              </a:rPr>
              <a:t>ものがありますか</a:t>
            </a:r>
            <a:r>
              <a:rPr lang="en-US" sz="2800" dirty="0">
                <a:latin typeface="Calibri" charset="0"/>
                <a:ea typeface="ＭＳ Ｐゴシック" charset="0"/>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dirty="0"/>
              <a:t>著作権の中でソフトウェアに最も関係する「権利」</a:t>
            </a:r>
            <a:endParaRPr lang="en-US" dirty="0"/>
          </a:p>
        </p:txBody>
      </p:sp>
      <p:sp>
        <p:nvSpPr>
          <p:cNvPr id="3" name="Content Placeholder 2"/>
          <p:cNvSpPr>
            <a:spLocks noGrp="1"/>
          </p:cNvSpPr>
          <p:nvPr>
            <p:ph idx="1"/>
          </p:nvPr>
        </p:nvSpPr>
        <p:spPr>
          <a:xfrm>
            <a:off x="668360" y="1559903"/>
            <a:ext cx="10685440" cy="4536098"/>
          </a:xfrm>
        </p:spPr>
        <p:txBody>
          <a:bodyPr vert="horz" lIns="91440" tIns="45720" rIns="91440" bIns="45720" rtlCol="0" anchor="t">
            <a:normAutofit/>
          </a:bodyPr>
          <a:lstStyle/>
          <a:p>
            <a:r>
              <a:rPr lang="en-US" dirty="0" err="1"/>
              <a:t>ソフトウェアを</a:t>
            </a:r>
            <a:r>
              <a:rPr lang="en-US" dirty="0"/>
              <a:t> </a:t>
            </a:r>
            <a:r>
              <a:rPr lang="ja-JP" altLang="en-US" dirty="0"/>
              <a:t>「</a:t>
            </a:r>
            <a:r>
              <a:rPr lang="en-US" dirty="0" err="1"/>
              <a:t>複製</a:t>
            </a:r>
            <a:r>
              <a:rPr lang="ja-JP" altLang="en-US" dirty="0"/>
              <a:t>」</a:t>
            </a:r>
            <a:r>
              <a:rPr lang="en-US" dirty="0" err="1"/>
              <a:t>する</a:t>
            </a:r>
            <a:r>
              <a:rPr lang="en-US" dirty="0"/>
              <a:t> 権利 – </a:t>
            </a:r>
            <a:r>
              <a:rPr lang="en-US" dirty="0" err="1"/>
              <a:t>コピーを作成する</a:t>
            </a:r>
            <a:r>
              <a:rPr lang="ja-JP" altLang="en-US" dirty="0"/>
              <a:t>ことができる</a:t>
            </a:r>
            <a:endParaRPr lang="en-US" dirty="0"/>
          </a:p>
          <a:p>
            <a:r>
              <a:rPr lang="en-US" dirty="0" smtClean="0"/>
              <a:t>「</a:t>
            </a:r>
            <a:r>
              <a:rPr lang="ja-JP" altLang="en-US" dirty="0"/>
              <a:t>派生的</a:t>
            </a:r>
            <a:r>
              <a:rPr lang="ja-JP" altLang="en-US" dirty="0" smtClean="0"/>
              <a:t>著作物</a:t>
            </a:r>
            <a:r>
              <a:rPr lang="en-US" altLang="ja-JP" baseline="30000" dirty="0" smtClean="0"/>
              <a:t>※</a:t>
            </a:r>
            <a:r>
              <a:rPr lang="en-US" dirty="0" smtClean="0"/>
              <a:t>」 </a:t>
            </a:r>
            <a:r>
              <a:rPr lang="en-US" dirty="0"/>
              <a:t>を作る権利– </a:t>
            </a:r>
            <a:r>
              <a:rPr lang="en-US" dirty="0" err="1"/>
              <a:t>修正を加える</a:t>
            </a:r>
            <a:r>
              <a:rPr lang="ja-JP" altLang="en-US" dirty="0"/>
              <a:t>ことができる</a:t>
            </a:r>
            <a:endParaRPr lang="en-US" dirty="0"/>
          </a:p>
          <a:p>
            <a:pPr lvl="1">
              <a:buFont typeface="Wingdings" panose="05000000000000000000" pitchFamily="2" charset="2"/>
              <a:buChar char="Ø"/>
            </a:pPr>
            <a:r>
              <a:rPr lang="ja-JP" altLang="en-US" dirty="0" smtClean="0">
                <a:latin typeface="Calibri" charset="0"/>
                <a:ea typeface="MS PGothic" charset="0"/>
              </a:rPr>
              <a:t>派生的著作物</a:t>
            </a:r>
            <a:r>
              <a:rPr lang="en-US" dirty="0" err="1">
                <a:latin typeface="Calibri" charset="0"/>
                <a:ea typeface="MS PGothic" charset="0"/>
              </a:rPr>
              <a:t>という用語は</a:t>
            </a:r>
            <a:r>
              <a:rPr lang="ja-JP" altLang="en-US" dirty="0" err="1">
                <a:latin typeface="Calibri" charset="0"/>
                <a:ea typeface="MS PGothic" charset="0"/>
              </a:rPr>
              <a:t>、</a:t>
            </a:r>
            <a:r>
              <a:rPr lang="ja-JP" altLang="en-US" dirty="0">
                <a:latin typeface="Calibri" charset="0"/>
                <a:ea typeface="MS PGothic" charset="0"/>
              </a:rPr>
              <a:t>原作に基づいてはいるものの、</a:t>
            </a:r>
            <a:r>
              <a:rPr lang="en-US" dirty="0" err="1">
                <a:latin typeface="Calibri" charset="0"/>
                <a:ea typeface="MS PGothic" charset="0"/>
              </a:rPr>
              <a:t>その新しい著作物が原作</a:t>
            </a:r>
            <a:r>
              <a:rPr lang="ja-JP" altLang="en-US" dirty="0">
                <a:latin typeface="Calibri" charset="0"/>
                <a:ea typeface="MS PGothic" charset="0"/>
              </a:rPr>
              <a:t>のコピーではなく</a:t>
            </a:r>
            <a:r>
              <a:rPr lang="en-US" dirty="0">
                <a:latin typeface="Calibri" charset="0"/>
                <a:ea typeface="MS PGothic" charset="0"/>
              </a:rPr>
              <a:t>、</a:t>
            </a:r>
            <a:r>
              <a:rPr lang="en-US" dirty="0" err="1">
                <a:latin typeface="Calibri" charset="0"/>
                <a:ea typeface="MS PGothic" charset="0"/>
              </a:rPr>
              <a:t>原作に対し</a:t>
            </a:r>
            <a:r>
              <a:rPr lang="ja-JP" altLang="en-US" dirty="0">
                <a:latin typeface="Calibri" charset="0"/>
                <a:ea typeface="MS PGothic" charset="0"/>
              </a:rPr>
              <a:t>独自に</a:t>
            </a:r>
            <a:r>
              <a:rPr lang="en-US" dirty="0" err="1">
                <a:latin typeface="Calibri" charset="0"/>
                <a:ea typeface="MS PGothic" charset="0"/>
              </a:rPr>
              <a:t>創造的な作業が加え</a:t>
            </a:r>
            <a:r>
              <a:rPr lang="ja-JP" altLang="en-US" dirty="0" err="1">
                <a:latin typeface="Calibri" charset="0"/>
                <a:ea typeface="MS PGothic" charset="0"/>
              </a:rPr>
              <a:t>られたと</a:t>
            </a:r>
            <a:r>
              <a:rPr lang="ja-JP" altLang="en-US" dirty="0">
                <a:latin typeface="Calibri" charset="0"/>
                <a:ea typeface="MS PGothic" charset="0"/>
              </a:rPr>
              <a:t>主張できるレベルの</a:t>
            </a:r>
            <a:r>
              <a:rPr lang="en-US" dirty="0" err="1">
                <a:latin typeface="Calibri" charset="0"/>
                <a:ea typeface="MS PGothic" charset="0"/>
              </a:rPr>
              <a:t>作品を言</a:t>
            </a:r>
            <a:r>
              <a:rPr lang="ja-JP" altLang="en-US" dirty="0">
                <a:latin typeface="Calibri" charset="0"/>
                <a:ea typeface="MS PGothic" charset="0"/>
              </a:rPr>
              <a:t>う（</a:t>
            </a:r>
            <a:r>
              <a:rPr lang="en-US" dirty="0" err="1" smtClean="0">
                <a:latin typeface="Calibri" charset="0"/>
                <a:ea typeface="MS PGothic" charset="0"/>
              </a:rPr>
              <a:t>この用語は米国法令に基づいているの</a:t>
            </a:r>
            <a:r>
              <a:rPr lang="ja-JP" altLang="en-US" dirty="0" smtClean="0">
                <a:latin typeface="Calibri" charset="0"/>
                <a:ea typeface="MS PGothic" charset="0"/>
              </a:rPr>
              <a:t>要</a:t>
            </a:r>
            <a:r>
              <a:rPr lang="en-US" dirty="0" err="1" smtClean="0">
                <a:latin typeface="Calibri" charset="0"/>
                <a:ea typeface="MS PGothic" charset="0"/>
              </a:rPr>
              <a:t>留意</a:t>
            </a:r>
            <a:r>
              <a:rPr lang="en-US" dirty="0" smtClean="0">
                <a:latin typeface="Calibri" charset="0"/>
                <a:ea typeface="MS PGothic" charset="0"/>
              </a:rPr>
              <a:t>）</a:t>
            </a:r>
            <a:endParaRPr lang="en-US" dirty="0">
              <a:latin typeface="Calibri" charset="0"/>
              <a:ea typeface="MS PGothic" charset="0"/>
            </a:endParaRPr>
          </a:p>
          <a:p>
            <a:r>
              <a:rPr lang="en-US" dirty="0"/>
              <a:t> </a:t>
            </a:r>
            <a:r>
              <a:rPr lang="ja-JP" altLang="en-US" dirty="0"/>
              <a:t>「</a:t>
            </a:r>
            <a:r>
              <a:rPr lang="en-US" dirty="0" err="1"/>
              <a:t>頒布</a:t>
            </a:r>
            <a:r>
              <a:rPr lang="ja-JP" altLang="en-US" dirty="0"/>
              <a:t>」</a:t>
            </a:r>
            <a:r>
              <a:rPr lang="en-US" dirty="0" err="1"/>
              <a:t>する権利</a:t>
            </a:r>
            <a:endParaRPr lang="en-US" dirty="0"/>
          </a:p>
          <a:p>
            <a:pPr lvl="1">
              <a:lnSpc>
                <a:spcPct val="110000"/>
              </a:lnSpc>
              <a:buFont typeface="Wingdings" panose="05000000000000000000" pitchFamily="2" charset="2"/>
              <a:buChar char="Ø"/>
            </a:pPr>
            <a:r>
              <a:rPr lang="ja-JP" altLang="en-US" dirty="0">
                <a:latin typeface="Calibri" charset="0"/>
                <a:ea typeface="MS PGothic" charset="0"/>
              </a:rPr>
              <a:t>頒布</a:t>
            </a:r>
            <a:r>
              <a:rPr lang="en-US" dirty="0" err="1">
                <a:latin typeface="Calibri" charset="0"/>
                <a:ea typeface="MS PGothic" charset="0"/>
              </a:rPr>
              <a:t>とは、一般的に、ソフトウェア部品のコピーをバイナリ</a:t>
            </a:r>
            <a:r>
              <a:rPr lang="ja-JP" altLang="en-US" dirty="0">
                <a:latin typeface="Calibri" charset="0"/>
                <a:ea typeface="MS PGothic" charset="0"/>
              </a:rPr>
              <a:t>また</a:t>
            </a:r>
            <a:r>
              <a:rPr lang="en-US" dirty="0" err="1">
                <a:latin typeface="Calibri" charset="0"/>
                <a:ea typeface="MS PGothic" charset="0"/>
              </a:rPr>
              <a:t>はソースコードの形態で</a:t>
            </a:r>
            <a:r>
              <a:rPr lang="ja-JP" altLang="en-US" dirty="0">
                <a:latin typeface="Calibri" charset="0"/>
                <a:ea typeface="MS PGothic" charset="0"/>
              </a:rPr>
              <a:t>他のエンティティ</a:t>
            </a:r>
            <a:r>
              <a:rPr lang="en-US" dirty="0">
                <a:latin typeface="Calibri" charset="0"/>
                <a:ea typeface="MS PGothic" charset="0"/>
              </a:rPr>
              <a:t>（</a:t>
            </a:r>
            <a:r>
              <a:rPr lang="en-US" dirty="0" err="1">
                <a:latin typeface="Calibri" charset="0"/>
                <a:ea typeface="MS PGothic" charset="0"/>
              </a:rPr>
              <a:t>個人や</a:t>
            </a:r>
            <a:r>
              <a:rPr lang="ja-JP" altLang="en-US" dirty="0">
                <a:latin typeface="Calibri" charset="0"/>
                <a:ea typeface="MS PGothic" charset="0"/>
              </a:rPr>
              <a:t>外部の</a:t>
            </a:r>
            <a:r>
              <a:rPr lang="en-US" dirty="0" err="1">
                <a:latin typeface="Calibri" charset="0"/>
                <a:ea typeface="MS PGothic" charset="0"/>
              </a:rPr>
              <a:t>企業</a:t>
            </a:r>
            <a:r>
              <a:rPr lang="ja-JP" altLang="en-US" dirty="0">
                <a:latin typeface="Calibri" charset="0"/>
                <a:ea typeface="MS PGothic" charset="0"/>
              </a:rPr>
              <a:t>・</a:t>
            </a:r>
            <a:r>
              <a:rPr lang="en-US" dirty="0" err="1">
                <a:latin typeface="Calibri" charset="0"/>
                <a:ea typeface="MS PGothic" charset="0"/>
              </a:rPr>
              <a:t>組織</a:t>
            </a:r>
            <a:r>
              <a:rPr lang="en-US" dirty="0">
                <a:latin typeface="Calibri" charset="0"/>
                <a:ea typeface="MS PGothic" charset="0"/>
              </a:rPr>
              <a:t>）</a:t>
            </a:r>
            <a:r>
              <a:rPr lang="ja-JP" altLang="en-US" dirty="0">
                <a:latin typeface="Calibri" charset="0"/>
                <a:ea typeface="MS PGothic" charset="0"/>
              </a:rPr>
              <a:t>に</a:t>
            </a:r>
            <a:r>
              <a:rPr lang="en-US" dirty="0" err="1">
                <a:latin typeface="Calibri" charset="0"/>
                <a:ea typeface="MS PGothic" charset="0"/>
              </a:rPr>
              <a:t>提供する行為とみなされ</a:t>
            </a:r>
            <a:r>
              <a:rPr lang="ja-JP" altLang="en-US" dirty="0">
                <a:latin typeface="Calibri" charset="0"/>
                <a:ea typeface="MS PGothic" charset="0"/>
              </a:rPr>
              <a:t>る</a:t>
            </a:r>
            <a:r>
              <a:rPr lang="en-US" dirty="0">
                <a:latin typeface="Calibri" charset="0"/>
                <a:ea typeface="MS PGothic" charset="0"/>
              </a:rPr>
              <a:t>  </a:t>
            </a:r>
          </a:p>
          <a:p>
            <a:pPr marL="0" indent="0">
              <a:buNone/>
            </a:pPr>
            <a:endParaRPr lang="en-US" dirty="0">
              <a:latin typeface="Calibri" charset="0"/>
              <a:ea typeface="MS PGothic" charset="0"/>
            </a:endParaRPr>
          </a:p>
          <a:p>
            <a:pPr marL="539750" indent="-360000">
              <a:spcBef>
                <a:spcPts val="600"/>
              </a:spcBef>
              <a:buNone/>
            </a:pPr>
            <a:r>
              <a:rPr lang="en-US" dirty="0" smtClean="0">
                <a:latin typeface="Calibri" charset="0"/>
                <a:ea typeface="MS PGothic" charset="0"/>
              </a:rPr>
              <a:t>注</a:t>
            </a:r>
            <a:r>
              <a:rPr lang="ja-JP" altLang="en-US" dirty="0" smtClean="0">
                <a:latin typeface="Calibri" charset="0"/>
                <a:ea typeface="MS PGothic" charset="0"/>
              </a:rPr>
              <a:t>：</a:t>
            </a:r>
            <a:r>
              <a:rPr lang="en-US" dirty="0" err="1" smtClean="0">
                <a:latin typeface="Calibri" charset="0"/>
                <a:ea typeface="MS PGothic" charset="0"/>
              </a:rPr>
              <a:t>何をもって</a:t>
            </a:r>
            <a:r>
              <a:rPr lang="en-US" dirty="0">
                <a:latin typeface="Calibri" charset="0"/>
                <a:ea typeface="MS PGothic" charset="0"/>
              </a:rPr>
              <a:t>「</a:t>
            </a:r>
            <a:r>
              <a:rPr lang="ja-JP" altLang="en-US" dirty="0" smtClean="0">
                <a:latin typeface="Calibri" charset="0"/>
                <a:ea typeface="MS PGothic" charset="0"/>
              </a:rPr>
              <a:t>派生的著作物</a:t>
            </a:r>
            <a:r>
              <a:rPr lang="en-US" dirty="0">
                <a:latin typeface="Calibri" charset="0"/>
                <a:ea typeface="MS PGothic" charset="0"/>
              </a:rPr>
              <a:t>」、「</a:t>
            </a:r>
            <a:r>
              <a:rPr lang="en-US" dirty="0" err="1">
                <a:latin typeface="Calibri" charset="0"/>
                <a:ea typeface="MS PGothic" charset="0"/>
              </a:rPr>
              <a:t>頒布」とするかの解釈はFOSSコミュニティ</a:t>
            </a:r>
            <a:r>
              <a:rPr lang="ja-JP" altLang="en-US" dirty="0">
                <a:latin typeface="Calibri" charset="0"/>
                <a:ea typeface="MS PGothic" charset="0"/>
              </a:rPr>
              <a:t>の中</a:t>
            </a:r>
            <a:r>
              <a:rPr lang="ja-JP" altLang="en-US" dirty="0" smtClean="0">
                <a:latin typeface="Calibri" charset="0"/>
                <a:ea typeface="MS PGothic" charset="0"/>
              </a:rPr>
              <a:t>に　</a:t>
            </a:r>
            <a:r>
              <a:rPr lang="en-US" altLang="ja-JP" dirty="0">
                <a:latin typeface="Calibri" charset="0"/>
                <a:ea typeface="MS PGothic" charset="0"/>
              </a:rPr>
              <a:t> </a:t>
            </a:r>
            <a:r>
              <a:rPr lang="en-US" altLang="ja-JP" dirty="0" smtClean="0">
                <a:latin typeface="Calibri" charset="0"/>
                <a:ea typeface="MS PGothic" charset="0"/>
              </a:rPr>
              <a:t> </a:t>
            </a:r>
            <a:r>
              <a:rPr lang="ja-JP" altLang="en-US" dirty="0" smtClean="0">
                <a:latin typeface="Calibri" charset="0"/>
                <a:ea typeface="MS PGothic" charset="0"/>
              </a:rPr>
              <a:t>おいて</a:t>
            </a:r>
            <a:r>
              <a:rPr lang="ja-JP" altLang="en-US" dirty="0">
                <a:latin typeface="Calibri" charset="0"/>
                <a:ea typeface="MS PGothic" charset="0"/>
              </a:rPr>
              <a:t>も、関連した法務関係者の間においても</a:t>
            </a:r>
            <a:r>
              <a:rPr lang="en-US" dirty="0" err="1" smtClean="0">
                <a:latin typeface="Calibri" charset="0"/>
                <a:ea typeface="MS PGothic" charset="0"/>
              </a:rPr>
              <a:t>議論</a:t>
            </a:r>
            <a:r>
              <a:rPr lang="ja-JP" altLang="en-US" dirty="0" smtClean="0">
                <a:latin typeface="Calibri" charset="0"/>
                <a:ea typeface="MS PGothic" charset="0"/>
              </a:rPr>
              <a:t>の対象となっている</a:t>
            </a:r>
            <a:endParaRPr lang="en-US" i="1" dirty="0"/>
          </a:p>
        </p:txBody>
      </p:sp>
      <p:sp>
        <p:nvSpPr>
          <p:cNvPr id="4" name="テキスト ボックス 3"/>
          <p:cNvSpPr txBox="1"/>
          <p:nvPr/>
        </p:nvSpPr>
        <p:spPr>
          <a:xfrm>
            <a:off x="0" y="6403704"/>
            <a:ext cx="4557658" cy="369332"/>
          </a:xfrm>
          <a:prstGeom prst="rect">
            <a:avLst/>
          </a:prstGeom>
          <a:noFill/>
        </p:spPr>
        <p:txBody>
          <a:bodyPr wrap="none" rtlCol="0">
            <a:spAutoFit/>
          </a:bodyPr>
          <a:lstStyle/>
          <a:p>
            <a:r>
              <a:rPr kumimoji="1" lang="en-US" altLang="ja-JP" dirty="0" smtClean="0"/>
              <a:t>※</a:t>
            </a:r>
            <a:r>
              <a:rPr kumimoji="1" lang="ja-JP" altLang="en-US" dirty="0"/>
              <a:t>日本</a:t>
            </a:r>
            <a:r>
              <a:rPr kumimoji="1" lang="ja-JP" altLang="en-US" dirty="0" smtClean="0"/>
              <a:t>の著作権法の「二次的著作物」に該当</a:t>
            </a:r>
            <a:endParaRPr kumimoji="1" lang="ja-JP" altLang="en-US" dirty="0"/>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rmAutofit/>
          </a:bodyPr>
          <a:lstStyle/>
          <a:p>
            <a:r>
              <a:rPr lang="en-US" dirty="0" err="1"/>
              <a:t>特許は、機能を保護する－これには、コンピュータ</a:t>
            </a:r>
            <a:r>
              <a:rPr lang="en-US" dirty="0"/>
              <a:t> </a:t>
            </a:r>
            <a:r>
              <a:rPr lang="en-US" dirty="0" err="1"/>
              <a:t>プログラムのような演算方法が含まれ</a:t>
            </a:r>
            <a:r>
              <a:rPr lang="ja-JP" altLang="en-US" dirty="0"/>
              <a:t>る</a:t>
            </a:r>
            <a:endParaRPr lang="en-US" dirty="0"/>
          </a:p>
          <a:p>
            <a:pPr lvl="1">
              <a:buFont typeface="Wingdings" panose="05000000000000000000" pitchFamily="2" charset="2"/>
              <a:buChar char="Ø"/>
            </a:pPr>
            <a:r>
              <a:rPr lang="en-US" dirty="0" err="1"/>
              <a:t>抽象的なアイデアや自然法則は保護し</a:t>
            </a:r>
            <a:r>
              <a:rPr lang="ja-JP" altLang="en-US" dirty="0"/>
              <a:t>ない</a:t>
            </a:r>
            <a:endParaRPr lang="en-US" dirty="0"/>
          </a:p>
          <a:p>
            <a:r>
              <a:rPr lang="en-US" dirty="0" err="1"/>
              <a:t>特許保有者は</a:t>
            </a:r>
            <a:r>
              <a:rPr lang="en-US" dirty="0"/>
              <a:t>、</a:t>
            </a:r>
            <a:r>
              <a:rPr lang="ja-JP" altLang="en-US" dirty="0"/>
              <a:t>他者の</a:t>
            </a:r>
            <a:r>
              <a:rPr lang="en-US" dirty="0" err="1"/>
              <a:t>独立</a:t>
            </a:r>
            <a:r>
              <a:rPr lang="ja-JP" altLang="en-US" dirty="0"/>
              <a:t>した</a:t>
            </a:r>
            <a:r>
              <a:rPr lang="en-US" dirty="0" err="1"/>
              <a:t>創作</a:t>
            </a:r>
            <a:r>
              <a:rPr lang="ja-JP" altLang="en-US" dirty="0"/>
              <a:t>であっても</a:t>
            </a:r>
            <a:r>
              <a:rPr lang="en-US" dirty="0"/>
              <a:t>、</a:t>
            </a:r>
            <a:r>
              <a:rPr lang="en-US" dirty="0" err="1"/>
              <a:t>あらゆる人に対しその機能の使用を停止</a:t>
            </a:r>
            <a:r>
              <a:rPr lang="ja-JP" altLang="en-US" dirty="0"/>
              <a:t>させる</a:t>
            </a:r>
            <a:r>
              <a:rPr lang="en-US" dirty="0" err="1"/>
              <a:t>ことができ</a:t>
            </a:r>
            <a:r>
              <a:rPr lang="ja-JP" altLang="en-US" dirty="0"/>
              <a:t>る</a:t>
            </a:r>
            <a:r>
              <a:rPr lang="en-US" dirty="0"/>
              <a:t> </a:t>
            </a:r>
          </a:p>
          <a:p>
            <a:r>
              <a:rPr lang="en-US" dirty="0" err="1"/>
              <a:t>他者がその</a:t>
            </a:r>
            <a:r>
              <a:rPr lang="ja-JP" altLang="en-US" dirty="0"/>
              <a:t>技術</a:t>
            </a:r>
            <a:r>
              <a:rPr lang="en-US" dirty="0" err="1"/>
              <a:t>を使いたい場合、特許ライセンス</a:t>
            </a:r>
            <a:r>
              <a:rPr lang="en-US" dirty="0"/>
              <a:t>（</a:t>
            </a:r>
            <a:r>
              <a:rPr lang="ja-JP" altLang="en-US" dirty="0"/>
              <a:t>その技術の</a:t>
            </a:r>
            <a:r>
              <a:rPr lang="en-US" dirty="0" err="1"/>
              <a:t>使用</a:t>
            </a:r>
            <a:r>
              <a:rPr lang="en-US" dirty="0"/>
              <a:t>、</a:t>
            </a:r>
            <a:r>
              <a:rPr lang="ja-JP" altLang="en-US" dirty="0"/>
              <a:t>製造、製造</a:t>
            </a:r>
            <a:r>
              <a:rPr lang="ja-JP" altLang="en-US" dirty="0" smtClean="0"/>
              <a:t>委託</a:t>
            </a:r>
            <a:r>
              <a:rPr lang="en-US" dirty="0" smtClean="0"/>
              <a:t>、</a:t>
            </a:r>
            <a:r>
              <a:rPr lang="en-US" dirty="0" err="1"/>
              <a:t>販売</a:t>
            </a:r>
            <a:r>
              <a:rPr lang="ja-JP" altLang="en-US" dirty="0" err="1"/>
              <a:t>、</a:t>
            </a:r>
            <a:r>
              <a:rPr lang="ja-JP" altLang="en-US" dirty="0"/>
              <a:t>販売の提示、</a:t>
            </a:r>
            <a:r>
              <a:rPr lang="en-US" dirty="0" err="1"/>
              <a:t>および輸入</a:t>
            </a:r>
            <a:r>
              <a:rPr lang="ja-JP" altLang="en-US" dirty="0"/>
              <a:t>に関する</a:t>
            </a:r>
            <a:r>
              <a:rPr lang="ja-JP" altLang="en-US" dirty="0" smtClean="0"/>
              <a:t>権利</a:t>
            </a:r>
            <a:r>
              <a:rPr lang="en-US" altLang="ja-JP" baseline="30000" dirty="0" smtClean="0"/>
              <a:t>※</a:t>
            </a:r>
            <a:r>
              <a:rPr lang="ja-JP" altLang="en-US" dirty="0" smtClean="0"/>
              <a:t>の</a:t>
            </a:r>
            <a:r>
              <a:rPr lang="ja-JP" altLang="en-US" dirty="0"/>
              <a:t>許諾）</a:t>
            </a:r>
            <a:r>
              <a:rPr lang="en-US" dirty="0" err="1"/>
              <a:t>を求めることができ</a:t>
            </a:r>
            <a:r>
              <a:rPr lang="ja-JP" altLang="en-US" dirty="0"/>
              <a:t>る</a:t>
            </a:r>
            <a:endParaRPr lang="en-US" dirty="0"/>
          </a:p>
          <a:p>
            <a:endParaRPr lang="en-US" dirty="0"/>
          </a:p>
        </p:txBody>
      </p:sp>
      <p:sp>
        <p:nvSpPr>
          <p:cNvPr id="4" name="テキスト ボックス 3"/>
          <p:cNvSpPr txBox="1"/>
          <p:nvPr/>
        </p:nvSpPr>
        <p:spPr>
          <a:xfrm>
            <a:off x="375138" y="6211738"/>
            <a:ext cx="10197663" cy="369332"/>
          </a:xfrm>
          <a:prstGeom prst="rect">
            <a:avLst/>
          </a:prstGeom>
          <a:noFill/>
        </p:spPr>
        <p:txBody>
          <a:bodyPr wrap="none" rtlCol="0">
            <a:spAutoFit/>
          </a:bodyPr>
          <a:lstStyle/>
          <a:p>
            <a:r>
              <a:rPr kumimoji="1" lang="en-US" altLang="ja-JP" dirty="0" smtClean="0"/>
              <a:t>※</a:t>
            </a:r>
            <a:r>
              <a:rPr kumimoji="1" lang="ja-JP" altLang="en-US" dirty="0" smtClean="0"/>
              <a:t>それぞれ英文で、</a:t>
            </a:r>
            <a:r>
              <a:rPr lang="en-US" altLang="ja-JP" dirty="0" smtClean="0"/>
              <a:t> rights </a:t>
            </a:r>
            <a:r>
              <a:rPr lang="en-US" altLang="ja-JP" dirty="0"/>
              <a:t>to </a:t>
            </a:r>
            <a:r>
              <a:rPr lang="ja-JP" altLang="en-US" dirty="0" smtClean="0"/>
              <a:t>「</a:t>
            </a:r>
            <a:r>
              <a:rPr lang="en-US" altLang="ja-JP" dirty="0" smtClean="0"/>
              <a:t>use</a:t>
            </a:r>
            <a:r>
              <a:rPr lang="ja-JP" altLang="en-US" dirty="0" smtClean="0"/>
              <a:t>」</a:t>
            </a:r>
            <a:r>
              <a:rPr lang="en-US" altLang="ja-JP" dirty="0" smtClean="0"/>
              <a:t>, </a:t>
            </a:r>
            <a:r>
              <a:rPr lang="ja-JP" altLang="en-US" dirty="0" smtClean="0"/>
              <a:t>「</a:t>
            </a:r>
            <a:r>
              <a:rPr lang="en-US" altLang="ja-JP" dirty="0" smtClean="0"/>
              <a:t>make</a:t>
            </a:r>
            <a:r>
              <a:rPr lang="ja-JP" altLang="en-US" dirty="0" smtClean="0"/>
              <a:t>」</a:t>
            </a:r>
            <a:r>
              <a:rPr lang="en-US" altLang="ja-JP" dirty="0" smtClean="0"/>
              <a:t>, </a:t>
            </a:r>
            <a:r>
              <a:rPr lang="ja-JP" altLang="en-US" dirty="0" smtClean="0"/>
              <a:t>「</a:t>
            </a:r>
            <a:r>
              <a:rPr lang="en-US" altLang="ja-JP" dirty="0" smtClean="0"/>
              <a:t>have made</a:t>
            </a:r>
            <a:r>
              <a:rPr lang="ja-JP" altLang="en-US" dirty="0" smtClean="0"/>
              <a:t>」</a:t>
            </a:r>
            <a:r>
              <a:rPr lang="en-US" altLang="ja-JP" dirty="0" smtClean="0"/>
              <a:t>, </a:t>
            </a:r>
            <a:r>
              <a:rPr lang="ja-JP" altLang="en-US" dirty="0" smtClean="0"/>
              <a:t>「</a:t>
            </a:r>
            <a:r>
              <a:rPr lang="en-US" altLang="ja-JP" dirty="0" smtClean="0"/>
              <a:t>sell</a:t>
            </a:r>
            <a:r>
              <a:rPr lang="ja-JP" altLang="en-US" dirty="0" smtClean="0"/>
              <a:t>」</a:t>
            </a:r>
            <a:r>
              <a:rPr lang="en-US" altLang="ja-JP" dirty="0" smtClean="0"/>
              <a:t>, </a:t>
            </a:r>
            <a:r>
              <a:rPr lang="ja-JP" altLang="en-US" dirty="0" smtClean="0"/>
              <a:t>「</a:t>
            </a:r>
            <a:r>
              <a:rPr lang="en-US" altLang="ja-JP" dirty="0" smtClean="0"/>
              <a:t>offer </a:t>
            </a:r>
            <a:r>
              <a:rPr lang="en-US" altLang="ja-JP" dirty="0"/>
              <a:t>for </a:t>
            </a:r>
            <a:r>
              <a:rPr lang="en-US" altLang="ja-JP" dirty="0" smtClean="0"/>
              <a:t>sale</a:t>
            </a:r>
            <a:r>
              <a:rPr lang="ja-JP" altLang="en-US" dirty="0" smtClean="0"/>
              <a:t>」</a:t>
            </a:r>
            <a:r>
              <a:rPr lang="en-US" altLang="ja-JP" dirty="0" smtClean="0"/>
              <a:t>,and </a:t>
            </a:r>
            <a:r>
              <a:rPr lang="ja-JP" altLang="en-US" smtClean="0"/>
              <a:t>「</a:t>
            </a:r>
            <a:r>
              <a:rPr lang="en-US" altLang="ja-JP" smtClean="0"/>
              <a:t>import</a:t>
            </a:r>
            <a:r>
              <a:rPr lang="ja-JP" altLang="en-US" smtClean="0"/>
              <a:t>」</a:t>
            </a:r>
            <a:endParaRPr kumimoji="1" lang="ja-JP" altLang="en-US" dirty="0"/>
          </a:p>
        </p:txBody>
      </p:sp>
    </p:spTree>
    <p:extLst>
      <p:ext uri="{BB962C8B-B14F-4D97-AF65-F5344CB8AC3E}">
        <p14:creationId xmlns:p14="http://schemas.microsoft.com/office/powerpoint/2010/main" val="4563337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17638</TotalTime>
  <Words>9350</Words>
  <Application>Microsoft Office PowerPoint</Application>
  <PresentationFormat>ワイド画面</PresentationFormat>
  <Paragraphs>1606</Paragraphs>
  <Slides>76</Slides>
  <Notes>76</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76</vt:i4>
      </vt:variant>
    </vt:vector>
  </HeadingPairs>
  <TitlesOfParts>
    <vt:vector size="89" baseType="lpstr">
      <vt:lpstr>돋움</vt:lpstr>
      <vt:lpstr>맑은 고딕</vt:lpstr>
      <vt:lpstr>MS PGothic</vt:lpstr>
      <vt:lpstr>MS PGothic</vt:lpstr>
      <vt:lpstr>游ゴシック</vt:lpstr>
      <vt:lpstr>Arial</vt:lpstr>
      <vt:lpstr>Calibri</vt:lpstr>
      <vt:lpstr>DejaVu Sans</vt:lpstr>
      <vt:lpstr>Lucida Sans Unicode</vt:lpstr>
      <vt:lpstr>Times</vt:lpstr>
      <vt:lpstr>Times New Roman</vt:lpstr>
      <vt:lpstr>Wingdings</vt:lpstr>
      <vt:lpstr>Clarity</vt:lpstr>
      <vt:lpstr>カリキュラム</vt:lpstr>
      <vt:lpstr>Disclaimer　（免責事項）</vt:lpstr>
      <vt:lpstr>コンテンツ</vt:lpstr>
      <vt:lpstr>FOSS ポリシー</vt:lpstr>
      <vt:lpstr>第1章</vt:lpstr>
      <vt:lpstr>"知的財産”とは何か？</vt:lpstr>
      <vt:lpstr>ソフトウェアにおける著作権の概念</vt:lpstr>
      <vt:lpstr>著作権の中でソフトウェアに最も関係する「権利」</vt:lpstr>
      <vt:lpstr>ソフトウェアにおける特許の概念</vt:lpstr>
      <vt:lpstr>ライセンス</vt:lpstr>
      <vt:lpstr>理解度チェック</vt:lpstr>
      <vt:lpstr>第2章</vt:lpstr>
      <vt:lpstr>FOSS（フリー／オープンソース ソフトウェア）ライセンス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その他のライセンス</vt:lpstr>
      <vt:lpstr>パブリック ドメイン</vt:lpstr>
      <vt:lpstr>ライセンスの両立性（互換性）※</vt:lpstr>
      <vt:lpstr>告知／表示</vt:lpstr>
      <vt:lpstr>マルチライセンス</vt:lpstr>
      <vt:lpstr>理解度チェック</vt:lpstr>
      <vt:lpstr>第3章</vt:lpstr>
      <vt:lpstr>FOSSコンプライアンスのゴール</vt:lpstr>
      <vt:lpstr>履行すべきコンプライアンスの義務には どんなものがあるか？</vt:lpstr>
      <vt:lpstr>FOSSにおける条件と制約</vt:lpstr>
      <vt:lpstr>FOSSコンプライアンスのトリガー：頒布</vt:lpstr>
      <vt:lpstr>FOSSコンプライスのトリガー：改変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FOSSレビューの遂行</vt:lpstr>
      <vt:lpstr>FOSS レビューの監督</vt:lpstr>
      <vt:lpstr>理解度チェック</vt:lpstr>
      <vt:lpstr>第6章</vt:lpstr>
      <vt:lpstr>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知的財産に関する落とし穴</vt:lpstr>
      <vt:lpstr>知的財産に関する落とし穴</vt:lpstr>
      <vt:lpstr>ライセンス コンプライアンスに関する落とし穴</vt:lpstr>
      <vt:lpstr>ライセンス コンプライアンスに関する落とし穴</vt:lpstr>
      <vt:lpstr>コンプライアンス プロセスにおける失敗</vt:lpstr>
      <vt:lpstr>コンプライアンス プロセスにおける失敗</vt:lpstr>
      <vt:lpstr>製品出荷前にコンプライアンスを確認する</vt:lpstr>
      <vt:lpstr>コミュニティとの関係を確立する</vt:lpstr>
      <vt:lpstr>理解度チェック</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648</cp:revision>
  <cp:lastPrinted>2017-05-13T02:23:06Z</cp:lastPrinted>
  <dcterms:created xsi:type="dcterms:W3CDTF">2013-07-15T20:26:40Z</dcterms:created>
  <dcterms:modified xsi:type="dcterms:W3CDTF">2017-10-17T23:23:43Z</dcterms:modified>
</cp:coreProperties>
</file>