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omments/comment1.xml" ContentType="application/vnd.openxmlformats-officedocument.presentationml.comment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omments/comment2.xml" ContentType="application/vnd.openxmlformats-officedocument.presentationml.comments+xml"/>
  <Override PartName="/ppt/notesSlides/notesSlide11.xml" ContentType="application/vnd.openxmlformats-officedocument.presentationml.notesSlide+xml"/>
  <Override PartName="/ppt/comments/comment3.xml" ContentType="application/vnd.openxmlformats-officedocument.presentationml.comment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 id="2147483691" r:id="rId2"/>
  </p:sldMasterIdLst>
  <p:notesMasterIdLst>
    <p:notesMasterId r:id="rId87"/>
  </p:notesMasterIdLst>
  <p:handoutMasterIdLst>
    <p:handoutMasterId r:id="rId88"/>
  </p:handoutMasterIdLst>
  <p:sldIdLst>
    <p:sldId id="694" r:id="rId3"/>
    <p:sldId id="769" r:id="rId4"/>
    <p:sldId id="779" r:id="rId5"/>
    <p:sldId id="780" r:id="rId6"/>
    <p:sldId id="695" r:id="rId7"/>
    <p:sldId id="696" r:id="rId8"/>
    <p:sldId id="697" r:id="rId9"/>
    <p:sldId id="698" r:id="rId10"/>
    <p:sldId id="699" r:id="rId11"/>
    <p:sldId id="700" r:id="rId12"/>
    <p:sldId id="701" r:id="rId13"/>
    <p:sldId id="702" r:id="rId14"/>
    <p:sldId id="703" r:id="rId15"/>
    <p:sldId id="704" r:id="rId16"/>
    <p:sldId id="705" r:id="rId17"/>
    <p:sldId id="706" r:id="rId18"/>
    <p:sldId id="707" r:id="rId19"/>
    <p:sldId id="708" r:id="rId20"/>
    <p:sldId id="709" r:id="rId21"/>
    <p:sldId id="710" r:id="rId22"/>
    <p:sldId id="778" r:id="rId23"/>
    <p:sldId id="712" r:id="rId24"/>
    <p:sldId id="713" r:id="rId25"/>
    <p:sldId id="714" r:id="rId26"/>
    <p:sldId id="715" r:id="rId27"/>
    <p:sldId id="716" r:id="rId28"/>
    <p:sldId id="717" r:id="rId29"/>
    <p:sldId id="719" r:id="rId30"/>
    <p:sldId id="720" r:id="rId31"/>
    <p:sldId id="721" r:id="rId32"/>
    <p:sldId id="722" r:id="rId33"/>
    <p:sldId id="723" r:id="rId34"/>
    <p:sldId id="724" r:id="rId35"/>
    <p:sldId id="725" r:id="rId36"/>
    <p:sldId id="726" r:id="rId37"/>
    <p:sldId id="727" r:id="rId38"/>
    <p:sldId id="728" r:id="rId39"/>
    <p:sldId id="729" r:id="rId40"/>
    <p:sldId id="730" r:id="rId41"/>
    <p:sldId id="731" r:id="rId42"/>
    <p:sldId id="732" r:id="rId43"/>
    <p:sldId id="733" r:id="rId44"/>
    <p:sldId id="734" r:id="rId45"/>
    <p:sldId id="735" r:id="rId46"/>
    <p:sldId id="736" r:id="rId47"/>
    <p:sldId id="737" r:id="rId48"/>
    <p:sldId id="738" r:id="rId49"/>
    <p:sldId id="739" r:id="rId50"/>
    <p:sldId id="786" r:id="rId51"/>
    <p:sldId id="777" r:id="rId52"/>
    <p:sldId id="741" r:id="rId53"/>
    <p:sldId id="742" r:id="rId54"/>
    <p:sldId id="743" r:id="rId55"/>
    <p:sldId id="744" r:id="rId56"/>
    <p:sldId id="787" r:id="rId57"/>
    <p:sldId id="745" r:id="rId58"/>
    <p:sldId id="746" r:id="rId59"/>
    <p:sldId id="747" r:id="rId60"/>
    <p:sldId id="771" r:id="rId61"/>
    <p:sldId id="750" r:id="rId62"/>
    <p:sldId id="749" r:id="rId63"/>
    <p:sldId id="751" r:id="rId64"/>
    <p:sldId id="752" r:id="rId65"/>
    <p:sldId id="753" r:id="rId66"/>
    <p:sldId id="776" r:id="rId67"/>
    <p:sldId id="755" r:id="rId68"/>
    <p:sldId id="756" r:id="rId69"/>
    <p:sldId id="757" r:id="rId70"/>
    <p:sldId id="758" r:id="rId71"/>
    <p:sldId id="759" r:id="rId72"/>
    <p:sldId id="760" r:id="rId73"/>
    <p:sldId id="761" r:id="rId74"/>
    <p:sldId id="762" r:id="rId75"/>
    <p:sldId id="763" r:id="rId76"/>
    <p:sldId id="764" r:id="rId77"/>
    <p:sldId id="765" r:id="rId78"/>
    <p:sldId id="766" r:id="rId79"/>
    <p:sldId id="767" r:id="rId80"/>
    <p:sldId id="768" r:id="rId81"/>
    <p:sldId id="781" r:id="rId82"/>
    <p:sldId id="782" r:id="rId83"/>
    <p:sldId id="783" r:id="rId84"/>
    <p:sldId id="784" r:id="rId85"/>
    <p:sldId id="785" r:id="rId86"/>
  </p:sldIdLst>
  <p:sldSz cx="12192000" cy="6858000"/>
  <p:notesSz cx="6858000" cy="994568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7"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工内隆" initials="工内隆" lastIdx="12" clrIdx="0">
    <p:extLst/>
  </p:cmAuthor>
  <p:cmAuthor id="2" name="Mieko Sato" initials="MS" lastIdx="18" clrIdx="1">
    <p:extLst/>
  </p:cmAuthor>
  <p:cmAuthor id="3" name="tani" initials="tani" lastIdx="41" clrIdx="2"/>
  <p:cmAuthor id="4" name="tani" initials="AIC" lastIdx="9" clrIdx="3">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56B45"/>
    <a:srgbClr val="E3582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255" autoAdjust="0"/>
    <p:restoredTop sz="68039" autoAdjust="0"/>
  </p:normalViewPr>
  <p:slideViewPr>
    <p:cSldViewPr snapToGrid="0">
      <p:cViewPr varScale="1">
        <p:scale>
          <a:sx n="71" d="100"/>
          <a:sy n="71" d="100"/>
        </p:scale>
        <p:origin x="606" y="78"/>
      </p:cViewPr>
      <p:guideLst>
        <p:guide orient="horz" pos="2137"/>
        <p:guide pos="3840"/>
      </p:guideLst>
    </p:cSldViewPr>
  </p:slideViewPr>
  <p:outlineViewPr>
    <p:cViewPr>
      <p:scale>
        <a:sx n="33" d="100"/>
        <a:sy n="33" d="100"/>
      </p:scale>
      <p:origin x="0" y="-2220"/>
    </p:cViewPr>
  </p:outlineViewPr>
  <p:notesTextViewPr>
    <p:cViewPr>
      <p:scale>
        <a:sx n="125" d="100"/>
        <a:sy n="125" d="100"/>
      </p:scale>
      <p:origin x="0" y="0"/>
    </p:cViewPr>
  </p:notesTextViewPr>
  <p:sorterViewPr>
    <p:cViewPr>
      <p:scale>
        <a:sx n="100" d="100"/>
        <a:sy n="100" d="100"/>
      </p:scale>
      <p:origin x="0" y="24320"/>
    </p:cViewPr>
  </p:sorterViewPr>
  <p:notesViewPr>
    <p:cSldViewPr snapToGrid="0">
      <p:cViewPr varScale="1">
        <p:scale>
          <a:sx n="81" d="100"/>
          <a:sy n="81" d="100"/>
        </p:scale>
        <p:origin x="786" y="9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slide" Target="slides/slide66.xml"/><Relationship Id="rId76" Type="http://schemas.openxmlformats.org/officeDocument/2006/relationships/slide" Target="slides/slide74.xml"/><Relationship Id="rId84" Type="http://schemas.openxmlformats.org/officeDocument/2006/relationships/slide" Target="slides/slide82.xml"/><Relationship Id="rId89" Type="http://schemas.openxmlformats.org/officeDocument/2006/relationships/commentAuthors" Target="commentAuthors.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slide" Target="slides/slide72.xml"/><Relationship Id="rId79" Type="http://schemas.openxmlformats.org/officeDocument/2006/relationships/slide" Target="slides/slide77.xml"/><Relationship Id="rId87" Type="http://schemas.openxmlformats.org/officeDocument/2006/relationships/notesMaster" Target="notesMasters/notesMaster1.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slide" Target="slides/slide80.xml"/><Relationship Id="rId90" Type="http://schemas.openxmlformats.org/officeDocument/2006/relationships/presProps" Target="presProps.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slide" Target="slides/slide83.xml"/><Relationship Id="rId93" Type="http://schemas.openxmlformats.org/officeDocument/2006/relationships/tableStyles" Target="tableStyle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handoutMaster" Target="handoutMasters/handoutMaster1.xml"/><Relationship Id="rId9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microsoft.com/office/2015/10/relationships/revisionInfo" Target="revisionInfo.xml"/><Relationship Id="rId4" Type="http://schemas.openxmlformats.org/officeDocument/2006/relationships/slide" Target="slides/slide2.xml"/><Relationship Id="rId9" Type="http://schemas.openxmlformats.org/officeDocument/2006/relationships/slide" Target="slides/slide7.xml"/></Relationships>
</file>

<file path=ppt/comments/comment1.xml><?xml version="1.0" encoding="utf-8"?>
<p:cmLst xmlns:a="http://schemas.openxmlformats.org/drawingml/2006/main" xmlns:r="http://schemas.openxmlformats.org/officeDocument/2006/relationships" xmlns:p="http://schemas.openxmlformats.org/presentationml/2006/main">
  <p:cm authorId="4" dt="2017-10-24T14:19:20.723" idx="6">
    <p:pos x="10" y="10"/>
    <p:text>著作権横の説明を少し修正しました。「works」は著作物としています（たしか工内さんからご指摘があったと思うので）</p:text>
    <p:extLst>
      <p:ext uri="{C676402C-5697-4E1C-873F-D02D1690AC5C}">
        <p15:threadingInfo xmlns:p15="http://schemas.microsoft.com/office/powerpoint/2012/main" timeZoneBias="-54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4" dt="2017-10-24T14:18:58.852" idx="5">
    <p:pos x="10" y="10"/>
    <p:text>・タイトルを少し変更しています
・ダッシュ「-」はコロン「：」にしちゃいます。（Specでの佐藤さん案採用）
・注記部分は意味の変わらない派にで表記を微修正</p:text>
    <p:extLst>
      <p:ext uri="{C676402C-5697-4E1C-873F-D02D1690AC5C}">
        <p15:threadingInfo xmlns:p15="http://schemas.microsoft.com/office/powerpoint/2012/main" timeZoneBias="-54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4" dt="2017-10-24T14:45:52.560" idx="9">
    <p:pos x="10" y="10"/>
    <p:text>・ダッシュ「-」はコロン「：」に</p:text>
    <p:extLst>
      <p:ext uri="{C676402C-5697-4E1C-873F-D02D1690AC5C}">
        <p15:threadingInfo xmlns:p15="http://schemas.microsoft.com/office/powerpoint/2012/main" timeZoneBias="-54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99012"/>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99012"/>
          </a:xfrm>
          <a:prstGeom prst="rect">
            <a:avLst/>
          </a:prstGeom>
        </p:spPr>
        <p:txBody>
          <a:bodyPr vert="horz" lIns="91440" tIns="45720" rIns="91440" bIns="45720" rtlCol="0"/>
          <a:lstStyle>
            <a:lvl1pPr algn="r">
              <a:defRPr sz="1200"/>
            </a:lvl1pPr>
          </a:lstStyle>
          <a:p>
            <a:fld id="{DC43A975-C83B-F446-B163-5306E95FC19C}" type="datetimeFigureOut">
              <a:rPr lang="en-US" smtClean="0"/>
              <a:t>10/24/2017</a:t>
            </a:fld>
            <a:endParaRPr lang="en-US"/>
          </a:p>
        </p:txBody>
      </p:sp>
      <p:sp>
        <p:nvSpPr>
          <p:cNvPr id="4" name="Footer Placeholder 3"/>
          <p:cNvSpPr>
            <a:spLocks noGrp="1"/>
          </p:cNvSpPr>
          <p:nvPr>
            <p:ph type="ftr" sz="quarter" idx="2"/>
          </p:nvPr>
        </p:nvSpPr>
        <p:spPr>
          <a:xfrm>
            <a:off x="0" y="9446678"/>
            <a:ext cx="2971800" cy="499011"/>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9446678"/>
            <a:ext cx="2971800" cy="499011"/>
          </a:xfrm>
          <a:prstGeom prst="rect">
            <a:avLst/>
          </a:prstGeom>
        </p:spPr>
        <p:txBody>
          <a:bodyPr vert="horz" lIns="91440" tIns="45720" rIns="91440" bIns="45720" rtlCol="0" anchor="b"/>
          <a:lstStyle>
            <a:lvl1pPr algn="r">
              <a:defRPr sz="1200"/>
            </a:lvl1pPr>
          </a:lstStyle>
          <a:p>
            <a:fld id="{BC928F58-E898-3E42-B6FE-572C808C1FE7}" type="slidenum">
              <a:rPr lang="en-US" smtClean="0"/>
              <a:t>‹#›</a:t>
            </a:fld>
            <a:endParaRPr lang="en-US"/>
          </a:p>
        </p:txBody>
      </p:sp>
    </p:spTree>
    <p:extLst>
      <p:ext uri="{BB962C8B-B14F-4D97-AF65-F5344CB8AC3E}">
        <p14:creationId xmlns:p14="http://schemas.microsoft.com/office/powerpoint/2010/main" val="2078241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99012"/>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99012"/>
          </a:xfrm>
          <a:prstGeom prst="rect">
            <a:avLst/>
          </a:prstGeom>
        </p:spPr>
        <p:txBody>
          <a:bodyPr vert="horz" lIns="91440" tIns="45720" rIns="91440" bIns="45720" rtlCol="0"/>
          <a:lstStyle>
            <a:lvl1pPr algn="r">
              <a:defRPr sz="1200"/>
            </a:lvl1pPr>
          </a:lstStyle>
          <a:p>
            <a:fld id="{6115C3A1-2123-46DB-B930-A516853D6C25}" type="datetimeFigureOut">
              <a:rPr lang="en-US"/>
              <a:t>10/24/2017</a:t>
            </a:fld>
            <a:endParaRPr lang="en-US"/>
          </a:p>
        </p:txBody>
      </p:sp>
      <p:sp>
        <p:nvSpPr>
          <p:cNvPr id="4" name="Slide Image Placeholder 3"/>
          <p:cNvSpPr>
            <a:spLocks noGrp="1" noRot="1" noChangeAspect="1"/>
          </p:cNvSpPr>
          <p:nvPr>
            <p:ph type="sldImg" idx="2"/>
          </p:nvPr>
        </p:nvSpPr>
        <p:spPr>
          <a:xfrm>
            <a:off x="444500" y="1243013"/>
            <a:ext cx="5969000" cy="3357562"/>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786362"/>
            <a:ext cx="5486400" cy="3916115"/>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446678"/>
            <a:ext cx="2971800" cy="499011"/>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9446678"/>
            <a:ext cx="2971800" cy="499011"/>
          </a:xfrm>
          <a:prstGeom prst="rect">
            <a:avLst/>
          </a:prstGeom>
        </p:spPr>
        <p:txBody>
          <a:bodyPr vert="horz" lIns="91440" tIns="45720" rIns="91440" bIns="45720" rtlCol="0" anchor="b"/>
          <a:lstStyle>
            <a:lvl1pPr algn="r">
              <a:defRPr sz="1200"/>
            </a:lvl1pPr>
          </a:lstStyle>
          <a:p>
            <a:fld id="{6B482BE6-6443-43D0-B2C4-9E7E7E3CDEDD}" type="slidenum">
              <a:rPr lang="en-US"/>
              <a:t>‹#›</a:t>
            </a:fld>
            <a:endParaRPr lang="en-US"/>
          </a:p>
        </p:txBody>
      </p:sp>
    </p:spTree>
    <p:extLst>
      <p:ext uri="{BB962C8B-B14F-4D97-AF65-F5344CB8AC3E}">
        <p14:creationId xmlns:p14="http://schemas.microsoft.com/office/powerpoint/2010/main" val="27948891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3" Type="http://schemas.openxmlformats.org/officeDocument/2006/relationships/hyperlink" Target="https://en.wikipedia.org/wiki/Ghostscript" TargetMode="External"/><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trike="noStrike" dirty="0">
                <a:latin typeface="ＭＳ ゴシック" panose="020B0609070205080204" pitchFamily="49" charset="-128"/>
                <a:ea typeface="ＭＳ ゴシック" panose="020B0609070205080204" pitchFamily="49" charset="-128"/>
              </a:rPr>
              <a:t>OpenChain </a:t>
            </a:r>
            <a:r>
              <a:rPr lang="en-US" strike="noStrike" dirty="0" err="1">
                <a:latin typeface="ＭＳ ゴシック" panose="020B0609070205080204" pitchFamily="49" charset="-128"/>
                <a:ea typeface="ＭＳ ゴシック" panose="020B0609070205080204" pitchFamily="49" charset="-128"/>
              </a:rPr>
              <a:t>カリキュラムのスライドへようこそ。本スライドは、組織内チームに向けたFOSSコンプライアンスについてトレーニングを実施する際</a:t>
            </a:r>
            <a:r>
              <a:rPr lang="ja-JP" altLang="en-US" strike="noStrike" dirty="0">
                <a:latin typeface="ＭＳ ゴシック" panose="020B0609070205080204" pitchFamily="49" charset="-128"/>
                <a:ea typeface="ＭＳ ゴシック" panose="020B0609070205080204" pitchFamily="49" charset="-128"/>
              </a:rPr>
              <a:t>に、トレーニングの補助として使い、</a:t>
            </a:r>
            <a:r>
              <a:rPr lang="en-US" strike="noStrike" baseline="0" dirty="0" err="1">
                <a:latin typeface="ＭＳ ゴシック" panose="020B0609070205080204" pitchFamily="49" charset="-128"/>
                <a:ea typeface="ＭＳ ゴシック" panose="020B0609070205080204" pitchFamily="49" charset="-128"/>
              </a:rPr>
              <a:t>OpenChainの仕様</a:t>
            </a:r>
            <a:r>
              <a:rPr lang="ja-JP" altLang="en-US" strike="noStrike" baseline="0" dirty="0" err="1">
                <a:latin typeface="ＭＳ ゴシック" panose="020B0609070205080204" pitchFamily="49" charset="-128"/>
                <a:ea typeface="ＭＳ ゴシック" panose="020B0609070205080204" pitchFamily="49" charset="-128"/>
              </a:rPr>
              <a:t>への</a:t>
            </a:r>
            <a:r>
              <a:rPr lang="ja-JP" altLang="en-US" strike="noStrike" baseline="0" dirty="0">
                <a:latin typeface="ＭＳ ゴシック" panose="020B0609070205080204" pitchFamily="49" charset="-128"/>
                <a:ea typeface="ＭＳ ゴシック" panose="020B0609070205080204" pitchFamily="49" charset="-128"/>
              </a:rPr>
              <a:t>適合を達成するために用いる</a:t>
            </a:r>
            <a:r>
              <a:rPr lang="en-US" strike="noStrike" baseline="0" dirty="0" err="1">
                <a:latin typeface="ＭＳ ゴシック" panose="020B0609070205080204" pitchFamily="49" charset="-128"/>
                <a:ea typeface="ＭＳ ゴシック" panose="020B0609070205080204" pitchFamily="49" charset="-128"/>
              </a:rPr>
              <a:t>ことができます</a:t>
            </a:r>
            <a:r>
              <a:rPr lang="en-US" strike="noStrike" baseline="0" dirty="0">
                <a:latin typeface="ＭＳ ゴシック" panose="020B0609070205080204" pitchFamily="49" charset="-128"/>
                <a:ea typeface="ＭＳ ゴシック" panose="020B0609070205080204" pitchFamily="49" charset="-128"/>
              </a:rPr>
              <a:t>。 </a:t>
            </a:r>
            <a:endParaRPr lang="x-none" strike="noStrike" dirty="0">
              <a:latin typeface="ＭＳ ゴシック" panose="020B0609070205080204" pitchFamily="49" charset="-128"/>
              <a:ea typeface="ＭＳ ゴシック" panose="020B0609070205080204" pitchFamily="49" charset="-128"/>
            </a:endParaRPr>
          </a:p>
          <a:p>
            <a:endParaRPr lang="en-US" strike="noStrike" dirty="0">
              <a:latin typeface="ＭＳ ゴシック" panose="020B0609070205080204" pitchFamily="49" charset="-128"/>
              <a:ea typeface="ＭＳ ゴシック" panose="020B0609070205080204" pitchFamily="49" charset="-128"/>
            </a:endParaRPr>
          </a:p>
          <a:p>
            <a:r>
              <a:rPr lang="en-US" strike="noStrike" dirty="0" err="1">
                <a:latin typeface="ＭＳ ゴシック" panose="020B0609070205080204" pitchFamily="49" charset="-128"/>
                <a:ea typeface="ＭＳ ゴシック" panose="020B0609070205080204" pitchFamily="49" charset="-128"/>
              </a:rPr>
              <a:t>このスライド</a:t>
            </a:r>
            <a:r>
              <a:rPr lang="ja-JP" altLang="en-US" strike="noStrike" dirty="0">
                <a:latin typeface="ＭＳ ゴシック" panose="020B0609070205080204" pitchFamily="49" charset="-128"/>
                <a:ea typeface="ＭＳ ゴシック" panose="020B0609070205080204" pitchFamily="49" charset="-128"/>
              </a:rPr>
              <a:t>は、</a:t>
            </a:r>
            <a:r>
              <a:rPr lang="en-US" strike="noStrike" dirty="0" err="1">
                <a:latin typeface="ＭＳ ゴシック" panose="020B0609070205080204" pitchFamily="49" charset="-128"/>
                <a:ea typeface="ＭＳ ゴシック" panose="020B0609070205080204" pitchFamily="49" charset="-128"/>
              </a:rPr>
              <a:t>半日のトレーニング</a:t>
            </a:r>
            <a:r>
              <a:rPr lang="en-US" strike="noStrike" dirty="0">
                <a:latin typeface="ＭＳ ゴシック" panose="020B0609070205080204" pitchFamily="49" charset="-128"/>
                <a:ea typeface="ＭＳ ゴシック" panose="020B0609070205080204" pitchFamily="49" charset="-128"/>
              </a:rPr>
              <a:t> </a:t>
            </a:r>
            <a:r>
              <a:rPr lang="en-US" strike="noStrike" dirty="0" err="1">
                <a:latin typeface="ＭＳ ゴシック" panose="020B0609070205080204" pitchFamily="49" charset="-128"/>
                <a:ea typeface="ＭＳ ゴシック" panose="020B0609070205080204" pitchFamily="49" charset="-128"/>
              </a:rPr>
              <a:t>セッションとして提供することができます</a:t>
            </a:r>
            <a:r>
              <a:rPr lang="en-US" strike="noStrike" dirty="0">
                <a:latin typeface="ＭＳ ゴシック" panose="020B0609070205080204" pitchFamily="49" charset="-128"/>
                <a:ea typeface="ＭＳ ゴシック" panose="020B0609070205080204" pitchFamily="49" charset="-128"/>
              </a:rPr>
              <a:t>。</a:t>
            </a:r>
            <a:r>
              <a:rPr lang="ja-JP" altLang="en-US" strike="noStrike" dirty="0">
                <a:latin typeface="ＭＳ ゴシック" panose="020B0609070205080204" pitchFamily="49" charset="-128"/>
                <a:ea typeface="ＭＳ ゴシック" panose="020B0609070205080204" pitchFamily="49" charset="-128"/>
              </a:rPr>
              <a:t>また、</a:t>
            </a:r>
            <a:r>
              <a:rPr lang="en-US" strike="noStrike" dirty="0" err="1">
                <a:latin typeface="ＭＳ ゴシック" panose="020B0609070205080204" pitchFamily="49" charset="-128"/>
                <a:ea typeface="ＭＳ ゴシック" panose="020B0609070205080204" pitchFamily="49" charset="-128"/>
              </a:rPr>
              <a:t>各章を</a:t>
            </a:r>
            <a:r>
              <a:rPr lang="ja-JP" altLang="en-US" strike="noStrike" dirty="0">
                <a:latin typeface="ＭＳ ゴシック" panose="020B0609070205080204" pitchFamily="49" charset="-128"/>
                <a:ea typeface="ＭＳ ゴシック" panose="020B0609070205080204" pitchFamily="49" charset="-128"/>
              </a:rPr>
              <a:t>分割し</a:t>
            </a:r>
            <a:r>
              <a:rPr lang="en-US" strike="noStrike" dirty="0">
                <a:latin typeface="ＭＳ ゴシック" panose="020B0609070205080204" pitchFamily="49" charset="-128"/>
                <a:ea typeface="ＭＳ ゴシック" panose="020B0609070205080204" pitchFamily="49" charset="-128"/>
              </a:rPr>
              <a:t>、</a:t>
            </a:r>
            <a:r>
              <a:rPr lang="en-US" strike="noStrike" dirty="0" err="1">
                <a:latin typeface="ＭＳ ゴシック" panose="020B0609070205080204" pitchFamily="49" charset="-128"/>
                <a:ea typeface="ＭＳ ゴシック" panose="020B0609070205080204" pitchFamily="49" charset="-128"/>
              </a:rPr>
              <a:t>個別のモジュールとして提供することも可能です。各章には質問形式の「理解度チェック」のスライドを設けて</a:t>
            </a:r>
            <a:r>
              <a:rPr lang="ja-JP" altLang="en-US" strike="noStrike" dirty="0">
                <a:latin typeface="ＭＳ ゴシック" panose="020B0609070205080204" pitchFamily="49" charset="-128"/>
                <a:ea typeface="ＭＳ ゴシック" panose="020B0609070205080204" pitchFamily="49" charset="-128"/>
              </a:rPr>
              <a:t>おり、</a:t>
            </a:r>
            <a:r>
              <a:rPr lang="en-US" strike="noStrike" dirty="0" err="1">
                <a:latin typeface="ＭＳ ゴシック" panose="020B0609070205080204" pitchFamily="49" charset="-128"/>
                <a:ea typeface="ＭＳ ゴシック" panose="020B0609070205080204" pitchFamily="49" charset="-128"/>
              </a:rPr>
              <a:t>回答はスライドのノート欄に記載されています。これらの質問</a:t>
            </a:r>
            <a:r>
              <a:rPr lang="ja-JP" altLang="en-US" strike="noStrike" dirty="0">
                <a:latin typeface="ＭＳ ゴシック" panose="020B0609070205080204" pitchFamily="49" charset="-128"/>
                <a:ea typeface="ＭＳ ゴシック" panose="020B0609070205080204" pitchFamily="49" charset="-128"/>
              </a:rPr>
              <a:t>と回答</a:t>
            </a:r>
            <a:r>
              <a:rPr lang="en-US" strike="noStrike" dirty="0" err="1">
                <a:latin typeface="ＭＳ ゴシック" panose="020B0609070205080204" pitchFamily="49" charset="-128"/>
                <a:ea typeface="ＭＳ ゴシック" panose="020B0609070205080204" pitchFamily="49" charset="-128"/>
              </a:rPr>
              <a:t>はFOSSコンプライアンスの組織内テストの素材として使うことができます</a:t>
            </a:r>
            <a:r>
              <a:rPr lang="en-US" strike="noStrike" dirty="0" smtClean="0">
                <a:latin typeface="ＭＳ ゴシック" panose="020B0609070205080204" pitchFamily="49" charset="-128"/>
                <a:ea typeface="ＭＳ ゴシック" panose="020B0609070205080204" pitchFamily="49" charset="-128"/>
              </a:rPr>
              <a:t>。</a:t>
            </a:r>
          </a:p>
          <a:p>
            <a:endParaRPr lang="en-US" strike="noStrike" dirty="0" smtClean="0"/>
          </a:p>
          <a:p>
            <a:r>
              <a:rPr lang="en-US" strike="noStrike"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strike="noStrike" dirty="0" smtClean="0"/>
              <a:t>Welcome to the OpenChain Curriculum Slides. These slides can be used</a:t>
            </a:r>
            <a:r>
              <a:rPr lang="en-US" altLang="ja-JP" strike="noStrike" baseline="0" dirty="0" smtClean="0"/>
              <a:t> to help train internal teams about FOSS compliance issues and to conform with the OpenChain Specification.</a:t>
            </a:r>
            <a:endParaRPr lang="x-none" altLang="ja-JP" strike="noStrike" dirty="0" smtClean="0"/>
          </a:p>
          <a:p>
            <a:endParaRPr lang="en-US" altLang="ja-JP" strike="noStrike" dirty="0" smtClean="0"/>
          </a:p>
          <a:p>
            <a:r>
              <a:rPr lang="en-US" altLang="ja-JP" strike="noStrike" dirty="0" smtClean="0"/>
              <a:t>You can deliver these slides as one half-day training session or you</a:t>
            </a:r>
            <a:r>
              <a:rPr lang="en-US" altLang="ja-JP" strike="noStrike" baseline="0" dirty="0" smtClean="0"/>
              <a:t> can deliver each chapter as a separate module. Please note that each chapter has “Check Your Understanding” slides with questions and answers in the slide notes. These can be used as the basis for in-house tests for FOSS </a:t>
            </a:r>
            <a:r>
              <a:rPr lang="en-US" altLang="ja-JP" strike="noStrike" baseline="0" smtClean="0"/>
              <a:t>compliance.</a:t>
            </a:r>
            <a:endParaRPr lang="x-none" strike="noStrike" dirty="0"/>
          </a:p>
        </p:txBody>
      </p:sp>
      <p:sp>
        <p:nvSpPr>
          <p:cNvPr id="4" name="Slide Number Placeholder 3"/>
          <p:cNvSpPr>
            <a:spLocks noGrp="1"/>
          </p:cNvSpPr>
          <p:nvPr>
            <p:ph type="sldNum" sz="quarter" idx="10"/>
          </p:nvPr>
        </p:nvSpPr>
        <p:spPr/>
        <p:txBody>
          <a:bodyPr/>
          <a:lstStyle/>
          <a:p>
            <a:fld id="{6B482BE6-6443-43D0-B2C4-9E7E7E3CDEDD}" type="slidenum">
              <a:rPr lang="en-US"/>
              <a:t>1</a:t>
            </a:fld>
            <a:endParaRPr lang="en-US"/>
          </a:p>
        </p:txBody>
      </p:sp>
    </p:spTree>
    <p:extLst>
      <p:ext uri="{BB962C8B-B14F-4D97-AF65-F5344CB8AC3E}">
        <p14:creationId xmlns:p14="http://schemas.microsoft.com/office/powerpoint/2010/main" val="6897904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 y="746125"/>
            <a:ext cx="6629400" cy="3729038"/>
          </a:xfrm>
        </p:spPr>
      </p:sp>
      <p:sp>
        <p:nvSpPr>
          <p:cNvPr id="3" name="Notes Placeholder 2"/>
          <p:cNvSpPr>
            <a:spLocks noGrp="1"/>
          </p:cNvSpPr>
          <p:nvPr>
            <p:ph type="body" idx="1"/>
          </p:nvPr>
        </p:nvSpPr>
        <p:spPr/>
        <p:txBody>
          <a:bodyPr/>
          <a:lstStyle/>
          <a:p>
            <a:r>
              <a:rPr lang="en-US" i="0" dirty="0" err="1">
                <a:latin typeface="ＭＳ ゴシック" panose="020B0609070205080204" pitchFamily="49" charset="-128"/>
                <a:ea typeface="ＭＳ ゴシック" panose="020B0609070205080204" pitchFamily="49" charset="-128"/>
              </a:rPr>
              <a:t>このスライドでは、ソフトウェアに対する著作権法の</a:t>
            </a:r>
            <a:r>
              <a:rPr lang="en-US" i="0" baseline="0" dirty="0" err="1">
                <a:latin typeface="ＭＳ ゴシック" panose="020B0609070205080204" pitchFamily="49" charset="-128"/>
                <a:ea typeface="ＭＳ ゴシック" panose="020B0609070205080204" pitchFamily="49" charset="-128"/>
              </a:rPr>
              <a:t>最重要部分を明確にしています</a:t>
            </a:r>
            <a:r>
              <a:rPr lang="en-US" i="0" baseline="0" dirty="0" smtClean="0">
                <a:latin typeface="ＭＳ ゴシック" panose="020B0609070205080204" pitchFamily="49" charset="-128"/>
                <a:ea typeface="ＭＳ ゴシック" panose="020B0609070205080204" pitchFamily="49" charset="-128"/>
              </a:rPr>
              <a:t>。</a:t>
            </a:r>
          </a:p>
          <a:p>
            <a:endParaRPr lang="en-US" i="0" baseline="0" smtClean="0">
              <a:latin typeface="Calibri"/>
            </a:endParaRPr>
          </a:p>
          <a:p>
            <a:r>
              <a:rPr lang="en-US" i="0" baseline="0" smtClean="0">
                <a:latin typeface="Calibri"/>
              </a:rPr>
              <a:t>---</a:t>
            </a:r>
            <a:endParaRPr lang="en-US" i="0" baseline="0" dirty="0" smtClean="0">
              <a:latin typeface="Calibri"/>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i="0" dirty="0" smtClean="0">
                <a:latin typeface="+mn-lt"/>
              </a:rPr>
              <a:t>This slide clarifies the most important part</a:t>
            </a:r>
            <a:r>
              <a:rPr lang="en-US" altLang="ja-JP" i="0" baseline="0" dirty="0" smtClean="0">
                <a:latin typeface="+mn-lt"/>
              </a:rPr>
              <a:t>s of copyright law to </a:t>
            </a:r>
            <a:r>
              <a:rPr lang="en-US" altLang="ja-JP" i="0" baseline="0" smtClean="0">
                <a:latin typeface="+mn-lt"/>
              </a:rPr>
              <a:t>software.</a:t>
            </a:r>
            <a:endParaRPr lang="en-US" i="0" dirty="0">
              <a:latin typeface="+mn-lt"/>
            </a:endParaRPr>
          </a:p>
          <a:p>
            <a:endParaRPr lang="en-US" i="0" dirty="0">
              <a:latin typeface="Calibri"/>
            </a:endParaRPr>
          </a:p>
        </p:txBody>
      </p:sp>
      <p:sp>
        <p:nvSpPr>
          <p:cNvPr id="4" name="Slide Number Placeholder 3"/>
          <p:cNvSpPr>
            <a:spLocks noGrp="1"/>
          </p:cNvSpPr>
          <p:nvPr>
            <p:ph type="sldNum" sz="quarter" idx="10"/>
          </p:nvPr>
        </p:nvSpPr>
        <p:spPr/>
        <p:txBody>
          <a:bodyPr/>
          <a:lstStyle/>
          <a:p>
            <a:pPr>
              <a:defRPr/>
            </a:pPr>
            <a:fld id="{5A651059-8DB8-5044-97F1-F934F7FC73CC}" type="slidenum">
              <a:rPr lang="en-US" smtClean="0"/>
              <a:pPr>
                <a:defRPr/>
              </a:pPr>
              <a:t>10</a:t>
            </a:fld>
            <a:endParaRPr lang="en-US"/>
          </a:p>
        </p:txBody>
      </p:sp>
    </p:spTree>
    <p:extLst>
      <p:ext uri="{BB962C8B-B14F-4D97-AF65-F5344CB8AC3E}">
        <p14:creationId xmlns:p14="http://schemas.microsoft.com/office/powerpoint/2010/main" val="8379635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 y="746125"/>
            <a:ext cx="6629400" cy="3729038"/>
          </a:xfrm>
        </p:spPr>
      </p:sp>
      <p:sp>
        <p:nvSpPr>
          <p:cNvPr id="3" name="Notes Placeholder 2"/>
          <p:cNvSpPr>
            <a:spLocks noGrp="1"/>
          </p:cNvSpPr>
          <p:nvPr>
            <p:ph type="body" idx="1"/>
          </p:nvPr>
        </p:nvSpPr>
        <p:spPr/>
        <p:txBody>
          <a:bodyPr/>
          <a:lstStyle/>
          <a:p>
            <a:r>
              <a:rPr lang="en-US" i="0" dirty="0">
                <a:latin typeface="Calibri"/>
              </a:rPr>
              <a:t>このスライドでは、ソフトウェアに関連する</a:t>
            </a:r>
            <a:r>
              <a:rPr lang="en-US" i="0" baseline="0" dirty="0">
                <a:latin typeface="Calibri"/>
              </a:rPr>
              <a:t> </a:t>
            </a:r>
            <a:r>
              <a:rPr lang="en-US" i="0" baseline="0" dirty="0" err="1">
                <a:latin typeface="Calibri"/>
              </a:rPr>
              <a:t>特許の概念を説明しています</a:t>
            </a:r>
            <a:r>
              <a:rPr lang="en-US" i="0" baseline="0" dirty="0" smtClean="0">
                <a:latin typeface="Calibri"/>
              </a:rPr>
              <a:t>。</a:t>
            </a:r>
          </a:p>
          <a:p>
            <a:endParaRPr lang="en-US" i="0" baseline="0" dirty="0" smtClean="0">
              <a:latin typeface="Calibri"/>
            </a:endParaRPr>
          </a:p>
          <a:p>
            <a:r>
              <a:rPr lang="en-US" i="0" baseline="0" dirty="0" smtClean="0">
                <a:latin typeface="Calibri"/>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i="0" dirty="0" smtClean="0">
                <a:latin typeface="+mn-lt"/>
              </a:rPr>
              <a:t>This slide explains</a:t>
            </a:r>
            <a:r>
              <a:rPr lang="en-US" altLang="ja-JP" i="0" baseline="0" dirty="0" smtClean="0">
                <a:latin typeface="+mn-lt"/>
              </a:rPr>
              <a:t> patent concepts relevant to </a:t>
            </a:r>
            <a:r>
              <a:rPr lang="en-US" altLang="ja-JP" i="0" baseline="0" smtClean="0">
                <a:latin typeface="+mn-lt"/>
              </a:rPr>
              <a:t>software.</a:t>
            </a:r>
            <a:endParaRPr lang="en-US" altLang="ja-JP" i="0" dirty="0" smtClean="0">
              <a:latin typeface="+mn-lt"/>
            </a:endParaRPr>
          </a:p>
        </p:txBody>
      </p:sp>
      <p:sp>
        <p:nvSpPr>
          <p:cNvPr id="4" name="Slide Number Placeholder 3"/>
          <p:cNvSpPr>
            <a:spLocks noGrp="1"/>
          </p:cNvSpPr>
          <p:nvPr>
            <p:ph type="sldNum" sz="quarter" idx="10"/>
          </p:nvPr>
        </p:nvSpPr>
        <p:spPr/>
        <p:txBody>
          <a:bodyPr/>
          <a:lstStyle/>
          <a:p>
            <a:pPr>
              <a:defRPr/>
            </a:pPr>
            <a:fld id="{5A651059-8DB8-5044-97F1-F934F7FC73CC}" type="slidenum">
              <a:rPr lang="en-US" smtClean="0"/>
              <a:pPr>
                <a:defRPr/>
              </a:pPr>
              <a:t>11</a:t>
            </a:fld>
            <a:endParaRPr lang="en-US"/>
          </a:p>
        </p:txBody>
      </p:sp>
    </p:spTree>
    <p:extLst>
      <p:ext uri="{BB962C8B-B14F-4D97-AF65-F5344CB8AC3E}">
        <p14:creationId xmlns:p14="http://schemas.microsoft.com/office/powerpoint/2010/main" val="9366949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ＭＳ ゴシック" panose="020B0609070205080204" pitchFamily="49" charset="-128"/>
                <a:ea typeface="ＭＳ ゴシック" panose="020B0609070205080204" pitchFamily="49" charset="-128"/>
              </a:rPr>
              <a:t>この</a:t>
            </a:r>
            <a:r>
              <a:rPr lang="en-US" baseline="0" dirty="0">
                <a:latin typeface="ＭＳ ゴシック" panose="020B0609070205080204" pitchFamily="49" charset="-128"/>
                <a:ea typeface="ＭＳ ゴシック" panose="020B0609070205080204" pitchFamily="49" charset="-128"/>
              </a:rPr>
              <a:t> スライドは、「</a:t>
            </a:r>
            <a:r>
              <a:rPr lang="en-US" baseline="0" dirty="0" err="1">
                <a:latin typeface="ＭＳ ゴシック" panose="020B0609070205080204" pitchFamily="49" charset="-128"/>
                <a:ea typeface="ＭＳ ゴシック" panose="020B0609070205080204" pitchFamily="49" charset="-128"/>
              </a:rPr>
              <a:t>ライセンス」とは何かを説明しています</a:t>
            </a:r>
            <a:r>
              <a:rPr lang="en-US" baseline="0" dirty="0">
                <a:latin typeface="ＭＳ ゴシック" panose="020B0609070205080204" pitchFamily="49" charset="-128"/>
                <a:ea typeface="ＭＳ ゴシック" panose="020B0609070205080204" pitchFamily="49" charset="-128"/>
              </a:rPr>
              <a:t>。</a:t>
            </a:r>
            <a:r>
              <a:rPr lang="ja-JP" altLang="en-US" baseline="0" dirty="0">
                <a:latin typeface="ＭＳ ゴシック" panose="020B0609070205080204" pitchFamily="49" charset="-128"/>
                <a:ea typeface="ＭＳ ゴシック" panose="020B0609070205080204" pitchFamily="49" charset="-128"/>
              </a:rPr>
              <a:t>それ</a:t>
            </a:r>
            <a:r>
              <a:rPr lang="en-US" baseline="0" dirty="0" err="1">
                <a:latin typeface="ＭＳ ゴシック" panose="020B0609070205080204" pitchFamily="49" charset="-128"/>
                <a:ea typeface="ＭＳ ゴシック" panose="020B0609070205080204" pitchFamily="49" charset="-128"/>
              </a:rPr>
              <a:t>は米国法令下の</a:t>
            </a:r>
            <a:r>
              <a:rPr lang="ja-JP" altLang="en-US" baseline="0" dirty="0">
                <a:solidFill>
                  <a:schemeClr val="tx1"/>
                </a:solidFill>
                <a:latin typeface="ＭＳ ゴシック" panose="020B0609070205080204" pitchFamily="49" charset="-128"/>
                <a:ea typeface="ＭＳ ゴシック" panose="020B0609070205080204" pitchFamily="49" charset="-128"/>
              </a:rPr>
              <a:t>「</a:t>
            </a:r>
            <a:r>
              <a:rPr lang="en-US" baseline="0" dirty="0" err="1">
                <a:solidFill>
                  <a:schemeClr val="tx1"/>
                </a:solidFill>
                <a:latin typeface="ＭＳ ゴシック" panose="020B0609070205080204" pitchFamily="49" charset="-128"/>
                <a:ea typeface="ＭＳ ゴシック" panose="020B0609070205080204" pitchFamily="49" charset="-128"/>
              </a:rPr>
              <a:t>契約</a:t>
            </a:r>
            <a:r>
              <a:rPr lang="ja-JP" altLang="en-US" baseline="0" dirty="0">
                <a:solidFill>
                  <a:schemeClr val="tx1"/>
                </a:solidFill>
                <a:latin typeface="ＭＳ ゴシック" panose="020B0609070205080204" pitchFamily="49" charset="-128"/>
                <a:ea typeface="ＭＳ ゴシック" panose="020B0609070205080204" pitchFamily="49" charset="-128"/>
              </a:rPr>
              <a:t>」</a:t>
            </a:r>
            <a:r>
              <a:rPr lang="en-US" baseline="0" dirty="0">
                <a:latin typeface="ＭＳ ゴシック" panose="020B0609070205080204" pitchFamily="49" charset="-128"/>
                <a:ea typeface="ＭＳ ゴシック" panose="020B0609070205080204" pitchFamily="49" charset="-128"/>
              </a:rPr>
              <a:t>と</a:t>
            </a:r>
            <a:r>
              <a:rPr lang="ja-JP" altLang="en-US" baseline="0" dirty="0">
                <a:latin typeface="ＭＳ ゴシック" panose="020B0609070205080204" pitchFamily="49" charset="-128"/>
                <a:ea typeface="ＭＳ ゴシック" panose="020B0609070205080204" pitchFamily="49" charset="-128"/>
              </a:rPr>
              <a:t>は</a:t>
            </a:r>
            <a:r>
              <a:rPr lang="en-US" baseline="0" dirty="0" err="1">
                <a:latin typeface="ＭＳ ゴシック" panose="020B0609070205080204" pitchFamily="49" charset="-128"/>
                <a:ea typeface="ＭＳ ゴシック" panose="020B0609070205080204" pitchFamily="49" charset="-128"/>
              </a:rPr>
              <a:t>異なっています。ここではライセンスの中にどういったものがあるか、その境界を説明しています</a:t>
            </a:r>
            <a:r>
              <a:rPr lang="en-US" baseline="0" dirty="0" smtClean="0">
                <a:latin typeface="ＭＳ ゴシック" panose="020B0609070205080204" pitchFamily="49" charset="-128"/>
                <a:ea typeface="ＭＳ ゴシック" panose="020B0609070205080204" pitchFamily="49" charset="-128"/>
              </a:rPr>
              <a:t>。</a:t>
            </a:r>
          </a:p>
          <a:p>
            <a:endParaRPr lang="en-US" baseline="0" dirty="0" smtClean="0">
              <a:latin typeface="Calibri"/>
            </a:endParaRPr>
          </a:p>
          <a:p>
            <a:r>
              <a:rPr lang="en-US" baseline="0" dirty="0" smtClean="0">
                <a:latin typeface="Calibri"/>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dirty="0" smtClean="0">
                <a:latin typeface="+mn-lt"/>
              </a:rPr>
              <a:t>This</a:t>
            </a:r>
            <a:r>
              <a:rPr lang="en-US" altLang="ja-JP" baseline="0" dirty="0" smtClean="0">
                <a:latin typeface="+mn-lt"/>
              </a:rPr>
              <a:t> slide explains what is a “license.” This is different to a contract under US law. This slides explains the boundaries of what can be in a license.</a:t>
            </a:r>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12</a:t>
            </a:fld>
            <a:endParaRPr lang="en-US"/>
          </a:p>
        </p:txBody>
      </p:sp>
    </p:spTree>
    <p:extLst>
      <p:ext uri="{BB962C8B-B14F-4D97-AF65-F5344CB8AC3E}">
        <p14:creationId xmlns:p14="http://schemas.microsoft.com/office/powerpoint/2010/main" val="383270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x-none" dirty="0">
                <a:latin typeface="ＭＳ ゴシック" panose="020B0609070205080204" pitchFamily="49" charset="-128"/>
                <a:ea typeface="ＭＳ ゴシック" panose="020B0609070205080204" pitchFamily="49" charset="-128"/>
              </a:rPr>
              <a:t>著作権は原作者の</a:t>
            </a:r>
            <a:r>
              <a:rPr lang="ja-JP" altLang="en-US" dirty="0">
                <a:latin typeface="ＭＳ ゴシック" panose="020B0609070205080204" pitchFamily="49" charset="-128"/>
                <a:ea typeface="ＭＳ ゴシック" panose="020B0609070205080204" pitchFamily="49" charset="-128"/>
              </a:rPr>
              <a:t>独創的な作品</a:t>
            </a:r>
            <a:r>
              <a:rPr lang="x-none" dirty="0">
                <a:latin typeface="ＭＳ ゴシック" panose="020B0609070205080204" pitchFamily="49" charset="-128"/>
                <a:ea typeface="ＭＳ ゴシック" panose="020B0609070205080204" pitchFamily="49" charset="-128"/>
              </a:rPr>
              <a:t>を保護します。著作権がアイデアの表現を保護するのに対し、特許</a:t>
            </a:r>
            <a:r>
              <a:rPr lang="ja-JP" altLang="en-US" dirty="0">
                <a:latin typeface="ＭＳ ゴシック" panose="020B0609070205080204" pitchFamily="49" charset="-128"/>
                <a:ea typeface="ＭＳ ゴシック" panose="020B0609070205080204" pitchFamily="49" charset="-128"/>
              </a:rPr>
              <a:t>は</a:t>
            </a:r>
            <a:r>
              <a:rPr lang="x-none" dirty="0">
                <a:latin typeface="ＭＳ ゴシック" panose="020B0609070205080204" pitchFamily="49" charset="-128"/>
                <a:ea typeface="ＭＳ ゴシック" panose="020B0609070205080204" pitchFamily="49" charset="-128"/>
              </a:rPr>
              <a:t>根底にあるアイデアそのものを保護している点で異なります。原作者の作品としては、写真、歌、コンピューターの</a:t>
            </a:r>
            <a:r>
              <a:rPr lang="ja-JP" altLang="en-US" dirty="0">
                <a:latin typeface="ＭＳ ゴシック" panose="020B0609070205080204" pitchFamily="49" charset="-128"/>
                <a:ea typeface="ＭＳ ゴシック" panose="020B0609070205080204" pitchFamily="49" charset="-128"/>
              </a:rPr>
              <a:t>プログラム コード</a:t>
            </a:r>
            <a:r>
              <a:rPr lang="x-none" dirty="0">
                <a:latin typeface="ＭＳ ゴシック" panose="020B0609070205080204" pitchFamily="49" charset="-128"/>
                <a:ea typeface="ＭＳ ゴシック" panose="020B0609070205080204" pitchFamily="49" charset="-128"/>
              </a:rPr>
              <a:t>などが含まれます。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latin typeface="ＭＳ ゴシック" panose="020B0609070205080204" pitchFamily="49" charset="-128"/>
              <a:ea typeface="ＭＳ ゴシック" panose="020B0609070205080204" pitchFamily="49" charset="-128"/>
            </a:endParaRPr>
          </a:p>
          <a:p>
            <a:pPr marL="0" marR="0" indent="0" algn="l" defTabSz="914400" rtl="0" eaLnBrk="1" fontAlgn="auto" latinLnBrk="0" hangingPunct="1">
              <a:lnSpc>
                <a:spcPct val="100000"/>
              </a:lnSpc>
              <a:spcBef>
                <a:spcPts val="0"/>
              </a:spcBef>
              <a:spcAft>
                <a:spcPts val="0"/>
              </a:spcAft>
              <a:buClrTx/>
              <a:buSzTx/>
              <a:buFontTx/>
              <a:buNone/>
              <a:tabLst/>
              <a:defRPr/>
            </a:pPr>
            <a:r>
              <a:rPr lang="x-none" dirty="0">
                <a:latin typeface="ＭＳ ゴシック" panose="020B0609070205080204" pitchFamily="49" charset="-128"/>
                <a:ea typeface="ＭＳ ゴシック" panose="020B0609070205080204" pitchFamily="49" charset="-128"/>
              </a:rPr>
              <a:t>ソフトウェアの著作権で重要なのは： 複製する権利</a:t>
            </a:r>
            <a:r>
              <a:rPr lang="x-none" dirty="0" smtClean="0">
                <a:latin typeface="ＭＳ ゴシック" panose="020B0609070205080204" pitchFamily="49" charset="-128"/>
                <a:ea typeface="ＭＳ ゴシック" panose="020B0609070205080204" pitchFamily="49" charset="-128"/>
              </a:rPr>
              <a:t>、</a:t>
            </a:r>
            <a:r>
              <a:rPr lang="ja-JP" altLang="en-US" dirty="0" smtClean="0">
                <a:latin typeface="ＭＳ ゴシック" panose="020B0609070205080204" pitchFamily="49" charset="-128"/>
                <a:ea typeface="ＭＳ ゴシック" panose="020B0609070205080204" pitchFamily="49" charset="-128"/>
              </a:rPr>
              <a:t>派生的著作物</a:t>
            </a:r>
            <a:r>
              <a:rPr lang="x-none" dirty="0" smtClean="0">
                <a:latin typeface="ＭＳ ゴシック" panose="020B0609070205080204" pitchFamily="49" charset="-128"/>
                <a:ea typeface="ＭＳ ゴシック" panose="020B0609070205080204" pitchFamily="49" charset="-128"/>
              </a:rPr>
              <a:t>を作成する</a:t>
            </a:r>
            <a:r>
              <a:rPr lang="x-none" dirty="0">
                <a:latin typeface="ＭＳ ゴシック" panose="020B0609070205080204" pitchFamily="49" charset="-128"/>
                <a:ea typeface="ＭＳ ゴシック" panose="020B0609070205080204" pitchFamily="49" charset="-128"/>
              </a:rPr>
              <a:t>（もしくは改変する）権利</a:t>
            </a:r>
            <a:r>
              <a:rPr lang="ja-JP" altLang="en-US" dirty="0" err="1">
                <a:latin typeface="ＭＳ ゴシック" panose="020B0609070205080204" pitchFamily="49" charset="-128"/>
                <a:ea typeface="ＭＳ ゴシック" panose="020B0609070205080204" pitchFamily="49" charset="-128"/>
              </a:rPr>
              <a:t>、</a:t>
            </a:r>
            <a:r>
              <a:rPr lang="x-none" dirty="0">
                <a:latin typeface="ＭＳ ゴシック" panose="020B0609070205080204" pitchFamily="49" charset="-128"/>
                <a:ea typeface="ＭＳ ゴシック" panose="020B0609070205080204" pitchFamily="49" charset="-128"/>
              </a:rPr>
              <a:t>および頒布する権利です。</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latin typeface="ＭＳ ゴシック" panose="020B0609070205080204" pitchFamily="49" charset="-128"/>
              <a:ea typeface="ＭＳ ゴシック" panose="020B0609070205080204" pitchFamily="49" charset="-128"/>
            </a:endParaRPr>
          </a:p>
          <a:p>
            <a:pPr marL="0" marR="0" indent="0" algn="l" defTabSz="914400" rtl="0" eaLnBrk="1" fontAlgn="auto" latinLnBrk="0" hangingPunct="1">
              <a:lnSpc>
                <a:spcPct val="100000"/>
              </a:lnSpc>
              <a:spcBef>
                <a:spcPts val="0"/>
              </a:spcBef>
              <a:spcAft>
                <a:spcPts val="0"/>
              </a:spcAft>
              <a:buClrTx/>
              <a:buSzTx/>
              <a:buFontTx/>
              <a:buNone/>
              <a:tabLst/>
              <a:defRPr/>
            </a:pPr>
            <a:r>
              <a:rPr lang="x-none" dirty="0">
                <a:latin typeface="ＭＳ ゴシック" panose="020B0609070205080204" pitchFamily="49" charset="-128"/>
                <a:ea typeface="ＭＳ ゴシック" panose="020B0609070205080204" pitchFamily="49" charset="-128"/>
              </a:rPr>
              <a:t>ソフトウェアは特許を受けることができます</a:t>
            </a:r>
            <a:r>
              <a:rPr lang="x-none">
                <a:latin typeface="ＭＳ ゴシック" panose="020B0609070205080204" pitchFamily="49" charset="-128"/>
                <a:ea typeface="ＭＳ ゴシック" panose="020B0609070205080204" pitchFamily="49" charset="-128"/>
              </a:rPr>
              <a:t>。</a:t>
            </a:r>
            <a:r>
              <a:rPr lang="x-none" smtClean="0">
                <a:latin typeface="ＭＳ ゴシック" panose="020B0609070205080204" pitchFamily="49" charset="-128"/>
                <a:ea typeface="ＭＳ ゴシック" panose="020B0609070205080204" pitchFamily="49" charset="-128"/>
              </a:rPr>
              <a:t>特許はコンピュータ</a:t>
            </a:r>
            <a:r>
              <a:rPr lang="ja-JP" altLang="en-US" smtClean="0">
                <a:latin typeface="ＭＳ ゴシック" panose="020B0609070205080204" pitchFamily="49" charset="-128"/>
                <a:ea typeface="ＭＳ ゴシック" panose="020B0609070205080204" pitchFamily="49" charset="-128"/>
              </a:rPr>
              <a:t>ー</a:t>
            </a:r>
            <a:r>
              <a:rPr lang="x-none" smtClean="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プログラムのような演算方法を保護します。ただし、特許は機能を保護するもので、抽象的なアイデアは保護しません。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latin typeface="ＭＳ ゴシック" panose="020B0609070205080204" pitchFamily="49" charset="-128"/>
              <a:ea typeface="ＭＳ ゴシック" panose="020B0609070205080204" pitchFamily="49" charset="-128"/>
            </a:endParaRPr>
          </a:p>
          <a:p>
            <a:pPr marL="0" marR="0" indent="0" algn="l" defTabSz="914400" rtl="0" eaLnBrk="1" fontAlgn="auto" latinLnBrk="0" hangingPunct="1">
              <a:lnSpc>
                <a:spcPct val="100000"/>
              </a:lnSpc>
              <a:spcBef>
                <a:spcPts val="0"/>
              </a:spcBef>
              <a:spcAft>
                <a:spcPts val="0"/>
              </a:spcAft>
              <a:buClrTx/>
              <a:buSzTx/>
              <a:buFontTx/>
              <a:buNone/>
              <a:tabLst/>
              <a:defRPr/>
            </a:pPr>
            <a:r>
              <a:rPr lang="x-none" dirty="0">
                <a:latin typeface="ＭＳ ゴシック" panose="020B0609070205080204" pitchFamily="49" charset="-128"/>
                <a:ea typeface="ＭＳ ゴシック" panose="020B0609070205080204" pitchFamily="49" charset="-128"/>
              </a:rPr>
              <a:t>特許保有者は他者の</a:t>
            </a:r>
            <a:r>
              <a:rPr lang="ja-JP" altLang="en-US" dirty="0">
                <a:latin typeface="ＭＳ ゴシック" panose="020B0609070205080204" pitchFamily="49" charset="-128"/>
                <a:ea typeface="ＭＳ ゴシック" panose="020B0609070205080204" pitchFamily="49" charset="-128"/>
              </a:rPr>
              <a:t>製品</a:t>
            </a:r>
            <a:r>
              <a:rPr lang="x-none" dirty="0">
                <a:latin typeface="ＭＳ ゴシック" panose="020B0609070205080204" pitchFamily="49" charset="-128"/>
                <a:ea typeface="ＭＳ ゴシック" panose="020B0609070205080204" pitchFamily="49" charset="-128"/>
              </a:rPr>
              <a:t>が独立</a:t>
            </a:r>
            <a:r>
              <a:rPr lang="ja-JP" altLang="en-US" dirty="0">
                <a:latin typeface="ＭＳ ゴシック" panose="020B0609070205080204" pitchFamily="49" charset="-128"/>
                <a:ea typeface="ＭＳ ゴシック" panose="020B0609070205080204" pitchFamily="49" charset="-128"/>
              </a:rPr>
              <a:t>に創出された</a:t>
            </a:r>
            <a:r>
              <a:rPr lang="x-none" dirty="0">
                <a:latin typeface="ＭＳ ゴシック" panose="020B0609070205080204" pitchFamily="49" charset="-128"/>
                <a:ea typeface="ＭＳ ゴシック" panose="020B0609070205080204" pitchFamily="49" charset="-128"/>
              </a:rPr>
              <a:t>かどうかに関係なく、他者が特許を実施することを排除できます。</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latin typeface="ＭＳ ゴシック" panose="020B0609070205080204" pitchFamily="49" charset="-128"/>
              <a:ea typeface="ＭＳ ゴシック" panose="020B0609070205080204" pitchFamily="49" charset="-128"/>
            </a:endParaRPr>
          </a:p>
          <a:p>
            <a:pPr marL="0" marR="0" indent="0" algn="l" defTabSz="914400" rtl="0" eaLnBrk="1" fontAlgn="auto" latinLnBrk="0" hangingPunct="1">
              <a:lnSpc>
                <a:spcPct val="100000"/>
              </a:lnSpc>
              <a:spcBef>
                <a:spcPts val="0"/>
              </a:spcBef>
              <a:spcAft>
                <a:spcPts val="0"/>
              </a:spcAft>
              <a:buClrTx/>
              <a:buSzTx/>
              <a:buFontTx/>
              <a:buNone/>
              <a:tabLst/>
              <a:defRPr/>
            </a:pPr>
            <a:r>
              <a:rPr lang="x-none" dirty="0">
                <a:latin typeface="ＭＳ ゴシック" panose="020B0609070205080204" pitchFamily="49" charset="-128"/>
                <a:ea typeface="ＭＳ ゴシック" panose="020B0609070205080204" pitchFamily="49" charset="-128"/>
              </a:rPr>
              <a:t>ソフトウェアを独立して開発した場合、それが独立開発であり、</a:t>
            </a:r>
            <a:r>
              <a:rPr lang="ja-JP" altLang="en-US" dirty="0">
                <a:latin typeface="ＭＳ ゴシック" panose="020B0609070205080204" pitchFamily="49" charset="-128"/>
                <a:ea typeface="ＭＳ ゴシック" panose="020B0609070205080204" pitchFamily="49" charset="-128"/>
              </a:rPr>
              <a:t>問題とされている</a:t>
            </a:r>
            <a:r>
              <a:rPr lang="x-none" dirty="0">
                <a:latin typeface="ＭＳ ゴシック" panose="020B0609070205080204" pitchFamily="49" charset="-128"/>
                <a:ea typeface="ＭＳ ゴシック" panose="020B0609070205080204" pitchFamily="49" charset="-128"/>
              </a:rPr>
              <a:t>著作権</a:t>
            </a:r>
            <a:r>
              <a:rPr lang="ja-JP" altLang="en-US" dirty="0">
                <a:latin typeface="ＭＳ ゴシック" panose="020B0609070205080204" pitchFamily="49" charset="-128"/>
                <a:ea typeface="ＭＳ ゴシック" panose="020B0609070205080204" pitchFamily="49" charset="-128"/>
              </a:rPr>
              <a:t>付きソフトウェア コード</a:t>
            </a:r>
            <a:r>
              <a:rPr lang="x-none" dirty="0">
                <a:latin typeface="ＭＳ ゴシック" panose="020B0609070205080204" pitchFamily="49" charset="-128"/>
                <a:ea typeface="ＭＳ ゴシック" panose="020B0609070205080204" pitchFamily="49" charset="-128"/>
              </a:rPr>
              <a:t>にアクセスしなかったことを示すことができれば</a:t>
            </a:r>
            <a:r>
              <a:rPr lang="ja-JP" altLang="en-US" dirty="0" err="1">
                <a:latin typeface="ＭＳ ゴシック" panose="020B0609070205080204" pitchFamily="49" charset="-128"/>
                <a:ea typeface="ＭＳ ゴシック" panose="020B0609070205080204" pitchFamily="49" charset="-128"/>
              </a:rPr>
              <a:t>、</a:t>
            </a:r>
            <a:r>
              <a:rPr lang="x-none" dirty="0">
                <a:latin typeface="ＭＳ ゴシック" panose="020B0609070205080204" pitchFamily="49" charset="-128"/>
                <a:ea typeface="ＭＳ ゴシック" panose="020B0609070205080204" pitchFamily="49" charset="-128"/>
              </a:rPr>
              <a:t>著作権のライセンスは</a:t>
            </a:r>
            <a:r>
              <a:rPr lang="ja-JP" altLang="en-US" dirty="0">
                <a:latin typeface="ＭＳ ゴシック" panose="020B0609070205080204" pitchFamily="49" charset="-128"/>
                <a:ea typeface="ＭＳ ゴシック" panose="020B0609070205080204" pitchFamily="49" charset="-128"/>
              </a:rPr>
              <a:t>不要である可能性が高いと考えられます</a:t>
            </a:r>
            <a:r>
              <a:rPr lang="x-none" dirty="0">
                <a:latin typeface="ＭＳ ゴシック" panose="020B0609070205080204" pitchFamily="49" charset="-128"/>
                <a:ea typeface="ＭＳ ゴシック" panose="020B0609070205080204" pitchFamily="49" charset="-128"/>
              </a:rPr>
              <a:t>。</a:t>
            </a:r>
            <a:r>
              <a:rPr lang="ja-JP" altLang="en-US" dirty="0">
                <a:latin typeface="ＭＳ ゴシック" panose="020B0609070205080204" pitchFamily="49" charset="-128"/>
                <a:ea typeface="ＭＳ ゴシック" panose="020B0609070205080204" pitchFamily="49" charset="-128"/>
              </a:rPr>
              <a:t>ただし、誰もが</a:t>
            </a:r>
            <a:r>
              <a:rPr lang="x-none" dirty="0">
                <a:latin typeface="ＭＳ ゴシック" panose="020B0609070205080204" pitchFamily="49" charset="-128"/>
                <a:ea typeface="ＭＳ ゴシック" panose="020B0609070205080204" pitchFamily="49" charset="-128"/>
              </a:rPr>
              <a:t>その著作権</a:t>
            </a:r>
            <a:r>
              <a:rPr lang="ja-JP" altLang="en-US" dirty="0">
                <a:latin typeface="ＭＳ ゴシック" panose="020B0609070205080204" pitchFamily="49" charset="-128"/>
                <a:ea typeface="ＭＳ ゴシック" panose="020B0609070205080204" pitchFamily="49" charset="-128"/>
              </a:rPr>
              <a:t>付きのソフトウェア コードを知っており、あなたが</a:t>
            </a:r>
            <a:r>
              <a:rPr lang="x-none" dirty="0">
                <a:latin typeface="ＭＳ ゴシック" panose="020B0609070205080204" pitchFamily="49" charset="-128"/>
                <a:ea typeface="ＭＳ ゴシック" panose="020B0609070205080204" pitchFamily="49" charset="-128"/>
              </a:rPr>
              <a:t>アクセスでき</a:t>
            </a:r>
            <a:r>
              <a:rPr lang="ja-JP" altLang="en-US" dirty="0">
                <a:latin typeface="ＭＳ ゴシック" panose="020B0609070205080204" pitchFamily="49" charset="-128"/>
                <a:ea typeface="ＭＳ ゴシック" panose="020B0609070205080204" pitchFamily="49" charset="-128"/>
              </a:rPr>
              <a:t>た</a:t>
            </a:r>
            <a:r>
              <a:rPr lang="x-none" dirty="0">
                <a:latin typeface="ＭＳ ゴシック" panose="020B0609070205080204" pitchFamily="49" charset="-128"/>
                <a:ea typeface="ＭＳ ゴシック" panose="020B0609070205080204" pitchFamily="49" charset="-128"/>
              </a:rPr>
              <a:t>と考えることが合理的だとすると、これを</a:t>
            </a:r>
            <a:r>
              <a:rPr lang="ja-JP" altLang="en-US" dirty="0">
                <a:latin typeface="ＭＳ ゴシック" panose="020B0609070205080204" pitchFamily="49" charset="-128"/>
                <a:ea typeface="ＭＳ ゴシック" panose="020B0609070205080204" pitchFamily="49" charset="-128"/>
              </a:rPr>
              <a:t>証明する</a:t>
            </a:r>
            <a:r>
              <a:rPr lang="x-none" dirty="0">
                <a:latin typeface="ＭＳ ゴシック" panose="020B0609070205080204" pitchFamily="49" charset="-128"/>
                <a:ea typeface="ＭＳ ゴシック" panose="020B0609070205080204" pitchFamily="49" charset="-128"/>
              </a:rPr>
              <a:t>ことは困難となります。ソフトウェアについて</a:t>
            </a:r>
            <a:r>
              <a:rPr lang="ja-JP" altLang="en-US" dirty="0">
                <a:latin typeface="ＭＳ ゴシック" panose="020B0609070205080204" pitchFamily="49" charset="-128"/>
                <a:ea typeface="ＭＳ ゴシック" panose="020B0609070205080204" pitchFamily="49" charset="-128"/>
              </a:rPr>
              <a:t>特定の</a:t>
            </a:r>
            <a:r>
              <a:rPr lang="x-none" dirty="0">
                <a:latin typeface="ＭＳ ゴシック" panose="020B0609070205080204" pitchFamily="49" charset="-128"/>
                <a:ea typeface="ＭＳ ゴシック" panose="020B0609070205080204" pitchFamily="49" charset="-128"/>
              </a:rPr>
              <a:t>特許</a:t>
            </a:r>
            <a:r>
              <a:rPr lang="ja-JP" altLang="en-US" dirty="0">
                <a:latin typeface="ＭＳ ゴシック" panose="020B0609070205080204" pitchFamily="49" charset="-128"/>
                <a:ea typeface="ＭＳ ゴシック" panose="020B0609070205080204" pitchFamily="49" charset="-128"/>
              </a:rPr>
              <a:t>が主張する機能を</a:t>
            </a:r>
            <a:r>
              <a:rPr lang="x-none" dirty="0">
                <a:latin typeface="ＭＳ ゴシック" panose="020B0609070205080204" pitchFamily="49" charset="-128"/>
                <a:ea typeface="ＭＳ ゴシック" panose="020B0609070205080204" pitchFamily="49" charset="-128"/>
              </a:rPr>
              <a:t>読み取れる場合には、そのソフトウェアが独立開発かどうかには関係なく特許ライセンスが必要となるでしょう。</a:t>
            </a:r>
            <a:r>
              <a:rPr lang="ja-JP" altLang="en-US" dirty="0">
                <a:latin typeface="ＭＳ ゴシック" panose="020B0609070205080204" pitchFamily="49" charset="-128"/>
                <a:ea typeface="ＭＳ ゴシック" panose="020B0609070205080204" pitchFamily="49" charset="-128"/>
              </a:rPr>
              <a:t>そのような</a:t>
            </a:r>
            <a:r>
              <a:rPr lang="x-none">
                <a:latin typeface="ＭＳ ゴシック" panose="020B0609070205080204" pitchFamily="49" charset="-128"/>
                <a:ea typeface="ＭＳ ゴシック" panose="020B0609070205080204" pitchFamily="49" charset="-128"/>
              </a:rPr>
              <a:t>例</a:t>
            </a:r>
            <a:r>
              <a:rPr lang="ja-JP" altLang="en-US" smtClean="0">
                <a:latin typeface="ＭＳ ゴシック" panose="020B0609070205080204" pitchFamily="49" charset="-128"/>
                <a:ea typeface="ＭＳ ゴシック" panose="020B0609070205080204" pitchFamily="49" charset="-128"/>
              </a:rPr>
              <a:t>の</a:t>
            </a:r>
            <a:r>
              <a:rPr lang="en-US" altLang="ja-JP" smtClean="0">
                <a:latin typeface="ＭＳ ゴシック" panose="020B0609070205080204" pitchFamily="49" charset="-128"/>
                <a:ea typeface="ＭＳ ゴシック" panose="020B0609070205080204" pitchFamily="49" charset="-128"/>
              </a:rPr>
              <a:t>1</a:t>
            </a:r>
            <a:r>
              <a:rPr lang="ja-JP" altLang="en-US" smtClean="0">
                <a:latin typeface="ＭＳ ゴシック" panose="020B0609070205080204" pitchFamily="49" charset="-128"/>
                <a:ea typeface="ＭＳ ゴシック" panose="020B0609070205080204" pitchFamily="49" charset="-128"/>
              </a:rPr>
              <a:t>つ</a:t>
            </a:r>
            <a:r>
              <a:rPr lang="x-none" dirty="0">
                <a:latin typeface="ＭＳ ゴシック" panose="020B0609070205080204" pitchFamily="49" charset="-128"/>
                <a:ea typeface="ＭＳ ゴシック" panose="020B0609070205080204" pitchFamily="49" charset="-128"/>
              </a:rPr>
              <a:t>としてFFMpeg があります。これはビデオの符号化／復号化のためのコーデック機能を提供するフリー ソフトウェア プロジェクトです</a:t>
            </a:r>
            <a:r>
              <a:rPr lang="ja-JP" altLang="en-US" dirty="0" err="1">
                <a:latin typeface="ＭＳ ゴシック" panose="020B0609070205080204" pitchFamily="49" charset="-128"/>
                <a:ea typeface="ＭＳ ゴシック" panose="020B0609070205080204" pitchFamily="49" charset="-128"/>
              </a:rPr>
              <a:t>。</a:t>
            </a:r>
            <a:r>
              <a:rPr lang="ja-JP" altLang="en-US" dirty="0">
                <a:latin typeface="ＭＳ ゴシック" panose="020B0609070205080204" pitchFamily="49" charset="-128"/>
                <a:ea typeface="ＭＳ ゴシック" panose="020B0609070205080204" pitchFamily="49" charset="-128"/>
              </a:rPr>
              <a:t>しかしながら</a:t>
            </a:r>
            <a:r>
              <a:rPr lang="x-none" dirty="0">
                <a:latin typeface="ＭＳ ゴシック" panose="020B0609070205080204" pitchFamily="49" charset="-128"/>
                <a:ea typeface="ＭＳ ゴシック" panose="020B0609070205080204" pitchFamily="49" charset="-128"/>
              </a:rPr>
              <a:t>、何らかのフォーマットを符号化／復号化をするには特許ライセンスが必要とな</a:t>
            </a:r>
            <a:r>
              <a:rPr lang="ja-JP" altLang="en-US" dirty="0">
                <a:latin typeface="ＭＳ ゴシック" panose="020B0609070205080204" pitchFamily="49" charset="-128"/>
                <a:ea typeface="ＭＳ ゴシック" panose="020B0609070205080204" pitchFamily="49" charset="-128"/>
              </a:rPr>
              <a:t>ります</a:t>
            </a:r>
            <a:r>
              <a:rPr lang="x-none" dirty="0" smtClean="0">
                <a:latin typeface="ＭＳ ゴシック" panose="020B0609070205080204" pitchFamily="49" charset="-128"/>
                <a:ea typeface="ＭＳ ゴシック" panose="020B0609070205080204" pitchFamily="49" charset="-128"/>
              </a:rPr>
              <a:t>。</a:t>
            </a:r>
            <a:endParaRPr lang="en-US" dirty="0" smtClean="0">
              <a:latin typeface="ＭＳ ゴシック" panose="020B0609070205080204" pitchFamily="49" charset="-128"/>
              <a:ea typeface="ＭＳ ゴシック" panose="020B0609070205080204" pitchFamily="49" charset="-128"/>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latin typeface="Calibri"/>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Calibri"/>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mn-lt"/>
              </a:rPr>
              <a:t>Copyright protects original works of </a:t>
            </a:r>
            <a:r>
              <a:rPr lang="en-US" dirty="0" err="1" smtClean="0">
                <a:latin typeface="+mn-lt"/>
              </a:rPr>
              <a:t>authorship.It's</a:t>
            </a:r>
            <a:r>
              <a:rPr lang="en-US" dirty="0" smtClean="0">
                <a:latin typeface="+mn-lt"/>
              </a:rPr>
              <a:t> different than patent in that copyright protects the expression of an idea, whereas patent protects the underlying idea itself. Examples of works of authorship include photographs, songs, and computer code.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latin typeface="+mn-lt"/>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mn-lt"/>
              </a:rPr>
              <a:t>Most important copyright concepts for software are: right to reproduce, right to make creative works (or right to modify), and right to distribute.</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latin typeface="+mn-lt"/>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mn-lt"/>
              </a:rPr>
              <a:t>Software can be subject to a patent. Patent protects method of operation, such as computer program. However, patent protects functionality, and not abstract ideas.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latin typeface="+mn-lt"/>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mn-lt"/>
              </a:rPr>
              <a:t>Patent holder can exclude others from practicing the patent, regardless of whether the others have independently created the product.</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latin typeface="+mn-lt"/>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mn-lt"/>
              </a:rPr>
              <a:t>If you have independently developed your own software, then you may not need a copyright license if you can show the independent development and you had no access to the copyrighted work in question. This is difficult if the copyrighted work is popular such that it'd be reasonable to assume that you had access. If your software reads on a patent, then you will need a patent license regardless of whether you've independently developed the software. An example of this would be </a:t>
            </a:r>
            <a:r>
              <a:rPr lang="en-US" dirty="0" err="1" smtClean="0">
                <a:latin typeface="+mn-lt"/>
              </a:rPr>
              <a:t>FFMpeg</a:t>
            </a:r>
            <a:r>
              <a:rPr lang="en-US" dirty="0" smtClean="0">
                <a:latin typeface="+mn-lt"/>
              </a:rPr>
              <a:t>, which is a free software project that provides the codecs for encoding and decoding videos. However, you would still need a patent license to encode and decode a certain format.</a:t>
            </a:r>
          </a:p>
          <a:p>
            <a:pPr marL="0" marR="0" indent="0" algn="l" defTabSz="914400" rtl="0" eaLnBrk="1" fontAlgn="auto" latinLnBrk="0" hangingPunct="1">
              <a:lnSpc>
                <a:spcPct val="100000"/>
              </a:lnSpc>
              <a:spcBef>
                <a:spcPts val="0"/>
              </a:spcBef>
              <a:spcAft>
                <a:spcPts val="0"/>
              </a:spcAft>
              <a:buClrTx/>
              <a:buSzTx/>
              <a:buFontTx/>
              <a:buNone/>
              <a:tabLst/>
              <a:defRPr/>
            </a:pPr>
            <a:endParaRPr lang="x-non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13</a:t>
            </a:fld>
            <a:endParaRPr lang="en-US"/>
          </a:p>
        </p:txBody>
      </p:sp>
    </p:spTree>
    <p:extLst>
      <p:ext uri="{BB962C8B-B14F-4D97-AF65-F5344CB8AC3E}">
        <p14:creationId xmlns:p14="http://schemas.microsoft.com/office/powerpoint/2010/main" val="5946036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64A32ED-C8B0-4B36-BE29-20E2439ACB29}" type="slidenum">
              <a:rPr lang="ko-KR" altLang="en-US" smtClean="0"/>
              <a:pPr/>
              <a:t>14</a:t>
            </a:fld>
            <a:endParaRPr lang="ko-KR" altLang="en-US"/>
          </a:p>
        </p:txBody>
      </p:sp>
    </p:spTree>
    <p:extLst>
      <p:ext uri="{BB962C8B-B14F-4D97-AF65-F5344CB8AC3E}">
        <p14:creationId xmlns:p14="http://schemas.microsoft.com/office/powerpoint/2010/main" val="13508521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latin typeface="ＭＳ ゴシック" panose="020B0609070205080204" pitchFamily="49" charset="-128"/>
                <a:ea typeface="ＭＳ ゴシック" panose="020B0609070205080204" pitchFamily="49" charset="-128"/>
              </a:rPr>
              <a:t>このスライドでは、FOSSライセンスがどういったことをするかの</a:t>
            </a:r>
            <a:r>
              <a:rPr lang="en-US" baseline="0" dirty="0">
                <a:latin typeface="ＭＳ ゴシック" panose="020B0609070205080204" pitchFamily="49" charset="-128"/>
                <a:ea typeface="ＭＳ ゴシック" panose="020B0609070205080204" pitchFamily="49" charset="-128"/>
              </a:rPr>
              <a:t> 「</a:t>
            </a:r>
            <a:r>
              <a:rPr lang="en-US" baseline="0" dirty="0" err="1">
                <a:latin typeface="ＭＳ ゴシック" panose="020B0609070205080204" pitchFamily="49" charset="-128"/>
                <a:ea typeface="ＭＳ ゴシック" panose="020B0609070205080204" pitchFamily="49" charset="-128"/>
              </a:rPr>
              <a:t>全体像」を提供します。またここでは、FOSSライセンスについて</a:t>
            </a:r>
            <a:r>
              <a:rPr lang="ja-JP" altLang="en-US" baseline="0" dirty="0">
                <a:latin typeface="ＭＳ ゴシック" panose="020B0609070205080204" pitchFamily="49" charset="-128"/>
                <a:ea typeface="ＭＳ ゴシック" panose="020B0609070205080204" pitchFamily="49" charset="-128"/>
              </a:rPr>
              <a:t>さらに</a:t>
            </a:r>
            <a:r>
              <a:rPr lang="en-US" baseline="0" dirty="0" err="1">
                <a:latin typeface="ＭＳ ゴシック" panose="020B0609070205080204" pitchFamily="49" charset="-128"/>
                <a:ea typeface="ＭＳ ゴシック" panose="020B0609070205080204" pitchFamily="49" charset="-128"/>
              </a:rPr>
              <a:t>多くを調べる</a:t>
            </a:r>
            <a:r>
              <a:rPr lang="ja-JP" altLang="en-US" baseline="0" dirty="0">
                <a:latin typeface="ＭＳ ゴシック" panose="020B0609070205080204" pitchFamily="49" charset="-128"/>
                <a:ea typeface="ＭＳ ゴシック" panose="020B0609070205080204" pitchFamily="49" charset="-128"/>
              </a:rPr>
              <a:t>ための情報源</a:t>
            </a:r>
            <a:r>
              <a:rPr lang="en-US" baseline="0" err="1">
                <a:latin typeface="ＭＳ ゴシック" panose="020B0609070205080204" pitchFamily="49" charset="-128"/>
                <a:ea typeface="ＭＳ ゴシック" panose="020B0609070205080204" pitchFamily="49" charset="-128"/>
              </a:rPr>
              <a:t>についても説明しています</a:t>
            </a:r>
            <a:r>
              <a:rPr lang="en-US" baseline="0" smtClean="0">
                <a:latin typeface="Calibri"/>
                <a:ea typeface="MS PGothic"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smtClean="0">
              <a:latin typeface="Calibri"/>
              <a:ea typeface="MS PGothic"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mtClean="0">
                <a:latin typeface="Calibri"/>
                <a:ea typeface="MS PGothic"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smtClean="0">
                <a:latin typeface="+mn-lt"/>
                <a:ea typeface="MS PGothic" charset="0"/>
              </a:rPr>
              <a:t>This slide provides the “big picture” about what FOSS licenses do. It also explains a resource where you can find out more about some FOSS licenses</a:t>
            </a:r>
            <a:endParaRPr lang="en-US" dirty="0">
              <a:latin typeface="Calibri"/>
              <a:ea typeface="MS PGothic" charset="0"/>
            </a:endParaRPr>
          </a:p>
        </p:txBody>
      </p:sp>
      <p:sp>
        <p:nvSpPr>
          <p:cNvPr id="4" name="Slide Number Placeholder 3"/>
          <p:cNvSpPr>
            <a:spLocks noGrp="1"/>
          </p:cNvSpPr>
          <p:nvPr>
            <p:ph type="sldNum" sz="quarter" idx="10"/>
          </p:nvPr>
        </p:nvSpPr>
        <p:spPr/>
        <p:txBody>
          <a:bodyPr/>
          <a:lstStyle/>
          <a:p>
            <a:fld id="{6B482BE6-6443-43D0-B2C4-9E7E7E3CDEDD}" type="slidenum">
              <a:rPr lang="en-US"/>
              <a:t>15</a:t>
            </a:fld>
            <a:endParaRPr lang="en-US"/>
          </a:p>
        </p:txBody>
      </p:sp>
    </p:spTree>
    <p:extLst>
      <p:ext uri="{BB962C8B-B14F-4D97-AF65-F5344CB8AC3E}">
        <p14:creationId xmlns:p14="http://schemas.microsoft.com/office/powerpoint/2010/main" val="10725781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latin typeface="ＭＳ ゴシック" panose="020B0609070205080204" pitchFamily="49" charset="-128"/>
                <a:ea typeface="ＭＳ ゴシック" panose="020B0609070205080204" pitchFamily="49" charset="-128"/>
              </a:rPr>
              <a:t>本スライドでは、</a:t>
            </a:r>
            <a:r>
              <a:rPr lang="en-US" altLang="ja-JP" dirty="0" err="1">
                <a:latin typeface="ＭＳ ゴシック" panose="020B0609070205080204" pitchFamily="49" charset="-128"/>
                <a:ea typeface="ＭＳ ゴシック" panose="020B0609070205080204" pitchFamily="49" charset="-128"/>
              </a:rPr>
              <a:t>FOSS</a:t>
            </a:r>
            <a:r>
              <a:rPr lang="ja-JP" altLang="en-US" dirty="0">
                <a:latin typeface="ＭＳ ゴシック" panose="020B0609070205080204" pitchFamily="49" charset="-128"/>
                <a:ea typeface="ＭＳ ゴシック" panose="020B0609070205080204" pitchFamily="49" charset="-128"/>
              </a:rPr>
              <a:t>ライセンスの最も基本的なタイプであり、ライセンス上の要求が最も少ない</a:t>
            </a:r>
            <a:r>
              <a:rPr lang="en-US" dirty="0">
                <a:latin typeface="ＭＳ ゴシック" panose="020B0609070205080204" pitchFamily="49" charset="-128"/>
                <a:ea typeface="ＭＳ ゴシック" panose="020B0609070205080204" pitchFamily="49" charset="-128"/>
              </a:rPr>
              <a:t>「</a:t>
            </a:r>
            <a:r>
              <a:rPr lang="en-US" dirty="0" err="1">
                <a:latin typeface="ＭＳ ゴシック" panose="020B0609070205080204" pitchFamily="49" charset="-128"/>
                <a:ea typeface="ＭＳ ゴシック" panose="020B0609070205080204" pitchFamily="49" charset="-128"/>
              </a:rPr>
              <a:t>パーミッシブ」FOSSライセンスについて説明しています</a:t>
            </a:r>
            <a:r>
              <a:rPr lang="en-US" dirty="0">
                <a:latin typeface="ＭＳ ゴシック" panose="020B0609070205080204" pitchFamily="49" charset="-128"/>
                <a:ea typeface="ＭＳ ゴシック" panose="020B0609070205080204" pitchFamily="49" charset="-128"/>
              </a:rPr>
              <a:t>。</a:t>
            </a:r>
            <a:r>
              <a:rPr lang="ja-JP" altLang="en-US" dirty="0">
                <a:latin typeface="ＭＳ ゴシック" panose="020B0609070205080204" pitchFamily="49" charset="-128"/>
                <a:ea typeface="ＭＳ ゴシック" panose="020B0609070205080204" pitchFamily="49" charset="-128"/>
              </a:rPr>
              <a:t>最も</a:t>
            </a:r>
            <a:r>
              <a:rPr lang="en-US" dirty="0" err="1">
                <a:latin typeface="ＭＳ ゴシック" panose="020B0609070205080204" pitchFamily="49" charset="-128"/>
                <a:ea typeface="ＭＳ ゴシック" panose="020B0609070205080204" pitchFamily="49" charset="-128"/>
              </a:rPr>
              <a:t>基本的な要求は</a:t>
            </a:r>
            <a:r>
              <a:rPr lang="en-US" baseline="0" dirty="0">
                <a:latin typeface="ＭＳ ゴシック" panose="020B0609070205080204" pitchFamily="49" charset="-128"/>
                <a:ea typeface="ＭＳ ゴシック" panose="020B0609070205080204" pitchFamily="49" charset="-128"/>
              </a:rPr>
              <a:t> </a:t>
            </a:r>
            <a:r>
              <a:rPr lang="en-US" baseline="0" dirty="0" err="1">
                <a:latin typeface="ＭＳ ゴシック" panose="020B0609070205080204" pitchFamily="49" charset="-128"/>
                <a:ea typeface="ＭＳ ゴシック" panose="020B0609070205080204" pitchFamily="49" charset="-128"/>
              </a:rPr>
              <a:t>著作</a:t>
            </a:r>
            <a:r>
              <a:rPr lang="ja-JP" altLang="en-US" baseline="0" dirty="0">
                <a:latin typeface="ＭＳ ゴシック" panose="020B0609070205080204" pitchFamily="49" charset="-128"/>
                <a:ea typeface="ＭＳ ゴシック" panose="020B0609070205080204" pitchFamily="49" charset="-128"/>
              </a:rPr>
              <a:t>権</a:t>
            </a:r>
            <a:r>
              <a:rPr lang="en-US" baseline="0" dirty="0" err="1">
                <a:latin typeface="ＭＳ ゴシック" panose="020B0609070205080204" pitchFamily="49" charset="-128"/>
                <a:ea typeface="ＭＳ ゴシック" panose="020B0609070205080204" pitchFamily="49" charset="-128"/>
              </a:rPr>
              <a:t>表示を含めることです</a:t>
            </a:r>
            <a:r>
              <a:rPr lang="en-US" baseline="0" dirty="0" smtClean="0">
                <a:latin typeface="ＭＳ ゴシック" panose="020B0609070205080204" pitchFamily="49" charset="-128"/>
                <a:ea typeface="ＭＳ ゴシック" panose="020B0609070205080204" pitchFamily="49" charset="-128"/>
              </a:rPr>
              <a:t>。</a:t>
            </a:r>
          </a:p>
          <a:p>
            <a:endParaRPr lang="en-US" baseline="0" dirty="0" smtClean="0"/>
          </a:p>
          <a:p>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dirty="0" smtClean="0"/>
              <a:t>This slide explains ”permissive” FOSS licenses, the most basic type of FOSS license, which usually have minimal requirements. The most basic requirement is to include</a:t>
            </a:r>
            <a:r>
              <a:rPr lang="en-US" altLang="ja-JP" baseline="0" dirty="0" smtClean="0"/>
              <a:t> a copyright notice.</a:t>
            </a:r>
            <a:endParaRPr lang="en-US" altLang="ja-JP" dirty="0" smtClean="0"/>
          </a:p>
          <a:p>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16</a:t>
            </a:fld>
            <a:endParaRPr lang="en-US"/>
          </a:p>
        </p:txBody>
      </p:sp>
    </p:spTree>
    <p:extLst>
      <p:ext uri="{BB962C8B-B14F-4D97-AF65-F5344CB8AC3E}">
        <p14:creationId xmlns:p14="http://schemas.microsoft.com/office/powerpoint/2010/main" val="189337550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latin typeface="ＭＳ ゴシック" panose="020B0609070205080204" pitchFamily="49" charset="-128"/>
                <a:ea typeface="ＭＳ ゴシック" panose="020B0609070205080204" pitchFamily="49" charset="-128"/>
              </a:rPr>
              <a:t>このスライドでは、パーミッシブ</a:t>
            </a:r>
            <a:r>
              <a:rPr lang="ja-JP" altLang="en-US" dirty="0">
                <a:latin typeface="ＭＳ ゴシック" panose="020B0609070205080204" pitchFamily="49" charset="-128"/>
                <a:ea typeface="ＭＳ ゴシック" panose="020B0609070205080204" pitchFamily="49" charset="-128"/>
              </a:rPr>
              <a:t> </a:t>
            </a:r>
            <a:r>
              <a:rPr lang="en-US" dirty="0" err="1">
                <a:latin typeface="ＭＳ ゴシック" panose="020B0609070205080204" pitchFamily="49" charset="-128"/>
                <a:ea typeface="ＭＳ ゴシック" panose="020B0609070205080204" pitchFamily="49" charset="-128"/>
              </a:rPr>
              <a:t>ライセンス</a:t>
            </a:r>
            <a:r>
              <a:rPr lang="ja-JP" altLang="en-US" dirty="0">
                <a:latin typeface="ＭＳ ゴシック" panose="020B0609070205080204" pitchFamily="49" charset="-128"/>
                <a:ea typeface="ＭＳ ゴシック" panose="020B0609070205080204" pitchFamily="49" charset="-128"/>
              </a:rPr>
              <a:t>よりも強い</a:t>
            </a:r>
            <a:r>
              <a:rPr lang="en-US" dirty="0" err="1">
                <a:latin typeface="ＭＳ ゴシック" panose="020B0609070205080204" pitchFamily="49" charset="-128"/>
                <a:ea typeface="ＭＳ ゴシック" panose="020B0609070205080204" pitchFamily="49" charset="-128"/>
              </a:rPr>
              <a:t>要求事項を</a:t>
            </a:r>
            <a:r>
              <a:rPr lang="ja-JP" altLang="en-US" dirty="0">
                <a:latin typeface="ＭＳ ゴシック" panose="020B0609070205080204" pitchFamily="49" charset="-128"/>
                <a:ea typeface="ＭＳ ゴシック" panose="020B0609070205080204" pitchFamily="49" charset="-128"/>
              </a:rPr>
              <a:t>持つ</a:t>
            </a:r>
            <a:r>
              <a:rPr lang="en-US" dirty="0">
                <a:latin typeface="ＭＳ ゴシック" panose="020B0609070205080204" pitchFamily="49" charset="-128"/>
                <a:ea typeface="ＭＳ ゴシック" panose="020B0609070205080204" pitchFamily="49" charset="-128"/>
              </a:rPr>
              <a:t>、</a:t>
            </a:r>
            <a:r>
              <a:rPr lang="en-US" dirty="0" err="1">
                <a:latin typeface="ＭＳ ゴシック" panose="020B0609070205080204" pitchFamily="49" charset="-128"/>
                <a:ea typeface="ＭＳ ゴシック" panose="020B0609070205080204" pitchFamily="49" charset="-128"/>
              </a:rPr>
              <a:t>より複雑なタイプのFOSSライセンスとして</a:t>
            </a:r>
            <a:r>
              <a:rPr lang="ja-JP" altLang="en-US" dirty="0" err="1">
                <a:latin typeface="ＭＳ ゴシック" panose="020B0609070205080204" pitchFamily="49" charset="-128"/>
                <a:ea typeface="ＭＳ ゴシック" panose="020B0609070205080204" pitchFamily="49" charset="-128"/>
              </a:rPr>
              <a:t>、</a:t>
            </a:r>
            <a:r>
              <a:rPr lang="en-US" dirty="0" err="1">
                <a:latin typeface="ＭＳ ゴシック" panose="020B0609070205080204" pitchFamily="49" charset="-128"/>
                <a:ea typeface="ＭＳ ゴシック" panose="020B0609070205080204" pitchFamily="49" charset="-128"/>
              </a:rPr>
              <a:t>互恵性と「コピーレフト</a:t>
            </a:r>
            <a:r>
              <a:rPr lang="en-US" dirty="0">
                <a:latin typeface="ＭＳ ゴシック" panose="020B0609070205080204" pitchFamily="49" charset="-128"/>
                <a:ea typeface="ＭＳ ゴシック" panose="020B0609070205080204" pitchFamily="49" charset="-128"/>
              </a:rPr>
              <a:t>」</a:t>
            </a:r>
            <a:r>
              <a:rPr lang="en-US" baseline="0" dirty="0">
                <a:latin typeface="ＭＳ ゴシック" panose="020B0609070205080204" pitchFamily="49" charset="-128"/>
                <a:ea typeface="ＭＳ ゴシック" panose="020B0609070205080204" pitchFamily="49" charset="-128"/>
              </a:rPr>
              <a:t> </a:t>
            </a:r>
            <a:r>
              <a:rPr lang="ja-JP" altLang="en-US" baseline="0" dirty="0">
                <a:latin typeface="ＭＳ ゴシック" panose="020B0609070205080204" pitchFamily="49" charset="-128"/>
                <a:ea typeface="ＭＳ ゴシック" panose="020B0609070205080204" pitchFamily="49" charset="-128"/>
              </a:rPr>
              <a:t>に</a:t>
            </a:r>
            <a:r>
              <a:rPr lang="en-US" baseline="0" dirty="0" err="1">
                <a:latin typeface="ＭＳ ゴシック" panose="020B0609070205080204" pitchFamily="49" charset="-128"/>
                <a:ea typeface="ＭＳ ゴシック" panose="020B0609070205080204" pitchFamily="49" charset="-128"/>
              </a:rPr>
              <a:t>ついて説明しています。これらは</a:t>
            </a:r>
            <a:r>
              <a:rPr lang="ja-JP" altLang="en-US" baseline="0" dirty="0" err="1">
                <a:latin typeface="ＭＳ ゴシック" panose="020B0609070205080204" pitchFamily="49" charset="-128"/>
                <a:ea typeface="ＭＳ ゴシック" panose="020B0609070205080204" pitchFamily="49" charset="-128"/>
              </a:rPr>
              <a:t>、</a:t>
            </a:r>
            <a:r>
              <a:rPr lang="ja-JP" altLang="en-US" baseline="0" dirty="0">
                <a:latin typeface="ＭＳ ゴシック" panose="020B0609070205080204" pitchFamily="49" charset="-128"/>
                <a:ea typeface="ＭＳ ゴシック" panose="020B0609070205080204" pitchFamily="49" charset="-128"/>
              </a:rPr>
              <a:t>「</a:t>
            </a:r>
            <a:r>
              <a:rPr lang="en-US" baseline="0" dirty="0" err="1">
                <a:latin typeface="ＭＳ ゴシック" panose="020B0609070205080204" pitchFamily="49" charset="-128"/>
                <a:ea typeface="ＭＳ ゴシック" panose="020B0609070205080204" pitchFamily="49" charset="-128"/>
              </a:rPr>
              <a:t>原作</a:t>
            </a:r>
            <a:r>
              <a:rPr lang="ja-JP" altLang="en-US" baseline="0" dirty="0">
                <a:latin typeface="ＭＳ ゴシック" panose="020B0609070205080204" pitchFamily="49" charset="-128"/>
                <a:ea typeface="ＭＳ ゴシック" panose="020B0609070205080204" pitchFamily="49" charset="-128"/>
              </a:rPr>
              <a:t>」</a:t>
            </a:r>
            <a:r>
              <a:rPr lang="en-US" baseline="0" dirty="0">
                <a:latin typeface="ＭＳ ゴシック" panose="020B0609070205080204" pitchFamily="49" charset="-128"/>
                <a:ea typeface="ＭＳ ゴシック" panose="020B0609070205080204" pitchFamily="49" charset="-128"/>
              </a:rPr>
              <a:t>と</a:t>
            </a:r>
            <a:r>
              <a:rPr lang="ja-JP" altLang="en-US" baseline="0" dirty="0">
                <a:latin typeface="ＭＳ ゴシック" panose="020B0609070205080204" pitchFamily="49" charset="-128"/>
                <a:ea typeface="ＭＳ ゴシック" panose="020B0609070205080204" pitchFamily="49" charset="-128"/>
              </a:rPr>
              <a:t>「</a:t>
            </a:r>
            <a:r>
              <a:rPr lang="ja-JP" altLang="en-US" baseline="0" dirty="0" smtClean="0">
                <a:latin typeface="ＭＳ ゴシック" panose="020B0609070205080204" pitchFamily="49" charset="-128"/>
                <a:ea typeface="ＭＳ ゴシック" panose="020B0609070205080204" pitchFamily="49" charset="-128"/>
              </a:rPr>
              <a:t>派生的著作物</a:t>
            </a:r>
            <a:r>
              <a:rPr lang="ja-JP" altLang="en-US" baseline="0" dirty="0">
                <a:latin typeface="ＭＳ ゴシック" panose="020B0609070205080204" pitchFamily="49" charset="-128"/>
                <a:ea typeface="ＭＳ ゴシック" panose="020B0609070205080204" pitchFamily="49" charset="-128"/>
              </a:rPr>
              <a:t>」</a:t>
            </a:r>
            <a:r>
              <a:rPr lang="en-US" baseline="0" dirty="0" err="1">
                <a:latin typeface="ＭＳ ゴシック" panose="020B0609070205080204" pitchFamily="49" charset="-128"/>
                <a:ea typeface="ＭＳ ゴシック" panose="020B0609070205080204" pitchFamily="49" charset="-128"/>
              </a:rPr>
              <a:t>を原作と同じ条件の下で頒布することを要求します</a:t>
            </a:r>
            <a:r>
              <a:rPr lang="en-US" baseline="0" dirty="0" smtClean="0">
                <a:latin typeface="ＭＳ ゴシック" panose="020B0609070205080204" pitchFamily="49" charset="-128"/>
                <a:ea typeface="ＭＳ ゴシック" panose="020B0609070205080204" pitchFamily="49" charset="-128"/>
              </a:rPr>
              <a:t>。</a:t>
            </a:r>
          </a:p>
          <a:p>
            <a:endParaRPr lang="en-US" baseline="0" dirty="0" smtClean="0">
              <a:latin typeface="Calibri"/>
            </a:endParaRPr>
          </a:p>
          <a:p>
            <a:r>
              <a:rPr lang="en-US" baseline="0" dirty="0" smtClean="0">
                <a:latin typeface="Calibri"/>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dirty="0" smtClean="0">
                <a:latin typeface="+mn-lt"/>
              </a:rPr>
              <a:t>This slide explains reciprocity and </a:t>
            </a:r>
            <a:r>
              <a:rPr lang="en-US" altLang="ja-JP" dirty="0" err="1" smtClean="0">
                <a:latin typeface="+mn-lt"/>
              </a:rPr>
              <a:t>Copyleft</a:t>
            </a:r>
            <a:r>
              <a:rPr lang="en-US" altLang="ja-JP" dirty="0" smtClean="0">
                <a:latin typeface="+mn-lt"/>
              </a:rPr>
              <a:t>,</a:t>
            </a:r>
            <a:r>
              <a:rPr lang="en-US" altLang="ja-JP" baseline="0" dirty="0" smtClean="0">
                <a:latin typeface="+mn-lt"/>
              </a:rPr>
              <a:t> a more complex type of FOSS license that have additional requirements above permissive licenses. They require distribution of the original work and derivative works under the same terms as the original work.</a:t>
            </a:r>
            <a:endParaRPr lang="en-US" altLang="ja-JP" dirty="0" smtClean="0">
              <a:latin typeface="+mn-lt"/>
            </a:endParaRPr>
          </a:p>
          <a:p>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17</a:t>
            </a:fld>
            <a:endParaRPr lang="en-US"/>
          </a:p>
        </p:txBody>
      </p:sp>
    </p:spTree>
    <p:extLst>
      <p:ext uri="{BB962C8B-B14F-4D97-AF65-F5344CB8AC3E}">
        <p14:creationId xmlns:p14="http://schemas.microsoft.com/office/powerpoint/2010/main" val="197700052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latin typeface="ＭＳ ゴシック" panose="020B0609070205080204" pitchFamily="49" charset="-128"/>
                <a:ea typeface="ＭＳ ゴシック" panose="020B0609070205080204" pitchFamily="49" charset="-128"/>
              </a:rPr>
              <a:t>このスライドでは、プロプライエタリ</a:t>
            </a:r>
            <a:r>
              <a:rPr lang="ja-JP" altLang="en-US" dirty="0">
                <a:latin typeface="ＭＳ ゴシック" panose="020B0609070205080204" pitchFamily="49" charset="-128"/>
                <a:ea typeface="ＭＳ ゴシック" panose="020B0609070205080204" pitchFamily="49" charset="-128"/>
              </a:rPr>
              <a:t> ライセンス</a:t>
            </a:r>
            <a:r>
              <a:rPr lang="en-US" dirty="0" err="1">
                <a:latin typeface="ＭＳ ゴシック" panose="020B0609070205080204" pitchFamily="49" charset="-128"/>
                <a:ea typeface="ＭＳ ゴシック" panose="020B0609070205080204" pitchFamily="49" charset="-128"/>
              </a:rPr>
              <a:t>もしくはクローズド</a:t>
            </a:r>
            <a:r>
              <a:rPr lang="en-US" dirty="0">
                <a:latin typeface="ＭＳ ゴシック" panose="020B0609070205080204" pitchFamily="49" charset="-128"/>
                <a:ea typeface="ＭＳ ゴシック" panose="020B0609070205080204" pitchFamily="49" charset="-128"/>
              </a:rPr>
              <a:t> ソース </a:t>
            </a:r>
            <a:r>
              <a:rPr lang="en-US" dirty="0" err="1">
                <a:latin typeface="ＭＳ ゴシック" panose="020B0609070205080204" pitchFamily="49" charset="-128"/>
                <a:ea typeface="ＭＳ ゴシック" panose="020B0609070205080204" pitchFamily="49" charset="-128"/>
              </a:rPr>
              <a:t>ライセンスについて説明しています。これらのライセンスをFOSSライセンスと比較すると</a:t>
            </a:r>
            <a:r>
              <a:rPr lang="ja-JP" altLang="en-US" dirty="0" err="1">
                <a:latin typeface="ＭＳ ゴシック" panose="020B0609070205080204" pitchFamily="49" charset="-128"/>
                <a:ea typeface="ＭＳ ゴシック" panose="020B0609070205080204" pitchFamily="49" charset="-128"/>
              </a:rPr>
              <a:t>、</a:t>
            </a:r>
            <a:r>
              <a:rPr lang="en-US" dirty="0" err="1">
                <a:latin typeface="ＭＳ ゴシック" panose="020B0609070205080204" pitchFamily="49" charset="-128"/>
                <a:ea typeface="ＭＳ ゴシック" panose="020B0609070205080204" pitchFamily="49" charset="-128"/>
              </a:rPr>
              <a:t>多くの場合</a:t>
            </a:r>
            <a:r>
              <a:rPr lang="en-US" dirty="0">
                <a:latin typeface="ＭＳ ゴシック" panose="020B0609070205080204" pitchFamily="49" charset="-128"/>
                <a:ea typeface="ＭＳ ゴシック" panose="020B0609070205080204" pitchFamily="49" charset="-128"/>
              </a:rPr>
              <a:t>、</a:t>
            </a:r>
            <a:r>
              <a:rPr lang="ja-JP" altLang="en-US" dirty="0">
                <a:latin typeface="ＭＳ ゴシック" panose="020B0609070205080204" pitchFamily="49" charset="-128"/>
                <a:ea typeface="ＭＳ ゴシック" panose="020B0609070205080204" pitchFamily="49" charset="-128"/>
              </a:rPr>
              <a:t>要件</a:t>
            </a:r>
            <a:r>
              <a:rPr lang="en-US" dirty="0" err="1">
                <a:latin typeface="ＭＳ ゴシック" panose="020B0609070205080204" pitchFamily="49" charset="-128"/>
                <a:ea typeface="ＭＳ ゴシック" panose="020B0609070205080204" pitchFamily="49" charset="-128"/>
              </a:rPr>
              <a:t>やルールに大きな相違があります</a:t>
            </a:r>
            <a:r>
              <a:rPr lang="en-US" dirty="0" smtClean="0">
                <a:latin typeface="ＭＳ ゴシック" panose="020B0609070205080204" pitchFamily="49" charset="-128"/>
                <a:ea typeface="ＭＳ ゴシック" panose="020B0609070205080204" pitchFamily="49" charset="-128"/>
              </a:rPr>
              <a:t>。</a:t>
            </a:r>
          </a:p>
          <a:p>
            <a:endParaRPr lang="en-US" smtClean="0">
              <a:latin typeface="Calibri"/>
            </a:endParaRPr>
          </a:p>
          <a:p>
            <a:r>
              <a:rPr lang="en-US" smtClean="0">
                <a:latin typeface="Calibri"/>
              </a:rPr>
              <a:t>---</a:t>
            </a:r>
            <a:endParaRPr lang="en-US" dirty="0" smtClean="0">
              <a:latin typeface="Calibri"/>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dirty="0" smtClean="0">
                <a:latin typeface="+mn-lt"/>
              </a:rPr>
              <a:t>This slide explains proprietary or closed source licenses. These licenses often have very different requirements and rules</a:t>
            </a:r>
            <a:r>
              <a:rPr lang="en-US" altLang="ja-JP" baseline="0" dirty="0" smtClean="0">
                <a:latin typeface="+mn-lt"/>
              </a:rPr>
              <a:t> compared to FOSS licenses.</a:t>
            </a:r>
            <a:endParaRPr lang="en-US" altLang="ja-JP" dirty="0" smtClean="0">
              <a:latin typeface="+mn-lt"/>
            </a:endParaRPr>
          </a:p>
          <a:p>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18</a:t>
            </a:fld>
            <a:endParaRPr lang="en-US"/>
          </a:p>
        </p:txBody>
      </p:sp>
    </p:spTree>
    <p:extLst>
      <p:ext uri="{BB962C8B-B14F-4D97-AF65-F5344CB8AC3E}">
        <p14:creationId xmlns:p14="http://schemas.microsoft.com/office/powerpoint/2010/main" val="148225180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ＭＳ ゴシック" panose="020B0609070205080204" pitchFamily="49" charset="-128"/>
                <a:ea typeface="ＭＳ ゴシック" panose="020B0609070205080204" pitchFamily="49" charset="-128"/>
              </a:rPr>
              <a:t>その他のタイプのライセンスも使われます。これらは時としてFOSSと混同されることがありますが、その要求事項は</a:t>
            </a:r>
            <a:r>
              <a:rPr lang="en-US" baseline="0" dirty="0">
                <a:latin typeface="ＭＳ ゴシック" panose="020B0609070205080204" pitchFamily="49" charset="-128"/>
                <a:ea typeface="ＭＳ ゴシック" panose="020B0609070205080204" pitchFamily="49" charset="-128"/>
              </a:rPr>
              <a:t>実質的に異なります。フリーウェアおよびシェアウェア</a:t>
            </a:r>
            <a:r>
              <a:rPr lang="ja-JP" altLang="en-US" baseline="0" dirty="0">
                <a:latin typeface="ＭＳ ゴシック" panose="020B0609070205080204" pitchFamily="49" charset="-128"/>
                <a:ea typeface="ＭＳ ゴシック" panose="020B0609070205080204" pitchFamily="49" charset="-128"/>
              </a:rPr>
              <a:t>の</a:t>
            </a:r>
            <a:r>
              <a:rPr lang="en-US" baseline="0" dirty="0" err="1">
                <a:latin typeface="ＭＳ ゴシック" panose="020B0609070205080204" pitchFamily="49" charset="-128"/>
                <a:ea typeface="ＭＳ ゴシック" panose="020B0609070205080204" pitchFamily="49" charset="-128"/>
              </a:rPr>
              <a:t>ライセンスは</a:t>
            </a:r>
            <a:r>
              <a:rPr lang="ja-JP" altLang="en-US" baseline="0" dirty="0" err="1">
                <a:latin typeface="ＭＳ ゴシック" panose="020B0609070205080204" pitchFamily="49" charset="-128"/>
                <a:ea typeface="ＭＳ ゴシック" panose="020B0609070205080204" pitchFamily="49" charset="-128"/>
              </a:rPr>
              <a:t>、</a:t>
            </a:r>
            <a:r>
              <a:rPr lang="en-US" baseline="0" dirty="0" err="1">
                <a:latin typeface="ＭＳ ゴシック" panose="020B0609070205080204" pitchFamily="49" charset="-128"/>
                <a:ea typeface="ＭＳ ゴシック" panose="020B0609070205080204" pitchFamily="49" charset="-128"/>
              </a:rPr>
              <a:t>FOSSライセンスと同じもの、もしくは</a:t>
            </a:r>
            <a:r>
              <a:rPr lang="ja-JP" altLang="en-US" baseline="0" dirty="0">
                <a:latin typeface="ＭＳ ゴシック" panose="020B0609070205080204" pitchFamily="49" charset="-128"/>
                <a:ea typeface="ＭＳ ゴシック" panose="020B0609070205080204" pitchFamily="49" charset="-128"/>
              </a:rPr>
              <a:t>互換性があるもの</a:t>
            </a:r>
            <a:r>
              <a:rPr lang="en-US" baseline="0" dirty="0" err="1">
                <a:latin typeface="ＭＳ ゴシック" panose="020B0609070205080204" pitchFamily="49" charset="-128"/>
                <a:ea typeface="ＭＳ ゴシック" panose="020B0609070205080204" pitchFamily="49" charset="-128"/>
              </a:rPr>
              <a:t>とみなすべきではありません</a:t>
            </a:r>
            <a:r>
              <a:rPr lang="en-US" baseline="0" dirty="0" smtClean="0">
                <a:latin typeface="ＭＳ ゴシック" panose="020B0609070205080204" pitchFamily="49" charset="-128"/>
                <a:ea typeface="ＭＳ ゴシック" panose="020B0609070205080204" pitchFamily="49" charset="-128"/>
              </a:rPr>
              <a:t>。</a:t>
            </a:r>
          </a:p>
          <a:p>
            <a:endParaRPr lang="en-US" baseline="0" dirty="0" smtClean="0">
              <a:latin typeface="Calibri"/>
            </a:endParaRPr>
          </a:p>
          <a:p>
            <a:r>
              <a:rPr lang="en-US" baseline="0" dirty="0" smtClean="0">
                <a:latin typeface="Calibri"/>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dirty="0" smtClean="0">
                <a:latin typeface="+mn-lt"/>
              </a:rPr>
              <a:t>There are other types of license used. Sometimes these are confused with FOSS but their requirements are</a:t>
            </a:r>
            <a:r>
              <a:rPr lang="en-US" altLang="ja-JP" baseline="0" dirty="0" smtClean="0">
                <a:latin typeface="+mn-lt"/>
              </a:rPr>
              <a:t> actually different. Freeware or Shareware licensing should not be regarded as the same or compatible with FOSS licensing.</a:t>
            </a:r>
            <a:endParaRPr lang="en-US" altLang="ja-JP" dirty="0" smtClean="0">
              <a:latin typeface="+mn-lt"/>
            </a:endParaRPr>
          </a:p>
          <a:p>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19</a:t>
            </a:fld>
            <a:endParaRPr lang="en-US"/>
          </a:p>
        </p:txBody>
      </p:sp>
    </p:spTree>
    <p:extLst>
      <p:ext uri="{BB962C8B-B14F-4D97-AF65-F5344CB8AC3E}">
        <p14:creationId xmlns:p14="http://schemas.microsoft.com/office/powerpoint/2010/main" val="16522266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6B482BE6-6443-43D0-B2C4-9E7E7E3CDEDD}" type="slidenum">
              <a:rPr lang="en-US" smtClean="0"/>
              <a:t>2</a:t>
            </a:fld>
            <a:endParaRPr lang="en-US"/>
          </a:p>
        </p:txBody>
      </p:sp>
    </p:spTree>
    <p:extLst>
      <p:ext uri="{BB962C8B-B14F-4D97-AF65-F5344CB8AC3E}">
        <p14:creationId xmlns:p14="http://schemas.microsoft.com/office/powerpoint/2010/main" val="59049811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latin typeface="ＭＳ ゴシック" panose="020B0609070205080204" pitchFamily="49" charset="-128"/>
                <a:ea typeface="ＭＳ ゴシック" panose="020B0609070205080204" pitchFamily="49" charset="-128"/>
              </a:rPr>
              <a:t>このスライドではパブリック</a:t>
            </a:r>
            <a:r>
              <a:rPr lang="ja-JP" altLang="en-US" dirty="0">
                <a:latin typeface="ＭＳ ゴシック" panose="020B0609070205080204" pitchFamily="49" charset="-128"/>
                <a:ea typeface="ＭＳ ゴシック" panose="020B0609070205080204" pitchFamily="49" charset="-128"/>
              </a:rPr>
              <a:t> </a:t>
            </a:r>
            <a:r>
              <a:rPr lang="en-US" dirty="0" err="1">
                <a:latin typeface="ＭＳ ゴシック" panose="020B0609070205080204" pitchFamily="49" charset="-128"/>
                <a:ea typeface="ＭＳ ゴシック" panose="020B0609070205080204" pitchFamily="49" charset="-128"/>
              </a:rPr>
              <a:t>ドメインについて説明しています</a:t>
            </a:r>
            <a:r>
              <a:rPr lang="en-US" dirty="0">
                <a:latin typeface="ＭＳ ゴシック" panose="020B0609070205080204" pitchFamily="49" charset="-128"/>
                <a:ea typeface="ＭＳ ゴシック" panose="020B0609070205080204" pitchFamily="49" charset="-128"/>
              </a:rPr>
              <a:t>。</a:t>
            </a:r>
            <a:r>
              <a:rPr lang="ja-JP" altLang="en-US" dirty="0">
                <a:latin typeface="ＭＳ ゴシック" panose="020B0609070205080204" pitchFamily="49" charset="-128"/>
                <a:ea typeface="ＭＳ ゴシック" panose="020B0609070205080204" pitchFamily="49" charset="-128"/>
              </a:rPr>
              <a:t>ソフトウェア</a:t>
            </a:r>
            <a:r>
              <a:rPr lang="en-US" dirty="0" err="1">
                <a:latin typeface="ＭＳ ゴシック" panose="020B0609070205080204" pitchFamily="49" charset="-128"/>
                <a:ea typeface="ＭＳ ゴシック" panose="020B0609070205080204" pitchFamily="49" charset="-128"/>
              </a:rPr>
              <a:t>作品に対しそれがいかなる制約もないことを意味する公開</a:t>
            </a:r>
            <a:r>
              <a:rPr lang="ja-JP" altLang="en-US" dirty="0">
                <a:latin typeface="ＭＳ ゴシック" panose="020B0609070205080204" pitchFamily="49" charset="-128"/>
                <a:ea typeface="ＭＳ ゴシック" panose="020B0609070205080204" pitchFamily="49" charset="-128"/>
              </a:rPr>
              <a:t>方法</a:t>
            </a:r>
            <a:r>
              <a:rPr lang="en-US" dirty="0">
                <a:latin typeface="ＭＳ ゴシック" panose="020B0609070205080204" pitchFamily="49" charset="-128"/>
                <a:ea typeface="ＭＳ ゴシック" panose="020B0609070205080204" pitchFamily="49" charset="-128"/>
              </a:rPr>
              <a:t>の</a:t>
            </a:r>
            <a:r>
              <a:rPr lang="en-US" altLang="ja-JP">
                <a:latin typeface="ＭＳ ゴシック" panose="020B0609070205080204" pitchFamily="49" charset="-128"/>
                <a:ea typeface="ＭＳ ゴシック" panose="020B0609070205080204" pitchFamily="49" charset="-128"/>
              </a:rPr>
              <a:t>1</a:t>
            </a:r>
            <a:r>
              <a:rPr lang="en-US" smtClean="0">
                <a:latin typeface="ＭＳ ゴシック" panose="020B0609070205080204" pitchFamily="49" charset="-128"/>
                <a:ea typeface="ＭＳ ゴシック" panose="020B0609070205080204" pitchFamily="49" charset="-128"/>
              </a:rPr>
              <a:t>つと</a:t>
            </a:r>
            <a:r>
              <a:rPr lang="ja-JP" altLang="en-US" smtClean="0">
                <a:latin typeface="ＭＳ ゴシック" panose="020B0609070205080204" pitchFamily="49" charset="-128"/>
                <a:ea typeface="ＭＳ ゴシック" panose="020B0609070205080204" pitchFamily="49" charset="-128"/>
              </a:rPr>
              <a:t>言</a:t>
            </a:r>
            <a:r>
              <a:rPr lang="en-US" smtClean="0">
                <a:latin typeface="ＭＳ ゴシック" panose="020B0609070205080204" pitchFamily="49" charset="-128"/>
                <a:ea typeface="ＭＳ ゴシック" panose="020B0609070205080204" pitchFamily="49" charset="-128"/>
              </a:rPr>
              <a:t>えます</a:t>
            </a:r>
            <a:r>
              <a:rPr lang="en-US" dirty="0">
                <a:latin typeface="ＭＳ ゴシック" panose="020B0609070205080204" pitchFamily="49" charset="-128"/>
                <a:ea typeface="ＭＳ ゴシック" panose="020B0609070205080204" pitchFamily="49" charset="-128"/>
              </a:rPr>
              <a:t>。米国ではパブリック </a:t>
            </a:r>
            <a:r>
              <a:rPr lang="en-US" dirty="0" err="1">
                <a:latin typeface="ＭＳ ゴシック" panose="020B0609070205080204" pitchFamily="49" charset="-128"/>
                <a:ea typeface="ＭＳ ゴシック" panose="020B0609070205080204" pitchFamily="49" charset="-128"/>
              </a:rPr>
              <a:t>ドメイン</a:t>
            </a:r>
            <a:r>
              <a:rPr lang="en-US" dirty="0">
                <a:latin typeface="ＭＳ ゴシック" panose="020B0609070205080204" pitchFamily="49" charset="-128"/>
                <a:ea typeface="ＭＳ ゴシック" panose="020B0609070205080204" pitchFamily="49" charset="-128"/>
              </a:rPr>
              <a:t> </a:t>
            </a:r>
            <a:r>
              <a:rPr lang="en-US" dirty="0" err="1">
                <a:latin typeface="ＭＳ ゴシック" panose="020B0609070205080204" pitchFamily="49" charset="-128"/>
                <a:ea typeface="ＭＳ ゴシック" panose="020B0609070205080204" pitchFamily="49" charset="-128"/>
              </a:rPr>
              <a:t>ソフトウェア</a:t>
            </a:r>
            <a:r>
              <a:rPr lang="ja-JP" altLang="en-US" dirty="0">
                <a:latin typeface="ＭＳ ゴシック" panose="020B0609070205080204" pitchFamily="49" charset="-128"/>
                <a:ea typeface="ＭＳ ゴシック" panose="020B0609070205080204" pitchFamily="49" charset="-128"/>
              </a:rPr>
              <a:t>も</a:t>
            </a:r>
            <a:r>
              <a:rPr lang="en-US" baseline="0" dirty="0">
                <a:latin typeface="ＭＳ ゴシック" panose="020B0609070205080204" pitchFamily="49" charset="-128"/>
                <a:ea typeface="ＭＳ ゴシック" panose="020B0609070205080204" pitchFamily="49" charset="-128"/>
              </a:rPr>
              <a:t>FOSS</a:t>
            </a:r>
            <a:r>
              <a:rPr lang="ja-JP" altLang="en-US" baseline="0" dirty="0">
                <a:latin typeface="ＭＳ ゴシック" panose="020B0609070205080204" pitchFamily="49" charset="-128"/>
                <a:ea typeface="ＭＳ ゴシック" panose="020B0609070205080204" pitchFamily="49" charset="-128"/>
              </a:rPr>
              <a:t>に</a:t>
            </a:r>
            <a:r>
              <a:rPr lang="en-US" baseline="0" dirty="0" err="1">
                <a:latin typeface="ＭＳ ゴシック" panose="020B0609070205080204" pitchFamily="49" charset="-128"/>
                <a:ea typeface="ＭＳ ゴシック" panose="020B0609070205080204" pitchFamily="49" charset="-128"/>
              </a:rPr>
              <a:t>含まれる可能性がありますが</a:t>
            </a:r>
            <a:r>
              <a:rPr lang="en-US" baseline="0" dirty="0">
                <a:latin typeface="ＭＳ ゴシック" panose="020B0609070205080204" pitchFamily="49" charset="-128"/>
                <a:ea typeface="ＭＳ ゴシック" panose="020B0609070205080204" pitchFamily="49" charset="-128"/>
              </a:rPr>
              <a:t>、</a:t>
            </a:r>
            <a:r>
              <a:rPr lang="ja-JP" altLang="en-US" baseline="0" dirty="0">
                <a:solidFill>
                  <a:schemeClr val="tx1"/>
                </a:solidFill>
                <a:latin typeface="ＭＳ ゴシック" panose="020B0609070205080204" pitchFamily="49" charset="-128"/>
                <a:ea typeface="ＭＳ ゴシック" panose="020B0609070205080204" pitchFamily="49" charset="-128"/>
              </a:rPr>
              <a:t>すべて</a:t>
            </a:r>
            <a:r>
              <a:rPr lang="en-US" baseline="0" dirty="0">
                <a:solidFill>
                  <a:schemeClr val="tx1"/>
                </a:solidFill>
                <a:latin typeface="ＭＳ ゴシック" panose="020B0609070205080204" pitchFamily="49" charset="-128"/>
                <a:ea typeface="ＭＳ ゴシック" panose="020B0609070205080204" pitchFamily="49" charset="-128"/>
              </a:rPr>
              <a:t>の</a:t>
            </a:r>
            <a:r>
              <a:rPr lang="ja-JP" altLang="en-US" baseline="0" dirty="0">
                <a:latin typeface="ＭＳ ゴシック" panose="020B0609070205080204" pitchFamily="49" charset="-128"/>
                <a:ea typeface="ＭＳ ゴシック" panose="020B0609070205080204" pitchFamily="49" charset="-128"/>
              </a:rPr>
              <a:t>国々</a:t>
            </a:r>
            <a:r>
              <a:rPr lang="en-US" baseline="0" dirty="0" err="1">
                <a:latin typeface="ＭＳ ゴシック" panose="020B0609070205080204" pitchFamily="49" charset="-128"/>
                <a:ea typeface="ＭＳ ゴシック" panose="020B0609070205080204" pitchFamily="49" charset="-128"/>
              </a:rPr>
              <a:t>がその存在を認識したり、パブリック</a:t>
            </a:r>
            <a:r>
              <a:rPr lang="en-US" baseline="0" dirty="0">
                <a:latin typeface="ＭＳ ゴシック" panose="020B0609070205080204" pitchFamily="49" charset="-128"/>
                <a:ea typeface="ＭＳ ゴシック" panose="020B0609070205080204" pitchFamily="49" charset="-128"/>
              </a:rPr>
              <a:t> </a:t>
            </a:r>
            <a:r>
              <a:rPr lang="en-US" baseline="0" dirty="0" err="1">
                <a:latin typeface="ＭＳ ゴシック" panose="020B0609070205080204" pitchFamily="49" charset="-128"/>
                <a:ea typeface="ＭＳ ゴシック" panose="020B0609070205080204" pitchFamily="49" charset="-128"/>
              </a:rPr>
              <a:t>ドメインの下</a:t>
            </a:r>
            <a:r>
              <a:rPr lang="ja-JP" altLang="en-US" baseline="0" dirty="0">
                <a:latin typeface="ＭＳ ゴシック" panose="020B0609070205080204" pitchFamily="49" charset="-128"/>
                <a:ea typeface="ＭＳ ゴシック" panose="020B0609070205080204" pitchFamily="49" charset="-128"/>
              </a:rPr>
              <a:t>に</a:t>
            </a:r>
            <a:r>
              <a:rPr lang="en-US" baseline="0" dirty="0" err="1">
                <a:latin typeface="ＭＳ ゴシック" panose="020B0609070205080204" pitchFamily="49" charset="-128"/>
                <a:ea typeface="ＭＳ ゴシック" panose="020B0609070205080204" pitchFamily="49" charset="-128"/>
              </a:rPr>
              <a:t>原作者</a:t>
            </a:r>
            <a:r>
              <a:rPr lang="ja-JP" altLang="en-US" baseline="0" dirty="0">
                <a:latin typeface="ＭＳ ゴシック" panose="020B0609070205080204" pitchFamily="49" charset="-128"/>
                <a:ea typeface="ＭＳ ゴシック" panose="020B0609070205080204" pitchFamily="49" charset="-128"/>
              </a:rPr>
              <a:t>であることを放棄したりすることを</a:t>
            </a:r>
            <a:r>
              <a:rPr lang="en-US" baseline="0" dirty="0" err="1">
                <a:latin typeface="ＭＳ ゴシック" panose="020B0609070205080204" pitchFamily="49" charset="-128"/>
                <a:ea typeface="ＭＳ ゴシック" panose="020B0609070205080204" pitchFamily="49" charset="-128"/>
              </a:rPr>
              <a:t>許容するわけではないこと</a:t>
            </a:r>
            <a:r>
              <a:rPr lang="ja-JP" altLang="en-US" baseline="0" dirty="0">
                <a:latin typeface="ＭＳ ゴシック" panose="020B0609070205080204" pitchFamily="49" charset="-128"/>
                <a:ea typeface="ＭＳ ゴシック" panose="020B0609070205080204" pitchFamily="49" charset="-128"/>
              </a:rPr>
              <a:t>に</a:t>
            </a:r>
            <a:r>
              <a:rPr lang="en-US" baseline="0" dirty="0" err="1">
                <a:latin typeface="ＭＳ ゴシック" panose="020B0609070205080204" pitchFamily="49" charset="-128"/>
                <a:ea typeface="ＭＳ ゴシック" panose="020B0609070205080204" pitchFamily="49" charset="-128"/>
              </a:rPr>
              <a:t>留意しなければなりません。ドイツがその一例です</a:t>
            </a:r>
            <a:r>
              <a:rPr lang="en-US" baseline="0" dirty="0" smtClean="0">
                <a:latin typeface="ＭＳ ゴシック" panose="020B0609070205080204" pitchFamily="49" charset="-128"/>
                <a:ea typeface="ＭＳ ゴシック" panose="020B0609070205080204" pitchFamily="49" charset="-128"/>
              </a:rPr>
              <a:t>。</a:t>
            </a:r>
          </a:p>
          <a:p>
            <a:endParaRPr lang="en-US" baseline="0" dirty="0" smtClean="0">
              <a:latin typeface="Calibri"/>
            </a:endParaRPr>
          </a:p>
          <a:p>
            <a:r>
              <a:rPr lang="en-US" baseline="0" dirty="0" smtClean="0">
                <a:latin typeface="Calibri"/>
              </a:rPr>
              <a:t>---</a:t>
            </a:r>
          </a:p>
          <a:p>
            <a:r>
              <a:rPr lang="en-US" dirty="0" smtClean="0">
                <a:latin typeface="+mn-lt"/>
              </a:rPr>
              <a:t>This slide explains public domain, a type of release that means the work is released without any restrictions whatsoever by the authors. In the US public domain software can be included in FOSS code, but it should be noted that not all legal jurisdictions recognize the existence or permit the release of authorship under public domain. Germany is one example.</a:t>
            </a:r>
          </a:p>
          <a:p>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20</a:t>
            </a:fld>
            <a:endParaRPr lang="en-US"/>
          </a:p>
        </p:txBody>
      </p:sp>
    </p:spTree>
    <p:extLst>
      <p:ext uri="{BB962C8B-B14F-4D97-AF65-F5344CB8AC3E}">
        <p14:creationId xmlns:p14="http://schemas.microsoft.com/office/powerpoint/2010/main" val="96286873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latin typeface="ＭＳ ゴシック" panose="020B0609070205080204" pitchFamily="49" charset="-128"/>
                <a:ea typeface="ＭＳ ゴシック" panose="020B0609070205080204" pitchFamily="49" charset="-128"/>
              </a:rPr>
              <a:t>このスライドではライセンスの両立性</a:t>
            </a:r>
            <a:r>
              <a:rPr lang="ja-JP" altLang="en-US" dirty="0" smtClean="0">
                <a:latin typeface="ＭＳ ゴシック" panose="020B0609070205080204" pitchFamily="49" charset="-128"/>
                <a:ea typeface="ＭＳ ゴシック" panose="020B0609070205080204" pitchFamily="49" charset="-128"/>
              </a:rPr>
              <a:t>（互換性）</a:t>
            </a:r>
            <a:r>
              <a:rPr lang="en-US" dirty="0" err="1" smtClean="0">
                <a:latin typeface="ＭＳ ゴシック" panose="020B0609070205080204" pitchFamily="49" charset="-128"/>
                <a:ea typeface="ＭＳ ゴシック" panose="020B0609070205080204" pitchFamily="49" charset="-128"/>
              </a:rPr>
              <a:t>について説明しています</a:t>
            </a:r>
            <a:r>
              <a:rPr lang="en-US" dirty="0" err="1">
                <a:latin typeface="ＭＳ ゴシック" panose="020B0609070205080204" pitchFamily="49" charset="-128"/>
                <a:ea typeface="ＭＳ ゴシック" panose="020B0609070205080204" pitchFamily="49" charset="-128"/>
              </a:rPr>
              <a:t>。</a:t>
            </a:r>
            <a:r>
              <a:rPr lang="en-US" dirty="0" err="1" smtClean="0">
                <a:latin typeface="ＭＳ ゴシック" panose="020B0609070205080204" pitchFamily="49" charset="-128"/>
                <a:ea typeface="ＭＳ ゴシック" panose="020B0609070205080204" pitchFamily="49" charset="-128"/>
              </a:rPr>
              <a:t>両立性</a:t>
            </a:r>
            <a:r>
              <a:rPr lang="ja-JP" altLang="en-US" dirty="0" smtClean="0">
                <a:latin typeface="ＭＳ ゴシック" panose="020B0609070205080204" pitchFamily="49" charset="-128"/>
                <a:ea typeface="ＭＳ ゴシック" panose="020B0609070205080204" pitchFamily="49" charset="-128"/>
              </a:rPr>
              <a:t>（互換性）</a:t>
            </a:r>
            <a:r>
              <a:rPr lang="en-US" dirty="0" err="1" smtClean="0">
                <a:latin typeface="ＭＳ ゴシック" panose="020B0609070205080204" pitchFamily="49" charset="-128"/>
                <a:ea typeface="ＭＳ ゴシック" panose="020B0609070205080204" pitchFamily="49" charset="-128"/>
              </a:rPr>
              <a:t>は</a:t>
            </a:r>
            <a:r>
              <a:rPr lang="en-US" dirty="0" err="1">
                <a:latin typeface="ＭＳ ゴシック" panose="020B0609070205080204" pitchFamily="49" charset="-128"/>
                <a:ea typeface="ＭＳ ゴシック" panose="020B0609070205080204" pitchFamily="49" charset="-128"/>
              </a:rPr>
              <a:t>、どのライセンスが一緒に使用できるかを理解する上での考え方です。FOSS</a:t>
            </a:r>
            <a:r>
              <a:rPr lang="en-US" dirty="0" err="1" smtClean="0">
                <a:latin typeface="ＭＳ ゴシック" panose="020B0609070205080204" pitchFamily="49" charset="-128"/>
                <a:ea typeface="ＭＳ ゴシック" panose="020B0609070205080204" pitchFamily="49" charset="-128"/>
              </a:rPr>
              <a:t>にはお互いに両立</a:t>
            </a:r>
            <a:r>
              <a:rPr lang="ja-JP" altLang="en-US" dirty="0" smtClean="0">
                <a:latin typeface="ＭＳ ゴシック" panose="020B0609070205080204" pitchFamily="49" charset="-128"/>
                <a:ea typeface="ＭＳ ゴシック" panose="020B0609070205080204" pitchFamily="49" charset="-128"/>
              </a:rPr>
              <a:t>（互換）</a:t>
            </a:r>
            <a:r>
              <a:rPr lang="en-US" dirty="0" err="1" smtClean="0">
                <a:latin typeface="ＭＳ ゴシック" panose="020B0609070205080204" pitchFamily="49" charset="-128"/>
                <a:ea typeface="ＭＳ ゴシック" panose="020B0609070205080204" pitchFamily="49" charset="-128"/>
              </a:rPr>
              <a:t>できるもの</a:t>
            </a:r>
            <a:r>
              <a:rPr lang="en-US" dirty="0" err="1">
                <a:latin typeface="ＭＳ ゴシック" panose="020B0609070205080204" pitchFamily="49" charset="-128"/>
                <a:ea typeface="ＭＳ ゴシック" panose="020B0609070205080204" pitchFamily="49" charset="-128"/>
              </a:rPr>
              <a:t>、できないものがあります。コードやライセンスを選択する際にこれは重要な検討事項となります</a:t>
            </a:r>
            <a:r>
              <a:rPr lang="en-US" dirty="0" smtClean="0">
                <a:latin typeface="ＭＳ ゴシック" panose="020B0609070205080204" pitchFamily="49" charset="-128"/>
                <a:ea typeface="ＭＳ ゴシック" panose="020B0609070205080204" pitchFamily="49" charset="-128"/>
              </a:rPr>
              <a:t>。</a:t>
            </a:r>
          </a:p>
          <a:p>
            <a:endParaRPr lang="en-US" smtClean="0"/>
          </a:p>
          <a:p>
            <a:r>
              <a:rPr lang="en-US" smtClean="0"/>
              <a:t>---</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dirty="0" smtClean="0"/>
              <a:t>This slide explains license compatibility, the way of understanding what licenses can</a:t>
            </a:r>
            <a:r>
              <a:rPr lang="en-US" altLang="ja-JP" baseline="0" dirty="0" smtClean="0"/>
              <a:t> be used together. Some FOSS licenses are compatible with each other. Some are incompatible. This is an important consideration when choosing code and choosing licenses.</a:t>
            </a:r>
            <a:endParaRPr lang="en-US" altLang="ja-JP" dirty="0" smtClean="0"/>
          </a:p>
          <a:p>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21</a:t>
            </a:fld>
            <a:endParaRPr lang="en-US"/>
          </a:p>
        </p:txBody>
      </p:sp>
    </p:spTree>
    <p:extLst>
      <p:ext uri="{BB962C8B-B14F-4D97-AF65-F5344CB8AC3E}">
        <p14:creationId xmlns:p14="http://schemas.microsoft.com/office/powerpoint/2010/main" val="19642868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latin typeface="ＭＳ ゴシック" panose="020B0609070205080204" pitchFamily="49" charset="-128"/>
                <a:ea typeface="ＭＳ ゴシック" panose="020B0609070205080204" pitchFamily="49" charset="-128"/>
              </a:rPr>
              <a:t>このスライドでは、告知／表示（Notice</a:t>
            </a:r>
            <a:r>
              <a:rPr lang="ja-JP" altLang="en-US" dirty="0">
                <a:latin typeface="ＭＳ ゴシック" panose="020B0609070205080204" pitchFamily="49" charset="-128"/>
                <a:ea typeface="ＭＳ ゴシック" panose="020B0609070205080204" pitchFamily="49" charset="-128"/>
              </a:rPr>
              <a:t>）</a:t>
            </a:r>
            <a:r>
              <a:rPr lang="en-US" dirty="0" err="1">
                <a:latin typeface="ＭＳ ゴシック" panose="020B0609070205080204" pitchFamily="49" charset="-128"/>
                <a:ea typeface="ＭＳ ゴシック" panose="020B0609070205080204" pitchFamily="49" charset="-128"/>
              </a:rPr>
              <a:t>について説明しています。これは</a:t>
            </a:r>
            <a:r>
              <a:rPr lang="en-US" dirty="0">
                <a:latin typeface="ＭＳ ゴシック" panose="020B0609070205080204" pitchFamily="49" charset="-128"/>
                <a:ea typeface="ＭＳ ゴシック" panose="020B0609070205080204" pitchFamily="49" charset="-128"/>
              </a:rPr>
              <a:t>、</a:t>
            </a:r>
            <a:r>
              <a:rPr lang="ja-JP" altLang="en-US" dirty="0">
                <a:latin typeface="ＭＳ ゴシック" panose="020B0609070205080204" pitchFamily="49" charset="-128"/>
                <a:ea typeface="ＭＳ ゴシック" panose="020B0609070205080204" pitchFamily="49" charset="-128"/>
              </a:rPr>
              <a:t>（</a:t>
            </a:r>
            <a:r>
              <a:rPr lang="en-US" altLang="ja-JP" dirty="0">
                <a:latin typeface="ＭＳ ゴシック" panose="020B0609070205080204" pitchFamily="49" charset="-128"/>
                <a:ea typeface="ＭＳ ゴシック" panose="020B0609070205080204" pitchFamily="49" charset="-128"/>
              </a:rPr>
              <a:t>FOSS</a:t>
            </a:r>
            <a:r>
              <a:rPr lang="ja-JP" altLang="en-US" dirty="0">
                <a:latin typeface="ＭＳ ゴシック" panose="020B0609070205080204" pitchFamily="49" charset="-128"/>
                <a:ea typeface="ＭＳ ゴシック" panose="020B0609070205080204" pitchFamily="49" charset="-128"/>
              </a:rPr>
              <a:t>ソースコード）</a:t>
            </a:r>
            <a:r>
              <a:rPr lang="en-US" dirty="0" err="1">
                <a:latin typeface="ＭＳ ゴシック" panose="020B0609070205080204" pitchFamily="49" charset="-128"/>
                <a:ea typeface="ＭＳ ゴシック" panose="020B0609070205080204" pitchFamily="49" charset="-128"/>
              </a:rPr>
              <a:t>ファイル</a:t>
            </a:r>
            <a:r>
              <a:rPr lang="ja-JP" altLang="en-US" dirty="0">
                <a:latin typeface="ＭＳ ゴシック" panose="020B0609070205080204" pitchFamily="49" charset="-128"/>
                <a:ea typeface="ＭＳ ゴシック" panose="020B0609070205080204" pitchFamily="49" charset="-128"/>
              </a:rPr>
              <a:t>内のコメント</a:t>
            </a:r>
            <a:r>
              <a:rPr lang="en-US" dirty="0" err="1">
                <a:latin typeface="ＭＳ ゴシック" panose="020B0609070205080204" pitchFamily="49" charset="-128"/>
                <a:ea typeface="ＭＳ ゴシック" panose="020B0609070205080204" pitchFamily="49" charset="-128"/>
              </a:rPr>
              <a:t>文字列（テキスト</a:t>
            </a:r>
            <a:r>
              <a:rPr lang="en-US" dirty="0">
                <a:latin typeface="ＭＳ ゴシック" panose="020B0609070205080204" pitchFamily="49" charset="-128"/>
                <a:ea typeface="ＭＳ ゴシック" panose="020B0609070205080204" pitchFamily="49" charset="-128"/>
              </a:rPr>
              <a:t>）</a:t>
            </a:r>
            <a:r>
              <a:rPr lang="ja-JP" altLang="en-US" baseline="0" dirty="0">
                <a:latin typeface="ＭＳ ゴシック" panose="020B0609070205080204" pitchFamily="49" charset="-128"/>
                <a:ea typeface="ＭＳ ゴシック" panose="020B0609070205080204" pitchFamily="49" charset="-128"/>
              </a:rPr>
              <a:t>によって、</a:t>
            </a:r>
            <a:r>
              <a:rPr lang="en-US" baseline="0" dirty="0" err="1">
                <a:latin typeface="ＭＳ ゴシック" panose="020B0609070205080204" pitchFamily="49" charset="-128"/>
                <a:ea typeface="ＭＳ ゴシック" panose="020B0609070205080204" pitchFamily="49" charset="-128"/>
              </a:rPr>
              <a:t>著作者やライセンスについて説明するもので</a:t>
            </a:r>
            <a:r>
              <a:rPr lang="ja-JP" altLang="en-US" baseline="0" dirty="0" err="1">
                <a:latin typeface="ＭＳ ゴシック" panose="020B0609070205080204" pitchFamily="49" charset="-128"/>
                <a:ea typeface="ＭＳ ゴシック" panose="020B0609070205080204" pitchFamily="49" charset="-128"/>
              </a:rPr>
              <a:t>、</a:t>
            </a:r>
            <a:r>
              <a:rPr lang="en-US" baseline="0" dirty="0" err="1">
                <a:latin typeface="ＭＳ ゴシック" panose="020B0609070205080204" pitchFamily="49" charset="-128"/>
                <a:ea typeface="ＭＳ ゴシック" panose="020B0609070205080204" pitchFamily="49" charset="-128"/>
              </a:rPr>
              <a:t>多くの場合</a:t>
            </a:r>
            <a:r>
              <a:rPr lang="en-US" baseline="0" dirty="0">
                <a:latin typeface="ＭＳ ゴシック" panose="020B0609070205080204" pitchFamily="49" charset="-128"/>
                <a:ea typeface="ＭＳ ゴシック" panose="020B0609070205080204" pitchFamily="49" charset="-128"/>
              </a:rPr>
              <a:t>、</a:t>
            </a:r>
            <a:r>
              <a:rPr lang="ja-JP" altLang="en-US" baseline="0" dirty="0">
                <a:latin typeface="ＭＳ ゴシック" panose="020B0609070205080204" pitchFamily="49" charset="-128"/>
                <a:ea typeface="ＭＳ ゴシック" panose="020B0609070205080204" pitchFamily="49" charset="-128"/>
              </a:rPr>
              <a:t>（</a:t>
            </a:r>
            <a:r>
              <a:rPr lang="en-US" altLang="ja-JP" baseline="0" dirty="0">
                <a:latin typeface="ＭＳ ゴシック" panose="020B0609070205080204" pitchFamily="49" charset="-128"/>
                <a:ea typeface="ＭＳ ゴシック" panose="020B0609070205080204" pitchFamily="49" charset="-128"/>
              </a:rPr>
              <a:t>FOSS</a:t>
            </a:r>
            <a:r>
              <a:rPr lang="ja-JP" altLang="en-US" baseline="0" dirty="0">
                <a:latin typeface="ＭＳ ゴシック" panose="020B0609070205080204" pitchFamily="49" charset="-128"/>
                <a:ea typeface="ＭＳ ゴシック" panose="020B0609070205080204" pitchFamily="49" charset="-128"/>
              </a:rPr>
              <a:t>ソースコード）</a:t>
            </a:r>
            <a:r>
              <a:rPr lang="en-US" baseline="0" dirty="0" err="1">
                <a:latin typeface="ＭＳ ゴシック" panose="020B0609070205080204" pitchFamily="49" charset="-128"/>
                <a:ea typeface="ＭＳ ゴシック" panose="020B0609070205080204" pitchFamily="49" charset="-128"/>
              </a:rPr>
              <a:t>ファイルに</a:t>
            </a:r>
            <a:r>
              <a:rPr lang="ja-JP" altLang="en-US" baseline="0" dirty="0">
                <a:latin typeface="ＭＳ ゴシック" panose="020B0609070205080204" pitchFamily="49" charset="-128"/>
                <a:ea typeface="ＭＳ ゴシック" panose="020B0609070205080204" pitchFamily="49" charset="-128"/>
              </a:rPr>
              <a:t>適用される</a:t>
            </a:r>
            <a:r>
              <a:rPr lang="en-US" baseline="0" dirty="0" err="1">
                <a:latin typeface="ＭＳ ゴシック" panose="020B0609070205080204" pitchFamily="49" charset="-128"/>
                <a:ea typeface="ＭＳ ゴシック" panose="020B0609070205080204" pitchFamily="49" charset="-128"/>
              </a:rPr>
              <a:t>ライセンスを知る</a:t>
            </a:r>
            <a:r>
              <a:rPr lang="ja-JP" altLang="en-US" baseline="0" dirty="0">
                <a:latin typeface="ＭＳ ゴシック" panose="020B0609070205080204" pitchFamily="49" charset="-128"/>
                <a:ea typeface="ＭＳ ゴシック" panose="020B0609070205080204" pitchFamily="49" charset="-128"/>
              </a:rPr>
              <a:t>最も</a:t>
            </a:r>
            <a:r>
              <a:rPr lang="en-US" baseline="0" dirty="0" err="1">
                <a:latin typeface="ＭＳ ゴシック" panose="020B0609070205080204" pitchFamily="49" charset="-128"/>
                <a:ea typeface="ＭＳ ゴシック" panose="020B0609070205080204" pitchFamily="49" charset="-128"/>
              </a:rPr>
              <a:t>重要な方法として認識されています</a:t>
            </a:r>
            <a:r>
              <a:rPr lang="en-US" baseline="0" dirty="0" smtClean="0">
                <a:latin typeface="ＭＳ ゴシック" panose="020B0609070205080204" pitchFamily="49" charset="-128"/>
                <a:ea typeface="ＭＳ ゴシック" panose="020B0609070205080204" pitchFamily="49" charset="-128"/>
              </a:rPr>
              <a:t>。</a:t>
            </a:r>
          </a:p>
          <a:p>
            <a:endParaRPr lang="en-US" baseline="0" dirty="0" smtClean="0"/>
          </a:p>
          <a:p>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dirty="0" smtClean="0"/>
              <a:t>This slide explains license compatibility, the way of understanding what licenses can</a:t>
            </a:r>
            <a:r>
              <a:rPr lang="en-US" altLang="ja-JP" baseline="0" dirty="0" smtClean="0"/>
              <a:t> be used together. Some FOSS licenses are compatible with each other. Some are incompatible. This is an important consideration when choosing code and choosing licenses.</a:t>
            </a:r>
            <a:endParaRPr lang="en-US" altLang="ja-JP" dirty="0" smtClean="0"/>
          </a:p>
          <a:p>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22</a:t>
            </a:fld>
            <a:endParaRPr lang="en-US"/>
          </a:p>
        </p:txBody>
      </p:sp>
    </p:spTree>
    <p:extLst>
      <p:ext uri="{BB962C8B-B14F-4D97-AF65-F5344CB8AC3E}">
        <p14:creationId xmlns:p14="http://schemas.microsoft.com/office/powerpoint/2010/main" val="53690311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ＭＳ ゴシック" panose="020B0609070205080204" pitchFamily="49" charset="-128"/>
                <a:ea typeface="ＭＳ ゴシック" panose="020B0609070205080204" pitchFamily="49" charset="-128"/>
              </a:rPr>
              <a:t>このスライドは</a:t>
            </a:r>
            <a:r>
              <a:rPr lang="en-US" baseline="0" dirty="0">
                <a:latin typeface="ＭＳ ゴシック" panose="020B0609070205080204" pitchFamily="49" charset="-128"/>
                <a:ea typeface="ＭＳ ゴシック" panose="020B0609070205080204" pitchFamily="49" charset="-128"/>
              </a:rPr>
              <a:t> マルチライセンスについて説明しています。これは、2つ以上のライセンス条件がソフトウェアに適用される状況です。</a:t>
            </a:r>
            <a:br>
              <a:rPr lang="en-US" baseline="0" dirty="0">
                <a:latin typeface="ＭＳ ゴシック" panose="020B0609070205080204" pitchFamily="49" charset="-128"/>
                <a:ea typeface="ＭＳ ゴシック" panose="020B0609070205080204" pitchFamily="49" charset="-128"/>
              </a:rPr>
            </a:br>
            <a:r>
              <a:rPr lang="en-US" baseline="0" dirty="0">
                <a:latin typeface="ＭＳ ゴシック" panose="020B0609070205080204" pitchFamily="49" charset="-128"/>
                <a:ea typeface="ＭＳ ゴシック" panose="020B0609070205080204" pitchFamily="49" charset="-128"/>
              </a:rPr>
              <a:t/>
            </a:r>
            <a:br>
              <a:rPr lang="en-US" baseline="0" dirty="0">
                <a:latin typeface="ＭＳ ゴシック" panose="020B0609070205080204" pitchFamily="49" charset="-128"/>
                <a:ea typeface="ＭＳ ゴシック" panose="020B0609070205080204" pitchFamily="49" charset="-128"/>
              </a:rPr>
            </a:br>
            <a:r>
              <a:rPr lang="en-US" b="1" dirty="0">
                <a:latin typeface="ＭＳ ゴシック" panose="020B0609070205080204" pitchFamily="49" charset="-128"/>
                <a:ea typeface="ＭＳ ゴシック" panose="020B0609070205080204" pitchFamily="49" charset="-128"/>
              </a:rPr>
              <a:t>結合的（Conjunctive）</a:t>
            </a:r>
            <a:r>
              <a:rPr lang="en-US" dirty="0">
                <a:latin typeface="ＭＳ ゴシック" panose="020B0609070205080204" pitchFamily="49" charset="-128"/>
                <a:ea typeface="ＭＳ ゴシック" panose="020B0609070205080204" pitchFamily="49" charset="-128"/>
              </a:rPr>
              <a:t> ＝ 複数のライセンスを適用します。</a:t>
            </a:r>
          </a:p>
          <a:p>
            <a:pPr lvl="1"/>
            <a:r>
              <a:rPr lang="en-US" dirty="0">
                <a:latin typeface="ＭＳ ゴシック" panose="020B0609070205080204" pitchFamily="49" charset="-128"/>
                <a:ea typeface="ＭＳ ゴシック" panose="020B0609070205080204" pitchFamily="49" charset="-128"/>
              </a:rPr>
              <a:t>GPL-2.0 プロジェクトはBSD三条項ライセンス下のコードも含みます。 </a:t>
            </a:r>
          </a:p>
          <a:p>
            <a:pPr marL="596376" lvl="1" indent="0">
              <a:buNone/>
            </a:pPr>
            <a:r>
              <a:rPr lang="en-US" baseline="0" dirty="0">
                <a:latin typeface="ＭＳ ゴシック" panose="020B0609070205080204" pitchFamily="49" charset="-128"/>
                <a:ea typeface="ＭＳ ゴシック" panose="020B0609070205080204" pitchFamily="49" charset="-128"/>
                <a:sym typeface="Wingdings"/>
              </a:rPr>
              <a:t>この状況においては両方の条項を満たさなければいけません。</a:t>
            </a:r>
          </a:p>
          <a:p>
            <a:r>
              <a:rPr lang="en-US" b="1" dirty="0">
                <a:latin typeface="ＭＳ ゴシック" panose="020B0609070205080204" pitchFamily="49" charset="-128"/>
                <a:ea typeface="ＭＳ ゴシック" panose="020B0609070205080204" pitchFamily="49" charset="-128"/>
              </a:rPr>
              <a:t>離接的（Disjunctive）</a:t>
            </a:r>
            <a:r>
              <a:rPr lang="en-US" dirty="0">
                <a:latin typeface="ＭＳ ゴシック" panose="020B0609070205080204" pitchFamily="49" charset="-128"/>
                <a:ea typeface="ＭＳ ゴシック" panose="020B0609070205080204" pitchFamily="49" charset="-128"/>
              </a:rPr>
              <a:t> ＝ </a:t>
            </a:r>
            <a:r>
              <a:rPr lang="ja-JP" altLang="en-US" dirty="0">
                <a:latin typeface="ＭＳ ゴシック" panose="020B0609070205080204" pitchFamily="49" charset="-128"/>
                <a:ea typeface="ＭＳ ゴシック" panose="020B0609070205080204" pitchFamily="49" charset="-128"/>
              </a:rPr>
              <a:t>複数のオープンソース ライセンス</a:t>
            </a:r>
            <a:r>
              <a:rPr lang="en-US" dirty="0">
                <a:latin typeface="ＭＳ ゴシック" panose="020B0609070205080204" pitchFamily="49" charset="-128"/>
                <a:ea typeface="ＭＳ ゴシック" panose="020B0609070205080204" pitchFamily="49" charset="-128"/>
              </a:rPr>
              <a:t>から</a:t>
            </a:r>
            <a:r>
              <a:rPr lang="en-US" altLang="ja-JP" dirty="0">
                <a:latin typeface="ＭＳ ゴシック" panose="020B0609070205080204" pitchFamily="49" charset="-128"/>
                <a:ea typeface="ＭＳ ゴシック" panose="020B0609070205080204" pitchFamily="49" charset="-128"/>
              </a:rPr>
              <a:t>1</a:t>
            </a:r>
            <a:r>
              <a:rPr lang="en-US" dirty="0">
                <a:latin typeface="ＭＳ ゴシック" panose="020B0609070205080204" pitchFamily="49" charset="-128"/>
                <a:ea typeface="ＭＳ ゴシック" panose="020B0609070205080204" pitchFamily="49" charset="-128"/>
              </a:rPr>
              <a:t>つのライセンスを選択します。</a:t>
            </a:r>
          </a:p>
          <a:p>
            <a:pPr lvl="1"/>
            <a:r>
              <a:rPr lang="en-US" dirty="0">
                <a:latin typeface="ＭＳ ゴシック" panose="020B0609070205080204" pitchFamily="49" charset="-128"/>
                <a:ea typeface="ＭＳ ゴシック" panose="020B0609070205080204" pitchFamily="49" charset="-128"/>
              </a:rPr>
              <a:t>Mozilla 3ライセンス（tri-license）</a:t>
            </a:r>
          </a:p>
          <a:p>
            <a:pPr lvl="1"/>
            <a:r>
              <a:rPr lang="en-US" dirty="0">
                <a:latin typeface="ＭＳ ゴシック" panose="020B0609070205080204" pitchFamily="49" charset="-128"/>
                <a:ea typeface="ＭＳ ゴシック" panose="020B0609070205080204" pitchFamily="49" charset="-128"/>
              </a:rPr>
              <a:t>Jetty</a:t>
            </a:r>
          </a:p>
          <a:p>
            <a:pPr lvl="1"/>
            <a:r>
              <a:rPr lang="en-US" dirty="0">
                <a:latin typeface="ＭＳ ゴシック" panose="020B0609070205080204" pitchFamily="49" charset="-128"/>
                <a:ea typeface="ＭＳ ゴシック" panose="020B0609070205080204" pitchFamily="49" charset="-128"/>
              </a:rPr>
              <a:t>Ruby</a:t>
            </a:r>
            <a:endParaRPr lang="en-US" dirty="0">
              <a:solidFill>
                <a:srgbClr val="FF0000"/>
              </a:solidFill>
              <a:latin typeface="ＭＳ ゴシック" panose="020B0609070205080204" pitchFamily="49" charset="-128"/>
              <a:ea typeface="ＭＳ ゴシック" panose="020B0609070205080204" pitchFamily="49" charset="-128"/>
            </a:endParaRPr>
          </a:p>
          <a:p>
            <a:pPr marL="0" marR="0" indent="0" algn="l" defTabSz="1192914" rtl="0" eaLnBrk="1" fontAlgn="auto" latinLnBrk="0" hangingPunct="1">
              <a:lnSpc>
                <a:spcPct val="100000"/>
              </a:lnSpc>
              <a:spcBef>
                <a:spcPts val="0"/>
              </a:spcBef>
              <a:spcAft>
                <a:spcPts val="0"/>
              </a:spcAft>
              <a:buClrTx/>
              <a:buSzTx/>
              <a:buFontTx/>
              <a:buNone/>
              <a:tabLst/>
              <a:defRPr/>
            </a:pPr>
            <a:r>
              <a:rPr lang="en-US" dirty="0">
                <a:latin typeface="ＭＳ ゴシック" panose="020B0609070205080204" pitchFamily="49" charset="-128"/>
                <a:ea typeface="ＭＳ ゴシック" panose="020B0609070205080204" pitchFamily="49" charset="-128"/>
              </a:rPr>
              <a:t/>
            </a:r>
            <a:br>
              <a:rPr lang="en-US" dirty="0">
                <a:latin typeface="ＭＳ ゴシック" panose="020B0609070205080204" pitchFamily="49" charset="-128"/>
                <a:ea typeface="ＭＳ ゴシック" panose="020B0609070205080204" pitchFamily="49" charset="-128"/>
              </a:rPr>
            </a:br>
            <a:r>
              <a:rPr lang="en-US" dirty="0">
                <a:latin typeface="ＭＳ ゴシック" panose="020B0609070205080204" pitchFamily="49" charset="-128"/>
                <a:ea typeface="ＭＳ ゴシック" panose="020B0609070205080204" pitchFamily="49" charset="-128"/>
              </a:rPr>
              <a:t>離接的なライセンスは、</a:t>
            </a:r>
            <a:r>
              <a:rPr lang="en-US" baseline="0" dirty="0">
                <a:latin typeface="ＭＳ ゴシック" panose="020B0609070205080204" pitchFamily="49" charset="-128"/>
                <a:ea typeface="ＭＳ ゴシック" panose="020B0609070205080204" pitchFamily="49" charset="-128"/>
              </a:rPr>
              <a:t> </a:t>
            </a:r>
            <a:r>
              <a:rPr lang="en-US" baseline="0" dirty="0" err="1">
                <a:latin typeface="ＭＳ ゴシック" panose="020B0609070205080204" pitchFamily="49" charset="-128"/>
                <a:ea typeface="ＭＳ ゴシック" panose="020B0609070205080204" pitchFamily="49" charset="-128"/>
              </a:rPr>
              <a:t>FOSSポリシーを策定する際により深く調査す</a:t>
            </a:r>
            <a:r>
              <a:rPr lang="ja-JP" altLang="en-US" baseline="0" dirty="0">
                <a:latin typeface="ＭＳ ゴシック" panose="020B0609070205080204" pitchFamily="49" charset="-128"/>
                <a:ea typeface="ＭＳ ゴシック" panose="020B0609070205080204" pitchFamily="49" charset="-128"/>
              </a:rPr>
              <a:t>べき</a:t>
            </a:r>
            <a:r>
              <a:rPr lang="en-US" baseline="0" dirty="0" err="1">
                <a:latin typeface="ＭＳ ゴシック" panose="020B0609070205080204" pitchFamily="49" charset="-128"/>
                <a:ea typeface="ＭＳ ゴシック" panose="020B0609070205080204" pitchFamily="49" charset="-128"/>
              </a:rPr>
              <a:t>重要な</a:t>
            </a:r>
            <a:r>
              <a:rPr lang="ja-JP" altLang="en-US" baseline="0" dirty="0">
                <a:latin typeface="ＭＳ ゴシック" panose="020B0609070205080204" pitchFamily="49" charset="-128"/>
                <a:ea typeface="ＭＳ ゴシック" panose="020B0609070205080204" pitchFamily="49" charset="-128"/>
              </a:rPr>
              <a:t>事柄となる</a:t>
            </a:r>
            <a:r>
              <a:rPr lang="en-US" baseline="0" dirty="0" err="1">
                <a:latin typeface="ＭＳ ゴシック" panose="020B0609070205080204" pitchFamily="49" charset="-128"/>
                <a:ea typeface="ＭＳ ゴシック" panose="020B0609070205080204" pitchFamily="49" charset="-128"/>
              </a:rPr>
              <a:t>ことがあります</a:t>
            </a:r>
            <a:r>
              <a:rPr lang="en-US" baseline="0" dirty="0">
                <a:latin typeface="ＭＳ ゴシック" panose="020B0609070205080204" pitchFamily="49" charset="-128"/>
                <a:ea typeface="ＭＳ ゴシック" panose="020B0609070205080204" pitchFamily="49" charset="-128"/>
              </a:rPr>
              <a:t>。</a:t>
            </a:r>
          </a:p>
          <a:p>
            <a:pPr marL="0" marR="0" indent="0" algn="l" defTabSz="1192914" rtl="0" eaLnBrk="1" fontAlgn="auto" latinLnBrk="0" hangingPunct="1">
              <a:lnSpc>
                <a:spcPct val="100000"/>
              </a:lnSpc>
              <a:spcBef>
                <a:spcPts val="0"/>
              </a:spcBef>
              <a:spcAft>
                <a:spcPts val="0"/>
              </a:spcAft>
              <a:buClrTx/>
              <a:buSzTx/>
              <a:buFontTx/>
              <a:buNone/>
              <a:tabLst/>
              <a:defRPr/>
            </a:pPr>
            <a:endParaRPr lang="en-US" sz="1200" baseline="0" dirty="0">
              <a:latin typeface="ＭＳ ゴシック" panose="020B0609070205080204" pitchFamily="49" charset="-128"/>
              <a:ea typeface="ＭＳ ゴシック" panose="020B0609070205080204" pitchFamily="49" charset="-128"/>
              <a:cs typeface="Arial"/>
            </a:endParaRPr>
          </a:p>
          <a:p>
            <a:pPr marL="0" marR="0" indent="0" algn="l" defTabSz="1192914" rtl="0" eaLnBrk="1" fontAlgn="auto" latinLnBrk="0" hangingPunct="1">
              <a:lnSpc>
                <a:spcPct val="100000"/>
              </a:lnSpc>
              <a:spcBef>
                <a:spcPts val="0"/>
              </a:spcBef>
              <a:spcAft>
                <a:spcPts val="0"/>
              </a:spcAft>
              <a:buClrTx/>
              <a:buSzTx/>
              <a:buFontTx/>
              <a:buNone/>
              <a:tabLst/>
              <a:defRPr/>
            </a:pPr>
            <a:r>
              <a:rPr lang="en-US" sz="1200" dirty="0" err="1">
                <a:latin typeface="ＭＳ ゴシック" panose="020B0609070205080204" pitchFamily="49" charset="-128"/>
                <a:ea typeface="ＭＳ ゴシック" panose="020B0609070205080204" pitchFamily="49" charset="-128"/>
                <a:cs typeface="Arial"/>
              </a:rPr>
              <a:t>離接的なライセンスの下では、ライセンスを選択することができます</a:t>
            </a:r>
            <a:r>
              <a:rPr lang="en-US" sz="1200" dirty="0">
                <a:latin typeface="ＭＳ ゴシック" panose="020B0609070205080204" pitchFamily="49" charset="-128"/>
                <a:ea typeface="ＭＳ ゴシック" panose="020B0609070205080204" pitchFamily="49" charset="-128"/>
                <a:cs typeface="Arial"/>
              </a:rPr>
              <a:t>。</a:t>
            </a:r>
            <a:r>
              <a:rPr lang="ja-JP" altLang="en-US" sz="1200" dirty="0">
                <a:latin typeface="ＭＳ ゴシック" panose="020B0609070205080204" pitchFamily="49" charset="-128"/>
                <a:ea typeface="ＭＳ ゴシック" panose="020B0609070205080204" pitchFamily="49" charset="-128"/>
                <a:cs typeface="Arial"/>
              </a:rPr>
              <a:t>たとえば、</a:t>
            </a:r>
            <a:r>
              <a:rPr lang="en-US" sz="1200" dirty="0" err="1">
                <a:latin typeface="ＭＳ ゴシック" panose="020B0609070205080204" pitchFamily="49" charset="-128"/>
                <a:ea typeface="ＭＳ ゴシック" panose="020B0609070205080204" pitchFamily="49" charset="-128"/>
                <a:cs typeface="Arial"/>
              </a:rPr>
              <a:t>GPLとよりパーミッシブなライセンスが選択肢にあった場合、ライセンスの</a:t>
            </a:r>
            <a:r>
              <a:rPr lang="en-US" sz="1200" baseline="0" dirty="0" err="1">
                <a:latin typeface="ＭＳ ゴシック" panose="020B0609070205080204" pitchFamily="49" charset="-128"/>
                <a:ea typeface="ＭＳ ゴシック" panose="020B0609070205080204" pitchFamily="49" charset="-128"/>
                <a:cs typeface="Arial"/>
              </a:rPr>
              <a:t>両立性と</a:t>
            </a:r>
            <a:r>
              <a:rPr lang="ja-JP" altLang="en-US" sz="1200" dirty="0">
                <a:latin typeface="ＭＳ ゴシック" panose="020B0609070205080204" pitchFamily="49" charset="-128"/>
                <a:ea typeface="ＭＳ ゴシック" panose="020B0609070205080204" pitchFamily="49" charset="-128"/>
                <a:cs typeface="Arial"/>
              </a:rPr>
              <a:t>要件を十分</a:t>
            </a:r>
            <a:r>
              <a:rPr lang="ja-JP" altLang="en-US" sz="1200">
                <a:latin typeface="ＭＳ ゴシック" panose="020B0609070205080204" pitchFamily="49" charset="-128"/>
                <a:ea typeface="ＭＳ ゴシック" panose="020B0609070205080204" pitchFamily="49" charset="-128"/>
                <a:cs typeface="Arial"/>
              </a:rPr>
              <a:t>検討</a:t>
            </a:r>
            <a:r>
              <a:rPr lang="ja-JP" altLang="en-US" sz="1200" smtClean="0">
                <a:latin typeface="ＭＳ ゴシック" panose="020B0609070205080204" pitchFamily="49" charset="-128"/>
                <a:ea typeface="ＭＳ ゴシック" panose="020B0609070205080204" pitchFamily="49" charset="-128"/>
                <a:cs typeface="Arial"/>
              </a:rPr>
              <a:t>した上で</a:t>
            </a:r>
            <a:r>
              <a:rPr lang="ja-JP" altLang="en-US" sz="1200" dirty="0">
                <a:latin typeface="ＭＳ ゴシック" panose="020B0609070205080204" pitchFamily="49" charset="-128"/>
                <a:ea typeface="ＭＳ ゴシック" panose="020B0609070205080204" pitchFamily="49" charset="-128"/>
                <a:cs typeface="Arial"/>
              </a:rPr>
              <a:t>、</a:t>
            </a:r>
            <a:r>
              <a:rPr lang="en-US" sz="1200" dirty="0" err="1">
                <a:latin typeface="ＭＳ ゴシック" panose="020B0609070205080204" pitchFamily="49" charset="-128"/>
                <a:ea typeface="ＭＳ ゴシック" panose="020B0609070205080204" pitchFamily="49" charset="-128"/>
                <a:cs typeface="Arial"/>
              </a:rPr>
              <a:t>どちらのライセンスで頒布するか</a:t>
            </a:r>
            <a:r>
              <a:rPr lang="ja-JP" altLang="en-US" sz="1200" dirty="0">
                <a:latin typeface="ＭＳ ゴシック" panose="020B0609070205080204" pitchFamily="49" charset="-128"/>
                <a:ea typeface="ＭＳ ゴシック" panose="020B0609070205080204" pitchFamily="49" charset="-128"/>
                <a:cs typeface="Arial"/>
              </a:rPr>
              <a:t>を</a:t>
            </a:r>
            <a:r>
              <a:rPr lang="en-US" sz="1200" dirty="0" err="1">
                <a:latin typeface="ＭＳ ゴシック" panose="020B0609070205080204" pitchFamily="49" charset="-128"/>
                <a:ea typeface="ＭＳ ゴシック" panose="020B0609070205080204" pitchFamily="49" charset="-128"/>
                <a:cs typeface="Arial"/>
              </a:rPr>
              <a:t>選択できます</a:t>
            </a:r>
            <a:r>
              <a:rPr lang="en-US" sz="1200" dirty="0">
                <a:latin typeface="ＭＳ ゴシック" panose="020B0609070205080204" pitchFamily="49" charset="-128"/>
                <a:ea typeface="ＭＳ ゴシック" panose="020B0609070205080204" pitchFamily="49" charset="-128"/>
                <a:cs typeface="Arial"/>
              </a:rPr>
              <a:t>。 </a:t>
            </a:r>
          </a:p>
          <a:p>
            <a:pPr marL="0" marR="0" indent="0" algn="l" defTabSz="1192914" rtl="0" eaLnBrk="1" fontAlgn="auto" latinLnBrk="0" hangingPunct="1">
              <a:lnSpc>
                <a:spcPct val="100000"/>
              </a:lnSpc>
              <a:spcBef>
                <a:spcPts val="0"/>
              </a:spcBef>
              <a:spcAft>
                <a:spcPts val="0"/>
              </a:spcAft>
              <a:buClrTx/>
              <a:buSzTx/>
              <a:buFontTx/>
              <a:buNone/>
              <a:tabLst/>
              <a:defRPr/>
            </a:pPr>
            <a:r>
              <a:rPr lang="en-US" sz="1200" dirty="0">
                <a:latin typeface="ＭＳ ゴシック" panose="020B0609070205080204" pitchFamily="49" charset="-128"/>
                <a:ea typeface="ＭＳ ゴシック" panose="020B0609070205080204" pitchFamily="49" charset="-128"/>
                <a:cs typeface="Arial"/>
              </a:rPr>
              <a:t> </a:t>
            </a:r>
          </a:p>
          <a:p>
            <a:pPr marL="0" marR="0" indent="0" algn="l" defTabSz="1192914" rtl="0" eaLnBrk="1" fontAlgn="auto" latinLnBrk="0" hangingPunct="1">
              <a:lnSpc>
                <a:spcPct val="100000"/>
              </a:lnSpc>
              <a:spcBef>
                <a:spcPts val="0"/>
              </a:spcBef>
              <a:spcAft>
                <a:spcPts val="0"/>
              </a:spcAft>
              <a:buClrTx/>
              <a:buSzTx/>
              <a:buFontTx/>
              <a:buNone/>
              <a:tabLst/>
              <a:defRPr/>
            </a:pPr>
            <a:r>
              <a:rPr lang="en-US" sz="1200" dirty="0" err="1">
                <a:latin typeface="ＭＳ ゴシック" panose="020B0609070205080204" pitchFamily="49" charset="-128"/>
                <a:ea typeface="ＭＳ ゴシック" panose="020B0609070205080204" pitchFamily="49" charset="-128"/>
                <a:cs typeface="Arial"/>
              </a:rPr>
              <a:t>プロジェクトが離接的なライセンス</a:t>
            </a:r>
            <a:r>
              <a:rPr lang="ja-JP" altLang="en-US" sz="1200" dirty="0">
                <a:latin typeface="ＭＳ ゴシック" panose="020B0609070205080204" pitchFamily="49" charset="-128"/>
                <a:ea typeface="ＭＳ ゴシック" panose="020B0609070205080204" pitchFamily="49" charset="-128"/>
                <a:cs typeface="Arial"/>
              </a:rPr>
              <a:t>を設定して</a:t>
            </a:r>
            <a:r>
              <a:rPr lang="en-US" sz="1200" dirty="0">
                <a:latin typeface="ＭＳ ゴシック" panose="020B0609070205080204" pitchFamily="49" charset="-128"/>
                <a:ea typeface="ＭＳ ゴシック" panose="020B0609070205080204" pitchFamily="49" charset="-128"/>
                <a:cs typeface="Arial"/>
              </a:rPr>
              <a:t>も、</a:t>
            </a:r>
            <a:r>
              <a:rPr lang="ja-JP" altLang="en-US" sz="1200" dirty="0">
                <a:latin typeface="ＭＳ ゴシック" panose="020B0609070205080204" pitchFamily="49" charset="-128"/>
                <a:ea typeface="ＭＳ ゴシック" panose="020B0609070205080204" pitchFamily="49" charset="-128"/>
                <a:cs typeface="Arial"/>
              </a:rPr>
              <a:t>時として、あなたが利用しようとした</a:t>
            </a:r>
            <a:r>
              <a:rPr lang="en-US" sz="1200" dirty="0" err="1">
                <a:latin typeface="ＭＳ ゴシック" panose="020B0609070205080204" pitchFamily="49" charset="-128"/>
                <a:ea typeface="ＭＳ ゴシック" panose="020B0609070205080204" pitchFamily="49" charset="-128"/>
                <a:cs typeface="Arial"/>
              </a:rPr>
              <a:t>コード</a:t>
            </a:r>
            <a:r>
              <a:rPr lang="ja-JP" altLang="en-US" sz="1200" dirty="0" err="1">
                <a:latin typeface="ＭＳ ゴシック" panose="020B0609070205080204" pitchFamily="49" charset="-128"/>
                <a:ea typeface="ＭＳ ゴシック" panose="020B0609070205080204" pitchFamily="49" charset="-128"/>
                <a:cs typeface="Arial"/>
              </a:rPr>
              <a:t>には</a:t>
            </a:r>
            <a:r>
              <a:rPr lang="en-US" altLang="ja-JP" sz="1200" dirty="0">
                <a:latin typeface="ＭＳ ゴシック" panose="020B0609070205080204" pitchFamily="49" charset="-128"/>
                <a:ea typeface="ＭＳ ゴシック" panose="020B0609070205080204" pitchFamily="49" charset="-128"/>
                <a:cs typeface="Arial"/>
              </a:rPr>
              <a:t>1</a:t>
            </a:r>
            <a:r>
              <a:rPr lang="en-US" sz="1200" dirty="0">
                <a:latin typeface="ＭＳ ゴシック" panose="020B0609070205080204" pitchFamily="49" charset="-128"/>
                <a:ea typeface="ＭＳ ゴシック" panose="020B0609070205080204" pitchFamily="49" charset="-128"/>
                <a:cs typeface="Arial"/>
              </a:rPr>
              <a:t>つのライセンスだけ</a:t>
            </a:r>
            <a:r>
              <a:rPr lang="ja-JP" altLang="en-US" sz="1200" dirty="0">
                <a:latin typeface="ＭＳ ゴシック" panose="020B0609070205080204" pitchFamily="49" charset="-128"/>
                <a:ea typeface="ＭＳ ゴシック" panose="020B0609070205080204" pitchFamily="49" charset="-128"/>
                <a:cs typeface="Arial"/>
              </a:rPr>
              <a:t>が設定されている</a:t>
            </a:r>
            <a:r>
              <a:rPr lang="en-US" sz="1200" dirty="0" err="1">
                <a:latin typeface="ＭＳ ゴシック" panose="020B0609070205080204" pitchFamily="49" charset="-128"/>
                <a:ea typeface="ＭＳ ゴシック" panose="020B0609070205080204" pitchFamily="49" charset="-128"/>
                <a:cs typeface="Arial"/>
              </a:rPr>
              <a:t>場合</a:t>
            </a:r>
            <a:r>
              <a:rPr lang="ja-JP" altLang="en-US" sz="1200" dirty="0">
                <a:latin typeface="ＭＳ ゴシック" panose="020B0609070205080204" pitchFamily="49" charset="-128"/>
                <a:ea typeface="ＭＳ ゴシック" panose="020B0609070205080204" pitchFamily="49" charset="-128"/>
                <a:cs typeface="Arial"/>
              </a:rPr>
              <a:t>もあります。おそらく、その</a:t>
            </a:r>
            <a:r>
              <a:rPr lang="en-US" sz="1200" dirty="0" err="1">
                <a:latin typeface="ＭＳ ゴシック" panose="020B0609070205080204" pitchFamily="49" charset="-128"/>
                <a:ea typeface="ＭＳ ゴシック" panose="020B0609070205080204" pitchFamily="49" charset="-128"/>
                <a:cs typeface="Arial"/>
              </a:rPr>
              <a:t>コード</a:t>
            </a:r>
            <a:r>
              <a:rPr lang="ja-JP" altLang="en-US" sz="1200" dirty="0">
                <a:latin typeface="ＭＳ ゴシック" panose="020B0609070205080204" pitchFamily="49" charset="-128"/>
                <a:ea typeface="ＭＳ ゴシック" panose="020B0609070205080204" pitchFamily="49" charset="-128"/>
                <a:cs typeface="Arial"/>
              </a:rPr>
              <a:t>の作成者が、</a:t>
            </a:r>
            <a:r>
              <a:rPr lang="en-US" sz="1200" dirty="0" err="1">
                <a:latin typeface="ＭＳ ゴシック" panose="020B0609070205080204" pitchFamily="49" charset="-128"/>
                <a:ea typeface="ＭＳ ゴシック" panose="020B0609070205080204" pitchFamily="49" charset="-128"/>
                <a:cs typeface="Arial"/>
              </a:rPr>
              <a:t>この選択をすでに実施し</a:t>
            </a:r>
            <a:r>
              <a:rPr lang="ja-JP" altLang="en-US" sz="1200" dirty="0">
                <a:latin typeface="ＭＳ ゴシック" panose="020B0609070205080204" pitchFamily="49" charset="-128"/>
                <a:ea typeface="ＭＳ ゴシック" panose="020B0609070205080204" pitchFamily="49" charset="-128"/>
                <a:cs typeface="Arial"/>
              </a:rPr>
              <a:t>てしまっているのかもしれません</a:t>
            </a:r>
            <a:r>
              <a:rPr lang="en-US" sz="1200" dirty="0">
                <a:latin typeface="ＭＳ ゴシック" panose="020B0609070205080204" pitchFamily="49" charset="-128"/>
                <a:ea typeface="ＭＳ ゴシック" panose="020B0609070205080204" pitchFamily="49" charset="-128"/>
                <a:cs typeface="Arial"/>
              </a:rPr>
              <a:t>。使</a:t>
            </a:r>
            <a:r>
              <a:rPr lang="ja-JP" altLang="en-US" sz="1200" dirty="0">
                <a:latin typeface="ＭＳ ゴシック" panose="020B0609070205080204" pitchFamily="49" charset="-128"/>
                <a:ea typeface="ＭＳ ゴシック" panose="020B0609070205080204" pitchFamily="49" charset="-128"/>
                <a:cs typeface="Arial"/>
              </a:rPr>
              <a:t>いたくない</a:t>
            </a:r>
            <a:r>
              <a:rPr lang="en-US" sz="1200" dirty="0" err="1">
                <a:latin typeface="ＭＳ ゴシック" panose="020B0609070205080204" pitchFamily="49" charset="-128"/>
                <a:ea typeface="ＭＳ ゴシック" panose="020B0609070205080204" pitchFamily="49" charset="-128"/>
                <a:cs typeface="Arial"/>
              </a:rPr>
              <a:t>ライセンス</a:t>
            </a:r>
            <a:r>
              <a:rPr lang="ja-JP" altLang="en-US" sz="1200" dirty="0">
                <a:latin typeface="ＭＳ ゴシック" panose="020B0609070205080204" pitchFamily="49" charset="-128"/>
                <a:ea typeface="ＭＳ ゴシック" panose="020B0609070205080204" pitchFamily="49" charset="-128"/>
                <a:cs typeface="Arial"/>
              </a:rPr>
              <a:t>が</a:t>
            </a:r>
            <a:r>
              <a:rPr lang="en-US" sz="1200" dirty="0" err="1">
                <a:latin typeface="ＭＳ ゴシック" panose="020B0609070205080204" pitchFamily="49" charset="-128"/>
                <a:ea typeface="ＭＳ ゴシック" panose="020B0609070205080204" pitchFamily="49" charset="-128"/>
                <a:cs typeface="Arial"/>
              </a:rPr>
              <a:t>選択</a:t>
            </a:r>
            <a:r>
              <a:rPr lang="ja-JP" altLang="en-US" sz="1200" dirty="0">
                <a:latin typeface="ＭＳ ゴシック" panose="020B0609070205080204" pitchFamily="49" charset="-128"/>
                <a:ea typeface="ＭＳ ゴシック" panose="020B0609070205080204" pitchFamily="49" charset="-128"/>
                <a:cs typeface="Arial"/>
              </a:rPr>
              <a:t>されていた場合は</a:t>
            </a:r>
            <a:r>
              <a:rPr lang="en-US" sz="1200" dirty="0">
                <a:latin typeface="ＭＳ ゴシック" panose="020B0609070205080204" pitchFamily="49" charset="-128"/>
                <a:ea typeface="ＭＳ ゴシック" panose="020B0609070205080204" pitchFamily="49" charset="-128"/>
                <a:cs typeface="Arial"/>
              </a:rPr>
              <a:t>、</a:t>
            </a:r>
            <a:r>
              <a:rPr lang="en-US" sz="1200" dirty="0" err="1">
                <a:latin typeface="ＭＳ ゴシック" panose="020B0609070205080204" pitchFamily="49" charset="-128"/>
                <a:ea typeface="ＭＳ ゴシック" panose="020B0609070205080204" pitchFamily="49" charset="-128"/>
                <a:cs typeface="Arial"/>
              </a:rPr>
              <a:t>原作</a:t>
            </a:r>
            <a:r>
              <a:rPr lang="ja-JP" altLang="en-US" sz="1200" dirty="0">
                <a:latin typeface="ＭＳ ゴシック" panose="020B0609070205080204" pitchFamily="49" charset="-128"/>
                <a:ea typeface="ＭＳ ゴシック" panose="020B0609070205080204" pitchFamily="49" charset="-128"/>
                <a:cs typeface="Arial"/>
              </a:rPr>
              <a:t>品</a:t>
            </a:r>
            <a:r>
              <a:rPr lang="en-US" sz="1200" dirty="0" err="1">
                <a:latin typeface="ＭＳ ゴシック" panose="020B0609070205080204" pitchFamily="49" charset="-128"/>
                <a:ea typeface="ＭＳ ゴシック" panose="020B0609070205080204" pitchFamily="49" charset="-128"/>
                <a:cs typeface="Arial"/>
              </a:rPr>
              <a:t>の著作権保有者が誰かを明確にし</a:t>
            </a:r>
            <a:r>
              <a:rPr lang="ja-JP" altLang="en-US" sz="1200" dirty="0" err="1">
                <a:latin typeface="ＭＳ ゴシック" panose="020B0609070205080204" pitchFamily="49" charset="-128"/>
                <a:ea typeface="ＭＳ ゴシック" panose="020B0609070205080204" pitchFamily="49" charset="-128"/>
                <a:cs typeface="Arial"/>
              </a:rPr>
              <a:t>、</a:t>
            </a:r>
            <a:r>
              <a:rPr lang="en-US" sz="1200" dirty="0" err="1">
                <a:latin typeface="ＭＳ ゴシック" panose="020B0609070205080204" pitchFamily="49" charset="-128"/>
                <a:ea typeface="ＭＳ ゴシック" panose="020B0609070205080204" pitchFamily="49" charset="-128"/>
                <a:cs typeface="Arial"/>
              </a:rPr>
              <a:t>そこから直接コードを入手す</a:t>
            </a:r>
            <a:r>
              <a:rPr lang="ja-JP" altLang="en-US" sz="1200" dirty="0">
                <a:latin typeface="ＭＳ ゴシック" panose="020B0609070205080204" pitchFamily="49" charset="-128"/>
                <a:ea typeface="ＭＳ ゴシック" panose="020B0609070205080204" pitchFamily="49" charset="-128"/>
                <a:cs typeface="Arial"/>
              </a:rPr>
              <a:t>る</a:t>
            </a:r>
            <a:r>
              <a:rPr lang="en-US" sz="1200" dirty="0" err="1">
                <a:latin typeface="ＭＳ ゴシック" panose="020B0609070205080204" pitchFamily="49" charset="-128"/>
                <a:ea typeface="ＭＳ ゴシック" panose="020B0609070205080204" pitchFamily="49" charset="-128"/>
                <a:cs typeface="Arial"/>
              </a:rPr>
              <a:t>べきかどうかを検討しなければ</a:t>
            </a:r>
            <a:r>
              <a:rPr lang="ja-JP" altLang="en-US" sz="1200" dirty="0">
                <a:latin typeface="ＭＳ ゴシック" panose="020B0609070205080204" pitchFamily="49" charset="-128"/>
                <a:ea typeface="ＭＳ ゴシック" panose="020B0609070205080204" pitchFamily="49" charset="-128"/>
                <a:cs typeface="Arial"/>
              </a:rPr>
              <a:t>なり</a:t>
            </a:r>
            <a:r>
              <a:rPr lang="en-US" sz="1200" dirty="0" err="1">
                <a:latin typeface="ＭＳ ゴシック" panose="020B0609070205080204" pitchFamily="49" charset="-128"/>
                <a:ea typeface="ＭＳ ゴシック" panose="020B0609070205080204" pitchFamily="49" charset="-128"/>
                <a:cs typeface="Arial"/>
              </a:rPr>
              <a:t>ません</a:t>
            </a:r>
            <a:r>
              <a:rPr lang="en-US" sz="1200" dirty="0">
                <a:latin typeface="ＭＳ ゴシック" panose="020B0609070205080204" pitchFamily="49" charset="-128"/>
                <a:ea typeface="ＭＳ ゴシック" panose="020B0609070205080204" pitchFamily="49" charset="-128"/>
                <a:cs typeface="Arial"/>
              </a:rPr>
              <a:t>。</a:t>
            </a:r>
          </a:p>
          <a:p>
            <a:endParaRPr lang="en-US" sz="1200" dirty="0">
              <a:latin typeface="ＭＳ ゴシック" panose="020B0609070205080204" pitchFamily="49" charset="-128"/>
              <a:ea typeface="ＭＳ ゴシック" panose="020B0609070205080204" pitchFamily="49" charset="-128"/>
              <a:cs typeface="Arial"/>
            </a:endParaRPr>
          </a:p>
          <a:p>
            <a:r>
              <a:rPr lang="en-US" sz="1200" b="1" dirty="0">
                <a:latin typeface="ＭＳ ゴシック" panose="020B0609070205080204" pitchFamily="49" charset="-128"/>
                <a:ea typeface="ＭＳ ゴシック" panose="020B0609070205080204" pitchFamily="49" charset="-128"/>
                <a:cs typeface="Arial"/>
              </a:rPr>
              <a:t>例） </a:t>
            </a:r>
          </a:p>
          <a:p>
            <a:r>
              <a:rPr lang="en-US" sz="1200" dirty="0">
                <a:latin typeface="ＭＳ ゴシック" panose="020B0609070205080204" pitchFamily="49" charset="-128"/>
                <a:ea typeface="ＭＳ ゴシック" panose="020B0609070205080204" pitchFamily="49" charset="-128"/>
                <a:cs typeface="Arial"/>
              </a:rPr>
              <a:t>MPL 1.1/GPL 2.0/LGPL 2.1 - - </a:t>
            </a:r>
          </a:p>
          <a:p>
            <a:r>
              <a:rPr lang="en-US" sz="1200" dirty="0">
                <a:latin typeface="ＭＳ ゴシック" panose="020B0609070205080204" pitchFamily="49" charset="-128"/>
                <a:ea typeface="ＭＳ ゴシック" panose="020B0609070205080204" pitchFamily="49" charset="-128"/>
                <a:cs typeface="Arial"/>
              </a:rPr>
              <a:t>「本ファイルの内容は Mozilla Public License Version 1.1 (「本ライセンス」) の適用を受けます。本ライセンスに従わない限り本ファイルを使用することはできません。</a:t>
            </a:r>
          </a:p>
          <a:p>
            <a:r>
              <a:rPr lang="en-US" sz="1200" dirty="0">
                <a:latin typeface="ＭＳ ゴシック" panose="020B0609070205080204" pitchFamily="49" charset="-128"/>
                <a:ea typeface="ＭＳ ゴシック" panose="020B0609070205080204" pitchFamily="49" charset="-128"/>
                <a:cs typeface="Arial"/>
              </a:rPr>
              <a:t> . . . </a:t>
            </a:r>
          </a:p>
          <a:p>
            <a:r>
              <a:rPr lang="en-US" sz="1200" dirty="0">
                <a:latin typeface="ＭＳ ゴシック" panose="020B0609070205080204" pitchFamily="49" charset="-128"/>
                <a:ea typeface="ＭＳ ゴシック" panose="020B0609070205080204" pitchFamily="49" charset="-128"/>
                <a:cs typeface="Arial"/>
              </a:rPr>
              <a:t>
このファイルの内容は、上記に代えて、GNU General Public License Version 2 </a:t>
            </a:r>
            <a:r>
              <a:rPr lang="en-US" sz="1200" dirty="0" err="1">
                <a:latin typeface="ＭＳ ゴシック" panose="020B0609070205080204" pitchFamily="49" charset="-128"/>
                <a:ea typeface="ＭＳ ゴシック" panose="020B0609070205080204" pitchFamily="49" charset="-128"/>
                <a:cs typeface="Arial"/>
              </a:rPr>
              <a:t>以降のライセンス</a:t>
            </a:r>
            <a:r>
              <a:rPr lang="en-US" sz="1200" dirty="0">
                <a:latin typeface="ＭＳ ゴシック" panose="020B0609070205080204" pitchFamily="49" charset="-128"/>
                <a:ea typeface="ＭＳ ゴシック" panose="020B0609070205080204" pitchFamily="49" charset="-128"/>
                <a:cs typeface="Arial"/>
              </a:rPr>
              <a:t>（ 「GPL」ライセンス）、もしくは - GNU Lesser General Public License Version 2.1以降のライセンス</a:t>
            </a:r>
            <a:r>
              <a:rPr lang="ja-JP" altLang="en-US" sz="1200" dirty="0">
                <a:latin typeface="ＭＳ ゴシック" panose="020B0609070205080204" pitchFamily="49" charset="-128"/>
                <a:ea typeface="ＭＳ ゴシック" panose="020B0609070205080204" pitchFamily="49" charset="-128"/>
                <a:cs typeface="Arial"/>
              </a:rPr>
              <a:t> </a:t>
            </a:r>
            <a:r>
              <a:rPr lang="en-US" sz="1200" dirty="0">
                <a:latin typeface="ＭＳ ゴシック" panose="020B0609070205080204" pitchFamily="49" charset="-128"/>
                <a:ea typeface="ＭＳ ゴシック" panose="020B0609070205080204" pitchFamily="49" charset="-128"/>
                <a:cs typeface="Arial"/>
              </a:rPr>
              <a:t>( 「LGPL」ライセンス) </a:t>
            </a:r>
            <a:r>
              <a:rPr lang="en-US" sz="1200" dirty="0" err="1">
                <a:latin typeface="ＭＳ ゴシック" panose="020B0609070205080204" pitchFamily="49" charset="-128"/>
                <a:ea typeface="ＭＳ ゴシック" panose="020B0609070205080204" pitchFamily="49" charset="-128"/>
                <a:cs typeface="Arial"/>
              </a:rPr>
              <a:t>の条件に従って使用することも可能です。この場合、このファイルの使用には上記の条項ではなく</a:t>
            </a:r>
            <a:r>
              <a:rPr lang="en-US" sz="1200" dirty="0">
                <a:latin typeface="ＭＳ ゴシック" panose="020B0609070205080204" pitchFamily="49" charset="-128"/>
                <a:ea typeface="ＭＳ ゴシック" panose="020B0609070205080204" pitchFamily="49" charset="-128"/>
                <a:cs typeface="Arial"/>
              </a:rPr>
              <a:t> </a:t>
            </a:r>
            <a:r>
              <a:rPr lang="en-US" sz="1200" dirty="0" err="1">
                <a:latin typeface="ＭＳ ゴシック" panose="020B0609070205080204" pitchFamily="49" charset="-128"/>
                <a:ea typeface="ＭＳ ゴシック" panose="020B0609070205080204" pitchFamily="49" charset="-128"/>
                <a:cs typeface="Arial"/>
              </a:rPr>
              <a:t>GPLもしくはLGPL</a:t>
            </a:r>
            <a:r>
              <a:rPr lang="en-US" sz="1200" dirty="0">
                <a:latin typeface="ＭＳ ゴシック" panose="020B0609070205080204" pitchFamily="49" charset="-128"/>
                <a:ea typeface="ＭＳ ゴシック" panose="020B0609070205080204" pitchFamily="49" charset="-128"/>
                <a:cs typeface="Arial"/>
              </a:rPr>
              <a:t> </a:t>
            </a:r>
            <a:r>
              <a:rPr lang="en-US" sz="1200" dirty="0" err="1">
                <a:latin typeface="ＭＳ ゴシック" panose="020B0609070205080204" pitchFamily="49" charset="-128"/>
                <a:ea typeface="ＭＳ ゴシック" panose="020B0609070205080204" pitchFamily="49" charset="-128"/>
                <a:cs typeface="Arial"/>
              </a:rPr>
              <a:t>ライセンスの条項が適用されます</a:t>
            </a:r>
            <a:r>
              <a:rPr lang="ja-JP" altLang="en-US" sz="1200" dirty="0" err="1">
                <a:latin typeface="ＭＳ ゴシック" panose="020B0609070205080204" pitchFamily="49" charset="-128"/>
                <a:ea typeface="ＭＳ ゴシック" panose="020B0609070205080204" pitchFamily="49" charset="-128"/>
                <a:cs typeface="Arial"/>
              </a:rPr>
              <a:t>。</a:t>
            </a:r>
            <a:endParaRPr lang="en-US" sz="1200" dirty="0">
              <a:latin typeface="ＭＳ ゴシック" panose="020B0609070205080204" pitchFamily="49" charset="-128"/>
              <a:ea typeface="ＭＳ ゴシック" panose="020B0609070205080204" pitchFamily="49" charset="-128"/>
              <a:cs typeface="Arial"/>
            </a:endParaRPr>
          </a:p>
          <a:p>
            <a:endParaRPr lang="en-US" sz="1200" dirty="0">
              <a:latin typeface="ＭＳ ゴシック" panose="020B0609070205080204" pitchFamily="49" charset="-128"/>
              <a:ea typeface="ＭＳ ゴシック" panose="020B0609070205080204" pitchFamily="49" charset="-128"/>
              <a:cs typeface="Arial"/>
            </a:endParaRPr>
          </a:p>
          <a:p>
            <a:r>
              <a:rPr lang="en-US" sz="1200" dirty="0">
                <a:latin typeface="ＭＳ ゴシック" panose="020B0609070205080204" pitchFamily="49" charset="-128"/>
                <a:ea typeface="ＭＳ ゴシック" panose="020B0609070205080204" pitchFamily="49" charset="-128"/>
                <a:cs typeface="Arial"/>
              </a:rPr>
              <a:t>このファイルの他者による使用をGPLもしくはLGPLライセンスの条件によってのみ許可し、MPLによる使用を許可したくない対象者は、上記の条項を削除することでその意思を示し、上記条項をGPLもしくはLGPLライセンスで義務付けられている告知およびその他の条項に置き換えてください。対象者が上記の条項を削除しない場合、受領者はMPLまたはGPLもしくはLGPLライセンスのいずれによってもこのファイルを使用することができます。」 </a:t>
            </a:r>
          </a:p>
          <a:p>
            <a:endParaRPr lang="en-US" sz="1200" dirty="0">
              <a:latin typeface="ＭＳ ゴシック" panose="020B0609070205080204" pitchFamily="49" charset="-128"/>
              <a:ea typeface="ＭＳ ゴシック" panose="020B0609070205080204" pitchFamily="49" charset="-128"/>
              <a:cs typeface="Arial"/>
            </a:endParaRPr>
          </a:p>
          <a:p>
            <a:r>
              <a:rPr lang="en-US" sz="1200" dirty="0">
                <a:latin typeface="ＭＳ ゴシック" panose="020B0609070205080204" pitchFamily="49" charset="-128"/>
                <a:ea typeface="ＭＳ ゴシック" panose="020B0609070205080204" pitchFamily="49" charset="-128"/>
                <a:cs typeface="Arial"/>
              </a:rPr>
              <a:t>「</a:t>
            </a:r>
            <a:r>
              <a:rPr lang="en-US" sz="1200" b="1" dirty="0">
                <a:latin typeface="ＭＳ ゴシック" panose="020B0609070205080204" pitchFamily="49" charset="-128"/>
                <a:ea typeface="ＭＳ ゴシック" panose="020B0609070205080204" pitchFamily="49" charset="-128"/>
                <a:cs typeface="Arial"/>
              </a:rPr>
              <a:t>デュアル（Dual）</a:t>
            </a:r>
            <a:r>
              <a:rPr lang="en-US" sz="1200" dirty="0">
                <a:latin typeface="ＭＳ ゴシック" panose="020B0609070205080204" pitchFamily="49" charset="-128"/>
                <a:ea typeface="ＭＳ ゴシック" panose="020B0609070205080204" pitchFamily="49" charset="-128"/>
                <a:cs typeface="Arial"/>
              </a:rPr>
              <a:t>」＝</a:t>
            </a:r>
            <a:r>
              <a:rPr lang="en-US" sz="1200" dirty="0" err="1">
                <a:latin typeface="ＭＳ ゴシック" panose="020B0609070205080204" pitchFamily="49" charset="-128"/>
                <a:ea typeface="ＭＳ ゴシック" panose="020B0609070205080204" pitchFamily="49" charset="-128"/>
                <a:cs typeface="Arial"/>
              </a:rPr>
              <a:t>ここで</a:t>
            </a:r>
            <a:r>
              <a:rPr lang="ja-JP" altLang="en-US" sz="1200" dirty="0">
                <a:latin typeface="ＭＳ ゴシック" panose="020B0609070205080204" pitchFamily="49" charset="-128"/>
                <a:ea typeface="ＭＳ ゴシック" panose="020B0609070205080204" pitchFamily="49" charset="-128"/>
                <a:cs typeface="Arial"/>
              </a:rPr>
              <a:t>記述したすべての</a:t>
            </a:r>
            <a:r>
              <a:rPr lang="en-US" sz="1200" dirty="0">
                <a:latin typeface="ＭＳ ゴシック" panose="020B0609070205080204" pitchFamily="49" charset="-128"/>
                <a:ea typeface="ＭＳ ゴシック" panose="020B0609070205080204" pitchFamily="49" charset="-128"/>
                <a:cs typeface="Arial"/>
              </a:rPr>
              <a:t>状況で使われうる、混乱を招く用語ですが</a:t>
            </a:r>
            <a:r>
              <a:rPr lang="en-US" sz="1200" baseline="0" dirty="0">
                <a:latin typeface="ＭＳ ゴシック" panose="020B0609070205080204" pitchFamily="49" charset="-128"/>
                <a:ea typeface="ＭＳ ゴシック" panose="020B0609070205080204" pitchFamily="49" charset="-128"/>
                <a:cs typeface="Arial"/>
              </a:rPr>
              <a:t>、通常この用語はOSSライセンスもしくは商用ライセンスの選択に関するビジネスモデルについて言及しています。</a:t>
            </a:r>
            <a:r>
              <a:rPr lang="en-US" sz="1200" dirty="0">
                <a:latin typeface="ＭＳ ゴシック" panose="020B0609070205080204" pitchFamily="49" charset="-128"/>
                <a:ea typeface="ＭＳ ゴシック" panose="020B0609070205080204" pitchFamily="49" charset="-128"/>
                <a:cs typeface="Arial"/>
              </a:rPr>
              <a:t>ビジネスモデルとしてのデュアル </a:t>
            </a:r>
            <a:r>
              <a:rPr lang="en-US" sz="1200" dirty="0" err="1">
                <a:latin typeface="ＭＳ ゴシック" panose="020B0609070205080204" pitchFamily="49" charset="-128"/>
                <a:ea typeface="ＭＳ ゴシック" panose="020B0609070205080204" pitchFamily="49" charset="-128"/>
                <a:cs typeface="Arial"/>
              </a:rPr>
              <a:t>ライセンス</a:t>
            </a:r>
            <a:r>
              <a:rPr lang="en-US" sz="1200" baseline="0" dirty="0" err="1">
                <a:latin typeface="ＭＳ ゴシック" panose="020B0609070205080204" pitchFamily="49" charset="-128"/>
                <a:ea typeface="ＭＳ ゴシック" panose="020B0609070205080204" pitchFamily="49" charset="-128"/>
                <a:cs typeface="Arial"/>
              </a:rPr>
              <a:t>についての詳細は</a:t>
            </a:r>
            <a:r>
              <a:rPr lang="ja-JP" altLang="en-US" sz="1200" baseline="0" dirty="0" err="1">
                <a:latin typeface="ＭＳ ゴシック" panose="020B0609070205080204" pitchFamily="49" charset="-128"/>
                <a:ea typeface="ＭＳ ゴシック" panose="020B0609070205080204" pitchFamily="49" charset="-128"/>
                <a:cs typeface="Arial"/>
              </a:rPr>
              <a:t>、</a:t>
            </a:r>
            <a:r>
              <a:rPr lang="en-US" sz="1200" baseline="0" dirty="0" err="1">
                <a:latin typeface="ＭＳ ゴシック" panose="020B0609070205080204" pitchFamily="49" charset="-128"/>
                <a:ea typeface="ＭＳ ゴシック" panose="020B0609070205080204" pitchFamily="49" charset="-128"/>
                <a:cs typeface="Arial"/>
              </a:rPr>
              <a:t>こちら</a:t>
            </a:r>
            <a:r>
              <a:rPr lang="ja-JP" altLang="en-US" sz="1200" baseline="0" dirty="0">
                <a:latin typeface="ＭＳ ゴシック" panose="020B0609070205080204" pitchFamily="49" charset="-128"/>
                <a:ea typeface="ＭＳ ゴシック" panose="020B0609070205080204" pitchFamily="49" charset="-128"/>
                <a:cs typeface="Arial"/>
              </a:rPr>
              <a:t>を参照してください</a:t>
            </a:r>
            <a:r>
              <a:rPr lang="en-US" sz="1200" baseline="0" dirty="0">
                <a:latin typeface="ＭＳ ゴシック" panose="020B0609070205080204" pitchFamily="49" charset="-128"/>
                <a:ea typeface="ＭＳ ゴシック" panose="020B0609070205080204" pitchFamily="49" charset="-128"/>
                <a:cs typeface="Arial"/>
              </a:rPr>
              <a:t>： http://oss-watch.ac.uk/resources/duallicence2  </a:t>
            </a:r>
            <a:endParaRPr lang="en-US" sz="1200" baseline="0" dirty="0" smtClean="0">
              <a:latin typeface="ＭＳ ゴシック" panose="020B0609070205080204" pitchFamily="49" charset="-128"/>
              <a:ea typeface="ＭＳ ゴシック" panose="020B0609070205080204" pitchFamily="49" charset="-128"/>
              <a:cs typeface="Arial"/>
            </a:endParaRPr>
          </a:p>
          <a:p>
            <a:endParaRPr lang="en-US" sz="1200" baseline="0" dirty="0" smtClean="0">
              <a:latin typeface="Arial"/>
              <a:cs typeface="Arial"/>
            </a:endParaRPr>
          </a:p>
          <a:p>
            <a:r>
              <a:rPr lang="en-US" sz="1200" baseline="0" dirty="0" smtClean="0">
                <a:latin typeface="Arial"/>
                <a:cs typeface="Arial"/>
              </a:rPr>
              <a:t>----</a:t>
            </a:r>
          </a:p>
          <a:p>
            <a:r>
              <a:rPr lang="en-US" altLang="ja-JP" dirty="0" smtClean="0">
                <a:latin typeface="+mn-lt"/>
              </a:rPr>
              <a:t>This slides explains</a:t>
            </a:r>
            <a:r>
              <a:rPr lang="en-US" altLang="ja-JP" baseline="0" dirty="0" smtClean="0">
                <a:latin typeface="+mn-lt"/>
              </a:rPr>
              <a:t> multi-licensing. This is the situation where more than set of license terms can apply to a piece of </a:t>
            </a:r>
            <a:r>
              <a:rPr lang="en-US" altLang="ja-JP" baseline="0" smtClean="0">
                <a:latin typeface="+mn-lt"/>
              </a:rPr>
              <a:t>software. </a:t>
            </a:r>
            <a:r>
              <a:rPr lang="en-US" altLang="ja-JP" baseline="0" dirty="0" smtClean="0">
                <a:latin typeface="+mn-lt"/>
              </a:rPr>
              <a:t/>
            </a:r>
            <a:br>
              <a:rPr lang="en-US" altLang="ja-JP" baseline="0" dirty="0" smtClean="0">
                <a:latin typeface="+mn-lt"/>
              </a:rPr>
            </a:br>
            <a:r>
              <a:rPr lang="en-US" altLang="ja-JP" baseline="0" dirty="0" smtClean="0">
                <a:latin typeface="+mn-lt"/>
              </a:rPr>
              <a:t/>
            </a:r>
            <a:br>
              <a:rPr lang="en-US" altLang="ja-JP" baseline="0" dirty="0" smtClean="0">
                <a:latin typeface="+mn-lt"/>
              </a:rPr>
            </a:br>
            <a:r>
              <a:rPr lang="en-US" altLang="ja-JP" b="1" dirty="0" smtClean="0"/>
              <a:t>Conjunctive</a:t>
            </a:r>
            <a:r>
              <a:rPr lang="en-US" altLang="ja-JP" dirty="0" smtClean="0"/>
              <a:t> = Multiple licenses apply</a:t>
            </a:r>
          </a:p>
          <a:p>
            <a:pPr lvl="1"/>
            <a:r>
              <a:rPr lang="en-US" altLang="ja-JP" dirty="0" smtClean="0"/>
              <a:t>GPL-2.0 project also includes code under BSD-3-Clause </a:t>
            </a:r>
          </a:p>
          <a:p>
            <a:pPr marL="596376" lvl="1" indent="0">
              <a:buNone/>
            </a:pPr>
            <a:r>
              <a:rPr lang="en-US" altLang="ja-JP" dirty="0" smtClean="0">
                <a:sym typeface="Wingdings"/>
              </a:rPr>
              <a:t>In</a:t>
            </a:r>
            <a:r>
              <a:rPr lang="en-US" altLang="ja-JP" baseline="0" dirty="0" smtClean="0">
                <a:sym typeface="Wingdings"/>
              </a:rPr>
              <a:t> this situation you h</a:t>
            </a:r>
            <a:r>
              <a:rPr lang="en-US" altLang="ja-JP" dirty="0" smtClean="0"/>
              <a:t>ave to comply with both sets of license terms</a:t>
            </a:r>
          </a:p>
          <a:p>
            <a:r>
              <a:rPr lang="en-US" altLang="ja-JP" b="1" dirty="0" smtClean="0"/>
              <a:t>Disjunctive</a:t>
            </a:r>
            <a:r>
              <a:rPr lang="en-US" altLang="ja-JP" dirty="0" smtClean="0"/>
              <a:t> = Choice of one open source license or another</a:t>
            </a:r>
          </a:p>
          <a:p>
            <a:pPr lvl="1"/>
            <a:r>
              <a:rPr lang="en-US" altLang="ja-JP" dirty="0" smtClean="0"/>
              <a:t>Mozilla tri-license</a:t>
            </a:r>
          </a:p>
          <a:p>
            <a:pPr lvl="1"/>
            <a:r>
              <a:rPr lang="en-US" altLang="ja-JP" dirty="0" smtClean="0"/>
              <a:t>Jetty</a:t>
            </a:r>
          </a:p>
          <a:p>
            <a:pPr lvl="1"/>
            <a:r>
              <a:rPr lang="en-US" altLang="ja-JP" dirty="0" smtClean="0"/>
              <a:t>Ruby</a:t>
            </a:r>
            <a:endParaRPr lang="en-US" altLang="ja-JP" dirty="0" smtClean="0">
              <a:solidFill>
                <a:srgbClr val="FF0000"/>
              </a:solidFill>
            </a:endParaRPr>
          </a:p>
          <a:p>
            <a:pPr marL="0" marR="0" indent="0" algn="l" defTabSz="1192914" rtl="0" eaLnBrk="1" fontAlgn="auto" latinLnBrk="0" hangingPunct="1">
              <a:lnSpc>
                <a:spcPct val="100000"/>
              </a:lnSpc>
              <a:spcBef>
                <a:spcPts val="0"/>
              </a:spcBef>
              <a:spcAft>
                <a:spcPts val="0"/>
              </a:spcAft>
              <a:buClrTx/>
              <a:buSzTx/>
              <a:buFontTx/>
              <a:buNone/>
              <a:tabLst/>
              <a:defRPr/>
            </a:pPr>
            <a:r>
              <a:rPr lang="en-US" altLang="ja-JP" dirty="0" smtClean="0">
                <a:latin typeface="+mn-lt"/>
              </a:rPr>
              <a:t/>
            </a:r>
            <a:br>
              <a:rPr lang="en-US" altLang="ja-JP" dirty="0" smtClean="0">
                <a:latin typeface="+mn-lt"/>
              </a:rPr>
            </a:br>
            <a:r>
              <a:rPr lang="en-US" altLang="ja-JP" dirty="0" smtClean="0">
                <a:latin typeface="+mn-lt"/>
              </a:rPr>
              <a:t>Disjunctive licensing may be something important to explore more deeply</a:t>
            </a:r>
            <a:r>
              <a:rPr lang="en-US" altLang="ja-JP" baseline="0" dirty="0" smtClean="0">
                <a:latin typeface="+mn-lt"/>
              </a:rPr>
              <a:t> when creating a FOSS policy.</a:t>
            </a:r>
          </a:p>
          <a:p>
            <a:pPr marL="0" marR="0" indent="0" algn="l" defTabSz="1192914" rtl="0" eaLnBrk="1" fontAlgn="auto" latinLnBrk="0" hangingPunct="1">
              <a:lnSpc>
                <a:spcPct val="100000"/>
              </a:lnSpc>
              <a:spcBef>
                <a:spcPts val="0"/>
              </a:spcBef>
              <a:spcAft>
                <a:spcPts val="0"/>
              </a:spcAft>
              <a:buClrTx/>
              <a:buSzTx/>
              <a:buFontTx/>
              <a:buNone/>
              <a:tabLst/>
              <a:defRPr/>
            </a:pPr>
            <a:endParaRPr lang="en-US" altLang="ja-JP" sz="1200" baseline="0" dirty="0" smtClean="0">
              <a:latin typeface="+mn-lt"/>
              <a:cs typeface="Arial"/>
            </a:endParaRPr>
          </a:p>
          <a:p>
            <a:pPr marL="0" marR="0" indent="0" algn="l" defTabSz="1192914" rtl="0" eaLnBrk="1" fontAlgn="auto" latinLnBrk="0" hangingPunct="1">
              <a:lnSpc>
                <a:spcPct val="100000"/>
              </a:lnSpc>
              <a:spcBef>
                <a:spcPts val="0"/>
              </a:spcBef>
              <a:spcAft>
                <a:spcPts val="0"/>
              </a:spcAft>
              <a:buClrTx/>
              <a:buSzTx/>
              <a:buFontTx/>
              <a:buNone/>
              <a:tabLst/>
              <a:defRPr/>
            </a:pPr>
            <a:r>
              <a:rPr lang="en-US" altLang="ja-JP" sz="1200" dirty="0" smtClean="0">
                <a:latin typeface="Arial"/>
                <a:cs typeface="Arial"/>
              </a:rPr>
              <a:t>Under disjunctive licensing you have a choice of licensing, i.e. GPL and a more permissive license option, you may choose which license</a:t>
            </a:r>
            <a:r>
              <a:rPr lang="en-US" altLang="ja-JP" sz="1200" baseline="0" dirty="0" smtClean="0">
                <a:latin typeface="Arial"/>
                <a:cs typeface="Arial"/>
              </a:rPr>
              <a:t> </a:t>
            </a:r>
            <a:r>
              <a:rPr lang="en-US" altLang="ja-JP" sz="1200" dirty="0" smtClean="0">
                <a:latin typeface="Arial"/>
                <a:cs typeface="Arial"/>
              </a:rPr>
              <a:t>you are going to distribute under depending on license</a:t>
            </a:r>
            <a:r>
              <a:rPr lang="en-US" altLang="ja-JP" sz="1200" baseline="0" dirty="0" smtClean="0">
                <a:latin typeface="Arial"/>
                <a:cs typeface="Arial"/>
              </a:rPr>
              <a:t> compatibility, </a:t>
            </a:r>
            <a:r>
              <a:rPr lang="en-US" altLang="ja-JP" sz="1200" dirty="0" smtClean="0">
                <a:latin typeface="Arial"/>
                <a:cs typeface="Arial"/>
              </a:rPr>
              <a:t>license requirements.  </a:t>
            </a:r>
          </a:p>
          <a:p>
            <a:pPr marL="0" marR="0" indent="0" algn="l" defTabSz="1192914" rtl="0" eaLnBrk="1" fontAlgn="auto" latinLnBrk="0" hangingPunct="1">
              <a:lnSpc>
                <a:spcPct val="100000"/>
              </a:lnSpc>
              <a:spcBef>
                <a:spcPts val="0"/>
              </a:spcBef>
              <a:spcAft>
                <a:spcPts val="0"/>
              </a:spcAft>
              <a:buClrTx/>
              <a:buSzTx/>
              <a:buFontTx/>
              <a:buNone/>
              <a:tabLst/>
              <a:defRPr/>
            </a:pPr>
            <a:r>
              <a:rPr lang="en-US" altLang="ja-JP" sz="1200" dirty="0" smtClean="0">
                <a:latin typeface="Arial"/>
                <a:cs typeface="Arial"/>
              </a:rPr>
              <a:t>Sometimes a project has a disjunctive licensing situation, but only one license is included in your code – so perhaps the person you got the code from already made this choice. If they choose the license you </a:t>
            </a:r>
            <a:r>
              <a:rPr lang="en-US" altLang="ja-JP" sz="1200" dirty="0" err="1" smtClean="0">
                <a:latin typeface="Arial"/>
                <a:cs typeface="Arial"/>
              </a:rPr>
              <a:t>weren</a:t>
            </a:r>
            <a:r>
              <a:rPr lang="ja-JP" altLang="en-US" sz="1200" dirty="0" smtClean="0">
                <a:latin typeface="Arial"/>
                <a:cs typeface="Arial"/>
              </a:rPr>
              <a:t>’</a:t>
            </a:r>
            <a:r>
              <a:rPr lang="en-US" altLang="ja-JP" sz="1200" dirty="0" smtClean="0">
                <a:latin typeface="Arial"/>
                <a:cs typeface="Arial"/>
              </a:rPr>
              <a:t>t going to use, now you might have to consider if you should figure out who the original © holder is and get the code directly from them</a:t>
            </a:r>
          </a:p>
          <a:p>
            <a:endParaRPr lang="en-US" altLang="ja-JP" sz="1200" dirty="0" smtClean="0">
              <a:latin typeface="Arial"/>
              <a:cs typeface="Arial"/>
            </a:endParaRPr>
          </a:p>
          <a:p>
            <a:r>
              <a:rPr lang="en-US" altLang="ja-JP" sz="1200" b="1" dirty="0" smtClean="0">
                <a:latin typeface="Arial"/>
                <a:cs typeface="Arial"/>
              </a:rPr>
              <a:t>Example: </a:t>
            </a:r>
          </a:p>
          <a:p>
            <a:r>
              <a:rPr lang="en-US" altLang="ja-JP" sz="1200" dirty="0" smtClean="0">
                <a:latin typeface="Arial"/>
                <a:cs typeface="Arial"/>
              </a:rPr>
              <a:t>MPL 1.1/GPL 2.0/LGPL 2.1 - - </a:t>
            </a:r>
          </a:p>
          <a:p>
            <a:r>
              <a:rPr lang="en-US" altLang="ja-JP" sz="1200" dirty="0" smtClean="0">
                <a:latin typeface="Arial"/>
                <a:cs typeface="Arial"/>
              </a:rPr>
              <a:t>“The contents of this file are subject to the Mozilla Public License Version - 1.1 (the "License"); you may not use this file except in compliance with - the License.</a:t>
            </a:r>
          </a:p>
          <a:p>
            <a:r>
              <a:rPr lang="en-US" altLang="ja-JP" sz="1200" dirty="0" smtClean="0">
                <a:latin typeface="Arial"/>
                <a:cs typeface="Arial"/>
              </a:rPr>
              <a:t> . . . </a:t>
            </a:r>
          </a:p>
          <a:p>
            <a:r>
              <a:rPr lang="en-US" altLang="ja-JP" sz="1200" dirty="0" smtClean="0">
                <a:latin typeface="Arial"/>
                <a:cs typeface="Arial"/>
              </a:rPr>
              <a:t>Alternatively, the contents of this file may be used under the terms of - either the GNU General Public License Version 2 or later (the "GPL"), or - the GNU Lesser General Public License Version 2.1 or later (the "LGPL"), - in which case the provisions of the GPL or the LGPL are applicable instead - of those above. </a:t>
            </a:r>
          </a:p>
          <a:p>
            <a:endParaRPr lang="en-US" altLang="ja-JP" sz="1200" dirty="0" smtClean="0">
              <a:latin typeface="Arial"/>
              <a:cs typeface="Arial"/>
            </a:endParaRPr>
          </a:p>
          <a:p>
            <a:r>
              <a:rPr lang="en-US" altLang="ja-JP" sz="1200" dirty="0" smtClean="0">
                <a:latin typeface="Arial"/>
                <a:cs typeface="Arial"/>
              </a:rPr>
              <a:t>If you wish to allow use of your version of this file only - under the terms of either the GPL or the LGPL, and not to allow others to - use your version of this file under the terms of the MPL, indicate your - decision by deleting the provisions above and replace them with the notice - and other provisions required by the LGPL or the GPL. If you do not delete - the provisions above, a recipient may use your version of this file under - the terms of any one of the MPL, the GPL or the LGPL. “</a:t>
            </a:r>
          </a:p>
          <a:p>
            <a:endParaRPr lang="en-US" altLang="ja-JP" sz="1200" dirty="0" smtClean="0">
              <a:latin typeface="Arial"/>
              <a:cs typeface="Arial"/>
            </a:endParaRPr>
          </a:p>
          <a:p>
            <a:r>
              <a:rPr lang="en-US" altLang="ja-JP" sz="1200" dirty="0" smtClean="0">
                <a:latin typeface="Arial"/>
                <a:cs typeface="Arial"/>
              </a:rPr>
              <a:t>“</a:t>
            </a:r>
            <a:r>
              <a:rPr lang="en-US" altLang="ja-JP" sz="1200" b="1" dirty="0" smtClean="0">
                <a:latin typeface="Arial"/>
                <a:cs typeface="Arial"/>
              </a:rPr>
              <a:t>dual</a:t>
            </a:r>
            <a:r>
              <a:rPr lang="en-US" altLang="ja-JP" sz="1200" dirty="0" smtClean="0">
                <a:latin typeface="Arial"/>
                <a:cs typeface="Arial"/>
              </a:rPr>
              <a:t>” = confusing term that may be used</a:t>
            </a:r>
            <a:r>
              <a:rPr lang="en-US" altLang="ja-JP" sz="1200" baseline="0" dirty="0" smtClean="0">
                <a:latin typeface="Arial"/>
                <a:cs typeface="Arial"/>
              </a:rPr>
              <a:t> for any of these situations, but usually refers to business model of OSS license or commercial license choice</a:t>
            </a:r>
            <a:endParaRPr lang="en-US" altLang="ja-JP" sz="1200" dirty="0" smtClean="0">
              <a:latin typeface="Arial"/>
              <a:cs typeface="Arial"/>
            </a:endParaRPr>
          </a:p>
          <a:p>
            <a:r>
              <a:rPr lang="en-US" altLang="ja-JP" sz="1200" dirty="0" smtClean="0">
                <a:latin typeface="Arial"/>
                <a:cs typeface="Arial"/>
              </a:rPr>
              <a:t>For more on dual-licensing</a:t>
            </a:r>
            <a:r>
              <a:rPr lang="en-US" altLang="ja-JP" sz="1200" baseline="0" dirty="0" smtClean="0">
                <a:latin typeface="Arial"/>
                <a:cs typeface="Arial"/>
              </a:rPr>
              <a:t> as a business model: http://oss-watch.ac.uk/resources/duallicence2  </a:t>
            </a:r>
            <a:endParaRPr lang="en-GB" altLang="ja-JP" sz="1200" dirty="0" smtClean="0">
              <a:latin typeface="Arial"/>
              <a:cs typeface="Arial"/>
            </a:endParaRPr>
          </a:p>
          <a:p>
            <a:endParaRPr lang="en-GB" sz="1200" dirty="0">
              <a:latin typeface="Arial"/>
              <a:cs typeface="Arial"/>
            </a:endParaRPr>
          </a:p>
          <a:p>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23</a:t>
            </a:fld>
            <a:endParaRPr lang="en-US"/>
          </a:p>
        </p:txBody>
      </p:sp>
    </p:spTree>
    <p:extLst>
      <p:ext uri="{BB962C8B-B14F-4D97-AF65-F5344CB8AC3E}">
        <p14:creationId xmlns:p14="http://schemas.microsoft.com/office/powerpoint/2010/main" val="41720457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ＭＳ ゴシック" panose="020B0609070205080204" pitchFamily="49" charset="-128"/>
                <a:ea typeface="ＭＳ ゴシック" panose="020B0609070205080204" pitchFamily="49" charset="-128"/>
              </a:rPr>
              <a:t>FOSSライセンスは、</a:t>
            </a:r>
            <a:r>
              <a:rPr lang="ja-JP" altLang="en-US" dirty="0">
                <a:latin typeface="ＭＳ ゴシック" panose="020B0609070205080204" pitchFamily="49" charset="-128"/>
                <a:ea typeface="ＭＳ ゴシック" panose="020B0609070205080204" pitchFamily="49" charset="-128"/>
              </a:rPr>
              <a:t>一般に改変と再頒布を許容する条件の下でソースコードを入手可能にする</a:t>
            </a:r>
            <a:r>
              <a:rPr lang="x-none" dirty="0">
                <a:latin typeface="ＭＳ ゴシック" panose="020B0609070205080204" pitchFamily="49" charset="-128"/>
                <a:ea typeface="ＭＳ ゴシック" panose="020B0609070205080204" pitchFamily="49" charset="-128"/>
              </a:rPr>
              <a:t>FOSSソフトウェア</a:t>
            </a:r>
            <a:r>
              <a:rPr lang="ja-JP" altLang="en-US" dirty="0">
                <a:latin typeface="ＭＳ ゴシック" panose="020B0609070205080204" pitchFamily="49" charset="-128"/>
                <a:ea typeface="ＭＳ ゴシック" panose="020B0609070205080204" pitchFamily="49" charset="-128"/>
              </a:rPr>
              <a:t>の</a:t>
            </a:r>
            <a:r>
              <a:rPr lang="x-none" dirty="0">
                <a:latin typeface="ＭＳ ゴシック" panose="020B0609070205080204" pitchFamily="49" charset="-128"/>
                <a:ea typeface="ＭＳ ゴシック" panose="020B0609070205080204" pitchFamily="49" charset="-128"/>
              </a:rPr>
              <a:t>ライセンスです。</a:t>
            </a:r>
          </a:p>
          <a:p>
            <a:endParaRPr lang="en-US" dirty="0">
              <a:latin typeface="ＭＳ ゴシック" panose="020B0609070205080204" pitchFamily="49" charset="-128"/>
              <a:ea typeface="ＭＳ ゴシック" panose="020B0609070205080204" pitchFamily="49" charset="-128"/>
            </a:endParaRPr>
          </a:p>
          <a:p>
            <a:r>
              <a:rPr lang="x-none" dirty="0">
                <a:latin typeface="ＭＳ ゴシック" panose="020B0609070205080204" pitchFamily="49" charset="-128"/>
                <a:ea typeface="ＭＳ ゴシック" panose="020B0609070205080204" pitchFamily="49" charset="-128"/>
              </a:rPr>
              <a:t>パーミッシブなライセンスの典型的な義務は、著作権表示と保証免責条項がソフトウェアに含まれることです。多くの場合、当該ライセンスでは許可なく著作者の名前を使用することを明に禁止しています。</a:t>
            </a:r>
          </a:p>
          <a:p>
            <a:endParaRPr lang="en-US" dirty="0">
              <a:latin typeface="ＭＳ ゴシック" panose="020B0609070205080204" pitchFamily="49" charset="-128"/>
              <a:ea typeface="ＭＳ ゴシック" panose="020B0609070205080204" pitchFamily="49" charset="-128"/>
            </a:endParaRPr>
          </a:p>
          <a:p>
            <a:r>
              <a:rPr lang="x-none" dirty="0">
                <a:latin typeface="ＭＳ ゴシック" panose="020B0609070205080204" pitchFamily="49" charset="-128"/>
                <a:ea typeface="ＭＳ ゴシック" panose="020B0609070205080204" pitchFamily="49" charset="-128"/>
              </a:rPr>
              <a:t>パーミッシブなFOSSライセンスの例としてはMIT、BSD、Apacheライセンスがあります。</a:t>
            </a:r>
          </a:p>
          <a:p>
            <a:endParaRPr lang="en-US" dirty="0">
              <a:latin typeface="ＭＳ ゴシック" panose="020B0609070205080204" pitchFamily="49" charset="-128"/>
              <a:ea typeface="ＭＳ ゴシック" panose="020B0609070205080204" pitchFamily="49" charset="-128"/>
            </a:endParaRPr>
          </a:p>
          <a:p>
            <a:r>
              <a:rPr lang="x-none" dirty="0">
                <a:latin typeface="ＭＳ ゴシック" panose="020B0609070205080204" pitchFamily="49" charset="-128"/>
                <a:ea typeface="ＭＳ ゴシック" panose="020B0609070205080204" pitchFamily="49" charset="-128"/>
              </a:rPr>
              <a:t>ライセンスの互恵性は、著作権のある</a:t>
            </a:r>
            <a:r>
              <a:rPr lang="ja-JP" altLang="en-US" dirty="0">
                <a:latin typeface="ＭＳ ゴシック" panose="020B0609070205080204" pitchFamily="49" charset="-128"/>
                <a:ea typeface="ＭＳ ゴシック" panose="020B0609070205080204" pitchFamily="49" charset="-128"/>
              </a:rPr>
              <a:t>ソフトウェア</a:t>
            </a:r>
            <a:r>
              <a:rPr lang="x-none" dirty="0" smtClean="0">
                <a:latin typeface="ＭＳ ゴシック" panose="020B0609070205080204" pitchFamily="49" charset="-128"/>
                <a:ea typeface="ＭＳ ゴシック" panose="020B0609070205080204" pitchFamily="49" charset="-128"/>
              </a:rPr>
              <a:t>の</a:t>
            </a:r>
            <a:r>
              <a:rPr lang="ja-JP" altLang="en-US" dirty="0" smtClean="0">
                <a:latin typeface="ＭＳ ゴシック" panose="020B0609070205080204" pitchFamily="49" charset="-128"/>
                <a:ea typeface="ＭＳ ゴシック" panose="020B0609070205080204" pitchFamily="49" charset="-128"/>
              </a:rPr>
              <a:t>派生的著作物</a:t>
            </a:r>
            <a:r>
              <a:rPr lang="x-none" dirty="0" smtClean="0">
                <a:latin typeface="ＭＳ ゴシック" panose="020B0609070205080204" pitchFamily="49" charset="-128"/>
                <a:ea typeface="ＭＳ ゴシック" panose="020B0609070205080204" pitchFamily="49" charset="-128"/>
              </a:rPr>
              <a:t>が同じライセンスの下で</a:t>
            </a:r>
            <a:r>
              <a:rPr lang="ja-JP" altLang="en-US" dirty="0">
                <a:latin typeface="ＭＳ ゴシック" panose="020B0609070205080204" pitchFamily="49" charset="-128"/>
                <a:ea typeface="ＭＳ ゴシック" panose="020B0609070205080204" pitchFamily="49" charset="-128"/>
              </a:rPr>
              <a:t>入手でき</a:t>
            </a:r>
            <a:r>
              <a:rPr lang="x-none" dirty="0">
                <a:latin typeface="ＭＳ ゴシック" panose="020B0609070205080204" pitchFamily="49" charset="-128"/>
                <a:ea typeface="ＭＳ ゴシック" panose="020B0609070205080204" pitchFamily="49" charset="-128"/>
              </a:rPr>
              <a:t>なければならないことを意味しています。その他の言い方として、「遺伝的」、「</a:t>
            </a:r>
            <a:r>
              <a:rPr lang="x-none">
                <a:latin typeface="ＭＳ ゴシック" panose="020B0609070205080204" pitchFamily="49" charset="-128"/>
                <a:ea typeface="ＭＳ ゴシック" panose="020B0609070205080204" pitchFamily="49" charset="-128"/>
              </a:rPr>
              <a:t>コピーレフト</a:t>
            </a:r>
            <a:r>
              <a:rPr lang="x-none" smtClean="0">
                <a:latin typeface="ＭＳ ゴシック" panose="020B0609070205080204" pitchFamily="49" charset="-128"/>
                <a:ea typeface="ＭＳ ゴシック" panose="020B0609070205080204" pitchFamily="49" charset="-128"/>
              </a:rPr>
              <a:t>」、「</a:t>
            </a:r>
            <a:r>
              <a:rPr lang="ja-JP" altLang="en-US" smtClean="0">
                <a:latin typeface="ＭＳ ゴシック" panose="020B0609070205080204" pitchFamily="49" charset="-128"/>
                <a:ea typeface="ＭＳ ゴシック" panose="020B0609070205080204" pitchFamily="49" charset="-128"/>
              </a:rPr>
              <a:t>共用（</a:t>
            </a:r>
            <a:r>
              <a:rPr lang="en-US" altLang="ja-JP" smtClean="0">
                <a:latin typeface="ＭＳ ゴシック" panose="020B0609070205080204" pitchFamily="49" charset="-128"/>
                <a:ea typeface="ＭＳ ゴシック" panose="020B0609070205080204" pitchFamily="49" charset="-128"/>
              </a:rPr>
              <a:t>Share-alike</a:t>
            </a:r>
            <a:r>
              <a:rPr lang="ja-JP" altLang="en-US" smtClean="0">
                <a:latin typeface="ＭＳ ゴシック" panose="020B0609070205080204" pitchFamily="49" charset="-128"/>
                <a:ea typeface="ＭＳ ゴシック" panose="020B0609070205080204" pitchFamily="49" charset="-128"/>
              </a:rPr>
              <a:t>）</a:t>
            </a:r>
            <a:r>
              <a:rPr lang="x-none" smtClean="0">
                <a:latin typeface="ＭＳ ゴシック" panose="020B0609070205080204" pitchFamily="49" charset="-128"/>
                <a:ea typeface="ＭＳ ゴシック" panose="020B0609070205080204" pitchFamily="49" charset="-128"/>
              </a:rPr>
              <a:t>」</a:t>
            </a:r>
            <a:r>
              <a:rPr lang="ja-JP" altLang="en-US" dirty="0" err="1">
                <a:latin typeface="ＭＳ ゴシック" panose="020B0609070205080204" pitchFamily="49" charset="-128"/>
                <a:ea typeface="ＭＳ ゴシック" panose="020B0609070205080204" pitchFamily="49" charset="-128"/>
              </a:rPr>
              <a:t>、</a:t>
            </a:r>
            <a:r>
              <a:rPr lang="ja-JP" altLang="en-US" dirty="0">
                <a:latin typeface="ＭＳ ゴシック" panose="020B0609070205080204" pitchFamily="49" charset="-128"/>
                <a:ea typeface="ＭＳ ゴシック" panose="020B0609070205080204" pitchFamily="49" charset="-128"/>
              </a:rPr>
              <a:t>さらには、</a:t>
            </a:r>
            <a:r>
              <a:rPr lang="x-none" dirty="0">
                <a:latin typeface="ＭＳ ゴシック" panose="020B0609070205080204" pitchFamily="49" charset="-128"/>
                <a:ea typeface="ＭＳ ゴシック" panose="020B0609070205080204" pitchFamily="49" charset="-128"/>
              </a:rPr>
              <a:t>非難的な意味で「ウィルス性」といったものがあります。</a:t>
            </a:r>
          </a:p>
          <a:p>
            <a:endParaRPr lang="x-none" dirty="0">
              <a:latin typeface="ＭＳ ゴシック" panose="020B0609070205080204" pitchFamily="49" charset="-128"/>
              <a:ea typeface="ＭＳ ゴシック" panose="020B0609070205080204" pitchFamily="49" charset="-128"/>
            </a:endParaRPr>
          </a:p>
          <a:p>
            <a:r>
              <a:rPr lang="x-none" dirty="0">
                <a:latin typeface="ＭＳ ゴシック" panose="020B0609070205080204" pitchFamily="49" charset="-128"/>
                <a:ea typeface="ＭＳ ゴシック" panose="020B0609070205080204" pitchFamily="49" charset="-128"/>
              </a:rPr>
              <a:t>コピーレフト スタイルのライセンスにはGPL、LGPLといったものがあります。  </a:t>
            </a:r>
          </a:p>
          <a:p>
            <a:endParaRPr lang="x-none" dirty="0">
              <a:latin typeface="ＭＳ ゴシック" panose="020B0609070205080204" pitchFamily="49" charset="-128"/>
              <a:ea typeface="ＭＳ ゴシック" panose="020B0609070205080204" pitchFamily="49" charset="-128"/>
            </a:endParaRPr>
          </a:p>
          <a:p>
            <a:r>
              <a:rPr lang="x-none" dirty="0">
                <a:latin typeface="ＭＳ ゴシック" panose="020B0609070205080204" pitchFamily="49" charset="-128"/>
                <a:ea typeface="ＭＳ ゴシック" panose="020B0609070205080204" pitchFamily="49" charset="-128"/>
              </a:rPr>
              <a:t>コピーレフト スタイルのライセンスには</a:t>
            </a:r>
            <a:r>
              <a:rPr lang="ja-JP" altLang="en-US" dirty="0" err="1">
                <a:latin typeface="ＭＳ ゴシック" panose="020B0609070205080204" pitchFamily="49" charset="-128"/>
                <a:ea typeface="ＭＳ ゴシック" panose="020B0609070205080204" pitchFamily="49" charset="-128"/>
              </a:rPr>
              <a:t>、</a:t>
            </a:r>
            <a:r>
              <a:rPr lang="x-none" dirty="0">
                <a:latin typeface="ＭＳ ゴシック" panose="020B0609070205080204" pitchFamily="49" charset="-128"/>
                <a:ea typeface="ＭＳ ゴシック" panose="020B0609070205080204" pitchFamily="49" charset="-128"/>
              </a:rPr>
              <a:t>多くの場合、ソース</a:t>
            </a:r>
            <a:r>
              <a:rPr lang="ja-JP" altLang="en-US" dirty="0">
                <a:latin typeface="ＭＳ ゴシック" panose="020B0609070205080204" pitchFamily="49" charset="-128"/>
                <a:ea typeface="ＭＳ ゴシック" panose="020B0609070205080204" pitchFamily="49" charset="-128"/>
              </a:rPr>
              <a:t>入手</a:t>
            </a:r>
            <a:r>
              <a:rPr lang="x-none" dirty="0">
                <a:latin typeface="ＭＳ ゴシック" panose="020B0609070205080204" pitchFamily="49" charset="-128"/>
                <a:ea typeface="ＭＳ ゴシック" panose="020B0609070205080204" pitchFamily="49" charset="-128"/>
              </a:rPr>
              <a:t>についての義務が</a:t>
            </a:r>
            <a:r>
              <a:rPr lang="ja-JP" altLang="en-US" dirty="0">
                <a:latin typeface="ＭＳ ゴシック" panose="020B0609070205080204" pitchFamily="49" charset="-128"/>
                <a:ea typeface="ＭＳ ゴシック" panose="020B0609070205080204" pitchFamily="49" charset="-128"/>
              </a:rPr>
              <a:t>規定されており</a:t>
            </a:r>
            <a:r>
              <a:rPr lang="x-none" dirty="0">
                <a:latin typeface="ＭＳ ゴシック" panose="020B0609070205080204" pitchFamily="49" charset="-128"/>
                <a:ea typeface="ＭＳ ゴシック" panose="020B0609070205080204" pitchFamily="49" charset="-128"/>
              </a:rPr>
              <a:t>、プログラムやライブラリのバイナリ版を頒布する場合に</a:t>
            </a:r>
            <a:r>
              <a:rPr lang="ja-JP" altLang="en-US" dirty="0" err="1">
                <a:latin typeface="ＭＳ ゴシック" panose="020B0609070205080204" pitchFamily="49" charset="-128"/>
                <a:ea typeface="ＭＳ ゴシック" panose="020B0609070205080204" pitchFamily="49" charset="-128"/>
              </a:rPr>
              <a:t>、</a:t>
            </a:r>
            <a:r>
              <a:rPr lang="ja-JP" altLang="en-US" dirty="0">
                <a:latin typeface="ＭＳ ゴシック" panose="020B0609070205080204" pitchFamily="49" charset="-128"/>
                <a:ea typeface="ＭＳ ゴシック" panose="020B0609070205080204" pitchFamily="49" charset="-128"/>
              </a:rPr>
              <a:t>そのバイナリに対応した</a:t>
            </a:r>
            <a:r>
              <a:rPr lang="x-none" dirty="0">
                <a:latin typeface="ＭＳ ゴシック" panose="020B0609070205080204" pitchFamily="49" charset="-128"/>
                <a:ea typeface="ＭＳ ゴシック" panose="020B0609070205080204" pitchFamily="49" charset="-128"/>
              </a:rPr>
              <a:t>ソースコードを</a:t>
            </a:r>
            <a:r>
              <a:rPr lang="ja-JP" altLang="en-US" dirty="0">
                <a:latin typeface="ＭＳ ゴシック" panose="020B0609070205080204" pitchFamily="49" charset="-128"/>
                <a:ea typeface="ＭＳ ゴシック" panose="020B0609070205080204" pitchFamily="49" charset="-128"/>
              </a:rPr>
              <a:t>提供</a:t>
            </a:r>
            <a:r>
              <a:rPr lang="x-none" dirty="0">
                <a:latin typeface="ＭＳ ゴシック" panose="020B0609070205080204" pitchFamily="49" charset="-128"/>
                <a:ea typeface="ＭＳ ゴシック" panose="020B0609070205080204" pitchFamily="49" charset="-128"/>
              </a:rPr>
              <a:t>することを求めます。ソースコードは同じ版</a:t>
            </a:r>
            <a:r>
              <a:rPr lang="ja-JP" altLang="en-US" dirty="0">
                <a:latin typeface="ＭＳ ゴシック" panose="020B0609070205080204" pitchFamily="49" charset="-128"/>
                <a:ea typeface="ＭＳ ゴシック" panose="020B0609070205080204" pitchFamily="49" charset="-128"/>
              </a:rPr>
              <a:t>名</a:t>
            </a:r>
            <a:r>
              <a:rPr lang="x-none" dirty="0">
                <a:latin typeface="ＭＳ ゴシック" panose="020B0609070205080204" pitchFamily="49" charset="-128"/>
                <a:ea typeface="ＭＳ ゴシック" panose="020B0609070205080204" pitchFamily="49" charset="-128"/>
              </a:rPr>
              <a:t>のものでなくてはならず、内容は頒布するバイナリ版に対応していなくてはいけません。</a:t>
            </a:r>
          </a:p>
          <a:p>
            <a:endParaRPr lang="x-none" dirty="0">
              <a:latin typeface="ＭＳ ゴシック" panose="020B0609070205080204" pitchFamily="49" charset="-128"/>
              <a:ea typeface="ＭＳ ゴシック" panose="020B0609070205080204" pitchFamily="49" charset="-128"/>
            </a:endParaRPr>
          </a:p>
          <a:p>
            <a:r>
              <a:rPr lang="x-none" dirty="0">
                <a:latin typeface="ＭＳ ゴシック" panose="020B0609070205080204" pitchFamily="49" charset="-128"/>
                <a:ea typeface="ＭＳ ゴシック" panose="020B0609070205080204" pitchFamily="49" charset="-128"/>
              </a:rPr>
              <a:t>フリーウェアとシェアウェアはFOSSではありません。フリーウェアもシェアウェアもコスト</a:t>
            </a:r>
            <a:r>
              <a:rPr lang="ja-JP" altLang="en-US" dirty="0">
                <a:latin typeface="ＭＳ ゴシック" panose="020B0609070205080204" pitchFamily="49" charset="-128"/>
                <a:ea typeface="ＭＳ ゴシック" panose="020B0609070205080204" pitchFamily="49" charset="-128"/>
              </a:rPr>
              <a:t>なしに入手</a:t>
            </a:r>
            <a:r>
              <a:rPr lang="x-none" dirty="0">
                <a:latin typeface="ＭＳ ゴシック" panose="020B0609070205080204" pitchFamily="49" charset="-128"/>
                <a:ea typeface="ＭＳ ゴシック" panose="020B0609070205080204" pitchFamily="49" charset="-128"/>
              </a:rPr>
              <a:t>可能</a:t>
            </a:r>
            <a:r>
              <a:rPr lang="ja-JP" altLang="en-US" dirty="0">
                <a:latin typeface="ＭＳ ゴシック" panose="020B0609070205080204" pitchFamily="49" charset="-128"/>
                <a:ea typeface="ＭＳ ゴシック" panose="020B0609070205080204" pitchFamily="49" charset="-128"/>
              </a:rPr>
              <a:t>だとしても</a:t>
            </a:r>
            <a:r>
              <a:rPr lang="x-none" dirty="0">
                <a:latin typeface="ＭＳ ゴシック" panose="020B0609070205080204" pitchFamily="49" charset="-128"/>
                <a:ea typeface="ＭＳ ゴシック" panose="020B0609070205080204" pitchFamily="49" charset="-128"/>
              </a:rPr>
              <a:t>、使用者に対しソフトウェアの改変を許容していないことがこの理由です。実際には、 多くのフリーウェアとソフトウェアがプロプライエタリソフトウェアに共通するライセンス</a:t>
            </a:r>
            <a:r>
              <a:rPr lang="ja-JP" altLang="en-US" dirty="0">
                <a:latin typeface="ＭＳ ゴシック" panose="020B0609070205080204" pitchFamily="49" charset="-128"/>
                <a:ea typeface="ＭＳ ゴシック" panose="020B0609070205080204" pitchFamily="49" charset="-128"/>
              </a:rPr>
              <a:t>上の</a:t>
            </a:r>
            <a:r>
              <a:rPr lang="x-none" dirty="0">
                <a:latin typeface="ＭＳ ゴシック" panose="020B0609070205080204" pitchFamily="49" charset="-128"/>
                <a:ea typeface="ＭＳ ゴシック" panose="020B0609070205080204" pitchFamily="49" charset="-128"/>
              </a:rPr>
              <a:t>制約を含んでいます。</a:t>
            </a:r>
          </a:p>
          <a:p>
            <a:endParaRPr lang="en-US" dirty="0">
              <a:latin typeface="ＭＳ ゴシック" panose="020B0609070205080204" pitchFamily="49" charset="-128"/>
              <a:ea typeface="ＭＳ ゴシック" panose="020B0609070205080204" pitchFamily="49" charset="-128"/>
            </a:endParaRPr>
          </a:p>
          <a:p>
            <a:r>
              <a:rPr lang="x-none" dirty="0">
                <a:latin typeface="ＭＳ ゴシック" panose="020B0609070205080204" pitchFamily="49" charset="-128"/>
                <a:ea typeface="ＭＳ ゴシック" panose="020B0609070205080204" pitchFamily="49" charset="-128"/>
              </a:rPr>
              <a:t>マルチライセンスはソフトウェアを複数のライセンスの下で使うことができる</a:t>
            </a:r>
            <a:r>
              <a:rPr lang="ja-JP" altLang="en-US" dirty="0">
                <a:latin typeface="ＭＳ ゴシック" panose="020B0609070205080204" pitchFamily="49" charset="-128"/>
                <a:ea typeface="ＭＳ ゴシック" panose="020B0609070205080204" pitchFamily="49" charset="-128"/>
              </a:rPr>
              <a:t>手法</a:t>
            </a:r>
            <a:r>
              <a:rPr lang="x-none" dirty="0">
                <a:latin typeface="ＭＳ ゴシック" panose="020B0609070205080204" pitchFamily="49" charset="-128"/>
                <a:ea typeface="ＭＳ ゴシック" panose="020B0609070205080204" pitchFamily="49" charset="-128"/>
              </a:rPr>
              <a:t>のことを言います。</a:t>
            </a:r>
            <a:r>
              <a:rPr lang="ja-JP" altLang="en-US" dirty="0">
                <a:latin typeface="ＭＳ ゴシック" panose="020B0609070205080204" pitchFamily="49" charset="-128"/>
                <a:ea typeface="ＭＳ ゴシック" panose="020B0609070205080204" pitchFamily="49" charset="-128"/>
              </a:rPr>
              <a:t>たとえば</a:t>
            </a:r>
            <a:r>
              <a:rPr lang="x-none" dirty="0">
                <a:latin typeface="ＭＳ ゴシック" panose="020B0609070205080204" pitchFamily="49" charset="-128"/>
                <a:ea typeface="ＭＳ ゴシック" panose="020B0609070205080204" pitchFamily="49" charset="-128"/>
              </a:rPr>
              <a:t>、あるオープンソース ソフトウェアはMITとGPLv2の2つのライセンス</a:t>
            </a:r>
            <a:r>
              <a:rPr lang="ja-JP" altLang="en-US" dirty="0">
                <a:latin typeface="ＭＳ ゴシック" panose="020B0609070205080204" pitchFamily="49" charset="-128"/>
                <a:ea typeface="ＭＳ ゴシック" panose="020B0609070205080204" pitchFamily="49" charset="-128"/>
              </a:rPr>
              <a:t>で供与</a:t>
            </a:r>
            <a:r>
              <a:rPr lang="x-none" dirty="0">
                <a:latin typeface="ＭＳ ゴシック" panose="020B0609070205080204" pitchFamily="49" charset="-128"/>
                <a:ea typeface="ＭＳ ゴシック" panose="020B0609070205080204" pitchFamily="49" charset="-128"/>
              </a:rPr>
              <a:t>することができます。そのようなケースでは、使用者がニーズに合わせてライセンスを</a:t>
            </a:r>
            <a:r>
              <a:rPr lang="ja-JP" altLang="en-US" dirty="0">
                <a:latin typeface="ＭＳ ゴシック" panose="020B0609070205080204" pitchFamily="49" charset="-128"/>
                <a:ea typeface="ＭＳ ゴシック" panose="020B0609070205080204" pitchFamily="49" charset="-128"/>
              </a:rPr>
              <a:t>自由</a:t>
            </a:r>
            <a:r>
              <a:rPr lang="x-none" dirty="0">
                <a:latin typeface="ＭＳ ゴシック" panose="020B0609070205080204" pitchFamily="49" charset="-128"/>
                <a:ea typeface="ＭＳ ゴシック" panose="020B0609070205080204" pitchFamily="49" charset="-128"/>
              </a:rPr>
              <a:t>に選択できます。</a:t>
            </a:r>
          </a:p>
          <a:p>
            <a:endParaRPr lang="x-none" dirty="0">
              <a:latin typeface="ＭＳ ゴシック" panose="020B0609070205080204" pitchFamily="49" charset="-128"/>
              <a:ea typeface="ＭＳ ゴシック" panose="020B0609070205080204" pitchFamily="49" charset="-128"/>
            </a:endParaRPr>
          </a:p>
          <a:p>
            <a:r>
              <a:rPr lang="x-none" dirty="0">
                <a:latin typeface="ＭＳ ゴシック" panose="020B0609070205080204" pitchFamily="49" charset="-128"/>
                <a:ea typeface="ＭＳ ゴシック" panose="020B0609070205080204" pitchFamily="49" charset="-128"/>
              </a:rPr>
              <a:t>FOSSの告知／表示</a:t>
            </a:r>
            <a:r>
              <a:rPr lang="ja-JP" altLang="en-US" dirty="0">
                <a:latin typeface="ＭＳ ゴシック" panose="020B0609070205080204" pitchFamily="49" charset="-128"/>
                <a:ea typeface="ＭＳ ゴシック" panose="020B0609070205080204" pitchFamily="49" charset="-128"/>
              </a:rPr>
              <a:t>に</a:t>
            </a:r>
            <a:r>
              <a:rPr lang="x-none" dirty="0">
                <a:latin typeface="ＭＳ ゴシック" panose="020B0609070205080204" pitchFamily="49" charset="-128"/>
                <a:ea typeface="ＭＳ ゴシック" panose="020B0609070205080204" pitchFamily="49" charset="-128"/>
              </a:rPr>
              <a:t>は、著作権保有者</a:t>
            </a:r>
            <a:r>
              <a:rPr lang="ja-JP" altLang="en-US" dirty="0" err="1">
                <a:latin typeface="ＭＳ ゴシック" panose="020B0609070205080204" pitchFamily="49" charset="-128"/>
                <a:ea typeface="ＭＳ ゴシック" panose="020B0609070205080204" pitchFamily="49" charset="-128"/>
              </a:rPr>
              <a:t>を識</a:t>
            </a:r>
            <a:r>
              <a:rPr lang="ja-JP" altLang="en-US" dirty="0">
                <a:latin typeface="ＭＳ ゴシック" panose="020B0609070205080204" pitchFamily="49" charset="-128"/>
                <a:ea typeface="ＭＳ ゴシック" panose="020B0609070205080204" pitchFamily="49" charset="-128"/>
              </a:rPr>
              <a:t>別し</a:t>
            </a:r>
            <a:r>
              <a:rPr lang="x-none" dirty="0">
                <a:latin typeface="ＭＳ ゴシック" panose="020B0609070205080204" pitchFamily="49" charset="-128"/>
                <a:ea typeface="ＭＳ ゴシック" panose="020B0609070205080204" pitchFamily="49" charset="-128"/>
              </a:rPr>
              <a:t>、そのソフトウェアをコントロールするライセンスについての情報を含む場合があります。FOSSの告知／</a:t>
            </a:r>
            <a:r>
              <a:rPr lang="x-none">
                <a:latin typeface="ＭＳ ゴシック" panose="020B0609070205080204" pitchFamily="49" charset="-128"/>
                <a:ea typeface="ＭＳ ゴシック" panose="020B0609070205080204" pitchFamily="49" charset="-128"/>
              </a:rPr>
              <a:t>表示が改</a:t>
            </a:r>
            <a:r>
              <a:rPr lang="ja-JP" altLang="en-US" smtClean="0">
                <a:latin typeface="ＭＳ ゴシック" panose="020B0609070205080204" pitchFamily="49" charset="-128"/>
                <a:ea typeface="ＭＳ ゴシック" panose="020B0609070205080204" pitchFamily="49" charset="-128"/>
              </a:rPr>
              <a:t>変に</a:t>
            </a:r>
            <a:r>
              <a:rPr lang="x-none" smtClean="0">
                <a:latin typeface="ＭＳ ゴシック" panose="020B0609070205080204" pitchFamily="49" charset="-128"/>
                <a:ea typeface="ＭＳ ゴシック" panose="020B0609070205080204" pitchFamily="49" charset="-128"/>
              </a:rPr>
              <a:t>ついて告知を提供する場合もあります</a:t>
            </a:r>
            <a:r>
              <a:rPr lang="x-none" dirty="0">
                <a:latin typeface="ＭＳ ゴシック" panose="020B0609070205080204" pitchFamily="49" charset="-128"/>
                <a:ea typeface="ＭＳ ゴシック" panose="020B0609070205080204" pitchFamily="49" charset="-128"/>
              </a:rPr>
              <a:t>。FOSSの告知／表示を帰属</a:t>
            </a:r>
            <a:r>
              <a:rPr lang="ja-JP" altLang="en-US" dirty="0">
                <a:latin typeface="ＭＳ ゴシック" panose="020B0609070205080204" pitchFamily="49" charset="-128"/>
                <a:ea typeface="ＭＳ ゴシック" panose="020B0609070205080204" pitchFamily="49" charset="-128"/>
              </a:rPr>
              <a:t>告知</a:t>
            </a:r>
            <a:r>
              <a:rPr lang="x-none" dirty="0">
                <a:latin typeface="ＭＳ ゴシック" panose="020B0609070205080204" pitchFamily="49" charset="-128"/>
                <a:ea typeface="ＭＳ ゴシック" panose="020B0609070205080204" pitchFamily="49" charset="-128"/>
              </a:rPr>
              <a:t>の目的で、保持、再生成することを求めるライセンスもあります。</a:t>
            </a:r>
          </a:p>
          <a:p>
            <a:endParaRPr lang="en-US" dirty="0" smtClean="0">
              <a:latin typeface="Calibri"/>
            </a:endParaRPr>
          </a:p>
          <a:p>
            <a:r>
              <a:rPr lang="en-US" dirty="0" smtClean="0">
                <a:latin typeface="Calibri"/>
              </a:rPr>
              <a:t>---</a:t>
            </a:r>
          </a:p>
          <a:p>
            <a:r>
              <a:rPr lang="x-none" altLang="ja-JP" dirty="0" smtClean="0">
                <a:latin typeface="+mn-lt"/>
              </a:rPr>
              <a:t>FOSS licenses are Free and FOSS Software licenses generally make source code available under terms that allow for modification and redistribution.</a:t>
            </a:r>
          </a:p>
          <a:p>
            <a:endParaRPr lang="en-US" altLang="ja-JP" dirty="0" smtClean="0">
              <a:latin typeface="+mn-lt"/>
            </a:endParaRPr>
          </a:p>
          <a:p>
            <a:r>
              <a:rPr lang="x-none" altLang="ja-JP" dirty="0" smtClean="0">
                <a:latin typeface="+mn-lt"/>
              </a:rPr>
              <a:t>Typical obligations of a permissive FOSS license are that the copyright notice and warranty disclaimer are included with the software. Very often, the license would expressly prohibits users from using the author's name without permission.</a:t>
            </a:r>
          </a:p>
          <a:p>
            <a:endParaRPr lang="en-US" altLang="ja-JP" dirty="0" smtClean="0">
              <a:latin typeface="+mn-lt"/>
            </a:endParaRPr>
          </a:p>
          <a:p>
            <a:r>
              <a:rPr lang="x-none" altLang="ja-JP" dirty="0" smtClean="0">
                <a:latin typeface="+mn-lt"/>
              </a:rPr>
              <a:t>Examples of permissive FOSS licenses include MIT, BSD, and Apache.</a:t>
            </a:r>
          </a:p>
          <a:p>
            <a:endParaRPr lang="en-US" altLang="ja-JP" dirty="0" smtClean="0">
              <a:latin typeface="+mn-lt"/>
            </a:endParaRPr>
          </a:p>
          <a:p>
            <a:r>
              <a:rPr lang="x-none" altLang="ja-JP" dirty="0" smtClean="0">
                <a:latin typeface="+mn-lt"/>
              </a:rPr>
              <a:t>License reciprocity means that the derivative work of the copyrighted work must be made available under the same license. Other names being used include "hereditary", "copyleft", "share-alike", </a:t>
            </a:r>
            <a:r>
              <a:rPr lang="x-none" altLang="ja-JP" smtClean="0">
                <a:latin typeface="+mn-lt"/>
              </a:rPr>
              <a:t>and pejoratively</a:t>
            </a:r>
            <a:r>
              <a:rPr lang="en-US" altLang="ja-JP" smtClean="0">
                <a:latin typeface="+mn-lt"/>
              </a:rPr>
              <a:t> </a:t>
            </a:r>
            <a:r>
              <a:rPr lang="x-none" altLang="ja-JP" smtClean="0">
                <a:latin typeface="+mn-lt"/>
              </a:rPr>
              <a:t>"</a:t>
            </a:r>
            <a:r>
              <a:rPr lang="x-none" altLang="ja-JP" dirty="0" smtClean="0">
                <a:latin typeface="+mn-lt"/>
              </a:rPr>
              <a:t>viral."</a:t>
            </a:r>
          </a:p>
          <a:p>
            <a:endParaRPr lang="x-none" altLang="ja-JP" dirty="0" smtClean="0">
              <a:latin typeface="+mn-lt"/>
            </a:endParaRPr>
          </a:p>
          <a:p>
            <a:r>
              <a:rPr lang="x-none" altLang="ja-JP" dirty="0" smtClean="0">
                <a:latin typeface="+mn-lt"/>
              </a:rPr>
              <a:t>Examples of copyleft-style licenses include GPL and LGPL.  </a:t>
            </a:r>
          </a:p>
          <a:p>
            <a:endParaRPr lang="x-none" altLang="ja-JP" dirty="0" smtClean="0">
              <a:latin typeface="+mn-lt"/>
            </a:endParaRPr>
          </a:p>
          <a:p>
            <a:r>
              <a:rPr lang="x-none" altLang="ja-JP" dirty="0" smtClean="0">
                <a:latin typeface="+mn-lt"/>
              </a:rPr>
              <a:t>Copyleft-style licenses often have source availability obligations, which require you to provide accompanying source code when you distribute a binary version of a program or library. The source code should be of the same version and content that corresponds to the binary version you distribute.</a:t>
            </a:r>
          </a:p>
          <a:p>
            <a:endParaRPr lang="x-none" altLang="ja-JP" dirty="0" smtClean="0">
              <a:latin typeface="+mn-lt"/>
            </a:endParaRPr>
          </a:p>
          <a:p>
            <a:r>
              <a:rPr lang="x-none" altLang="ja-JP" dirty="0" smtClean="0">
                <a:latin typeface="+mn-lt"/>
              </a:rPr>
              <a:t>Freeware and Shareware are not </a:t>
            </a:r>
            <a:r>
              <a:rPr lang="x-none" altLang="ja-JP" smtClean="0">
                <a:latin typeface="+mn-lt"/>
              </a:rPr>
              <a:t>FOSS.</a:t>
            </a:r>
            <a:r>
              <a:rPr lang="en-US" altLang="ja-JP" smtClean="0">
                <a:latin typeface="+mn-lt"/>
              </a:rPr>
              <a:t> </a:t>
            </a:r>
            <a:r>
              <a:rPr lang="x-none" altLang="ja-JP" smtClean="0">
                <a:latin typeface="+mn-lt"/>
              </a:rPr>
              <a:t>The </a:t>
            </a:r>
            <a:r>
              <a:rPr lang="x-none" altLang="ja-JP" dirty="0" smtClean="0">
                <a:latin typeface="+mn-lt"/>
              </a:rPr>
              <a:t>reason is that even though freeware and shareware are available without cost, they don't allow the users to make modifications to the </a:t>
            </a:r>
            <a:r>
              <a:rPr lang="x-none" altLang="ja-JP" smtClean="0">
                <a:latin typeface="+mn-lt"/>
              </a:rPr>
              <a:t>software.</a:t>
            </a:r>
            <a:r>
              <a:rPr lang="en-US" altLang="ja-JP" smtClean="0">
                <a:latin typeface="+mn-lt"/>
              </a:rPr>
              <a:t> </a:t>
            </a:r>
            <a:r>
              <a:rPr lang="x-none" altLang="ja-JP" smtClean="0">
                <a:latin typeface="+mn-lt"/>
              </a:rPr>
              <a:t>In </a:t>
            </a:r>
            <a:r>
              <a:rPr lang="x-none" altLang="ja-JP" dirty="0" smtClean="0">
                <a:latin typeface="+mn-lt"/>
              </a:rPr>
              <a:t>fact, many of the freeware and shareware contain similar license restrictions common in proprietary software.</a:t>
            </a:r>
          </a:p>
          <a:p>
            <a:endParaRPr lang="en-US" altLang="ja-JP" dirty="0" smtClean="0">
              <a:latin typeface="+mn-lt"/>
            </a:endParaRPr>
          </a:p>
          <a:p>
            <a:r>
              <a:rPr lang="x-none" altLang="ja-JP" dirty="0" smtClean="0">
                <a:latin typeface="+mn-lt"/>
              </a:rPr>
              <a:t>Multi-license refers to the practice where software is made available under multiple licenses. For example, an open source software can be dual-licensed under MIT and GPLv2. In that case, you are free to choose the license that suits your need.</a:t>
            </a:r>
          </a:p>
          <a:p>
            <a:endParaRPr lang="x-none" altLang="ja-JP" dirty="0" smtClean="0">
              <a:latin typeface="+mn-lt"/>
            </a:endParaRPr>
          </a:p>
          <a:p>
            <a:r>
              <a:rPr lang="x-none" altLang="ja-JP" dirty="0" smtClean="0">
                <a:latin typeface="+mn-lt"/>
              </a:rPr>
              <a:t>FOSS Notices may include information about the identity of the copyright holders and the license governing the software. FOSS Notices may provide notice about modifications. Some licenses require that FOSS Notices be retained or reproduced for attribution purposes.</a:t>
            </a:r>
          </a:p>
          <a:p>
            <a:endParaRPr lang="en-US" altLang="ja-JP" dirty="0" smtClean="0">
              <a:latin typeface="+mn-lt"/>
            </a:endParaRPr>
          </a:p>
          <a:p>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24</a:t>
            </a:fld>
            <a:endParaRPr lang="en-US"/>
          </a:p>
        </p:txBody>
      </p:sp>
    </p:spTree>
    <p:extLst>
      <p:ext uri="{BB962C8B-B14F-4D97-AF65-F5344CB8AC3E}">
        <p14:creationId xmlns:p14="http://schemas.microsoft.com/office/powerpoint/2010/main" val="112713012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25</a:t>
            </a:fld>
            <a:endParaRPr lang="en-US"/>
          </a:p>
        </p:txBody>
      </p:sp>
    </p:spTree>
    <p:extLst>
      <p:ext uri="{BB962C8B-B14F-4D97-AF65-F5344CB8AC3E}">
        <p14:creationId xmlns:p14="http://schemas.microsoft.com/office/powerpoint/2010/main" val="42395003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latin typeface="ＭＳ ゴシック" panose="020B0609070205080204" pitchFamily="49" charset="-128"/>
                <a:ea typeface="ＭＳ ゴシック" panose="020B0609070205080204" pitchFamily="49" charset="-128"/>
              </a:rPr>
              <a:t>このスライドではFOSSコンプライアンスには</a:t>
            </a:r>
            <a:r>
              <a:rPr lang="en-US" baseline="0" dirty="0">
                <a:latin typeface="ＭＳ ゴシック" panose="020B0609070205080204" pitchFamily="49" charset="-128"/>
                <a:ea typeface="ＭＳ ゴシック" panose="020B0609070205080204" pitchFamily="49" charset="-128"/>
              </a:rPr>
              <a:t> 目的が</a:t>
            </a:r>
            <a:r>
              <a:rPr lang="en-US" altLang="ja-JP" baseline="0" dirty="0">
                <a:latin typeface="ＭＳ ゴシック" panose="020B0609070205080204" pitchFamily="49" charset="-128"/>
                <a:ea typeface="ＭＳ ゴシック" panose="020B0609070205080204" pitchFamily="49" charset="-128"/>
              </a:rPr>
              <a:t>2</a:t>
            </a:r>
            <a:r>
              <a:rPr lang="en-US" baseline="0" dirty="0">
                <a:latin typeface="ＭＳ ゴシック" panose="020B0609070205080204" pitchFamily="49" charset="-128"/>
                <a:ea typeface="ＭＳ ゴシック" panose="020B0609070205080204" pitchFamily="49" charset="-128"/>
              </a:rPr>
              <a:t>つあることを説明しています。</a:t>
            </a:r>
            <a:r>
              <a:rPr lang="en-US" altLang="ja-JP" baseline="0" dirty="0">
                <a:latin typeface="ＭＳ ゴシック" panose="020B0609070205080204" pitchFamily="49" charset="-128"/>
                <a:ea typeface="ＭＳ ゴシック" panose="020B0609070205080204" pitchFamily="49" charset="-128"/>
              </a:rPr>
              <a:t>1</a:t>
            </a:r>
            <a:r>
              <a:rPr lang="en-US" baseline="0" dirty="0">
                <a:latin typeface="ＭＳ ゴシック" panose="020B0609070205080204" pitchFamily="49" charset="-128"/>
                <a:ea typeface="ＭＳ ゴシック" panose="020B0609070205080204" pitchFamily="49" charset="-128"/>
              </a:rPr>
              <a:t>つは、自身の義務（FOSSを</a:t>
            </a:r>
            <a:r>
              <a:rPr lang="ja-JP" altLang="en-US" baseline="0" dirty="0">
                <a:latin typeface="ＭＳ ゴシック" panose="020B0609070205080204" pitchFamily="49" charset="-128"/>
                <a:ea typeface="ＭＳ ゴシック" panose="020B0609070205080204" pitchFamily="49" charset="-128"/>
              </a:rPr>
              <a:t>検出し</a:t>
            </a:r>
            <a:r>
              <a:rPr lang="en-US" baseline="0" dirty="0">
                <a:latin typeface="ＭＳ ゴシック" panose="020B0609070205080204" pitchFamily="49" charset="-128"/>
                <a:ea typeface="ＭＳ ゴシック" panose="020B0609070205080204" pitchFamily="49" charset="-128"/>
              </a:rPr>
              <a:t>、</a:t>
            </a:r>
            <a:r>
              <a:rPr lang="en-US" baseline="0" dirty="0" err="1">
                <a:latin typeface="ＭＳ ゴシック" panose="020B0609070205080204" pitchFamily="49" charset="-128"/>
                <a:ea typeface="ＭＳ ゴシック" panose="020B0609070205080204" pitchFamily="49" charset="-128"/>
              </a:rPr>
              <a:t>追跡する）を</a:t>
            </a:r>
            <a:r>
              <a:rPr lang="ja-JP" altLang="en-US" baseline="0" dirty="0">
                <a:latin typeface="ＭＳ ゴシック" panose="020B0609070205080204" pitchFamily="49" charset="-128"/>
                <a:ea typeface="ＭＳ ゴシック" panose="020B0609070205080204" pitchFamily="49" charset="-128"/>
              </a:rPr>
              <a:t>認識し</a:t>
            </a:r>
            <a:r>
              <a:rPr lang="en-US" baseline="0" dirty="0">
                <a:latin typeface="ＭＳ ゴシック" panose="020B0609070205080204" pitchFamily="49" charset="-128"/>
                <a:ea typeface="ＭＳ ゴシック" panose="020B0609070205080204" pitchFamily="49" charset="-128"/>
              </a:rPr>
              <a:t>、</a:t>
            </a:r>
            <a:r>
              <a:rPr lang="ja-JP" altLang="en-US" baseline="0" dirty="0">
                <a:latin typeface="ＭＳ ゴシック" panose="020B0609070205080204" pitchFamily="49" charset="-128"/>
                <a:ea typeface="ＭＳ ゴシック" panose="020B0609070205080204" pitchFamily="49" charset="-128"/>
              </a:rPr>
              <a:t>そこで得た情報を維持</a:t>
            </a:r>
            <a:r>
              <a:rPr lang="ja-JP" altLang="en-US" baseline="0">
                <a:latin typeface="ＭＳ ゴシック" panose="020B0609070205080204" pitchFamily="49" charset="-128"/>
                <a:ea typeface="ＭＳ ゴシック" panose="020B0609070205080204" pitchFamily="49" charset="-128"/>
              </a:rPr>
              <a:t>する</a:t>
            </a:r>
            <a:r>
              <a:rPr lang="en-US" baseline="0" smtClean="0">
                <a:latin typeface="ＭＳ ゴシック" panose="020B0609070205080204" pitchFamily="49" charset="-128"/>
                <a:ea typeface="ＭＳ ゴシック" panose="020B0609070205080204" pitchFamily="49" charset="-128"/>
              </a:rPr>
              <a:t>プロセスを</a:t>
            </a:r>
            <a:r>
              <a:rPr lang="ja-JP" altLang="en-US" baseline="0" smtClean="0">
                <a:latin typeface="ＭＳ ゴシック" panose="020B0609070205080204" pitchFamily="49" charset="-128"/>
                <a:ea typeface="ＭＳ ゴシック" panose="020B0609070205080204" pitchFamily="49" charset="-128"/>
              </a:rPr>
              <a:t>持つ</a:t>
            </a:r>
            <a:r>
              <a:rPr lang="en-US" baseline="0" smtClean="0">
                <a:latin typeface="ＭＳ ゴシック" panose="020B0609070205080204" pitchFamily="49" charset="-128"/>
                <a:ea typeface="ＭＳ ゴシック" panose="020B0609070205080204" pitchFamily="49" charset="-128"/>
              </a:rPr>
              <a:t>ことです</a:t>
            </a:r>
            <a:r>
              <a:rPr lang="en-US" baseline="0" dirty="0">
                <a:latin typeface="ＭＳ ゴシック" panose="020B0609070205080204" pitchFamily="49" charset="-128"/>
                <a:ea typeface="ＭＳ ゴシック" panose="020B0609070205080204" pitchFamily="49" charset="-128"/>
              </a:rPr>
              <a:t>。もう</a:t>
            </a:r>
            <a:r>
              <a:rPr lang="en-US" altLang="ja-JP" baseline="0" dirty="0">
                <a:latin typeface="ＭＳ ゴシック" panose="020B0609070205080204" pitchFamily="49" charset="-128"/>
                <a:ea typeface="ＭＳ ゴシック" panose="020B0609070205080204" pitchFamily="49" charset="-128"/>
              </a:rPr>
              <a:t>1</a:t>
            </a:r>
            <a:r>
              <a:rPr lang="en-US" baseline="0" dirty="0">
                <a:latin typeface="ＭＳ ゴシック" panose="020B0609070205080204" pitchFamily="49" charset="-128"/>
                <a:ea typeface="ＭＳ ゴシック" panose="020B0609070205080204" pitchFamily="49" charset="-128"/>
              </a:rPr>
              <a:t>つは、ライセンスの義務を果たすことです</a:t>
            </a:r>
            <a:r>
              <a:rPr lang="en-US" baseline="0" dirty="0" smtClean="0">
                <a:latin typeface="ＭＳ ゴシック" panose="020B0609070205080204" pitchFamily="49" charset="-128"/>
                <a:ea typeface="ＭＳ ゴシック" panose="020B0609070205080204" pitchFamily="49" charset="-128"/>
              </a:rPr>
              <a:t>。</a:t>
            </a:r>
          </a:p>
          <a:p>
            <a:endParaRPr lang="en-US" baseline="0" dirty="0" smtClean="0"/>
          </a:p>
          <a:p>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dirty="0" smtClean="0"/>
              <a:t>This slide explains that FOSS compliance</a:t>
            </a:r>
            <a:r>
              <a:rPr lang="en-US" altLang="ja-JP" baseline="0" dirty="0" smtClean="0"/>
              <a:t> is really a two-part goal. The first is to know your obligations and have a process to support this knowledge. The second is to satisfy the obligations.</a:t>
            </a:r>
            <a:endParaRPr lang="en-US" altLang="ja-JP" dirty="0" smtClean="0"/>
          </a:p>
          <a:p>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26</a:t>
            </a:fld>
            <a:endParaRPr lang="en-US"/>
          </a:p>
        </p:txBody>
      </p:sp>
    </p:spTree>
    <p:extLst>
      <p:ext uri="{BB962C8B-B14F-4D97-AF65-F5344CB8AC3E}">
        <p14:creationId xmlns:p14="http://schemas.microsoft.com/office/powerpoint/2010/main" val="32253806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latin typeface="ＭＳ ゴシック" panose="020B0609070205080204" pitchFamily="49" charset="-128"/>
                <a:ea typeface="ＭＳ ゴシック" panose="020B0609070205080204" pitchFamily="49" charset="-128"/>
              </a:rPr>
              <a:t>このスライドでは</a:t>
            </a:r>
            <a:r>
              <a:rPr lang="ja-JP" altLang="en-US" dirty="0" err="1">
                <a:latin typeface="ＭＳ ゴシック" panose="020B0609070205080204" pitchFamily="49" charset="-128"/>
                <a:ea typeface="ＭＳ ゴシック" panose="020B0609070205080204" pitchFamily="49" charset="-128"/>
              </a:rPr>
              <a:t>、</a:t>
            </a:r>
            <a:r>
              <a:rPr lang="en-US" baseline="0" dirty="0" err="1">
                <a:latin typeface="ＭＳ ゴシック" panose="020B0609070205080204" pitchFamily="49" charset="-128"/>
                <a:ea typeface="ＭＳ ゴシック" panose="020B0609070205080204" pitchFamily="49" charset="-128"/>
              </a:rPr>
              <a:t>代表的なFOSSライセンスにおいて</a:t>
            </a:r>
            <a:r>
              <a:rPr lang="ja-JP" altLang="en-US" baseline="0" dirty="0">
                <a:latin typeface="ＭＳ ゴシック" panose="020B0609070205080204" pitchFamily="49" charset="-128"/>
                <a:ea typeface="ＭＳ ゴシック" panose="020B0609070205080204" pitchFamily="49" charset="-128"/>
              </a:rPr>
              <a:t>どのような</a:t>
            </a:r>
            <a:r>
              <a:rPr lang="en-US" baseline="0" dirty="0" err="1">
                <a:latin typeface="ＭＳ ゴシック" panose="020B0609070205080204" pitchFamily="49" charset="-128"/>
                <a:ea typeface="ＭＳ ゴシック" panose="020B0609070205080204" pitchFamily="49" charset="-128"/>
              </a:rPr>
              <a:t>コンプライス義務を履行しなければならないかについて話を展開しています</a:t>
            </a:r>
            <a:r>
              <a:rPr lang="en-US" baseline="0" dirty="0" smtClean="0">
                <a:latin typeface="ＭＳ ゴシック" panose="020B0609070205080204" pitchFamily="49" charset="-128"/>
                <a:ea typeface="ＭＳ ゴシック" panose="020B0609070205080204" pitchFamily="49" charset="-128"/>
              </a:rPr>
              <a:t>。</a:t>
            </a:r>
          </a:p>
          <a:p>
            <a:endParaRPr lang="en-US" baseline="0" smtClean="0"/>
          </a:p>
          <a:p>
            <a:r>
              <a:rPr lang="en-US" baseline="0" smtClean="0"/>
              <a:t>---</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dirty="0" smtClean="0"/>
              <a:t>This slide</a:t>
            </a:r>
            <a:r>
              <a:rPr lang="en-US" altLang="ja-JP" baseline="0" dirty="0" smtClean="0"/>
              <a:t> expands on what compliance obligations must be satisfied in typical FOSS </a:t>
            </a:r>
            <a:r>
              <a:rPr lang="en-US" altLang="ja-JP" baseline="0" smtClean="0"/>
              <a:t>licenses.</a:t>
            </a:r>
            <a:endParaRPr lang="en-US" altLang="ja-JP" dirty="0" smtClean="0"/>
          </a:p>
        </p:txBody>
      </p:sp>
      <p:sp>
        <p:nvSpPr>
          <p:cNvPr id="4" name="Slide Number Placeholder 3"/>
          <p:cNvSpPr>
            <a:spLocks noGrp="1"/>
          </p:cNvSpPr>
          <p:nvPr>
            <p:ph type="sldNum" sz="quarter" idx="10"/>
          </p:nvPr>
        </p:nvSpPr>
        <p:spPr/>
        <p:txBody>
          <a:bodyPr/>
          <a:lstStyle/>
          <a:p>
            <a:fld id="{6B482BE6-6443-43D0-B2C4-9E7E7E3CDEDD}" type="slidenum">
              <a:rPr lang="en-US" smtClean="0"/>
              <a:t>27</a:t>
            </a:fld>
            <a:endParaRPr lang="en-US"/>
          </a:p>
        </p:txBody>
      </p:sp>
    </p:spTree>
    <p:extLst>
      <p:ext uri="{BB962C8B-B14F-4D97-AF65-F5344CB8AC3E}">
        <p14:creationId xmlns:p14="http://schemas.microsoft.com/office/powerpoint/2010/main" val="85684856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 y="746125"/>
            <a:ext cx="6629400" cy="3729038"/>
          </a:xfrm>
        </p:spPr>
      </p:sp>
      <p:sp>
        <p:nvSpPr>
          <p:cNvPr id="3" name="Notes Placeholder 2"/>
          <p:cNvSpPr>
            <a:spLocks noGrp="1"/>
          </p:cNvSpPr>
          <p:nvPr>
            <p:ph type="body" idx="1"/>
          </p:nvPr>
        </p:nvSpPr>
        <p:spPr/>
        <p:txBody>
          <a:bodyPr/>
          <a:lstStyle/>
          <a:p>
            <a:r>
              <a:rPr lang="en-US" dirty="0">
                <a:latin typeface="ＭＳ ゴシック" panose="020B0609070205080204" pitchFamily="49" charset="-128"/>
                <a:ea typeface="ＭＳ ゴシック" panose="020B0609070205080204" pitchFamily="49" charset="-128"/>
              </a:rPr>
              <a:t>このスライドでは、いつFOSSライセンスの義務が「発動(trigger)</a:t>
            </a:r>
            <a:r>
              <a:rPr lang="en-US" dirty="0" err="1">
                <a:latin typeface="ＭＳ ゴシック" panose="020B0609070205080204" pitchFamily="49" charset="-128"/>
                <a:ea typeface="ＭＳ ゴシック" panose="020B0609070205080204" pitchFamily="49" charset="-128"/>
              </a:rPr>
              <a:t>される」のかについて説明しています。FOSSライセンスは著作権ライセンスであり、基本的な</a:t>
            </a:r>
            <a:r>
              <a:rPr lang="ja-JP" altLang="en-US" dirty="0">
                <a:latin typeface="ＭＳ ゴシック" panose="020B0609070205080204" pitchFamily="49" charset="-128"/>
                <a:ea typeface="ＭＳ ゴシック" panose="020B0609070205080204" pitchFamily="49" charset="-128"/>
              </a:rPr>
              <a:t>コンプライアンスの</a:t>
            </a:r>
            <a:r>
              <a:rPr lang="en-US" dirty="0" err="1">
                <a:latin typeface="ＭＳ ゴシック" panose="020B0609070205080204" pitchFamily="49" charset="-128"/>
                <a:ea typeface="ＭＳ ゴシック" panose="020B0609070205080204" pitchFamily="49" charset="-128"/>
              </a:rPr>
              <a:t>トリガーはコードを</a:t>
            </a:r>
            <a:r>
              <a:rPr lang="en-US" baseline="0" dirty="0" err="1">
                <a:latin typeface="ＭＳ ゴシック" panose="020B0609070205080204" pitchFamily="49" charset="-128"/>
                <a:ea typeface="ＭＳ ゴシック" panose="020B0609070205080204" pitchFamily="49" charset="-128"/>
              </a:rPr>
              <a:t>他の法人（legal</a:t>
            </a:r>
            <a:r>
              <a:rPr lang="en-US" baseline="0" dirty="0">
                <a:latin typeface="ＭＳ ゴシック" panose="020B0609070205080204" pitchFamily="49" charset="-128"/>
                <a:ea typeface="ＭＳ ゴシック" panose="020B0609070205080204" pitchFamily="49" charset="-128"/>
              </a:rPr>
              <a:t> entity）</a:t>
            </a:r>
            <a:r>
              <a:rPr lang="en-US" baseline="0">
                <a:latin typeface="ＭＳ ゴシック" panose="020B0609070205080204" pitchFamily="49" charset="-128"/>
                <a:ea typeface="ＭＳ ゴシック" panose="020B0609070205080204" pitchFamily="49" charset="-128"/>
              </a:rPr>
              <a:t>に </a:t>
            </a:r>
            <a:r>
              <a:rPr lang="en-US" baseline="0" smtClean="0">
                <a:latin typeface="ＭＳ ゴシック" panose="020B0609070205080204" pitchFamily="49" charset="-128"/>
                <a:ea typeface="ＭＳ ゴシック" panose="020B0609070205080204" pitchFamily="49" charset="-128"/>
              </a:rPr>
              <a:t>頒布す</a:t>
            </a:r>
            <a:r>
              <a:rPr lang="ja-JP" altLang="en-US" baseline="0" smtClean="0">
                <a:latin typeface="ＭＳ ゴシック" panose="020B0609070205080204" pitchFamily="49" charset="-128"/>
                <a:ea typeface="ＭＳ ゴシック" panose="020B0609070205080204" pitchFamily="49" charset="-128"/>
              </a:rPr>
              <a:t>る時</a:t>
            </a:r>
            <a:r>
              <a:rPr lang="en-US" baseline="0" smtClean="0">
                <a:latin typeface="ＭＳ ゴシック" panose="020B0609070205080204" pitchFamily="49" charset="-128"/>
                <a:ea typeface="ＭＳ ゴシック" panose="020B0609070205080204" pitchFamily="49" charset="-128"/>
              </a:rPr>
              <a:t>です</a:t>
            </a:r>
            <a:r>
              <a:rPr lang="en-US" baseline="0" dirty="0" smtClean="0">
                <a:latin typeface="ＭＳ ゴシック" panose="020B0609070205080204" pitchFamily="49" charset="-128"/>
                <a:ea typeface="ＭＳ ゴシック" panose="020B0609070205080204" pitchFamily="49" charset="-128"/>
              </a:rPr>
              <a:t>。</a:t>
            </a:r>
          </a:p>
          <a:p>
            <a:endParaRPr lang="en-US" baseline="0" dirty="0" smtClean="0">
              <a:latin typeface="Calibri"/>
            </a:endParaRPr>
          </a:p>
          <a:p>
            <a:r>
              <a:rPr lang="en-US" baseline="0" dirty="0" smtClean="0">
                <a:latin typeface="Calibri"/>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dirty="0" smtClean="0">
                <a:latin typeface="+mn-lt"/>
              </a:rPr>
              <a:t>This slide explains when FOSS obligations are “triggered.” FOSS licenses are copyright licenses and the basic compliance trigger is when you distribute code to</a:t>
            </a:r>
            <a:r>
              <a:rPr lang="en-US" altLang="ja-JP" baseline="0" dirty="0" smtClean="0">
                <a:latin typeface="+mn-lt"/>
              </a:rPr>
              <a:t> another legal </a:t>
            </a:r>
            <a:r>
              <a:rPr lang="en-US" altLang="ja-JP" baseline="0" smtClean="0">
                <a:latin typeface="+mn-lt"/>
              </a:rPr>
              <a:t>entity.</a:t>
            </a:r>
            <a:endParaRPr lang="en-US" baseline="0" dirty="0" smtClean="0">
              <a:latin typeface="Calibri"/>
            </a:endParaRPr>
          </a:p>
          <a:p>
            <a:endParaRPr lang="en-US" dirty="0">
              <a:latin typeface="Calibri"/>
            </a:endParaRPr>
          </a:p>
        </p:txBody>
      </p:sp>
      <p:sp>
        <p:nvSpPr>
          <p:cNvPr id="7" name="Slide Number Placeholder 6"/>
          <p:cNvSpPr>
            <a:spLocks noGrp="1"/>
          </p:cNvSpPr>
          <p:nvPr>
            <p:ph type="sldNum" sz="quarter" idx="12"/>
          </p:nvPr>
        </p:nvSpPr>
        <p:spPr/>
        <p:txBody>
          <a:bodyPr/>
          <a:lstStyle/>
          <a:p>
            <a:pPr>
              <a:defRPr/>
            </a:pPr>
            <a:fld id="{5A651059-8DB8-5044-97F1-F934F7FC73CC}" type="slidenum">
              <a:rPr lang="en-US" smtClean="0"/>
              <a:pPr>
                <a:defRPr/>
              </a:pPr>
              <a:t>28</a:t>
            </a:fld>
            <a:endParaRPr lang="en-US"/>
          </a:p>
        </p:txBody>
      </p:sp>
    </p:spTree>
    <p:extLst>
      <p:ext uri="{BB962C8B-B14F-4D97-AF65-F5344CB8AC3E}">
        <p14:creationId xmlns:p14="http://schemas.microsoft.com/office/powerpoint/2010/main" val="179168499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 y="746125"/>
            <a:ext cx="6629400" cy="3729038"/>
          </a:xfrm>
        </p:spPr>
      </p:sp>
      <p:sp>
        <p:nvSpPr>
          <p:cNvPr id="3" name="Notes Placeholder 2"/>
          <p:cNvSpPr>
            <a:spLocks noGrp="1"/>
          </p:cNvSpPr>
          <p:nvPr>
            <p:ph type="body" idx="1"/>
          </p:nvPr>
        </p:nvSpPr>
        <p:spPr/>
        <p:txBody>
          <a:bodyPr/>
          <a:lstStyle/>
          <a:p>
            <a:r>
              <a:rPr lang="en-US" dirty="0">
                <a:latin typeface="ＭＳ ゴシック" panose="020B0609070205080204" pitchFamily="49" charset="-128"/>
                <a:ea typeface="ＭＳ ゴシック" panose="020B0609070205080204" pitchFamily="49" charset="-128"/>
              </a:rPr>
              <a:t>このスライドでは、</a:t>
            </a:r>
            <a:r>
              <a:rPr lang="en-US" baseline="0" dirty="0">
                <a:latin typeface="ＭＳ ゴシック" panose="020B0609070205080204" pitchFamily="49" charset="-128"/>
                <a:ea typeface="ＭＳ ゴシック" panose="020B0609070205080204" pitchFamily="49" charset="-128"/>
              </a:rPr>
              <a:t> </a:t>
            </a:r>
            <a:r>
              <a:rPr lang="en-US" baseline="0" dirty="0" err="1">
                <a:latin typeface="ＭＳ ゴシック" panose="020B0609070205080204" pitchFamily="49" charset="-128"/>
                <a:ea typeface="ＭＳ ゴシック" panose="020B0609070205080204" pitchFamily="49" charset="-128"/>
              </a:rPr>
              <a:t>コードの改変がFOSSライセンス下の義務を課すものとなりうることを説明しています。また</a:t>
            </a:r>
            <a:r>
              <a:rPr lang="en-US" baseline="0" dirty="0" smtClean="0">
                <a:latin typeface="ＭＳ ゴシック" panose="020B0609070205080204" pitchFamily="49" charset="-128"/>
                <a:ea typeface="ＭＳ ゴシック" panose="020B0609070205080204" pitchFamily="49" charset="-128"/>
              </a:rPr>
              <a:t>、</a:t>
            </a:r>
            <a:r>
              <a:rPr lang="ja-JP" altLang="en-US" baseline="0" dirty="0" smtClean="0">
                <a:latin typeface="ＭＳ ゴシック" panose="020B0609070205080204" pitchFamily="49" charset="-128"/>
                <a:ea typeface="ＭＳ ゴシック" panose="020B0609070205080204" pitchFamily="49" charset="-128"/>
              </a:rPr>
              <a:t>派生的著作物</a:t>
            </a:r>
            <a:r>
              <a:rPr lang="en-US" baseline="0" dirty="0" err="1" smtClean="0">
                <a:latin typeface="ＭＳ ゴシック" panose="020B0609070205080204" pitchFamily="49" charset="-128"/>
                <a:ea typeface="ＭＳ ゴシック" panose="020B0609070205080204" pitchFamily="49" charset="-128"/>
              </a:rPr>
              <a:t>についても若干触れています</a:t>
            </a:r>
            <a:r>
              <a:rPr lang="en-US" baseline="0" dirty="0" smtClean="0">
                <a:latin typeface="ＭＳ ゴシック" panose="020B0609070205080204" pitchFamily="49" charset="-128"/>
                <a:ea typeface="ＭＳ ゴシック" panose="020B0609070205080204" pitchFamily="49" charset="-128"/>
              </a:rPr>
              <a:t>。</a:t>
            </a:r>
          </a:p>
          <a:p>
            <a:endParaRPr lang="en-US" baseline="0" dirty="0" smtClean="0">
              <a:latin typeface="Calibri"/>
            </a:endParaRPr>
          </a:p>
          <a:p>
            <a:r>
              <a:rPr lang="en-US" baseline="0" dirty="0" smtClean="0">
                <a:latin typeface="Calibri"/>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dirty="0" smtClean="0">
                <a:latin typeface="+mn-lt"/>
              </a:rPr>
              <a:t>This slide explains</a:t>
            </a:r>
            <a:r>
              <a:rPr lang="en-US" altLang="ja-JP" baseline="0" dirty="0" smtClean="0">
                <a:latin typeface="+mn-lt"/>
              </a:rPr>
              <a:t> that modifying code can impose obligations under FOSS licenses. It explains a little bit about derivative </a:t>
            </a:r>
            <a:r>
              <a:rPr lang="en-US" altLang="ja-JP" baseline="0" smtClean="0">
                <a:latin typeface="+mn-lt"/>
              </a:rPr>
              <a:t>works.</a:t>
            </a:r>
            <a:endParaRPr lang="en-US" altLang="ja-JP" dirty="0" smtClean="0">
              <a:latin typeface="+mn-lt"/>
            </a:endParaRPr>
          </a:p>
        </p:txBody>
      </p:sp>
      <p:sp>
        <p:nvSpPr>
          <p:cNvPr id="4" name="Slide Number Placeholder 3"/>
          <p:cNvSpPr>
            <a:spLocks noGrp="1"/>
          </p:cNvSpPr>
          <p:nvPr>
            <p:ph type="sldNum" sz="quarter" idx="10"/>
          </p:nvPr>
        </p:nvSpPr>
        <p:spPr/>
        <p:txBody>
          <a:bodyPr/>
          <a:lstStyle/>
          <a:p>
            <a:fld id="{291D6620-1219-4321-B933-F8804B980E90}" type="slidenum">
              <a:rPr lang="en-GB" smtClean="0"/>
              <a:t>29</a:t>
            </a:fld>
            <a:endParaRPr lang="en-GB"/>
          </a:p>
        </p:txBody>
      </p:sp>
    </p:spTree>
    <p:extLst>
      <p:ext uri="{BB962C8B-B14F-4D97-AF65-F5344CB8AC3E}">
        <p14:creationId xmlns:p14="http://schemas.microsoft.com/office/powerpoint/2010/main" val="17561069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Shape 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57" name="Shape 57"/>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ja-JP" altLang="en-US" sz="1200" b="0" i="0" u="none" strike="noStrike" cap="none" smtClean="0">
                <a:solidFill>
                  <a:srgbClr val="000000"/>
                </a:solidFill>
                <a:latin typeface="Roboto"/>
                <a:ea typeface="Roboto"/>
                <a:cs typeface="Roboto"/>
                <a:sym typeface="Roboto"/>
              </a:rPr>
              <a:t>本スライドでは、</a:t>
            </a:r>
            <a:r>
              <a:rPr lang="en-US" altLang="ja-JP" sz="1200" b="0" i="0" u="none" strike="noStrike" cap="none" smtClean="0">
                <a:solidFill>
                  <a:srgbClr val="000000"/>
                </a:solidFill>
                <a:latin typeface="Roboto"/>
                <a:ea typeface="Roboto"/>
                <a:cs typeface="Roboto"/>
                <a:sym typeface="Roboto"/>
              </a:rPr>
              <a:t>OpenChain</a:t>
            </a:r>
            <a:r>
              <a:rPr lang="ja-JP" altLang="en-US" sz="1200" b="0" i="0" u="none" strike="noStrike" cap="none" baseline="0" smtClean="0">
                <a:solidFill>
                  <a:srgbClr val="000000"/>
                </a:solidFill>
                <a:latin typeface="Roboto"/>
                <a:ea typeface="Roboto"/>
                <a:cs typeface="Roboto"/>
                <a:sym typeface="Roboto"/>
              </a:rPr>
              <a:t> カリキュラムがどういったもので、これらのスライドがどういった目的のためのものかの説明に役立ちます。</a:t>
            </a:r>
            <a:endParaRPr lang="en-US" sz="1200" b="0" i="0" u="none" strike="noStrike" cap="none" smtClean="0">
              <a:solidFill>
                <a:srgbClr val="000000"/>
              </a:solidFill>
              <a:latin typeface="Roboto"/>
              <a:ea typeface="Roboto"/>
              <a:cs typeface="Roboto"/>
              <a:sym typeface="Roboto"/>
            </a:endParaRPr>
          </a:p>
          <a:p>
            <a:pPr marL="0" marR="0" lvl="0" indent="0" algn="l" rtl="0">
              <a:spcBef>
                <a:spcPts val="0"/>
              </a:spcBef>
              <a:buSzPct val="25000"/>
              <a:buNone/>
            </a:pPr>
            <a:endParaRPr lang="en-US" sz="1200" b="0" i="0" u="none" strike="noStrike" cap="none" smtClean="0">
              <a:solidFill>
                <a:srgbClr val="000000"/>
              </a:solidFill>
              <a:latin typeface="Roboto"/>
              <a:ea typeface="Roboto"/>
              <a:cs typeface="Roboto"/>
              <a:sym typeface="Roboto"/>
            </a:endParaRPr>
          </a:p>
          <a:p>
            <a:pPr marL="0" marR="0" lvl="0" indent="0" algn="l" rtl="0">
              <a:spcBef>
                <a:spcPts val="0"/>
              </a:spcBef>
              <a:buSzPct val="25000"/>
              <a:buNone/>
            </a:pPr>
            <a:r>
              <a:rPr lang="en-US" sz="1200" b="0" i="0" u="none" strike="noStrike" cap="none" smtClean="0">
                <a:solidFill>
                  <a:srgbClr val="000000"/>
                </a:solidFill>
                <a:latin typeface="Roboto"/>
                <a:ea typeface="Roboto"/>
                <a:cs typeface="Roboto"/>
                <a:sym typeface="Roboto"/>
              </a:rPr>
              <a:t>--</a:t>
            </a:r>
          </a:p>
          <a:p>
            <a:pPr marL="0" marR="0" lvl="0" indent="0" algn="l" rtl="0">
              <a:spcBef>
                <a:spcPts val="0"/>
              </a:spcBef>
              <a:buSzPct val="25000"/>
              <a:buNone/>
            </a:pPr>
            <a:r>
              <a:rPr lang="en-US" sz="1200" b="0" i="0" u="none" strike="noStrike" cap="none" smtClean="0">
                <a:solidFill>
                  <a:srgbClr val="000000"/>
                </a:solidFill>
                <a:latin typeface="Roboto"/>
                <a:ea typeface="Roboto"/>
                <a:cs typeface="Roboto"/>
                <a:sym typeface="Roboto"/>
              </a:rPr>
              <a:t>This </a:t>
            </a:r>
            <a:r>
              <a:rPr lang="en-US" sz="1200" b="0" i="0" u="none" strike="noStrike" cap="none">
                <a:solidFill>
                  <a:srgbClr val="000000"/>
                </a:solidFill>
                <a:latin typeface="Roboto"/>
                <a:ea typeface="Roboto"/>
                <a:cs typeface="Roboto"/>
                <a:sym typeface="Roboto"/>
              </a:rPr>
              <a:t>slide helps explain what the OpenChain Curriculum and these slides are for.</a:t>
            </a:r>
          </a:p>
        </p:txBody>
      </p:sp>
      <p:sp>
        <p:nvSpPr>
          <p:cNvPr id="58" name="Shape 58"/>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3</a:t>
            </a:fld>
            <a:endParaRPr lang="en-US" sz="1200" b="0" i="0" u="none" strike="noStrike" cap="none">
              <a:solidFill>
                <a:schemeClr val="dk1"/>
              </a:solidFill>
              <a:latin typeface="Roboto"/>
              <a:ea typeface="Roboto"/>
              <a:cs typeface="Roboto"/>
              <a:sym typeface="Roboto"/>
            </a:endParaRPr>
          </a:p>
        </p:txBody>
      </p:sp>
    </p:spTree>
    <p:extLst>
      <p:ext uri="{BB962C8B-B14F-4D97-AF65-F5344CB8AC3E}">
        <p14:creationId xmlns:p14="http://schemas.microsoft.com/office/powerpoint/2010/main" val="94910972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ＭＳ ゴシック" panose="020B0609070205080204" pitchFamily="49" charset="-128"/>
                <a:ea typeface="ＭＳ ゴシック" panose="020B0609070205080204" pitchFamily="49" charset="-128"/>
              </a:rPr>
              <a:t>このスライドでは、コンプライアンス プログラムがどのように機能するかについて</a:t>
            </a:r>
            <a:r>
              <a:rPr lang="en-US" baseline="0" dirty="0">
                <a:latin typeface="ＭＳ ゴシック" panose="020B0609070205080204" pitchFamily="49" charset="-128"/>
                <a:ea typeface="ＭＳ ゴシック" panose="020B0609070205080204" pitchFamily="49" charset="-128"/>
              </a:rPr>
              <a:t>大まかに（基本的概要として）説明しています。 </a:t>
            </a:r>
            <a:endParaRPr lang="en-US" baseline="0" dirty="0" smtClean="0">
              <a:latin typeface="ＭＳ ゴシック" panose="020B0609070205080204" pitchFamily="49" charset="-128"/>
              <a:ea typeface="ＭＳ ゴシック" panose="020B0609070205080204" pitchFamily="49" charset="-128"/>
            </a:endParaRPr>
          </a:p>
          <a:p>
            <a:endParaRPr lang="en-US" baseline="0" dirty="0" smtClean="0">
              <a:latin typeface="Calibri"/>
            </a:endParaRPr>
          </a:p>
          <a:p>
            <a:r>
              <a:rPr lang="en-US" baseline="0" dirty="0" smtClean="0">
                <a:latin typeface="Calibri"/>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dirty="0" smtClean="0">
                <a:latin typeface="+mn-lt"/>
              </a:rPr>
              <a:t>This slide explains how FOSS compliance programs</a:t>
            </a:r>
            <a:r>
              <a:rPr lang="en-US" altLang="ja-JP" baseline="0" dirty="0" smtClean="0">
                <a:latin typeface="+mn-lt"/>
              </a:rPr>
              <a:t> work in “broad stokes” (a basic overview</a:t>
            </a:r>
            <a:r>
              <a:rPr lang="en-US" altLang="ja-JP" baseline="0" smtClean="0">
                <a:latin typeface="+mn-lt"/>
              </a:rPr>
              <a:t>). </a:t>
            </a:r>
            <a:endParaRPr lang="en-US" altLang="ja-JP" dirty="0" smtClean="0">
              <a:latin typeface="+mn-lt"/>
            </a:endParaRPr>
          </a:p>
        </p:txBody>
      </p:sp>
      <p:sp>
        <p:nvSpPr>
          <p:cNvPr id="4" name="Slide Number Placeholder 3"/>
          <p:cNvSpPr>
            <a:spLocks noGrp="1"/>
          </p:cNvSpPr>
          <p:nvPr>
            <p:ph type="sldNum" sz="quarter" idx="10"/>
          </p:nvPr>
        </p:nvSpPr>
        <p:spPr/>
        <p:txBody>
          <a:bodyPr/>
          <a:lstStyle/>
          <a:p>
            <a:fld id="{6B482BE6-6443-43D0-B2C4-9E7E7E3CDEDD}" type="slidenum">
              <a:rPr lang="en-US"/>
              <a:t>30</a:t>
            </a:fld>
            <a:endParaRPr lang="en-US"/>
          </a:p>
        </p:txBody>
      </p:sp>
    </p:spTree>
    <p:extLst>
      <p:ext uri="{BB962C8B-B14F-4D97-AF65-F5344CB8AC3E}">
        <p14:creationId xmlns:p14="http://schemas.microsoft.com/office/powerpoint/2010/main" val="33632837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latin typeface="ＭＳ ゴシック" panose="020B0609070205080204" pitchFamily="49" charset="-128"/>
                <a:ea typeface="ＭＳ ゴシック" panose="020B0609070205080204" pitchFamily="49" charset="-128"/>
              </a:rPr>
              <a:t>このスライドでは</a:t>
            </a:r>
            <a:r>
              <a:rPr lang="ja-JP" altLang="en-US" dirty="0" err="1">
                <a:latin typeface="ＭＳ ゴシック" panose="020B0609070205080204" pitchFamily="49" charset="-128"/>
                <a:ea typeface="ＭＳ ゴシック" panose="020B0609070205080204" pitchFamily="49" charset="-128"/>
              </a:rPr>
              <a:t>、</a:t>
            </a:r>
            <a:r>
              <a:rPr lang="en-US" baseline="0" dirty="0" err="1">
                <a:latin typeface="ＭＳ ゴシック" panose="020B0609070205080204" pitchFamily="49" charset="-128"/>
                <a:ea typeface="ＭＳ ゴシック" panose="020B0609070205080204" pitchFamily="49" charset="-128"/>
              </a:rPr>
              <a:t>FOSSコンプライアンス実務が組織内でどのように機能するかについて</a:t>
            </a:r>
            <a:r>
              <a:rPr lang="ja-JP" altLang="en-US" baseline="0" dirty="0">
                <a:latin typeface="ＭＳ ゴシック" panose="020B0609070205080204" pitchFamily="49" charset="-128"/>
                <a:ea typeface="ＭＳ ゴシック" panose="020B0609070205080204" pitchFamily="49" charset="-128"/>
              </a:rPr>
              <a:t>詳しく</a:t>
            </a:r>
            <a:r>
              <a:rPr lang="en-US" baseline="0" dirty="0" err="1">
                <a:latin typeface="ＭＳ ゴシック" panose="020B0609070205080204" pitchFamily="49" charset="-128"/>
                <a:ea typeface="ＭＳ ゴシック" panose="020B0609070205080204" pitchFamily="49" charset="-128"/>
              </a:rPr>
              <a:t>説明しています</a:t>
            </a:r>
            <a:r>
              <a:rPr lang="en-US" baseline="0" dirty="0">
                <a:latin typeface="ＭＳ ゴシック" panose="020B0609070205080204" pitchFamily="49" charset="-128"/>
                <a:ea typeface="ＭＳ ゴシック" panose="020B0609070205080204" pitchFamily="49" charset="-128"/>
              </a:rPr>
              <a:t>。 </a:t>
            </a:r>
            <a:endParaRPr lang="en-US" baseline="0" dirty="0" smtClean="0">
              <a:latin typeface="ＭＳ ゴシック" panose="020B0609070205080204" pitchFamily="49" charset="-128"/>
              <a:ea typeface="ＭＳ ゴシック" panose="020B0609070205080204" pitchFamily="49" charset="-128"/>
            </a:endParaRPr>
          </a:p>
          <a:p>
            <a:endParaRPr lang="en-US" baseline="0" dirty="0" smtClean="0"/>
          </a:p>
          <a:p>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dirty="0" smtClean="0"/>
              <a:t>This slide explains more</a:t>
            </a:r>
            <a:r>
              <a:rPr lang="en-US" altLang="ja-JP" baseline="0" dirty="0" smtClean="0"/>
              <a:t> about how FOSS compliance practices can work in an organization</a:t>
            </a:r>
            <a:r>
              <a:rPr lang="en-US" altLang="ja-JP" baseline="0" smtClean="0"/>
              <a:t>. </a:t>
            </a:r>
            <a:endParaRPr lang="en-US" altLang="ja-JP" dirty="0" smtClean="0"/>
          </a:p>
        </p:txBody>
      </p:sp>
      <p:sp>
        <p:nvSpPr>
          <p:cNvPr id="4" name="Slide Number Placeholder 3"/>
          <p:cNvSpPr>
            <a:spLocks noGrp="1"/>
          </p:cNvSpPr>
          <p:nvPr>
            <p:ph type="sldNum" sz="quarter" idx="10"/>
          </p:nvPr>
        </p:nvSpPr>
        <p:spPr/>
        <p:txBody>
          <a:bodyPr/>
          <a:lstStyle/>
          <a:p>
            <a:fld id="{6B482BE6-6443-43D0-B2C4-9E7E7E3CDEDD}" type="slidenum">
              <a:rPr lang="en-US" smtClean="0"/>
              <a:t>31</a:t>
            </a:fld>
            <a:endParaRPr lang="en-US"/>
          </a:p>
        </p:txBody>
      </p:sp>
    </p:spTree>
    <p:extLst>
      <p:ext uri="{BB962C8B-B14F-4D97-AF65-F5344CB8AC3E}">
        <p14:creationId xmlns:p14="http://schemas.microsoft.com/office/powerpoint/2010/main" val="115381154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err="1">
                <a:latin typeface="ＭＳ ゴシック" panose="020B0609070205080204" pitchFamily="49" charset="-128"/>
                <a:ea typeface="ＭＳ ゴシック" panose="020B0609070205080204" pitchFamily="49" charset="-128"/>
              </a:rPr>
              <a:t>このスライドではコンプライアンス</a:t>
            </a:r>
            <a:r>
              <a:rPr lang="en-US" baseline="0">
                <a:latin typeface="ＭＳ ゴシック" panose="020B0609070205080204" pitchFamily="49" charset="-128"/>
                <a:ea typeface="ＭＳ ゴシック" panose="020B0609070205080204" pitchFamily="49" charset="-128"/>
              </a:rPr>
              <a:t> </a:t>
            </a:r>
            <a:r>
              <a:rPr lang="en-US" baseline="0" smtClean="0">
                <a:latin typeface="ＭＳ ゴシック" panose="020B0609070205080204" pitchFamily="49" charset="-128"/>
                <a:ea typeface="ＭＳ ゴシック" panose="020B0609070205080204" pitchFamily="49" charset="-128"/>
              </a:rPr>
              <a:t>がライセンスの法的義務の履行という域を</a:t>
            </a:r>
            <a:r>
              <a:rPr lang="ja-JP" altLang="en-US" baseline="0" smtClean="0">
                <a:latin typeface="ＭＳ ゴシック" panose="020B0609070205080204" pitchFamily="49" charset="-128"/>
                <a:ea typeface="ＭＳ ゴシック" panose="020B0609070205080204" pitchFamily="49" charset="-128"/>
              </a:rPr>
              <a:t>超え</a:t>
            </a:r>
            <a:r>
              <a:rPr lang="en-US" baseline="0" smtClean="0">
                <a:latin typeface="ＭＳ ゴシック" panose="020B0609070205080204" pitchFamily="49" charset="-128"/>
                <a:ea typeface="ＭＳ ゴシック" panose="020B0609070205080204" pitchFamily="49" charset="-128"/>
              </a:rPr>
              <a:t>、</a:t>
            </a:r>
            <a:r>
              <a:rPr lang="en-US" baseline="0" dirty="0" err="1">
                <a:latin typeface="ＭＳ ゴシック" panose="020B0609070205080204" pitchFamily="49" charset="-128"/>
                <a:ea typeface="ＭＳ ゴシック" panose="020B0609070205080204" pitchFamily="49" charset="-128"/>
              </a:rPr>
              <a:t>組織にもたらすメリットについて述べています</a:t>
            </a:r>
            <a:r>
              <a:rPr lang="en-US" baseline="0" dirty="0" smtClean="0">
                <a:latin typeface="ＭＳ ゴシック" panose="020B0609070205080204" pitchFamily="49" charset="-128"/>
                <a:ea typeface="ＭＳ ゴシック" panose="020B0609070205080204" pitchFamily="49" charset="-128"/>
              </a:rPr>
              <a:t>。</a:t>
            </a:r>
          </a:p>
          <a:p>
            <a:endParaRPr lang="en-US" baseline="0" dirty="0" smtClean="0"/>
          </a:p>
          <a:p>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dirty="0" smtClean="0"/>
              <a:t>This slide describes some of the benefits that compliance</a:t>
            </a:r>
            <a:r>
              <a:rPr lang="en-US" altLang="ja-JP" baseline="0" dirty="0" smtClean="0"/>
              <a:t> brings to an organization beyond the fact of fulfilling the legal obligations of the </a:t>
            </a:r>
            <a:r>
              <a:rPr lang="en-US" altLang="ja-JP" baseline="0" smtClean="0"/>
              <a:t>license.</a:t>
            </a:r>
            <a:endParaRPr lang="en-US" altLang="ja-JP" dirty="0" smtClean="0"/>
          </a:p>
        </p:txBody>
      </p:sp>
      <p:sp>
        <p:nvSpPr>
          <p:cNvPr id="4" name="Slide Number Placeholder 3"/>
          <p:cNvSpPr>
            <a:spLocks noGrp="1"/>
          </p:cNvSpPr>
          <p:nvPr>
            <p:ph type="sldNum" sz="quarter" idx="10"/>
          </p:nvPr>
        </p:nvSpPr>
        <p:spPr/>
        <p:txBody>
          <a:bodyPr/>
          <a:lstStyle/>
          <a:p>
            <a:fld id="{6B482BE6-6443-43D0-B2C4-9E7E7E3CDEDD}" type="slidenum">
              <a:rPr lang="en-US" smtClean="0"/>
              <a:t>32</a:t>
            </a:fld>
            <a:endParaRPr lang="en-US"/>
          </a:p>
        </p:txBody>
      </p:sp>
    </p:spTree>
    <p:extLst>
      <p:ext uri="{BB962C8B-B14F-4D97-AF65-F5344CB8AC3E}">
        <p14:creationId xmlns:p14="http://schemas.microsoft.com/office/powerpoint/2010/main" val="120978345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latin typeface="ＭＳ ゴシック" panose="020B0609070205080204" pitchFamily="49" charset="-128"/>
                <a:ea typeface="ＭＳ ゴシック" panose="020B0609070205080204" pitchFamily="49" charset="-128"/>
              </a:rPr>
              <a:t>FOSSコンプライアンス</a:t>
            </a:r>
            <a:r>
              <a:rPr lang="ja-JP" altLang="en-US" dirty="0">
                <a:latin typeface="ＭＳ ゴシック" panose="020B0609070205080204" pitchFamily="49" charset="-128"/>
                <a:ea typeface="ＭＳ ゴシック" panose="020B0609070205080204" pitchFamily="49" charset="-128"/>
              </a:rPr>
              <a:t>と</a:t>
            </a:r>
            <a:r>
              <a:rPr lang="en-US" dirty="0">
                <a:latin typeface="ＭＳ ゴシック" panose="020B0609070205080204" pitchFamily="49" charset="-128"/>
                <a:ea typeface="ＭＳ ゴシック" panose="020B0609070205080204" pitchFamily="49" charset="-128"/>
              </a:rPr>
              <a:t>は、FOSSのライセンス</a:t>
            </a:r>
            <a:r>
              <a:rPr lang="en-US" baseline="0" dirty="0">
                <a:latin typeface="ＭＳ ゴシック" panose="020B0609070205080204" pitchFamily="49" charset="-128"/>
                <a:ea typeface="ＭＳ ゴシック" panose="020B0609070205080204" pitchFamily="49" charset="-128"/>
              </a:rPr>
              <a:t>条項に従うことを意味します。これは、ライセンスについての理解、ライセンス条項を支えるプロセスの具備、見落としや誤りに</a:t>
            </a:r>
            <a:r>
              <a:rPr lang="ja-JP" altLang="en-US" baseline="0" dirty="0">
                <a:latin typeface="ＭＳ ゴシック" panose="020B0609070205080204" pitchFamily="49" charset="-128"/>
                <a:ea typeface="ＭＳ ゴシック" panose="020B0609070205080204" pitchFamily="49" charset="-128"/>
              </a:rPr>
              <a:t>対処する</a:t>
            </a:r>
            <a:r>
              <a:rPr lang="en-US" baseline="0" dirty="0" err="1">
                <a:latin typeface="ＭＳ ゴシック" panose="020B0609070205080204" pitchFamily="49" charset="-128"/>
                <a:ea typeface="ＭＳ ゴシック" panose="020B0609070205080204" pitchFamily="49" charset="-128"/>
              </a:rPr>
              <a:t>プロセスの具備といったことを伴います</a:t>
            </a:r>
            <a:r>
              <a:rPr lang="en-US" baseline="0" dirty="0">
                <a:latin typeface="ＭＳ ゴシック" panose="020B0609070205080204" pitchFamily="49" charset="-128"/>
                <a:ea typeface="ＭＳ ゴシック" panose="020B0609070205080204" pitchFamily="49" charset="-128"/>
              </a:rPr>
              <a:t>。</a:t>
            </a:r>
          </a:p>
          <a:p>
            <a:endParaRPr lang="en-US" baseline="0" dirty="0">
              <a:latin typeface="ＭＳ ゴシック" panose="020B0609070205080204" pitchFamily="49" charset="-128"/>
              <a:ea typeface="ＭＳ ゴシック" panose="020B0609070205080204" pitchFamily="49" charset="-128"/>
            </a:endParaRPr>
          </a:p>
          <a:p>
            <a:pPr marL="0" marR="0" indent="0" algn="l" defTabSz="914400" rtl="0" eaLnBrk="1" fontAlgn="auto" latinLnBrk="0" hangingPunct="1">
              <a:lnSpc>
                <a:spcPct val="100000"/>
              </a:lnSpc>
              <a:spcBef>
                <a:spcPts val="0"/>
              </a:spcBef>
              <a:spcAft>
                <a:spcPts val="0"/>
              </a:spcAft>
              <a:buClrTx/>
              <a:buSzTx/>
              <a:buFont typeface="Arial" charset="0"/>
              <a:buNone/>
              <a:tabLst/>
              <a:defRPr/>
            </a:pPr>
            <a:r>
              <a:rPr lang="en-US" err="1">
                <a:latin typeface="ＭＳ ゴシック" panose="020B0609070205080204" pitchFamily="49" charset="-128"/>
                <a:ea typeface="ＭＳ ゴシック" panose="020B0609070205080204" pitchFamily="49" charset="-128"/>
              </a:rPr>
              <a:t>FOSS</a:t>
            </a:r>
            <a:r>
              <a:rPr lang="en-US" smtClean="0">
                <a:latin typeface="ＭＳ ゴシック" panose="020B0609070205080204" pitchFamily="49" charset="-128"/>
                <a:ea typeface="ＭＳ ゴシック" panose="020B0609070205080204" pitchFamily="49" charset="-128"/>
              </a:rPr>
              <a:t>コンプライアンスプログラムの2つの主要なゴールとは</a:t>
            </a:r>
            <a:r>
              <a:rPr lang="ja-JP" altLang="en-US" dirty="0" err="1">
                <a:latin typeface="ＭＳ ゴシック" panose="020B0609070205080204" pitchFamily="49" charset="-128"/>
                <a:ea typeface="ＭＳ ゴシック" panose="020B0609070205080204" pitchFamily="49" charset="-128"/>
              </a:rPr>
              <a:t>、</a:t>
            </a:r>
            <a:r>
              <a:rPr lang="en-US" b="1" baseline="0" dirty="0" err="1">
                <a:latin typeface="ＭＳ ゴシック" panose="020B0609070205080204" pitchFamily="49" charset="-128"/>
                <a:ea typeface="ＭＳ ゴシック" panose="020B0609070205080204" pitchFamily="49" charset="-128"/>
              </a:rPr>
              <a:t>自身の義務を知ること</a:t>
            </a:r>
            <a:r>
              <a:rPr lang="en-US" baseline="0" dirty="0" err="1">
                <a:latin typeface="ＭＳ ゴシック" panose="020B0609070205080204" pitchFamily="49" charset="-128"/>
                <a:ea typeface="ＭＳ ゴシック" panose="020B0609070205080204" pitchFamily="49" charset="-128"/>
              </a:rPr>
              <a:t>と</a:t>
            </a:r>
            <a:r>
              <a:rPr lang="en-US" b="1" baseline="0" dirty="0" err="1">
                <a:latin typeface="ＭＳ ゴシック" panose="020B0609070205080204" pitchFamily="49" charset="-128"/>
                <a:ea typeface="ＭＳ ゴシック" panose="020B0609070205080204" pitchFamily="49" charset="-128"/>
              </a:rPr>
              <a:t>義務を果たすこと</a:t>
            </a:r>
            <a:r>
              <a:rPr lang="en-US" baseline="0" dirty="0" err="1">
                <a:latin typeface="ＭＳ ゴシック" panose="020B0609070205080204" pitchFamily="49" charset="-128"/>
                <a:ea typeface="ＭＳ ゴシック" panose="020B0609070205080204" pitchFamily="49" charset="-128"/>
              </a:rPr>
              <a:t>です</a:t>
            </a:r>
            <a:r>
              <a:rPr lang="en-US" baseline="0" dirty="0">
                <a:latin typeface="ＭＳ ゴシック" panose="020B0609070205080204" pitchFamily="49" charset="-128"/>
                <a:ea typeface="ＭＳ ゴシック" panose="020B0609070205080204" pitchFamily="49" charset="-128"/>
              </a:rPr>
              <a:t>。</a:t>
            </a:r>
            <a:br>
              <a:rPr lang="en-US" baseline="0" dirty="0">
                <a:latin typeface="ＭＳ ゴシック" panose="020B0609070205080204" pitchFamily="49" charset="-128"/>
                <a:ea typeface="ＭＳ ゴシック" panose="020B0609070205080204" pitchFamily="49" charset="-128"/>
              </a:rPr>
            </a:br>
            <a:r>
              <a:rPr lang="en-US" baseline="0" dirty="0">
                <a:latin typeface="ＭＳ ゴシック" panose="020B0609070205080204" pitchFamily="49" charset="-128"/>
                <a:ea typeface="ＭＳ ゴシック" panose="020B0609070205080204" pitchFamily="49" charset="-128"/>
              </a:rPr>
              <a:t/>
            </a:r>
            <a:br>
              <a:rPr lang="en-US" baseline="0" dirty="0">
                <a:latin typeface="ＭＳ ゴシック" panose="020B0609070205080204" pitchFamily="49" charset="-128"/>
                <a:ea typeface="ＭＳ ゴシック" panose="020B0609070205080204" pitchFamily="49" charset="-128"/>
              </a:rPr>
            </a:br>
            <a:r>
              <a:rPr lang="en-US" baseline="0" dirty="0" err="1">
                <a:latin typeface="ＭＳ ゴシック" panose="020B0609070205080204" pitchFamily="49" charset="-128"/>
                <a:ea typeface="ＭＳ ゴシック" panose="020B0609070205080204" pitchFamily="49" charset="-128"/>
              </a:rPr>
              <a:t>FOSSコンプライアンス</a:t>
            </a:r>
            <a:r>
              <a:rPr lang="en-US" baseline="0" dirty="0">
                <a:latin typeface="ＭＳ ゴシック" panose="020B0609070205080204" pitchFamily="49" charset="-128"/>
                <a:ea typeface="ＭＳ ゴシック" panose="020B0609070205080204" pitchFamily="49" charset="-128"/>
              </a:rPr>
              <a:t> </a:t>
            </a:r>
            <a:r>
              <a:rPr lang="en-US" baseline="0" dirty="0" err="1">
                <a:latin typeface="ＭＳ ゴシック" panose="020B0609070205080204" pitchFamily="49" charset="-128"/>
                <a:ea typeface="ＭＳ ゴシック" panose="020B0609070205080204" pitchFamily="49" charset="-128"/>
              </a:rPr>
              <a:t>プログラムでの重要な業務</a:t>
            </a:r>
            <a:r>
              <a:rPr lang="ja-JP" altLang="en-US" baseline="0" dirty="0">
                <a:latin typeface="ＭＳ ゴシック" panose="020B0609070205080204" pitchFamily="49" charset="-128"/>
                <a:ea typeface="ＭＳ ゴシック" panose="020B0609070205080204" pitchFamily="49" charset="-128"/>
              </a:rPr>
              <a:t>に</a:t>
            </a:r>
            <a:r>
              <a:rPr lang="en-US" baseline="0" dirty="0" err="1">
                <a:latin typeface="ＭＳ ゴシック" panose="020B0609070205080204" pitchFamily="49" charset="-128"/>
                <a:ea typeface="ＭＳ ゴシック" panose="020B0609070205080204" pitchFamily="49" charset="-128"/>
              </a:rPr>
              <a:t>は以下が含まれます</a:t>
            </a:r>
            <a:r>
              <a:rPr lang="en-US" baseline="0" dirty="0">
                <a:latin typeface="ＭＳ ゴシック" panose="020B0609070205080204" pitchFamily="49" charset="-128"/>
                <a:ea typeface="ＭＳ ゴシック" panose="020B0609070205080204" pitchFamily="49" charset="-128"/>
              </a:rPr>
              <a:t>：</a:t>
            </a: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dirty="0">
                <a:latin typeface="ＭＳ ゴシック" panose="020B0609070205080204" pitchFamily="49" charset="-128"/>
                <a:ea typeface="ＭＳ ゴシック" panose="020B0609070205080204" pitchFamily="49" charset="-128"/>
              </a:rPr>
              <a:t>FOSSソフトウェアの起源とライセンスの確認</a:t>
            </a:r>
          </a:p>
          <a:p>
            <a:pPr marL="171450" indent="-171450">
              <a:buFont typeface="Arial" charset="0"/>
              <a:buChar char="•"/>
            </a:pPr>
            <a:r>
              <a:rPr lang="en-US" smtClean="0">
                <a:latin typeface="ＭＳ ゴシック" panose="020B0609070205080204" pitchFamily="49" charset="-128"/>
                <a:ea typeface="ＭＳ ゴシック" panose="020B0609070205080204" pitchFamily="49" charset="-128"/>
              </a:rPr>
              <a:t>開発プロセス</a:t>
            </a:r>
            <a:r>
              <a:rPr lang="ja-JP" altLang="en-US" smtClean="0">
                <a:latin typeface="ＭＳ ゴシック" panose="020B0609070205080204" pitchFamily="49" charset="-128"/>
                <a:ea typeface="ＭＳ ゴシック" panose="020B0609070205080204" pitchFamily="49" charset="-128"/>
              </a:rPr>
              <a:t>における</a:t>
            </a:r>
            <a:r>
              <a:rPr lang="en-US" smtClean="0">
                <a:latin typeface="ＭＳ ゴシック" panose="020B0609070205080204" pitchFamily="49" charset="-128"/>
                <a:ea typeface="ＭＳ ゴシック" panose="020B0609070205080204" pitchFamily="49" charset="-128"/>
              </a:rPr>
              <a:t>FOSS</a:t>
            </a:r>
            <a:r>
              <a:rPr lang="en-US" dirty="0">
                <a:latin typeface="ＭＳ ゴシック" panose="020B0609070205080204" pitchFamily="49" charset="-128"/>
                <a:ea typeface="ＭＳ ゴシック" panose="020B0609070205080204" pitchFamily="49" charset="-128"/>
              </a:rPr>
              <a:t>ソフトウェアの追跡</a:t>
            </a:r>
          </a:p>
          <a:p>
            <a:pPr marL="171450" indent="-171450">
              <a:buFont typeface="Arial" charset="0"/>
              <a:buChar char="•"/>
            </a:pPr>
            <a:r>
              <a:rPr lang="en-US" dirty="0">
                <a:latin typeface="ＭＳ ゴシック" panose="020B0609070205080204" pitchFamily="49" charset="-128"/>
                <a:ea typeface="ＭＳ ゴシック" panose="020B0609070205080204" pitchFamily="49" charset="-128"/>
              </a:rPr>
              <a:t>FOSSレビューの実施と</a:t>
            </a:r>
            <a:r>
              <a:rPr lang="en-US">
                <a:latin typeface="ＭＳ ゴシック" panose="020B0609070205080204" pitchFamily="49" charset="-128"/>
                <a:ea typeface="ＭＳ ゴシック" panose="020B0609070205080204" pitchFamily="49" charset="-128"/>
              </a:rPr>
              <a:t>、</a:t>
            </a:r>
            <a:r>
              <a:rPr lang="en-US" smtClean="0">
                <a:latin typeface="ＭＳ ゴシック" panose="020B0609070205080204" pitchFamily="49" charset="-128"/>
                <a:ea typeface="ＭＳ ゴシック" panose="020B0609070205080204" pitchFamily="49" charset="-128"/>
              </a:rPr>
              <a:t>ライセンス義務の確認</a:t>
            </a:r>
            <a:endParaRPr lang="en-US" dirty="0">
              <a:latin typeface="ＭＳ ゴシック" panose="020B0609070205080204" pitchFamily="49" charset="-128"/>
              <a:ea typeface="ＭＳ ゴシック" panose="020B0609070205080204" pitchFamily="49" charset="-128"/>
            </a:endParaRPr>
          </a:p>
          <a:p>
            <a:pPr marL="171450" indent="-171450">
              <a:buFont typeface="Arial" charset="0"/>
              <a:buChar char="•"/>
            </a:pPr>
            <a:r>
              <a:rPr lang="en-US" smtClean="0">
                <a:latin typeface="ＭＳ ゴシック" panose="020B0609070205080204" pitchFamily="49" charset="-128"/>
                <a:ea typeface="ＭＳ ゴシック" panose="020B0609070205080204" pitchFamily="49" charset="-128"/>
              </a:rPr>
              <a:t>製品出荷時のライセンス義務の履行 </a:t>
            </a:r>
            <a:endParaRPr lang="en-US" dirty="0">
              <a:latin typeface="ＭＳ ゴシック" panose="020B0609070205080204" pitchFamily="49" charset="-128"/>
              <a:ea typeface="ＭＳ ゴシック" panose="020B0609070205080204" pitchFamily="49" charset="-128"/>
            </a:endParaRPr>
          </a:p>
          <a:p>
            <a:pPr marL="171450" indent="-171450">
              <a:buFont typeface="Arial" charset="0"/>
              <a:buChar char="•"/>
            </a:pPr>
            <a:r>
              <a:rPr lang="en-US" dirty="0">
                <a:latin typeface="ＭＳ ゴシック" panose="020B0609070205080204" pitchFamily="49" charset="-128"/>
                <a:ea typeface="ＭＳ ゴシック" panose="020B0609070205080204" pitchFamily="49" charset="-128"/>
              </a:rPr>
              <a:t>FOSSコンプライアンス </a:t>
            </a:r>
            <a:r>
              <a:rPr lang="en-US" dirty="0" err="1">
                <a:latin typeface="ＭＳ ゴシック" panose="020B0609070205080204" pitchFamily="49" charset="-128"/>
                <a:ea typeface="ＭＳ ゴシック" panose="020B0609070205080204" pitchFamily="49" charset="-128"/>
              </a:rPr>
              <a:t>プログラムに対する監督、ポリシーの策定およびコンプライ</a:t>
            </a:r>
            <a:r>
              <a:rPr lang="ja-JP" altLang="en-US" dirty="0">
                <a:latin typeface="ＭＳ ゴシック" panose="020B0609070205080204" pitchFamily="49" charset="-128"/>
                <a:ea typeface="ＭＳ ゴシック" panose="020B0609070205080204" pitchFamily="49" charset="-128"/>
              </a:rPr>
              <a:t>アン</a:t>
            </a:r>
            <a:r>
              <a:rPr lang="en-US" dirty="0" err="1">
                <a:latin typeface="ＭＳ ゴシック" panose="020B0609070205080204" pitchFamily="49" charset="-128"/>
                <a:ea typeface="ＭＳ ゴシック" panose="020B0609070205080204" pitchFamily="49" charset="-128"/>
              </a:rPr>
              <a:t>スに関わる意思決定</a:t>
            </a:r>
            <a:endParaRPr lang="en-US" dirty="0">
              <a:latin typeface="ＭＳ ゴシック" panose="020B0609070205080204" pitchFamily="49" charset="-128"/>
              <a:ea typeface="ＭＳ ゴシック" panose="020B0609070205080204" pitchFamily="49" charset="-128"/>
            </a:endParaRPr>
          </a:p>
          <a:p>
            <a:pPr marL="171450" indent="-171450">
              <a:buFont typeface="Arial" charset="0"/>
              <a:buChar char="•"/>
            </a:pPr>
            <a:r>
              <a:rPr lang="en-US" dirty="0">
                <a:latin typeface="ＭＳ ゴシック" panose="020B0609070205080204" pitchFamily="49" charset="-128"/>
                <a:ea typeface="ＭＳ ゴシック" panose="020B0609070205080204" pitchFamily="49" charset="-128"/>
              </a:rPr>
              <a:t>トレーニング</a:t>
            </a:r>
          </a:p>
          <a:p>
            <a:pPr marL="171450" indent="-171450">
              <a:buFont typeface="Arial" charset="0"/>
              <a:buChar char="•"/>
            </a:pPr>
            <a:endParaRPr lang="en-US" dirty="0">
              <a:latin typeface="ＭＳ ゴシック" panose="020B0609070205080204" pitchFamily="49" charset="-128"/>
              <a:ea typeface="ＭＳ ゴシック" panose="020B0609070205080204" pitchFamily="49" charset="-128"/>
            </a:endParaRPr>
          </a:p>
          <a:p>
            <a:pPr marL="0" indent="0">
              <a:buFont typeface="Arial" charset="0"/>
              <a:buNone/>
            </a:pPr>
            <a:r>
              <a:rPr lang="en-US" baseline="0" dirty="0">
                <a:latin typeface="ＭＳ ゴシック" panose="020B0609070205080204" pitchFamily="49" charset="-128"/>
                <a:ea typeface="ＭＳ ゴシック" panose="020B0609070205080204" pitchFamily="49" charset="-128"/>
              </a:rPr>
              <a:t> </a:t>
            </a:r>
            <a:r>
              <a:rPr lang="en-US" baseline="0" dirty="0" err="1">
                <a:latin typeface="ＭＳ ゴシック" panose="020B0609070205080204" pitchFamily="49" charset="-128"/>
                <a:ea typeface="ＭＳ ゴシック" panose="020B0609070205080204" pitchFamily="49" charset="-128"/>
              </a:rPr>
              <a:t>FOSSコンプライアンス</a:t>
            </a:r>
            <a:r>
              <a:rPr lang="ja-JP" altLang="en-US" baseline="0" dirty="0">
                <a:latin typeface="ＭＳ ゴシック" panose="020B0609070205080204" pitchFamily="49" charset="-128"/>
                <a:ea typeface="ＭＳ ゴシック" panose="020B0609070205080204" pitchFamily="49" charset="-128"/>
              </a:rPr>
              <a:t> </a:t>
            </a:r>
            <a:r>
              <a:rPr lang="en-US" baseline="0" dirty="0" err="1">
                <a:latin typeface="ＭＳ ゴシック" panose="020B0609070205080204" pitchFamily="49" charset="-128"/>
                <a:ea typeface="ＭＳ ゴシック" panose="020B0609070205080204" pitchFamily="49" charset="-128"/>
              </a:rPr>
              <a:t>プログラムは、さまざまなメリットを提供します。たとえばFOSSが組織にどう</a:t>
            </a:r>
            <a:r>
              <a:rPr lang="ja-JP" altLang="en-US" baseline="0" dirty="0">
                <a:latin typeface="ＭＳ ゴシック" panose="020B0609070205080204" pitchFamily="49" charset="-128"/>
                <a:ea typeface="ＭＳ ゴシック" panose="020B0609070205080204" pitchFamily="49" charset="-128"/>
              </a:rPr>
              <a:t>影響</a:t>
            </a:r>
            <a:r>
              <a:rPr lang="en-US" baseline="0" dirty="0" err="1">
                <a:latin typeface="ＭＳ ゴシック" panose="020B0609070205080204" pitchFamily="49" charset="-128"/>
                <a:ea typeface="ＭＳ ゴシック" panose="020B0609070205080204" pitchFamily="49" charset="-128"/>
              </a:rPr>
              <a:t>を与えるかという点や、FOSSに関連づけられるコストやリスクについての理解の向上、またFOSSコミュニティとのより</a:t>
            </a:r>
            <a:r>
              <a:rPr lang="ja-JP" altLang="en-US" baseline="0" dirty="0">
                <a:latin typeface="ＭＳ ゴシック" panose="020B0609070205080204" pitchFamily="49" charset="-128"/>
                <a:ea typeface="ＭＳ ゴシック" panose="020B0609070205080204" pitchFamily="49" charset="-128"/>
              </a:rPr>
              <a:t>良い</a:t>
            </a:r>
            <a:r>
              <a:rPr lang="en-US" baseline="0" dirty="0" err="1">
                <a:latin typeface="ＭＳ ゴシック" panose="020B0609070205080204" pitchFamily="49" charset="-128"/>
                <a:ea typeface="ＭＳ ゴシック" panose="020B0609070205080204" pitchFamily="49" charset="-128"/>
              </a:rPr>
              <a:t>関係、有効なFOSSソリューションについての知識の向上といった点があります</a:t>
            </a:r>
            <a:r>
              <a:rPr lang="en-US" baseline="0" dirty="0">
                <a:latin typeface="ＭＳ ゴシック" panose="020B0609070205080204" pitchFamily="49" charset="-128"/>
                <a:ea typeface="ＭＳ ゴシック" panose="020B0609070205080204" pitchFamily="49" charset="-128"/>
              </a:rPr>
              <a:t>。</a:t>
            </a:r>
            <a:endParaRPr lang="en-US" dirty="0">
              <a:latin typeface="ＭＳ ゴシック" panose="020B0609070205080204" pitchFamily="49" charset="-128"/>
              <a:ea typeface="ＭＳ ゴシック" panose="020B0609070205080204" pitchFamily="49" charset="-128"/>
            </a:endParaRPr>
          </a:p>
          <a:p>
            <a:endParaRPr lang="en-US" baseline="0" dirty="0" smtClean="0"/>
          </a:p>
          <a:p>
            <a:r>
              <a:rPr lang="en-US" baseline="0" dirty="0" smtClean="0"/>
              <a:t>---</a:t>
            </a:r>
          </a:p>
          <a:p>
            <a:r>
              <a:rPr lang="en-US" altLang="ja-JP" dirty="0" smtClean="0"/>
              <a:t>FOSS compliance means following the licensing terms of FOSS</a:t>
            </a:r>
            <a:r>
              <a:rPr lang="en-US" altLang="ja-JP" baseline="0" dirty="0" smtClean="0"/>
              <a:t> licenses. It involves understanding the licenses, having processes to support the license terms, and having processes to address any oversights or errors.</a:t>
            </a:r>
          </a:p>
          <a:p>
            <a:endParaRPr lang="en-US" altLang="ja-JP" baseline="0" dirty="0" smtClean="0"/>
          </a:p>
          <a:p>
            <a:pPr marL="0" marR="0" indent="0" algn="l" defTabSz="914400" rtl="0" eaLnBrk="1" fontAlgn="auto" latinLnBrk="0" hangingPunct="1">
              <a:lnSpc>
                <a:spcPct val="100000"/>
              </a:lnSpc>
              <a:spcBef>
                <a:spcPts val="0"/>
              </a:spcBef>
              <a:spcAft>
                <a:spcPts val="0"/>
              </a:spcAft>
              <a:buClrTx/>
              <a:buSzTx/>
              <a:buFont typeface="Arial" charset="0"/>
              <a:buNone/>
              <a:tabLst/>
              <a:defRPr/>
            </a:pPr>
            <a:r>
              <a:rPr lang="en-US" altLang="ja-JP" dirty="0" smtClean="0"/>
              <a:t>The two main goals of a FOSS compliance program are</a:t>
            </a:r>
            <a:r>
              <a:rPr lang="en-US" altLang="ja-JP" baseline="0" dirty="0" smtClean="0"/>
              <a:t> </a:t>
            </a:r>
            <a:r>
              <a:rPr lang="en-US" altLang="ja-JP" b="1" baseline="0" dirty="0" smtClean="0"/>
              <a:t>know your obligations</a:t>
            </a:r>
            <a:r>
              <a:rPr lang="en-US" altLang="ja-JP" baseline="0" dirty="0" smtClean="0"/>
              <a:t> and to </a:t>
            </a:r>
            <a:r>
              <a:rPr lang="en-US" altLang="ja-JP" b="1" baseline="0" dirty="0" smtClean="0"/>
              <a:t>satisfy your obligations</a:t>
            </a:r>
            <a:r>
              <a:rPr lang="en-US" altLang="ja-JP" baseline="0" dirty="0" smtClean="0"/>
              <a:t>.</a:t>
            </a:r>
            <a:br>
              <a:rPr lang="en-US" altLang="ja-JP" baseline="0" dirty="0" smtClean="0"/>
            </a:br>
            <a:r>
              <a:rPr lang="en-US" altLang="ja-JP" baseline="0" dirty="0" smtClean="0"/>
              <a:t/>
            </a:r>
            <a:br>
              <a:rPr lang="en-US" altLang="ja-JP" baseline="0" dirty="0" smtClean="0"/>
            </a:br>
            <a:r>
              <a:rPr lang="en-US" altLang="ja-JP" baseline="0" dirty="0" smtClean="0"/>
              <a:t>The important business practices of a FOSS compliance program include:</a:t>
            </a: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altLang="ja-JP" dirty="0" smtClean="0">
                <a:latin typeface="Calibri" charset="0"/>
                <a:ea typeface="ＭＳ Ｐゴシック" charset="0"/>
              </a:rPr>
              <a:t>Identification of the origin and license of FOSS software</a:t>
            </a:r>
          </a:p>
          <a:p>
            <a:pPr marL="171450" indent="-171450">
              <a:buFont typeface="Arial" charset="0"/>
              <a:buChar char="•"/>
            </a:pPr>
            <a:r>
              <a:rPr lang="en-US" altLang="ja-JP" dirty="0" smtClean="0">
                <a:latin typeface="Calibri" charset="0"/>
                <a:ea typeface="ＭＳ Ｐゴシック" charset="0"/>
              </a:rPr>
              <a:t>Tracking FOSS software within the development process</a:t>
            </a:r>
          </a:p>
          <a:p>
            <a:pPr marL="171450" indent="-171450">
              <a:buFont typeface="Arial" charset="0"/>
              <a:buChar char="•"/>
            </a:pPr>
            <a:r>
              <a:rPr lang="en-US" altLang="ja-JP" dirty="0" smtClean="0">
                <a:latin typeface="Calibri" charset="0"/>
                <a:ea typeface="ＭＳ Ｐゴシック" charset="0"/>
              </a:rPr>
              <a:t>Performing FOSS review and identifying license obligations</a:t>
            </a:r>
          </a:p>
          <a:p>
            <a:pPr marL="171450" indent="-171450">
              <a:buFont typeface="Arial" charset="0"/>
              <a:buChar char="•"/>
            </a:pPr>
            <a:r>
              <a:rPr lang="en-US" altLang="ja-JP" dirty="0" smtClean="0">
                <a:latin typeface="Calibri" charset="0"/>
                <a:ea typeface="ＭＳ Ｐゴシック" charset="0"/>
              </a:rPr>
              <a:t>Fulfillment of license obligations when product ships </a:t>
            </a:r>
          </a:p>
          <a:p>
            <a:pPr marL="171450" indent="-171450">
              <a:buFont typeface="Arial" charset="0"/>
              <a:buChar char="•"/>
            </a:pPr>
            <a:r>
              <a:rPr lang="en-US" altLang="ja-JP" dirty="0" smtClean="0">
                <a:latin typeface="Calibri" charset="0"/>
                <a:ea typeface="ＭＳ Ｐゴシック" charset="0"/>
              </a:rPr>
              <a:t>Oversight for FOSS Compliance Program, creation of policy, and compliance decisions</a:t>
            </a:r>
          </a:p>
          <a:p>
            <a:pPr marL="171450" indent="-171450">
              <a:buFont typeface="Arial" charset="0"/>
              <a:buChar char="•"/>
            </a:pPr>
            <a:r>
              <a:rPr lang="en-US" altLang="ja-JP" dirty="0" smtClean="0">
                <a:latin typeface="Calibri" charset="0"/>
                <a:ea typeface="ＭＳ Ｐゴシック" charset="0"/>
              </a:rPr>
              <a:t>Training</a:t>
            </a:r>
          </a:p>
          <a:p>
            <a:pPr marL="171450" indent="-171450">
              <a:buFont typeface="Arial" charset="0"/>
              <a:buChar char="•"/>
            </a:pPr>
            <a:endParaRPr lang="en-US" altLang="ja-JP" dirty="0" smtClean="0">
              <a:latin typeface="Calibri" charset="0"/>
              <a:ea typeface="ＭＳ Ｐゴシック" charset="0"/>
            </a:endParaRPr>
          </a:p>
          <a:p>
            <a:pPr marL="0" indent="0">
              <a:buFont typeface="Arial" charset="0"/>
              <a:buNone/>
            </a:pPr>
            <a:r>
              <a:rPr lang="en-US" altLang="ja-JP" dirty="0" smtClean="0">
                <a:latin typeface="Calibri" charset="0"/>
                <a:ea typeface="ＭＳ Ｐゴシック" charset="0"/>
              </a:rPr>
              <a:t>A</a:t>
            </a:r>
            <a:r>
              <a:rPr lang="en-US" altLang="ja-JP" baseline="0" dirty="0" smtClean="0">
                <a:latin typeface="Calibri" charset="0"/>
                <a:ea typeface="ＭＳ Ｐゴシック" charset="0"/>
              </a:rPr>
              <a:t> FOSS compliance program provides various benefits such as an increased understanding of how FOSS impacts your organization, an increased understanding of the costs and risks associated with FOSS, better relations with the FOSS community and increased knowledge of available FOSS solutions.</a:t>
            </a:r>
            <a:endParaRPr lang="en-US" altLang="ja-JP" dirty="0" smtClean="0">
              <a:latin typeface="Calibri" charset="0"/>
              <a:ea typeface="ＭＳ Ｐゴシック" charset="0"/>
            </a:endParaRPr>
          </a:p>
          <a:p>
            <a:endParaRPr lang="en-US" baseline="0" dirty="0"/>
          </a:p>
          <a:p>
            <a:endParaRPr lang="en-US" baseline="0" dirty="0"/>
          </a:p>
          <a:p>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33</a:t>
            </a:fld>
            <a:endParaRPr lang="en-US"/>
          </a:p>
        </p:txBody>
      </p:sp>
    </p:spTree>
    <p:extLst>
      <p:ext uri="{BB962C8B-B14F-4D97-AF65-F5344CB8AC3E}">
        <p14:creationId xmlns:p14="http://schemas.microsoft.com/office/powerpoint/2010/main" val="70662701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x-non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smtClean="0"/>
              <a:t>34</a:t>
            </a:fld>
            <a:endParaRPr lang="en-US"/>
          </a:p>
        </p:txBody>
      </p:sp>
    </p:spTree>
    <p:extLst>
      <p:ext uri="{BB962C8B-B14F-4D97-AF65-F5344CB8AC3E}">
        <p14:creationId xmlns:p14="http://schemas.microsoft.com/office/powerpoint/2010/main" val="14851310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4300" y="746125"/>
            <a:ext cx="6629400" cy="3729038"/>
          </a:xfrm>
          <a:ln/>
        </p:spPr>
      </p:sp>
      <p:sp>
        <p:nvSpPr>
          <p:cNvPr id="124931" name="Rectangle 3"/>
          <p:cNvSpPr>
            <a:spLocks noGrp="1" noChangeArrowheads="1"/>
          </p:cNvSpPr>
          <p:nvPr>
            <p:ph type="body" idx="1"/>
          </p:nvPr>
        </p:nvSpPr>
        <p:spPr/>
        <p:txBody>
          <a:bodyPr/>
          <a:lstStyle/>
          <a:p>
            <a:pPr marL="0" indent="0"/>
            <a:r>
              <a:rPr lang="en-US" b="0" dirty="0">
                <a:latin typeface="ＭＳ ゴシック" panose="020B0609070205080204" pitchFamily="49" charset="-128"/>
                <a:ea typeface="ＭＳ ゴシック" panose="020B0609070205080204" pitchFamily="49" charset="-128"/>
              </a:rPr>
              <a:t>このスライドは</a:t>
            </a:r>
            <a:r>
              <a:rPr lang="en-US" b="0" baseline="0" dirty="0">
                <a:latin typeface="ＭＳ ゴシック" panose="020B0609070205080204" pitchFamily="49" charset="-128"/>
                <a:ea typeface="ＭＳ ゴシック" panose="020B0609070205080204" pitchFamily="49" charset="-128"/>
              </a:rPr>
              <a:t> コンプライアンスにおいてFOSSコンポーネントの使用でどういったことを考慮すべきかという点について触れています。ユースケースが異なれば法的効果も違ってきます。次の数枚のスライドでこれらのコンセプトを具体的に説明していきます</a:t>
            </a:r>
            <a:r>
              <a:rPr lang="en-US" b="0" baseline="0" dirty="0" smtClean="0">
                <a:latin typeface="ＭＳ ゴシック" panose="020B0609070205080204" pitchFamily="49" charset="-128"/>
                <a:ea typeface="ＭＳ ゴシック" panose="020B0609070205080204" pitchFamily="49" charset="-128"/>
              </a:rPr>
              <a:t>。</a:t>
            </a:r>
          </a:p>
          <a:p>
            <a:pPr marL="0" indent="0"/>
            <a:endParaRPr lang="en-US" b="0" baseline="0" dirty="0" smtClean="0">
              <a:latin typeface="+mn-lt"/>
            </a:endParaRPr>
          </a:p>
          <a:p>
            <a:pPr marL="0" indent="0"/>
            <a:r>
              <a:rPr lang="en-US" b="0" baseline="0" dirty="0" smtClean="0">
                <a:latin typeface="+mn-lt"/>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b="0" dirty="0" smtClean="0">
                <a:latin typeface="+mn-lt"/>
              </a:rPr>
              <a:t>This slide</a:t>
            </a:r>
            <a:r>
              <a:rPr lang="en-US" altLang="ja-JP" b="0" baseline="0" dirty="0" smtClean="0">
                <a:latin typeface="+mn-lt"/>
              </a:rPr>
              <a:t> is about how the use of FOSS components is a consideration for your compliance. Different use cases will have different legal effects. The next few slides explain these concepts in more detail.</a:t>
            </a:r>
            <a:endParaRPr lang="en-US" altLang="ja-JP" b="0" dirty="0" smtClean="0">
              <a:latin typeface="+mn-lt"/>
            </a:endParaRPr>
          </a:p>
          <a:p>
            <a:pPr marL="0" indent="0"/>
            <a:endParaRPr lang="en-US" b="0"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35</a:t>
            </a:fld>
            <a:endParaRPr lang="en-US"/>
          </a:p>
        </p:txBody>
      </p:sp>
    </p:spTree>
    <p:extLst>
      <p:ext uri="{BB962C8B-B14F-4D97-AF65-F5344CB8AC3E}">
        <p14:creationId xmlns:p14="http://schemas.microsoft.com/office/powerpoint/2010/main" val="175196580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4300" y="746125"/>
            <a:ext cx="6629400" cy="3729038"/>
          </a:xfrm>
          <a:ln/>
        </p:spPr>
      </p:sp>
      <p:sp>
        <p:nvSpPr>
          <p:cNvPr id="124931" name="Rectangle 3"/>
          <p:cNvSpPr>
            <a:spLocks noGrp="1" noChangeArrowheads="1"/>
          </p:cNvSpPr>
          <p:nvPr>
            <p:ph type="body" idx="1"/>
          </p:nvPr>
        </p:nvSpPr>
        <p:spPr/>
        <p:txBody>
          <a:bodyPr/>
          <a:lstStyle/>
          <a:p>
            <a:pPr marL="0" indent="0"/>
            <a:r>
              <a:rPr lang="en-US" b="0" dirty="0" err="1">
                <a:latin typeface="ＭＳ ゴシック" panose="020B0609070205080204" pitchFamily="49" charset="-128"/>
                <a:ea typeface="ＭＳ ゴシック" panose="020B0609070205080204" pitchFamily="49" charset="-128"/>
              </a:rPr>
              <a:t>このスライドでは、</a:t>
            </a:r>
            <a:r>
              <a:rPr lang="en-US" b="0" baseline="0" dirty="0" err="1">
                <a:latin typeface="ＭＳ ゴシック" panose="020B0609070205080204" pitchFamily="49" charset="-128"/>
                <a:ea typeface="ＭＳ ゴシック" panose="020B0609070205080204" pitchFamily="49" charset="-128"/>
              </a:rPr>
              <a:t>FOSSを使う際</a:t>
            </a:r>
            <a:r>
              <a:rPr lang="ja-JP" altLang="en-US" b="0" baseline="0" dirty="0">
                <a:latin typeface="ＭＳ ゴシック" panose="020B0609070205080204" pitchFamily="49" charset="-128"/>
                <a:ea typeface="ＭＳ ゴシック" panose="020B0609070205080204" pitchFamily="49" charset="-128"/>
              </a:rPr>
              <a:t>の「</a:t>
            </a:r>
            <a:r>
              <a:rPr lang="en-US" b="0" baseline="0" dirty="0" err="1">
                <a:latin typeface="ＭＳ ゴシック" panose="020B0609070205080204" pitchFamily="49" charset="-128"/>
                <a:ea typeface="ＭＳ ゴシック" panose="020B0609070205080204" pitchFamily="49" charset="-128"/>
              </a:rPr>
              <a:t>取り込む</a:t>
            </a:r>
            <a:r>
              <a:rPr lang="ja-JP" altLang="en-US" b="0" baseline="0" dirty="0">
                <a:latin typeface="ＭＳ ゴシック" panose="020B0609070205080204" pitchFamily="49" charset="-128"/>
                <a:ea typeface="ＭＳ ゴシック" panose="020B0609070205080204" pitchFamily="49" charset="-128"/>
              </a:rPr>
              <a:t>」</a:t>
            </a:r>
            <a:r>
              <a:rPr lang="en-US" b="0" baseline="0" dirty="0" err="1">
                <a:latin typeface="ＭＳ ゴシック" panose="020B0609070205080204" pitchFamily="49" charset="-128"/>
                <a:ea typeface="ＭＳ ゴシック" panose="020B0609070205080204" pitchFamily="49" charset="-128"/>
              </a:rPr>
              <a:t>の意味について</a:t>
            </a:r>
            <a:r>
              <a:rPr lang="ja-JP" altLang="en-US" b="0" baseline="0" dirty="0">
                <a:latin typeface="ＭＳ ゴシック" panose="020B0609070205080204" pitchFamily="49" charset="-128"/>
                <a:ea typeface="ＭＳ ゴシック" panose="020B0609070205080204" pitchFamily="49" charset="-128"/>
              </a:rPr>
              <a:t>概説して</a:t>
            </a:r>
            <a:r>
              <a:rPr lang="en-US" b="0" baseline="0" dirty="0" err="1">
                <a:latin typeface="ＭＳ ゴシック" panose="020B0609070205080204" pitchFamily="49" charset="-128"/>
                <a:ea typeface="ＭＳ ゴシック" panose="020B0609070205080204" pitchFamily="49" charset="-128"/>
              </a:rPr>
              <a:t>います</a:t>
            </a:r>
            <a:r>
              <a:rPr lang="en-US" b="0" baseline="0" dirty="0" smtClean="0">
                <a:latin typeface="ＭＳ ゴシック" panose="020B0609070205080204" pitchFamily="49" charset="-128"/>
                <a:ea typeface="ＭＳ ゴシック" panose="020B0609070205080204" pitchFamily="49" charset="-128"/>
              </a:rPr>
              <a:t>。</a:t>
            </a:r>
          </a:p>
          <a:p>
            <a:pPr marL="226428" indent="-226428"/>
            <a:endParaRPr lang="en-US" b="0" baseline="0" dirty="0" smtClean="0">
              <a:latin typeface="+mn-lt"/>
            </a:endParaRPr>
          </a:p>
          <a:p>
            <a:pPr marL="226428" indent="-226428"/>
            <a:r>
              <a:rPr lang="en-US" b="0" baseline="0" dirty="0" smtClean="0">
                <a:latin typeface="+mn-lt"/>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b="0" dirty="0" smtClean="0">
                <a:latin typeface="+mn-lt"/>
              </a:rPr>
              <a:t>This slides outlines what incorporation means when using</a:t>
            </a:r>
            <a:r>
              <a:rPr lang="en-US" altLang="ja-JP" b="0" baseline="0" dirty="0" smtClean="0">
                <a:latin typeface="+mn-lt"/>
              </a:rPr>
              <a:t> FOSS.</a:t>
            </a:r>
            <a:endParaRPr lang="en-US" altLang="ja-JP" b="0" dirty="0" smtClean="0">
              <a:latin typeface="+mn-lt"/>
            </a:endParaRPr>
          </a:p>
          <a:p>
            <a:pPr marL="226428" indent="-226428"/>
            <a:endParaRPr lang="en-US" b="0"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36</a:t>
            </a:fld>
            <a:endParaRPr lang="en-US"/>
          </a:p>
        </p:txBody>
      </p:sp>
    </p:spTree>
    <p:extLst>
      <p:ext uri="{BB962C8B-B14F-4D97-AF65-F5344CB8AC3E}">
        <p14:creationId xmlns:p14="http://schemas.microsoft.com/office/powerpoint/2010/main" val="78600166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4300" y="746125"/>
            <a:ext cx="6629400" cy="3729038"/>
          </a:xfrm>
          <a:ln/>
        </p:spPr>
      </p:sp>
      <p:sp>
        <p:nvSpPr>
          <p:cNvPr id="124931" name="Rectangle 3"/>
          <p:cNvSpPr>
            <a:spLocks noGrp="1" noChangeArrowheads="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err="1">
                <a:latin typeface="ＭＳ ゴシック" panose="020B0609070205080204" pitchFamily="49" charset="-128"/>
                <a:ea typeface="ＭＳ ゴシック" panose="020B0609070205080204" pitchFamily="49" charset="-128"/>
              </a:rPr>
              <a:t>このスライドでは</a:t>
            </a:r>
            <a:r>
              <a:rPr lang="ja-JP" altLang="en-US" b="0" dirty="0" err="1">
                <a:latin typeface="ＭＳ ゴシック" panose="020B0609070205080204" pitchFamily="49" charset="-128"/>
                <a:ea typeface="ＭＳ ゴシック" panose="020B0609070205080204" pitchFamily="49" charset="-128"/>
              </a:rPr>
              <a:t>、</a:t>
            </a:r>
            <a:r>
              <a:rPr lang="en-US" b="0" baseline="0" dirty="0">
                <a:latin typeface="ＭＳ ゴシック" panose="020B0609070205080204" pitchFamily="49" charset="-128"/>
                <a:ea typeface="ＭＳ ゴシック" panose="020B0609070205080204" pitchFamily="49" charset="-128"/>
              </a:rPr>
              <a:t>FOSS</a:t>
            </a:r>
            <a:r>
              <a:rPr lang="ja-JP" altLang="en-US" b="0" baseline="0" dirty="0">
                <a:latin typeface="ＭＳ ゴシック" panose="020B0609070205080204" pitchFamily="49" charset="-128"/>
                <a:ea typeface="ＭＳ ゴシック" panose="020B0609070205080204" pitchFamily="49" charset="-128"/>
              </a:rPr>
              <a:t>を</a:t>
            </a:r>
            <a:r>
              <a:rPr lang="en-US" b="0" baseline="0" dirty="0" err="1">
                <a:latin typeface="ＭＳ ゴシック" panose="020B0609070205080204" pitchFamily="49" charset="-128"/>
                <a:ea typeface="ＭＳ ゴシック" panose="020B0609070205080204" pitchFamily="49" charset="-128"/>
              </a:rPr>
              <a:t>使う際</a:t>
            </a:r>
            <a:r>
              <a:rPr lang="ja-JP" altLang="en-US" b="0" baseline="0" dirty="0">
                <a:latin typeface="ＭＳ ゴシック" panose="020B0609070205080204" pitchFamily="49" charset="-128"/>
                <a:ea typeface="ＭＳ ゴシック" panose="020B0609070205080204" pitchFamily="49" charset="-128"/>
              </a:rPr>
              <a:t>の「</a:t>
            </a:r>
            <a:r>
              <a:rPr lang="en-US" b="0" baseline="0" dirty="0" err="1">
                <a:latin typeface="ＭＳ ゴシック" panose="020B0609070205080204" pitchFamily="49" charset="-128"/>
                <a:ea typeface="ＭＳ ゴシック" panose="020B0609070205080204" pitchFamily="49" charset="-128"/>
              </a:rPr>
              <a:t>リンク</a:t>
            </a:r>
            <a:r>
              <a:rPr lang="ja-JP" altLang="en-US" b="0" baseline="0" dirty="0">
                <a:latin typeface="ＭＳ ゴシック" panose="020B0609070205080204" pitchFamily="49" charset="-128"/>
                <a:ea typeface="ＭＳ ゴシック" panose="020B0609070205080204" pitchFamily="49" charset="-128"/>
              </a:rPr>
              <a:t>」</a:t>
            </a:r>
            <a:r>
              <a:rPr lang="en-US" b="0" baseline="0" dirty="0" err="1">
                <a:latin typeface="ＭＳ ゴシック" panose="020B0609070205080204" pitchFamily="49" charset="-128"/>
                <a:ea typeface="ＭＳ ゴシック" panose="020B0609070205080204" pitchFamily="49" charset="-128"/>
              </a:rPr>
              <a:t>の意味について</a:t>
            </a:r>
            <a:r>
              <a:rPr lang="ja-JP" altLang="en-US" b="0" baseline="0" dirty="0">
                <a:latin typeface="ＭＳ ゴシック" panose="020B0609070205080204" pitchFamily="49" charset="-128"/>
                <a:ea typeface="ＭＳ ゴシック" panose="020B0609070205080204" pitchFamily="49" charset="-128"/>
              </a:rPr>
              <a:t>概説して</a:t>
            </a:r>
            <a:r>
              <a:rPr lang="en-US" b="0" baseline="0" dirty="0" err="1">
                <a:latin typeface="ＭＳ ゴシック" panose="020B0609070205080204" pitchFamily="49" charset="-128"/>
                <a:ea typeface="ＭＳ ゴシック" panose="020B0609070205080204" pitchFamily="49" charset="-128"/>
              </a:rPr>
              <a:t>います</a:t>
            </a:r>
            <a:r>
              <a:rPr lang="en-US" b="0" baseline="0" dirty="0">
                <a:latin typeface="ＭＳ ゴシック" panose="020B0609070205080204" pitchFamily="49" charset="-128"/>
                <a:ea typeface="ＭＳ ゴシック" panose="020B0609070205080204" pitchFamily="49" charset="-128"/>
              </a:rPr>
              <a:t>。</a:t>
            </a:r>
            <a:endParaRPr lang="en-US" b="0" dirty="0">
              <a:latin typeface="ＭＳ ゴシック" panose="020B0609070205080204" pitchFamily="49" charset="-128"/>
              <a:ea typeface="ＭＳ ゴシック" panose="020B0609070205080204" pitchFamily="49" charset="-128"/>
            </a:endParaRPr>
          </a:p>
          <a:p>
            <a:pPr marL="226428" indent="-226428"/>
            <a:endParaRPr lang="en-US" b="1" dirty="0" smtClean="0">
              <a:latin typeface="+mn-lt"/>
            </a:endParaRPr>
          </a:p>
          <a:p>
            <a:pPr marL="226428" indent="-226428"/>
            <a:r>
              <a:rPr lang="en-US" b="1" dirty="0" smtClean="0">
                <a:latin typeface="+mn-lt"/>
              </a:rPr>
              <a:t>---</a:t>
            </a:r>
          </a:p>
          <a:p>
            <a:pPr marL="226428" marR="0" indent="-226428" algn="l" defTabSz="914400" rtl="0" eaLnBrk="1" fontAlgn="auto" latinLnBrk="0" hangingPunct="1">
              <a:lnSpc>
                <a:spcPct val="100000"/>
              </a:lnSpc>
              <a:spcBef>
                <a:spcPts val="0"/>
              </a:spcBef>
              <a:spcAft>
                <a:spcPts val="0"/>
              </a:spcAft>
              <a:buClrTx/>
              <a:buSzTx/>
              <a:buFontTx/>
              <a:buNone/>
              <a:tabLst/>
              <a:defRPr/>
            </a:pPr>
            <a:r>
              <a:rPr lang="en-US" altLang="ja-JP" b="0" dirty="0" smtClean="0">
                <a:latin typeface="+mn-lt"/>
              </a:rPr>
              <a:t>This slides outlines what linking means when using</a:t>
            </a:r>
            <a:r>
              <a:rPr lang="en-US" altLang="ja-JP" b="0" baseline="0" dirty="0" smtClean="0">
                <a:latin typeface="+mn-lt"/>
              </a:rPr>
              <a:t> FOSS.</a:t>
            </a:r>
            <a:endParaRPr lang="en-US" altLang="ja-JP" b="0" dirty="0" smtClean="0">
              <a:latin typeface="+mn-lt"/>
            </a:endParaRPr>
          </a:p>
          <a:p>
            <a:pPr marL="226428" indent="-226428"/>
            <a:endParaRPr lang="en-US"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37</a:t>
            </a:fld>
            <a:endParaRPr lang="en-US"/>
          </a:p>
        </p:txBody>
      </p:sp>
    </p:spTree>
    <p:extLst>
      <p:ext uri="{BB962C8B-B14F-4D97-AF65-F5344CB8AC3E}">
        <p14:creationId xmlns:p14="http://schemas.microsoft.com/office/powerpoint/2010/main" val="161924884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4300" y="746125"/>
            <a:ext cx="6629400" cy="3729038"/>
          </a:xfrm>
          <a:ln/>
        </p:spPr>
      </p:sp>
      <p:sp>
        <p:nvSpPr>
          <p:cNvPr id="124931" name="Rectangle 3"/>
          <p:cNvSpPr>
            <a:spLocks noGrp="1" noChangeArrowheads="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err="1">
                <a:latin typeface="ＭＳ ゴシック" panose="020B0609070205080204" pitchFamily="49" charset="-128"/>
                <a:ea typeface="ＭＳ ゴシック" panose="020B0609070205080204" pitchFamily="49" charset="-128"/>
              </a:rPr>
              <a:t>このスライドでは</a:t>
            </a:r>
            <a:r>
              <a:rPr lang="ja-JP" altLang="en-US" b="0" dirty="0" err="1">
                <a:latin typeface="ＭＳ ゴシック" panose="020B0609070205080204" pitchFamily="49" charset="-128"/>
                <a:ea typeface="ＭＳ ゴシック" panose="020B0609070205080204" pitchFamily="49" charset="-128"/>
              </a:rPr>
              <a:t>、</a:t>
            </a:r>
            <a:r>
              <a:rPr lang="en-US" b="0" baseline="0" dirty="0" err="1">
                <a:latin typeface="ＭＳ ゴシック" panose="020B0609070205080204" pitchFamily="49" charset="-128"/>
                <a:ea typeface="ＭＳ ゴシック" panose="020B0609070205080204" pitchFamily="49" charset="-128"/>
              </a:rPr>
              <a:t>FOSSを使う際</a:t>
            </a:r>
            <a:r>
              <a:rPr lang="ja-JP" altLang="en-US" b="0" baseline="0" dirty="0">
                <a:latin typeface="ＭＳ ゴシック" panose="020B0609070205080204" pitchFamily="49" charset="-128"/>
                <a:ea typeface="ＭＳ ゴシック" panose="020B0609070205080204" pitchFamily="49" charset="-128"/>
              </a:rPr>
              <a:t>の「</a:t>
            </a:r>
            <a:r>
              <a:rPr lang="en-US" b="0" baseline="0" dirty="0" err="1">
                <a:latin typeface="ＭＳ ゴシック" panose="020B0609070205080204" pitchFamily="49" charset="-128"/>
                <a:ea typeface="ＭＳ ゴシック" panose="020B0609070205080204" pitchFamily="49" charset="-128"/>
              </a:rPr>
              <a:t>改変</a:t>
            </a:r>
            <a:r>
              <a:rPr lang="ja-JP" altLang="en-US" b="0" baseline="0" dirty="0">
                <a:latin typeface="ＭＳ ゴシック" panose="020B0609070205080204" pitchFamily="49" charset="-128"/>
                <a:ea typeface="ＭＳ ゴシック" panose="020B0609070205080204" pitchFamily="49" charset="-128"/>
              </a:rPr>
              <a:t>」</a:t>
            </a:r>
            <a:r>
              <a:rPr lang="en-US" b="0" baseline="0" dirty="0" err="1">
                <a:latin typeface="ＭＳ ゴシック" panose="020B0609070205080204" pitchFamily="49" charset="-128"/>
                <a:ea typeface="ＭＳ ゴシック" panose="020B0609070205080204" pitchFamily="49" charset="-128"/>
              </a:rPr>
              <a:t>の意味</a:t>
            </a:r>
            <a:r>
              <a:rPr lang="ja-JP" altLang="en-US" b="0" baseline="0" dirty="0">
                <a:latin typeface="ＭＳ ゴシック" panose="020B0609070205080204" pitchFamily="49" charset="-128"/>
                <a:ea typeface="ＭＳ ゴシック" panose="020B0609070205080204" pitchFamily="49" charset="-128"/>
              </a:rPr>
              <a:t>について概説して</a:t>
            </a:r>
            <a:r>
              <a:rPr lang="en-US" b="0" baseline="0" dirty="0" err="1">
                <a:latin typeface="ＭＳ ゴシック" panose="020B0609070205080204" pitchFamily="49" charset="-128"/>
                <a:ea typeface="ＭＳ ゴシック" panose="020B0609070205080204" pitchFamily="49" charset="-128"/>
              </a:rPr>
              <a:t>います</a:t>
            </a:r>
            <a:r>
              <a:rPr lang="en-US" b="0" baseline="0" dirty="0" smtClean="0">
                <a:latin typeface="ＭＳ ゴシック" panose="020B0609070205080204" pitchFamily="49" charset="-128"/>
                <a:ea typeface="ＭＳ ゴシック" panose="020B0609070205080204" pitchFamily="49" charset="-128"/>
              </a:rPr>
              <a:t>。</a:t>
            </a:r>
          </a:p>
          <a:p>
            <a:pPr marL="226428" marR="0" indent="-226428" algn="l" defTabSz="914400" rtl="0" eaLnBrk="1" fontAlgn="auto" latinLnBrk="0" hangingPunct="1">
              <a:lnSpc>
                <a:spcPct val="100000"/>
              </a:lnSpc>
              <a:spcBef>
                <a:spcPts val="0"/>
              </a:spcBef>
              <a:spcAft>
                <a:spcPts val="0"/>
              </a:spcAft>
              <a:buClrTx/>
              <a:buSzTx/>
              <a:buFontTx/>
              <a:buNone/>
              <a:tabLst/>
              <a:defRPr/>
            </a:pPr>
            <a:endParaRPr lang="en-US" b="0" baseline="0" dirty="0" smtClean="0">
              <a:latin typeface="+mn-lt"/>
            </a:endParaRPr>
          </a:p>
          <a:p>
            <a:pPr marL="226428" marR="0" indent="-226428" algn="l" defTabSz="914400" rtl="0" eaLnBrk="1" fontAlgn="auto" latinLnBrk="0" hangingPunct="1">
              <a:lnSpc>
                <a:spcPct val="100000"/>
              </a:lnSpc>
              <a:spcBef>
                <a:spcPts val="0"/>
              </a:spcBef>
              <a:spcAft>
                <a:spcPts val="0"/>
              </a:spcAft>
              <a:buClrTx/>
              <a:buSzTx/>
              <a:buFontTx/>
              <a:buNone/>
              <a:tabLst/>
              <a:defRPr/>
            </a:pPr>
            <a:r>
              <a:rPr lang="en-US" b="0" baseline="0" dirty="0" smtClean="0">
                <a:latin typeface="+mn-lt"/>
              </a:rPr>
              <a:t>---</a:t>
            </a:r>
          </a:p>
          <a:p>
            <a:pPr marL="226428" marR="0" indent="-226428" algn="l" defTabSz="914400" rtl="0" eaLnBrk="1" fontAlgn="auto" latinLnBrk="0" hangingPunct="1">
              <a:lnSpc>
                <a:spcPct val="100000"/>
              </a:lnSpc>
              <a:spcBef>
                <a:spcPts val="0"/>
              </a:spcBef>
              <a:spcAft>
                <a:spcPts val="0"/>
              </a:spcAft>
              <a:buClrTx/>
              <a:buSzTx/>
              <a:buFontTx/>
              <a:buNone/>
              <a:tabLst/>
              <a:defRPr/>
            </a:pPr>
            <a:r>
              <a:rPr lang="en-US" altLang="ja-JP" b="0" dirty="0" smtClean="0">
                <a:latin typeface="+mn-lt"/>
              </a:rPr>
              <a:t>This slides outlines what modification means when using</a:t>
            </a:r>
            <a:r>
              <a:rPr lang="en-US" altLang="ja-JP" b="0" baseline="0" dirty="0" smtClean="0">
                <a:latin typeface="+mn-lt"/>
              </a:rPr>
              <a:t> FOSS.</a:t>
            </a:r>
            <a:endParaRPr lang="en-US" altLang="ja-JP" b="0" dirty="0" smtClean="0">
              <a:latin typeface="+mn-lt"/>
            </a:endParaRPr>
          </a:p>
          <a:p>
            <a:pPr marL="226428" marR="0" indent="-226428" algn="l" defTabSz="914400" rtl="0" eaLnBrk="1" fontAlgn="auto" latinLnBrk="0" hangingPunct="1">
              <a:lnSpc>
                <a:spcPct val="100000"/>
              </a:lnSpc>
              <a:spcBef>
                <a:spcPts val="0"/>
              </a:spcBef>
              <a:spcAft>
                <a:spcPts val="0"/>
              </a:spcAft>
              <a:buClrTx/>
              <a:buSzTx/>
              <a:buFontTx/>
              <a:buNone/>
              <a:tabLst/>
              <a:defRPr/>
            </a:pPr>
            <a:endParaRPr lang="en-US" b="0" dirty="0">
              <a:latin typeface="Times" charset="0"/>
            </a:endParaRPr>
          </a:p>
          <a:p>
            <a:pPr marL="226428" indent="-226428"/>
            <a:endParaRPr lang="en-US"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38</a:t>
            </a:fld>
            <a:endParaRPr lang="en-US"/>
          </a:p>
        </p:txBody>
      </p:sp>
    </p:spTree>
    <p:extLst>
      <p:ext uri="{BB962C8B-B14F-4D97-AF65-F5344CB8AC3E}">
        <p14:creationId xmlns:p14="http://schemas.microsoft.com/office/powerpoint/2010/main" val="56178399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4300" y="746125"/>
            <a:ext cx="6629400" cy="3729038"/>
          </a:xfrm>
          <a:ln/>
        </p:spPr>
      </p:sp>
      <p:sp>
        <p:nvSpPr>
          <p:cNvPr id="124931" name="Rectangle 3"/>
          <p:cNvSpPr>
            <a:spLocks noGrp="1" noChangeArrowheads="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err="1">
                <a:latin typeface="ＭＳ ゴシック" panose="020B0609070205080204" pitchFamily="49" charset="-128"/>
                <a:ea typeface="ＭＳ ゴシック" panose="020B0609070205080204" pitchFamily="49" charset="-128"/>
              </a:rPr>
              <a:t>このスライドでは</a:t>
            </a:r>
            <a:r>
              <a:rPr lang="ja-JP" altLang="en-US" b="0" dirty="0" err="1">
                <a:latin typeface="ＭＳ ゴシック" panose="020B0609070205080204" pitchFamily="49" charset="-128"/>
                <a:ea typeface="ＭＳ ゴシック" panose="020B0609070205080204" pitchFamily="49" charset="-128"/>
              </a:rPr>
              <a:t>、</a:t>
            </a:r>
            <a:r>
              <a:rPr lang="en-US" b="0" baseline="0" dirty="0" err="1">
                <a:latin typeface="ＭＳ ゴシック" panose="020B0609070205080204" pitchFamily="49" charset="-128"/>
                <a:ea typeface="ＭＳ ゴシック" panose="020B0609070205080204" pitchFamily="49" charset="-128"/>
              </a:rPr>
              <a:t>FOSSを使う際</a:t>
            </a:r>
            <a:r>
              <a:rPr lang="ja-JP" altLang="en-US" b="0" baseline="0" dirty="0">
                <a:latin typeface="ＭＳ ゴシック" panose="020B0609070205080204" pitchFamily="49" charset="-128"/>
                <a:ea typeface="ＭＳ ゴシック" panose="020B0609070205080204" pitchFamily="49" charset="-128"/>
              </a:rPr>
              <a:t>の「</a:t>
            </a:r>
            <a:r>
              <a:rPr lang="en-US" b="0" baseline="0" dirty="0" err="1">
                <a:latin typeface="ＭＳ ゴシック" panose="020B0609070205080204" pitchFamily="49" charset="-128"/>
                <a:ea typeface="ＭＳ ゴシック" panose="020B0609070205080204" pitchFamily="49" charset="-128"/>
              </a:rPr>
              <a:t>翻訳</a:t>
            </a:r>
            <a:r>
              <a:rPr lang="ja-JP" altLang="en-US" b="0" baseline="0" dirty="0">
                <a:latin typeface="ＭＳ ゴシック" panose="020B0609070205080204" pitchFamily="49" charset="-128"/>
                <a:ea typeface="ＭＳ ゴシック" panose="020B0609070205080204" pitchFamily="49" charset="-128"/>
              </a:rPr>
              <a:t>」</a:t>
            </a:r>
            <a:r>
              <a:rPr lang="en-US" b="0" baseline="0" dirty="0" err="1">
                <a:latin typeface="ＭＳ ゴシック" panose="020B0609070205080204" pitchFamily="49" charset="-128"/>
                <a:ea typeface="ＭＳ ゴシック" panose="020B0609070205080204" pitchFamily="49" charset="-128"/>
              </a:rPr>
              <a:t>の意味について</a:t>
            </a:r>
            <a:r>
              <a:rPr lang="ja-JP" altLang="en-US" b="0" baseline="0" dirty="0">
                <a:latin typeface="ＭＳ ゴシック" panose="020B0609070205080204" pitchFamily="49" charset="-128"/>
                <a:ea typeface="ＭＳ ゴシック" panose="020B0609070205080204" pitchFamily="49" charset="-128"/>
              </a:rPr>
              <a:t>概説して</a:t>
            </a:r>
            <a:r>
              <a:rPr lang="en-US" b="0" baseline="0" dirty="0" err="1">
                <a:latin typeface="ＭＳ ゴシック" panose="020B0609070205080204" pitchFamily="49" charset="-128"/>
                <a:ea typeface="ＭＳ ゴシック" panose="020B0609070205080204" pitchFamily="49" charset="-128"/>
              </a:rPr>
              <a:t>います</a:t>
            </a:r>
            <a:r>
              <a:rPr lang="en-US" b="0" baseline="0" dirty="0">
                <a:latin typeface="ＭＳ ゴシック" panose="020B0609070205080204" pitchFamily="49" charset="-128"/>
                <a:ea typeface="ＭＳ ゴシック" panose="020B0609070205080204" pitchFamily="49" charset="-128"/>
              </a:rPr>
              <a:t>。</a:t>
            </a:r>
            <a:endParaRPr lang="en-US" b="0" dirty="0">
              <a:latin typeface="ＭＳ ゴシック" panose="020B0609070205080204" pitchFamily="49" charset="-128"/>
              <a:ea typeface="ＭＳ ゴシック" panose="020B0609070205080204" pitchFamily="49" charset="-128"/>
            </a:endParaRPr>
          </a:p>
          <a:p>
            <a:pPr marL="226428" indent="-226428"/>
            <a:endParaRPr lang="en-US" b="1" smtClean="0">
              <a:latin typeface="+mn-lt"/>
            </a:endParaRPr>
          </a:p>
          <a:p>
            <a:pPr marL="226428" indent="-226428"/>
            <a:r>
              <a:rPr lang="en-US" b="1" smtClean="0">
                <a:latin typeface="+mn-lt"/>
              </a:rPr>
              <a:t>---</a:t>
            </a:r>
            <a:endParaRPr lang="en-US" b="1" dirty="0" smtClean="0">
              <a:latin typeface="+mn-lt"/>
            </a:endParaRPr>
          </a:p>
          <a:p>
            <a:pPr marL="226428" marR="0" indent="-226428" algn="l" defTabSz="914400" rtl="0" eaLnBrk="1" fontAlgn="auto" latinLnBrk="0" hangingPunct="1">
              <a:lnSpc>
                <a:spcPct val="100000"/>
              </a:lnSpc>
              <a:spcBef>
                <a:spcPts val="0"/>
              </a:spcBef>
              <a:spcAft>
                <a:spcPts val="0"/>
              </a:spcAft>
              <a:buClrTx/>
              <a:buSzTx/>
              <a:buFontTx/>
              <a:buNone/>
              <a:tabLst/>
              <a:defRPr/>
            </a:pPr>
            <a:r>
              <a:rPr lang="en-US" altLang="ja-JP" b="0" dirty="0" smtClean="0">
                <a:latin typeface="+mn-lt"/>
              </a:rPr>
              <a:t>This slides outlines what translation means when using</a:t>
            </a:r>
            <a:r>
              <a:rPr lang="en-US" altLang="ja-JP" b="0" baseline="0" dirty="0" smtClean="0">
                <a:latin typeface="+mn-lt"/>
              </a:rPr>
              <a:t> FOSS.</a:t>
            </a:r>
            <a:endParaRPr lang="en-US" altLang="ja-JP" b="0" dirty="0" smtClean="0">
              <a:latin typeface="+mn-lt"/>
            </a:endParaRPr>
          </a:p>
          <a:p>
            <a:pPr marL="226428" indent="-226428"/>
            <a:endParaRPr lang="en-US"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39</a:t>
            </a:fld>
            <a:endParaRPr lang="en-US"/>
          </a:p>
        </p:txBody>
      </p:sp>
    </p:spTree>
    <p:extLst>
      <p:ext uri="{BB962C8B-B14F-4D97-AF65-F5344CB8AC3E}">
        <p14:creationId xmlns:p14="http://schemas.microsoft.com/office/powerpoint/2010/main" val="9853570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Shape 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57" name="Shape 57"/>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ja-JP" altLang="en-US" sz="1200" b="0" i="0" u="none" strike="noStrike" cap="none" smtClean="0">
                <a:solidFill>
                  <a:srgbClr val="000000"/>
                </a:solidFill>
                <a:latin typeface="Roboto"/>
                <a:ea typeface="Roboto"/>
                <a:cs typeface="Roboto"/>
                <a:sym typeface="Roboto"/>
              </a:rPr>
              <a:t>本スライドでは、</a:t>
            </a:r>
            <a:r>
              <a:rPr lang="en-US" altLang="ja-JP" sz="1200" b="0" i="0" u="none" strike="noStrike" cap="none" smtClean="0">
                <a:solidFill>
                  <a:srgbClr val="000000"/>
                </a:solidFill>
                <a:latin typeface="Roboto"/>
                <a:ea typeface="Roboto"/>
                <a:cs typeface="Roboto"/>
                <a:sym typeface="Roboto"/>
              </a:rPr>
              <a:t>OpenChain</a:t>
            </a:r>
            <a:r>
              <a:rPr lang="ja-JP" altLang="en-US" sz="1200" b="0" i="0" u="none" strike="noStrike" cap="none" baseline="0" smtClean="0">
                <a:solidFill>
                  <a:srgbClr val="000000"/>
                </a:solidFill>
                <a:latin typeface="Roboto"/>
                <a:ea typeface="Roboto"/>
                <a:cs typeface="Roboto"/>
                <a:sym typeface="Roboto"/>
              </a:rPr>
              <a:t> カリキュラムがどういったもので、これらのスライドがどういった目的のためのものかの説明に役立ちます。</a:t>
            </a:r>
            <a:endParaRPr lang="en-US" sz="1200" b="0" i="0" u="none" strike="noStrike" cap="none" smtClean="0">
              <a:solidFill>
                <a:srgbClr val="000000"/>
              </a:solidFill>
              <a:latin typeface="Roboto"/>
              <a:ea typeface="Roboto"/>
              <a:cs typeface="Roboto"/>
              <a:sym typeface="Roboto"/>
            </a:endParaRPr>
          </a:p>
          <a:p>
            <a:pPr marL="0" marR="0" lvl="0" indent="0" algn="l" rtl="0">
              <a:spcBef>
                <a:spcPts val="0"/>
              </a:spcBef>
              <a:buSzPct val="25000"/>
              <a:buNone/>
            </a:pPr>
            <a:endParaRPr lang="en-US" sz="1200" b="0" i="0" u="none" strike="noStrike" cap="none" smtClean="0">
              <a:solidFill>
                <a:srgbClr val="000000"/>
              </a:solidFill>
              <a:latin typeface="Roboto"/>
              <a:ea typeface="Roboto"/>
              <a:cs typeface="Roboto"/>
              <a:sym typeface="Roboto"/>
            </a:endParaRPr>
          </a:p>
          <a:p>
            <a:pPr marL="0" marR="0" lvl="0" indent="0" algn="l" rtl="0">
              <a:spcBef>
                <a:spcPts val="0"/>
              </a:spcBef>
              <a:buSzPct val="25000"/>
              <a:buNone/>
            </a:pPr>
            <a:r>
              <a:rPr lang="en-US" sz="1200" b="0" i="0" u="none" strike="noStrike" cap="none" smtClean="0">
                <a:solidFill>
                  <a:srgbClr val="000000"/>
                </a:solidFill>
                <a:latin typeface="Roboto"/>
                <a:ea typeface="Roboto"/>
                <a:cs typeface="Roboto"/>
                <a:sym typeface="Roboto"/>
              </a:rPr>
              <a:t>--</a:t>
            </a:r>
          </a:p>
          <a:p>
            <a:pPr marL="0" marR="0" lvl="0" indent="0" algn="l" rtl="0">
              <a:spcBef>
                <a:spcPts val="0"/>
              </a:spcBef>
              <a:buSzPct val="25000"/>
              <a:buNone/>
            </a:pPr>
            <a:r>
              <a:rPr lang="en-US" sz="1200" b="0" i="0" u="none" strike="noStrike" cap="none" smtClean="0">
                <a:solidFill>
                  <a:srgbClr val="000000"/>
                </a:solidFill>
                <a:latin typeface="Roboto"/>
                <a:ea typeface="Roboto"/>
                <a:cs typeface="Roboto"/>
                <a:sym typeface="Roboto"/>
              </a:rPr>
              <a:t>This </a:t>
            </a:r>
            <a:r>
              <a:rPr lang="en-US" sz="1200" b="0" i="0" u="none" strike="noStrike" cap="none">
                <a:solidFill>
                  <a:srgbClr val="000000"/>
                </a:solidFill>
                <a:latin typeface="Roboto"/>
                <a:ea typeface="Roboto"/>
                <a:cs typeface="Roboto"/>
                <a:sym typeface="Roboto"/>
              </a:rPr>
              <a:t>slide helps explain what the OpenChain Curriculum and these slides are for.</a:t>
            </a:r>
          </a:p>
        </p:txBody>
      </p:sp>
      <p:sp>
        <p:nvSpPr>
          <p:cNvPr id="58" name="Shape 58"/>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4</a:t>
            </a:fld>
            <a:endParaRPr lang="en-US" sz="1200" b="0" i="0" u="none" strike="noStrike" cap="none">
              <a:solidFill>
                <a:schemeClr val="dk1"/>
              </a:solidFill>
              <a:latin typeface="Roboto"/>
              <a:ea typeface="Roboto"/>
              <a:cs typeface="Roboto"/>
              <a:sym typeface="Roboto"/>
            </a:endParaRPr>
          </a:p>
        </p:txBody>
      </p:sp>
    </p:spTree>
    <p:extLst>
      <p:ext uri="{BB962C8B-B14F-4D97-AF65-F5344CB8AC3E}">
        <p14:creationId xmlns:p14="http://schemas.microsoft.com/office/powerpoint/2010/main" val="122151572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4300" y="746125"/>
            <a:ext cx="6629400" cy="3729038"/>
          </a:xfrm>
          <a:ln/>
        </p:spPr>
      </p:sp>
      <p:sp>
        <p:nvSpPr>
          <p:cNvPr id="124931" name="Rectangle 3"/>
          <p:cNvSpPr>
            <a:spLocks noGrp="1" noChangeArrowheads="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err="1">
                <a:latin typeface="ＭＳ ゴシック" panose="020B0609070205080204" pitchFamily="49" charset="-128"/>
                <a:ea typeface="ＭＳ ゴシック" panose="020B0609070205080204" pitchFamily="49" charset="-128"/>
              </a:rPr>
              <a:t>このスライドでは</a:t>
            </a:r>
            <a:r>
              <a:rPr lang="ja-JP" altLang="en-US" b="0" dirty="0" err="1">
                <a:latin typeface="ＭＳ ゴシック" panose="020B0609070205080204" pitchFamily="49" charset="-128"/>
                <a:ea typeface="ＭＳ ゴシック" panose="020B0609070205080204" pitchFamily="49" charset="-128"/>
              </a:rPr>
              <a:t>、</a:t>
            </a:r>
            <a:r>
              <a:rPr lang="en-US" b="0" baseline="0" dirty="0">
                <a:latin typeface="ＭＳ ゴシック" panose="020B0609070205080204" pitchFamily="49" charset="-128"/>
                <a:ea typeface="ＭＳ ゴシック" panose="020B0609070205080204" pitchFamily="49" charset="-128"/>
              </a:rPr>
              <a:t>開発ツールが「裏方となって」これらのアクションを実施する場合があることを説明しています。この内容は企業によく知っておいていただきたいところです</a:t>
            </a:r>
            <a:r>
              <a:rPr lang="en-US" b="0" baseline="0" dirty="0" smtClean="0">
                <a:latin typeface="ＭＳ ゴシック" panose="020B0609070205080204" pitchFamily="49" charset="-128"/>
                <a:ea typeface="ＭＳ ゴシック" panose="020B0609070205080204" pitchFamily="49" charset="-128"/>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0" baseline="0" smtClean="0">
              <a:latin typeface="+mn-lt"/>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b="0" baseline="0" smtClean="0">
                <a:latin typeface="+mn-lt"/>
              </a:rPr>
              <a:t>---</a:t>
            </a:r>
            <a:endParaRPr lang="en-US" b="0" baseline="0" dirty="0" smtClean="0">
              <a:latin typeface="+mn-lt"/>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b="0" dirty="0" smtClean="0">
                <a:latin typeface="+mn-lt"/>
              </a:rPr>
              <a:t>This slides explains</a:t>
            </a:r>
            <a:r>
              <a:rPr lang="en-US" altLang="ja-JP" b="0" baseline="0" dirty="0" smtClean="0">
                <a:latin typeface="+mn-lt"/>
              </a:rPr>
              <a:t> that development tools may do some of these actions “behind the scene”, and this is an area that companies should be aware of.</a:t>
            </a:r>
            <a:endParaRPr lang="en-US" altLang="ja-JP" b="0" dirty="0" smtClean="0">
              <a:latin typeface="+mn-lt"/>
            </a:endParaRPr>
          </a:p>
          <a:p>
            <a:pPr marL="0" indent="0"/>
            <a:endParaRPr lang="en-US" altLang="ja-JP" b="1" dirty="0" smtClean="0">
              <a:latin typeface="Times"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b="0" dirty="0">
              <a:latin typeface="Times" charset="0"/>
            </a:endParaRPr>
          </a:p>
          <a:p>
            <a:pPr marL="0" indent="0"/>
            <a:endParaRPr lang="en-US"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40</a:t>
            </a:fld>
            <a:endParaRPr lang="en-US"/>
          </a:p>
        </p:txBody>
      </p:sp>
    </p:spTree>
    <p:extLst>
      <p:ext uri="{BB962C8B-B14F-4D97-AF65-F5344CB8AC3E}">
        <p14:creationId xmlns:p14="http://schemas.microsoft.com/office/powerpoint/2010/main" val="27054367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4300" y="746125"/>
            <a:ext cx="6629400" cy="3729038"/>
          </a:xfrm>
          <a:ln/>
        </p:spPr>
      </p:sp>
      <p:sp>
        <p:nvSpPr>
          <p:cNvPr id="124931" name="Rectangle 3"/>
          <p:cNvSpPr>
            <a:spLocks noGrp="1" noChangeArrowheads="1"/>
          </p:cNvSpPr>
          <p:nvPr>
            <p:ph type="body" idx="1"/>
          </p:nvPr>
        </p:nvSpPr>
        <p:spPr/>
        <p:txBody>
          <a:bodyPr/>
          <a:lstStyle/>
          <a:p>
            <a:pPr marL="0" indent="0"/>
            <a:r>
              <a:rPr lang="en-US" b="0" dirty="0" err="1">
                <a:latin typeface="ＭＳ ゴシック" panose="020B0609070205080204" pitchFamily="49" charset="-128"/>
                <a:ea typeface="ＭＳ ゴシック" panose="020B0609070205080204" pitchFamily="49" charset="-128"/>
              </a:rPr>
              <a:t>このスライドでは</a:t>
            </a:r>
            <a:r>
              <a:rPr lang="ja-JP" altLang="en-US" b="0" dirty="0" err="1">
                <a:latin typeface="ＭＳ ゴシック" panose="020B0609070205080204" pitchFamily="49" charset="-128"/>
                <a:ea typeface="ＭＳ ゴシック" panose="020B0609070205080204" pitchFamily="49" charset="-128"/>
              </a:rPr>
              <a:t>、</a:t>
            </a:r>
            <a:r>
              <a:rPr lang="en-US" b="0" baseline="0" dirty="0" err="1">
                <a:latin typeface="ＭＳ ゴシック" panose="020B0609070205080204" pitchFamily="49" charset="-128"/>
                <a:ea typeface="ＭＳ ゴシック" panose="020B0609070205080204" pitchFamily="49" charset="-128"/>
              </a:rPr>
              <a:t>頒布することの背景にあるいくつかの考え方を説明しています。これはFOSSライセンスは通常、頒布の期間</a:t>
            </a:r>
            <a:r>
              <a:rPr lang="ja-JP" altLang="en-US" b="0" baseline="0" dirty="0">
                <a:latin typeface="ＭＳ ゴシック" panose="020B0609070205080204" pitchFamily="49" charset="-128"/>
                <a:ea typeface="ＭＳ ゴシック" panose="020B0609070205080204" pitchFamily="49" charset="-128"/>
              </a:rPr>
              <a:t>内</a:t>
            </a:r>
            <a:r>
              <a:rPr lang="en-US" b="0" baseline="0" dirty="0" err="1">
                <a:latin typeface="ＭＳ ゴシック" panose="020B0609070205080204" pitchFamily="49" charset="-128"/>
                <a:ea typeface="ＭＳ ゴシック" panose="020B0609070205080204" pitchFamily="49" charset="-128"/>
              </a:rPr>
              <a:t>に適用されるものであるためです。この点はコンプライアンスプログラムで考慮すべき重要なポイントです</a:t>
            </a:r>
            <a:r>
              <a:rPr lang="en-US" b="0" baseline="0" dirty="0" smtClean="0">
                <a:latin typeface="ＭＳ ゴシック" panose="020B0609070205080204" pitchFamily="49" charset="-128"/>
                <a:ea typeface="ＭＳ ゴシック" panose="020B0609070205080204" pitchFamily="49" charset="-128"/>
              </a:rPr>
              <a:t>。</a:t>
            </a:r>
          </a:p>
          <a:p>
            <a:pPr marL="0" indent="0"/>
            <a:endParaRPr lang="en-US" b="0" baseline="0" dirty="0" smtClean="0">
              <a:latin typeface="+mn-lt"/>
            </a:endParaRPr>
          </a:p>
          <a:p>
            <a:pPr marL="0" indent="0"/>
            <a:r>
              <a:rPr lang="en-US" b="0" baseline="0" dirty="0" smtClean="0">
                <a:latin typeface="+mn-lt"/>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b="0" dirty="0" smtClean="0">
                <a:latin typeface="+mn-lt"/>
              </a:rPr>
              <a:t>This slide explains</a:t>
            </a:r>
            <a:r>
              <a:rPr lang="en-US" altLang="ja-JP" b="0" baseline="0" dirty="0" smtClean="0">
                <a:latin typeface="+mn-lt"/>
              </a:rPr>
              <a:t> some of the concepts behind distribution. Because FOSS licenses usually apply during distribution, this is a key point to consider in a compliance program.</a:t>
            </a:r>
            <a:endParaRPr lang="en-US" altLang="ja-JP" b="0" dirty="0" smtClean="0">
              <a:latin typeface="+mn-lt"/>
            </a:endParaRPr>
          </a:p>
          <a:p>
            <a:pPr marL="0" indent="0"/>
            <a:endParaRPr lang="en-US" b="0"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41</a:t>
            </a:fld>
            <a:endParaRPr lang="en-US"/>
          </a:p>
        </p:txBody>
      </p:sp>
    </p:spTree>
    <p:extLst>
      <p:ext uri="{BB962C8B-B14F-4D97-AF65-F5344CB8AC3E}">
        <p14:creationId xmlns:p14="http://schemas.microsoft.com/office/powerpoint/2010/main" val="73561632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4300" y="746125"/>
            <a:ext cx="6629400" cy="3729038"/>
          </a:xfrm>
          <a:ln/>
        </p:spPr>
      </p:sp>
      <p:sp>
        <p:nvSpPr>
          <p:cNvPr id="124931" name="Rectangle 3"/>
          <p:cNvSpPr>
            <a:spLocks noGrp="1" noChangeArrowheads="1"/>
          </p:cNvSpPr>
          <p:nvPr>
            <p:ph type="body" idx="1"/>
          </p:nvPr>
        </p:nvSpPr>
        <p:spPr/>
        <p:txBody>
          <a:bodyPr/>
          <a:lstStyle/>
          <a:p>
            <a:pPr marL="0" indent="0"/>
            <a:r>
              <a:rPr lang="en-US" sz="1200" b="0" baseline="0" dirty="0" err="1">
                <a:latin typeface="ＭＳ ゴシック" panose="020B0609070205080204" pitchFamily="49" charset="-128"/>
                <a:ea typeface="ＭＳ ゴシック" panose="020B0609070205080204" pitchFamily="49" charset="-128"/>
              </a:rPr>
              <a:t>取り込み</a:t>
            </a:r>
            <a:r>
              <a:rPr lang="ja-JP" altLang="en-US" sz="1200" b="0" baseline="0" dirty="0">
                <a:latin typeface="ＭＳ ゴシック" panose="020B0609070205080204" pitchFamily="49" charset="-128"/>
                <a:ea typeface="ＭＳ ゴシック" panose="020B0609070205080204" pitchFamily="49" charset="-128"/>
              </a:rPr>
              <a:t>とは</a:t>
            </a:r>
            <a:r>
              <a:rPr lang="en-US" sz="1200" b="0" baseline="0" dirty="0" err="1">
                <a:latin typeface="ＭＳ ゴシック" panose="020B0609070205080204" pitchFamily="49" charset="-128"/>
                <a:ea typeface="ＭＳ ゴシック" panose="020B0609070205080204" pitchFamily="49" charset="-128"/>
              </a:rPr>
              <a:t>FOSS</a:t>
            </a:r>
            <a:r>
              <a:rPr lang="en-US" sz="1200" b="0" baseline="0" dirty="0" err="1" smtClean="0">
                <a:latin typeface="ＭＳ ゴシック" panose="020B0609070205080204" pitchFamily="49" charset="-128"/>
                <a:ea typeface="ＭＳ ゴシック" panose="020B0609070205080204" pitchFamily="49" charset="-128"/>
              </a:rPr>
              <a:t>コンポーネントの一部を自身のソフトウェア</a:t>
            </a:r>
            <a:r>
              <a:rPr lang="ja-JP" altLang="en-US" sz="1200" b="0" baseline="0" dirty="0" smtClean="0">
                <a:latin typeface="ＭＳ ゴシック" panose="020B0609070205080204" pitchFamily="49" charset="-128"/>
                <a:ea typeface="ＭＳ ゴシック" panose="020B0609070205080204" pitchFamily="49" charset="-128"/>
              </a:rPr>
              <a:t>製品に</a:t>
            </a:r>
            <a:r>
              <a:rPr lang="en-US" sz="1200" b="0" baseline="0" dirty="0" err="1" smtClean="0">
                <a:latin typeface="ＭＳ ゴシック" panose="020B0609070205080204" pitchFamily="49" charset="-128"/>
                <a:ea typeface="ＭＳ ゴシック" panose="020B0609070205080204" pitchFamily="49" charset="-128"/>
              </a:rPr>
              <a:t>コピーすることです</a:t>
            </a:r>
            <a:r>
              <a:rPr lang="en-US" sz="1200" b="0" baseline="0" dirty="0">
                <a:latin typeface="ＭＳ ゴシック" panose="020B0609070205080204" pitchFamily="49" charset="-128"/>
                <a:ea typeface="ＭＳ ゴシック" panose="020B0609070205080204" pitchFamily="49" charset="-128"/>
              </a:rPr>
              <a:t>。 </a:t>
            </a:r>
          </a:p>
          <a:p>
            <a:pPr marL="0" indent="0"/>
            <a:endParaRPr lang="en-US" sz="1200" b="0" baseline="0" dirty="0">
              <a:latin typeface="ＭＳ ゴシック" panose="020B0609070205080204" pitchFamily="49" charset="-128"/>
              <a:ea typeface="ＭＳ ゴシック" panose="020B0609070205080204" pitchFamily="49" charset="-128"/>
            </a:endParaRPr>
          </a:p>
          <a:p>
            <a:pPr marL="0" indent="0"/>
            <a:r>
              <a:rPr lang="en-US" sz="1200" b="0" baseline="0" dirty="0" err="1">
                <a:latin typeface="ＭＳ ゴシック" panose="020B0609070205080204" pitchFamily="49" charset="-128"/>
                <a:ea typeface="ＭＳ ゴシック" panose="020B0609070205080204" pitchFamily="49" charset="-128"/>
              </a:rPr>
              <a:t>リンクとは自身のソフトウェア</a:t>
            </a:r>
            <a:r>
              <a:rPr lang="ja-JP" altLang="en-US" sz="1200" b="0" baseline="0" dirty="0">
                <a:latin typeface="ＭＳ ゴシック" panose="020B0609070205080204" pitchFamily="49" charset="-128"/>
                <a:ea typeface="ＭＳ ゴシック" panose="020B0609070205080204" pitchFamily="49" charset="-128"/>
              </a:rPr>
              <a:t>製品</a:t>
            </a:r>
            <a:r>
              <a:rPr lang="en-US" sz="1200" b="0" baseline="0" dirty="0" err="1">
                <a:latin typeface="ＭＳ ゴシック" panose="020B0609070205080204" pitchFamily="49" charset="-128"/>
                <a:ea typeface="ＭＳ ゴシック" panose="020B0609070205080204" pitchFamily="49" charset="-128"/>
              </a:rPr>
              <a:t>とFOSSコンポーネントをリンク（Link）もしくは接合（Join）することです</a:t>
            </a:r>
            <a:r>
              <a:rPr lang="en-US" sz="1200" b="0" baseline="0" dirty="0">
                <a:latin typeface="ＭＳ ゴシック" panose="020B0609070205080204" pitchFamily="49" charset="-128"/>
                <a:ea typeface="ＭＳ ゴシック" panose="020B0609070205080204" pitchFamily="49" charset="-128"/>
              </a:rPr>
              <a:t>。 </a:t>
            </a:r>
          </a:p>
          <a:p>
            <a:pPr marL="0" indent="0"/>
            <a:endParaRPr lang="en-US" sz="1200" b="0" baseline="0" dirty="0">
              <a:latin typeface="ＭＳ ゴシック" panose="020B0609070205080204" pitchFamily="49" charset="-128"/>
              <a:ea typeface="ＭＳ ゴシック" panose="020B0609070205080204" pitchFamily="49" charset="-128"/>
            </a:endParaRPr>
          </a:p>
          <a:p>
            <a:pPr marL="0" indent="0"/>
            <a:r>
              <a:rPr lang="en-US" sz="1200" b="0" baseline="0" dirty="0">
                <a:latin typeface="ＭＳ ゴシック" panose="020B0609070205080204" pitchFamily="49" charset="-128"/>
                <a:ea typeface="ＭＳ ゴシック" panose="020B0609070205080204" pitchFamily="49" charset="-128"/>
              </a:rPr>
              <a:t>改変とはFOSSコンポーネントに変更を加えることです。</a:t>
            </a:r>
          </a:p>
          <a:p>
            <a:pPr marL="0" indent="0"/>
            <a:endParaRPr lang="en-US" sz="1200" b="0" baseline="0" dirty="0">
              <a:latin typeface="ＭＳ ゴシック" panose="020B0609070205080204" pitchFamily="49" charset="-128"/>
              <a:ea typeface="ＭＳ ゴシック" panose="020B0609070205080204" pitchFamily="49" charset="-128"/>
            </a:endParaRPr>
          </a:p>
          <a:p>
            <a:pPr marL="0" indent="0"/>
            <a:r>
              <a:rPr lang="en-US" sz="1200" b="0" baseline="0" dirty="0">
                <a:latin typeface="ＭＳ ゴシック" panose="020B0609070205080204" pitchFamily="49" charset="-128"/>
                <a:ea typeface="ＭＳ ゴシック" panose="020B0609070205080204" pitchFamily="49" charset="-128"/>
              </a:rPr>
              <a:t>翻訳とはコードをある状態から別の状態に変換することです。</a:t>
            </a:r>
          </a:p>
          <a:p>
            <a:pPr marL="0" indent="0"/>
            <a:endParaRPr lang="en-US" sz="1200" b="0" baseline="0" dirty="0">
              <a:latin typeface="ＭＳ ゴシック" panose="020B0609070205080204" pitchFamily="49" charset="-128"/>
              <a:ea typeface="ＭＳ ゴシック" panose="020B0609070205080204" pitchFamily="49" charset="-128"/>
            </a:endParaRPr>
          </a:p>
          <a:p>
            <a:pPr marL="0" indent="0"/>
            <a:r>
              <a:rPr lang="en-US" sz="1200" b="0" baseline="0" dirty="0" err="1">
                <a:latin typeface="ＭＳ ゴシック" panose="020B0609070205080204" pitchFamily="49" charset="-128"/>
                <a:ea typeface="ＭＳ ゴシック" panose="020B0609070205080204" pitchFamily="49" charset="-128"/>
              </a:rPr>
              <a:t>オープンソースを頒布することを考える際には</a:t>
            </a:r>
            <a:r>
              <a:rPr lang="ja-JP" altLang="en-US" sz="1200" b="0" baseline="0" dirty="0" err="1">
                <a:latin typeface="ＭＳ ゴシック" panose="020B0609070205080204" pitchFamily="49" charset="-128"/>
                <a:ea typeface="ＭＳ ゴシック" panose="020B0609070205080204" pitchFamily="49" charset="-128"/>
              </a:rPr>
              <a:t>、</a:t>
            </a:r>
            <a:r>
              <a:rPr lang="ja-JP" altLang="en-US" sz="1200" b="0" baseline="0" dirty="0">
                <a:latin typeface="ＭＳ ゴシック" panose="020B0609070205080204" pitchFamily="49" charset="-128"/>
                <a:ea typeface="ＭＳ ゴシック" panose="020B0609070205080204" pitchFamily="49" charset="-128"/>
              </a:rPr>
              <a:t>以下の</a:t>
            </a:r>
            <a:r>
              <a:rPr lang="en-US" sz="1200" b="0" baseline="0" dirty="0">
                <a:latin typeface="ＭＳ ゴシック" panose="020B0609070205080204" pitchFamily="49" charset="-128"/>
                <a:ea typeface="ＭＳ ゴシック" panose="020B0609070205080204" pitchFamily="49" charset="-128"/>
              </a:rPr>
              <a:t>2つのことを考える必要があります</a:t>
            </a:r>
            <a:r>
              <a:rPr lang="ja-JP" altLang="en-US" sz="1200" b="0" baseline="0" dirty="0" err="1">
                <a:latin typeface="ＭＳ ゴシック" panose="020B0609070205080204" pitchFamily="49" charset="-128"/>
                <a:ea typeface="ＭＳ ゴシック" panose="020B0609070205080204" pitchFamily="49" charset="-128"/>
              </a:rPr>
              <a:t>。</a:t>
            </a:r>
            <a:endParaRPr lang="en-US" sz="1200" b="0" baseline="0" dirty="0">
              <a:latin typeface="ＭＳ ゴシック" panose="020B0609070205080204" pitchFamily="49" charset="-128"/>
              <a:ea typeface="ＭＳ ゴシック" panose="020B0609070205080204" pitchFamily="49" charset="-128"/>
            </a:endParaRPr>
          </a:p>
          <a:p>
            <a:pPr defTabSz="929579">
              <a:defRPr/>
            </a:pPr>
            <a:r>
              <a:rPr lang="en-US" sz="1200" smtClean="0">
                <a:latin typeface="ＭＳ ゴシック" panose="020B0609070205080204" pitchFamily="49" charset="-128"/>
                <a:ea typeface="ＭＳ ゴシック" panose="020B0609070205080204" pitchFamily="49" charset="-128"/>
              </a:rPr>
              <a:t>そのソフトウェアを受け取るのは</a:t>
            </a:r>
            <a:r>
              <a:rPr lang="ja-JP" altLang="en-US" sz="1200" smtClean="0">
                <a:latin typeface="ＭＳ ゴシック" panose="020B0609070205080204" pitchFamily="49" charset="-128"/>
                <a:ea typeface="ＭＳ ゴシック" panose="020B0609070205080204" pitchFamily="49" charset="-128"/>
              </a:rPr>
              <a:t>誰</a:t>
            </a:r>
            <a:r>
              <a:rPr lang="en-US" sz="1200" smtClean="0">
                <a:latin typeface="ＭＳ ゴシック" panose="020B0609070205080204" pitchFamily="49" charset="-128"/>
                <a:ea typeface="ＭＳ ゴシック" panose="020B0609070205080204" pitchFamily="49" charset="-128"/>
              </a:rPr>
              <a:t>か</a:t>
            </a:r>
            <a:r>
              <a:rPr lang="en-US" sz="1200" dirty="0">
                <a:latin typeface="ＭＳ ゴシック" panose="020B0609070205080204" pitchFamily="49" charset="-128"/>
                <a:ea typeface="ＭＳ ゴシック" panose="020B0609070205080204" pitchFamily="49" charset="-128"/>
              </a:rPr>
              <a:t>？</a:t>
            </a:r>
          </a:p>
          <a:p>
            <a:pPr marL="617220" lvl="1" indent="-342900">
              <a:buFont typeface="Arial" charset="0"/>
              <a:buChar char="•"/>
            </a:pPr>
            <a:r>
              <a:rPr lang="en-US" sz="1200" dirty="0">
                <a:latin typeface="ＭＳ ゴシック" panose="020B0609070205080204" pitchFamily="49" charset="-128"/>
                <a:ea typeface="ＭＳ ゴシック" panose="020B0609070205080204" pitchFamily="49" charset="-128"/>
              </a:rPr>
              <a:t>顧客／パートナー</a:t>
            </a:r>
          </a:p>
          <a:p>
            <a:pPr marL="617220" lvl="1" indent="-342900">
              <a:buFont typeface="Arial" charset="0"/>
              <a:buChar char="•"/>
            </a:pPr>
            <a:r>
              <a:rPr lang="en-US" sz="1200" dirty="0">
                <a:latin typeface="ＭＳ ゴシック" panose="020B0609070205080204" pitchFamily="49" charset="-128"/>
                <a:ea typeface="ＭＳ ゴシック" panose="020B0609070205080204" pitchFamily="49" charset="-128"/>
              </a:rPr>
              <a:t>コミュニティ プロジェクト</a:t>
            </a:r>
          </a:p>
          <a:p>
            <a:r>
              <a:rPr lang="ja-JP" altLang="en-US" sz="1200" dirty="0">
                <a:latin typeface="ＭＳ ゴシック" panose="020B0609070205080204" pitchFamily="49" charset="-128"/>
                <a:ea typeface="ＭＳ ゴシック" panose="020B0609070205080204" pitchFamily="49" charset="-128"/>
              </a:rPr>
              <a:t>頒布フォーマット</a:t>
            </a:r>
            <a:r>
              <a:rPr lang="en-US" sz="1200" dirty="0">
                <a:latin typeface="ＭＳ ゴシック" panose="020B0609070205080204" pitchFamily="49" charset="-128"/>
                <a:ea typeface="ＭＳ ゴシック" panose="020B0609070205080204" pitchFamily="49" charset="-128"/>
              </a:rPr>
              <a:t>は</a:t>
            </a:r>
            <a:r>
              <a:rPr lang="ja-JP" altLang="en-US" sz="1200" dirty="0">
                <a:latin typeface="ＭＳ ゴシック" panose="020B0609070205080204" pitchFamily="49" charset="-128"/>
                <a:ea typeface="ＭＳ ゴシック" panose="020B0609070205080204" pitchFamily="49" charset="-128"/>
              </a:rPr>
              <a:t>何か</a:t>
            </a:r>
            <a:r>
              <a:rPr lang="en-US" sz="1200" dirty="0">
                <a:latin typeface="ＭＳ ゴシック" panose="020B0609070205080204" pitchFamily="49" charset="-128"/>
                <a:ea typeface="ＭＳ ゴシック" panose="020B0609070205080204" pitchFamily="49" charset="-128"/>
              </a:rPr>
              <a:t>？</a:t>
            </a:r>
          </a:p>
          <a:p>
            <a:pPr marL="617220" lvl="1" indent="-342900">
              <a:buFont typeface="Arial" charset="0"/>
              <a:buChar char="•"/>
            </a:pPr>
            <a:r>
              <a:rPr lang="en-US" sz="1200" dirty="0" err="1">
                <a:latin typeface="ＭＳ ゴシック" panose="020B0609070205080204" pitchFamily="49" charset="-128"/>
                <a:ea typeface="ＭＳ ゴシック" panose="020B0609070205080204" pitchFamily="49" charset="-128"/>
              </a:rPr>
              <a:t>ソースコード</a:t>
            </a:r>
            <a:r>
              <a:rPr lang="ja-JP" altLang="en-US" sz="1200" dirty="0">
                <a:latin typeface="ＭＳ ゴシック" panose="020B0609070205080204" pitchFamily="49" charset="-128"/>
                <a:ea typeface="ＭＳ ゴシック" panose="020B0609070205080204" pitchFamily="49" charset="-128"/>
              </a:rPr>
              <a:t>による頒布</a:t>
            </a:r>
            <a:endParaRPr lang="en-US" sz="1200" dirty="0">
              <a:latin typeface="ＭＳ ゴシック" panose="020B0609070205080204" pitchFamily="49" charset="-128"/>
              <a:ea typeface="ＭＳ ゴシック" panose="020B0609070205080204" pitchFamily="49" charset="-128"/>
            </a:endParaRPr>
          </a:p>
          <a:p>
            <a:pPr marL="617220" lvl="1" indent="-342900">
              <a:buFont typeface="Arial" charset="0"/>
              <a:buChar char="•"/>
            </a:pPr>
            <a:r>
              <a:rPr lang="en-US" sz="1200" dirty="0" err="1">
                <a:latin typeface="ＭＳ ゴシック" panose="020B0609070205080204" pitchFamily="49" charset="-128"/>
                <a:ea typeface="ＭＳ ゴシック" panose="020B0609070205080204" pitchFamily="49" charset="-128"/>
              </a:rPr>
              <a:t>バイナリ</a:t>
            </a:r>
            <a:r>
              <a:rPr lang="ja-JP" altLang="en-US" sz="1200" dirty="0">
                <a:latin typeface="ＭＳ ゴシック" panose="020B0609070205080204" pitchFamily="49" charset="-128"/>
                <a:ea typeface="ＭＳ ゴシック" panose="020B0609070205080204" pitchFamily="49" charset="-128"/>
              </a:rPr>
              <a:t>による頒布</a:t>
            </a:r>
            <a:endParaRPr lang="en-US" sz="1200" dirty="0">
              <a:latin typeface="ＭＳ ゴシック" panose="020B0609070205080204" pitchFamily="49" charset="-128"/>
              <a:ea typeface="ＭＳ ゴシック" panose="020B0609070205080204" pitchFamily="49" charset="-128"/>
            </a:endParaRPr>
          </a:p>
          <a:p>
            <a:pPr marL="617220" lvl="1" indent="-342900">
              <a:buFont typeface="Arial" charset="0"/>
              <a:buChar char="•"/>
            </a:pPr>
            <a:r>
              <a:rPr lang="en-US" sz="1200" dirty="0" err="1">
                <a:latin typeface="ＭＳ ゴシック" panose="020B0609070205080204" pitchFamily="49" charset="-128"/>
                <a:ea typeface="ＭＳ ゴシック" panose="020B0609070205080204" pitchFamily="49" charset="-128"/>
              </a:rPr>
              <a:t>ハードウェアに</a:t>
            </a:r>
            <a:r>
              <a:rPr lang="ja-JP" altLang="en-US" sz="1200" dirty="0" smtClean="0">
                <a:latin typeface="ＭＳ ゴシック" panose="020B0609070205080204" pitchFamily="49" charset="-128"/>
                <a:ea typeface="ＭＳ ゴシック" panose="020B0609070205080204" pitchFamily="49" charset="-128"/>
              </a:rPr>
              <a:t>プレインストール</a:t>
            </a:r>
            <a:endParaRPr lang="en-US" altLang="ja-JP" sz="1200" dirty="0" smtClean="0">
              <a:latin typeface="ＭＳ ゴシック" panose="020B0609070205080204" pitchFamily="49" charset="-128"/>
              <a:ea typeface="ＭＳ ゴシック" panose="020B0609070205080204" pitchFamily="49" charset="-128"/>
            </a:endParaRPr>
          </a:p>
          <a:p>
            <a:pPr marL="0" indent="0"/>
            <a:endParaRPr lang="en-US" altLang="ja-JP" sz="1200" b="0" baseline="0" dirty="0" smtClean="0">
              <a:latin typeface="+mn-lt"/>
            </a:endParaRPr>
          </a:p>
          <a:p>
            <a:pPr marL="0" indent="0"/>
            <a:r>
              <a:rPr lang="en-US" altLang="ja-JP" sz="1200" b="0" baseline="0" dirty="0" smtClean="0">
                <a:latin typeface="+mn-lt"/>
              </a:rPr>
              <a:t>---</a:t>
            </a:r>
          </a:p>
          <a:p>
            <a:pPr marL="0" indent="0"/>
            <a:r>
              <a:rPr lang="en-US" altLang="ja-JP" sz="1200" b="0" baseline="0" dirty="0" smtClean="0">
                <a:latin typeface="+mn-lt"/>
              </a:rPr>
              <a:t>Incorporation is when you copy portions of a FOSS component into your software product. </a:t>
            </a:r>
          </a:p>
          <a:p>
            <a:pPr marL="0" indent="0"/>
            <a:endParaRPr lang="en-US" altLang="ja-JP" sz="1200" b="0" baseline="0" dirty="0" smtClean="0">
              <a:latin typeface="+mn-lt"/>
            </a:endParaRPr>
          </a:p>
          <a:p>
            <a:pPr marL="0" indent="0"/>
            <a:r>
              <a:rPr lang="en-US" altLang="ja-JP" sz="1200" b="0" baseline="0" dirty="0" smtClean="0">
                <a:latin typeface="+mn-lt"/>
              </a:rPr>
              <a:t>Linking is when you link or join a FOSS component with your software product. </a:t>
            </a:r>
          </a:p>
          <a:p>
            <a:pPr marL="0" indent="0"/>
            <a:endParaRPr lang="en-US" altLang="ja-JP" sz="1200" b="0" baseline="0" dirty="0" smtClean="0">
              <a:latin typeface="+mn-lt"/>
            </a:endParaRPr>
          </a:p>
          <a:p>
            <a:pPr marL="0" indent="0"/>
            <a:r>
              <a:rPr lang="en-US" altLang="ja-JP" sz="1200" b="0" baseline="0" dirty="0" smtClean="0">
                <a:latin typeface="+mn-lt"/>
              </a:rPr>
              <a:t>Modification is when you make changes to a FOSS component.</a:t>
            </a:r>
          </a:p>
          <a:p>
            <a:pPr marL="0" indent="0"/>
            <a:endParaRPr lang="en-US" altLang="ja-JP" sz="1200" b="0" baseline="0" dirty="0" smtClean="0">
              <a:latin typeface="+mn-lt"/>
            </a:endParaRPr>
          </a:p>
          <a:p>
            <a:pPr marL="0" indent="0"/>
            <a:r>
              <a:rPr lang="en-US" altLang="ja-JP" sz="1200" b="0" baseline="0" dirty="0" smtClean="0">
                <a:latin typeface="+mn-lt"/>
              </a:rPr>
              <a:t>Translation is when you transform the code from one state to another.</a:t>
            </a:r>
          </a:p>
          <a:p>
            <a:pPr marL="0" indent="0"/>
            <a:endParaRPr lang="en-US" altLang="ja-JP" sz="1200" b="0" baseline="0" dirty="0" smtClean="0">
              <a:latin typeface="+mn-lt"/>
            </a:endParaRPr>
          </a:p>
          <a:p>
            <a:pPr marL="0" indent="0"/>
            <a:r>
              <a:rPr lang="en-US" altLang="ja-JP" sz="1200" b="0" baseline="0" dirty="0" smtClean="0">
                <a:latin typeface="+mn-lt"/>
              </a:rPr>
              <a:t>When thinking about distribution of Open Source you should consider two things:</a:t>
            </a:r>
          </a:p>
          <a:p>
            <a:pPr defTabSz="929579">
              <a:defRPr/>
            </a:pPr>
            <a:r>
              <a:rPr lang="en-US" altLang="ja-JP" sz="1200" dirty="0" smtClean="0">
                <a:latin typeface="+mn-lt"/>
              </a:rPr>
              <a:t>Who receives the software?</a:t>
            </a:r>
          </a:p>
          <a:p>
            <a:pPr marL="617220" lvl="1" indent="-342900">
              <a:buFont typeface="Arial" charset="0"/>
              <a:buChar char="•"/>
            </a:pPr>
            <a:r>
              <a:rPr lang="en-US" altLang="ja-JP" sz="1200" dirty="0" smtClean="0">
                <a:latin typeface="+mn-lt"/>
              </a:rPr>
              <a:t>Customer/Partner</a:t>
            </a:r>
          </a:p>
          <a:p>
            <a:pPr marL="617220" lvl="1" indent="-342900">
              <a:buFont typeface="Arial" charset="0"/>
              <a:buChar char="•"/>
            </a:pPr>
            <a:r>
              <a:rPr lang="en-US" altLang="ja-JP" sz="1200" dirty="0" smtClean="0">
                <a:latin typeface="+mn-lt"/>
              </a:rPr>
              <a:t>Community project</a:t>
            </a:r>
          </a:p>
          <a:p>
            <a:r>
              <a:rPr lang="en-US" altLang="ja-JP" sz="1200" dirty="0" smtClean="0">
                <a:latin typeface="+mn-lt"/>
              </a:rPr>
              <a:t>What is the format for delivery?</a:t>
            </a:r>
          </a:p>
          <a:p>
            <a:pPr marL="617220" lvl="1" indent="-342900">
              <a:buFont typeface="Arial" charset="0"/>
              <a:buChar char="•"/>
            </a:pPr>
            <a:r>
              <a:rPr lang="en-US" altLang="ja-JP" sz="1200" dirty="0" smtClean="0">
                <a:latin typeface="+mn-lt"/>
              </a:rPr>
              <a:t>Source code delivery</a:t>
            </a:r>
          </a:p>
          <a:p>
            <a:pPr marL="617220" lvl="1" indent="-342900">
              <a:buFont typeface="Arial" charset="0"/>
              <a:buChar char="•"/>
            </a:pPr>
            <a:r>
              <a:rPr lang="en-US" altLang="ja-JP" sz="1200" dirty="0" smtClean="0">
                <a:latin typeface="+mn-lt"/>
              </a:rPr>
              <a:t>Binary delivery</a:t>
            </a:r>
          </a:p>
          <a:p>
            <a:pPr marL="617220" lvl="1" indent="-342900">
              <a:buFont typeface="Arial" charset="0"/>
              <a:buChar char="•"/>
            </a:pPr>
            <a:r>
              <a:rPr lang="en-US" altLang="ja-JP" sz="1200" dirty="0" smtClean="0">
                <a:latin typeface="+mn-lt"/>
              </a:rPr>
              <a:t>Pre-loaded </a:t>
            </a:r>
            <a:r>
              <a:rPr lang="en-US" altLang="ja-JP" sz="1200" smtClean="0">
                <a:latin typeface="+mn-lt"/>
              </a:rPr>
              <a:t>onto hardware</a:t>
            </a:r>
          </a:p>
        </p:txBody>
      </p:sp>
      <p:sp>
        <p:nvSpPr>
          <p:cNvPr id="2" name="Slide Number Placeholder 1"/>
          <p:cNvSpPr>
            <a:spLocks noGrp="1"/>
          </p:cNvSpPr>
          <p:nvPr>
            <p:ph type="sldNum" sz="quarter" idx="10"/>
          </p:nvPr>
        </p:nvSpPr>
        <p:spPr/>
        <p:txBody>
          <a:bodyPr/>
          <a:lstStyle/>
          <a:p>
            <a:fld id="{6B482BE6-6443-43D0-B2C4-9E7E7E3CDEDD}" type="slidenum">
              <a:rPr lang="en-US" smtClean="0"/>
              <a:t>42</a:t>
            </a:fld>
            <a:endParaRPr lang="en-US"/>
          </a:p>
        </p:txBody>
      </p:sp>
    </p:spTree>
    <p:extLst>
      <p:ext uri="{BB962C8B-B14F-4D97-AF65-F5344CB8AC3E}">
        <p14:creationId xmlns:p14="http://schemas.microsoft.com/office/powerpoint/2010/main" val="67109835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43</a:t>
            </a:fld>
            <a:endParaRPr lang="en-US"/>
          </a:p>
        </p:txBody>
      </p:sp>
    </p:spTree>
    <p:extLst>
      <p:ext uri="{BB962C8B-B14F-4D97-AF65-F5344CB8AC3E}">
        <p14:creationId xmlns:p14="http://schemas.microsoft.com/office/powerpoint/2010/main" val="108725582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ＭＳ ゴシック" panose="020B0609070205080204" pitchFamily="49" charset="-128"/>
                <a:ea typeface="ＭＳ ゴシック" panose="020B0609070205080204" pitchFamily="49" charset="-128"/>
              </a:rPr>
              <a:t>FOS</a:t>
            </a:r>
            <a:r>
              <a:rPr lang="en-US" altLang="ja-JP" dirty="0">
                <a:latin typeface="ＭＳ ゴシック" panose="020B0609070205080204" pitchFamily="49" charset="-128"/>
                <a:ea typeface="ＭＳ ゴシック" panose="020B0609070205080204" pitchFamily="49" charset="-128"/>
              </a:rPr>
              <a:t>S</a:t>
            </a:r>
            <a:r>
              <a:rPr lang="x-none" dirty="0">
                <a:latin typeface="ＭＳ ゴシック" panose="020B0609070205080204" pitchFamily="49" charset="-128"/>
                <a:ea typeface="ＭＳ ゴシック" panose="020B0609070205080204" pitchFamily="49" charset="-128"/>
              </a:rPr>
              <a:t>レビューはFOSSコンプライアンス プログラムの基本的構成要素です。 </a:t>
            </a:r>
          </a:p>
          <a:p>
            <a:endParaRPr lang="x-none" dirty="0">
              <a:latin typeface="ＭＳ ゴシック" panose="020B0609070205080204" pitchFamily="49" charset="-128"/>
              <a:ea typeface="ＭＳ ゴシック" panose="020B0609070205080204" pitchFamily="49" charset="-128"/>
            </a:endParaRPr>
          </a:p>
          <a:p>
            <a:r>
              <a:rPr lang="x-none" dirty="0">
                <a:latin typeface="ＭＳ ゴシック" panose="020B0609070205080204" pitchFamily="49" charset="-128"/>
                <a:ea typeface="ＭＳ ゴシック" panose="020B0609070205080204" pitchFamily="49" charset="-128"/>
              </a:rPr>
              <a:t>FOSSレビューはエンジニアリング</a:t>
            </a:r>
            <a:r>
              <a:rPr lang="en-US" dirty="0">
                <a:latin typeface="ＭＳ ゴシック" panose="020B0609070205080204" pitchFamily="49" charset="-128"/>
                <a:ea typeface="ＭＳ ゴシック" panose="020B0609070205080204" pitchFamily="49" charset="-128"/>
              </a:rPr>
              <a:t> </a:t>
            </a:r>
            <a:r>
              <a:rPr lang="ja-JP" altLang="en-US" dirty="0">
                <a:latin typeface="ＭＳ ゴシック" panose="020B0609070205080204" pitchFamily="49" charset="-128"/>
                <a:ea typeface="ＭＳ ゴシック" panose="020B0609070205080204" pitchFamily="49" charset="-128"/>
              </a:rPr>
              <a:t>チーム</a:t>
            </a:r>
            <a:r>
              <a:rPr lang="x-none" dirty="0">
                <a:latin typeface="ＭＳ ゴシック" panose="020B0609070205080204" pitchFamily="49" charset="-128"/>
                <a:ea typeface="ＭＳ ゴシック" panose="020B0609070205080204" pitchFamily="49" charset="-128"/>
              </a:rPr>
              <a:t>、ビジネス</a:t>
            </a:r>
            <a:r>
              <a:rPr lang="en-US" dirty="0">
                <a:latin typeface="ＭＳ ゴシック" panose="020B0609070205080204" pitchFamily="49" charset="-128"/>
                <a:ea typeface="ＭＳ ゴシック" panose="020B0609070205080204" pitchFamily="49" charset="-128"/>
              </a:rPr>
              <a:t> </a:t>
            </a:r>
            <a:r>
              <a:rPr lang="ja-JP" altLang="en-US" dirty="0">
                <a:latin typeface="ＭＳ ゴシック" panose="020B0609070205080204" pitchFamily="49" charset="-128"/>
                <a:ea typeface="ＭＳ ゴシック" panose="020B0609070205080204" pitchFamily="49" charset="-128"/>
              </a:rPr>
              <a:t>チーム</a:t>
            </a:r>
            <a:r>
              <a:rPr lang="ja-JP" altLang="en-US">
                <a:latin typeface="ＭＳ ゴシック" panose="020B0609070205080204" pitchFamily="49" charset="-128"/>
                <a:ea typeface="ＭＳ ゴシック" panose="020B0609070205080204" pitchFamily="49" charset="-128"/>
              </a:rPr>
              <a:t>、</a:t>
            </a:r>
            <a:r>
              <a:rPr lang="x-none" smtClean="0">
                <a:latin typeface="ＭＳ ゴシック" panose="020B0609070205080204" pitchFamily="49" charset="-128"/>
                <a:ea typeface="ＭＳ ゴシック" panose="020B0609070205080204" pitchFamily="49" charset="-128"/>
              </a:rPr>
              <a:t>および法務チームが集まる場となり</a:t>
            </a:r>
            <a:r>
              <a:rPr lang="ja-JP" altLang="en-US" smtClean="0">
                <a:latin typeface="ＭＳ ゴシック" panose="020B0609070205080204" pitchFamily="49" charset="-128"/>
                <a:ea typeface="ＭＳ ゴシック" panose="020B0609070205080204" pitchFamily="49" charset="-128"/>
              </a:rPr>
              <a:t>え</a:t>
            </a:r>
            <a:r>
              <a:rPr lang="x-none" smtClean="0">
                <a:latin typeface="ＭＳ ゴシック" panose="020B0609070205080204" pitchFamily="49" charset="-128"/>
                <a:ea typeface="ＭＳ ゴシック" panose="020B0609070205080204" pitchFamily="49" charset="-128"/>
              </a:rPr>
              <a:t>ます</a:t>
            </a:r>
            <a:r>
              <a:rPr lang="x-none" dirty="0">
                <a:latin typeface="ＭＳ ゴシック" panose="020B0609070205080204" pitchFamily="49" charset="-128"/>
                <a:ea typeface="ＭＳ ゴシック" panose="020B0609070205080204" pitchFamily="49" charset="-128"/>
              </a:rPr>
              <a:t>。</a:t>
            </a:r>
            <a:r>
              <a:rPr lang="ja-JP" altLang="en-US" dirty="0">
                <a:latin typeface="ＭＳ ゴシック" panose="020B0609070205080204" pitchFamily="49" charset="-128"/>
                <a:ea typeface="ＭＳ ゴシック" panose="020B0609070205080204" pitchFamily="49" charset="-128"/>
              </a:rPr>
              <a:t>より</a:t>
            </a:r>
            <a:r>
              <a:rPr lang="x-none" dirty="0">
                <a:latin typeface="ＭＳ ゴシック" panose="020B0609070205080204" pitchFamily="49" charset="-128"/>
                <a:ea typeface="ＭＳ ゴシック" panose="020B0609070205080204" pitchFamily="49" charset="-128"/>
              </a:rPr>
              <a:t>大規模に首尾よく行うために、計画や組織</a:t>
            </a:r>
            <a:r>
              <a:rPr lang="ja-JP" altLang="en-US" dirty="0">
                <a:latin typeface="ＭＳ ゴシック" panose="020B0609070205080204" pitchFamily="49" charset="-128"/>
                <a:ea typeface="ＭＳ ゴシック" panose="020B0609070205080204" pitchFamily="49" charset="-128"/>
              </a:rPr>
              <a:t>化</a:t>
            </a:r>
            <a:r>
              <a:rPr lang="x-none" dirty="0">
                <a:latin typeface="ＭＳ ゴシック" panose="020B0609070205080204" pitchFamily="49" charset="-128"/>
                <a:ea typeface="ＭＳ ゴシック" panose="020B0609070205080204" pitchFamily="49" charset="-128"/>
              </a:rPr>
              <a:t>を必要とする場合があります。</a:t>
            </a:r>
          </a:p>
          <a:p>
            <a:pPr marL="171450" indent="-171450">
              <a:buFont typeface="Arial" charset="0"/>
              <a:buChar char="•"/>
            </a:pPr>
            <a:r>
              <a:rPr lang="x-none" dirty="0">
                <a:latin typeface="ＭＳ ゴシック" panose="020B0609070205080204" pitchFamily="49" charset="-128"/>
                <a:ea typeface="ＭＳ ゴシック" panose="020B0609070205080204" pitchFamily="49" charset="-128"/>
              </a:rPr>
              <a:t>関連情報収集においてエンジニアリング</a:t>
            </a:r>
            <a:r>
              <a:rPr lang="en-US" dirty="0">
                <a:latin typeface="ＭＳ ゴシック" panose="020B0609070205080204" pitchFamily="49" charset="-128"/>
                <a:ea typeface="ＭＳ ゴシック" panose="020B0609070205080204" pitchFamily="49" charset="-128"/>
              </a:rPr>
              <a:t> </a:t>
            </a:r>
            <a:r>
              <a:rPr lang="ja-JP" altLang="en-US" dirty="0">
                <a:latin typeface="ＭＳ ゴシック" panose="020B0609070205080204" pitchFamily="49" charset="-128"/>
                <a:ea typeface="ＭＳ ゴシック" panose="020B0609070205080204" pitchFamily="49" charset="-128"/>
              </a:rPr>
              <a:t>チーム</a:t>
            </a:r>
            <a:r>
              <a:rPr lang="x-none" dirty="0">
                <a:latin typeface="ＭＳ ゴシック" panose="020B0609070205080204" pitchFamily="49" charset="-128"/>
                <a:ea typeface="ＭＳ ゴシック" panose="020B0609070205080204" pitchFamily="49" charset="-128"/>
              </a:rPr>
              <a:t>もしくは開発チームが参加することもあります。</a:t>
            </a:r>
          </a:p>
          <a:p>
            <a:pPr marL="171450" indent="-171450">
              <a:buFont typeface="Arial" charset="0"/>
              <a:buChar char="•"/>
            </a:pPr>
            <a:r>
              <a:rPr lang="x-none" dirty="0">
                <a:latin typeface="ＭＳ ゴシック" panose="020B0609070205080204" pitchFamily="49" charset="-128"/>
                <a:ea typeface="ＭＳ ゴシック" panose="020B0609070205080204" pitchFamily="49" charset="-128"/>
              </a:rPr>
              <a:t>法務チームはライセンスの義務について分析、決定を下し、</a:t>
            </a:r>
            <a:r>
              <a:rPr lang="ja-JP" altLang="en-US" dirty="0">
                <a:latin typeface="ＭＳ ゴシック" panose="020B0609070205080204" pitchFamily="49" charset="-128"/>
                <a:ea typeface="ＭＳ ゴシック" panose="020B0609070205080204" pitchFamily="49" charset="-128"/>
              </a:rPr>
              <a:t>指導</a:t>
            </a:r>
            <a:r>
              <a:rPr lang="x-none" dirty="0">
                <a:latin typeface="ＭＳ ゴシック" panose="020B0609070205080204" pitchFamily="49" charset="-128"/>
                <a:ea typeface="ＭＳ ゴシック" panose="020B0609070205080204" pitchFamily="49" charset="-128"/>
              </a:rPr>
              <a:t>を</a:t>
            </a:r>
            <a:r>
              <a:rPr lang="ja-JP" altLang="en-US" dirty="0">
                <a:latin typeface="ＭＳ ゴシック" panose="020B0609070205080204" pitchFamily="49" charset="-128"/>
                <a:ea typeface="ＭＳ ゴシック" panose="020B0609070205080204" pitchFamily="49" charset="-128"/>
              </a:rPr>
              <a:t>行い</a:t>
            </a:r>
            <a:r>
              <a:rPr lang="x-none" dirty="0">
                <a:latin typeface="ＭＳ ゴシック" panose="020B0609070205080204" pitchFamily="49" charset="-128"/>
                <a:ea typeface="ＭＳ ゴシック" panose="020B0609070205080204" pitchFamily="49" charset="-128"/>
              </a:rPr>
              <a:t>ます。</a:t>
            </a:r>
          </a:p>
          <a:p>
            <a:pPr marL="171450" indent="-171450">
              <a:buFont typeface="Arial" charset="0"/>
              <a:buChar char="•"/>
            </a:pPr>
            <a:r>
              <a:rPr lang="x-none" dirty="0">
                <a:latin typeface="ＭＳ ゴシック" panose="020B0609070205080204" pitchFamily="49" charset="-128"/>
                <a:ea typeface="ＭＳ ゴシック" panose="020B0609070205080204" pitchFamily="49" charset="-128"/>
              </a:rPr>
              <a:t>ビジネスおよびエンジニアリング</a:t>
            </a:r>
            <a:r>
              <a:rPr 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チームは</a:t>
            </a:r>
            <a:r>
              <a:rPr lang="ja-JP" altLang="en-US" dirty="0">
                <a:latin typeface="ＭＳ ゴシック" panose="020B0609070205080204" pitchFamily="49" charset="-128"/>
                <a:ea typeface="ＭＳ ゴシック" panose="020B0609070205080204" pitchFamily="49" charset="-128"/>
              </a:rPr>
              <a:t>指導</a:t>
            </a:r>
            <a:r>
              <a:rPr lang="x-none" dirty="0">
                <a:latin typeface="ＭＳ ゴシック" panose="020B0609070205080204" pitchFamily="49" charset="-128"/>
                <a:ea typeface="ＭＳ ゴシック" panose="020B0609070205080204" pitchFamily="49" charset="-128"/>
              </a:rPr>
              <a:t>を受け</a:t>
            </a:r>
            <a:r>
              <a:rPr lang="ja-JP" altLang="en-US" dirty="0">
                <a:latin typeface="ＭＳ ゴシック" panose="020B0609070205080204" pitchFamily="49" charset="-128"/>
                <a:ea typeface="ＭＳ ゴシック" panose="020B0609070205080204" pitchFamily="49" charset="-128"/>
              </a:rPr>
              <a:t>て</a:t>
            </a:r>
            <a:r>
              <a:rPr lang="x-none" dirty="0">
                <a:latin typeface="ＭＳ ゴシック" panose="020B0609070205080204" pitchFamily="49" charset="-128"/>
                <a:ea typeface="ＭＳ ゴシック" panose="020B0609070205080204" pitchFamily="49" charset="-128"/>
              </a:rPr>
              <a:t>、</a:t>
            </a:r>
            <a:r>
              <a:rPr lang="ja-JP" altLang="en-US" dirty="0">
                <a:latin typeface="ＭＳ ゴシック" panose="020B0609070205080204" pitchFamily="49" charset="-128"/>
                <a:ea typeface="ＭＳ ゴシック" panose="020B0609070205080204" pitchFamily="49" charset="-128"/>
              </a:rPr>
              <a:t>実装し</a:t>
            </a:r>
            <a:r>
              <a:rPr lang="x-none" dirty="0">
                <a:latin typeface="ＭＳ ゴシック" panose="020B0609070205080204" pitchFamily="49" charset="-128"/>
                <a:ea typeface="ＭＳ ゴシック" panose="020B0609070205080204" pitchFamily="49" charset="-128"/>
              </a:rPr>
              <a:t>ます</a:t>
            </a:r>
            <a:r>
              <a:rPr lang="x-none" dirty="0" smtClean="0">
                <a:latin typeface="ＭＳ ゴシック" panose="020B0609070205080204" pitchFamily="49" charset="-128"/>
                <a:ea typeface="ＭＳ ゴシック" panose="020B0609070205080204" pitchFamily="49" charset="-128"/>
              </a:rPr>
              <a:t>。</a:t>
            </a:r>
            <a:endParaRPr lang="en-US" dirty="0" smtClean="0">
              <a:latin typeface="ＭＳ ゴシック" panose="020B0609070205080204" pitchFamily="49" charset="-128"/>
              <a:ea typeface="ＭＳ ゴシック" panose="020B0609070205080204" pitchFamily="49" charset="-128"/>
            </a:endParaRPr>
          </a:p>
          <a:p>
            <a:pPr marL="0" indent="0">
              <a:buFont typeface="Arial" charset="0"/>
              <a:buNone/>
            </a:pPr>
            <a:endParaRPr lang="en-US" dirty="0" smtClean="0"/>
          </a:p>
          <a:p>
            <a:pPr marL="0" indent="0">
              <a:buFont typeface="Arial" charset="0"/>
              <a:buNone/>
            </a:pPr>
            <a:r>
              <a:rPr lang="en-US" dirty="0" smtClean="0"/>
              <a:t>---</a:t>
            </a:r>
          </a:p>
          <a:p>
            <a:r>
              <a:rPr lang="x-none" altLang="ja-JP" dirty="0" smtClean="0"/>
              <a:t>The FOSS Review is a basic building block of a FOSS Compliance Program. </a:t>
            </a:r>
          </a:p>
          <a:p>
            <a:endParaRPr lang="x-none" altLang="ja-JP" dirty="0" smtClean="0"/>
          </a:p>
          <a:p>
            <a:r>
              <a:rPr lang="x-none" altLang="ja-JP" dirty="0" smtClean="0"/>
              <a:t>A FOSS Review can be the meeting point for engineering, business and legal teams, and can require planning and organization to successfully conduct on a large scale.</a:t>
            </a:r>
          </a:p>
          <a:p>
            <a:pPr marL="171450" indent="-171450">
              <a:buFont typeface="Arial" charset="0"/>
              <a:buChar char="•"/>
            </a:pPr>
            <a:r>
              <a:rPr lang="x-none" altLang="ja-JP" dirty="0" smtClean="0"/>
              <a:t>Engineering or developer teams may participate in gathering relevant information</a:t>
            </a:r>
          </a:p>
          <a:p>
            <a:pPr marL="171450" indent="-171450">
              <a:buFont typeface="Arial" charset="0"/>
              <a:buChar char="•"/>
            </a:pPr>
            <a:r>
              <a:rPr lang="x-none" altLang="ja-JP" dirty="0" smtClean="0"/>
              <a:t>Legal teams analyze and determine license obligations and provide guidance</a:t>
            </a:r>
          </a:p>
          <a:p>
            <a:pPr marL="171450" indent="-171450">
              <a:buFont typeface="Arial" charset="0"/>
              <a:buChar char="•"/>
            </a:pPr>
            <a:r>
              <a:rPr lang="x-none" altLang="ja-JP" dirty="0" smtClean="0"/>
              <a:t>Business and engineering teams may receive and implement guidance</a:t>
            </a:r>
          </a:p>
          <a:p>
            <a:pPr marL="0" indent="0">
              <a:buFont typeface="Arial" charset="0"/>
              <a:buNone/>
            </a:pPr>
            <a:endParaRPr lang="x-none" dirty="0"/>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44</a:t>
            </a:fld>
            <a:endParaRPr lang="en-US"/>
          </a:p>
        </p:txBody>
      </p:sp>
    </p:spTree>
    <p:extLst>
      <p:ext uri="{BB962C8B-B14F-4D97-AF65-F5344CB8AC3E}">
        <p14:creationId xmlns:p14="http://schemas.microsoft.com/office/powerpoint/2010/main" val="208662410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ＭＳ ゴシック" panose="020B0609070205080204" pitchFamily="49" charset="-128"/>
                <a:ea typeface="ＭＳ ゴシック" panose="020B0609070205080204" pitchFamily="49" charset="-128"/>
              </a:rPr>
              <a:t>最初のステップはFOSSレビュー</a:t>
            </a:r>
            <a:r>
              <a:rPr lang="ja-JP" altLang="en-US" dirty="0">
                <a:latin typeface="ＭＳ ゴシック" panose="020B0609070205080204" pitchFamily="49" charset="-128"/>
                <a:ea typeface="ＭＳ ゴシック" panose="020B0609070205080204" pitchFamily="49" charset="-128"/>
              </a:rPr>
              <a:t>を</a:t>
            </a:r>
            <a:r>
              <a:rPr lang="x-none" dirty="0">
                <a:latin typeface="ＭＳ ゴシック" panose="020B0609070205080204" pitchFamily="49" charset="-128"/>
                <a:ea typeface="ＭＳ ゴシック" panose="020B0609070205080204" pitchFamily="49" charset="-128"/>
              </a:rPr>
              <a:t>開始するために適切な参加者を特定することです。</a:t>
            </a:r>
          </a:p>
          <a:p>
            <a:endParaRPr lang="x-none" dirty="0">
              <a:latin typeface="ＭＳ ゴシック" panose="020B0609070205080204" pitchFamily="49" charset="-128"/>
              <a:ea typeface="ＭＳ ゴシック" panose="020B0609070205080204" pitchFamily="49" charset="-128"/>
            </a:endParaRPr>
          </a:p>
          <a:p>
            <a:r>
              <a:rPr lang="x-none" dirty="0">
                <a:latin typeface="ＭＳ ゴシック" panose="020B0609070205080204" pitchFamily="49" charset="-128"/>
                <a:ea typeface="ＭＳ ゴシック" panose="020B0609070205080204" pitchFamily="49" charset="-128"/>
              </a:rPr>
              <a:t>以下のような問いかけが重要です：</a:t>
            </a:r>
          </a:p>
          <a:p>
            <a:pPr marL="171450" indent="-171450">
              <a:buFont typeface="Arial" panose="020B0604020202020204" pitchFamily="34" charset="0"/>
              <a:buChar char="•"/>
            </a:pPr>
            <a:r>
              <a:rPr lang="x-none" dirty="0">
                <a:latin typeface="ＭＳ ゴシック" panose="020B0609070205080204" pitchFamily="49" charset="-128"/>
                <a:ea typeface="ＭＳ ゴシック" panose="020B0609070205080204" pitchFamily="49" charset="-128"/>
              </a:rPr>
              <a:t>FOSS</a:t>
            </a:r>
            <a:r>
              <a:rPr lang="x-none">
                <a:latin typeface="ＭＳ ゴシック" panose="020B0609070205080204" pitchFamily="49" charset="-128"/>
                <a:ea typeface="ＭＳ ゴシック" panose="020B0609070205080204" pitchFamily="49" charset="-128"/>
              </a:rPr>
              <a:t>の使用について誰が意思決定者なのか</a:t>
            </a:r>
            <a:r>
              <a:rPr lang="x-none" smtClean="0">
                <a:latin typeface="ＭＳ ゴシック" panose="020B0609070205080204" pitchFamily="49" charset="-128"/>
                <a:ea typeface="ＭＳ ゴシック" panose="020B0609070205080204" pitchFamily="49" charset="-128"/>
              </a:rPr>
              <a:t>（</a:t>
            </a:r>
            <a:r>
              <a:rPr lang="ja-JP" altLang="en-US" smtClean="0">
                <a:latin typeface="ＭＳ ゴシック" panose="020B0609070205080204" pitchFamily="49" charset="-128"/>
                <a:ea typeface="ＭＳ ゴシック" panose="020B0609070205080204" pitchFamily="49" charset="-128"/>
              </a:rPr>
              <a:t>マネージャー</a:t>
            </a:r>
            <a:r>
              <a:rPr lang="x-none" smtClean="0">
                <a:latin typeface="ＭＳ ゴシック" panose="020B0609070205080204" pitchFamily="49" charset="-128"/>
                <a:ea typeface="ＭＳ ゴシック" panose="020B0609070205080204" pitchFamily="49" charset="-128"/>
              </a:rPr>
              <a:t>、</a:t>
            </a:r>
            <a:r>
              <a:rPr lang="x-none" dirty="0">
                <a:latin typeface="ＭＳ ゴシック" panose="020B0609070205080204" pitchFamily="49" charset="-128"/>
                <a:ea typeface="ＭＳ ゴシック" panose="020B0609070205080204" pitchFamily="49" charset="-128"/>
              </a:rPr>
              <a:t>アーキテクト、個々の技術者など）？ </a:t>
            </a:r>
          </a:p>
          <a:p>
            <a:pPr marL="171450" indent="-171450">
              <a:buFont typeface="Arial" panose="020B0604020202020204" pitchFamily="34" charset="0"/>
              <a:buChar char="•"/>
            </a:pPr>
            <a:r>
              <a:rPr lang="x-none" dirty="0">
                <a:latin typeface="ＭＳ ゴシック" panose="020B0609070205080204" pitchFamily="49" charset="-128"/>
                <a:ea typeface="ＭＳ ゴシック" panose="020B0609070205080204" pitchFamily="49" charset="-128"/>
              </a:rPr>
              <a:t>FOSSの使用について彼らはどのように質問・疑問を上げることができるのか？</a:t>
            </a:r>
          </a:p>
          <a:p>
            <a:pPr marL="171450" indent="-171450">
              <a:buFont typeface="Arial" panose="020B0604020202020204" pitchFamily="34" charset="0"/>
              <a:buChar char="•"/>
            </a:pPr>
            <a:r>
              <a:rPr lang="x-none" dirty="0">
                <a:latin typeface="ＭＳ ゴシック" panose="020B0609070205080204" pitchFamily="49" charset="-128"/>
                <a:ea typeface="ＭＳ ゴシック" panose="020B0609070205080204" pitchFamily="49" charset="-128"/>
              </a:rPr>
              <a:t>開発プロセス</a:t>
            </a:r>
            <a:r>
              <a:rPr lang="ja-JP" altLang="en-US" dirty="0">
                <a:latin typeface="ＭＳ ゴシック" panose="020B0609070205080204" pitchFamily="49" charset="-128"/>
                <a:ea typeface="ＭＳ ゴシック" panose="020B0609070205080204" pitchFamily="49" charset="-128"/>
              </a:rPr>
              <a:t>の中</a:t>
            </a:r>
            <a:r>
              <a:rPr lang="x-none" dirty="0">
                <a:latin typeface="ＭＳ ゴシック" panose="020B0609070205080204" pitchFamily="49" charset="-128"/>
                <a:ea typeface="ＭＳ ゴシック" panose="020B0609070205080204" pitchFamily="49" charset="-128"/>
              </a:rPr>
              <a:t>にFOSSレビューが開始できる</a:t>
            </a:r>
            <a:r>
              <a:rPr lang="ja-JP" altLang="en-US" dirty="0">
                <a:latin typeface="ＭＳ ゴシック" panose="020B0609070205080204" pitchFamily="49" charset="-128"/>
                <a:ea typeface="ＭＳ ゴシック" panose="020B0609070205080204" pitchFamily="49" charset="-128"/>
              </a:rPr>
              <a:t>定まったチェック</a:t>
            </a:r>
            <a:r>
              <a:rPr lang="x-none">
                <a:latin typeface="ＭＳ ゴシック" panose="020B0609070205080204" pitchFamily="49" charset="-128"/>
                <a:ea typeface="ＭＳ ゴシック" panose="020B0609070205080204" pitchFamily="49" charset="-128"/>
              </a:rPr>
              <a:t>ポイントがあるか</a:t>
            </a:r>
            <a:r>
              <a:rPr lang="x-none" smtClean="0">
                <a:latin typeface="ＭＳ ゴシック" panose="020B0609070205080204" pitchFamily="49" charset="-128"/>
                <a:ea typeface="ＭＳ ゴシック" panose="020B0609070205080204" pitchFamily="49" charset="-128"/>
              </a:rPr>
              <a:t>？</a:t>
            </a:r>
            <a:endParaRPr lang="en-US" smtClean="0">
              <a:latin typeface="ＭＳ ゴシック" panose="020B0609070205080204" pitchFamily="49" charset="-128"/>
              <a:ea typeface="ＭＳ ゴシック" panose="020B0609070205080204" pitchFamily="49" charset="-128"/>
            </a:endParaRPr>
          </a:p>
          <a:p>
            <a:pPr marL="171450" indent="-171450">
              <a:buFont typeface="Arial" panose="020B0604020202020204" pitchFamily="34" charset="0"/>
              <a:buChar char="•"/>
            </a:pPr>
            <a:endParaRPr lang="en-US" dirty="0" smtClean="0">
              <a:latin typeface="ＭＳ ゴシック" panose="020B0609070205080204" pitchFamily="49" charset="-128"/>
              <a:ea typeface="ＭＳ ゴシック" panose="020B0609070205080204" pitchFamily="49" charset="-128"/>
            </a:endParaRPr>
          </a:p>
          <a:p>
            <a:pPr marL="0" indent="0">
              <a:buFont typeface="Arial" panose="020B0604020202020204" pitchFamily="34" charset="0"/>
              <a:buNone/>
            </a:pPr>
            <a:r>
              <a:rPr lang="en-US" dirty="0" smtClean="0"/>
              <a:t>---</a:t>
            </a:r>
          </a:p>
          <a:p>
            <a:r>
              <a:rPr lang="x-none" altLang="ja-JP" dirty="0" smtClean="0"/>
              <a:t>The first step is to identify the proper parties to initiate a FOSS Review</a:t>
            </a:r>
          </a:p>
          <a:p>
            <a:endParaRPr lang="x-none" altLang="ja-JP" dirty="0" smtClean="0"/>
          </a:p>
          <a:p>
            <a:r>
              <a:rPr lang="x-none" altLang="ja-JP" dirty="0" smtClean="0"/>
              <a:t>Important questions to ask include:</a:t>
            </a:r>
          </a:p>
          <a:p>
            <a:pPr marL="171450" indent="-171450">
              <a:buFont typeface="Arial" panose="020B0604020202020204" pitchFamily="34" charset="0"/>
              <a:buChar char="•"/>
            </a:pPr>
            <a:r>
              <a:rPr lang="x-none" altLang="ja-JP" dirty="0" smtClean="0"/>
              <a:t>Who are the decision makers about FOSS usage (managers, architects, individual engineers, etc.)? </a:t>
            </a:r>
          </a:p>
          <a:p>
            <a:pPr marL="171450" indent="-171450">
              <a:buFont typeface="Arial" panose="020B0604020202020204" pitchFamily="34" charset="0"/>
              <a:buChar char="•"/>
            </a:pPr>
            <a:r>
              <a:rPr lang="x-none" altLang="ja-JP" dirty="0" smtClean="0"/>
              <a:t>How can they raise questions about FOSS usage?</a:t>
            </a:r>
          </a:p>
          <a:p>
            <a:pPr marL="171450" indent="-171450">
              <a:buFont typeface="Arial" panose="020B0604020202020204" pitchFamily="34" charset="0"/>
              <a:buChar char="•"/>
            </a:pPr>
            <a:r>
              <a:rPr lang="x-none" altLang="ja-JP" dirty="0" smtClean="0"/>
              <a:t>Is there a regular point in your development process where FOSS Reviews can begin?</a:t>
            </a:r>
          </a:p>
          <a:p>
            <a:pPr marL="171450" indent="-171450">
              <a:buFont typeface="Arial" panose="020B0604020202020204" pitchFamily="34" charset="0"/>
              <a:buChar char="•"/>
            </a:pPr>
            <a:endParaRPr lang="x-none" dirty="0"/>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45</a:t>
            </a:fld>
            <a:endParaRPr lang="en-US"/>
          </a:p>
        </p:txBody>
      </p:sp>
    </p:spTree>
    <p:extLst>
      <p:ext uri="{BB962C8B-B14F-4D97-AF65-F5344CB8AC3E}">
        <p14:creationId xmlns:p14="http://schemas.microsoft.com/office/powerpoint/2010/main" val="41841205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ＭＳ ゴシック" panose="020B0609070205080204" pitchFamily="49" charset="-128"/>
                <a:ea typeface="ＭＳ ゴシック" panose="020B0609070205080204" pitchFamily="49" charset="-128"/>
              </a:rPr>
              <a:t>注目すべきは、この情報のリストが</a:t>
            </a:r>
            <a:r>
              <a:rPr lang="en-US" baseline="0" dirty="0">
                <a:latin typeface="ＭＳ ゴシック" panose="020B0609070205080204" pitchFamily="49" charset="-128"/>
                <a:ea typeface="ＭＳ ゴシック" panose="020B0609070205080204" pitchFamily="49" charset="-128"/>
              </a:rPr>
              <a:t> </a:t>
            </a:r>
            <a:r>
              <a:rPr lang="en-US" baseline="0" dirty="0" err="1">
                <a:latin typeface="ＭＳ ゴシック" panose="020B0609070205080204" pitchFamily="49" charset="-128"/>
                <a:ea typeface="ＭＳ ゴシック" panose="020B0609070205080204" pitchFamily="49" charset="-128"/>
              </a:rPr>
              <a:t>非常に多く見えることです。しかし、必要とされる情報量はFOSSコードを取り扱おうとする企業の規模</a:t>
            </a:r>
            <a:r>
              <a:rPr lang="ja-JP" altLang="en-US" baseline="0" dirty="0" err="1">
                <a:latin typeface="ＭＳ ゴシック" panose="020B0609070205080204" pitchFamily="49" charset="-128"/>
                <a:ea typeface="ＭＳ ゴシック" panose="020B0609070205080204" pitchFamily="49" charset="-128"/>
              </a:rPr>
              <a:t>、</a:t>
            </a:r>
            <a:r>
              <a:rPr lang="ja-JP" altLang="en-US" baseline="0" dirty="0">
                <a:latin typeface="ＭＳ ゴシック" panose="020B0609070205080204" pitchFamily="49" charset="-128"/>
                <a:ea typeface="ＭＳ ゴシック" panose="020B0609070205080204" pitchFamily="49" charset="-128"/>
              </a:rPr>
              <a:t>および、</a:t>
            </a:r>
            <a:r>
              <a:rPr lang="en-US" altLang="ja-JP" baseline="0" dirty="0">
                <a:latin typeface="ＭＳ ゴシック" panose="020B0609070205080204" pitchFamily="49" charset="-128"/>
                <a:ea typeface="ＭＳ ゴシック" panose="020B0609070205080204" pitchFamily="49" charset="-128"/>
              </a:rPr>
              <a:t>FOSS</a:t>
            </a:r>
            <a:r>
              <a:rPr lang="ja-JP" altLang="en-US" baseline="0" dirty="0">
                <a:latin typeface="ＭＳ ゴシック" panose="020B0609070205080204" pitchFamily="49" charset="-128"/>
                <a:ea typeface="ＭＳ ゴシック" panose="020B0609070205080204" pitchFamily="49" charset="-128"/>
              </a:rPr>
              <a:t>をどのように取り扱うか</a:t>
            </a:r>
            <a:r>
              <a:rPr lang="en-US" baseline="0" dirty="0" err="1">
                <a:latin typeface="ＭＳ ゴシック" panose="020B0609070205080204" pitchFamily="49" charset="-128"/>
                <a:ea typeface="ＭＳ ゴシック" panose="020B0609070205080204" pitchFamily="49" charset="-128"/>
              </a:rPr>
              <a:t>に依存します。大規模な組織体は小規模なものよりも多くの情報を必要とする傾向があります</a:t>
            </a:r>
            <a:r>
              <a:rPr lang="en-US" baseline="0" dirty="0">
                <a:latin typeface="ＭＳ ゴシック" panose="020B0609070205080204" pitchFamily="49" charset="-128"/>
                <a:ea typeface="ＭＳ ゴシック" panose="020B0609070205080204" pitchFamily="49" charset="-128"/>
              </a:rPr>
              <a:t>。</a:t>
            </a:r>
          </a:p>
          <a:p>
            <a:endParaRPr lang="en-US" baseline="0" dirty="0">
              <a:latin typeface="ＭＳ ゴシック" panose="020B0609070205080204" pitchFamily="49" charset="-128"/>
              <a:ea typeface="ＭＳ ゴシック" panose="020B0609070205080204" pitchFamily="49" charset="-128"/>
            </a:endParaRPr>
          </a:p>
          <a:p>
            <a:pPr marL="0" marR="0" indent="0" algn="l" defTabSz="914400" rtl="0" eaLnBrk="1" fontAlgn="auto" latinLnBrk="0" hangingPunct="1">
              <a:lnSpc>
                <a:spcPct val="100000"/>
              </a:lnSpc>
              <a:spcBef>
                <a:spcPts val="0"/>
              </a:spcBef>
              <a:spcAft>
                <a:spcPts val="0"/>
              </a:spcAft>
              <a:buClrTx/>
              <a:buSzTx/>
              <a:buFontTx/>
              <a:buNone/>
              <a:tabLst/>
              <a:defRPr/>
            </a:pPr>
            <a:r>
              <a:rPr lang="x-none" dirty="0">
                <a:latin typeface="ＭＳ ゴシック" panose="020B0609070205080204" pitchFamily="49" charset="-128"/>
                <a:ea typeface="ＭＳ ゴシック" panose="020B0609070205080204" pitchFamily="49" charset="-128"/>
              </a:rPr>
              <a:t>外部ベンダー</a:t>
            </a:r>
            <a:r>
              <a:rPr lang="ja-JP" altLang="en-US" dirty="0">
                <a:latin typeface="ＭＳ ゴシック" panose="020B0609070205080204" pitchFamily="49" charset="-128"/>
                <a:ea typeface="ＭＳ ゴシック" panose="020B0609070205080204" pitchFamily="49" charset="-128"/>
              </a:rPr>
              <a:t>を利用した</a:t>
            </a:r>
            <a:r>
              <a:rPr lang="x-none" dirty="0">
                <a:latin typeface="ＭＳ ゴシック" panose="020B0609070205080204" pitchFamily="49" charset="-128"/>
                <a:ea typeface="ＭＳ ゴシック" panose="020B0609070205080204" pitchFamily="49" charset="-128"/>
              </a:rPr>
              <a:t>場合は、いくつか付加的な論点があります。まず、将来的にFOSSに関する問題が生じた場合、そのベンダーを追跡調査する必要があるかもしれません。その際に信頼できるコンタクト先が重要となります。またベンダーから引き渡されたFO</a:t>
            </a:r>
            <a:r>
              <a:rPr lang="en-US" altLang="ja-JP" dirty="0">
                <a:latin typeface="ＭＳ ゴシック" panose="020B0609070205080204" pitchFamily="49" charset="-128"/>
                <a:ea typeface="ＭＳ ゴシック" panose="020B0609070205080204" pitchFamily="49" charset="-128"/>
              </a:rPr>
              <a:t>S</a:t>
            </a:r>
            <a:r>
              <a:rPr lang="x-none" dirty="0">
                <a:latin typeface="ＭＳ ゴシック" panose="020B0609070205080204" pitchFamily="49" charset="-128"/>
                <a:ea typeface="ＭＳ ゴシック" panose="020B0609070205080204" pitchFamily="49" charset="-128"/>
              </a:rPr>
              <a:t>Sに対しライセンスの義務を果たす必要があるかもしれません。そういった義務を果たすべく必要性に応じて告知／表示やソースコードがあることを確かめましょう</a:t>
            </a:r>
            <a:r>
              <a:rPr lang="x-none" dirty="0" smtClean="0">
                <a:latin typeface="ＭＳ ゴシック" panose="020B0609070205080204" pitchFamily="49" charset="-128"/>
                <a:ea typeface="ＭＳ ゴシック" panose="020B0609070205080204" pitchFamily="49" charset="-128"/>
              </a:rPr>
              <a:t>。</a:t>
            </a:r>
            <a:endParaRPr lang="en-US" dirty="0" smtClean="0">
              <a:latin typeface="ＭＳ ゴシック" panose="020B0609070205080204" pitchFamily="49" charset="-128"/>
              <a:ea typeface="ＭＳ ゴシック" panose="020B0609070205080204" pitchFamily="49" charset="-128"/>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t>
            </a:r>
          </a:p>
          <a:p>
            <a:r>
              <a:rPr lang="en-US" altLang="ja-JP" dirty="0" smtClean="0"/>
              <a:t>It should be noted that this list of information looks</a:t>
            </a:r>
            <a:r>
              <a:rPr lang="en-US" altLang="ja-JP" baseline="0" dirty="0" smtClean="0"/>
              <a:t> quite large. However, the amount of information required depends on the size of your company and what you intend to do with the FOSS code. Large entities tend to require more information than small entities.</a:t>
            </a:r>
          </a:p>
          <a:p>
            <a:endParaRPr lang="en-US" altLang="ja-JP"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x-none" altLang="ja-JP" dirty="0" smtClean="0"/>
              <a:t>There are a couple additional issues in the case of external vendors. First, you may need to follow up with the vendor if FOSS issues arise in the future, and having a reliable point of contact is important. You may also need to meet FOSS license obligations for FOSS delivered from the vendor. Ensure you have the notices and source code as needed to meet these obligations.</a:t>
            </a:r>
          </a:p>
          <a:p>
            <a:pPr marL="0" marR="0" indent="0" algn="l" defTabSz="914400" rtl="0" eaLnBrk="1" fontAlgn="auto" latinLnBrk="0" hangingPunct="1">
              <a:lnSpc>
                <a:spcPct val="100000"/>
              </a:lnSpc>
              <a:spcBef>
                <a:spcPts val="0"/>
              </a:spcBef>
              <a:spcAft>
                <a:spcPts val="0"/>
              </a:spcAft>
              <a:buClrTx/>
              <a:buSzTx/>
              <a:buFontTx/>
              <a:buNone/>
              <a:tabLst/>
              <a:defRPr/>
            </a:pPr>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46</a:t>
            </a:fld>
            <a:endParaRPr lang="en-US"/>
          </a:p>
        </p:txBody>
      </p:sp>
    </p:spTree>
    <p:extLst>
      <p:ext uri="{BB962C8B-B14F-4D97-AF65-F5344CB8AC3E}">
        <p14:creationId xmlns:p14="http://schemas.microsoft.com/office/powerpoint/2010/main" val="24824703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ＭＳ ゴシック" panose="020B0609070205080204" pitchFamily="49" charset="-128"/>
                <a:ea typeface="ＭＳ ゴシック" panose="020B0609070205080204" pitchFamily="49" charset="-128"/>
              </a:rPr>
              <a:t>FOSSレビュー</a:t>
            </a:r>
            <a:r>
              <a:rPr lang="ja-JP" alt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チームは異なった分野にまたがって構成</a:t>
            </a:r>
            <a:r>
              <a:rPr lang="ja-JP" altLang="en-US" dirty="0">
                <a:latin typeface="ＭＳ ゴシック" panose="020B0609070205080204" pitchFamily="49" charset="-128"/>
                <a:ea typeface="ＭＳ ゴシック" panose="020B0609070205080204" pitchFamily="49" charset="-128"/>
              </a:rPr>
              <a:t>され</a:t>
            </a:r>
            <a:r>
              <a:rPr lang="x-none" dirty="0">
                <a:latin typeface="ＭＳ ゴシック" panose="020B0609070205080204" pitchFamily="49" charset="-128"/>
                <a:ea typeface="ＭＳ ゴシック" panose="020B0609070205080204" pitchFamily="49" charset="-128"/>
              </a:rPr>
              <a:t>ます。</a:t>
            </a:r>
          </a:p>
          <a:p>
            <a:endParaRPr lang="x-none" dirty="0">
              <a:latin typeface="ＭＳ ゴシック" panose="020B0609070205080204" pitchFamily="49" charset="-128"/>
              <a:ea typeface="ＭＳ ゴシック" panose="020B0609070205080204" pitchFamily="49" charset="-128"/>
            </a:endParaRPr>
          </a:p>
          <a:p>
            <a:r>
              <a:rPr lang="ja-JP" altLang="en-US" dirty="0">
                <a:latin typeface="ＭＳ ゴシック" panose="020B0609070205080204" pitchFamily="49" charset="-128"/>
                <a:ea typeface="ＭＳ ゴシック" panose="020B0609070205080204" pitchFamily="49" charset="-128"/>
              </a:rPr>
              <a:t>法務</a:t>
            </a:r>
            <a:r>
              <a:rPr lang="x-none" dirty="0">
                <a:latin typeface="ＭＳ ゴシック" panose="020B0609070205080204" pitchFamily="49" charset="-128"/>
                <a:ea typeface="ＭＳ ゴシック" panose="020B0609070205080204" pitchFamily="49" charset="-128"/>
              </a:rPr>
              <a:t>チームは、社内もしくは外部の弁護士を含めることができ、ライセンスの義務に応じたFOSS使用をレビューし</a:t>
            </a:r>
            <a:r>
              <a:rPr lang="ja-JP" altLang="en-US" dirty="0" err="1">
                <a:latin typeface="ＭＳ ゴシック" panose="020B0609070205080204" pitchFamily="49" charset="-128"/>
                <a:ea typeface="ＭＳ ゴシック" panose="020B0609070205080204" pitchFamily="49" charset="-128"/>
              </a:rPr>
              <a:t>、</a:t>
            </a:r>
            <a:r>
              <a:rPr lang="x-none" dirty="0">
                <a:latin typeface="ＭＳ ゴシック" panose="020B0609070205080204" pitchFamily="49" charset="-128"/>
                <a:ea typeface="ＭＳ ゴシック" panose="020B0609070205080204" pitchFamily="49" charset="-128"/>
              </a:rPr>
              <a:t>評価します。</a:t>
            </a:r>
          </a:p>
          <a:p>
            <a:endParaRPr lang="x-none" dirty="0">
              <a:latin typeface="ＭＳ ゴシック" panose="020B0609070205080204" pitchFamily="49" charset="-128"/>
              <a:ea typeface="ＭＳ ゴシック" panose="020B0609070205080204" pitchFamily="49" charset="-128"/>
            </a:endParaRPr>
          </a:p>
          <a:p>
            <a:r>
              <a:rPr lang="ja-JP" altLang="en-US" dirty="0">
                <a:latin typeface="ＭＳ ゴシック" panose="020B0609070205080204" pitchFamily="49" charset="-128"/>
                <a:ea typeface="ＭＳ ゴシック" panose="020B0609070205080204" pitchFamily="49" charset="-128"/>
              </a:rPr>
              <a:t>法務</a:t>
            </a:r>
            <a:r>
              <a:rPr lang="x-none" dirty="0">
                <a:latin typeface="ＭＳ ゴシック" panose="020B0609070205080204" pitchFamily="49" charset="-128"/>
                <a:ea typeface="ＭＳ ゴシック" panose="020B0609070205080204" pitchFamily="49" charset="-128"/>
              </a:rPr>
              <a:t>チームは</a:t>
            </a:r>
            <a:r>
              <a:rPr lang="ja-JP" altLang="en-US" dirty="0" err="1">
                <a:latin typeface="ＭＳ ゴシック" panose="020B0609070205080204" pitchFamily="49" charset="-128"/>
                <a:ea typeface="ＭＳ ゴシック" panose="020B0609070205080204" pitchFamily="49" charset="-128"/>
              </a:rPr>
              <a:t>、</a:t>
            </a:r>
            <a:r>
              <a:rPr lang="ja-JP" altLang="en-US" dirty="0">
                <a:latin typeface="ＭＳ ゴシック" panose="020B0609070205080204" pitchFamily="49" charset="-128"/>
                <a:ea typeface="ＭＳ ゴシック" panose="020B0609070205080204" pitchFamily="49" charset="-128"/>
              </a:rPr>
              <a:t>次のように</a:t>
            </a:r>
            <a:r>
              <a:rPr lang="x-none" dirty="0">
                <a:latin typeface="ＭＳ ゴシック" panose="020B0609070205080204" pitchFamily="49" charset="-128"/>
                <a:ea typeface="ＭＳ ゴシック" panose="020B0609070205080204" pitchFamily="49" charset="-128"/>
              </a:rPr>
              <a:t>他の</a:t>
            </a:r>
            <a:r>
              <a:rPr lang="ja-JP" altLang="en-US" dirty="0">
                <a:latin typeface="ＭＳ ゴシック" panose="020B0609070205080204" pitchFamily="49" charset="-128"/>
                <a:ea typeface="ＭＳ ゴシック" panose="020B0609070205080204" pitchFamily="49" charset="-128"/>
              </a:rPr>
              <a:t>チーム</a:t>
            </a:r>
            <a:r>
              <a:rPr lang="x-none" dirty="0">
                <a:latin typeface="ＭＳ ゴシック" panose="020B0609070205080204" pitchFamily="49" charset="-128"/>
                <a:ea typeface="ＭＳ ゴシック" panose="020B0609070205080204" pitchFamily="49" charset="-128"/>
              </a:rPr>
              <a:t>からサポートされる場合もあります</a:t>
            </a:r>
            <a:r>
              <a:rPr lang="ja-JP" altLang="en-US" dirty="0" err="1">
                <a:solidFill>
                  <a:srgbClr val="00B0F0"/>
                </a:solidFill>
                <a:latin typeface="ＭＳ ゴシック" panose="020B0609070205080204" pitchFamily="49" charset="-128"/>
                <a:ea typeface="ＭＳ ゴシック" panose="020B0609070205080204" pitchFamily="49" charset="-128"/>
              </a:rPr>
              <a:t>。</a:t>
            </a:r>
            <a:endParaRPr lang="x-none" dirty="0">
              <a:solidFill>
                <a:srgbClr val="00B0F0"/>
              </a:solidFill>
              <a:latin typeface="ＭＳ ゴシック" panose="020B0609070205080204" pitchFamily="49" charset="-128"/>
              <a:ea typeface="ＭＳ ゴシック" panose="020B0609070205080204" pitchFamily="49" charset="-128"/>
            </a:endParaRPr>
          </a:p>
          <a:p>
            <a:pPr marL="171450" indent="-171450">
              <a:buFont typeface="Arial" panose="020B0604020202020204" pitchFamily="34" charset="0"/>
              <a:buChar char="•"/>
            </a:pPr>
            <a:r>
              <a:rPr lang="x-none" dirty="0">
                <a:latin typeface="ＭＳ ゴシック" panose="020B0609070205080204" pitchFamily="49" charset="-128"/>
                <a:ea typeface="ＭＳ ゴシック" panose="020B0609070205080204" pitchFamily="49" charset="-128"/>
              </a:rPr>
              <a:t>FOSSの使用を特定し、追跡する</a:t>
            </a:r>
            <a:r>
              <a:rPr lang="ja-JP" altLang="en-US" dirty="0">
                <a:latin typeface="ＭＳ ゴシック" panose="020B0609070205080204" pitchFamily="49" charset="-128"/>
                <a:ea typeface="ＭＳ ゴシック" panose="020B0609070205080204" pitchFamily="49" charset="-128"/>
              </a:rPr>
              <a:t>調査・分析</a:t>
            </a:r>
            <a:r>
              <a:rPr lang="x-none" dirty="0">
                <a:latin typeface="ＭＳ ゴシック" panose="020B0609070205080204" pitchFamily="49" charset="-128"/>
                <a:ea typeface="ＭＳ ゴシック" panose="020B0609070205080204" pitchFamily="49" charset="-128"/>
              </a:rPr>
              <a:t>チーム</a:t>
            </a:r>
            <a:r>
              <a:rPr lang="ja-JP" altLang="en-US" dirty="0" err="1">
                <a:latin typeface="ＭＳ ゴシック" panose="020B0609070205080204" pitchFamily="49" charset="-128"/>
                <a:ea typeface="ＭＳ ゴシック" panose="020B0609070205080204" pitchFamily="49" charset="-128"/>
              </a:rPr>
              <a:t>。</a:t>
            </a:r>
            <a:r>
              <a:rPr lang="x-none" dirty="0">
                <a:latin typeface="ＭＳ ゴシック" panose="020B0609070205080204" pitchFamily="49" charset="-128"/>
                <a:ea typeface="ＭＳ ゴシック" panose="020B0609070205080204" pitchFamily="49" charset="-128"/>
              </a:rPr>
              <a:t>このチームはコードベース（ソースコードの集積場所）に</a:t>
            </a:r>
            <a:r>
              <a:rPr lang="ja-JP" altLang="en-US" dirty="0">
                <a:latin typeface="ＭＳ ゴシック" panose="020B0609070205080204" pitchFamily="49" charset="-128"/>
                <a:ea typeface="ＭＳ ゴシック" panose="020B0609070205080204" pitchFamily="49" charset="-128"/>
              </a:rPr>
              <a:t>存在する</a:t>
            </a:r>
            <a:r>
              <a:rPr lang="x-none">
                <a:latin typeface="ＭＳ ゴシック" panose="020B0609070205080204" pitchFamily="49" charset="-128"/>
                <a:ea typeface="ＭＳ ゴシック" panose="020B0609070205080204" pitchFamily="49" charset="-128"/>
              </a:rPr>
              <a:t>FOSS</a:t>
            </a:r>
            <a:r>
              <a:rPr lang="x-none" smtClean="0">
                <a:latin typeface="ＭＳ ゴシック" panose="020B0609070205080204" pitchFamily="49" charset="-128"/>
                <a:ea typeface="ＭＳ ゴシック" panose="020B0609070205080204" pitchFamily="49" charset="-128"/>
              </a:rPr>
              <a:t>コンポーネントを特定するためのコードスキャンツールやフォレン</a:t>
            </a:r>
            <a:r>
              <a:rPr lang="ja-JP" altLang="en-US" dirty="0">
                <a:latin typeface="ＭＳ ゴシック" panose="020B0609070205080204" pitchFamily="49" charset="-128"/>
                <a:ea typeface="ＭＳ ゴシック" panose="020B0609070205080204" pitchFamily="49" charset="-128"/>
              </a:rPr>
              <a:t>ジ</a:t>
            </a:r>
            <a:r>
              <a:rPr lang="x-none" smtClean="0">
                <a:latin typeface="ＭＳ ゴシック" panose="020B0609070205080204" pitchFamily="49" charset="-128"/>
                <a:ea typeface="ＭＳ ゴシック" panose="020B0609070205080204" pitchFamily="49" charset="-128"/>
              </a:rPr>
              <a:t>クス</a:t>
            </a:r>
            <a:r>
              <a:rPr lang="x-none" dirty="0">
                <a:latin typeface="ＭＳ ゴシック" panose="020B0609070205080204" pitchFamily="49" charset="-128"/>
                <a:ea typeface="ＭＳ ゴシック" panose="020B0609070205080204" pitchFamily="49" charset="-128"/>
              </a:rPr>
              <a:t>（法的確証収集）ツールを</a:t>
            </a:r>
            <a:r>
              <a:rPr lang="ja-JP" altLang="en-US" dirty="0">
                <a:latin typeface="ＭＳ ゴシック" panose="020B0609070205080204" pitchFamily="49" charset="-128"/>
                <a:ea typeface="ＭＳ ゴシック" panose="020B0609070205080204" pitchFamily="49" charset="-128"/>
              </a:rPr>
              <a:t>駆使し</a:t>
            </a:r>
            <a:r>
              <a:rPr lang="x-none" dirty="0">
                <a:latin typeface="ＭＳ ゴシック" panose="020B0609070205080204" pitchFamily="49" charset="-128"/>
                <a:ea typeface="ＭＳ ゴシック" panose="020B0609070205080204" pitchFamily="49" charset="-128"/>
              </a:rPr>
              <a:t>た支援などを行います。また本チームは、後続コンプライアンスプロセスを支援するべく、FOSSの使用について収集した情報を整理し、追跡することも実施します。</a:t>
            </a:r>
          </a:p>
          <a:p>
            <a:pPr marL="171450" indent="-171450">
              <a:buFont typeface="Arial" panose="020B0604020202020204" pitchFamily="34" charset="0"/>
              <a:buChar char="•"/>
            </a:pPr>
            <a:r>
              <a:rPr lang="x-none" dirty="0">
                <a:latin typeface="ＭＳ ゴシック" panose="020B0609070205080204" pitchFamily="49" charset="-128"/>
                <a:ea typeface="ＭＳ ゴシック" panose="020B0609070205080204" pitchFamily="49" charset="-128"/>
              </a:rPr>
              <a:t>その他に、商用ライセンスや</a:t>
            </a:r>
            <a:r>
              <a:rPr lang="ja-JP" altLang="en-US" dirty="0">
                <a:latin typeface="ＭＳ ゴシック" panose="020B0609070205080204" pitchFamily="49" charset="-128"/>
                <a:ea typeface="ＭＳ ゴシック" panose="020B0609070205080204" pitchFamily="49" charset="-128"/>
              </a:rPr>
              <a:t>輸出</a:t>
            </a:r>
            <a:r>
              <a:rPr lang="x-none" dirty="0">
                <a:latin typeface="ＭＳ ゴシック" panose="020B0609070205080204" pitchFamily="49" charset="-128"/>
                <a:ea typeface="ＭＳ ゴシック" panose="020B0609070205080204" pitchFamily="49" charset="-128"/>
              </a:rPr>
              <a:t>コンプライアンスおよび</a:t>
            </a:r>
            <a:r>
              <a:rPr lang="ja-JP" altLang="en-US" dirty="0">
                <a:latin typeface="ＭＳ ゴシック" panose="020B0609070205080204" pitchFamily="49" charset="-128"/>
                <a:ea typeface="ＭＳ ゴシック" panose="020B0609070205080204" pitchFamily="49" charset="-128"/>
              </a:rPr>
              <a:t>事業</a:t>
            </a:r>
            <a:r>
              <a:rPr lang="x-none" dirty="0">
                <a:latin typeface="ＭＳ ゴシック" panose="020B0609070205080204" pitchFamily="49" charset="-128"/>
                <a:ea typeface="ＭＳ ゴシック" panose="020B0609070205080204" pitchFamily="49" charset="-128"/>
              </a:rPr>
              <a:t>企画チームなど</a:t>
            </a:r>
            <a:r>
              <a:rPr lang="ja-JP" altLang="en-US" dirty="0" err="1">
                <a:latin typeface="ＭＳ ゴシック" panose="020B0609070205080204" pitchFamily="49" charset="-128"/>
                <a:ea typeface="ＭＳ ゴシック" panose="020B0609070205080204" pitchFamily="49" charset="-128"/>
              </a:rPr>
              <a:t>、</a:t>
            </a:r>
            <a:r>
              <a:rPr lang="x-none" dirty="0">
                <a:latin typeface="ＭＳ ゴシック" panose="020B0609070205080204" pitchFamily="49" charset="-128"/>
                <a:ea typeface="ＭＳ ゴシック" panose="020B0609070205080204" pitchFamily="49" charset="-128"/>
              </a:rPr>
              <a:t>FOSSに関連する論点で影響を受けうる専門家、代表者も想定されます。</a:t>
            </a:r>
            <a:r>
              <a:rPr lang="x-none" dirty="0"/>
              <a:t> </a:t>
            </a:r>
            <a:endParaRPr lang="en-US" dirty="0" smtClean="0"/>
          </a:p>
          <a:p>
            <a:pPr marL="0" indent="0">
              <a:buFont typeface="Arial" panose="020B0604020202020204" pitchFamily="34" charset="0"/>
              <a:buNone/>
            </a:pPr>
            <a:endParaRPr lang="en-US" dirty="0" smtClean="0"/>
          </a:p>
          <a:p>
            <a:pPr marL="0" indent="0">
              <a:buFont typeface="Arial" panose="020B0604020202020204" pitchFamily="34" charset="0"/>
              <a:buNone/>
            </a:pPr>
            <a:r>
              <a:rPr lang="en-US" dirty="0" smtClean="0"/>
              <a:t>---</a:t>
            </a:r>
          </a:p>
          <a:p>
            <a:r>
              <a:rPr lang="x-none" altLang="ja-JP" dirty="0" smtClean="0"/>
              <a:t>The FOSS Review team may consist of an interdisciplinary team</a:t>
            </a:r>
          </a:p>
          <a:p>
            <a:endParaRPr lang="x-none" altLang="ja-JP" dirty="0" smtClean="0"/>
          </a:p>
          <a:p>
            <a:r>
              <a:rPr lang="x-none" altLang="ja-JP" dirty="0" smtClean="0"/>
              <a:t>The legal team, which may include in-house or outside attorneys, reviews and evaluates the FOSS usage for license obligations</a:t>
            </a:r>
          </a:p>
          <a:p>
            <a:endParaRPr lang="x-none" altLang="ja-JP" dirty="0" smtClean="0"/>
          </a:p>
          <a:p>
            <a:r>
              <a:rPr lang="x-none" altLang="ja-JP" dirty="0" smtClean="0"/>
              <a:t>The legal team may be supported by others, including:</a:t>
            </a:r>
          </a:p>
          <a:p>
            <a:pPr marL="171450" indent="-171450">
              <a:buFont typeface="Arial" panose="020B0604020202020204" pitchFamily="34" charset="0"/>
              <a:buChar char="•"/>
            </a:pPr>
            <a:r>
              <a:rPr lang="x-none" altLang="ja-JP" dirty="0" smtClean="0"/>
              <a:t>Scanning and tooling teams that identify and track FOSS usage. These teams may provide support using code scanning or forensics tools to identify FOSS components in a codebase. The teams may also organize and track information gathered regarding FOSS usage to assist with later compliance processes.</a:t>
            </a:r>
          </a:p>
          <a:p>
            <a:pPr marL="171450" indent="-171450">
              <a:buFont typeface="Arial" panose="020B0604020202020204" pitchFamily="34" charset="0"/>
              <a:buChar char="•"/>
            </a:pPr>
            <a:r>
              <a:rPr lang="x-none" altLang="ja-JP" dirty="0" smtClean="0"/>
              <a:t>Other specialists or representatives that may be impacted by FOSS-related issues, such as commercial licensing, compliance or business planning teams. </a:t>
            </a:r>
          </a:p>
          <a:p>
            <a:endParaRPr lang="x-none" altLang="ja-JP" dirty="0" smtClean="0"/>
          </a:p>
          <a:p>
            <a:pPr marL="171450" indent="-171450">
              <a:buFont typeface="Arial" panose="020B0604020202020204" pitchFamily="34" charset="0"/>
              <a:buChar char="•"/>
            </a:pPr>
            <a:endParaRPr lang="x-none" dirty="0"/>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47</a:t>
            </a:fld>
            <a:endParaRPr lang="en-US"/>
          </a:p>
        </p:txBody>
      </p:sp>
    </p:spTree>
    <p:extLst>
      <p:ext uri="{BB962C8B-B14F-4D97-AF65-F5344CB8AC3E}">
        <p14:creationId xmlns:p14="http://schemas.microsoft.com/office/powerpoint/2010/main" val="164381581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ＭＳ ゴシック" panose="020B0609070205080204" pitchFamily="49" charset="-128"/>
                <a:ea typeface="ＭＳ ゴシック" panose="020B0609070205080204" pitchFamily="49" charset="-128"/>
              </a:rPr>
              <a:t>FOSSレビューチームは、FOSSの使用を適切に評価するための専門知識を有する必要があります</a:t>
            </a:r>
            <a:r>
              <a:rPr lang="x-none" dirty="0" smtClean="0">
                <a:latin typeface="ＭＳ ゴシック" panose="020B0609070205080204" pitchFamily="49" charset="-128"/>
                <a:ea typeface="ＭＳ ゴシック" panose="020B0609070205080204" pitchFamily="49" charset="-128"/>
              </a:rPr>
              <a:t>。FOSSの使用</a:t>
            </a:r>
            <a:r>
              <a:rPr lang="ja-JP" altLang="en-US" dirty="0" smtClean="0">
                <a:latin typeface="ＭＳ ゴシック" panose="020B0609070205080204" pitchFamily="49" charset="-128"/>
                <a:ea typeface="ＭＳ ゴシック" panose="020B0609070205080204" pitchFamily="49" charset="-128"/>
              </a:rPr>
              <a:t>案</a:t>
            </a:r>
            <a:r>
              <a:rPr lang="x-none" dirty="0" smtClean="0">
                <a:latin typeface="ＭＳ ゴシック" panose="020B0609070205080204" pitchFamily="49" charset="-128"/>
                <a:ea typeface="ＭＳ ゴシック" panose="020B0609070205080204" pitchFamily="49" charset="-128"/>
              </a:rPr>
              <a:t>について</a:t>
            </a:r>
            <a:r>
              <a:rPr lang="ja-JP" altLang="en-US" dirty="0">
                <a:latin typeface="ＭＳ ゴシック" panose="020B0609070205080204" pitchFamily="49" charset="-128"/>
                <a:ea typeface="ＭＳ ゴシック" panose="020B0609070205080204" pitchFamily="49" charset="-128"/>
              </a:rPr>
              <a:t>法務チーム</a:t>
            </a:r>
            <a:r>
              <a:rPr lang="x-none" dirty="0">
                <a:latin typeface="ＭＳ ゴシック" panose="020B0609070205080204" pitchFamily="49" charset="-128"/>
                <a:ea typeface="ＭＳ ゴシック" panose="020B0609070205080204" pitchFamily="49" charset="-128"/>
              </a:rPr>
              <a:t>やビジネスチームを教育するためにエンジニアリング</a:t>
            </a:r>
            <a:r>
              <a:rPr lang="ja-JP" alt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チーム</a:t>
            </a:r>
            <a:r>
              <a:rPr lang="ja-JP" altLang="en-US" dirty="0">
                <a:latin typeface="ＭＳ ゴシック" panose="020B0609070205080204" pitchFamily="49" charset="-128"/>
                <a:ea typeface="ＭＳ ゴシック" panose="020B0609070205080204" pitchFamily="49" charset="-128"/>
              </a:rPr>
              <a:t>の</a:t>
            </a:r>
            <a:r>
              <a:rPr lang="x-none" dirty="0">
                <a:latin typeface="ＭＳ ゴシック" panose="020B0609070205080204" pitchFamily="49" charset="-128"/>
                <a:ea typeface="ＭＳ ゴシック" panose="020B0609070205080204" pitchFamily="49" charset="-128"/>
              </a:rPr>
              <a:t>支援</a:t>
            </a:r>
            <a:r>
              <a:rPr lang="ja-JP" altLang="en-US" dirty="0">
                <a:latin typeface="ＭＳ ゴシック" panose="020B0609070205080204" pitchFamily="49" charset="-128"/>
                <a:ea typeface="ＭＳ ゴシック" panose="020B0609070205080204" pitchFamily="49" charset="-128"/>
              </a:rPr>
              <a:t>が必要となることもあります</a:t>
            </a:r>
            <a:r>
              <a:rPr lang="x-none" dirty="0">
                <a:latin typeface="ＭＳ ゴシック" panose="020B0609070205080204" pitchFamily="49" charset="-128"/>
                <a:ea typeface="ＭＳ ゴシック" panose="020B0609070205080204" pitchFamily="49" charset="-128"/>
              </a:rPr>
              <a:t>。</a:t>
            </a:r>
            <a:r>
              <a:rPr lang="ja-JP" altLang="en-US">
                <a:latin typeface="ＭＳ ゴシック" panose="020B0609070205080204" pitchFamily="49" charset="-128"/>
                <a:ea typeface="ＭＳ ゴシック" panose="020B0609070205080204" pitchFamily="49" charset="-128"/>
              </a:rPr>
              <a:t>たとえば</a:t>
            </a:r>
            <a:r>
              <a:rPr lang="x-none" smtClean="0">
                <a:latin typeface="ＭＳ ゴシック" panose="020B0609070205080204" pitchFamily="49" charset="-128"/>
                <a:ea typeface="ＭＳ ゴシック" panose="020B0609070205080204" pitchFamily="49" charset="-128"/>
              </a:rPr>
              <a:t>、</a:t>
            </a:r>
            <a:r>
              <a:rPr lang="x-none" altLang="ja-JP" smtClean="0">
                <a:latin typeface="ＭＳ ゴシック" panose="020B0609070205080204" pitchFamily="49" charset="-128"/>
                <a:ea typeface="ＭＳ ゴシック" panose="020B0609070205080204" pitchFamily="49" charset="-128"/>
              </a:rPr>
              <a:t>FOSSの</a:t>
            </a:r>
            <a:r>
              <a:rPr lang="ja-JP" altLang="en-US" smtClean="0">
                <a:latin typeface="ＭＳ ゴシック" panose="020B0609070205080204" pitchFamily="49" charset="-128"/>
                <a:ea typeface="ＭＳ ゴシック" panose="020B0609070205080204" pitchFamily="49" charset="-128"/>
              </a:rPr>
              <a:t>明らかになっていない使用</a:t>
            </a:r>
            <a:r>
              <a:rPr lang="x-none" smtClean="0">
                <a:latin typeface="ＭＳ ゴシック" panose="020B0609070205080204" pitchFamily="49" charset="-128"/>
                <a:ea typeface="ＭＳ ゴシック" panose="020B0609070205080204" pitchFamily="49" charset="-128"/>
              </a:rPr>
              <a:t>を見つけるためにコード </a:t>
            </a:r>
            <a:r>
              <a:rPr lang="x-none" dirty="0">
                <a:latin typeface="ＭＳ ゴシック" panose="020B0609070205080204" pitchFamily="49" charset="-128"/>
                <a:ea typeface="ＭＳ ゴシック" panose="020B0609070205080204" pitchFamily="49" charset="-128"/>
              </a:rPr>
              <a:t>スキャンツールが使われることがあります。</a:t>
            </a:r>
          </a:p>
          <a:p>
            <a:endParaRPr lang="x-none" dirty="0">
              <a:latin typeface="ＭＳ ゴシック" panose="020B0609070205080204" pitchFamily="49" charset="-128"/>
              <a:ea typeface="ＭＳ ゴシック" panose="020B0609070205080204" pitchFamily="49" charset="-128"/>
            </a:endParaRPr>
          </a:p>
          <a:p>
            <a:r>
              <a:rPr lang="x-none" dirty="0" smtClean="0">
                <a:latin typeface="ＭＳ ゴシック" panose="020B0609070205080204" pitchFamily="49" charset="-128"/>
                <a:ea typeface="ＭＳ ゴシック" panose="020B0609070205080204" pitchFamily="49" charset="-128"/>
              </a:rPr>
              <a:t>FOSSの使用</a:t>
            </a:r>
            <a:r>
              <a:rPr lang="ja-JP" altLang="en-US" dirty="0" smtClean="0">
                <a:latin typeface="ＭＳ ゴシック" panose="020B0609070205080204" pitchFamily="49" charset="-128"/>
                <a:ea typeface="ＭＳ ゴシック" panose="020B0609070205080204" pitchFamily="49" charset="-128"/>
              </a:rPr>
              <a:t>案</a:t>
            </a:r>
            <a:r>
              <a:rPr lang="x-none" dirty="0" smtClean="0">
                <a:latin typeface="ＭＳ ゴシック" panose="020B0609070205080204" pitchFamily="49" charset="-128"/>
                <a:ea typeface="ＭＳ ゴシック" panose="020B0609070205080204" pitchFamily="49" charset="-128"/>
              </a:rPr>
              <a:t>が十分査定され</a:t>
            </a:r>
            <a:r>
              <a:rPr lang="ja-JP" altLang="en-US" dirty="0" err="1">
                <a:latin typeface="ＭＳ ゴシック" panose="020B0609070205080204" pitchFamily="49" charset="-128"/>
                <a:ea typeface="ＭＳ ゴシック" panose="020B0609070205080204" pitchFamily="49" charset="-128"/>
              </a:rPr>
              <a:t>ると</a:t>
            </a:r>
            <a:r>
              <a:rPr lang="ja-JP" altLang="en-US" dirty="0">
                <a:latin typeface="ＭＳ ゴシック" panose="020B0609070205080204" pitchFamily="49" charset="-128"/>
                <a:ea typeface="ＭＳ ゴシック" panose="020B0609070205080204" pitchFamily="49" charset="-128"/>
              </a:rPr>
              <a:t>法務</a:t>
            </a:r>
            <a:r>
              <a:rPr lang="x-none" dirty="0">
                <a:latin typeface="ＭＳ ゴシック" panose="020B0609070205080204" pitchFamily="49" charset="-128"/>
                <a:ea typeface="ＭＳ ゴシック" panose="020B0609070205080204" pitchFamily="49" charset="-128"/>
              </a:rPr>
              <a:t>チームは判断を下す際に必要な情報を</a:t>
            </a:r>
            <a:r>
              <a:rPr lang="ja-JP" altLang="en-US" dirty="0">
                <a:latin typeface="ＭＳ ゴシック" panose="020B0609070205080204" pitchFamily="49" charset="-128"/>
                <a:ea typeface="ＭＳ ゴシック" panose="020B0609070205080204" pitchFamily="49" charset="-128"/>
              </a:rPr>
              <a:t>得たこと</a:t>
            </a:r>
            <a:r>
              <a:rPr lang="x-none" dirty="0">
                <a:latin typeface="ＭＳ ゴシック" panose="020B0609070205080204" pitchFamily="49" charset="-128"/>
                <a:ea typeface="ＭＳ ゴシック" panose="020B0609070205080204" pitchFamily="49" charset="-128"/>
              </a:rPr>
              <a:t>になります。</a:t>
            </a:r>
          </a:p>
          <a:p>
            <a:endParaRPr lang="en-US" dirty="0" smtClean="0"/>
          </a:p>
          <a:p>
            <a:r>
              <a:rPr lang="en-US" dirty="0" smtClean="0"/>
              <a:t>---</a:t>
            </a:r>
          </a:p>
          <a:p>
            <a:r>
              <a:rPr lang="x-none" altLang="ja-JP" dirty="0" smtClean="0"/>
              <a:t>The FOSS Review team should have the expertise to properly assess the FOSS usage. This may require support from engineering teams to educate legal and business teams about the proposed FOSS usage. For example, code scanning may be used to locate undisclosed FOSS usage.</a:t>
            </a:r>
          </a:p>
          <a:p>
            <a:endParaRPr lang="x-none" altLang="ja-JP" dirty="0" smtClean="0"/>
          </a:p>
          <a:p>
            <a:r>
              <a:rPr lang="x-none" altLang="ja-JP" dirty="0" smtClean="0"/>
              <a:t>Once the proposed FOSS usage has been fully assessed, the legal team will then have the necessary information on which to make its judgments.</a:t>
            </a:r>
          </a:p>
        </p:txBody>
      </p:sp>
      <p:sp>
        <p:nvSpPr>
          <p:cNvPr id="4" name="Slide Number Placeholder 3"/>
          <p:cNvSpPr>
            <a:spLocks noGrp="1"/>
          </p:cNvSpPr>
          <p:nvPr>
            <p:ph type="sldNum" sz="quarter" idx="10"/>
          </p:nvPr>
        </p:nvSpPr>
        <p:spPr/>
        <p:txBody>
          <a:bodyPr/>
          <a:lstStyle/>
          <a:p>
            <a:fld id="{6B482BE6-6443-43D0-B2C4-9E7E7E3CDEDD}" type="slidenum">
              <a:rPr lang="en-US" smtClean="0"/>
              <a:t>48</a:t>
            </a:fld>
            <a:endParaRPr lang="en-US"/>
          </a:p>
        </p:txBody>
      </p:sp>
    </p:spTree>
    <p:extLst>
      <p:ext uri="{BB962C8B-B14F-4D97-AF65-F5344CB8AC3E}">
        <p14:creationId xmlns:p14="http://schemas.microsoft.com/office/powerpoint/2010/main" val="191921687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8"/>
        <p:cNvGrpSpPr/>
        <p:nvPr/>
      </p:nvGrpSpPr>
      <p:grpSpPr>
        <a:xfrm>
          <a:off x="0" y="0"/>
          <a:ext cx="0" cy="0"/>
          <a:chOff x="0" y="0"/>
          <a:chExt cx="0" cy="0"/>
        </a:xfrm>
      </p:grpSpPr>
      <p:sp>
        <p:nvSpPr>
          <p:cNvPr id="419" name="Shape 41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420" name="Shape 420"/>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slide explains the big picture of what Open Source code scanning tools are, how they work, and where a new user can start to gather knowledge about the subject.</a:t>
            </a:r>
          </a:p>
        </p:txBody>
      </p:sp>
      <p:sp>
        <p:nvSpPr>
          <p:cNvPr id="421" name="Shape 421"/>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algn="r">
              <a:buSzPct val="25000"/>
            </a:pPr>
            <a:fld id="{00000000-1234-1234-1234-123412341234}" type="slidenum">
              <a:rPr lang="en-US" sz="1200">
                <a:latin typeface="Roboto"/>
                <a:ea typeface="Roboto"/>
                <a:cs typeface="Roboto"/>
                <a:sym typeface="Roboto"/>
              </a:rPr>
              <a:pPr algn="r">
                <a:buSzPct val="25000"/>
              </a:pPr>
              <a:t>49</a:t>
            </a:fld>
            <a:endParaRPr lang="en-US" sz="1200">
              <a:latin typeface="Roboto"/>
              <a:ea typeface="Roboto"/>
              <a:cs typeface="Roboto"/>
              <a:sym typeface="Roboto"/>
            </a:endParaRPr>
          </a:p>
        </p:txBody>
      </p:sp>
    </p:spTree>
    <p:extLst>
      <p:ext uri="{BB962C8B-B14F-4D97-AF65-F5344CB8AC3E}">
        <p14:creationId xmlns:p14="http://schemas.microsoft.com/office/powerpoint/2010/main" val="38175655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dirty="0" err="1">
                <a:latin typeface="ＭＳ ゴシック" panose="020B0609070205080204" pitchFamily="49" charset="-128"/>
                <a:ea typeface="ＭＳ ゴシック" panose="020B0609070205080204" pitchFamily="49" charset="-128"/>
              </a:rPr>
              <a:t>この</a:t>
            </a:r>
            <a:r>
              <a:rPr lang="en-US" i="0" baseline="0" dirty="0" err="1">
                <a:latin typeface="ＭＳ ゴシック" panose="020B0609070205080204" pitchFamily="49" charset="-128"/>
                <a:ea typeface="ＭＳ ゴシック" panose="020B0609070205080204" pitchFamily="49" charset="-128"/>
              </a:rPr>
              <a:t>スライドは</a:t>
            </a:r>
            <a:r>
              <a:rPr lang="ja-JP" altLang="en-US" i="0" baseline="0" dirty="0" err="1">
                <a:latin typeface="ＭＳ ゴシック" panose="020B0609070205080204" pitchFamily="49" charset="-128"/>
                <a:ea typeface="ＭＳ ゴシック" panose="020B0609070205080204" pitchFamily="49" charset="-128"/>
              </a:rPr>
              <a:t>、</a:t>
            </a:r>
            <a:r>
              <a:rPr lang="ja-JP" altLang="en-US" i="0" baseline="0" dirty="0" smtClean="0">
                <a:latin typeface="ＭＳ ゴシック" panose="020B0609070205080204" pitchFamily="49" charset="-128"/>
                <a:ea typeface="ＭＳ ゴシック" panose="020B0609070205080204" pitchFamily="49" charset="-128"/>
              </a:rPr>
              <a:t>単発での</a:t>
            </a:r>
            <a:r>
              <a:rPr lang="en-US" altLang="ja-JP" i="0" baseline="0" dirty="0">
                <a:latin typeface="ＭＳ ゴシック" panose="020B0609070205080204" pitchFamily="49" charset="-128"/>
                <a:ea typeface="ＭＳ ゴシック" panose="020B0609070205080204" pitchFamily="49" charset="-128"/>
              </a:rPr>
              <a:t>3</a:t>
            </a:r>
            <a:r>
              <a:rPr lang="ja-JP" altLang="en-US" i="0" baseline="0" dirty="0">
                <a:latin typeface="ＭＳ ゴシック" panose="020B0609070205080204" pitchFamily="49" charset="-128"/>
                <a:ea typeface="ＭＳ ゴシック" panose="020B0609070205080204" pitchFamily="49" charset="-128"/>
              </a:rPr>
              <a:t>時間</a:t>
            </a:r>
            <a:r>
              <a:rPr lang="en-US" i="0" baseline="0" dirty="0" err="1">
                <a:latin typeface="ＭＳ ゴシック" panose="020B0609070205080204" pitchFamily="49" charset="-128"/>
                <a:ea typeface="ＭＳ ゴシック" panose="020B0609070205080204" pitchFamily="49" charset="-128"/>
              </a:rPr>
              <a:t>トレーニング</a:t>
            </a:r>
            <a:r>
              <a:rPr lang="ja-JP" altLang="en-US" i="0" baseline="0" dirty="0">
                <a:latin typeface="ＭＳ ゴシック" panose="020B0609070205080204" pitchFamily="49" charset="-128"/>
                <a:ea typeface="ＭＳ ゴシック" panose="020B0609070205080204" pitchFamily="49" charset="-128"/>
              </a:rPr>
              <a:t> </a:t>
            </a:r>
            <a:r>
              <a:rPr lang="en-US" i="0" baseline="0" dirty="0" err="1" smtClean="0">
                <a:latin typeface="ＭＳ ゴシック" panose="020B0609070205080204" pitchFamily="49" charset="-128"/>
                <a:ea typeface="ＭＳ ゴシック" panose="020B0609070205080204" pitchFamily="49" charset="-128"/>
              </a:rPr>
              <a:t>セッション</a:t>
            </a:r>
            <a:r>
              <a:rPr lang="ja-JP" altLang="en-US" i="0" baseline="0" dirty="0" err="1" smtClean="0">
                <a:latin typeface="ＭＳ ゴシック" panose="020B0609070205080204" pitchFamily="49" charset="-128"/>
                <a:ea typeface="ＭＳ ゴシック" panose="020B0609070205080204" pitchFamily="49" charset="-128"/>
              </a:rPr>
              <a:t>、</a:t>
            </a:r>
            <a:r>
              <a:rPr lang="ja-JP" altLang="en-US" i="0" baseline="0" dirty="0" smtClean="0">
                <a:latin typeface="ＭＳ ゴシック" panose="020B0609070205080204" pitchFamily="49" charset="-128"/>
                <a:ea typeface="ＭＳ ゴシック" panose="020B0609070205080204" pitchFamily="49" charset="-128"/>
              </a:rPr>
              <a:t>もしくは短めのセッションに分け章単位で重点を置いたトレーニングとして実施する場合において、その進め方の説明に用います</a:t>
            </a:r>
            <a:r>
              <a:rPr lang="en-US" i="0" baseline="0" dirty="0" smtClean="0">
                <a:latin typeface="ＭＳ ゴシック" panose="020B0609070205080204" pitchFamily="49" charset="-128"/>
                <a:ea typeface="ＭＳ ゴシック" panose="020B0609070205080204" pitchFamily="49" charset="-128"/>
              </a:rPr>
              <a:t>。</a:t>
            </a:r>
            <a:r>
              <a:rPr lang="en-US" i="0" dirty="0" smtClean="0">
                <a:latin typeface="ＭＳ ゴシック" panose="020B0609070205080204" pitchFamily="49" charset="-128"/>
                <a:ea typeface="ＭＳ ゴシック" panose="020B0609070205080204" pitchFamily="49" charset="-128"/>
              </a:rPr>
              <a:t> </a:t>
            </a:r>
            <a:r>
              <a:rPr lang="en-US" dirty="0">
                <a:latin typeface="ＭＳ ゴシック" panose="020B0609070205080204" pitchFamily="49" charset="-128"/>
                <a:ea typeface="ＭＳ ゴシック" panose="020B0609070205080204" pitchFamily="49" charset="-128"/>
              </a:rPr>
              <a:t/>
            </a:r>
            <a:br>
              <a:rPr lang="en-US" dirty="0">
                <a:latin typeface="ＭＳ ゴシック" panose="020B0609070205080204" pitchFamily="49" charset="-128"/>
                <a:ea typeface="ＭＳ ゴシック" panose="020B0609070205080204" pitchFamily="49" charset="-128"/>
              </a:rPr>
            </a:br>
            <a:endParaRPr lang="en-US" dirty="0" smtClean="0">
              <a:latin typeface="ＭＳ ゴシック" panose="020B0609070205080204" pitchFamily="49" charset="-128"/>
              <a:ea typeface="ＭＳ ゴシック" panose="020B0609070205080204" pitchFamily="49" charset="-128"/>
            </a:endParaRPr>
          </a:p>
          <a:p>
            <a:r>
              <a:rPr lang="en-US" altLang="ja-JP" i="0" baseline="0" dirty="0" smtClean="0"/>
              <a:t>---</a:t>
            </a:r>
          </a:p>
          <a:p>
            <a:r>
              <a:rPr lang="en-US" altLang="ja-JP" i="0" dirty="0" smtClean="0"/>
              <a:t>This</a:t>
            </a:r>
            <a:r>
              <a:rPr lang="en-US" altLang="ja-JP" i="0" baseline="0" dirty="0" smtClean="0"/>
              <a:t> slide is relevant to providing either a single three hour training session or explaining how a series of shorter sessions focused on “per chapter” training will work.</a:t>
            </a:r>
            <a:r>
              <a:rPr lang="en-US" altLang="ja-JP" i="0" dirty="0" smtClean="0"/>
              <a:t> </a:t>
            </a:r>
            <a:r>
              <a:rPr lang="en-US" altLang="ja-JP" dirty="0" smtClean="0"/>
              <a:t/>
            </a:r>
            <a:br>
              <a:rPr lang="en-US" altLang="ja-JP" dirty="0" smtClean="0"/>
            </a:br>
            <a:r>
              <a:rPr lang="en-US" altLang="ja-JP" i="0" dirty="0" smtClean="0"/>
              <a:t> </a:t>
            </a:r>
            <a:r>
              <a:rPr lang="en-US" altLang="ja-JP" dirty="0" smtClean="0"/>
              <a:t/>
            </a:r>
            <a:br>
              <a:rPr lang="en-US" altLang="ja-JP" dirty="0" smtClean="0"/>
            </a:br>
            <a:r>
              <a:rPr lang="en-US" dirty="0"/>
              <a:t/>
            </a:r>
            <a:br>
              <a:rPr lang="en-US" dirty="0"/>
            </a:br>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a:t>5</a:t>
            </a:fld>
            <a:endParaRPr lang="en-US"/>
          </a:p>
        </p:txBody>
      </p:sp>
    </p:spTree>
    <p:extLst>
      <p:ext uri="{BB962C8B-B14F-4D97-AF65-F5344CB8AC3E}">
        <p14:creationId xmlns:p14="http://schemas.microsoft.com/office/powerpoint/2010/main" val="33181798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ＭＳ ゴシック" panose="020B0609070205080204" pitchFamily="49" charset="-128"/>
                <a:ea typeface="ＭＳ ゴシック" panose="020B0609070205080204" pitchFamily="49" charset="-128"/>
              </a:rPr>
              <a:t>FOSSレビューのプロセスは</a:t>
            </a:r>
            <a:r>
              <a:rPr lang="ja-JP" altLang="en-US" dirty="0" err="1">
                <a:latin typeface="ＭＳ ゴシック" panose="020B0609070205080204" pitchFamily="49" charset="-128"/>
                <a:ea typeface="ＭＳ ゴシック" panose="020B0609070205080204" pitchFamily="49" charset="-128"/>
              </a:rPr>
              <a:t>、</a:t>
            </a:r>
            <a:r>
              <a:rPr lang="x-none" dirty="0">
                <a:latin typeface="ＭＳ ゴシック" panose="020B0609070205080204" pitchFamily="49" charset="-128"/>
                <a:ea typeface="ＭＳ ゴシック" panose="020B0609070205080204" pitchFamily="49" charset="-128"/>
              </a:rPr>
              <a:t>利害関係のある参加者が協力できるよう</a:t>
            </a:r>
            <a:r>
              <a:rPr lang="ja-JP" altLang="en-US" dirty="0">
                <a:latin typeface="ＭＳ ゴシック" panose="020B0609070205080204" pitchFamily="49" charset="-128"/>
                <a:ea typeface="ＭＳ ゴシック" panose="020B0609070205080204" pitchFamily="49" charset="-128"/>
              </a:rPr>
              <a:t>に</a:t>
            </a:r>
            <a:r>
              <a:rPr lang="x-none" dirty="0">
                <a:latin typeface="ＭＳ ゴシック" panose="020B0609070205080204" pitchFamily="49" charset="-128"/>
                <a:ea typeface="ＭＳ ゴシック" panose="020B0609070205080204" pitchFamily="49" charset="-128"/>
              </a:rPr>
              <a:t>、柔軟なものである必要があります。時としてFOSSの使用シナリオがFOSSレビュー</a:t>
            </a:r>
            <a:r>
              <a:rPr lang="ja-JP" alt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チームにとって明確でないこともあります。エンジニアリング</a:t>
            </a:r>
            <a:r>
              <a:rPr 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チームは</a:t>
            </a:r>
            <a:r>
              <a:rPr lang="ja-JP" altLang="en-US" dirty="0" err="1">
                <a:latin typeface="ＭＳ ゴシック" panose="020B0609070205080204" pitchFamily="49" charset="-128"/>
                <a:ea typeface="ＭＳ ゴシック" panose="020B0609070205080204" pitchFamily="49" charset="-128"/>
              </a:rPr>
              <a:t>、</a:t>
            </a:r>
            <a:r>
              <a:rPr lang="x-none" dirty="0">
                <a:latin typeface="ＭＳ ゴシック" panose="020B0609070205080204" pitchFamily="49" charset="-128"/>
                <a:ea typeface="ＭＳ ゴシック" panose="020B0609070205080204" pitchFamily="49" charset="-128"/>
              </a:rPr>
              <a:t>より深くインプットを提供するための技量が必要となるでしょう。</a:t>
            </a:r>
            <a:r>
              <a:rPr lang="ja-JP" altLang="en-US" dirty="0">
                <a:latin typeface="ＭＳ ゴシック" panose="020B0609070205080204" pitchFamily="49" charset="-128"/>
                <a:ea typeface="ＭＳ ゴシック" panose="020B0609070205080204" pitchFamily="49" charset="-128"/>
              </a:rPr>
              <a:t>同様に、</a:t>
            </a:r>
            <a:r>
              <a:rPr lang="x-none" dirty="0">
                <a:latin typeface="ＭＳ ゴシック" panose="020B0609070205080204" pitchFamily="49" charset="-128"/>
                <a:ea typeface="ＭＳ ゴシック" panose="020B0609070205080204" pitchFamily="49" charset="-128"/>
              </a:rPr>
              <a:t>エンジニアリング</a:t>
            </a:r>
            <a:r>
              <a:rPr 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チームは、FOSSレビュー</a:t>
            </a:r>
            <a:r>
              <a:rPr lang="ja-JP" alt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チームからの</a:t>
            </a:r>
            <a:r>
              <a:rPr lang="ja-JP" altLang="en-US" dirty="0">
                <a:latin typeface="ＭＳ ゴシック" panose="020B0609070205080204" pitchFamily="49" charset="-128"/>
                <a:ea typeface="ＭＳ ゴシック" panose="020B0609070205080204" pitchFamily="49" charset="-128"/>
              </a:rPr>
              <a:t>指導</a:t>
            </a:r>
            <a:r>
              <a:rPr lang="x-none" dirty="0">
                <a:latin typeface="ＭＳ ゴシック" panose="020B0609070205080204" pitchFamily="49" charset="-128"/>
                <a:ea typeface="ＭＳ ゴシック" panose="020B0609070205080204" pitchFamily="49" charset="-128"/>
              </a:rPr>
              <a:t>を実行に移す際に支援を必要とするかもしれません</a:t>
            </a:r>
            <a:r>
              <a:rPr lang="x-none" dirty="0" smtClean="0">
                <a:latin typeface="ＭＳ ゴシック" panose="020B0609070205080204" pitchFamily="49" charset="-128"/>
                <a:ea typeface="ＭＳ ゴシック" panose="020B0609070205080204" pitchFamily="49" charset="-128"/>
              </a:rPr>
              <a:t>。</a:t>
            </a:r>
            <a:endParaRPr lang="en-US" dirty="0" smtClean="0">
              <a:latin typeface="ＭＳ ゴシック" panose="020B0609070205080204" pitchFamily="49" charset="-128"/>
              <a:ea typeface="ＭＳ ゴシック" panose="020B0609070205080204" pitchFamily="49" charset="-128"/>
            </a:endParaRPr>
          </a:p>
          <a:p>
            <a:endParaRPr lang="en-US" dirty="0" smtClean="0"/>
          </a:p>
          <a:p>
            <a:r>
              <a:rPr lang="en-US"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x-none" altLang="ja-JP" dirty="0" smtClean="0"/>
              <a:t>The FOSS Review process should be flexible enough to allow the interested parties to collaborate.  Sometimes a FOSS usage scenario may not be clear to the FOSS review team. The engineering team will need the ability to provide further input. Likewise, the engineering team may need assistance in implementing guidance from the FOSS review </a:t>
            </a:r>
            <a:r>
              <a:rPr lang="x-none" altLang="ja-JP" smtClean="0"/>
              <a:t>team.</a:t>
            </a:r>
            <a:endParaRPr lang="en-US" altLang="ja-JP" dirty="0" smtClean="0"/>
          </a:p>
        </p:txBody>
      </p:sp>
      <p:sp>
        <p:nvSpPr>
          <p:cNvPr id="4" name="Slide Number Placeholder 3"/>
          <p:cNvSpPr>
            <a:spLocks noGrp="1"/>
          </p:cNvSpPr>
          <p:nvPr>
            <p:ph type="sldNum" sz="quarter" idx="10"/>
          </p:nvPr>
        </p:nvSpPr>
        <p:spPr/>
        <p:txBody>
          <a:bodyPr/>
          <a:lstStyle/>
          <a:p>
            <a:fld id="{6B482BE6-6443-43D0-B2C4-9E7E7E3CDEDD}" type="slidenum">
              <a:rPr lang="en-US" smtClean="0"/>
              <a:t>50</a:t>
            </a:fld>
            <a:endParaRPr lang="en-US"/>
          </a:p>
        </p:txBody>
      </p:sp>
    </p:spTree>
    <p:extLst>
      <p:ext uri="{BB962C8B-B14F-4D97-AF65-F5344CB8AC3E}">
        <p14:creationId xmlns:p14="http://schemas.microsoft.com/office/powerpoint/2010/main" val="106584194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ＭＳ ゴシック" panose="020B0609070205080204" pitchFamily="49" charset="-128"/>
                <a:ea typeface="ＭＳ ゴシック" panose="020B0609070205080204" pitchFamily="49" charset="-128"/>
              </a:rPr>
              <a:t>FOSSレビュープロセスは監督機能を持つ必要があります（</a:t>
            </a:r>
            <a:r>
              <a:rPr lang="ja-JP" altLang="en-US" dirty="0">
                <a:latin typeface="ＭＳ ゴシック" panose="020B0609070205080204" pitchFamily="49" charset="-128"/>
                <a:ea typeface="ＭＳ ゴシック" panose="020B0609070205080204" pitchFamily="49" charset="-128"/>
              </a:rPr>
              <a:t>たとえば</a:t>
            </a:r>
            <a:r>
              <a:rPr lang="x-none" dirty="0">
                <a:latin typeface="ＭＳ ゴシック" panose="020B0609070205080204" pitchFamily="49" charset="-128"/>
                <a:ea typeface="ＭＳ ゴシック" panose="020B0609070205080204" pitchFamily="49" charset="-128"/>
              </a:rPr>
              <a:t>、</a:t>
            </a:r>
            <a:r>
              <a:rPr lang="x-none" dirty="0" smtClean="0">
                <a:latin typeface="ＭＳ ゴシック" panose="020B0609070205080204" pitchFamily="49" charset="-128"/>
                <a:ea typeface="ＭＳ ゴシック" panose="020B0609070205080204" pitchFamily="49" charset="-128"/>
              </a:rPr>
              <a:t>この図では</a:t>
            </a:r>
            <a:r>
              <a:rPr lang="ja-JP" altLang="en-US" dirty="0" smtClean="0">
                <a:latin typeface="ＭＳ ゴシック" panose="020B0609070205080204" pitchFamily="49" charset="-128"/>
                <a:ea typeface="ＭＳ ゴシック" panose="020B0609070205080204" pitchFamily="49" charset="-128"/>
              </a:rPr>
              <a:t>幹部レベル</a:t>
            </a:r>
            <a:r>
              <a:rPr lang="ja-JP" altLang="en-US" dirty="0">
                <a:latin typeface="ＭＳ ゴシック" panose="020B0609070205080204" pitchFamily="49" charset="-128"/>
                <a:ea typeface="ＭＳ ゴシック" panose="020B0609070205080204" pitchFamily="49" charset="-128"/>
              </a:rPr>
              <a:t>の</a:t>
            </a:r>
            <a:r>
              <a:rPr lang="x-none" dirty="0">
                <a:latin typeface="ＭＳ ゴシック" panose="020B0609070205080204" pitchFamily="49" charset="-128"/>
                <a:ea typeface="ＭＳ ゴシック" panose="020B0609070205080204" pitchFamily="49" charset="-128"/>
              </a:rPr>
              <a:t>レビュー委員会）</a:t>
            </a:r>
            <a:r>
              <a:rPr lang="ja-JP" altLang="en-US" dirty="0" err="1">
                <a:latin typeface="ＭＳ ゴシック" panose="020B0609070205080204" pitchFamily="49" charset="-128"/>
                <a:ea typeface="ＭＳ ゴシック" panose="020B0609070205080204" pitchFamily="49" charset="-128"/>
              </a:rPr>
              <a:t>。</a:t>
            </a:r>
            <a:r>
              <a:rPr lang="ja-JP" altLang="en-US" dirty="0">
                <a:latin typeface="ＭＳ ゴシック" panose="020B0609070205080204" pitchFamily="49" charset="-128"/>
                <a:ea typeface="ＭＳ ゴシック" panose="020B0609070205080204" pitchFamily="49" charset="-128"/>
              </a:rPr>
              <a:t>このような監督</a:t>
            </a:r>
            <a:r>
              <a:rPr lang="x-none" dirty="0">
                <a:latin typeface="ＭＳ ゴシック" panose="020B0609070205080204" pitchFamily="49" charset="-128"/>
                <a:ea typeface="ＭＳ ゴシック" panose="020B0609070205080204" pitchFamily="49" charset="-128"/>
              </a:rPr>
              <a:t>委員会は、重要な方針決定や、レビュープロセスでの関係者の意見の不一致の解決などを行います</a:t>
            </a:r>
            <a:r>
              <a:rPr lang="x-none" dirty="0" smtClean="0">
                <a:latin typeface="ＭＳ ゴシック" panose="020B0609070205080204" pitchFamily="49" charset="-128"/>
                <a:ea typeface="ＭＳ ゴシック" panose="020B0609070205080204" pitchFamily="49" charset="-128"/>
              </a:rPr>
              <a:t>。</a:t>
            </a:r>
            <a:endParaRPr lang="en-US" dirty="0" smtClean="0">
              <a:latin typeface="ＭＳ ゴシック" panose="020B0609070205080204" pitchFamily="49" charset="-128"/>
              <a:ea typeface="ＭＳ ゴシック" panose="020B0609070205080204" pitchFamily="49" charset="-128"/>
            </a:endParaRPr>
          </a:p>
          <a:p>
            <a:endParaRPr lang="en-US" dirty="0" smtClean="0"/>
          </a:p>
          <a:p>
            <a:r>
              <a:rPr lang="en-US"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x-none" altLang="ja-JP" dirty="0" smtClean="0"/>
              <a:t>The FOSS Review process should have oversight (for example, an Executive Review Committee in this diagram). The oversight committee may make important policy decisions or resolve disagreements between parties in the review </a:t>
            </a:r>
            <a:r>
              <a:rPr lang="x-none" altLang="ja-JP" smtClean="0"/>
              <a:t>process.</a:t>
            </a:r>
            <a:endParaRPr lang="x-none" altLang="ja-JP" dirty="0" smtClean="0"/>
          </a:p>
        </p:txBody>
      </p:sp>
      <p:sp>
        <p:nvSpPr>
          <p:cNvPr id="4" name="Slide Number Placeholder 3"/>
          <p:cNvSpPr>
            <a:spLocks noGrp="1"/>
          </p:cNvSpPr>
          <p:nvPr>
            <p:ph type="sldNum" sz="quarter" idx="10"/>
          </p:nvPr>
        </p:nvSpPr>
        <p:spPr/>
        <p:txBody>
          <a:bodyPr/>
          <a:lstStyle/>
          <a:p>
            <a:fld id="{6B482BE6-6443-43D0-B2C4-9E7E7E3CDEDD}" type="slidenum">
              <a:rPr lang="en-US" smtClean="0"/>
              <a:t>51</a:t>
            </a:fld>
            <a:endParaRPr lang="en-US"/>
          </a:p>
        </p:txBody>
      </p:sp>
    </p:spTree>
    <p:extLst>
      <p:ext uri="{BB962C8B-B14F-4D97-AF65-F5344CB8AC3E}">
        <p14:creationId xmlns:p14="http://schemas.microsoft.com/office/powerpoint/2010/main" val="96595950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ＭＳ ゴシック" panose="020B0609070205080204" pitchFamily="49" charset="-128"/>
                <a:ea typeface="ＭＳ ゴシック" panose="020B0609070205080204" pitchFamily="49" charset="-128"/>
              </a:rPr>
              <a:t>FOSSの使用に関する情報を収集し、分析するため、および適切な</a:t>
            </a:r>
            <a:r>
              <a:rPr lang="ja-JP" altLang="en-US" dirty="0">
                <a:latin typeface="ＭＳ ゴシック" panose="020B0609070205080204" pitchFamily="49" charset="-128"/>
                <a:ea typeface="ＭＳ ゴシック" panose="020B0609070205080204" pitchFamily="49" charset="-128"/>
              </a:rPr>
              <a:t>指導を行う</a:t>
            </a:r>
            <a:r>
              <a:rPr lang="x-none" dirty="0">
                <a:latin typeface="ＭＳ ゴシック" panose="020B0609070205080204" pitchFamily="49" charset="-128"/>
                <a:ea typeface="ＭＳ ゴシック" panose="020B0609070205080204" pitchFamily="49" charset="-128"/>
              </a:rPr>
              <a:t>ためです。</a:t>
            </a:r>
          </a:p>
          <a:p>
            <a:endParaRPr lang="x-none" dirty="0">
              <a:latin typeface="ＭＳ ゴシック" panose="020B0609070205080204" pitchFamily="49" charset="-128"/>
              <a:ea typeface="ＭＳ ゴシック" panose="020B0609070205080204" pitchFamily="49" charset="-128"/>
            </a:endParaRPr>
          </a:p>
          <a:p>
            <a:r>
              <a:rPr lang="x-none" dirty="0">
                <a:latin typeface="ＭＳ ゴシック" panose="020B0609070205080204" pitchFamily="49" charset="-128"/>
                <a:ea typeface="ＭＳ ゴシック" panose="020B0609070205080204" pitchFamily="49" charset="-128"/>
              </a:rPr>
              <a:t>FOSSレビュープロセスを開始します。このプロセスを開始する手法は企業によって異なりますが、開発</a:t>
            </a:r>
            <a:r>
              <a:rPr lang="ja-JP" altLang="en-US" dirty="0">
                <a:latin typeface="ＭＳ ゴシック" panose="020B0609070205080204" pitchFamily="49" charset="-128"/>
                <a:ea typeface="ＭＳ ゴシック" panose="020B0609070205080204" pitchFamily="49" charset="-128"/>
              </a:rPr>
              <a:t>で</a:t>
            </a:r>
            <a:r>
              <a:rPr lang="x-none" dirty="0">
                <a:latin typeface="ＭＳ ゴシック" panose="020B0609070205080204" pitchFamily="49" charset="-128"/>
                <a:ea typeface="ＭＳ ゴシック" panose="020B0609070205080204" pitchFamily="49" charset="-128"/>
              </a:rPr>
              <a:t>OSSの使用に関わる人たちにはオープンにするべきです。</a:t>
            </a:r>
          </a:p>
          <a:p>
            <a:endParaRPr lang="x-none" dirty="0">
              <a:latin typeface="ＭＳ ゴシック" panose="020B0609070205080204" pitchFamily="49" charset="-128"/>
              <a:ea typeface="ＭＳ ゴシック" panose="020B0609070205080204" pitchFamily="49" charset="-128"/>
            </a:endParaRPr>
          </a:p>
          <a:p>
            <a:r>
              <a:rPr lang="x-none" dirty="0">
                <a:latin typeface="ＭＳ ゴシック" panose="020B0609070205080204" pitchFamily="49" charset="-128"/>
                <a:ea typeface="ＭＳ ゴシック" panose="020B0609070205080204" pitchFamily="49" charset="-128"/>
              </a:rPr>
              <a:t>FOSSレビュー</a:t>
            </a:r>
            <a:r>
              <a:rPr lang="ja-JP" alt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プロセスを開始するか、FOSSレビュー</a:t>
            </a:r>
            <a:r>
              <a:rPr lang="ja-JP" alt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チームにコンタクトを取ります。組織にお</a:t>
            </a:r>
            <a:r>
              <a:rPr lang="ja-JP" altLang="en-US" dirty="0">
                <a:latin typeface="ＭＳ ゴシック" panose="020B0609070205080204" pitchFamily="49" charset="-128"/>
                <a:ea typeface="ＭＳ ゴシック" panose="020B0609070205080204" pitchFamily="49" charset="-128"/>
              </a:rPr>
              <a:t>いて</a:t>
            </a:r>
            <a:r>
              <a:rPr lang="x-none" dirty="0">
                <a:latin typeface="ＭＳ ゴシック" panose="020B0609070205080204" pitchFamily="49" charset="-128"/>
                <a:ea typeface="ＭＳ ゴシック" panose="020B0609070205080204" pitchFamily="49" charset="-128"/>
              </a:rPr>
              <a:t>FOSSの使用者が</a:t>
            </a:r>
            <a:r>
              <a:rPr lang="ja-JP" altLang="en-US" dirty="0">
                <a:latin typeface="ＭＳ ゴシック" panose="020B0609070205080204" pitchFamily="49" charset="-128"/>
                <a:ea typeface="ＭＳ ゴシック" panose="020B0609070205080204" pitchFamily="49" charset="-128"/>
              </a:rPr>
              <a:t>指導</a:t>
            </a:r>
            <a:r>
              <a:rPr lang="x-none" dirty="0">
                <a:latin typeface="ＭＳ ゴシック" panose="020B0609070205080204" pitchFamily="49" charset="-128"/>
                <a:ea typeface="ＭＳ ゴシック" panose="020B0609070205080204" pitchFamily="49" charset="-128"/>
              </a:rPr>
              <a:t>を</a:t>
            </a:r>
            <a:r>
              <a:rPr lang="ja-JP" altLang="en-US" dirty="0">
                <a:latin typeface="ＭＳ ゴシック" panose="020B0609070205080204" pitchFamily="49" charset="-128"/>
                <a:ea typeface="ＭＳ ゴシック" panose="020B0609070205080204" pitchFamily="49" charset="-128"/>
              </a:rPr>
              <a:t>受け入れることが</a:t>
            </a:r>
            <a:r>
              <a:rPr lang="x-none" dirty="0">
                <a:latin typeface="ＭＳ ゴシック" panose="020B0609070205080204" pitchFamily="49" charset="-128"/>
                <a:ea typeface="ＭＳ ゴシック" panose="020B0609070205080204" pitchFamily="49" charset="-128"/>
              </a:rPr>
              <a:t>できるよう、そのプロセスは柔軟であるべきです。</a:t>
            </a:r>
          </a:p>
          <a:p>
            <a:endParaRPr lang="x-none" dirty="0">
              <a:latin typeface="ＭＳ ゴシック" panose="020B0609070205080204" pitchFamily="49" charset="-128"/>
              <a:ea typeface="ＭＳ ゴシック" panose="020B0609070205080204" pitchFamily="49" charset="-128"/>
            </a:endParaRPr>
          </a:p>
          <a:p>
            <a:r>
              <a:rPr lang="x-none" dirty="0">
                <a:latin typeface="ＭＳ ゴシック" panose="020B0609070205080204" pitchFamily="49" charset="-128"/>
                <a:ea typeface="ＭＳ ゴシック" panose="020B0609070205080204" pitchFamily="49" charset="-128"/>
              </a:rPr>
              <a:t>第一歩としては、パッケージ名、版</a:t>
            </a:r>
            <a:r>
              <a:rPr lang="ja-JP" altLang="en-US" dirty="0">
                <a:latin typeface="ＭＳ ゴシック" panose="020B0609070205080204" pitchFamily="49" charset="-128"/>
                <a:ea typeface="ＭＳ ゴシック" panose="020B0609070205080204" pitchFamily="49" charset="-128"/>
              </a:rPr>
              <a:t>名</a:t>
            </a:r>
            <a:r>
              <a:rPr lang="x-none" dirty="0">
                <a:latin typeface="ＭＳ ゴシック" panose="020B0609070205080204" pitchFamily="49" charset="-128"/>
                <a:ea typeface="ＭＳ ゴシック" panose="020B0609070205080204" pitchFamily="49" charset="-128"/>
              </a:rPr>
              <a:t>（バージョン</a:t>
            </a:r>
            <a:r>
              <a:rPr lang="ja-JP" altLang="en-US" dirty="0">
                <a:latin typeface="ＭＳ ゴシック" panose="020B0609070205080204" pitchFamily="49" charset="-128"/>
                <a:ea typeface="ＭＳ ゴシック" panose="020B0609070205080204" pitchFamily="49" charset="-128"/>
              </a:rPr>
              <a:t>番号</a:t>
            </a:r>
            <a:r>
              <a:rPr lang="x-none" dirty="0">
                <a:latin typeface="ＭＳ ゴシック" panose="020B0609070205080204" pitchFamily="49" charset="-128"/>
                <a:ea typeface="ＭＳ ゴシック" panose="020B0609070205080204" pitchFamily="49" charset="-128"/>
              </a:rPr>
              <a:t>）、ダウンロード元URL、ライセンス、説明、製品内で意図される使用法などが</a:t>
            </a:r>
            <a:r>
              <a:rPr lang="ja-JP" altLang="en-US" dirty="0">
                <a:latin typeface="ＭＳ ゴシック" panose="020B0609070205080204" pitchFamily="49" charset="-128"/>
                <a:ea typeface="ＭＳ ゴシック" panose="020B0609070205080204" pitchFamily="49" charset="-128"/>
              </a:rPr>
              <a:t>あると</a:t>
            </a:r>
            <a:r>
              <a:rPr lang="x-none" dirty="0">
                <a:latin typeface="ＭＳ ゴシック" panose="020B0609070205080204" pitchFamily="49" charset="-128"/>
                <a:ea typeface="ＭＳ ゴシック" panose="020B0609070205080204" pitchFamily="49" charset="-128"/>
              </a:rPr>
              <a:t>よいでしょう。組織や意図し</a:t>
            </a:r>
            <a:r>
              <a:rPr lang="ja-JP" altLang="en-US" dirty="0">
                <a:latin typeface="ＭＳ ゴシック" panose="020B0609070205080204" pitchFamily="49" charset="-128"/>
                <a:ea typeface="ＭＳ ゴシック" panose="020B0609070205080204" pitchFamily="49" charset="-128"/>
              </a:rPr>
              <a:t>た</a:t>
            </a:r>
            <a:r>
              <a:rPr lang="x-none" dirty="0">
                <a:latin typeface="ＭＳ ゴシック" panose="020B0609070205080204" pitchFamily="49" charset="-128"/>
                <a:ea typeface="ＭＳ ゴシック" panose="020B0609070205080204" pitchFamily="49" charset="-128"/>
              </a:rPr>
              <a:t>ユースケースに依存して</a:t>
            </a:r>
            <a:r>
              <a:rPr lang="ja-JP" altLang="en-US" dirty="0">
                <a:latin typeface="ＭＳ ゴシック" panose="020B0609070205080204" pitchFamily="49" charset="-128"/>
                <a:ea typeface="ＭＳ ゴシック" panose="020B0609070205080204" pitchFamily="49" charset="-128"/>
              </a:rPr>
              <a:t>正確かつ</a:t>
            </a:r>
            <a:r>
              <a:rPr lang="x-none" dirty="0">
                <a:latin typeface="ＭＳ ゴシック" panose="020B0609070205080204" pitchFamily="49" charset="-128"/>
                <a:ea typeface="ＭＳ ゴシック" panose="020B0609070205080204" pitchFamily="49" charset="-128"/>
              </a:rPr>
              <a:t>詳細</a:t>
            </a:r>
            <a:r>
              <a:rPr lang="ja-JP" altLang="en-US" dirty="0">
                <a:latin typeface="ＭＳ ゴシック" panose="020B0609070205080204" pitchFamily="49" charset="-128"/>
                <a:ea typeface="ＭＳ ゴシック" panose="020B0609070205080204" pitchFamily="49" charset="-128"/>
              </a:rPr>
              <a:t>な</a:t>
            </a:r>
            <a:r>
              <a:rPr lang="x-none" dirty="0">
                <a:latin typeface="ＭＳ ゴシック" panose="020B0609070205080204" pitchFamily="49" charset="-128"/>
                <a:ea typeface="ＭＳ ゴシック" panose="020B0609070205080204" pitchFamily="49" charset="-128"/>
              </a:rPr>
              <a:t>情報が必要となるでしょう。 </a:t>
            </a:r>
          </a:p>
          <a:p>
            <a:endParaRPr lang="x-none" dirty="0">
              <a:latin typeface="ＭＳ ゴシック" panose="020B0609070205080204" pitchFamily="49" charset="-128"/>
              <a:ea typeface="ＭＳ ゴシック" panose="020B0609070205080204" pitchFamily="49" charset="-128"/>
            </a:endParaRPr>
          </a:p>
          <a:p>
            <a:r>
              <a:rPr lang="x-none" dirty="0">
                <a:latin typeface="ＭＳ ゴシック" panose="020B0609070205080204" pitchFamily="49" charset="-128"/>
                <a:ea typeface="ＭＳ ゴシック" panose="020B0609070205080204" pitchFamily="49" charset="-128"/>
              </a:rPr>
              <a:t>通常、著作権表示、帰属</a:t>
            </a:r>
            <a:r>
              <a:rPr lang="ja-JP" altLang="en-US" dirty="0">
                <a:latin typeface="ＭＳ ゴシック" panose="020B0609070205080204" pitchFamily="49" charset="-128"/>
                <a:ea typeface="ＭＳ ゴシック" panose="020B0609070205080204" pitchFamily="49" charset="-128"/>
              </a:rPr>
              <a:t>情報</a:t>
            </a:r>
            <a:r>
              <a:rPr lang="x-none" dirty="0">
                <a:latin typeface="ＭＳ ゴシック" panose="020B0609070205080204" pitchFamily="49" charset="-128"/>
                <a:ea typeface="ＭＳ ゴシック" panose="020B0609070205080204" pitchFamily="49" charset="-128"/>
              </a:rPr>
              <a:t>およびソースコード</a:t>
            </a:r>
            <a:r>
              <a:rPr lang="ja-JP" altLang="en-US">
                <a:latin typeface="ＭＳ ゴシック" panose="020B0609070205080204" pitchFamily="49" charset="-128"/>
                <a:ea typeface="ＭＳ ゴシック" panose="020B0609070205080204" pitchFamily="49" charset="-128"/>
              </a:rPr>
              <a:t>に</a:t>
            </a:r>
            <a:r>
              <a:rPr lang="ja-JP" altLang="en-US" smtClean="0">
                <a:latin typeface="ＭＳ ゴシック" panose="020B0609070205080204" pitchFamily="49" charset="-128"/>
                <a:ea typeface="ＭＳ ゴシック" panose="020B0609070205080204" pitchFamily="49" charset="-128"/>
              </a:rPr>
              <a:t>よって</a:t>
            </a:r>
            <a:r>
              <a:rPr lang="x-none" smtClean="0">
                <a:latin typeface="ＭＳ ゴシック" panose="020B0609070205080204" pitchFamily="49" charset="-128"/>
                <a:ea typeface="ＭＳ ゴシック" panose="020B0609070205080204" pitchFamily="49" charset="-128"/>
              </a:rPr>
              <a:t>誰がそのFOSSソフトウェアをライセンスしているかを特定する</a:t>
            </a:r>
            <a:r>
              <a:rPr lang="ja-JP" altLang="en-US" smtClean="0">
                <a:latin typeface="ＭＳ ゴシック" panose="020B0609070205080204" pitchFamily="49" charset="-128"/>
                <a:ea typeface="ＭＳ ゴシック" panose="020B0609070205080204" pitchFamily="49" charset="-128"/>
              </a:rPr>
              <a:t>こと</a:t>
            </a:r>
            <a:r>
              <a:rPr lang="ja-JP" altLang="en-US" dirty="0">
                <a:latin typeface="ＭＳ ゴシック" panose="020B0609070205080204" pitchFamily="49" charset="-128"/>
                <a:ea typeface="ＭＳ ゴシック" panose="020B0609070205080204" pitchFamily="49" charset="-128"/>
              </a:rPr>
              <a:t>ができ</a:t>
            </a:r>
            <a:r>
              <a:rPr lang="x-none" dirty="0">
                <a:latin typeface="ＭＳ ゴシック" panose="020B0609070205080204" pitchFamily="49" charset="-128"/>
                <a:ea typeface="ＭＳ ゴシック" panose="020B0609070205080204" pitchFamily="49" charset="-128"/>
              </a:rPr>
              <a:t>ます。</a:t>
            </a:r>
          </a:p>
          <a:p>
            <a:endParaRPr lang="x-none" dirty="0">
              <a:latin typeface="ＭＳ ゴシック" panose="020B0609070205080204" pitchFamily="49" charset="-128"/>
              <a:ea typeface="ＭＳ ゴシック" panose="020B0609070205080204" pitchFamily="49" charset="-128"/>
            </a:endParaRPr>
          </a:p>
          <a:p>
            <a:r>
              <a:rPr lang="x-none" dirty="0">
                <a:latin typeface="ＭＳ ゴシック" panose="020B0609070205080204" pitchFamily="49" charset="-128"/>
                <a:ea typeface="ＭＳ ゴシック" panose="020B0609070205080204" pitchFamily="49" charset="-128"/>
              </a:rPr>
              <a:t>将来</a:t>
            </a:r>
            <a:r>
              <a:rPr lang="ja-JP" altLang="en-US">
                <a:latin typeface="ＭＳ ゴシック" panose="020B0609070205080204" pitchFamily="49" charset="-128"/>
                <a:ea typeface="ＭＳ ゴシック" panose="020B0609070205080204" pitchFamily="49" charset="-128"/>
              </a:rPr>
              <a:t>発</a:t>
            </a:r>
            <a:r>
              <a:rPr lang="ja-JP" altLang="en-US" smtClean="0">
                <a:latin typeface="ＭＳ ゴシック" panose="020B0609070205080204" pitchFamily="49" charset="-128"/>
                <a:ea typeface="ＭＳ ゴシック" panose="020B0609070205080204" pitchFamily="49" charset="-128"/>
              </a:rPr>
              <a:t>生しうる</a:t>
            </a:r>
            <a:r>
              <a:rPr lang="x-none" dirty="0">
                <a:latin typeface="ＭＳ ゴシック" panose="020B0609070205080204" pitchFamily="49" charset="-128"/>
                <a:ea typeface="ＭＳ ゴシック" panose="020B0609070205080204" pitchFamily="49" charset="-128"/>
              </a:rPr>
              <a:t>FOSSの問題を追跡するために必要</a:t>
            </a:r>
            <a:r>
              <a:rPr lang="ja-JP" altLang="en-US" dirty="0">
                <a:latin typeface="ＭＳ ゴシック" panose="020B0609070205080204" pitchFamily="49" charset="-128"/>
                <a:ea typeface="ＭＳ ゴシック" panose="020B0609070205080204" pitchFamily="49" charset="-128"/>
              </a:rPr>
              <a:t>な</a:t>
            </a:r>
            <a:r>
              <a:rPr lang="x-none" dirty="0">
                <a:latin typeface="ＭＳ ゴシック" panose="020B0609070205080204" pitchFamily="49" charset="-128"/>
                <a:ea typeface="ＭＳ ゴシック" panose="020B0609070205080204" pitchFamily="49" charset="-128"/>
              </a:rPr>
              <a:t>開発チームのコンタクト ポイントです。</a:t>
            </a:r>
            <a:r>
              <a:rPr lang="ja-JP" altLang="en-US" dirty="0">
                <a:latin typeface="ＭＳ ゴシック" panose="020B0609070205080204" pitchFamily="49" charset="-128"/>
                <a:ea typeface="ＭＳ ゴシック" panose="020B0609070205080204" pitchFamily="49" charset="-128"/>
              </a:rPr>
              <a:t>外部ベンダーのソフトウェアを</a:t>
            </a:r>
            <a:r>
              <a:rPr lang="x-none" dirty="0">
                <a:latin typeface="ＭＳ ゴシック" panose="020B0609070205080204" pitchFamily="49" charset="-128"/>
                <a:ea typeface="ＭＳ ゴシック" panose="020B0609070205080204" pitchFamily="49" charset="-128"/>
              </a:rPr>
              <a:t>コントロールするFOSSライセンスの義務を履行するために、著作権表示、</a:t>
            </a:r>
            <a:r>
              <a:rPr lang="x-none" dirty="0" smtClean="0">
                <a:latin typeface="ＭＳ ゴシック" panose="020B0609070205080204" pitchFamily="49" charset="-128"/>
                <a:ea typeface="ＭＳ ゴシック" panose="020B0609070205080204" pitchFamily="49" charset="-128"/>
              </a:rPr>
              <a:t>帰属</a:t>
            </a:r>
            <a:r>
              <a:rPr lang="ja-JP" altLang="en-US" dirty="0" smtClean="0">
                <a:latin typeface="ＭＳ ゴシック" panose="020B0609070205080204" pitchFamily="49" charset="-128"/>
                <a:ea typeface="ＭＳ ゴシック" panose="020B0609070205080204" pitchFamily="49" charset="-128"/>
              </a:rPr>
              <a:t>表示、</a:t>
            </a:r>
            <a:r>
              <a:rPr lang="x-none" dirty="0">
                <a:latin typeface="ＭＳ ゴシック" panose="020B0609070205080204" pitchFamily="49" charset="-128"/>
                <a:ea typeface="ＭＳ ゴシック" panose="020B0609070205080204" pitchFamily="49" charset="-128"/>
              </a:rPr>
              <a:t>およびベンダーの改変に対応</a:t>
            </a:r>
            <a:r>
              <a:rPr lang="ja-JP" altLang="en-US" dirty="0">
                <a:latin typeface="ＭＳ ゴシック" panose="020B0609070205080204" pitchFamily="49" charset="-128"/>
                <a:ea typeface="ＭＳ ゴシック" panose="020B0609070205080204" pitchFamily="49" charset="-128"/>
              </a:rPr>
              <a:t>した</a:t>
            </a:r>
            <a:r>
              <a:rPr lang="x-none" dirty="0">
                <a:latin typeface="ＭＳ ゴシック" panose="020B0609070205080204" pitchFamily="49" charset="-128"/>
                <a:ea typeface="ＭＳ ゴシック" panose="020B0609070205080204" pitchFamily="49" charset="-128"/>
              </a:rPr>
              <a:t>ソースコードを入手する必要があるかもしれません。</a:t>
            </a:r>
          </a:p>
          <a:p>
            <a:endParaRPr lang="x-none" dirty="0">
              <a:latin typeface="ＭＳ ゴシック" panose="020B0609070205080204" pitchFamily="49" charset="-128"/>
              <a:ea typeface="ＭＳ ゴシック" panose="020B0609070205080204" pitchFamily="49" charset="-128"/>
            </a:endParaRPr>
          </a:p>
          <a:p>
            <a:r>
              <a:rPr lang="x-none" dirty="0">
                <a:latin typeface="ＭＳ ゴシック" panose="020B0609070205080204" pitchFamily="49" charset="-128"/>
                <a:ea typeface="ＭＳ ゴシック" panose="020B0609070205080204" pitchFamily="49" charset="-128"/>
              </a:rPr>
              <a:t>完全性、一貫性</a:t>
            </a:r>
            <a:r>
              <a:rPr lang="ja-JP" altLang="en-US" dirty="0" err="1">
                <a:latin typeface="ＭＳ ゴシック" panose="020B0609070205080204" pitchFamily="49" charset="-128"/>
                <a:ea typeface="ＭＳ ゴシック" panose="020B0609070205080204" pitchFamily="49" charset="-128"/>
              </a:rPr>
              <a:t>、</a:t>
            </a:r>
            <a:r>
              <a:rPr lang="x-none" dirty="0">
                <a:latin typeface="ＭＳ ゴシック" panose="020B0609070205080204" pitchFamily="49" charset="-128"/>
                <a:ea typeface="ＭＳ ゴシック" panose="020B0609070205080204" pitchFamily="49" charset="-128"/>
              </a:rPr>
              <a:t>正確性について情報をチェックすることです。このプロセスは</a:t>
            </a:r>
            <a:r>
              <a:rPr lang="ja-JP" altLang="en-US" dirty="0" err="1">
                <a:latin typeface="ＭＳ ゴシック" panose="020B0609070205080204" pitchFamily="49" charset="-128"/>
                <a:ea typeface="ＭＳ ゴシック" panose="020B0609070205080204" pitchFamily="49" charset="-128"/>
              </a:rPr>
              <a:t>、</a:t>
            </a:r>
            <a:r>
              <a:rPr lang="ja-JP" altLang="en-US" dirty="0">
                <a:latin typeface="ＭＳ ゴシック" panose="020B0609070205080204" pitchFamily="49" charset="-128"/>
                <a:ea typeface="ＭＳ ゴシック" panose="020B0609070205080204" pitchFamily="49" charset="-128"/>
              </a:rPr>
              <a:t>開示されていない</a:t>
            </a:r>
            <a:r>
              <a:rPr lang="en-US" altLang="ja-JP" dirty="0">
                <a:latin typeface="ＭＳ ゴシック" panose="020B0609070205080204" pitchFamily="49" charset="-128"/>
                <a:ea typeface="ＭＳ ゴシック" panose="020B0609070205080204" pitchFamily="49" charset="-128"/>
              </a:rPr>
              <a:t>FOSS</a:t>
            </a:r>
            <a:r>
              <a:rPr lang="ja-JP" altLang="en-US" dirty="0">
                <a:latin typeface="ＭＳ ゴシック" panose="020B0609070205080204" pitchFamily="49" charset="-128"/>
                <a:ea typeface="ＭＳ ゴシック" panose="020B0609070205080204" pitchFamily="49" charset="-128"/>
              </a:rPr>
              <a:t>使用に対してコード スキャン ツールで精査することも含めて</a:t>
            </a:r>
            <a:r>
              <a:rPr lang="x-none" dirty="0">
                <a:latin typeface="ＭＳ ゴシック" panose="020B0609070205080204" pitchFamily="49" charset="-128"/>
                <a:ea typeface="ＭＳ ゴシック" panose="020B0609070205080204" pitchFamily="49" charset="-128"/>
              </a:rPr>
              <a:t>支援チームの助けを借りることができます。 </a:t>
            </a:r>
            <a:endParaRPr lang="en-US" dirty="0" smtClean="0">
              <a:latin typeface="ＭＳ ゴシック" panose="020B0609070205080204" pitchFamily="49" charset="-128"/>
              <a:ea typeface="ＭＳ ゴシック" panose="020B0609070205080204" pitchFamily="49" charset="-128"/>
            </a:endParaRPr>
          </a:p>
          <a:p>
            <a:endParaRPr lang="en-US" dirty="0" smtClean="0"/>
          </a:p>
          <a:p>
            <a:r>
              <a:rPr lang="en-US" dirty="0" smtClean="0"/>
              <a:t>---</a:t>
            </a:r>
          </a:p>
          <a:p>
            <a:r>
              <a:rPr lang="x-none" altLang="ja-JP" dirty="0" smtClean="0"/>
              <a:t>To gather and analyze information regarding FOSS usage and to produce appropriate guidance.</a:t>
            </a:r>
          </a:p>
          <a:p>
            <a:endParaRPr lang="x-none" altLang="ja-JP" dirty="0" smtClean="0"/>
          </a:p>
          <a:p>
            <a:r>
              <a:rPr lang="x-none" altLang="ja-JP" dirty="0" smtClean="0"/>
              <a:t>Initiate a FOSS review process. The method for initiating this process may vary by company, but should be open to those who are involved in using FOSS in development.</a:t>
            </a:r>
          </a:p>
          <a:p>
            <a:endParaRPr lang="x-none" altLang="ja-JP" dirty="0" smtClean="0"/>
          </a:p>
          <a:p>
            <a:r>
              <a:rPr lang="x-none" altLang="ja-JP" dirty="0" smtClean="0"/>
              <a:t>Initiate a FOSS review process or contact the FOSS review team. The process should be flexible enough so that FOSS users in your organization have access to guidance.</a:t>
            </a:r>
          </a:p>
          <a:p>
            <a:endParaRPr lang="x-none" altLang="ja-JP" dirty="0" smtClean="0"/>
          </a:p>
          <a:p>
            <a:r>
              <a:rPr lang="x-none" altLang="ja-JP" dirty="0" smtClean="0"/>
              <a:t>The package name, version, download URL, license, description and intended use in your product is a good starting point. The precisely level of detail you will need depends on your organization and intended use case. </a:t>
            </a:r>
          </a:p>
          <a:p>
            <a:endParaRPr lang="x-none" altLang="ja-JP" dirty="0" smtClean="0"/>
          </a:p>
          <a:p>
            <a:r>
              <a:rPr lang="x-none" altLang="ja-JP" dirty="0" smtClean="0"/>
              <a:t>The copyright notices, attribution and source code normally helps to identify who is licensing the FOSS software.</a:t>
            </a:r>
          </a:p>
          <a:p>
            <a:endParaRPr lang="x-none" altLang="ja-JP" dirty="0" smtClean="0"/>
          </a:p>
          <a:p>
            <a:r>
              <a:rPr lang="x-none" altLang="ja-JP" dirty="0" smtClean="0"/>
              <a:t>Development team's point of contact in case you need to follow up with future FOSS issues. You may also want to obtain copyright and attribution notices, and source code for vendor modifications if these are needed to satisfy license obligations for FOSS licenses governing the third party software.</a:t>
            </a:r>
          </a:p>
          <a:p>
            <a:endParaRPr lang="x-none" altLang="ja-JP" dirty="0" smtClean="0"/>
          </a:p>
          <a:p>
            <a:r>
              <a:rPr lang="x-none" altLang="ja-JP" dirty="0" smtClean="0"/>
              <a:t>Check information for completeness, consistency and accuracy. This process may be assisted by support teams, including teams that run code scanning tools to scan for undisclosed FOSS usage.</a:t>
            </a:r>
            <a:r>
              <a:rPr lang="x-none" altLang="ja-JP" smtClean="0"/>
              <a:t> </a:t>
            </a:r>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52</a:t>
            </a:fld>
            <a:endParaRPr lang="en-US"/>
          </a:p>
        </p:txBody>
      </p:sp>
    </p:spTree>
    <p:extLst>
      <p:ext uri="{BB962C8B-B14F-4D97-AF65-F5344CB8AC3E}">
        <p14:creationId xmlns:p14="http://schemas.microsoft.com/office/powerpoint/2010/main" val="25379197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ja-JP" dirty="0" smtClean="0"/>
          </a:p>
        </p:txBody>
      </p:sp>
      <p:sp>
        <p:nvSpPr>
          <p:cNvPr id="4" name="Slide Number Placeholder 3"/>
          <p:cNvSpPr>
            <a:spLocks noGrp="1"/>
          </p:cNvSpPr>
          <p:nvPr>
            <p:ph type="sldNum" sz="quarter" idx="10"/>
          </p:nvPr>
        </p:nvSpPr>
        <p:spPr/>
        <p:txBody>
          <a:bodyPr/>
          <a:lstStyle/>
          <a:p>
            <a:fld id="{6B482BE6-6443-43D0-B2C4-9E7E7E3CDEDD}" type="slidenum">
              <a:rPr lang="en-US" smtClean="0"/>
              <a:t>53</a:t>
            </a:fld>
            <a:endParaRPr lang="en-US"/>
          </a:p>
        </p:txBody>
      </p:sp>
    </p:spTree>
    <p:extLst>
      <p:ext uri="{BB962C8B-B14F-4D97-AF65-F5344CB8AC3E}">
        <p14:creationId xmlns:p14="http://schemas.microsoft.com/office/powerpoint/2010/main" val="166840187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4300" y="746125"/>
            <a:ext cx="6629400" cy="3729038"/>
          </a:xfrm>
          <a:ln/>
        </p:spPr>
      </p:sp>
      <p:sp>
        <p:nvSpPr>
          <p:cNvPr id="124931" name="Rectangle 3"/>
          <p:cNvSpPr>
            <a:spLocks noGrp="1" noChangeArrowheads="1"/>
          </p:cNvSpPr>
          <p:nvPr>
            <p:ph type="body" idx="1"/>
          </p:nvPr>
        </p:nvSpPr>
        <p:spPr/>
        <p:txBody>
          <a:bodyPr/>
          <a:lstStyle/>
          <a:p>
            <a:pPr marL="0" indent="0"/>
            <a:r>
              <a:rPr lang="x-none" dirty="0">
                <a:latin typeface="ＭＳ ゴシック" panose="020B0609070205080204" pitchFamily="49" charset="-128"/>
                <a:ea typeface="ＭＳ ゴシック" panose="020B0609070205080204" pitchFamily="49" charset="-128"/>
              </a:rPr>
              <a:t>このスライドは、コンプライアンスマネジメント</a:t>
            </a:r>
            <a:r>
              <a:rPr lang="ja-JP" altLang="en-US" dirty="0">
                <a:latin typeface="ＭＳ ゴシック" panose="020B0609070205080204" pitchFamily="49" charset="-128"/>
                <a:ea typeface="ＭＳ ゴシック" panose="020B0609070205080204" pitchFamily="49" charset="-128"/>
              </a:rPr>
              <a:t>の定義</a:t>
            </a:r>
            <a:r>
              <a:rPr lang="x-none" dirty="0">
                <a:latin typeface="ＭＳ ゴシック" panose="020B0609070205080204" pitchFamily="49" charset="-128"/>
                <a:ea typeface="ＭＳ ゴシック" panose="020B0609070205080204" pitchFamily="49" charset="-128"/>
              </a:rPr>
              <a:t>と最終目標について述べています。 </a:t>
            </a:r>
          </a:p>
          <a:p>
            <a:pPr marL="226428" indent="-226428"/>
            <a:endParaRPr lang="en-US" dirty="0">
              <a:latin typeface="ＭＳ ゴシック" panose="020B0609070205080204" pitchFamily="49" charset="-128"/>
              <a:ea typeface="ＭＳ ゴシック" panose="020B0609070205080204" pitchFamily="49" charset="-128"/>
            </a:endParaRPr>
          </a:p>
          <a:p>
            <a:pPr marL="0" indent="0"/>
            <a:r>
              <a:rPr lang="ja-JP" altLang="en-US" dirty="0">
                <a:latin typeface="ＭＳ ゴシック" panose="020B0609070205080204" pitchFamily="49" charset="-128"/>
                <a:ea typeface="ＭＳ ゴシック" panose="020B0609070205080204" pitchFamily="49" charset="-128"/>
              </a:rPr>
              <a:t>本章</a:t>
            </a:r>
            <a:r>
              <a:rPr lang="x-none" dirty="0">
                <a:latin typeface="ＭＳ ゴシック" panose="020B0609070205080204" pitchFamily="49" charset="-128"/>
                <a:ea typeface="ＭＳ ゴシック" panose="020B0609070205080204" pitchFamily="49" charset="-128"/>
              </a:rPr>
              <a:t>は大</a:t>
            </a:r>
            <a:r>
              <a:rPr lang="ja-JP" altLang="en-US" dirty="0">
                <a:latin typeface="ＭＳ ゴシック" panose="020B0609070205080204" pitchFamily="49" charset="-128"/>
                <a:ea typeface="ＭＳ ゴシック" panose="020B0609070205080204" pitchFamily="49" charset="-128"/>
              </a:rPr>
              <a:t>企業</a:t>
            </a:r>
            <a:r>
              <a:rPr lang="x-none" dirty="0">
                <a:latin typeface="ＭＳ ゴシック" panose="020B0609070205080204" pitchFamily="49" charset="-128"/>
                <a:ea typeface="ＭＳ ゴシック" panose="020B0609070205080204" pitchFamily="49" charset="-128"/>
              </a:rPr>
              <a:t>で</a:t>
            </a:r>
            <a:r>
              <a:rPr lang="ja-JP" altLang="en-US" dirty="0">
                <a:latin typeface="ＭＳ ゴシック" panose="020B0609070205080204" pitchFamily="49" charset="-128"/>
                <a:ea typeface="ＭＳ ゴシック" panose="020B0609070205080204" pitchFamily="49" charset="-128"/>
              </a:rPr>
              <a:t>実施される可能性のある</a:t>
            </a:r>
            <a:r>
              <a:rPr lang="x-none" dirty="0">
                <a:latin typeface="ＭＳ ゴシック" panose="020B0609070205080204" pitchFamily="49" charset="-128"/>
                <a:ea typeface="ＭＳ ゴシック" panose="020B0609070205080204" pitchFamily="49" charset="-128"/>
              </a:rPr>
              <a:t>具体的な例を提供します。小規模な企業では</a:t>
            </a:r>
            <a:r>
              <a:rPr lang="x-none">
                <a:latin typeface="ＭＳ ゴシック" panose="020B0609070205080204" pitchFamily="49" charset="-128"/>
                <a:ea typeface="ＭＳ ゴシック" panose="020B0609070205080204" pitchFamily="49" charset="-128"/>
              </a:rPr>
              <a:t>、</a:t>
            </a:r>
            <a:r>
              <a:rPr lang="x-none" smtClean="0">
                <a:latin typeface="ＭＳ ゴシック" panose="020B0609070205080204" pitchFamily="49" charset="-128"/>
                <a:ea typeface="ＭＳ ゴシック" panose="020B0609070205080204" pitchFamily="49" charset="-128"/>
              </a:rPr>
              <a:t>より簡素化したプロセスで取</a:t>
            </a:r>
            <a:r>
              <a:rPr lang="ja-JP" altLang="en-US" smtClean="0">
                <a:latin typeface="ＭＳ ゴシック" panose="020B0609070205080204" pitchFamily="49" charset="-128"/>
                <a:ea typeface="ＭＳ ゴシック" panose="020B0609070205080204" pitchFamily="49" charset="-128"/>
              </a:rPr>
              <a:t>り</a:t>
            </a:r>
            <a:r>
              <a:rPr lang="x-none" smtClean="0">
                <a:latin typeface="ＭＳ ゴシック" panose="020B0609070205080204" pitchFamily="49" charset="-128"/>
                <a:ea typeface="ＭＳ ゴシック" panose="020B0609070205080204" pitchFamily="49" charset="-128"/>
              </a:rPr>
              <a:t>組むことが望まれ</a:t>
            </a:r>
            <a:r>
              <a:rPr lang="ja-JP" altLang="en-US" dirty="0" err="1">
                <a:latin typeface="ＭＳ ゴシック" panose="020B0609070205080204" pitchFamily="49" charset="-128"/>
                <a:ea typeface="ＭＳ ゴシック" panose="020B0609070205080204" pitchFamily="49" charset="-128"/>
              </a:rPr>
              <a:t>るで</a:t>
            </a:r>
            <a:r>
              <a:rPr lang="ja-JP" altLang="en-US" dirty="0">
                <a:latin typeface="ＭＳ ゴシック" panose="020B0609070205080204" pitchFamily="49" charset="-128"/>
                <a:ea typeface="ＭＳ ゴシック" panose="020B0609070205080204" pitchFamily="49" charset="-128"/>
              </a:rPr>
              <a:t>しょう</a:t>
            </a:r>
            <a:r>
              <a:rPr lang="x-none" dirty="0" smtClean="0">
                <a:latin typeface="ＭＳ ゴシック" panose="020B0609070205080204" pitchFamily="49" charset="-128"/>
                <a:ea typeface="ＭＳ ゴシック" panose="020B0609070205080204" pitchFamily="49" charset="-128"/>
              </a:rPr>
              <a:t>。</a:t>
            </a:r>
            <a:endParaRPr lang="en-US" dirty="0" smtClean="0">
              <a:latin typeface="ＭＳ ゴシック" panose="020B0609070205080204" pitchFamily="49" charset="-128"/>
              <a:ea typeface="ＭＳ ゴシック" panose="020B0609070205080204" pitchFamily="49" charset="-128"/>
            </a:endParaRPr>
          </a:p>
          <a:p>
            <a:pPr marL="226428" indent="-226428"/>
            <a:endParaRPr lang="en-US" dirty="0" smtClean="0">
              <a:latin typeface="+mn-lt"/>
            </a:endParaRPr>
          </a:p>
          <a:p>
            <a:pPr marL="226428" indent="-226428"/>
            <a:r>
              <a:rPr lang="en-US" dirty="0" smtClean="0">
                <a:latin typeface="+mn-lt"/>
              </a:rPr>
              <a:t>---</a:t>
            </a:r>
          </a:p>
          <a:p>
            <a:pPr marL="0" indent="0"/>
            <a:r>
              <a:rPr lang="en-US" dirty="0" smtClean="0">
                <a:latin typeface="+mn-lt"/>
              </a:rPr>
              <a:t>This slide describes the definition of compliance management and its end goals. </a:t>
            </a:r>
          </a:p>
          <a:p>
            <a:pPr marL="0" indent="0"/>
            <a:endParaRPr lang="en-US" dirty="0" smtClean="0">
              <a:latin typeface="+mn-lt"/>
            </a:endParaRPr>
          </a:p>
          <a:p>
            <a:pPr marL="0" indent="0"/>
            <a:r>
              <a:rPr lang="en-US" dirty="0" smtClean="0">
                <a:latin typeface="+mn-lt"/>
              </a:rPr>
              <a:t>Note that this section provides a detailed example of what may take place in a large enterprise. Smaller companies may wish to approach the process in a more streamlined way.</a:t>
            </a:r>
          </a:p>
          <a:p>
            <a:pPr marL="226428" indent="-226428"/>
            <a:endParaRPr lang="en-US" dirty="0" smtClean="0">
              <a:latin typeface="Times" charset="0"/>
            </a:endParaRPr>
          </a:p>
          <a:p>
            <a:pPr marL="226428" indent="-226428"/>
            <a:endParaRPr lang="x-none" dirty="0" smtClean="0">
              <a:latin typeface="Times" charset="0"/>
            </a:endParaRPr>
          </a:p>
          <a:p>
            <a:pPr marL="226428" indent="-226428"/>
            <a:endParaRPr lang="x-none"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54</a:t>
            </a:fld>
            <a:endParaRPr lang="en-US"/>
          </a:p>
        </p:txBody>
      </p:sp>
    </p:spTree>
    <p:extLst>
      <p:ext uri="{BB962C8B-B14F-4D97-AF65-F5344CB8AC3E}">
        <p14:creationId xmlns:p14="http://schemas.microsoft.com/office/powerpoint/2010/main" val="1927500747"/>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8"/>
        <p:cNvGrpSpPr/>
        <p:nvPr/>
      </p:nvGrpSpPr>
      <p:grpSpPr>
        <a:xfrm>
          <a:off x="0" y="0"/>
          <a:ext cx="0" cy="0"/>
          <a:chOff x="0" y="0"/>
          <a:chExt cx="0" cy="0"/>
        </a:xfrm>
      </p:grpSpPr>
      <p:sp>
        <p:nvSpPr>
          <p:cNvPr id="509" name="Shape 509"/>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510" name="Shape 510"/>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slide describes what a Small to Medium Enterprise (SME)might need to do to build and deploy an effective compliance program.</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p:txBody>
      </p:sp>
      <p:sp>
        <p:nvSpPr>
          <p:cNvPr id="511" name="Shape 511"/>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algn="r">
              <a:buSzPct val="25000"/>
            </a:pPr>
            <a:fld id="{00000000-1234-1234-1234-123412341234}" type="slidenum">
              <a:rPr lang="en-US" sz="1200">
                <a:latin typeface="Roboto"/>
                <a:ea typeface="Roboto"/>
                <a:cs typeface="Roboto"/>
                <a:sym typeface="Roboto"/>
              </a:rPr>
              <a:pPr algn="r">
                <a:buSzPct val="25000"/>
              </a:pPr>
              <a:t>55</a:t>
            </a:fld>
            <a:endParaRPr lang="en-US" sz="1200">
              <a:latin typeface="Roboto"/>
              <a:ea typeface="Roboto"/>
              <a:cs typeface="Roboto"/>
              <a:sym typeface="Roboto"/>
            </a:endParaRPr>
          </a:p>
        </p:txBody>
      </p:sp>
    </p:spTree>
    <p:extLst>
      <p:ext uri="{BB962C8B-B14F-4D97-AF65-F5344CB8AC3E}">
        <p14:creationId xmlns:p14="http://schemas.microsoft.com/office/powerpoint/2010/main" val="3892922328"/>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altLang="en-US" dirty="0" smtClean="0">
                <a:latin typeface="ＭＳ ゴシック" panose="020B0609070205080204" pitchFamily="49" charset="-128"/>
                <a:ea typeface="ＭＳ ゴシック" panose="020B0609070205080204" pitchFamily="49" charset="-128"/>
              </a:rPr>
              <a:t>本</a:t>
            </a:r>
            <a:r>
              <a:rPr lang="x-none" dirty="0" smtClean="0">
                <a:latin typeface="ＭＳ ゴシック" panose="020B0609070205080204" pitchFamily="49" charset="-128"/>
                <a:ea typeface="ＭＳ ゴシック" panose="020B0609070205080204" pitchFamily="49" charset="-128"/>
              </a:rPr>
              <a:t>スライドは</a:t>
            </a:r>
            <a:r>
              <a:rPr lang="x-none" dirty="0">
                <a:latin typeface="ＭＳ ゴシック" panose="020B0609070205080204" pitchFamily="49" charset="-128"/>
                <a:ea typeface="ＭＳ ゴシック" panose="020B0609070205080204" pitchFamily="49" charset="-128"/>
              </a:rPr>
              <a:t>、本章で述べる各ステップの全体像です</a:t>
            </a:r>
            <a:r>
              <a:rPr lang="x-none" dirty="0" smtClean="0">
                <a:latin typeface="ＭＳ ゴシック" panose="020B0609070205080204" pitchFamily="49" charset="-128"/>
                <a:ea typeface="ＭＳ ゴシック" panose="020B0609070205080204" pitchFamily="49" charset="-128"/>
              </a:rPr>
              <a:t>。</a:t>
            </a:r>
            <a:endParaRPr lang="en-US" dirty="0" smtClean="0">
              <a:latin typeface="ＭＳ ゴシック" panose="020B0609070205080204" pitchFamily="49" charset="-128"/>
              <a:ea typeface="ＭＳ ゴシック" panose="020B0609070205080204" pitchFamily="49" charset="-128"/>
            </a:endParaRPr>
          </a:p>
          <a:p>
            <a:endParaRPr lang="en-US" dirty="0" smtClean="0">
              <a:latin typeface="Calibri"/>
            </a:endParaRPr>
          </a:p>
          <a:p>
            <a:r>
              <a:rPr lang="en-US" dirty="0" smtClean="0">
                <a:latin typeface="Calibri"/>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x-none" altLang="ja-JP" dirty="0" smtClean="0">
                <a:latin typeface="+mn-lt"/>
              </a:rPr>
              <a:t>This slide is an overview of the steps that will be described in this </a:t>
            </a:r>
            <a:r>
              <a:rPr lang="x-none" altLang="ja-JP" smtClean="0">
                <a:latin typeface="+mn-lt"/>
              </a:rPr>
              <a:t>chapter.</a:t>
            </a:r>
            <a:endParaRPr lang="x-none" altLang="ja-JP" dirty="0" smtClean="0">
              <a:latin typeface="+mn-lt"/>
            </a:endParaRPr>
          </a:p>
        </p:txBody>
      </p:sp>
      <p:sp>
        <p:nvSpPr>
          <p:cNvPr id="4" name="Slide Number Placeholder 3"/>
          <p:cNvSpPr>
            <a:spLocks noGrp="1"/>
          </p:cNvSpPr>
          <p:nvPr>
            <p:ph type="sldNum" sz="quarter" idx="10"/>
          </p:nvPr>
        </p:nvSpPr>
        <p:spPr/>
        <p:txBody>
          <a:bodyPr/>
          <a:lstStyle/>
          <a:p>
            <a:fld id="{6B482BE6-6443-43D0-B2C4-9E7E7E3CDEDD}" type="slidenum">
              <a:rPr lang="en-US"/>
              <a:pPr/>
              <a:t>56</a:t>
            </a:fld>
            <a:endParaRPr lang="en-US"/>
          </a:p>
        </p:txBody>
      </p:sp>
    </p:spTree>
    <p:extLst>
      <p:ext uri="{BB962C8B-B14F-4D97-AF65-F5344CB8AC3E}">
        <p14:creationId xmlns:p14="http://schemas.microsoft.com/office/powerpoint/2010/main" val="1942786955"/>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ＭＳ ゴシック" panose="020B0609070205080204" pitchFamily="49" charset="-128"/>
                <a:ea typeface="ＭＳ ゴシック" panose="020B0609070205080204" pitchFamily="49" charset="-128"/>
              </a:rPr>
              <a:t>ここでの例における最初のステップは、FOSSの使用を確認することです。</a:t>
            </a:r>
          </a:p>
          <a:p>
            <a:endParaRPr lang="x-none" dirty="0">
              <a:latin typeface="ＭＳ ゴシック" panose="020B0609070205080204" pitchFamily="49" charset="-128"/>
              <a:ea typeface="ＭＳ ゴシック" panose="020B0609070205080204" pitchFamily="49"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x-none" dirty="0">
                <a:latin typeface="ＭＳ ゴシック" panose="020B0609070205080204" pitchFamily="49" charset="-128"/>
                <a:ea typeface="ＭＳ ゴシック" panose="020B0609070205080204" pitchFamily="49" charset="-128"/>
              </a:rPr>
              <a:t>このステップは、「前提条件」で挙げたイベントのうちの</a:t>
            </a:r>
            <a:r>
              <a:rPr lang="en-US" altLang="ja-JP" dirty="0">
                <a:latin typeface="ＭＳ ゴシック" panose="020B0609070205080204" pitchFamily="49" charset="-128"/>
                <a:ea typeface="ＭＳ ゴシック" panose="020B0609070205080204" pitchFamily="49" charset="-128"/>
              </a:rPr>
              <a:t>1</a:t>
            </a:r>
            <a:r>
              <a:rPr lang="x-none" dirty="0">
                <a:latin typeface="ＭＳ ゴシック" panose="020B0609070205080204" pitchFamily="49" charset="-128"/>
                <a:ea typeface="ＭＳ ゴシック" panose="020B0609070205080204" pitchFamily="49" charset="-128"/>
              </a:rPr>
              <a:t>つによって始動されます。</a:t>
            </a:r>
            <a:r>
              <a:rPr lang="ja-JP" altLang="en-US" dirty="0">
                <a:latin typeface="ＭＳ ゴシック" panose="020B0609070205080204" pitchFamily="49" charset="-128"/>
                <a:ea typeface="ＭＳ ゴシック" panose="020B0609070205080204" pitchFamily="49" charset="-128"/>
              </a:rPr>
              <a:t>たと</a:t>
            </a:r>
            <a:r>
              <a:rPr lang="x-none" dirty="0">
                <a:latin typeface="ＭＳ ゴシック" panose="020B0609070205080204" pitchFamily="49" charset="-128"/>
                <a:ea typeface="ＭＳ ゴシック" panose="020B0609070205080204" pitchFamily="49" charset="-128"/>
              </a:rPr>
              <a:t>えば開発チームがリクエストを上げた（</a:t>
            </a:r>
            <a:r>
              <a:rPr lang="ja-JP" altLang="en-US" dirty="0">
                <a:latin typeface="ＭＳ ゴシック" panose="020B0609070205080204" pitchFamily="49" charset="-128"/>
                <a:ea typeface="ＭＳ ゴシック" panose="020B0609070205080204" pitchFamily="49" charset="-128"/>
              </a:rPr>
              <a:t>また</a:t>
            </a:r>
            <a:r>
              <a:rPr lang="x-none" dirty="0">
                <a:latin typeface="ＭＳ ゴシック" panose="020B0609070205080204" pitchFamily="49" charset="-128"/>
                <a:ea typeface="ＭＳ ゴシック" panose="020B0609070205080204" pitchFamily="49" charset="-128"/>
              </a:rPr>
              <a:t>はFOSSレビューを開始した）場合</a:t>
            </a:r>
            <a:r>
              <a:rPr lang="ja-JP" altLang="en-US" dirty="0">
                <a:latin typeface="ＭＳ ゴシック" panose="020B0609070205080204" pitchFamily="49" charset="-128"/>
                <a:ea typeface="ＭＳ ゴシック" panose="020B0609070205080204" pitchFamily="49" charset="-128"/>
              </a:rPr>
              <a:t>など</a:t>
            </a:r>
            <a:r>
              <a:rPr lang="x-none" dirty="0">
                <a:latin typeface="ＭＳ ゴシック" panose="020B0609070205080204" pitchFamily="49" charset="-128"/>
                <a:ea typeface="ＭＳ ゴシック" panose="020B0609070205080204" pitchFamily="49" charset="-128"/>
              </a:rPr>
              <a:t>です。</a:t>
            </a:r>
            <a:r>
              <a:rPr lang="ja-JP" altLang="en-US" dirty="0">
                <a:latin typeface="ＭＳ ゴシック" panose="020B0609070205080204" pitchFamily="49" charset="-128"/>
                <a:ea typeface="ＭＳ ゴシック" panose="020B0609070205080204" pitchFamily="49" charset="-128"/>
              </a:rPr>
              <a:t>またこのステップは、出荷</a:t>
            </a:r>
            <a:r>
              <a:rPr lang="x-none" dirty="0">
                <a:latin typeface="ＭＳ ゴシック" panose="020B0609070205080204" pitchFamily="49" charset="-128"/>
                <a:ea typeface="ＭＳ ゴシック" panose="020B0609070205080204" pitchFamily="49" charset="-128"/>
              </a:rPr>
              <a:t>ソフトウェア</a:t>
            </a:r>
            <a:r>
              <a:rPr lang="ja-JP" altLang="en-US" dirty="0">
                <a:latin typeface="ＭＳ ゴシック" panose="020B0609070205080204" pitchFamily="49" charset="-128"/>
                <a:ea typeface="ＭＳ ゴシック" panose="020B0609070205080204" pitchFamily="49" charset="-128"/>
              </a:rPr>
              <a:t>に</a:t>
            </a:r>
            <a:r>
              <a:rPr lang="en-US" altLang="ja-JP" dirty="0">
                <a:latin typeface="ＭＳ ゴシック" panose="020B0609070205080204" pitchFamily="49" charset="-128"/>
                <a:ea typeface="ＭＳ ゴシック" panose="020B0609070205080204" pitchFamily="49" charset="-128"/>
              </a:rPr>
              <a:t>FOSS</a:t>
            </a:r>
            <a:r>
              <a:rPr lang="ja-JP" altLang="en-US" dirty="0">
                <a:latin typeface="ＭＳ ゴシック" panose="020B0609070205080204" pitchFamily="49" charset="-128"/>
                <a:ea typeface="ＭＳ ゴシック" panose="020B0609070205080204" pitchFamily="49" charset="-128"/>
              </a:rPr>
              <a:t>が使用されている、または</a:t>
            </a:r>
            <a:r>
              <a:rPr lang="x-none" dirty="0">
                <a:latin typeface="ＭＳ ゴシック" panose="020B0609070205080204" pitchFamily="49" charset="-128"/>
                <a:ea typeface="ＭＳ ゴシック" panose="020B0609070205080204" pitchFamily="49" charset="-128"/>
              </a:rPr>
              <a:t>企業が使用するサード パーティ</a:t>
            </a:r>
            <a:r>
              <a:rPr lang="ja-JP" alt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ソフトウェア</a:t>
            </a:r>
            <a:r>
              <a:rPr lang="ja-JP" altLang="en-US" dirty="0">
                <a:latin typeface="ＭＳ ゴシック" panose="020B0609070205080204" pitchFamily="49" charset="-128"/>
                <a:ea typeface="ＭＳ ゴシック" panose="020B0609070205080204" pitchFamily="49" charset="-128"/>
              </a:rPr>
              <a:t>に</a:t>
            </a:r>
            <a:r>
              <a:rPr lang="x-none" dirty="0">
                <a:latin typeface="ＭＳ ゴシック" panose="020B0609070205080204" pitchFamily="49" charset="-128"/>
                <a:ea typeface="ＭＳ ゴシック" panose="020B0609070205080204" pitchFamily="49" charset="-128"/>
              </a:rPr>
              <a:t>FOSSが使用されて</a:t>
            </a:r>
            <a:r>
              <a:rPr lang="ja-JP" altLang="en-US" dirty="0">
                <a:latin typeface="ＭＳ ゴシック" panose="020B0609070205080204" pitchFamily="49" charset="-128"/>
                <a:ea typeface="ＭＳ ゴシック" panose="020B0609070205080204" pitchFamily="49" charset="-128"/>
              </a:rPr>
              <a:t>いること、そしてそのために</a:t>
            </a:r>
            <a:r>
              <a:rPr lang="x-none" altLang="ja-JP" dirty="0">
                <a:latin typeface="ＭＳ ゴシック" panose="020B0609070205080204" pitchFamily="49" charset="-128"/>
                <a:ea typeface="ＭＳ ゴシック" panose="020B0609070205080204" pitchFamily="49" charset="-128"/>
              </a:rPr>
              <a:t>適正なレビューの実施が必要であることをレビュー</a:t>
            </a:r>
            <a:r>
              <a:rPr lang="ja-JP" altLang="en-US" dirty="0">
                <a:latin typeface="ＭＳ ゴシック" panose="020B0609070205080204" pitchFamily="49" charset="-128"/>
                <a:ea typeface="ＭＳ ゴシック" panose="020B0609070205080204" pitchFamily="49" charset="-128"/>
              </a:rPr>
              <a:t> </a:t>
            </a:r>
            <a:r>
              <a:rPr lang="x-none" altLang="ja-JP" dirty="0">
                <a:latin typeface="ＭＳ ゴシック" panose="020B0609070205080204" pitchFamily="49" charset="-128"/>
                <a:ea typeface="ＭＳ ゴシック" panose="020B0609070205080204" pitchFamily="49" charset="-128"/>
              </a:rPr>
              <a:t>チームが発見した</a:t>
            </a:r>
            <a:r>
              <a:rPr lang="ja-JP" altLang="en-US" dirty="0">
                <a:latin typeface="ＭＳ ゴシック" panose="020B0609070205080204" pitchFamily="49" charset="-128"/>
                <a:ea typeface="ＭＳ ゴシック" panose="020B0609070205080204" pitchFamily="49" charset="-128"/>
              </a:rPr>
              <a:t>場合や、通知され</a:t>
            </a:r>
            <a:r>
              <a:rPr lang="x-none" altLang="ja-JP" dirty="0">
                <a:latin typeface="ＭＳ ゴシック" panose="020B0609070205080204" pitchFamily="49" charset="-128"/>
                <a:ea typeface="ＭＳ ゴシック" panose="020B0609070205080204" pitchFamily="49" charset="-128"/>
              </a:rPr>
              <a:t>た</a:t>
            </a:r>
            <a:r>
              <a:rPr lang="ja-JP" altLang="en-US" dirty="0">
                <a:latin typeface="ＭＳ ゴシック" panose="020B0609070205080204" pitchFamily="49" charset="-128"/>
                <a:ea typeface="ＭＳ ゴシック" panose="020B0609070205080204" pitchFamily="49" charset="-128"/>
              </a:rPr>
              <a:t>場合にも</a:t>
            </a:r>
            <a:r>
              <a:rPr lang="x-none" altLang="ja-JP" dirty="0">
                <a:latin typeface="ＭＳ ゴシック" panose="020B0609070205080204" pitchFamily="49" charset="-128"/>
                <a:ea typeface="ＭＳ ゴシック" panose="020B0609070205080204" pitchFamily="49" charset="-128"/>
              </a:rPr>
              <a:t>開始</a:t>
            </a:r>
            <a:r>
              <a:rPr lang="ja-JP" altLang="en-US" dirty="0">
                <a:latin typeface="ＭＳ ゴシック" panose="020B0609070205080204" pitchFamily="49" charset="-128"/>
                <a:ea typeface="ＭＳ ゴシック" panose="020B0609070205080204" pitchFamily="49" charset="-128"/>
              </a:rPr>
              <a:t>します。</a:t>
            </a:r>
            <a:endParaRPr lang="en-US" altLang="ja-JP" dirty="0">
              <a:latin typeface="ＭＳ ゴシック" panose="020B0609070205080204" pitchFamily="49" charset="-128"/>
              <a:ea typeface="ＭＳ ゴシック" panose="020B0609070205080204" pitchFamily="49"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x-none" altLang="ja-JP" dirty="0">
                <a:latin typeface="ＭＳ ゴシック" panose="020B0609070205080204" pitchFamily="49" charset="-128"/>
                <a:ea typeface="ＭＳ ゴシック" panose="020B0609070205080204" pitchFamily="49" charset="-128"/>
              </a:rPr>
              <a:t> </a:t>
            </a:r>
          </a:p>
          <a:p>
            <a:r>
              <a:rPr lang="x-none" dirty="0">
                <a:latin typeface="ＭＳ ゴシック" panose="020B0609070205080204" pitchFamily="49" charset="-128"/>
                <a:ea typeface="ＭＳ ゴシック" panose="020B0609070205080204" pitchFamily="49" charset="-128"/>
              </a:rPr>
              <a:t>この例では、FOSS</a:t>
            </a:r>
            <a:r>
              <a:rPr lang="x-none">
                <a:latin typeface="ＭＳ ゴシック" panose="020B0609070205080204" pitchFamily="49" charset="-128"/>
                <a:ea typeface="ＭＳ ゴシック" panose="020B0609070205080204" pitchFamily="49" charset="-128"/>
              </a:rPr>
              <a:t>レビュー</a:t>
            </a:r>
            <a:r>
              <a:rPr lang="ja-JP" altLang="en-US">
                <a:latin typeface="ＭＳ ゴシック" panose="020B0609070205080204" pitchFamily="49" charset="-128"/>
                <a:ea typeface="ＭＳ ゴシック" panose="020B0609070205080204" pitchFamily="49" charset="-128"/>
              </a:rPr>
              <a:t> </a:t>
            </a:r>
            <a:r>
              <a:rPr lang="x-none" smtClean="0">
                <a:latin typeface="ＭＳ ゴシック" panose="020B0609070205080204" pitchFamily="49" charset="-128"/>
                <a:ea typeface="ＭＳ ゴシック" panose="020B0609070205080204" pitchFamily="49" charset="-128"/>
              </a:rPr>
              <a:t>チームはエンジニア</a:t>
            </a:r>
            <a:r>
              <a:rPr lang="ja-JP" altLang="en-US" smtClean="0">
                <a:latin typeface="ＭＳ ゴシック" panose="020B0609070205080204" pitchFamily="49" charset="-128"/>
                <a:ea typeface="ＭＳ ゴシック" panose="020B0609070205080204" pitchFamily="49" charset="-128"/>
              </a:rPr>
              <a:t>たち</a:t>
            </a:r>
            <a:r>
              <a:rPr lang="x-none" smtClean="0">
                <a:latin typeface="ＭＳ ゴシック" panose="020B0609070205080204" pitchFamily="49" charset="-128"/>
                <a:ea typeface="ＭＳ ゴシック" panose="020B0609070205080204" pitchFamily="49" charset="-128"/>
              </a:rPr>
              <a:t>からのレビュー </a:t>
            </a:r>
            <a:r>
              <a:rPr lang="x-none" dirty="0">
                <a:latin typeface="ＭＳ ゴシック" panose="020B0609070205080204" pitchFamily="49" charset="-128"/>
                <a:ea typeface="ＭＳ ゴシック" panose="020B0609070205080204" pitchFamily="49" charset="-128"/>
              </a:rPr>
              <a:t>リクエスト</a:t>
            </a:r>
            <a:r>
              <a:rPr lang="ja-JP" altLang="en-US" dirty="0">
                <a:latin typeface="ＭＳ ゴシック" panose="020B0609070205080204" pitchFamily="49" charset="-128"/>
                <a:ea typeface="ＭＳ ゴシック" panose="020B0609070205080204" pitchFamily="49" charset="-128"/>
              </a:rPr>
              <a:t>を</a:t>
            </a:r>
            <a:r>
              <a:rPr lang="x-none" dirty="0">
                <a:latin typeface="ＭＳ ゴシック" panose="020B0609070205080204" pitchFamily="49" charset="-128"/>
                <a:ea typeface="ＭＳ ゴシック" panose="020B0609070205080204" pitchFamily="49" charset="-128"/>
              </a:rPr>
              <a:t>通じ</a:t>
            </a:r>
            <a:r>
              <a:rPr lang="ja-JP" altLang="en-US" dirty="0">
                <a:latin typeface="ＭＳ ゴシック" panose="020B0609070205080204" pitchFamily="49" charset="-128"/>
                <a:ea typeface="ＭＳ ゴシック" panose="020B0609070205080204" pitchFamily="49" charset="-128"/>
              </a:rPr>
              <a:t>て</a:t>
            </a:r>
            <a:r>
              <a:rPr lang="x-none" dirty="0">
                <a:latin typeface="ＭＳ ゴシック" panose="020B0609070205080204" pitchFamily="49" charset="-128"/>
                <a:ea typeface="ＭＳ ゴシック" panose="020B0609070205080204" pitchFamily="49" charset="-128"/>
              </a:rPr>
              <a:t>、内部開発</a:t>
            </a:r>
            <a:r>
              <a:rPr lang="ja-JP" altLang="en-US" dirty="0">
                <a:latin typeface="ＭＳ ゴシック" panose="020B0609070205080204" pitchFamily="49" charset="-128"/>
                <a:ea typeface="ＭＳ ゴシック" panose="020B0609070205080204" pitchFamily="49" charset="-128"/>
              </a:rPr>
              <a:t>・</a:t>
            </a:r>
            <a:r>
              <a:rPr lang="x-none">
                <a:latin typeface="ＭＳ ゴシック" panose="020B0609070205080204" pitchFamily="49" charset="-128"/>
                <a:ea typeface="ＭＳ ゴシック" panose="020B0609070205080204" pitchFamily="49" charset="-128"/>
              </a:rPr>
              <a:t>サード </a:t>
            </a:r>
            <a:r>
              <a:rPr lang="x-none" smtClean="0">
                <a:latin typeface="ＭＳ ゴシック" panose="020B0609070205080204" pitchFamily="49" charset="-128"/>
                <a:ea typeface="ＭＳ ゴシック" panose="020B0609070205080204" pitchFamily="49" charset="-128"/>
              </a:rPr>
              <a:t>パーティのソフトウェア</a:t>
            </a:r>
            <a:r>
              <a:rPr lang="ja-JP" altLang="en-US" smtClean="0">
                <a:latin typeface="ＭＳ ゴシック" panose="020B0609070205080204" pitchFamily="49" charset="-128"/>
                <a:ea typeface="ＭＳ ゴシック" panose="020B0609070205080204" pitchFamily="49" charset="-128"/>
              </a:rPr>
              <a:t>へ</a:t>
            </a:r>
            <a:r>
              <a:rPr lang="x-none" smtClean="0">
                <a:latin typeface="ＭＳ ゴシック" panose="020B0609070205080204" pitchFamily="49" charset="-128"/>
                <a:ea typeface="ＭＳ ゴシック" panose="020B0609070205080204" pitchFamily="49" charset="-128"/>
              </a:rPr>
              <a:t>スキャン</a:t>
            </a:r>
            <a:r>
              <a:rPr lang="ja-JP" altLang="en-US" smtClean="0">
                <a:latin typeface="ＭＳ ゴシック" panose="020B0609070205080204" pitchFamily="49" charset="-128"/>
                <a:ea typeface="ＭＳ ゴシック" panose="020B0609070205080204" pitchFamily="49" charset="-128"/>
              </a:rPr>
              <a:t>を</a:t>
            </a:r>
            <a:r>
              <a:rPr lang="x-none" smtClean="0">
                <a:latin typeface="ＭＳ ゴシック" panose="020B0609070205080204" pitchFamily="49" charset="-128"/>
                <a:ea typeface="ＭＳ ゴシック" panose="020B0609070205080204" pitchFamily="49" charset="-128"/>
              </a:rPr>
              <a:t>実施</a:t>
            </a:r>
            <a:r>
              <a:rPr lang="ja-JP" altLang="en-US" smtClean="0">
                <a:latin typeface="ＭＳ ゴシック" panose="020B0609070205080204" pitchFamily="49" charset="-128"/>
                <a:ea typeface="ＭＳ ゴシック" panose="020B0609070205080204" pitchFamily="49" charset="-128"/>
              </a:rPr>
              <a:t>すること</a:t>
            </a:r>
            <a:r>
              <a:rPr lang="ja-JP" altLang="en-US" dirty="0">
                <a:latin typeface="ＭＳ ゴシック" panose="020B0609070205080204" pitchFamily="49" charset="-128"/>
                <a:ea typeface="ＭＳ ゴシック" panose="020B0609070205080204" pitchFamily="49" charset="-128"/>
              </a:rPr>
              <a:t>に</a:t>
            </a:r>
            <a:r>
              <a:rPr lang="ja-JP" altLang="en-US" smtClean="0">
                <a:latin typeface="ＭＳ ゴシック" panose="020B0609070205080204" pitchFamily="49" charset="-128"/>
                <a:ea typeface="ＭＳ ゴシック" panose="020B0609070205080204" pitchFamily="49" charset="-128"/>
              </a:rPr>
              <a:t>よって</a:t>
            </a:r>
            <a:r>
              <a:rPr lang="x-none" dirty="0">
                <a:latin typeface="ＭＳ ゴシック" panose="020B0609070205080204" pitchFamily="49" charset="-128"/>
                <a:ea typeface="ＭＳ ゴシック" panose="020B0609070205080204" pitchFamily="49" charset="-128"/>
              </a:rPr>
              <a:t>、</a:t>
            </a:r>
            <a:r>
              <a:rPr lang="ja-JP" altLang="en-US" dirty="0">
                <a:latin typeface="ＭＳ ゴシック" panose="020B0609070205080204" pitchFamily="49" charset="-128"/>
                <a:ea typeface="ＭＳ ゴシック" panose="020B0609070205080204" pitchFamily="49" charset="-128"/>
              </a:rPr>
              <a:t>あるいは、</a:t>
            </a:r>
            <a:r>
              <a:rPr lang="x-none" dirty="0">
                <a:latin typeface="ＭＳ ゴシック" panose="020B0609070205080204" pitchFamily="49" charset="-128"/>
                <a:ea typeface="ＭＳ ゴシック" panose="020B0609070205080204" pitchFamily="49" charset="-128"/>
              </a:rPr>
              <a:t>開発のブランチにチェックインされたコードのレビュー</a:t>
            </a:r>
            <a:r>
              <a:rPr lang="ja-JP" altLang="en-US" dirty="0">
                <a:latin typeface="ＭＳ ゴシック" panose="020B0609070205080204" pitchFamily="49" charset="-128"/>
                <a:ea typeface="ＭＳ ゴシック" panose="020B0609070205080204" pitchFamily="49" charset="-128"/>
              </a:rPr>
              <a:t>によって</a:t>
            </a:r>
            <a:r>
              <a:rPr lang="x-none" dirty="0">
                <a:latin typeface="ＭＳ ゴシック" panose="020B0609070205080204" pitchFamily="49" charset="-128"/>
                <a:ea typeface="ＭＳ ゴシック" panose="020B0609070205080204" pitchFamily="49" charset="-128"/>
              </a:rPr>
              <a:t>FOSSの使用を確認します。</a:t>
            </a:r>
            <a:r>
              <a:rPr lang="ja-JP" altLang="en-US" dirty="0">
                <a:latin typeface="ＭＳ ゴシック" panose="020B0609070205080204" pitchFamily="49" charset="-128"/>
                <a:ea typeface="ＭＳ ゴシック" panose="020B0609070205080204" pitchFamily="49" charset="-128"/>
              </a:rPr>
              <a:t>その後</a:t>
            </a:r>
            <a:r>
              <a:rPr lang="x-none" dirty="0">
                <a:latin typeface="ＭＳ ゴシック" panose="020B0609070205080204" pitchFamily="49" charset="-128"/>
                <a:ea typeface="ＭＳ ゴシック" panose="020B0609070205080204" pitchFamily="49" charset="-128"/>
              </a:rPr>
              <a:t>レビュー</a:t>
            </a:r>
            <a:r>
              <a:rPr lang="ja-JP" alt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チームはレビュー記録を生成し、次の「監査」</a:t>
            </a:r>
            <a:r>
              <a:rPr lang="x-none">
                <a:latin typeface="ＭＳ ゴシック" panose="020B0609070205080204" pitchFamily="49" charset="-128"/>
                <a:ea typeface="ＭＳ ゴシック" panose="020B0609070205080204" pitchFamily="49" charset="-128"/>
              </a:rPr>
              <a:t>ステップに進みます</a:t>
            </a:r>
            <a:r>
              <a:rPr lang="x-none" smtClean="0">
                <a:latin typeface="ＭＳ ゴシック" panose="020B0609070205080204" pitchFamily="49" charset="-128"/>
                <a:ea typeface="ＭＳ ゴシック" panose="020B0609070205080204" pitchFamily="49" charset="-128"/>
              </a:rPr>
              <a:t>。</a:t>
            </a:r>
            <a:endParaRPr lang="en-US" smtClean="0">
              <a:latin typeface="ＭＳ ゴシック" panose="020B0609070205080204" pitchFamily="49" charset="-128"/>
              <a:ea typeface="ＭＳ ゴシック" panose="020B0609070205080204" pitchFamily="49" charset="-128"/>
            </a:endParaRPr>
          </a:p>
          <a:p>
            <a:endParaRPr lang="en-US" smtClean="0">
              <a:latin typeface="Calibri"/>
            </a:endParaRPr>
          </a:p>
          <a:p>
            <a:r>
              <a:rPr lang="en-US" smtClean="0">
                <a:latin typeface="Calibri"/>
              </a:rPr>
              <a:t>---</a:t>
            </a:r>
          </a:p>
          <a:p>
            <a:r>
              <a:rPr lang="x-none" altLang="ja-JP" smtClean="0">
                <a:latin typeface="+mn-lt"/>
              </a:rPr>
              <a:t>The first step in our example process is to identify FOSS usage.</a:t>
            </a:r>
          </a:p>
          <a:p>
            <a:endParaRPr lang="x-none" altLang="ja-JP" smtClean="0">
              <a:latin typeface="+mn-lt"/>
            </a:endParaRPr>
          </a:p>
          <a:p>
            <a:r>
              <a:rPr lang="x-none" altLang="ja-JP" smtClean="0">
                <a:latin typeface="+mn-lt"/>
              </a:rPr>
              <a:t>This step may have been initiated by one of the events listed in “prerequisites.” For example, a development team may have initiated a request (or initiated a FOSS Review). The step may also begin if the review team discovers or is notified that FOSS is being used in a software release or in third party software used by the company, and that a proper review needs to take place. </a:t>
            </a:r>
          </a:p>
          <a:p>
            <a:endParaRPr lang="x-none" altLang="ja-JP" smtClean="0">
              <a:latin typeface="+mn-lt"/>
            </a:endParaRPr>
          </a:p>
          <a:p>
            <a:r>
              <a:rPr lang="x-none" altLang="ja-JP" smtClean="0">
                <a:latin typeface="+mn-lt"/>
              </a:rPr>
              <a:t>In this example, the FOSS review team may identify FOSS usage through review requests from engineers, from performing scans of internally-developed and third-party software, or reviewing code checked into development branches.  The review team will then create a record of the review, then move to the next step (“Audit”).</a:t>
            </a:r>
            <a:endParaRPr lang="x-none" altLang="ja-JP" strike="sngStrike" smtClean="0">
              <a:latin typeface="+mn-lt"/>
            </a:endParaRPr>
          </a:p>
          <a:p>
            <a:endParaRPr lang="en-US" strike="sngStrike" smtClean="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57</a:t>
            </a:fld>
            <a:endParaRPr lang="en-US"/>
          </a:p>
        </p:txBody>
      </p:sp>
    </p:spTree>
    <p:extLst>
      <p:ext uri="{BB962C8B-B14F-4D97-AF65-F5344CB8AC3E}">
        <p14:creationId xmlns:p14="http://schemas.microsoft.com/office/powerpoint/2010/main" val="1920058789"/>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ＭＳ ゴシック" panose="020B0609070205080204" pitchFamily="49" charset="-128"/>
                <a:ea typeface="ＭＳ ゴシック" panose="020B0609070205080204" pitchFamily="49" charset="-128"/>
              </a:rPr>
              <a:t>次のステップは</a:t>
            </a:r>
            <a:r>
              <a:rPr lang="ja-JP" altLang="en-US" dirty="0" err="1">
                <a:latin typeface="ＭＳ ゴシック" panose="020B0609070205080204" pitchFamily="49" charset="-128"/>
                <a:ea typeface="ＭＳ ゴシック" panose="020B0609070205080204" pitchFamily="49" charset="-128"/>
              </a:rPr>
              <a:t>、</a:t>
            </a:r>
            <a:r>
              <a:rPr lang="x-none" dirty="0">
                <a:latin typeface="ＭＳ ゴシック" panose="020B0609070205080204" pitchFamily="49" charset="-128"/>
                <a:ea typeface="ＭＳ ゴシック" panose="020B0609070205080204" pitchFamily="49" charset="-128"/>
              </a:rPr>
              <a:t>前のステップで確認されたソースコードの監査です。</a:t>
            </a:r>
          </a:p>
          <a:p>
            <a:endParaRPr lang="x-none" dirty="0">
              <a:latin typeface="ＭＳ ゴシック" panose="020B0609070205080204" pitchFamily="49" charset="-128"/>
              <a:ea typeface="ＭＳ ゴシック" panose="020B0609070205080204" pitchFamily="49" charset="-128"/>
            </a:endParaRPr>
          </a:p>
          <a:p>
            <a:r>
              <a:rPr lang="x-none" dirty="0">
                <a:latin typeface="ＭＳ ゴシック" panose="020B0609070205080204" pitchFamily="49" charset="-128"/>
                <a:ea typeface="ＭＳ ゴシック" panose="020B0609070205080204" pitchFamily="49" charset="-128"/>
              </a:rPr>
              <a:t>ここでの例では、企業は確認されたFOSSコンポーネントについて調査を実施しています（</a:t>
            </a:r>
            <a:r>
              <a:rPr lang="ja-JP" altLang="en-US" dirty="0">
                <a:latin typeface="ＭＳ ゴシック" panose="020B0609070205080204" pitchFamily="49" charset="-128"/>
                <a:ea typeface="ＭＳ ゴシック" panose="020B0609070205080204" pitchFamily="49" charset="-128"/>
              </a:rPr>
              <a:t>たと</a:t>
            </a:r>
            <a:r>
              <a:rPr lang="x-none" dirty="0">
                <a:latin typeface="ＭＳ ゴシック" panose="020B0609070205080204" pitchFamily="49" charset="-128"/>
                <a:ea typeface="ＭＳ ゴシック" panose="020B0609070205080204" pitchFamily="49" charset="-128"/>
              </a:rPr>
              <a:t>えば</a:t>
            </a:r>
            <a:r>
              <a:rPr lang="x-none" dirty="0" smtClean="0">
                <a:latin typeface="ＭＳ ゴシック" panose="020B0609070205080204" pitchFamily="49" charset="-128"/>
                <a:ea typeface="ＭＳ ゴシック" panose="020B0609070205080204" pitchFamily="49" charset="-128"/>
              </a:rPr>
              <a:t>、</a:t>
            </a:r>
            <a:r>
              <a:rPr lang="ja-JP" altLang="en-US" dirty="0" smtClean="0">
                <a:solidFill>
                  <a:schemeClr val="tx1"/>
                </a:solidFill>
                <a:latin typeface="ＭＳ ゴシック" panose="020B0609070205080204" pitchFamily="49" charset="-128"/>
                <a:ea typeface="ＭＳ ゴシック" panose="020B0609070205080204" pitchFamily="49" charset="-128"/>
              </a:rPr>
              <a:t>宣言</a:t>
            </a:r>
            <a:r>
              <a:rPr lang="x-none" dirty="0" smtClean="0">
                <a:latin typeface="ＭＳ ゴシック" panose="020B0609070205080204" pitchFamily="49" charset="-128"/>
                <a:ea typeface="ＭＳ ゴシック" panose="020B0609070205080204" pitchFamily="49" charset="-128"/>
              </a:rPr>
              <a:t>され</a:t>
            </a:r>
            <a:r>
              <a:rPr lang="ja-JP" altLang="en-US" dirty="0" smtClean="0">
                <a:latin typeface="ＭＳ ゴシック" panose="020B0609070205080204" pitchFamily="49" charset="-128"/>
                <a:ea typeface="ＭＳ ゴシック" panose="020B0609070205080204" pitchFamily="49" charset="-128"/>
              </a:rPr>
              <a:t>ている</a:t>
            </a:r>
            <a:r>
              <a:rPr lang="x-none" dirty="0" smtClean="0">
                <a:latin typeface="ＭＳ ゴシック" panose="020B0609070205080204" pitchFamily="49" charset="-128"/>
                <a:ea typeface="ＭＳ ゴシック" panose="020B0609070205080204" pitchFamily="49" charset="-128"/>
              </a:rPr>
              <a:t>ライセンスのレビューや</a:t>
            </a:r>
            <a:r>
              <a:rPr lang="x-none" dirty="0">
                <a:latin typeface="ＭＳ ゴシック" panose="020B0609070205080204" pitchFamily="49" charset="-128"/>
                <a:ea typeface="ＭＳ ゴシック" panose="020B0609070205080204" pitchFamily="49" charset="-128"/>
              </a:rPr>
              <a:t>、FOSSコンポーネントの起源の調査など）</a:t>
            </a:r>
            <a:r>
              <a:rPr lang="ja-JP" altLang="en-US" dirty="0" err="1">
                <a:latin typeface="ＭＳ ゴシック" panose="020B0609070205080204" pitchFamily="49" charset="-128"/>
                <a:ea typeface="ＭＳ ゴシック" panose="020B0609070205080204" pitchFamily="49" charset="-128"/>
              </a:rPr>
              <a:t>。</a:t>
            </a:r>
            <a:r>
              <a:rPr lang="x-none" dirty="0">
                <a:latin typeface="ＭＳ ゴシック" panose="020B0609070205080204" pitchFamily="49" charset="-128"/>
                <a:ea typeface="ＭＳ ゴシック" panose="020B0609070205080204" pitchFamily="49" charset="-128"/>
              </a:rPr>
              <a:t>また企業はソースコードの起源や構成を検証するためにスキャンも実施します。 </a:t>
            </a:r>
          </a:p>
          <a:p>
            <a:endParaRPr lang="x-none" dirty="0">
              <a:latin typeface="ＭＳ ゴシック" panose="020B0609070205080204" pitchFamily="49" charset="-128"/>
              <a:ea typeface="ＭＳ ゴシック" panose="020B0609070205080204" pitchFamily="49" charset="-128"/>
            </a:endParaRPr>
          </a:p>
          <a:p>
            <a:r>
              <a:rPr lang="ja-JP" altLang="en-US" dirty="0">
                <a:latin typeface="ＭＳ ゴシック" panose="020B0609070205080204" pitchFamily="49" charset="-128"/>
                <a:ea typeface="ＭＳ ゴシック" panose="020B0609070205080204" pitchFamily="49" charset="-128"/>
              </a:rPr>
              <a:t>その後</a:t>
            </a:r>
            <a:r>
              <a:rPr lang="x-none" dirty="0">
                <a:latin typeface="ＭＳ ゴシック" panose="020B0609070205080204" pitchFamily="49" charset="-128"/>
                <a:ea typeface="ＭＳ ゴシック" panose="020B0609070205080204" pitchFamily="49" charset="-128"/>
              </a:rPr>
              <a:t>レビュー</a:t>
            </a:r>
            <a:r>
              <a:rPr lang="ja-JP" alt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チームは</a:t>
            </a:r>
            <a:r>
              <a:rPr lang="ja-JP" altLang="en-US" dirty="0" err="1">
                <a:latin typeface="ＭＳ ゴシック" panose="020B0609070205080204" pitchFamily="49" charset="-128"/>
                <a:ea typeface="ＭＳ ゴシック" panose="020B0609070205080204" pitchFamily="49" charset="-128"/>
              </a:rPr>
              <a:t>、</a:t>
            </a:r>
            <a:r>
              <a:rPr lang="x-none" dirty="0" smtClean="0">
                <a:latin typeface="ＭＳ ゴシック" panose="020B0609070205080204" pitchFamily="49" charset="-128"/>
                <a:ea typeface="ＭＳ ゴシック" panose="020B0609070205080204" pitchFamily="49" charset="-128"/>
              </a:rPr>
              <a:t>ソースコードの起源とライセンスに関して結論づけた監査レポートを</a:t>
            </a:r>
            <a:r>
              <a:rPr lang="ja-JP" altLang="en-US" dirty="0" smtClean="0">
                <a:latin typeface="ＭＳ ゴシック" panose="020B0609070205080204" pitchFamily="49" charset="-128"/>
                <a:ea typeface="ＭＳ ゴシック" panose="020B0609070205080204" pitchFamily="49" charset="-128"/>
              </a:rPr>
              <a:t>作成</a:t>
            </a:r>
            <a:r>
              <a:rPr lang="x-none" dirty="0" smtClean="0">
                <a:latin typeface="ＭＳ ゴシック" panose="020B0609070205080204" pitchFamily="49" charset="-128"/>
                <a:ea typeface="ＭＳ ゴシック" panose="020B0609070205080204" pitchFamily="49" charset="-128"/>
              </a:rPr>
              <a:t>します。</a:t>
            </a:r>
            <a:endParaRPr lang="en-US" dirty="0" smtClean="0">
              <a:latin typeface="ＭＳ ゴシック" panose="020B0609070205080204" pitchFamily="49" charset="-128"/>
              <a:ea typeface="ＭＳ ゴシック" panose="020B0609070205080204" pitchFamily="49" charset="-128"/>
            </a:endParaRPr>
          </a:p>
          <a:p>
            <a:endParaRPr lang="en-US" dirty="0" smtClean="0">
              <a:latin typeface="Calibri"/>
            </a:endParaRPr>
          </a:p>
          <a:p>
            <a:r>
              <a:rPr lang="en-US" dirty="0" smtClean="0">
                <a:latin typeface="Calibri"/>
              </a:rPr>
              <a:t>---</a:t>
            </a:r>
          </a:p>
          <a:p>
            <a:r>
              <a:rPr lang="x-none" altLang="ja-JP" dirty="0" smtClean="0">
                <a:latin typeface="+mn-lt"/>
              </a:rPr>
              <a:t>The next step is auditing source code identified in the previous step.</a:t>
            </a:r>
          </a:p>
          <a:p>
            <a:endParaRPr lang="x-none" altLang="ja-JP" dirty="0" smtClean="0">
              <a:latin typeface="+mn-lt"/>
            </a:endParaRPr>
          </a:p>
          <a:p>
            <a:r>
              <a:rPr lang="x-none" altLang="ja-JP" dirty="0" smtClean="0">
                <a:latin typeface="+mn-lt"/>
              </a:rPr>
              <a:t>In our example, the company may conduct research into the identified FOSS component (e.g., review declared licenses, research origins of the FOSS component). The company may also scan the source code to verify the origin and composition of the code. </a:t>
            </a:r>
          </a:p>
          <a:p>
            <a:endParaRPr lang="x-none" altLang="ja-JP" dirty="0" smtClean="0">
              <a:latin typeface="+mn-lt"/>
            </a:endParaRPr>
          </a:p>
          <a:p>
            <a:r>
              <a:rPr lang="x-none" altLang="ja-JP" dirty="0" smtClean="0">
                <a:latin typeface="+mn-lt"/>
              </a:rPr>
              <a:t>The review team may then produce an audit report with its conclusions regarding the origin and licensing of the source code.</a:t>
            </a:r>
            <a:endParaRPr lang="x-none" altLang="ja-JP" strike="sngStrike" dirty="0" smtClean="0">
              <a:latin typeface="+mn-lt"/>
            </a:endParaRPr>
          </a:p>
          <a:p>
            <a:endParaRPr lang="en-US" dirty="0" smtClean="0">
              <a:latin typeface="Calibri"/>
            </a:endParaRPr>
          </a:p>
          <a:p>
            <a:endParaRPr lang="x-none" strike="sngStrik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58</a:t>
            </a:fld>
            <a:endParaRPr lang="en-US"/>
          </a:p>
        </p:txBody>
      </p:sp>
    </p:spTree>
    <p:extLst>
      <p:ext uri="{BB962C8B-B14F-4D97-AF65-F5344CB8AC3E}">
        <p14:creationId xmlns:p14="http://schemas.microsoft.com/office/powerpoint/2010/main" val="450770419"/>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ＭＳ ゴシック" panose="020B0609070205080204" pitchFamily="49" charset="-128"/>
                <a:ea typeface="ＭＳ ゴシック" panose="020B0609070205080204" pitchFamily="49" charset="-128"/>
              </a:rPr>
              <a:t>ソースコードの起源とライセンスを確認した監査レポートが作成されると、レビュー</a:t>
            </a:r>
            <a:r>
              <a:rPr lang="ja-JP" alt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チームは企業のFOSSポリシー</a:t>
            </a:r>
            <a:r>
              <a:rPr lang="ja-JP" altLang="en-US" dirty="0">
                <a:latin typeface="ＭＳ ゴシック" panose="020B0609070205080204" pitchFamily="49" charset="-128"/>
                <a:ea typeface="ＭＳ ゴシック" panose="020B0609070205080204" pitchFamily="49" charset="-128"/>
              </a:rPr>
              <a:t>に従い</a:t>
            </a:r>
            <a:r>
              <a:rPr lang="ja-JP" altLang="en-US" dirty="0" smtClean="0">
                <a:latin typeface="ＭＳ ゴシック" panose="020B0609070205080204" pitchFamily="49" charset="-128"/>
                <a:ea typeface="ＭＳ ゴシック" panose="020B0609070205080204" pitchFamily="49" charset="-128"/>
              </a:rPr>
              <a:t>、すべての</a:t>
            </a:r>
            <a:r>
              <a:rPr lang="x-none" dirty="0" smtClean="0">
                <a:latin typeface="ＭＳ ゴシック" panose="020B0609070205080204" pitchFamily="49" charset="-128"/>
                <a:ea typeface="ＭＳ ゴシック" panose="020B0609070205080204" pitchFamily="49" charset="-128"/>
              </a:rPr>
              <a:t>問題にフラグをつけ</a:t>
            </a:r>
            <a:r>
              <a:rPr lang="ja-JP" altLang="en-US" dirty="0" err="1">
                <a:latin typeface="ＭＳ ゴシック" panose="020B0609070205080204" pitchFamily="49" charset="-128"/>
                <a:ea typeface="ＭＳ ゴシック" panose="020B0609070205080204" pitchFamily="49" charset="-128"/>
              </a:rPr>
              <a:t>、</a:t>
            </a:r>
            <a:r>
              <a:rPr lang="x-none" dirty="0">
                <a:latin typeface="ＭＳ ゴシック" panose="020B0609070205080204" pitchFamily="49" charset="-128"/>
                <a:ea typeface="ＭＳ ゴシック" panose="020B0609070205080204" pitchFamily="49" charset="-128"/>
              </a:rPr>
              <a:t>レビューをする必要があります。</a:t>
            </a:r>
            <a:r>
              <a:rPr lang="ja-JP" altLang="en-US" dirty="0">
                <a:latin typeface="ＭＳ ゴシック" panose="020B0609070205080204" pitchFamily="49" charset="-128"/>
                <a:ea typeface="ＭＳ ゴシック" panose="020B0609070205080204" pitchFamily="49" charset="-128"/>
              </a:rPr>
              <a:t>たと</a:t>
            </a:r>
            <a:r>
              <a:rPr lang="x-none" dirty="0">
                <a:latin typeface="ＭＳ ゴシック" panose="020B0609070205080204" pitchFamily="49" charset="-128"/>
                <a:ea typeface="ＭＳ ゴシック" panose="020B0609070205080204" pitchFamily="49" charset="-128"/>
              </a:rPr>
              <a:t>えば、</a:t>
            </a:r>
            <a:r>
              <a:rPr lang="ja-JP" altLang="en-US" dirty="0">
                <a:latin typeface="ＭＳ ゴシック" panose="020B0609070205080204" pitchFamily="49" charset="-128"/>
                <a:ea typeface="ＭＳ ゴシック" panose="020B0609070205080204" pitchFamily="49" charset="-128"/>
              </a:rPr>
              <a:t>以前</a:t>
            </a:r>
            <a:r>
              <a:rPr lang="x-none" dirty="0">
                <a:latin typeface="ＭＳ ゴシック" panose="020B0609070205080204" pitchFamily="49" charset="-128"/>
                <a:ea typeface="ＭＳ ゴシック" panose="020B0609070205080204" pitchFamily="49" charset="-128"/>
              </a:rPr>
              <a:t>のステップで両立しないライセンス下にある</a:t>
            </a:r>
            <a:r>
              <a:rPr lang="ja-JP" altLang="en-US" dirty="0">
                <a:latin typeface="ＭＳ ゴシック" panose="020B0609070205080204" pitchFamily="49" charset="-128"/>
                <a:ea typeface="ＭＳ ゴシック" panose="020B0609070205080204" pitchFamily="49" charset="-128"/>
              </a:rPr>
              <a:t>異なる</a:t>
            </a:r>
            <a:r>
              <a:rPr lang="x-none" dirty="0">
                <a:latin typeface="ＭＳ ゴシック" panose="020B0609070205080204" pitchFamily="49" charset="-128"/>
                <a:ea typeface="ＭＳ ゴシック" panose="020B0609070205080204" pitchFamily="49" charset="-128"/>
              </a:rPr>
              <a:t>FOSS</a:t>
            </a:r>
            <a:r>
              <a:rPr lang="ja-JP" altLang="en-US" dirty="0">
                <a:latin typeface="ＭＳ ゴシック" panose="020B0609070205080204" pitchFamily="49" charset="-128"/>
                <a:ea typeface="ＭＳ ゴシック" panose="020B0609070205080204" pitchFamily="49" charset="-128"/>
              </a:rPr>
              <a:t>の</a:t>
            </a:r>
            <a:r>
              <a:rPr lang="x-none" dirty="0">
                <a:latin typeface="ＭＳ ゴシック" panose="020B0609070205080204" pitchFamily="49" charset="-128"/>
                <a:ea typeface="ＭＳ ゴシック" panose="020B0609070205080204" pitchFamily="49" charset="-128"/>
              </a:rPr>
              <a:t>コードを含</a:t>
            </a:r>
            <a:r>
              <a:rPr lang="ja-JP" altLang="en-US" dirty="0" err="1">
                <a:latin typeface="ＭＳ ゴシック" panose="020B0609070205080204" pitchFamily="49" charset="-128"/>
                <a:ea typeface="ＭＳ ゴシック" panose="020B0609070205080204" pitchFamily="49" charset="-128"/>
              </a:rPr>
              <a:t>んだ</a:t>
            </a:r>
            <a:r>
              <a:rPr lang="x-none" dirty="0">
                <a:latin typeface="ＭＳ ゴシック" panose="020B0609070205080204" pitchFamily="49" charset="-128"/>
                <a:ea typeface="ＭＳ ゴシック" panose="020B0609070205080204" pitchFamily="49" charset="-128"/>
              </a:rPr>
              <a:t>FOSSコンポーネントを特定したとします</a:t>
            </a:r>
            <a:r>
              <a:rPr lang="x-none">
                <a:latin typeface="ＭＳ ゴシック" panose="020B0609070205080204" pitchFamily="49" charset="-128"/>
                <a:ea typeface="ＭＳ ゴシック" panose="020B0609070205080204" pitchFamily="49" charset="-128"/>
              </a:rPr>
              <a:t>。</a:t>
            </a:r>
            <a:r>
              <a:rPr lang="x-none" smtClean="0">
                <a:latin typeface="ＭＳ ゴシック" panose="020B0609070205080204" pitchFamily="49" charset="-128"/>
                <a:ea typeface="ＭＳ ゴシック" panose="020B0609070205080204" pitchFamily="49" charset="-128"/>
              </a:rPr>
              <a:t>レビューチームはこの問題を解決するためにエンジ</a:t>
            </a:r>
            <a:r>
              <a:rPr lang="ja-JP" altLang="en-US" smtClean="0">
                <a:latin typeface="ＭＳ ゴシック" panose="020B0609070205080204" pitchFamily="49" charset="-128"/>
                <a:ea typeface="ＭＳ ゴシック" panose="020B0609070205080204" pitchFamily="49" charset="-128"/>
              </a:rPr>
              <a:t>ニ</a:t>
            </a:r>
            <a:r>
              <a:rPr lang="x-none" smtClean="0">
                <a:latin typeface="ＭＳ ゴシック" panose="020B0609070205080204" pitchFamily="49" charset="-128"/>
                <a:ea typeface="ＭＳ ゴシック" panose="020B0609070205080204" pitchFamily="49" charset="-128"/>
              </a:rPr>
              <a:t>アリングチームに適切なフィードバックを提供する必要があります</a:t>
            </a:r>
            <a:r>
              <a:rPr lang="x-none" dirty="0" smtClean="0">
                <a:latin typeface="ＭＳ ゴシック" panose="020B0609070205080204" pitchFamily="49" charset="-128"/>
                <a:ea typeface="ＭＳ ゴシック" panose="020B0609070205080204" pitchFamily="49" charset="-128"/>
              </a:rPr>
              <a:t>。</a:t>
            </a:r>
            <a:endParaRPr lang="en-US" strike="sngStrike" dirty="0" smtClean="0">
              <a:latin typeface="ＭＳ ゴシック" panose="020B0609070205080204" pitchFamily="49" charset="-128"/>
              <a:ea typeface="ＭＳ ゴシック" panose="020B0609070205080204" pitchFamily="49" charset="-128"/>
            </a:endParaRPr>
          </a:p>
          <a:p>
            <a:endParaRPr lang="en-US" dirty="0" smtClean="0">
              <a:latin typeface="Calibri"/>
            </a:endParaRPr>
          </a:p>
          <a:p>
            <a:r>
              <a:rPr lang="en-US" dirty="0" smtClean="0">
                <a:latin typeface="Calibri"/>
              </a:rPr>
              <a:t>---</a:t>
            </a:r>
          </a:p>
          <a:p>
            <a:pPr marL="0" marR="0" indent="0" algn="l" defTabSz="914400" rtl="0" eaLnBrk="1" fontAlgn="auto" latinLnBrk="0" hangingPunct="1">
              <a:lnSpc>
                <a:spcPct val="100000"/>
              </a:lnSpc>
              <a:spcBef>
                <a:spcPts val="0"/>
              </a:spcBef>
              <a:spcAft>
                <a:spcPts val="0"/>
              </a:spcAft>
              <a:buClrTx/>
              <a:buSzTx/>
              <a:buFontTx/>
              <a:buNone/>
              <a:tabLst/>
              <a:defRPr/>
            </a:pPr>
            <a:r>
              <a:rPr lang="x-none" altLang="ja-JP" dirty="0" smtClean="0">
                <a:latin typeface="+mn-lt"/>
              </a:rPr>
              <a:t>Once an audit report is produced that confirms the origin and licensing of source code, the review team should flag and review any issues under the company FOSS policy. For example, the earlier steps may have identified a FOSS component that contains other FOSS code under an incompatible license. The review team should provide appropriate feedback to the engineering team to resolve the issues.</a:t>
            </a:r>
            <a:endParaRPr lang="x-none" altLang="ja-JP" strike="sngStrike" dirty="0" smtClean="0">
              <a:latin typeface="+mn-lt"/>
            </a:endParaRPr>
          </a:p>
          <a:p>
            <a:endParaRPr lang="en-US" dirty="0" smtClean="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59</a:t>
            </a:fld>
            <a:endParaRPr lang="en-US"/>
          </a:p>
        </p:txBody>
      </p:sp>
    </p:spTree>
    <p:extLst>
      <p:ext uri="{BB962C8B-B14F-4D97-AF65-F5344CB8AC3E}">
        <p14:creationId xmlns:p14="http://schemas.microsoft.com/office/powerpoint/2010/main" val="10808713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latin typeface="ＭＳ ゴシック" panose="020B0609070205080204" pitchFamily="49" charset="-128"/>
                <a:ea typeface="ＭＳ ゴシック" panose="020B0609070205080204" pitchFamily="49" charset="-128"/>
              </a:rPr>
              <a:t>このスライドで、企業が、社内文書として内部FOSSポリシーがどこにあるか</a:t>
            </a:r>
            <a:r>
              <a:rPr lang="ja-JP" altLang="en-US" dirty="0">
                <a:latin typeface="ＭＳ ゴシック" panose="020B0609070205080204" pitchFamily="49" charset="-128"/>
                <a:ea typeface="ＭＳ ゴシック" panose="020B0609070205080204" pitchFamily="49" charset="-128"/>
              </a:rPr>
              <a:t>を示すことができる</a:t>
            </a:r>
            <a:r>
              <a:rPr lang="en-US" dirty="0" err="1">
                <a:latin typeface="ＭＳ ゴシック" panose="020B0609070205080204" pitchFamily="49" charset="-128"/>
                <a:ea typeface="ＭＳ ゴシック" panose="020B0609070205080204" pitchFamily="49" charset="-128"/>
              </a:rPr>
              <a:t>ようにし</a:t>
            </a:r>
            <a:r>
              <a:rPr lang="ja-JP" altLang="en-US" dirty="0" err="1">
                <a:latin typeface="ＭＳ ゴシック" panose="020B0609070205080204" pitchFamily="49" charset="-128"/>
                <a:ea typeface="ＭＳ ゴシック" panose="020B0609070205080204" pitchFamily="49" charset="-128"/>
              </a:rPr>
              <a:t>てい</a:t>
            </a:r>
            <a:r>
              <a:rPr lang="en-US" dirty="0" err="1">
                <a:latin typeface="ＭＳ ゴシック" panose="020B0609070205080204" pitchFamily="49" charset="-128"/>
                <a:ea typeface="ＭＳ ゴシック" panose="020B0609070205080204" pitchFamily="49" charset="-128"/>
              </a:rPr>
              <a:t>ます</a:t>
            </a:r>
            <a:r>
              <a:rPr lang="en-US" dirty="0" smtClean="0">
                <a:latin typeface="ＭＳ ゴシック" panose="020B0609070205080204" pitchFamily="49" charset="-128"/>
                <a:ea typeface="ＭＳ ゴシック" panose="020B0609070205080204" pitchFamily="49" charset="-128"/>
              </a:rPr>
              <a:t>。</a:t>
            </a:r>
          </a:p>
          <a:p>
            <a:endParaRPr lang="en-US" dirty="0" smtClean="0"/>
          </a:p>
          <a:p>
            <a:r>
              <a:rPr lang="en-US"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dirty="0" smtClean="0"/>
              <a:t>This slide is intended to help a company identify where their internal FOSS policy is located in the company </a:t>
            </a:r>
            <a:r>
              <a:rPr lang="en-US" altLang="ja-JP" smtClean="0"/>
              <a:t>documentation.</a:t>
            </a:r>
            <a:endParaRPr lang="en-US" altLang="ja-JP" dirty="0" smtClean="0"/>
          </a:p>
        </p:txBody>
      </p:sp>
      <p:sp>
        <p:nvSpPr>
          <p:cNvPr id="4" name="Slide Number Placeholder 3"/>
          <p:cNvSpPr>
            <a:spLocks noGrp="1"/>
          </p:cNvSpPr>
          <p:nvPr>
            <p:ph type="sldNum" sz="quarter" idx="10"/>
          </p:nvPr>
        </p:nvSpPr>
        <p:spPr/>
        <p:txBody>
          <a:bodyPr/>
          <a:lstStyle/>
          <a:p>
            <a:fld id="{6B482BE6-6443-43D0-B2C4-9E7E7E3CDEDD}" type="slidenum">
              <a:rPr lang="en-US"/>
              <a:t>6</a:t>
            </a:fld>
            <a:endParaRPr lang="en-US"/>
          </a:p>
        </p:txBody>
      </p:sp>
    </p:spTree>
    <p:extLst>
      <p:ext uri="{BB962C8B-B14F-4D97-AF65-F5344CB8AC3E}">
        <p14:creationId xmlns:p14="http://schemas.microsoft.com/office/powerpoint/2010/main" val="146347687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x-none" dirty="0" smtClean="0">
                <a:latin typeface="ＭＳ ゴシック" panose="020B0609070205080204" pitchFamily="49" charset="-128"/>
                <a:ea typeface="ＭＳ ゴシック" panose="020B0609070205080204" pitchFamily="49" charset="-128"/>
              </a:rPr>
              <a:t>このスライド</a:t>
            </a:r>
            <a:r>
              <a:rPr lang="ja-JP" altLang="en-US" dirty="0" smtClean="0">
                <a:latin typeface="ＭＳ ゴシック" panose="020B0609070205080204" pitchFamily="49" charset="-128"/>
                <a:ea typeface="ＭＳ ゴシック" panose="020B0609070205080204" pitchFamily="49" charset="-128"/>
              </a:rPr>
              <a:t>で</a:t>
            </a:r>
            <a:r>
              <a:rPr lang="x-none" dirty="0" smtClean="0">
                <a:latin typeface="ＭＳ ゴシック" panose="020B0609070205080204" pitchFamily="49" charset="-128"/>
                <a:ea typeface="ＭＳ ゴシック" panose="020B0609070205080204" pitchFamily="49" charset="-128"/>
              </a:rPr>
              <a:t>は</a:t>
            </a:r>
            <a:r>
              <a:rPr lang="x-none" dirty="0">
                <a:latin typeface="ＭＳ ゴシック" panose="020B0609070205080204" pitchFamily="49" charset="-128"/>
                <a:ea typeface="ＭＳ ゴシック" panose="020B0609070205080204" pitchFamily="49" charset="-128"/>
              </a:rPr>
              <a:t>、FOSSの使用と企業のソフトウェアとの関係を説明するために使うテンプレートを掲載しています。</a:t>
            </a:r>
            <a:r>
              <a:rPr lang="ja-JP" altLang="en-US" dirty="0">
                <a:latin typeface="ＭＳ ゴシック" panose="020B0609070205080204" pitchFamily="49" charset="-128"/>
                <a:ea typeface="ＭＳ ゴシック" panose="020B0609070205080204" pitchFamily="49" charset="-128"/>
              </a:rPr>
              <a:t>たとえば</a:t>
            </a:r>
            <a:r>
              <a:rPr lang="x-none" dirty="0">
                <a:latin typeface="ＭＳ ゴシック" panose="020B0609070205080204" pitchFamily="49" charset="-128"/>
                <a:ea typeface="ＭＳ ゴシック" panose="020B0609070205080204" pitchFamily="49" charset="-128"/>
              </a:rPr>
              <a:t>、FOSSと企業のコンポーネントは一緒にリンクされるのか？といったことです。</a:t>
            </a:r>
            <a:r>
              <a:rPr lang="x-none" dirty="0" smtClean="0">
                <a:latin typeface="ＭＳ ゴシック" panose="020B0609070205080204" pitchFamily="49" charset="-128"/>
                <a:ea typeface="ＭＳ ゴシック" panose="020B0609070205080204" pitchFamily="49" charset="-128"/>
              </a:rPr>
              <a:t>このようなテンプレートは</a:t>
            </a:r>
            <a:r>
              <a:rPr lang="ja-JP" altLang="en-US" dirty="0" err="1" smtClean="0">
                <a:latin typeface="ＭＳ ゴシック" panose="020B0609070205080204" pitchFamily="49" charset="-128"/>
                <a:ea typeface="ＭＳ ゴシック" panose="020B0609070205080204" pitchFamily="49" charset="-128"/>
              </a:rPr>
              <a:t>、</a:t>
            </a:r>
            <a:r>
              <a:rPr lang="x-none" dirty="0" smtClean="0">
                <a:latin typeface="ＭＳ ゴシック" panose="020B0609070205080204" pitchFamily="49" charset="-128"/>
                <a:ea typeface="ＭＳ ゴシック" panose="020B0609070205080204" pitchFamily="49" charset="-128"/>
              </a:rPr>
              <a:t>計画</a:t>
            </a:r>
            <a:r>
              <a:rPr lang="ja-JP" altLang="en-US" dirty="0">
                <a:latin typeface="ＭＳ ゴシック" panose="020B0609070205080204" pitchFamily="49" charset="-128"/>
                <a:ea typeface="ＭＳ ゴシック" panose="020B0609070205080204" pitchFamily="49" charset="-128"/>
              </a:rPr>
              <a:t>された</a:t>
            </a:r>
            <a:r>
              <a:rPr lang="x-none" dirty="0">
                <a:latin typeface="ＭＳ ゴシック" panose="020B0609070205080204" pitchFamily="49" charset="-128"/>
                <a:ea typeface="ＭＳ ゴシック" panose="020B0609070205080204" pitchFamily="49" charset="-128"/>
              </a:rPr>
              <a:t>FOSS</a:t>
            </a:r>
            <a:r>
              <a:rPr lang="x-none" dirty="0" smtClean="0">
                <a:latin typeface="ＭＳ ゴシック" panose="020B0609070205080204" pitchFamily="49" charset="-128"/>
                <a:ea typeface="ＭＳ ゴシック" panose="020B0609070205080204" pitchFamily="49" charset="-128"/>
              </a:rPr>
              <a:t>の使用に</a:t>
            </a:r>
            <a:r>
              <a:rPr lang="ja-JP" altLang="en-US" dirty="0" smtClean="0">
                <a:latin typeface="ＭＳ ゴシック" panose="020B0609070205080204" pitchFamily="49" charset="-128"/>
                <a:ea typeface="ＭＳ ゴシック" panose="020B0609070205080204" pitchFamily="49" charset="-128"/>
              </a:rPr>
              <a:t>ついて</a:t>
            </a:r>
            <a:r>
              <a:rPr lang="x-none" dirty="0" smtClean="0">
                <a:latin typeface="ＭＳ ゴシック" panose="020B0609070205080204" pitchFamily="49" charset="-128"/>
                <a:ea typeface="ＭＳ ゴシック" panose="020B0609070205080204" pitchFamily="49" charset="-128"/>
              </a:rPr>
              <a:t>FOSS</a:t>
            </a:r>
            <a:r>
              <a:rPr lang="x-none" dirty="0">
                <a:latin typeface="ＭＳ ゴシック" panose="020B0609070205080204" pitchFamily="49" charset="-128"/>
                <a:ea typeface="ＭＳ ゴシック" panose="020B0609070205080204" pitchFamily="49" charset="-128"/>
              </a:rPr>
              <a:t>レビューチームの</a:t>
            </a:r>
            <a:r>
              <a:rPr lang="ja-JP" altLang="en-US" dirty="0">
                <a:latin typeface="ＭＳ ゴシック" panose="020B0609070205080204" pitchFamily="49" charset="-128"/>
                <a:ea typeface="ＭＳ ゴシック" panose="020B0609070205080204" pitchFamily="49" charset="-128"/>
              </a:rPr>
              <a:t>理解を助ける</a:t>
            </a:r>
            <a:r>
              <a:rPr lang="x-none" dirty="0" smtClean="0">
                <a:latin typeface="ＭＳ ゴシック" panose="020B0609070205080204" pitchFamily="49" charset="-128"/>
                <a:ea typeface="ＭＳ ゴシック" panose="020B0609070205080204" pitchFamily="49" charset="-128"/>
              </a:rPr>
              <a:t>ためにエンジニアリング</a:t>
            </a:r>
            <a:r>
              <a:rPr lang="en-US" dirty="0" smtClean="0">
                <a:latin typeface="ＭＳ ゴシック" panose="020B0609070205080204" pitchFamily="49" charset="-128"/>
                <a:ea typeface="ＭＳ ゴシック" panose="020B0609070205080204" pitchFamily="49" charset="-128"/>
              </a:rPr>
              <a:t> </a:t>
            </a:r>
            <a:r>
              <a:rPr lang="x-none" dirty="0" smtClean="0">
                <a:latin typeface="ＭＳ ゴシック" panose="020B0609070205080204" pitchFamily="49" charset="-128"/>
                <a:ea typeface="ＭＳ ゴシック" panose="020B0609070205080204" pitchFamily="49" charset="-128"/>
              </a:rPr>
              <a:t>チームによって作成されることもあります。</a:t>
            </a:r>
            <a:endParaRPr lang="en-US" dirty="0" smtClean="0">
              <a:latin typeface="ＭＳ ゴシック" panose="020B0609070205080204" pitchFamily="49" charset="-128"/>
              <a:ea typeface="ＭＳ ゴシック" panose="020B0609070205080204" pitchFamily="49" charset="-128"/>
            </a:endParaRPr>
          </a:p>
          <a:p>
            <a:endParaRPr lang="en-US" dirty="0" smtClean="0"/>
          </a:p>
          <a:p>
            <a:r>
              <a:rPr lang="en-US"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x-none" altLang="ja-JP" dirty="0" smtClean="0"/>
              <a:t>This slide contains a template that may be used to illustrate FOSS usage and its relationship with company software. For example, how are FOSS and company components linked together? Templates such as these may be created by engineering teams to help educate the FOSS review team about planned FOSS usage.</a:t>
            </a:r>
          </a:p>
          <a:p>
            <a:endParaRPr lang="x-none" dirty="0"/>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pPr/>
              <a:t>60</a:t>
            </a:fld>
            <a:endParaRPr lang="en-US"/>
          </a:p>
        </p:txBody>
      </p:sp>
    </p:spTree>
    <p:extLst>
      <p:ext uri="{BB962C8B-B14F-4D97-AF65-F5344CB8AC3E}">
        <p14:creationId xmlns:p14="http://schemas.microsoft.com/office/powerpoint/2010/main" val="354361340"/>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ＭＳ ゴシック" panose="020B0609070205080204" pitchFamily="49" charset="-128"/>
                <a:ea typeface="ＭＳ ゴシック" panose="020B0609070205080204" pitchFamily="49" charset="-128"/>
              </a:rPr>
              <a:t>このステップでは、FOSSレビュー</a:t>
            </a:r>
            <a:r>
              <a:rPr lang="ja-JP" alt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チームが直前のステップで収集された事実をレビューし、FOSSライセンス下で企業が負うべき義務を確認します。</a:t>
            </a:r>
            <a:endParaRPr lang="en-US" dirty="0">
              <a:latin typeface="ＭＳ ゴシック" panose="020B0609070205080204" pitchFamily="49" charset="-128"/>
              <a:ea typeface="ＭＳ ゴシック" panose="020B0609070205080204" pitchFamily="49" charset="-128"/>
            </a:endParaRPr>
          </a:p>
          <a:p>
            <a:endParaRPr lang="x-none" dirty="0">
              <a:latin typeface="ＭＳ ゴシック" panose="020B0609070205080204" pitchFamily="49" charset="-128"/>
              <a:ea typeface="ＭＳ ゴシック" panose="020B0609070205080204" pitchFamily="49" charset="-128"/>
            </a:endParaRPr>
          </a:p>
          <a:p>
            <a:r>
              <a:rPr lang="x-none" dirty="0">
                <a:latin typeface="ＭＳ ゴシック" panose="020B0609070205080204" pitchFamily="49" charset="-128"/>
                <a:ea typeface="ＭＳ ゴシック" panose="020B0609070205080204" pitchFamily="49" charset="-128"/>
              </a:rPr>
              <a:t>このステップは直前のステップ（</a:t>
            </a:r>
            <a:r>
              <a:rPr lang="x-none" dirty="0" smtClean="0">
                <a:latin typeface="ＭＳ ゴシック" panose="020B0609070205080204" pitchFamily="49" charset="-128"/>
                <a:ea typeface="ＭＳ ゴシック" panose="020B0609070205080204" pitchFamily="49" charset="-128"/>
              </a:rPr>
              <a:t>監査で</a:t>
            </a:r>
            <a:r>
              <a:rPr lang="ja-JP" altLang="en-US" dirty="0" smtClean="0">
                <a:latin typeface="ＭＳ ゴシック" panose="020B0609070205080204" pitchFamily="49" charset="-128"/>
                <a:ea typeface="ＭＳ ゴシック" panose="020B0609070205080204" pitchFamily="49" charset="-128"/>
              </a:rPr>
              <a:t>の</a:t>
            </a:r>
            <a:r>
              <a:rPr lang="x-none" dirty="0" smtClean="0">
                <a:latin typeface="ＭＳ ゴシック" panose="020B0609070205080204" pitchFamily="49" charset="-128"/>
                <a:ea typeface="ＭＳ ゴシック" panose="020B0609070205080204" pitchFamily="49" charset="-128"/>
              </a:rPr>
              <a:t>問題を解決する</a:t>
            </a:r>
            <a:r>
              <a:rPr lang="x-none" dirty="0">
                <a:latin typeface="ＭＳ ゴシック" panose="020B0609070205080204" pitchFamily="49" charset="-128"/>
                <a:ea typeface="ＭＳ ゴシック" panose="020B0609070205080204" pitchFamily="49" charset="-128"/>
              </a:rPr>
              <a:t>）と密接に関係しています。直前のステップでは企業のポリシーと合致しないFOSSの使用を取り除きました。</a:t>
            </a:r>
            <a:r>
              <a:rPr lang="x-none" dirty="0" smtClean="0">
                <a:latin typeface="ＭＳ ゴシック" panose="020B0609070205080204" pitchFamily="49" charset="-128"/>
                <a:ea typeface="ＭＳ ゴシック" panose="020B0609070205080204" pitchFamily="49" charset="-128"/>
              </a:rPr>
              <a:t>このステップでは使用</a:t>
            </a:r>
            <a:r>
              <a:rPr lang="ja-JP" altLang="en-US" dirty="0" smtClean="0">
                <a:latin typeface="ＭＳ ゴシック" panose="020B0609070205080204" pitchFamily="49" charset="-128"/>
                <a:ea typeface="ＭＳ ゴシック" panose="020B0609070205080204" pitchFamily="49" charset="-128"/>
              </a:rPr>
              <a:t>していくことになった</a:t>
            </a:r>
            <a:r>
              <a:rPr lang="x-none" dirty="0" smtClean="0">
                <a:latin typeface="ＭＳ ゴシック" panose="020B0609070205080204" pitchFamily="49" charset="-128"/>
                <a:ea typeface="ＭＳ ゴシック" panose="020B0609070205080204" pitchFamily="49" charset="-128"/>
              </a:rPr>
              <a:t>FOSS</a:t>
            </a:r>
            <a:r>
              <a:rPr lang="x-none" dirty="0">
                <a:latin typeface="ＭＳ ゴシック" panose="020B0609070205080204" pitchFamily="49" charset="-128"/>
                <a:ea typeface="ＭＳ ゴシック" panose="020B0609070205080204" pitchFamily="49" charset="-128"/>
              </a:rPr>
              <a:t>のライセンス義務を評価し、確認します</a:t>
            </a:r>
            <a:r>
              <a:rPr lang="x-none" dirty="0" smtClean="0">
                <a:latin typeface="ＭＳ ゴシック" panose="020B0609070205080204" pitchFamily="49" charset="-128"/>
                <a:ea typeface="ＭＳ ゴシック" panose="020B0609070205080204" pitchFamily="49" charset="-128"/>
              </a:rPr>
              <a:t>。</a:t>
            </a:r>
            <a:endParaRPr lang="en-US" strike="sngStrike" dirty="0" smtClean="0">
              <a:latin typeface="ＭＳ ゴシック" panose="020B0609070205080204" pitchFamily="49" charset="-128"/>
              <a:ea typeface="ＭＳ ゴシック" panose="020B0609070205080204" pitchFamily="49" charset="-128"/>
            </a:endParaRPr>
          </a:p>
          <a:p>
            <a:endParaRPr lang="en-US" strike="sngStrike" dirty="0" smtClean="0">
              <a:latin typeface="Calibri"/>
            </a:endParaRPr>
          </a:p>
          <a:p>
            <a:r>
              <a:rPr lang="en-US" dirty="0" smtClean="0">
                <a:latin typeface="Calibri"/>
              </a:rPr>
              <a:t>---</a:t>
            </a:r>
          </a:p>
          <a:p>
            <a:r>
              <a:rPr lang="x-none" altLang="ja-JP" dirty="0" smtClean="0">
                <a:latin typeface="+mn-lt"/>
              </a:rPr>
              <a:t>In this step, the FOSS review team reviews the facts collected in the previous steps and identifies the company’s obligations under the FOSS licenses.</a:t>
            </a:r>
            <a:endParaRPr lang="en-US" altLang="ja-JP" dirty="0" smtClean="0">
              <a:latin typeface="+mn-lt"/>
            </a:endParaRPr>
          </a:p>
          <a:p>
            <a:endParaRPr lang="x-none" altLang="ja-JP" dirty="0" smtClean="0">
              <a:latin typeface="+mn-lt"/>
            </a:endParaRPr>
          </a:p>
          <a:p>
            <a:r>
              <a:rPr lang="x-none" altLang="ja-JP" dirty="0" smtClean="0">
                <a:latin typeface="+mn-lt"/>
              </a:rPr>
              <a:t>This step may be closely linked with the previous step (Resolving Audit Issues). In the previous step we removed FOSS usage that did not conform to company policy. In this step, we evaluate and identify the license obligations for FOSS usage that is retained.</a:t>
            </a:r>
            <a:endParaRPr lang="x-none" altLang="ja-JP" strike="sngStrike" dirty="0" smtClean="0">
              <a:latin typeface="+mn-lt"/>
            </a:endParaRPr>
          </a:p>
          <a:p>
            <a:endParaRPr lang="en-US" dirty="0" smtClean="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61</a:t>
            </a:fld>
            <a:endParaRPr lang="en-US"/>
          </a:p>
        </p:txBody>
      </p:sp>
    </p:spTree>
    <p:extLst>
      <p:ext uri="{BB962C8B-B14F-4D97-AF65-F5344CB8AC3E}">
        <p14:creationId xmlns:p14="http://schemas.microsoft.com/office/powerpoint/2010/main" val="303951638"/>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ＭＳ ゴシック" panose="020B0609070205080204" pitchFamily="49" charset="-128"/>
                <a:ea typeface="ＭＳ ゴシック" panose="020B0609070205080204" pitchFamily="49" charset="-128"/>
              </a:rPr>
              <a:t>ここでの例における承認ステップでは、レビュー</a:t>
            </a:r>
            <a:r>
              <a:rPr lang="ja-JP" alt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チームは問題のFOSSの使用を</a:t>
            </a:r>
            <a:r>
              <a:rPr lang="ja-JP" altLang="en-US" dirty="0" err="1">
                <a:latin typeface="ＭＳ ゴシック" panose="020B0609070205080204" pitchFamily="49" charset="-128"/>
                <a:ea typeface="ＭＳ ゴシック" panose="020B0609070205080204" pitchFamily="49" charset="-128"/>
              </a:rPr>
              <a:t>、</a:t>
            </a:r>
            <a:r>
              <a:rPr lang="x-none" dirty="0">
                <a:latin typeface="ＭＳ ゴシック" panose="020B0609070205080204" pitchFamily="49" charset="-128"/>
                <a:ea typeface="ＭＳ ゴシック" panose="020B0609070205080204" pitchFamily="49" charset="-128"/>
              </a:rPr>
              <a:t>それに伴う条件や義務に添って承認するかどうかを明らかにします。この承認では、FOSSコンポーネントの版</a:t>
            </a:r>
            <a:r>
              <a:rPr lang="ja-JP" altLang="en-US" dirty="0">
                <a:latin typeface="ＭＳ ゴシック" panose="020B0609070205080204" pitchFamily="49" charset="-128"/>
                <a:ea typeface="ＭＳ ゴシック" panose="020B0609070205080204" pitchFamily="49" charset="-128"/>
              </a:rPr>
              <a:t>名</a:t>
            </a:r>
            <a:r>
              <a:rPr lang="x-none" dirty="0">
                <a:latin typeface="ＭＳ ゴシック" panose="020B0609070205080204" pitchFamily="49" charset="-128"/>
                <a:ea typeface="ＭＳ ゴシック" panose="020B0609070205080204" pitchFamily="49" charset="-128"/>
              </a:rPr>
              <a:t>や承認される使用シナリオ</a:t>
            </a:r>
            <a:r>
              <a:rPr lang="ja-JP" altLang="en-US" dirty="0">
                <a:latin typeface="ＭＳ ゴシック" panose="020B0609070205080204" pitchFamily="49" charset="-128"/>
                <a:ea typeface="ＭＳ ゴシック" panose="020B0609070205080204" pitchFamily="49" charset="-128"/>
              </a:rPr>
              <a:t>などの</a:t>
            </a:r>
            <a:r>
              <a:rPr lang="x-none" dirty="0">
                <a:latin typeface="ＭＳ ゴシック" panose="020B0609070205080204" pitchFamily="49" charset="-128"/>
                <a:ea typeface="ＭＳ ゴシック" panose="020B0609070205080204" pitchFamily="49" charset="-128"/>
              </a:rPr>
              <a:t>重要</a:t>
            </a:r>
            <a:r>
              <a:rPr lang="ja-JP" altLang="en-US" dirty="0">
                <a:latin typeface="ＭＳ ゴシック" panose="020B0609070205080204" pitchFamily="49" charset="-128"/>
                <a:ea typeface="ＭＳ ゴシック" panose="020B0609070205080204" pitchFamily="49" charset="-128"/>
              </a:rPr>
              <a:t>な</a:t>
            </a:r>
            <a:r>
              <a:rPr lang="x-none" dirty="0">
                <a:latin typeface="ＭＳ ゴシック" panose="020B0609070205080204" pitchFamily="49" charset="-128"/>
                <a:ea typeface="ＭＳ ゴシック" panose="020B0609070205080204" pitchFamily="49" charset="-128"/>
              </a:rPr>
              <a:t>詳細情報を盛り込む必要があります</a:t>
            </a:r>
            <a:r>
              <a:rPr lang="x-none" dirty="0" smtClean="0">
                <a:latin typeface="ＭＳ ゴシック" panose="020B0609070205080204" pitchFamily="49" charset="-128"/>
                <a:ea typeface="ＭＳ ゴシック" panose="020B0609070205080204" pitchFamily="49" charset="-128"/>
              </a:rPr>
              <a:t>。</a:t>
            </a:r>
            <a:endParaRPr lang="en-US" dirty="0" smtClean="0">
              <a:latin typeface="ＭＳ ゴシック" panose="020B0609070205080204" pitchFamily="49" charset="-128"/>
              <a:ea typeface="ＭＳ ゴシック" panose="020B0609070205080204" pitchFamily="49" charset="-128"/>
            </a:endParaRPr>
          </a:p>
          <a:p>
            <a:endParaRPr lang="en-US" dirty="0" smtClean="0"/>
          </a:p>
          <a:p>
            <a:r>
              <a:rPr lang="en-US"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x-none" altLang="ja-JP" dirty="0" smtClean="0"/>
              <a:t>In the approval step of our example process, the review team communicates whether it approves of the FOSS usage in question, along with any associated conditions or obligations. The approval should also include important details such as version numbers of FOSS components and the approved usage scenario.</a:t>
            </a:r>
          </a:p>
          <a:p>
            <a:endParaRPr lang="x-none" dirty="0"/>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pPr/>
              <a:t>62</a:t>
            </a:fld>
            <a:endParaRPr lang="en-US"/>
          </a:p>
        </p:txBody>
      </p:sp>
    </p:spTree>
    <p:extLst>
      <p:ext uri="{BB962C8B-B14F-4D97-AF65-F5344CB8AC3E}">
        <p14:creationId xmlns:p14="http://schemas.microsoft.com/office/powerpoint/2010/main" val="1861972478"/>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ＭＳ ゴシック" panose="020B0609070205080204" pitchFamily="49" charset="-128"/>
                <a:ea typeface="ＭＳ ゴシック" panose="020B0609070205080204" pitchFamily="49" charset="-128"/>
              </a:rPr>
              <a:t>前ステップ</a:t>
            </a:r>
            <a:r>
              <a:rPr lang="ja-JP" altLang="en-US" dirty="0">
                <a:latin typeface="ＭＳ ゴシック" panose="020B0609070205080204" pitchFamily="49" charset="-128"/>
                <a:ea typeface="ＭＳ ゴシック" panose="020B0609070205080204" pitchFamily="49" charset="-128"/>
              </a:rPr>
              <a:t>の</a:t>
            </a:r>
            <a:r>
              <a:rPr lang="x-none" dirty="0">
                <a:latin typeface="ＭＳ ゴシック" panose="020B0609070205080204" pitchFamily="49" charset="-128"/>
                <a:ea typeface="ＭＳ ゴシック" panose="020B0609070205080204" pitchFamily="49" charset="-128"/>
              </a:rPr>
              <a:t>承認情報は</a:t>
            </a:r>
            <a:r>
              <a:rPr lang="ja-JP" altLang="en-US" dirty="0" err="1">
                <a:latin typeface="ＭＳ ゴシック" panose="020B0609070205080204" pitchFamily="49" charset="-128"/>
                <a:ea typeface="ＭＳ ゴシック" panose="020B0609070205080204" pitchFamily="49" charset="-128"/>
              </a:rPr>
              <a:t>、</a:t>
            </a:r>
            <a:r>
              <a:rPr lang="x-none" dirty="0">
                <a:latin typeface="ＭＳ ゴシック" panose="020B0609070205080204" pitchFamily="49" charset="-128"/>
                <a:ea typeface="ＭＳ ゴシック" panose="020B0609070205080204" pitchFamily="49" charset="-128"/>
              </a:rPr>
              <a:t>そのソフトウェア</a:t>
            </a:r>
            <a:r>
              <a:rPr lang="ja-JP" altLang="en-US" dirty="0">
                <a:latin typeface="ＭＳ ゴシック" panose="020B0609070205080204" pitchFamily="49" charset="-128"/>
                <a:ea typeface="ＭＳ ゴシック" panose="020B0609070205080204" pitchFamily="49" charset="-128"/>
              </a:rPr>
              <a:t>の</a:t>
            </a:r>
            <a:r>
              <a:rPr lang="x-none" dirty="0">
                <a:latin typeface="ＭＳ ゴシック" panose="020B0609070205080204" pitchFamily="49" charset="-128"/>
                <a:ea typeface="ＭＳ ゴシック" panose="020B0609070205080204" pitchFamily="49" charset="-128"/>
              </a:rPr>
              <a:t>リリース</a:t>
            </a:r>
            <a:r>
              <a:rPr lang="ja-JP" altLang="en-US" dirty="0">
                <a:latin typeface="ＭＳ ゴシック" panose="020B0609070205080204" pitchFamily="49" charset="-128"/>
                <a:ea typeface="ＭＳ ゴシック" panose="020B0609070205080204" pitchFamily="49" charset="-128"/>
              </a:rPr>
              <a:t>に関与</a:t>
            </a:r>
            <a:r>
              <a:rPr lang="x-none" dirty="0">
                <a:latin typeface="ＭＳ ゴシック" panose="020B0609070205080204" pitchFamily="49" charset="-128"/>
                <a:ea typeface="ＭＳ ゴシック" panose="020B0609070205080204" pitchFamily="49" charset="-128"/>
              </a:rPr>
              <a:t>する</a:t>
            </a:r>
            <a:r>
              <a:rPr lang="ja-JP" altLang="en-US" dirty="0">
                <a:latin typeface="ＭＳ ゴシック" panose="020B0609070205080204" pitchFamily="49" charset="-128"/>
                <a:ea typeface="ＭＳ ゴシック" panose="020B0609070205080204" pitchFamily="49" charset="-128"/>
              </a:rPr>
              <a:t>すべての人々</a:t>
            </a:r>
            <a:r>
              <a:rPr lang="x-none" dirty="0">
                <a:latin typeface="ＭＳ ゴシック" panose="020B0609070205080204" pitchFamily="49" charset="-128"/>
                <a:ea typeface="ＭＳ ゴシック" panose="020B0609070205080204" pitchFamily="49" charset="-128"/>
              </a:rPr>
              <a:t>が理解し、関連するライセンスの義務を履行できるよう</a:t>
            </a:r>
            <a:r>
              <a:rPr lang="ja-JP" altLang="en-US" dirty="0">
                <a:latin typeface="ＭＳ ゴシック" panose="020B0609070205080204" pitchFamily="49" charset="-128"/>
                <a:ea typeface="ＭＳ ゴシック" panose="020B0609070205080204" pitchFamily="49" charset="-128"/>
              </a:rPr>
              <a:t>に</a:t>
            </a:r>
            <a:r>
              <a:rPr lang="x-none" dirty="0">
                <a:latin typeface="ＭＳ ゴシック" panose="020B0609070205080204" pitchFamily="49" charset="-128"/>
                <a:ea typeface="ＭＳ ゴシック" panose="020B0609070205080204" pitchFamily="49" charset="-128"/>
              </a:rPr>
              <a:t>、登録され、追跡される必要があります。 </a:t>
            </a:r>
            <a:endParaRPr lang="en-US" dirty="0" smtClean="0">
              <a:latin typeface="ＭＳ ゴシック" panose="020B0609070205080204" pitchFamily="49" charset="-128"/>
              <a:ea typeface="ＭＳ ゴシック" panose="020B0609070205080204" pitchFamily="49" charset="-128"/>
            </a:endParaRPr>
          </a:p>
          <a:p>
            <a:endParaRPr lang="en-US" dirty="0" smtClean="0"/>
          </a:p>
          <a:p>
            <a:r>
              <a:rPr lang="en-US"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x-none" altLang="ja-JP" dirty="0" smtClean="0"/>
              <a:t>Approval information from the previous step should be tracked or registered so that anyone releasing the software can understand and comply with the relevant license obligations. </a:t>
            </a:r>
          </a:p>
          <a:p>
            <a:endParaRPr lang="x-none" dirty="0"/>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a:pPr/>
              <a:t>63</a:t>
            </a:fld>
            <a:endParaRPr lang="en-US"/>
          </a:p>
        </p:txBody>
      </p:sp>
    </p:spTree>
    <p:extLst>
      <p:ext uri="{BB962C8B-B14F-4D97-AF65-F5344CB8AC3E}">
        <p14:creationId xmlns:p14="http://schemas.microsoft.com/office/powerpoint/2010/main" val="729221595"/>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x-none" dirty="0">
                <a:latin typeface="ＭＳ ゴシック" panose="020B0609070205080204" pitchFamily="49" charset="-128"/>
                <a:ea typeface="ＭＳ ゴシック" panose="020B0609070205080204" pitchFamily="49" charset="-128"/>
              </a:rPr>
              <a:t>FOSSライセンスで求められる場合、適切な告知／表示</a:t>
            </a:r>
            <a:r>
              <a:rPr lang="ja-JP" altLang="en-US" dirty="0">
                <a:latin typeface="ＭＳ ゴシック" panose="020B0609070205080204" pitchFamily="49" charset="-128"/>
                <a:ea typeface="ＭＳ ゴシック" panose="020B0609070205080204" pitchFamily="49" charset="-128"/>
              </a:rPr>
              <a:t>文</a:t>
            </a:r>
            <a:r>
              <a:rPr lang="x-none" dirty="0">
                <a:latin typeface="ＭＳ ゴシック" panose="020B0609070205080204" pitchFamily="49" charset="-128"/>
                <a:ea typeface="ＭＳ ゴシック" panose="020B0609070205080204" pitchFamily="49" charset="-128"/>
              </a:rPr>
              <a:t>が準備されなければなりません（多くの場合、</a:t>
            </a:r>
            <a:r>
              <a:rPr lang="ja-JP" altLang="en-US" dirty="0">
                <a:latin typeface="ＭＳ ゴシック" panose="020B0609070205080204" pitchFamily="49" charset="-128"/>
                <a:ea typeface="ＭＳ ゴシック" panose="020B0609070205080204" pitchFamily="49" charset="-128"/>
              </a:rPr>
              <a:t>製品</a:t>
            </a:r>
            <a:r>
              <a:rPr lang="x-none" dirty="0">
                <a:latin typeface="ＭＳ ゴシック" panose="020B0609070205080204" pitchFamily="49" charset="-128"/>
                <a:ea typeface="ＭＳ ゴシック" panose="020B0609070205080204" pitchFamily="49" charset="-128"/>
              </a:rPr>
              <a:t>に添付されるテキストファイルで）</a:t>
            </a:r>
            <a:r>
              <a:rPr lang="ja-JP" altLang="en-US" dirty="0" err="1">
                <a:latin typeface="ＭＳ ゴシック" panose="020B0609070205080204" pitchFamily="49" charset="-128"/>
                <a:ea typeface="ＭＳ ゴシック" panose="020B0609070205080204" pitchFamily="49" charset="-128"/>
              </a:rPr>
              <a:t>。</a:t>
            </a:r>
            <a:r>
              <a:rPr lang="x-none" dirty="0">
                <a:latin typeface="ＭＳ ゴシック" panose="020B0609070205080204" pitchFamily="49" charset="-128"/>
                <a:ea typeface="ＭＳ ゴシック" panose="020B0609070205080204" pitchFamily="49" charset="-128"/>
              </a:rPr>
              <a:t>告知／表示には</a:t>
            </a:r>
            <a:r>
              <a:rPr lang="ja-JP" altLang="en-US" dirty="0" smtClean="0">
                <a:latin typeface="ＭＳ ゴシック" panose="020B0609070205080204" pitchFamily="49" charset="-128"/>
                <a:ea typeface="ＭＳ ゴシック" panose="020B0609070205080204" pitchFamily="49" charset="-128"/>
              </a:rPr>
              <a:t>帰属表示</a:t>
            </a:r>
            <a:r>
              <a:rPr lang="x-none" dirty="0" smtClean="0">
                <a:latin typeface="ＭＳ ゴシック" panose="020B0609070205080204" pitchFamily="49" charset="-128"/>
                <a:ea typeface="ＭＳ ゴシック" panose="020B0609070205080204" pitchFamily="49" charset="-128"/>
              </a:rPr>
              <a:t>や改変告知</a:t>
            </a:r>
            <a:r>
              <a:rPr lang="ja-JP" altLang="en-US" dirty="0" err="1">
                <a:latin typeface="ＭＳ ゴシック" panose="020B0609070205080204" pitchFamily="49" charset="-128"/>
                <a:ea typeface="ＭＳ ゴシック" panose="020B0609070205080204" pitchFamily="49" charset="-128"/>
              </a:rPr>
              <a:t>、</a:t>
            </a:r>
            <a:r>
              <a:rPr lang="ja-JP" altLang="en-US" dirty="0">
                <a:latin typeface="ＭＳ ゴシック" panose="020B0609070205080204" pitchFamily="49" charset="-128"/>
                <a:ea typeface="ＭＳ ゴシック" panose="020B0609070205080204" pitchFamily="49" charset="-128"/>
              </a:rPr>
              <a:t>あるいは、</a:t>
            </a:r>
            <a:r>
              <a:rPr lang="x-none" dirty="0">
                <a:latin typeface="ＭＳ ゴシック" panose="020B0609070205080204" pitchFamily="49" charset="-128"/>
                <a:ea typeface="ＭＳ ゴシック" panose="020B0609070205080204" pitchFamily="49" charset="-128"/>
              </a:rPr>
              <a:t>ソースコード</a:t>
            </a:r>
            <a:r>
              <a:rPr lang="ja-JP" altLang="en-US" dirty="0">
                <a:latin typeface="ＭＳ ゴシック" panose="020B0609070205080204" pitchFamily="49" charset="-128"/>
                <a:ea typeface="ＭＳ ゴシック" panose="020B0609070205080204" pitchFamily="49" charset="-128"/>
              </a:rPr>
              <a:t>提供の</a:t>
            </a:r>
            <a:r>
              <a:rPr lang="x-none" dirty="0">
                <a:latin typeface="ＭＳ ゴシック" panose="020B0609070205080204" pitchFamily="49" charset="-128"/>
                <a:ea typeface="ＭＳ ゴシック" panose="020B0609070205080204" pitchFamily="49" charset="-128"/>
              </a:rPr>
              <a:t>申し出が含まれます。いくつかのライセンスについては、</a:t>
            </a:r>
            <a:r>
              <a:rPr lang="x-none">
                <a:latin typeface="ＭＳ ゴシック" panose="020B0609070205080204" pitchFamily="49" charset="-128"/>
                <a:ea typeface="ＭＳ ゴシック" panose="020B0609070205080204" pitchFamily="49" charset="-128"/>
              </a:rPr>
              <a:t>ライセンス全文の写しを含める必要があります</a:t>
            </a:r>
            <a:r>
              <a:rPr lang="x-none" smtClean="0">
                <a:latin typeface="ＭＳ ゴシック" panose="020B0609070205080204" pitchFamily="49" charset="-128"/>
                <a:ea typeface="ＭＳ ゴシック" panose="020B0609070205080204" pitchFamily="49" charset="-128"/>
              </a:rPr>
              <a:t>。</a:t>
            </a:r>
            <a:endParaRPr lang="en-US" dirty="0" smtClean="0">
              <a:latin typeface="ＭＳ ゴシック" panose="020B0609070205080204" pitchFamily="49" charset="-128"/>
              <a:ea typeface="ＭＳ ゴシック" panose="020B0609070205080204" pitchFamily="49" charset="-128"/>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x-none" altLang="ja-JP" dirty="0" smtClean="0"/>
              <a:t>If required by a FOSS license, appropriate notices should be prepared (often in a text file that accompanies the release). Notices may include attribution notices, modification notices, or offers for source code. For some licenses, you may also need to include a full copy of the license text. </a:t>
            </a:r>
          </a:p>
          <a:p>
            <a:pPr marL="0" marR="0" indent="0" algn="l" defTabSz="914400" rtl="0" eaLnBrk="1" fontAlgn="auto" latinLnBrk="0" hangingPunct="1">
              <a:lnSpc>
                <a:spcPct val="100000"/>
              </a:lnSpc>
              <a:spcBef>
                <a:spcPts val="0"/>
              </a:spcBef>
              <a:spcAft>
                <a:spcPts val="0"/>
              </a:spcAft>
              <a:buClrTx/>
              <a:buSzTx/>
              <a:buFontTx/>
              <a:buNone/>
              <a:tabLst/>
              <a:defRPr/>
            </a:pPr>
            <a:endParaRPr lang="x-none"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
            </a:r>
            <a:br>
              <a:rPr lang="en-US" dirty="0"/>
            </a:br>
            <a:endParaRPr lang="x-none" dirty="0"/>
          </a:p>
          <a:p>
            <a:r>
              <a:rPr lang="en-US" dirty="0">
                <a:latin typeface="Calibri"/>
              </a:rPr>
              <a:t/>
            </a:r>
            <a:br>
              <a:rPr lang="en-US" dirty="0">
                <a:latin typeface="Calibri"/>
              </a:rPr>
            </a:br>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64</a:t>
            </a:fld>
            <a:endParaRPr lang="en-US"/>
          </a:p>
        </p:txBody>
      </p:sp>
    </p:spTree>
    <p:extLst>
      <p:ext uri="{BB962C8B-B14F-4D97-AF65-F5344CB8AC3E}">
        <p14:creationId xmlns:p14="http://schemas.microsoft.com/office/powerpoint/2010/main" val="1444250990"/>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x-none" smtClean="0">
                <a:latin typeface="ＭＳ ゴシック" panose="020B0609070205080204" pitchFamily="49" charset="-128"/>
                <a:ea typeface="ＭＳ ゴシック" panose="020B0609070205080204" pitchFamily="49" charset="-128"/>
              </a:rPr>
              <a:t>例として</a:t>
            </a:r>
            <a:r>
              <a:rPr lang="ja-JP" altLang="en-US" smtClean="0">
                <a:latin typeface="ＭＳ ゴシック" panose="020B0609070205080204" pitchFamily="49" charset="-128"/>
                <a:ea typeface="ＭＳ ゴシック" panose="020B0609070205080204" pitchFamily="49" charset="-128"/>
              </a:rPr>
              <a:t>挙</a:t>
            </a:r>
            <a:r>
              <a:rPr lang="x-none" smtClean="0">
                <a:latin typeface="ＭＳ ゴシック" panose="020B0609070205080204" pitchFamily="49" charset="-128"/>
                <a:ea typeface="ＭＳ ゴシック" panose="020B0609070205080204" pitchFamily="49" charset="-128"/>
              </a:rPr>
              <a:t>げたここでのプロセスについて</a:t>
            </a:r>
            <a:r>
              <a:rPr lang="x-none" dirty="0">
                <a:latin typeface="ＭＳ ゴシック" panose="020B0609070205080204" pitchFamily="49" charset="-128"/>
                <a:ea typeface="ＭＳ ゴシック" panose="020B0609070205080204" pitchFamily="49" charset="-128"/>
              </a:rPr>
              <a:t>、このスライドでは企業がリリース前にFOSSライセンスの義務を履行したことを</a:t>
            </a:r>
            <a:r>
              <a:rPr lang="ja-JP" altLang="en-US" dirty="0">
                <a:latin typeface="ＭＳ ゴシック" panose="020B0609070205080204" pitchFamily="49" charset="-128"/>
                <a:ea typeface="ＭＳ ゴシック" panose="020B0609070205080204" pitchFamily="49" charset="-128"/>
              </a:rPr>
              <a:t>検証</a:t>
            </a:r>
            <a:r>
              <a:rPr lang="x-none" dirty="0">
                <a:latin typeface="ＭＳ ゴシック" panose="020B0609070205080204" pitchFamily="49" charset="-128"/>
                <a:ea typeface="ＭＳ ゴシック" panose="020B0609070205080204" pitchFamily="49" charset="-128"/>
              </a:rPr>
              <a:t>していきます。ソースコードを入手可能と</a:t>
            </a:r>
            <a:r>
              <a:rPr lang="ja-JP" altLang="en-US" dirty="0" err="1">
                <a:latin typeface="ＭＳ ゴシック" panose="020B0609070205080204" pitchFamily="49" charset="-128"/>
                <a:ea typeface="ＭＳ ゴシック" panose="020B0609070205080204" pitchFamily="49" charset="-128"/>
              </a:rPr>
              <a:t>しなけ</a:t>
            </a:r>
            <a:r>
              <a:rPr lang="x-none" dirty="0">
                <a:latin typeface="ＭＳ ゴシック" panose="020B0609070205080204" pitchFamily="49" charset="-128"/>
                <a:ea typeface="ＭＳ ゴシック" panose="020B0609070205080204" pitchFamily="49" charset="-128"/>
              </a:rPr>
              <a:t>ればならない場合、企業はソースコードが頒布されるバイナリ</a:t>
            </a:r>
            <a:r>
              <a:rPr lang="ja-JP" alt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ファイルと合致していることを</a:t>
            </a:r>
            <a:r>
              <a:rPr lang="ja-JP" altLang="en-US" dirty="0">
                <a:latin typeface="ＭＳ ゴシック" panose="020B0609070205080204" pitchFamily="49" charset="-128"/>
                <a:ea typeface="ＭＳ ゴシック" panose="020B0609070205080204" pitchFamily="49" charset="-128"/>
              </a:rPr>
              <a:t>検証</a:t>
            </a:r>
            <a:r>
              <a:rPr lang="x-none" dirty="0">
                <a:latin typeface="ＭＳ ゴシック" panose="020B0609070205080204" pitchFamily="49" charset="-128"/>
                <a:ea typeface="ＭＳ ゴシック" panose="020B0609070205080204" pitchFamily="49" charset="-128"/>
              </a:rPr>
              <a:t>します。また企業は告知</a:t>
            </a:r>
            <a:r>
              <a:rPr lang="ja-JP" altLang="en-US" dirty="0">
                <a:latin typeface="ＭＳ ゴシック" panose="020B0609070205080204" pitchFamily="49" charset="-128"/>
                <a:ea typeface="ＭＳ ゴシック" panose="020B0609070205080204" pitchFamily="49" charset="-128"/>
              </a:rPr>
              <a:t>文</a:t>
            </a:r>
            <a:r>
              <a:rPr lang="x-none" dirty="0">
                <a:latin typeface="ＭＳ ゴシック" panose="020B0609070205080204" pitchFamily="49" charset="-128"/>
                <a:ea typeface="ＭＳ ゴシック" panose="020B0609070205080204" pitchFamily="49" charset="-128"/>
              </a:rPr>
              <a:t>が適切に生成され、頒布パッケージに</a:t>
            </a:r>
            <a:r>
              <a:rPr lang="ja-JP" altLang="en-US" dirty="0">
                <a:latin typeface="ＭＳ ゴシック" panose="020B0609070205080204" pitchFamily="49" charset="-128"/>
                <a:ea typeface="ＭＳ ゴシック" panose="020B0609070205080204" pitchFamily="49" charset="-128"/>
              </a:rPr>
              <a:t>含まれ</a:t>
            </a:r>
            <a:r>
              <a:rPr lang="x-none" dirty="0">
                <a:latin typeface="ＭＳ ゴシック" panose="020B0609070205080204" pitchFamily="49" charset="-128"/>
                <a:ea typeface="ＭＳ ゴシック" panose="020B0609070205080204" pitchFamily="49" charset="-128"/>
              </a:rPr>
              <a:t>ていることを必要に応じて</a:t>
            </a:r>
            <a:r>
              <a:rPr lang="ja-JP" altLang="en-US" dirty="0">
                <a:latin typeface="ＭＳ ゴシック" panose="020B0609070205080204" pitchFamily="49" charset="-128"/>
                <a:ea typeface="ＭＳ ゴシック" panose="020B0609070205080204" pitchFamily="49" charset="-128"/>
              </a:rPr>
              <a:t>検証</a:t>
            </a:r>
            <a:r>
              <a:rPr lang="x-none" dirty="0">
                <a:latin typeface="ＭＳ ゴシック" panose="020B0609070205080204" pitchFamily="49" charset="-128"/>
                <a:ea typeface="ＭＳ ゴシック" panose="020B0609070205080204" pitchFamily="49" charset="-128"/>
              </a:rPr>
              <a:t>します</a:t>
            </a:r>
            <a:r>
              <a:rPr lang="x-none" dirty="0" smtClean="0">
                <a:latin typeface="ＭＳ ゴシック" panose="020B0609070205080204" pitchFamily="49" charset="-128"/>
                <a:ea typeface="ＭＳ ゴシック" panose="020B0609070205080204" pitchFamily="49" charset="-128"/>
              </a:rPr>
              <a:t>。</a:t>
            </a:r>
            <a:endParaRPr lang="en-US" dirty="0" smtClean="0">
              <a:latin typeface="ＭＳ ゴシック" panose="020B0609070205080204" pitchFamily="49" charset="-128"/>
              <a:ea typeface="ＭＳ ゴシック" panose="020B0609070205080204" pitchFamily="49" charset="-128"/>
            </a:endParaRPr>
          </a:p>
          <a:p>
            <a:endParaRPr lang="en-US" dirty="0" smtClean="0"/>
          </a:p>
          <a:p>
            <a:r>
              <a:rPr lang="en-US"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x-none" altLang="ja-JP" dirty="0" smtClean="0"/>
              <a:t>In this slide of our example process, the company verifies that it has met its FOSS license obligations before release. In cases where source code must be made available, the company verifies that the source code matches the binary files being distributed. The company also verifies that notices are properly produced and included in distribution packages as needed.</a:t>
            </a:r>
          </a:p>
          <a:p>
            <a:endParaRPr lang="x-none" dirty="0"/>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pPr/>
              <a:t>65</a:t>
            </a:fld>
            <a:endParaRPr lang="en-US"/>
          </a:p>
        </p:txBody>
      </p:sp>
    </p:spTree>
    <p:extLst>
      <p:ext uri="{BB962C8B-B14F-4D97-AF65-F5344CB8AC3E}">
        <p14:creationId xmlns:p14="http://schemas.microsoft.com/office/powerpoint/2010/main" val="920546370"/>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smtClean="0">
                <a:latin typeface="ＭＳ ゴシック" panose="020B0609070205080204" pitchFamily="49" charset="-128"/>
                <a:ea typeface="ＭＳ ゴシック" panose="020B0609070205080204" pitchFamily="49" charset="-128"/>
              </a:rPr>
              <a:t>ソースコードを入手可能</a:t>
            </a:r>
            <a:r>
              <a:rPr lang="ja-JP" altLang="en-US" dirty="0" smtClean="0">
                <a:latin typeface="ＭＳ ゴシック" panose="020B0609070205080204" pitchFamily="49" charset="-128"/>
                <a:ea typeface="ＭＳ ゴシック" panose="020B0609070205080204" pitchFamily="49" charset="-128"/>
              </a:rPr>
              <a:t>にする際、</a:t>
            </a:r>
            <a:r>
              <a:rPr lang="x-none" altLang="ja-JP" dirty="0" smtClean="0">
                <a:latin typeface="ＭＳ ゴシック" panose="020B0609070205080204" pitchFamily="49" charset="-128"/>
                <a:ea typeface="ＭＳ ゴシック" panose="020B0609070205080204" pitchFamily="49" charset="-128"/>
              </a:rPr>
              <a:t>企業は</a:t>
            </a:r>
            <a:r>
              <a:rPr lang="ja-JP" altLang="en-US" dirty="0" smtClean="0">
                <a:latin typeface="ＭＳ ゴシック" panose="020B0609070205080204" pitchFamily="49" charset="-128"/>
                <a:ea typeface="ＭＳ ゴシック" panose="020B0609070205080204" pitchFamily="49" charset="-128"/>
              </a:rPr>
              <a:t>製品に対応した</a:t>
            </a:r>
            <a:r>
              <a:rPr lang="x-none" altLang="ja-JP" dirty="0" smtClean="0">
                <a:latin typeface="ＭＳ ゴシック" panose="020B0609070205080204" pitchFamily="49" charset="-128"/>
                <a:ea typeface="ＭＳ ゴシック" panose="020B0609070205080204" pitchFamily="49" charset="-128"/>
              </a:rPr>
              <a:t>ソースコードをFOSSライセンス</a:t>
            </a:r>
            <a:r>
              <a:rPr lang="ja-JP" altLang="en-US" dirty="0" smtClean="0">
                <a:latin typeface="ＭＳ ゴシック" panose="020B0609070205080204" pitchFamily="49" charset="-128"/>
                <a:ea typeface="ＭＳ ゴシック" panose="020B0609070205080204" pitchFamily="49" charset="-128"/>
              </a:rPr>
              <a:t>が</a:t>
            </a:r>
            <a:r>
              <a:rPr lang="x-none" altLang="ja-JP" dirty="0" smtClean="0">
                <a:latin typeface="ＭＳ ゴシック" panose="020B0609070205080204" pitchFamily="49" charset="-128"/>
                <a:ea typeface="ＭＳ ゴシック" panose="020B0609070205080204" pitchFamily="49" charset="-128"/>
              </a:rPr>
              <a:t>許可</a:t>
            </a:r>
            <a:r>
              <a:rPr lang="ja-JP" altLang="en-US" dirty="0" smtClean="0">
                <a:latin typeface="ＭＳ ゴシック" panose="020B0609070205080204" pitchFamily="49" charset="-128"/>
                <a:ea typeface="ＭＳ ゴシック" panose="020B0609070205080204" pitchFamily="49" charset="-128"/>
              </a:rPr>
              <a:t>する</a:t>
            </a:r>
            <a:r>
              <a:rPr lang="x-none" altLang="ja-JP" dirty="0" smtClean="0">
                <a:latin typeface="ＭＳ ゴシック" panose="020B0609070205080204" pitchFamily="49" charset="-128"/>
                <a:ea typeface="ＭＳ ゴシック" panose="020B0609070205080204" pitchFamily="49" charset="-128"/>
              </a:rPr>
              <a:t>仕組み</a:t>
            </a:r>
            <a:r>
              <a:rPr lang="ja-JP" altLang="en-US" dirty="0" smtClean="0">
                <a:latin typeface="ＭＳ ゴシック" panose="020B0609070205080204" pitchFamily="49" charset="-128"/>
                <a:ea typeface="ＭＳ ゴシック" panose="020B0609070205080204" pitchFamily="49" charset="-128"/>
              </a:rPr>
              <a:t>で</a:t>
            </a:r>
            <a:r>
              <a:rPr lang="x-none" dirty="0" smtClean="0">
                <a:latin typeface="ＭＳ ゴシック" panose="020B0609070205080204" pitchFamily="49" charset="-128"/>
                <a:ea typeface="ＭＳ ゴシック" panose="020B0609070205080204" pitchFamily="49" charset="-128"/>
              </a:rPr>
              <a:t>提供します</a:t>
            </a:r>
            <a:r>
              <a:rPr lang="x-none" dirty="0">
                <a:latin typeface="ＭＳ ゴシック" panose="020B0609070205080204" pitchFamily="49" charset="-128"/>
                <a:ea typeface="ＭＳ ゴシック" panose="020B0609070205080204" pitchFamily="49" charset="-128"/>
              </a:rPr>
              <a:t>。このことは、</a:t>
            </a:r>
            <a:r>
              <a:rPr lang="x-none" dirty="0" smtClean="0">
                <a:latin typeface="ＭＳ ゴシック" panose="020B0609070205080204" pitchFamily="49" charset="-128"/>
                <a:ea typeface="ＭＳ ゴシック" panose="020B0609070205080204" pitchFamily="49" charset="-128"/>
              </a:rPr>
              <a:t>ソースコードをソフトウェア</a:t>
            </a:r>
            <a:r>
              <a:rPr lang="ja-JP" altLang="en-US" dirty="0" smtClean="0">
                <a:latin typeface="ＭＳ ゴシック" panose="020B0609070205080204" pitchFamily="49" charset="-128"/>
                <a:ea typeface="ＭＳ ゴシック" panose="020B0609070205080204" pitchFamily="49" charset="-128"/>
              </a:rPr>
              <a:t>の</a:t>
            </a:r>
            <a:r>
              <a:rPr lang="x-none" dirty="0" smtClean="0">
                <a:latin typeface="ＭＳ ゴシック" panose="020B0609070205080204" pitchFamily="49" charset="-128"/>
                <a:ea typeface="ＭＳ ゴシック" panose="020B0609070205080204" pitchFamily="49" charset="-128"/>
              </a:rPr>
              <a:t>頒布にともに提供、</a:t>
            </a:r>
            <a:r>
              <a:rPr lang="ja-JP" altLang="en-US" dirty="0" smtClean="0">
                <a:latin typeface="ＭＳ ゴシック" panose="020B0609070205080204" pitchFamily="49" charset="-128"/>
                <a:ea typeface="ＭＳ ゴシック" panose="020B0609070205080204" pitchFamily="49" charset="-128"/>
              </a:rPr>
              <a:t>または</a:t>
            </a:r>
            <a:r>
              <a:rPr lang="x-none" dirty="0" smtClean="0">
                <a:latin typeface="ＭＳ ゴシック" panose="020B0609070205080204" pitchFamily="49" charset="-128"/>
                <a:ea typeface="ＭＳ ゴシック" panose="020B0609070205080204" pitchFamily="49" charset="-128"/>
              </a:rPr>
              <a:t>それを書面による申し出を通じ入手可能とすること</a:t>
            </a:r>
            <a:r>
              <a:rPr lang="x-none" dirty="0">
                <a:latin typeface="ＭＳ ゴシック" panose="020B0609070205080204" pitchFamily="49" charset="-128"/>
                <a:ea typeface="ＭＳ ゴシック" panose="020B0609070205080204" pitchFamily="49" charset="-128"/>
              </a:rPr>
              <a:t>、もしくはWebサイトでソースコードのアーカイブを公開することを意味します。</a:t>
            </a:r>
            <a:r>
              <a:rPr lang="x-none" dirty="0">
                <a:latin typeface="Calibri"/>
              </a:rPr>
              <a:t> </a:t>
            </a:r>
            <a:endParaRPr lang="en-US" dirty="0" smtClean="0">
              <a:latin typeface="Calibri"/>
            </a:endParaRPr>
          </a:p>
          <a:p>
            <a:endParaRPr lang="en-US" dirty="0" smtClean="0">
              <a:latin typeface="Calibri"/>
            </a:endParaRPr>
          </a:p>
          <a:p>
            <a:r>
              <a:rPr lang="en-US" dirty="0" smtClean="0">
                <a:latin typeface="Calibri"/>
              </a:rPr>
              <a:t>---</a:t>
            </a:r>
          </a:p>
          <a:p>
            <a:pPr marL="0" marR="0" indent="0" algn="l" defTabSz="914400" rtl="0" eaLnBrk="1" fontAlgn="auto" latinLnBrk="0" hangingPunct="1">
              <a:lnSpc>
                <a:spcPct val="100000"/>
              </a:lnSpc>
              <a:spcBef>
                <a:spcPts val="0"/>
              </a:spcBef>
              <a:spcAft>
                <a:spcPts val="0"/>
              </a:spcAft>
              <a:buClrTx/>
              <a:buSzTx/>
              <a:buFontTx/>
              <a:buNone/>
              <a:tabLst/>
              <a:defRPr/>
            </a:pPr>
            <a:r>
              <a:rPr lang="x-none" altLang="ja-JP" dirty="0" smtClean="0">
                <a:latin typeface="+mn-lt"/>
              </a:rPr>
              <a:t>In cases where source code must be made available, the company provides the accompanying source code through the mechanisms permitted under the FOSS license. This may mean providing the source code along with the software distribution, making it available through a written offer, or posting a source code archive on a website. </a:t>
            </a:r>
          </a:p>
          <a:p>
            <a:endParaRPr lang="x-none" dirty="0">
              <a:latin typeface="Calibri"/>
            </a:endParaRPr>
          </a:p>
          <a:p>
            <a:r>
              <a:rPr lang="en-US" dirty="0">
                <a:latin typeface="Calibri"/>
              </a:rPr>
              <a:t/>
            </a:r>
            <a:br>
              <a:rPr lang="en-US" dirty="0">
                <a:latin typeface="Calibri"/>
              </a:rPr>
            </a:br>
            <a:endParaRPr lang="x-non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66</a:t>
            </a:fld>
            <a:endParaRPr lang="en-US"/>
          </a:p>
        </p:txBody>
      </p:sp>
    </p:spTree>
    <p:extLst>
      <p:ext uri="{BB962C8B-B14F-4D97-AF65-F5344CB8AC3E}">
        <p14:creationId xmlns:p14="http://schemas.microsoft.com/office/powerpoint/2010/main" val="202018591"/>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ＭＳ ゴシック" panose="020B0609070205080204" pitchFamily="49" charset="-128"/>
                <a:ea typeface="ＭＳ ゴシック" panose="020B0609070205080204" pitchFamily="49" charset="-128"/>
              </a:rPr>
              <a:t>このステップでは、企業</a:t>
            </a:r>
            <a:r>
              <a:rPr lang="ja-JP" altLang="en-US" dirty="0">
                <a:latin typeface="ＭＳ ゴシック" panose="020B0609070205080204" pitchFamily="49" charset="-128"/>
                <a:ea typeface="ＭＳ ゴシック" panose="020B0609070205080204" pitchFamily="49" charset="-128"/>
              </a:rPr>
              <a:t>の</a:t>
            </a:r>
            <a:r>
              <a:rPr lang="x-none" dirty="0" smtClean="0">
                <a:latin typeface="ＭＳ ゴシック" panose="020B0609070205080204" pitchFamily="49" charset="-128"/>
                <a:ea typeface="ＭＳ ゴシック" panose="020B0609070205080204" pitchFamily="49" charset="-128"/>
              </a:rPr>
              <a:t>頒布</a:t>
            </a:r>
            <a:r>
              <a:rPr lang="ja-JP" altLang="en-US" dirty="0" smtClean="0">
                <a:latin typeface="ＭＳ ゴシック" panose="020B0609070205080204" pitchFamily="49" charset="-128"/>
                <a:ea typeface="ＭＳ ゴシック" panose="020B0609070205080204" pitchFamily="49" charset="-128"/>
              </a:rPr>
              <a:t>行為</a:t>
            </a:r>
            <a:r>
              <a:rPr lang="x-none" dirty="0" smtClean="0">
                <a:latin typeface="ＭＳ ゴシック" panose="020B0609070205080204" pitchFamily="49" charset="-128"/>
                <a:ea typeface="ＭＳ ゴシック" panose="020B0609070205080204" pitchFamily="49" charset="-128"/>
              </a:rPr>
              <a:t>が</a:t>
            </a:r>
            <a:r>
              <a:rPr lang="x-none" dirty="0">
                <a:latin typeface="ＭＳ ゴシック" panose="020B0609070205080204" pitchFamily="49" charset="-128"/>
                <a:ea typeface="ＭＳ ゴシック" panose="020B0609070205080204" pitchFamily="49" charset="-128"/>
              </a:rPr>
              <a:t>FOSSライセンスの義務を履行していることを</a:t>
            </a:r>
            <a:r>
              <a:rPr lang="ja-JP" altLang="en-US" dirty="0">
                <a:latin typeface="ＭＳ ゴシック" panose="020B0609070205080204" pitchFamily="49" charset="-128"/>
                <a:ea typeface="ＭＳ ゴシック" panose="020B0609070205080204" pitchFamily="49" charset="-128"/>
              </a:rPr>
              <a:t>検証</a:t>
            </a:r>
            <a:r>
              <a:rPr lang="x-none" dirty="0">
                <a:latin typeface="ＭＳ ゴシック" panose="020B0609070205080204" pitchFamily="49" charset="-128"/>
                <a:ea typeface="ＭＳ ゴシック" panose="020B0609070205080204" pitchFamily="49" charset="-128"/>
              </a:rPr>
              <a:t>します。</a:t>
            </a:r>
            <a:r>
              <a:rPr lang="x-none" dirty="0" smtClean="0">
                <a:latin typeface="ＭＳ ゴシック" panose="020B0609070205080204" pitchFamily="49" charset="-128"/>
                <a:ea typeface="ＭＳ ゴシック" panose="020B0609070205080204" pitchFamily="49" charset="-128"/>
              </a:rPr>
              <a:t>このステップは</a:t>
            </a:r>
            <a:r>
              <a:rPr lang="x-none" altLang="ja-JP" dirty="0" smtClean="0">
                <a:latin typeface="ＭＳ ゴシック" panose="020B0609070205080204" pitchFamily="49" charset="-128"/>
                <a:ea typeface="ＭＳ ゴシック" panose="020B0609070205080204" pitchFamily="49" charset="-128"/>
              </a:rPr>
              <a:t>一組織体</a:t>
            </a:r>
            <a:r>
              <a:rPr lang="ja-JP" altLang="en-US" dirty="0" smtClean="0">
                <a:latin typeface="ＭＳ ゴシック" panose="020B0609070205080204" pitchFamily="49" charset="-128"/>
                <a:ea typeface="ＭＳ ゴシック" panose="020B0609070205080204" pitchFamily="49" charset="-128"/>
              </a:rPr>
              <a:t>として</a:t>
            </a:r>
            <a:r>
              <a:rPr lang="x-none" dirty="0" smtClean="0">
                <a:latin typeface="ＭＳ ゴシック" panose="020B0609070205080204" pitchFamily="49" charset="-128"/>
                <a:ea typeface="ＭＳ ゴシック" panose="020B0609070205080204" pitchFamily="49" charset="-128"/>
              </a:rPr>
              <a:t>FOSSレビュープロセス全体を監督する機能</a:t>
            </a:r>
            <a:r>
              <a:rPr lang="ja-JP" altLang="en-US" dirty="0" smtClean="0">
                <a:latin typeface="ＭＳ ゴシック" panose="020B0609070205080204" pitchFamily="49" charset="-128"/>
                <a:ea typeface="ＭＳ ゴシック" panose="020B0609070205080204" pitchFamily="49" charset="-128"/>
              </a:rPr>
              <a:t>になりえるものです</a:t>
            </a:r>
            <a:r>
              <a:rPr lang="x-none" dirty="0" smtClean="0">
                <a:latin typeface="ＭＳ ゴシック" panose="020B0609070205080204" pitchFamily="49" charset="-128"/>
                <a:ea typeface="ＭＳ ゴシック" panose="020B0609070205080204" pitchFamily="49" charset="-128"/>
              </a:rPr>
              <a:t>。</a:t>
            </a:r>
            <a:endParaRPr lang="en-US" dirty="0" smtClean="0">
              <a:latin typeface="ＭＳ ゴシック" panose="020B0609070205080204" pitchFamily="49" charset="-128"/>
              <a:ea typeface="ＭＳ ゴシック" panose="020B0609070205080204" pitchFamily="49" charset="-128"/>
            </a:endParaRPr>
          </a:p>
          <a:p>
            <a:endParaRPr lang="en-US" dirty="0" smtClean="0">
              <a:latin typeface="Calibri"/>
            </a:endParaRPr>
          </a:p>
          <a:p>
            <a:r>
              <a:rPr lang="en-US" dirty="0" smtClean="0">
                <a:latin typeface="Calibri"/>
              </a:rPr>
              <a:t>---</a:t>
            </a:r>
          </a:p>
          <a:p>
            <a:pPr marL="0" marR="0" indent="0" algn="l" defTabSz="914400" rtl="0" eaLnBrk="1" fontAlgn="auto" latinLnBrk="0" hangingPunct="1">
              <a:lnSpc>
                <a:spcPct val="100000"/>
              </a:lnSpc>
              <a:spcBef>
                <a:spcPts val="0"/>
              </a:spcBef>
              <a:spcAft>
                <a:spcPts val="0"/>
              </a:spcAft>
              <a:buClrTx/>
              <a:buSzTx/>
              <a:buFontTx/>
              <a:buNone/>
              <a:tabLst/>
              <a:defRPr/>
            </a:pPr>
            <a:r>
              <a:rPr lang="x-none" altLang="ja-JP" dirty="0" smtClean="0">
                <a:latin typeface="+mn-lt"/>
              </a:rPr>
              <a:t>In this step, the company verifies that its distribution complies with its FOSS license obligations. This step could be a function of an entity providing oversight for the overall FOSS review process.</a:t>
            </a:r>
          </a:p>
          <a:p>
            <a:endParaRPr lang="x-none" dirty="0">
              <a:latin typeface="Calibri"/>
            </a:endParaRPr>
          </a:p>
          <a:p>
            <a:endParaRPr lang="x-non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67</a:t>
            </a:fld>
            <a:endParaRPr lang="en-US"/>
          </a:p>
        </p:txBody>
      </p:sp>
    </p:spTree>
    <p:extLst>
      <p:ext uri="{BB962C8B-B14F-4D97-AF65-F5344CB8AC3E}">
        <p14:creationId xmlns:p14="http://schemas.microsoft.com/office/powerpoint/2010/main" val="1339898693"/>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4300" y="746125"/>
            <a:ext cx="6629400" cy="3729038"/>
          </a:xfrm>
          <a:ln/>
        </p:spPr>
      </p:sp>
      <p:sp>
        <p:nvSpPr>
          <p:cNvPr id="124931" name="Rectangle 3"/>
          <p:cNvSpPr>
            <a:spLocks noGrp="1" noChangeArrowheads="1"/>
          </p:cNvSpPr>
          <p:nvPr>
            <p:ph type="body" idx="1"/>
          </p:nvPr>
        </p:nvSpPr>
        <p:spPr/>
        <p:txBody>
          <a:bodyPr/>
          <a:lstStyle/>
          <a:p>
            <a:pPr marL="226428" indent="-226428"/>
            <a:r>
              <a:rPr lang="ja-JP" altLang="en-US" dirty="0">
                <a:latin typeface="ＭＳ ゴシック" panose="020B0609070205080204" pitchFamily="49" charset="-128"/>
                <a:ea typeface="ＭＳ ゴシック" panose="020B0609070205080204" pitchFamily="49" charset="-128"/>
              </a:rPr>
              <a:t>本カリキュラム</a:t>
            </a:r>
            <a:r>
              <a:rPr lang="x-none" dirty="0">
                <a:latin typeface="ＭＳ ゴシック" panose="020B0609070205080204" pitchFamily="49" charset="-128"/>
                <a:ea typeface="ＭＳ ゴシック" panose="020B0609070205080204" pitchFamily="49" charset="-128"/>
              </a:rPr>
              <a:t>のプロセス</a:t>
            </a:r>
            <a:r>
              <a:rPr lang="ja-JP" altLang="en-US" dirty="0">
                <a:latin typeface="ＭＳ ゴシック" panose="020B0609070205080204" pitchFamily="49" charset="-128"/>
                <a:ea typeface="ＭＳ ゴシック" panose="020B0609070205080204" pitchFamily="49" charset="-128"/>
              </a:rPr>
              <a:t>例</a:t>
            </a:r>
            <a:r>
              <a:rPr lang="x-none" dirty="0">
                <a:latin typeface="ＭＳ ゴシック" panose="020B0609070205080204" pitchFamily="49" charset="-128"/>
                <a:ea typeface="ＭＳ ゴシック" panose="020B0609070205080204" pitchFamily="49" charset="-128"/>
              </a:rPr>
              <a:t>で</a:t>
            </a:r>
            <a:r>
              <a:rPr lang="ja-JP" altLang="en-US" dirty="0">
                <a:latin typeface="ＭＳ ゴシック" panose="020B0609070205080204" pitchFamily="49" charset="-128"/>
                <a:ea typeface="ＭＳ ゴシック" panose="020B0609070205080204" pitchFamily="49" charset="-128"/>
              </a:rPr>
              <a:t>は</a:t>
            </a:r>
            <a:r>
              <a:rPr lang="x-none" dirty="0">
                <a:latin typeface="ＭＳ ゴシック" panose="020B0609070205080204" pitchFamily="49" charset="-128"/>
                <a:ea typeface="ＭＳ ゴシック" panose="020B0609070205080204" pitchFamily="49" charset="-128"/>
              </a:rPr>
              <a:t>以下のステップがありました。</a:t>
            </a:r>
            <a:endParaRPr lang="en-US" dirty="0">
              <a:latin typeface="ＭＳ ゴシック" panose="020B0609070205080204" pitchFamily="49" charset="-128"/>
              <a:ea typeface="ＭＳ ゴシック" panose="020B0609070205080204" pitchFamily="49" charset="-128"/>
            </a:endParaRPr>
          </a:p>
          <a:p>
            <a:pPr marL="226428" indent="-226428">
              <a:buFont typeface="Arial" panose="020B0604020202020204" pitchFamily="34" charset="0"/>
              <a:buChar char="•"/>
            </a:pPr>
            <a:r>
              <a:rPr lang="x-none" dirty="0">
                <a:latin typeface="ＭＳ ゴシック" panose="020B0609070205080204" pitchFamily="49" charset="-128"/>
                <a:ea typeface="ＭＳ ゴシック" panose="020B0609070205080204" pitchFamily="49" charset="-128"/>
              </a:rPr>
              <a:t>確認（Identification） － FOSSの使用を確認し追跡します。この作業はエンジニアからの要求、サード </a:t>
            </a:r>
            <a:r>
              <a:rPr lang="x-none" dirty="0" smtClean="0">
                <a:latin typeface="ＭＳ ゴシック" panose="020B0609070205080204" pitchFamily="49" charset="-128"/>
                <a:ea typeface="ＭＳ ゴシック" panose="020B0609070205080204" pitchFamily="49" charset="-128"/>
              </a:rPr>
              <a:t>パーティ</a:t>
            </a:r>
            <a:r>
              <a:rPr lang="ja-JP" altLang="en-US" dirty="0" smtClean="0">
                <a:latin typeface="ＭＳ ゴシック" panose="020B0609070205080204" pitchFamily="49" charset="-128"/>
                <a:ea typeface="ＭＳ ゴシック" panose="020B0609070205080204" pitchFamily="49" charset="-128"/>
              </a:rPr>
              <a:t>による</a:t>
            </a:r>
            <a:r>
              <a:rPr lang="x-none" dirty="0" smtClean="0">
                <a:latin typeface="ＭＳ ゴシック" panose="020B0609070205080204" pitchFamily="49" charset="-128"/>
                <a:ea typeface="ＭＳ ゴシック" panose="020B0609070205080204" pitchFamily="49" charset="-128"/>
              </a:rPr>
              <a:t>開示</a:t>
            </a:r>
            <a:r>
              <a:rPr lang="x-none" dirty="0">
                <a:latin typeface="ＭＳ ゴシック" panose="020B0609070205080204" pitchFamily="49" charset="-128"/>
                <a:ea typeface="ＭＳ ゴシック" panose="020B0609070205080204" pitchFamily="49" charset="-128"/>
              </a:rPr>
              <a:t>、もしくはコード スキャンを通じて発生します。</a:t>
            </a:r>
          </a:p>
          <a:p>
            <a:pPr marL="226428" indent="-226428">
              <a:buFont typeface="Arial" panose="020B0604020202020204" pitchFamily="34" charset="0"/>
              <a:buChar char="•"/>
            </a:pPr>
            <a:r>
              <a:rPr lang="x-none" dirty="0">
                <a:latin typeface="ＭＳ ゴシック" panose="020B0609070205080204" pitchFamily="49" charset="-128"/>
                <a:ea typeface="ＭＳ ゴシック" panose="020B0609070205080204" pitchFamily="49" charset="-128"/>
              </a:rPr>
              <a:t>ソースコードの監査－確認されたFOSSコンポーネントをライセンスと起源についてレビューします。</a:t>
            </a:r>
          </a:p>
          <a:p>
            <a:pPr marL="226428" indent="-226428">
              <a:buFont typeface="Arial" panose="020B0604020202020204" pitchFamily="34" charset="0"/>
              <a:buChar char="•"/>
            </a:pPr>
            <a:r>
              <a:rPr lang="x-none" dirty="0">
                <a:latin typeface="ＭＳ ゴシック" panose="020B0609070205080204" pitchFamily="49" charset="-128"/>
                <a:ea typeface="ＭＳ ゴシック" panose="020B0609070205080204" pitchFamily="49" charset="-128"/>
              </a:rPr>
              <a:t>問題を解決する－ FOSS</a:t>
            </a:r>
            <a:r>
              <a:rPr lang="x-none" dirty="0" smtClean="0">
                <a:latin typeface="ＭＳ ゴシック" panose="020B0609070205080204" pitchFamily="49" charset="-128"/>
                <a:ea typeface="ＭＳ ゴシック" panose="020B0609070205080204" pitchFamily="49" charset="-128"/>
              </a:rPr>
              <a:t>ポリシーに</a:t>
            </a:r>
            <a:r>
              <a:rPr lang="ja-JP" altLang="en-US" dirty="0" smtClean="0">
                <a:latin typeface="ＭＳ ゴシック" panose="020B0609070205080204" pitchFamily="49" charset="-128"/>
                <a:ea typeface="ＭＳ ゴシック" panose="020B0609070205080204" pitchFamily="49" charset="-128"/>
              </a:rPr>
              <a:t>反した</a:t>
            </a:r>
            <a:r>
              <a:rPr lang="x-none" dirty="0" smtClean="0">
                <a:latin typeface="ＭＳ ゴシック" panose="020B0609070205080204" pitchFamily="49" charset="-128"/>
                <a:ea typeface="ＭＳ ゴシック" panose="020B0609070205080204" pitchFamily="49" charset="-128"/>
              </a:rPr>
              <a:t>FOSS</a:t>
            </a:r>
            <a:r>
              <a:rPr lang="x-none" dirty="0">
                <a:latin typeface="ＭＳ ゴシック" panose="020B0609070205080204" pitchFamily="49" charset="-128"/>
                <a:ea typeface="ＭＳ ゴシック" panose="020B0609070205080204" pitchFamily="49" charset="-128"/>
              </a:rPr>
              <a:t>の使用を除去します。</a:t>
            </a:r>
          </a:p>
          <a:p>
            <a:pPr marL="226428" indent="-226428">
              <a:buFont typeface="Arial" panose="020B0604020202020204" pitchFamily="34" charset="0"/>
              <a:buChar char="•"/>
            </a:pPr>
            <a:r>
              <a:rPr lang="x-none" dirty="0">
                <a:latin typeface="ＭＳ ゴシック" panose="020B0609070205080204" pitchFamily="49" charset="-128"/>
                <a:ea typeface="ＭＳ ゴシック" panose="020B0609070205080204" pitchFamily="49" charset="-128"/>
              </a:rPr>
              <a:t>レビューの実施－FOSSの使用に対する義務を査定し決定します。</a:t>
            </a:r>
          </a:p>
          <a:p>
            <a:pPr marL="226428" indent="-226428">
              <a:buFont typeface="Arial" panose="020B0604020202020204" pitchFamily="34" charset="0"/>
              <a:buChar char="•"/>
            </a:pPr>
            <a:r>
              <a:rPr lang="x-none" dirty="0">
                <a:latin typeface="ＭＳ ゴシック" panose="020B0609070205080204" pitchFamily="49" charset="-128"/>
                <a:ea typeface="ＭＳ ゴシック" panose="020B0609070205080204" pitchFamily="49" charset="-128"/>
              </a:rPr>
              <a:t>承認－承認の条件とライセンスの義務を明らかにします。</a:t>
            </a:r>
          </a:p>
          <a:p>
            <a:pPr marL="226428" indent="-226428">
              <a:buFont typeface="Arial" panose="020B0604020202020204" pitchFamily="34" charset="0"/>
              <a:buChar char="•"/>
            </a:pPr>
            <a:r>
              <a:rPr lang="x-none" dirty="0">
                <a:latin typeface="ＭＳ ゴシック" panose="020B0609070205080204" pitchFamily="49" charset="-128"/>
                <a:ea typeface="ＭＳ ゴシック" panose="020B0609070205080204" pitchFamily="49" charset="-128"/>
              </a:rPr>
              <a:t>登録／承認の追跡－その後のステップのために承認の条件とライセンス義務を追跡します。</a:t>
            </a:r>
          </a:p>
          <a:p>
            <a:pPr marL="226428" indent="-226428">
              <a:buFont typeface="Arial" panose="020B0604020202020204" pitchFamily="34" charset="0"/>
              <a:buChar char="•"/>
            </a:pPr>
            <a:r>
              <a:rPr lang="x-none" dirty="0">
                <a:latin typeface="ＭＳ ゴシック" panose="020B0609070205080204" pitchFamily="49" charset="-128"/>
                <a:ea typeface="ＭＳ ゴシック" panose="020B0609070205080204" pitchFamily="49" charset="-128"/>
              </a:rPr>
              <a:t>告知</a:t>
            </a:r>
            <a:r>
              <a:rPr lang="x-none" dirty="0" smtClean="0">
                <a:latin typeface="ＭＳ ゴシック" panose="020B0609070205080204" pitchFamily="49" charset="-128"/>
                <a:ea typeface="ＭＳ ゴシック" panose="020B0609070205080204" pitchFamily="49" charset="-128"/>
              </a:rPr>
              <a:t>／</a:t>
            </a:r>
            <a:r>
              <a:rPr lang="ja-JP" altLang="en-US" dirty="0" smtClean="0">
                <a:latin typeface="ＭＳ ゴシック" panose="020B0609070205080204" pitchFamily="49" charset="-128"/>
                <a:ea typeface="ＭＳ ゴシック" panose="020B0609070205080204" pitchFamily="49" charset="-128"/>
              </a:rPr>
              <a:t>通知／</a:t>
            </a:r>
            <a:r>
              <a:rPr lang="x-none" dirty="0" smtClean="0">
                <a:latin typeface="ＭＳ ゴシック" panose="020B0609070205080204" pitchFamily="49" charset="-128"/>
                <a:ea typeface="ＭＳ ゴシック" panose="020B0609070205080204" pitchFamily="49" charset="-128"/>
              </a:rPr>
              <a:t>表示</a:t>
            </a:r>
            <a:r>
              <a:rPr lang="x-none" dirty="0">
                <a:latin typeface="ＭＳ ゴシック" panose="020B0609070205080204" pitchFamily="49" charset="-128"/>
                <a:ea typeface="ＭＳ ゴシック" panose="020B0609070205080204" pitchFamily="49" charset="-128"/>
              </a:rPr>
              <a:t>－FOSSライセンスで求められる形で告知</a:t>
            </a:r>
            <a:r>
              <a:rPr lang="ja-JP" altLang="en-US" dirty="0">
                <a:latin typeface="ＭＳ ゴシック" panose="020B0609070205080204" pitchFamily="49" charset="-128"/>
                <a:ea typeface="ＭＳ ゴシック" panose="020B0609070205080204" pitchFamily="49" charset="-128"/>
              </a:rPr>
              <a:t>文</a:t>
            </a:r>
            <a:r>
              <a:rPr lang="x-none" dirty="0">
                <a:latin typeface="ＭＳ ゴシック" panose="020B0609070205080204" pitchFamily="49" charset="-128"/>
                <a:ea typeface="ＭＳ ゴシック" panose="020B0609070205080204" pitchFamily="49" charset="-128"/>
              </a:rPr>
              <a:t>を準備します。</a:t>
            </a:r>
          </a:p>
          <a:p>
            <a:pPr marL="226428" indent="-226428">
              <a:buFont typeface="Arial" panose="020B0604020202020204" pitchFamily="34" charset="0"/>
              <a:buChar char="•"/>
            </a:pPr>
            <a:r>
              <a:rPr lang="x-none" dirty="0">
                <a:latin typeface="ＭＳ ゴシック" panose="020B0609070205080204" pitchFamily="49" charset="-128"/>
                <a:ea typeface="ＭＳ ゴシック" panose="020B0609070205080204" pitchFamily="49" charset="-128"/>
              </a:rPr>
              <a:t>頒布前の</a:t>
            </a:r>
            <a:r>
              <a:rPr lang="ja-JP" altLang="en-US" dirty="0">
                <a:latin typeface="ＭＳ ゴシック" panose="020B0609070205080204" pitchFamily="49" charset="-128"/>
                <a:ea typeface="ＭＳ ゴシック" panose="020B0609070205080204" pitchFamily="49" charset="-128"/>
              </a:rPr>
              <a:t>検証</a:t>
            </a:r>
            <a:r>
              <a:rPr lang="x-none" dirty="0">
                <a:latin typeface="ＭＳ ゴシック" panose="020B0609070205080204" pitchFamily="49" charset="-128"/>
                <a:ea typeface="ＭＳ ゴシック" panose="020B0609070205080204" pitchFamily="49" charset="-128"/>
              </a:rPr>
              <a:t>－頒布物のリリース前</a:t>
            </a:r>
            <a:r>
              <a:rPr lang="ja-JP" altLang="en-US" dirty="0">
                <a:latin typeface="ＭＳ ゴシック" panose="020B0609070205080204" pitchFamily="49" charset="-128"/>
                <a:ea typeface="ＭＳ ゴシック" panose="020B0609070205080204" pitchFamily="49" charset="-128"/>
              </a:rPr>
              <a:t>に</a:t>
            </a:r>
            <a:r>
              <a:rPr lang="x-none" dirty="0">
                <a:latin typeface="ＭＳ ゴシック" panose="020B0609070205080204" pitchFamily="49" charset="-128"/>
                <a:ea typeface="ＭＳ ゴシック" panose="020B0609070205080204" pitchFamily="49" charset="-128"/>
              </a:rPr>
              <a:t>コンプライアンスをレビューします。 </a:t>
            </a:r>
          </a:p>
          <a:p>
            <a:pPr marL="226428" indent="-226428">
              <a:buFont typeface="Arial" panose="020B0604020202020204" pitchFamily="34" charset="0"/>
              <a:buChar char="•"/>
            </a:pPr>
            <a:r>
              <a:rPr lang="ja-JP" altLang="en-US" dirty="0" smtClean="0">
                <a:latin typeface="ＭＳ ゴシック" panose="020B0609070205080204" pitchFamily="49" charset="-128"/>
                <a:ea typeface="ＭＳ ゴシック" panose="020B0609070205080204" pitchFamily="49" charset="-128"/>
              </a:rPr>
              <a:t>添付</a:t>
            </a:r>
            <a:r>
              <a:rPr lang="x-none" dirty="0" smtClean="0">
                <a:latin typeface="ＭＳ ゴシック" panose="020B0609070205080204" pitchFamily="49" charset="-128"/>
                <a:ea typeface="ＭＳ ゴシック" panose="020B0609070205080204" pitchFamily="49" charset="-128"/>
              </a:rPr>
              <a:t>ソースコードの頒布</a:t>
            </a:r>
            <a:r>
              <a:rPr lang="x-none" dirty="0">
                <a:latin typeface="ＭＳ ゴシック" panose="020B0609070205080204" pitchFamily="49" charset="-128"/>
                <a:ea typeface="ＭＳ ゴシック" panose="020B0609070205080204" pitchFamily="49" charset="-128"/>
              </a:rPr>
              <a:t>－ソースコードを必要に応じて入手可能にします。</a:t>
            </a:r>
          </a:p>
          <a:p>
            <a:pPr marL="226428" indent="-226428">
              <a:buFont typeface="Arial" panose="020B0604020202020204" pitchFamily="34" charset="0"/>
              <a:buChar char="•"/>
            </a:pPr>
            <a:r>
              <a:rPr lang="ja-JP" altLang="en-US" dirty="0">
                <a:latin typeface="ＭＳ ゴシック" panose="020B0609070205080204" pitchFamily="49" charset="-128"/>
                <a:ea typeface="ＭＳ ゴシック" panose="020B0609070205080204" pitchFamily="49" charset="-128"/>
              </a:rPr>
              <a:t>検証</a:t>
            </a:r>
            <a:r>
              <a:rPr lang="x-none" dirty="0">
                <a:latin typeface="ＭＳ ゴシック" panose="020B0609070205080204" pitchFamily="49" charset="-128"/>
                <a:ea typeface="ＭＳ ゴシック" panose="020B0609070205080204" pitchFamily="49" charset="-128"/>
              </a:rPr>
              <a:t>－コンプライアンス</a:t>
            </a:r>
            <a:r>
              <a:rPr lang="ja-JP" alt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プロセスの監督を実施します。</a:t>
            </a:r>
          </a:p>
          <a:p>
            <a:endParaRPr lang="x-none" dirty="0">
              <a:latin typeface="ＭＳ ゴシック" panose="020B0609070205080204" pitchFamily="49" charset="-128"/>
              <a:ea typeface="ＭＳ ゴシック" panose="020B0609070205080204" pitchFamily="49" charset="-128"/>
            </a:endParaRPr>
          </a:p>
          <a:p>
            <a:r>
              <a:rPr lang="x-none" dirty="0">
                <a:latin typeface="ＭＳ ゴシック" panose="020B0609070205080204" pitchFamily="49" charset="-128"/>
                <a:ea typeface="ＭＳ ゴシック" panose="020B0609070205080204" pitchFamily="49" charset="-128"/>
              </a:rPr>
              <a:t>アーキテクチャ レビューではFOSS</a:t>
            </a:r>
            <a:r>
              <a:rPr lang="x-none" dirty="0" smtClean="0">
                <a:latin typeface="ＭＳ ゴシック" panose="020B0609070205080204" pitchFamily="49" charset="-128"/>
                <a:ea typeface="ＭＳ ゴシック" panose="020B0609070205080204" pitchFamily="49" charset="-128"/>
              </a:rPr>
              <a:t>コンポーネントと企業のソフトウェア間の関係を検査します</a:t>
            </a:r>
            <a:r>
              <a:rPr lang="x-none" dirty="0">
                <a:latin typeface="ＭＳ ゴシック" panose="020B0609070205080204" pitchFamily="49" charset="-128"/>
                <a:ea typeface="ＭＳ ゴシック" panose="020B0609070205080204" pitchFamily="49" charset="-128"/>
              </a:rPr>
              <a:t>。</a:t>
            </a:r>
            <a:r>
              <a:rPr lang="ja-JP" altLang="en-US" dirty="0">
                <a:latin typeface="ＭＳ ゴシック" panose="020B0609070205080204" pitchFamily="49" charset="-128"/>
                <a:ea typeface="ＭＳ ゴシック" panose="020B0609070205080204" pitchFamily="49" charset="-128"/>
              </a:rPr>
              <a:t>たとえば</a:t>
            </a:r>
            <a:r>
              <a:rPr lang="x-none" dirty="0">
                <a:latin typeface="ＭＳ ゴシック" panose="020B0609070205080204" pitchFamily="49" charset="-128"/>
                <a:ea typeface="ＭＳ ゴシック" panose="020B0609070205080204" pitchFamily="49" charset="-128"/>
              </a:rPr>
              <a:t>、FOSS</a:t>
            </a:r>
            <a:r>
              <a:rPr lang="x-none" dirty="0" smtClean="0">
                <a:latin typeface="ＭＳ ゴシック" panose="020B0609070205080204" pitchFamily="49" charset="-128"/>
                <a:ea typeface="ＭＳ ゴシック" panose="020B0609070205080204" pitchFamily="49" charset="-128"/>
              </a:rPr>
              <a:t>と企業のコンポーネントがどのように互いにリンクするか</a:t>
            </a:r>
            <a:r>
              <a:rPr lang="ja-JP" altLang="en-US" dirty="0" smtClean="0">
                <a:latin typeface="ＭＳ ゴシック" panose="020B0609070205080204" pitchFamily="49" charset="-128"/>
                <a:ea typeface="ＭＳ ゴシック" panose="020B0609070205080204" pitchFamily="49" charset="-128"/>
              </a:rPr>
              <a:t>といったことを検査します</a:t>
            </a:r>
            <a:r>
              <a:rPr lang="x-none" dirty="0" smtClean="0">
                <a:latin typeface="ＭＳ ゴシック" panose="020B0609070205080204" pitchFamily="49" charset="-128"/>
                <a:ea typeface="ＭＳ ゴシック" panose="020B0609070205080204" pitchFamily="49" charset="-128"/>
              </a:rPr>
              <a:t>。</a:t>
            </a:r>
            <a:endParaRPr lang="en-US" dirty="0" smtClean="0">
              <a:latin typeface="ＭＳ ゴシック" panose="020B0609070205080204" pitchFamily="49" charset="-128"/>
              <a:ea typeface="ＭＳ ゴシック" panose="020B0609070205080204" pitchFamily="49" charset="-128"/>
            </a:endParaRPr>
          </a:p>
          <a:p>
            <a:endParaRPr lang="en-US" dirty="0" smtClean="0">
              <a:latin typeface="+mn-lt"/>
            </a:endParaRPr>
          </a:p>
          <a:p>
            <a:r>
              <a:rPr lang="en-US" dirty="0" smtClean="0">
                <a:latin typeface="+mn-lt"/>
              </a:rPr>
              <a:t>---</a:t>
            </a:r>
          </a:p>
          <a:p>
            <a:pPr marL="226428" indent="-226428"/>
            <a:r>
              <a:rPr lang="x-none" altLang="ja-JP" dirty="0" smtClean="0">
                <a:latin typeface="+mn-lt"/>
              </a:rPr>
              <a:t>For our example process, the steps include:</a:t>
            </a:r>
            <a:endParaRPr lang="en-US" altLang="ja-JP" dirty="0" smtClean="0">
              <a:latin typeface="+mn-lt"/>
            </a:endParaRPr>
          </a:p>
          <a:p>
            <a:pPr marL="226428" indent="-226428">
              <a:buFont typeface="Arial" panose="020B0604020202020204" pitchFamily="34" charset="0"/>
              <a:buChar char="•"/>
            </a:pPr>
            <a:r>
              <a:rPr lang="x-none" altLang="ja-JP" dirty="0" smtClean="0">
                <a:latin typeface="+mn-lt"/>
              </a:rPr>
              <a:t>Identification - Identify and track FOSS usage. This may take place through engineer requests, third party disclosures, or code scanning.</a:t>
            </a:r>
          </a:p>
          <a:p>
            <a:pPr marL="226428" indent="-226428">
              <a:buFont typeface="Arial" panose="020B0604020202020204" pitchFamily="34" charset="0"/>
              <a:buChar char="•"/>
            </a:pPr>
            <a:r>
              <a:rPr lang="x-none" altLang="ja-JP" dirty="0" smtClean="0">
                <a:latin typeface="+mn-lt"/>
              </a:rPr>
              <a:t>Auditing source code - Review identified FOSS components for license and origin information.</a:t>
            </a:r>
          </a:p>
          <a:p>
            <a:pPr marL="226428" indent="-226428">
              <a:buFont typeface="Arial" panose="020B0604020202020204" pitchFamily="34" charset="0"/>
              <a:buChar char="•"/>
            </a:pPr>
            <a:r>
              <a:rPr lang="x-none" altLang="ja-JP" dirty="0" smtClean="0">
                <a:latin typeface="+mn-lt"/>
              </a:rPr>
              <a:t>Resolving issues - Remove FOSS usage that is incompatible with FOSS policies.</a:t>
            </a:r>
          </a:p>
          <a:p>
            <a:pPr marL="226428" indent="-226428">
              <a:buFont typeface="Arial" panose="020B0604020202020204" pitchFamily="34" charset="0"/>
              <a:buChar char="•"/>
            </a:pPr>
            <a:r>
              <a:rPr lang="x-none" altLang="ja-JP" dirty="0" smtClean="0">
                <a:latin typeface="+mn-lt"/>
              </a:rPr>
              <a:t>Performing reviews - Assess and determine obligations for FOSS usage.</a:t>
            </a:r>
          </a:p>
          <a:p>
            <a:pPr marL="226428" indent="-226428">
              <a:buFont typeface="Arial" panose="020B0604020202020204" pitchFamily="34" charset="0"/>
              <a:buChar char="•"/>
            </a:pPr>
            <a:r>
              <a:rPr lang="x-none" altLang="ja-JP" dirty="0" smtClean="0">
                <a:latin typeface="+mn-lt"/>
              </a:rPr>
              <a:t>Approvals - Communicate approval conditions and license obligations.</a:t>
            </a:r>
          </a:p>
          <a:p>
            <a:pPr marL="226428" indent="-226428">
              <a:buFont typeface="Arial" panose="020B0604020202020204" pitchFamily="34" charset="0"/>
              <a:buChar char="•"/>
            </a:pPr>
            <a:r>
              <a:rPr lang="x-none" altLang="ja-JP" dirty="0" smtClean="0">
                <a:latin typeface="+mn-lt"/>
              </a:rPr>
              <a:t>Registration/approval tracking – Track approval conditions and license obligations for later compliance steps.</a:t>
            </a:r>
          </a:p>
          <a:p>
            <a:pPr marL="226428" indent="-226428">
              <a:buFont typeface="Arial" panose="020B0604020202020204" pitchFamily="34" charset="0"/>
              <a:buChar char="•"/>
            </a:pPr>
            <a:r>
              <a:rPr lang="x-none" altLang="ja-JP" dirty="0" smtClean="0">
                <a:latin typeface="+mn-lt"/>
              </a:rPr>
              <a:t>Notices - Prepare notices as required by FOSS licenses.</a:t>
            </a:r>
          </a:p>
          <a:p>
            <a:pPr marL="226428" indent="-226428">
              <a:buFont typeface="Arial" panose="020B0604020202020204" pitchFamily="34" charset="0"/>
              <a:buChar char="•"/>
            </a:pPr>
            <a:r>
              <a:rPr lang="x-none" altLang="ja-JP" dirty="0" smtClean="0">
                <a:latin typeface="+mn-lt"/>
              </a:rPr>
              <a:t>Pre-distribution verifications – Review distributions for compliance before release. </a:t>
            </a:r>
          </a:p>
          <a:p>
            <a:pPr marL="226428" indent="-226428">
              <a:buFont typeface="Arial" panose="020B0604020202020204" pitchFamily="34" charset="0"/>
              <a:buChar char="•"/>
            </a:pPr>
            <a:r>
              <a:rPr lang="x-none" altLang="ja-JP" dirty="0" smtClean="0">
                <a:latin typeface="+mn-lt"/>
              </a:rPr>
              <a:t>Accompanying Source Code Distribution – Make source code available as needed.</a:t>
            </a:r>
          </a:p>
          <a:p>
            <a:pPr marL="226428" indent="-226428">
              <a:buFont typeface="Arial" panose="020B0604020202020204" pitchFamily="34" charset="0"/>
              <a:buChar char="•"/>
            </a:pPr>
            <a:r>
              <a:rPr lang="x-none" altLang="ja-JP" dirty="0" smtClean="0">
                <a:latin typeface="+mn-lt"/>
              </a:rPr>
              <a:t>Verification – Provide oversight for compliance process.</a:t>
            </a:r>
          </a:p>
          <a:p>
            <a:endParaRPr lang="x-none" altLang="ja-JP" dirty="0" smtClean="0">
              <a:latin typeface="+mn-lt"/>
            </a:endParaRPr>
          </a:p>
          <a:p>
            <a:r>
              <a:rPr lang="x-none" altLang="ja-JP" dirty="0" smtClean="0">
                <a:latin typeface="+mn-lt"/>
              </a:rPr>
              <a:t>Architecture reviews examine the relationships between FOSS components and company software. For example, how are FOSS and company components linked </a:t>
            </a:r>
            <a:r>
              <a:rPr lang="x-none" altLang="ja-JP" smtClean="0">
                <a:latin typeface="+mn-lt"/>
              </a:rPr>
              <a:t>together?</a:t>
            </a:r>
            <a:endParaRPr lang="x-none" dirty="0">
              <a:latin typeface="+mn-lt"/>
            </a:endParaRPr>
          </a:p>
          <a:p>
            <a:endParaRPr lang="x-none" b="1" dirty="0">
              <a:latin typeface="+mn-lt"/>
            </a:endParaRPr>
          </a:p>
          <a:p>
            <a:endParaRPr lang="x-none" dirty="0">
              <a:latin typeface="+mn-lt"/>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68</a:t>
            </a:fld>
            <a:endParaRPr lang="en-US"/>
          </a:p>
        </p:txBody>
      </p:sp>
    </p:spTree>
    <p:extLst>
      <p:ext uri="{BB962C8B-B14F-4D97-AF65-F5344CB8AC3E}">
        <p14:creationId xmlns:p14="http://schemas.microsoft.com/office/powerpoint/2010/main" val="887209987"/>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x-none" dirty="0"/>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69</a:t>
            </a:fld>
            <a:endParaRPr lang="en-US"/>
          </a:p>
        </p:txBody>
      </p:sp>
    </p:spTree>
    <p:extLst>
      <p:ext uri="{BB962C8B-B14F-4D97-AF65-F5344CB8AC3E}">
        <p14:creationId xmlns:p14="http://schemas.microsoft.com/office/powerpoint/2010/main" val="6625143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 y="746125"/>
            <a:ext cx="6629400" cy="3729038"/>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ja-JP" baseline="0" dirty="0" smtClean="0"/>
          </a:p>
        </p:txBody>
      </p:sp>
      <p:sp>
        <p:nvSpPr>
          <p:cNvPr id="4" name="Slide Number Placeholder 3"/>
          <p:cNvSpPr>
            <a:spLocks noGrp="1"/>
          </p:cNvSpPr>
          <p:nvPr>
            <p:ph type="sldNum" sz="quarter" idx="10"/>
          </p:nvPr>
        </p:nvSpPr>
        <p:spPr/>
        <p:txBody>
          <a:bodyPr/>
          <a:lstStyle/>
          <a:p>
            <a:pPr>
              <a:defRPr/>
            </a:pPr>
            <a:fld id="{5A651059-8DB8-5044-97F1-F934F7FC73CC}" type="slidenum">
              <a:rPr lang="en-US" smtClean="0"/>
              <a:pPr>
                <a:defRPr/>
              </a:pPr>
              <a:t>7</a:t>
            </a:fld>
            <a:endParaRPr lang="en-US"/>
          </a:p>
        </p:txBody>
      </p:sp>
    </p:spTree>
    <p:extLst>
      <p:ext uri="{BB962C8B-B14F-4D97-AF65-F5344CB8AC3E}">
        <p14:creationId xmlns:p14="http://schemas.microsoft.com/office/powerpoint/2010/main" val="292429258"/>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4300" y="746125"/>
            <a:ext cx="6629400" cy="3729038"/>
          </a:xfrm>
          <a:ln/>
        </p:spPr>
      </p:sp>
      <p:sp>
        <p:nvSpPr>
          <p:cNvPr id="124931" name="Rectangle 3"/>
          <p:cNvSpPr>
            <a:spLocks noGrp="1" noChangeArrowheads="1"/>
          </p:cNvSpPr>
          <p:nvPr>
            <p:ph type="body" idx="1"/>
          </p:nvPr>
        </p:nvSpPr>
        <p:spPr/>
        <p:txBody>
          <a:bodyPr/>
          <a:lstStyle/>
          <a:p>
            <a:pPr marL="0" indent="0"/>
            <a:r>
              <a:rPr lang="x-none" dirty="0">
                <a:latin typeface="ＭＳ ゴシック" panose="020B0609070205080204" pitchFamily="49" charset="-128"/>
                <a:ea typeface="ＭＳ ゴシック" panose="020B0609070205080204" pitchFamily="49" charset="-128"/>
              </a:rPr>
              <a:t>本章ではFOSSコンプライアンスプロセスで避けるべき、共通的な落とし穴について説明します。</a:t>
            </a:r>
          </a:p>
          <a:p>
            <a:pPr marL="226428" indent="-226428"/>
            <a:endParaRPr lang="en-US" b="1" smtClean="0">
              <a:latin typeface="+mn-lt"/>
            </a:endParaRPr>
          </a:p>
          <a:p>
            <a:pPr marL="226428" indent="-226428"/>
            <a:r>
              <a:rPr lang="en-US" b="1" smtClean="0">
                <a:latin typeface="+mn-lt"/>
              </a:rPr>
              <a:t>---</a:t>
            </a:r>
          </a:p>
          <a:p>
            <a:pPr marL="226428" marR="0" lvl="0" indent="-226428" algn="l" defTabSz="914400" rtl="0" eaLnBrk="1" fontAlgn="auto" latinLnBrk="0" hangingPunct="1">
              <a:lnSpc>
                <a:spcPct val="100000"/>
              </a:lnSpc>
              <a:spcBef>
                <a:spcPts val="0"/>
              </a:spcBef>
              <a:spcAft>
                <a:spcPts val="0"/>
              </a:spcAft>
              <a:buClrTx/>
              <a:buSzTx/>
              <a:buFontTx/>
              <a:buNone/>
              <a:tabLst/>
              <a:defRPr/>
            </a:pPr>
            <a:r>
              <a:rPr lang="x-none" altLang="ja-JP" smtClean="0">
                <a:latin typeface="+mn-lt"/>
              </a:rPr>
              <a:t>In this chapter, we will describe some common pitfalls to avoid in the FOSS compliance process.</a:t>
            </a:r>
          </a:p>
          <a:p>
            <a:pPr marL="226428" indent="-226428"/>
            <a:endParaRPr lang="x-none"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70</a:t>
            </a:fld>
            <a:endParaRPr lang="en-US"/>
          </a:p>
        </p:txBody>
      </p:sp>
    </p:spTree>
    <p:extLst>
      <p:ext uri="{BB962C8B-B14F-4D97-AF65-F5344CB8AC3E}">
        <p14:creationId xmlns:p14="http://schemas.microsoft.com/office/powerpoint/2010/main" val="1248443327"/>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4300" y="746125"/>
            <a:ext cx="6629400" cy="3729038"/>
          </a:xfrm>
          <a:ln/>
        </p:spPr>
      </p:sp>
      <p:sp>
        <p:nvSpPr>
          <p:cNvPr id="124931" name="Rectangle 3"/>
          <p:cNvSpPr>
            <a:spLocks noGrp="1" noChangeArrowheads="1"/>
          </p:cNvSpPr>
          <p:nvPr>
            <p:ph type="body" idx="1"/>
          </p:nvPr>
        </p:nvSpPr>
        <p:spPr/>
        <p:txBody>
          <a:bodyPr/>
          <a:lstStyle/>
          <a:p>
            <a:pPr marL="0" indent="0"/>
            <a:r>
              <a:rPr lang="x-none" smtClean="0">
                <a:latin typeface="ＭＳ ゴシック" panose="020B0609070205080204" pitchFamily="49" charset="-128"/>
                <a:ea typeface="ＭＳ ゴシック" panose="020B0609070205080204" pitchFamily="49" charset="-128"/>
                <a:cs typeface="Times"/>
              </a:rPr>
              <a:t>このスライドで挙げている最初の落とし穴は</a:t>
            </a:r>
            <a:r>
              <a:rPr lang="x-none" dirty="0">
                <a:latin typeface="ＭＳ ゴシック" panose="020B0609070205080204" pitchFamily="49" charset="-128"/>
                <a:ea typeface="ＭＳ ゴシック" panose="020B0609070205080204" pitchFamily="49" charset="-128"/>
                <a:cs typeface="Times"/>
              </a:rPr>
              <a:t>、コピーレフト型のライセンスのFOSSが気づかれず</a:t>
            </a:r>
            <a:r>
              <a:rPr lang="ja-JP" altLang="en-US" dirty="0">
                <a:latin typeface="ＭＳ ゴシック" panose="020B0609070205080204" pitchFamily="49" charset="-128"/>
                <a:ea typeface="ＭＳ ゴシック" panose="020B0609070205080204" pitchFamily="49" charset="-128"/>
                <a:cs typeface="Times"/>
              </a:rPr>
              <a:t>に</a:t>
            </a:r>
            <a:r>
              <a:rPr lang="x-none" dirty="0">
                <a:latin typeface="ＭＳ ゴシック" panose="020B0609070205080204" pitchFamily="49" charset="-128"/>
                <a:ea typeface="ＭＳ ゴシック" panose="020B0609070205080204" pitchFamily="49" charset="-128"/>
                <a:cs typeface="Times"/>
              </a:rPr>
              <a:t>プロプライエタリのコードと混在してしまうところで生じます。 </a:t>
            </a:r>
          </a:p>
          <a:p>
            <a:pPr marL="226428" indent="-226428"/>
            <a:endParaRPr lang="x-none" dirty="0">
              <a:latin typeface="ＭＳ ゴシック" panose="020B0609070205080204" pitchFamily="49" charset="-128"/>
              <a:ea typeface="ＭＳ ゴシック" panose="020B0609070205080204" pitchFamily="49" charset="-128"/>
              <a:cs typeface="Times"/>
            </a:endParaRPr>
          </a:p>
          <a:p>
            <a:pPr marL="0" indent="-226428"/>
            <a:r>
              <a:rPr lang="x-none" dirty="0">
                <a:latin typeface="ＭＳ ゴシック" panose="020B0609070205080204" pitchFamily="49" charset="-128"/>
                <a:ea typeface="ＭＳ ゴシック" panose="020B0609070205080204" pitchFamily="49" charset="-128"/>
                <a:cs typeface="Times"/>
              </a:rPr>
              <a:t>この状況はライセンスの告知</a:t>
            </a:r>
            <a:r>
              <a:rPr lang="x-none" dirty="0" smtClean="0">
                <a:latin typeface="ＭＳ ゴシック" panose="020B0609070205080204" pitchFamily="49" charset="-128"/>
                <a:ea typeface="ＭＳ ゴシック" panose="020B0609070205080204" pitchFamily="49" charset="-128"/>
                <a:cs typeface="Times"/>
              </a:rPr>
              <a:t>／</a:t>
            </a:r>
            <a:r>
              <a:rPr lang="ja-JP" altLang="en-US" dirty="0" smtClean="0">
                <a:latin typeface="ＭＳ ゴシック" panose="020B0609070205080204" pitchFamily="49" charset="-128"/>
                <a:ea typeface="ＭＳ ゴシック" panose="020B0609070205080204" pitchFamily="49" charset="-128"/>
                <a:cs typeface="Times"/>
              </a:rPr>
              <a:t>通知／</a:t>
            </a:r>
            <a:r>
              <a:rPr lang="x-none" dirty="0" smtClean="0">
                <a:latin typeface="ＭＳ ゴシック" panose="020B0609070205080204" pitchFamily="49" charset="-128"/>
                <a:ea typeface="ＭＳ ゴシック" panose="020B0609070205080204" pitchFamily="49" charset="-128"/>
                <a:cs typeface="Times"/>
              </a:rPr>
              <a:t>表示に</a:t>
            </a:r>
            <a:r>
              <a:rPr lang="ja-JP" altLang="en-US" dirty="0">
                <a:latin typeface="ＭＳ ゴシック" panose="020B0609070205080204" pitchFamily="49" charset="-128"/>
                <a:ea typeface="ＭＳ ゴシック" panose="020B0609070205080204" pitchFamily="49" charset="-128"/>
                <a:cs typeface="Times"/>
              </a:rPr>
              <a:t>関してソースコードを</a:t>
            </a:r>
            <a:r>
              <a:rPr lang="x-none" dirty="0">
                <a:latin typeface="ＭＳ ゴシック" panose="020B0609070205080204" pitchFamily="49" charset="-128"/>
                <a:ea typeface="ＭＳ ゴシック" panose="020B0609070205080204" pitchFamily="49" charset="-128"/>
                <a:cs typeface="Times"/>
              </a:rPr>
              <a:t>監査</a:t>
            </a:r>
            <a:r>
              <a:rPr lang="ja-JP" altLang="en-US" dirty="0">
                <a:latin typeface="ＭＳ ゴシック" panose="020B0609070205080204" pitchFamily="49" charset="-128"/>
                <a:ea typeface="ＭＳ ゴシック" panose="020B0609070205080204" pitchFamily="49" charset="-128"/>
                <a:cs typeface="Times"/>
              </a:rPr>
              <a:t>すること</a:t>
            </a:r>
            <a:r>
              <a:rPr lang="x-none" dirty="0">
                <a:latin typeface="ＭＳ ゴシック" panose="020B0609070205080204" pitchFamily="49" charset="-128"/>
                <a:ea typeface="ＭＳ ゴシック" panose="020B0609070205080204" pitchFamily="49" charset="-128"/>
                <a:cs typeface="Times"/>
              </a:rPr>
              <a:t>や、コード</a:t>
            </a:r>
            <a:r>
              <a:rPr lang="ja-JP" altLang="en-US" dirty="0">
                <a:latin typeface="ＭＳ ゴシック" panose="020B0609070205080204" pitchFamily="49" charset="-128"/>
                <a:ea typeface="ＭＳ ゴシック" panose="020B0609070205080204" pitchFamily="49" charset="-128"/>
                <a:cs typeface="Times"/>
              </a:rPr>
              <a:t> </a:t>
            </a:r>
            <a:r>
              <a:rPr lang="x-none" dirty="0">
                <a:latin typeface="ＭＳ ゴシック" panose="020B0609070205080204" pitchFamily="49" charset="-128"/>
                <a:ea typeface="ＭＳ ゴシック" panose="020B0609070205080204" pitchFamily="49" charset="-128"/>
                <a:cs typeface="Times"/>
              </a:rPr>
              <a:t>スキャン</a:t>
            </a:r>
            <a:r>
              <a:rPr lang="ja-JP" altLang="en-US" dirty="0">
                <a:latin typeface="ＭＳ ゴシック" panose="020B0609070205080204" pitchFamily="49" charset="-128"/>
                <a:ea typeface="ＭＳ ゴシック" panose="020B0609070205080204" pitchFamily="49" charset="-128"/>
                <a:cs typeface="Times"/>
              </a:rPr>
              <a:t> </a:t>
            </a:r>
            <a:r>
              <a:rPr lang="x-none" dirty="0">
                <a:latin typeface="ＭＳ ゴシック" panose="020B0609070205080204" pitchFamily="49" charset="-128"/>
                <a:ea typeface="ＭＳ ゴシック" panose="020B0609070205080204" pitchFamily="49" charset="-128"/>
                <a:cs typeface="Times"/>
              </a:rPr>
              <a:t>ツールの使用を通じて発見されることがあります。</a:t>
            </a:r>
          </a:p>
          <a:p>
            <a:pPr marL="0" indent="-226428"/>
            <a:endParaRPr lang="x-none" dirty="0">
              <a:latin typeface="ＭＳ ゴシック" panose="020B0609070205080204" pitchFamily="49" charset="-128"/>
              <a:ea typeface="ＭＳ ゴシック" panose="020B0609070205080204" pitchFamily="49" charset="-128"/>
              <a:cs typeface="Times"/>
            </a:endParaRPr>
          </a:p>
          <a:p>
            <a:pPr marL="0" indent="-226428"/>
            <a:r>
              <a:rPr lang="x-none" dirty="0">
                <a:latin typeface="ＭＳ ゴシック" panose="020B0609070205080204" pitchFamily="49" charset="-128"/>
                <a:ea typeface="ＭＳ ゴシック" panose="020B0609070205080204" pitchFamily="49" charset="-128"/>
                <a:cs typeface="Times"/>
              </a:rPr>
              <a:t>予防策として、エンジニアリング スタッフへのトレーニング提供、</a:t>
            </a:r>
            <a:r>
              <a:rPr lang="ja-JP" altLang="en-US" dirty="0">
                <a:latin typeface="ＭＳ ゴシック" panose="020B0609070205080204" pitchFamily="49" charset="-128"/>
                <a:ea typeface="ＭＳ ゴシック" panose="020B0609070205080204" pitchFamily="49" charset="-128"/>
                <a:cs typeface="Times"/>
              </a:rPr>
              <a:t>および</a:t>
            </a:r>
            <a:r>
              <a:rPr lang="x-none" dirty="0">
                <a:latin typeface="ＭＳ ゴシック" panose="020B0609070205080204" pitchFamily="49" charset="-128"/>
                <a:ea typeface="ＭＳ ゴシック" panose="020B0609070205080204" pitchFamily="49" charset="-128"/>
                <a:cs typeface="Times"/>
              </a:rPr>
              <a:t>開発プロセスにおける監査やスキャンの定期的な実施</a:t>
            </a:r>
            <a:r>
              <a:rPr lang="ja-JP" altLang="en-US" dirty="0">
                <a:latin typeface="ＭＳ ゴシック" panose="020B0609070205080204" pitchFamily="49" charset="-128"/>
                <a:ea typeface="ＭＳ ゴシック" panose="020B0609070205080204" pitchFamily="49" charset="-128"/>
                <a:cs typeface="Times"/>
              </a:rPr>
              <a:t>など</a:t>
            </a:r>
            <a:r>
              <a:rPr lang="x-none" dirty="0">
                <a:latin typeface="ＭＳ ゴシック" panose="020B0609070205080204" pitchFamily="49" charset="-128"/>
                <a:ea typeface="ＭＳ ゴシック" panose="020B0609070205080204" pitchFamily="49" charset="-128"/>
                <a:cs typeface="Times"/>
              </a:rPr>
              <a:t>があります</a:t>
            </a:r>
            <a:r>
              <a:rPr lang="x-none" dirty="0" smtClean="0">
                <a:latin typeface="ＭＳ ゴシック" panose="020B0609070205080204" pitchFamily="49" charset="-128"/>
                <a:ea typeface="ＭＳ ゴシック" panose="020B0609070205080204" pitchFamily="49" charset="-128"/>
                <a:cs typeface="Times"/>
              </a:rPr>
              <a:t>。</a:t>
            </a:r>
            <a:endParaRPr lang="en-US" dirty="0" smtClean="0">
              <a:latin typeface="ＭＳ ゴシック" panose="020B0609070205080204" pitchFamily="49" charset="-128"/>
              <a:ea typeface="ＭＳ ゴシック" panose="020B0609070205080204" pitchFamily="49" charset="-128"/>
              <a:cs typeface="Times"/>
            </a:endParaRPr>
          </a:p>
          <a:p>
            <a:pPr marL="226428" indent="-226428"/>
            <a:endParaRPr lang="en-US" dirty="0" smtClean="0">
              <a:latin typeface="ＭＳ ゴシック" panose="020B0609070205080204" pitchFamily="49" charset="-128"/>
              <a:ea typeface="ＭＳ ゴシック" panose="020B0609070205080204" pitchFamily="49" charset="-128"/>
              <a:cs typeface="Times"/>
            </a:endParaRPr>
          </a:p>
          <a:p>
            <a:pPr marL="226428" indent="-226428"/>
            <a:r>
              <a:rPr lang="en-US" dirty="0" smtClean="0">
                <a:latin typeface="+mn-lt"/>
                <a:cs typeface="Times"/>
              </a:rPr>
              <a:t>---</a:t>
            </a:r>
          </a:p>
          <a:p>
            <a:pPr marL="226428" indent="-226428"/>
            <a:r>
              <a:rPr lang="x-none" altLang="ja-JP" dirty="0" smtClean="0">
                <a:latin typeface="+mn-lt"/>
                <a:cs typeface="Times"/>
              </a:rPr>
              <a:t>The </a:t>
            </a:r>
            <a:r>
              <a:rPr lang="en-US" altLang="ja-JP" dirty="0" smtClean="0">
                <a:latin typeface="+mn-lt"/>
                <a:cs typeface="Times"/>
              </a:rPr>
              <a:t>first </a:t>
            </a:r>
            <a:r>
              <a:rPr lang="x-none" altLang="ja-JP" dirty="0" smtClean="0">
                <a:latin typeface="+mn-lt"/>
                <a:cs typeface="Times"/>
              </a:rPr>
              <a:t>pitfall described in this slide arises where copyleft-style licensed FOSS is inadvertently mixed with proprietary code. </a:t>
            </a:r>
          </a:p>
          <a:p>
            <a:pPr marL="226428" indent="-226428"/>
            <a:endParaRPr lang="x-none" altLang="ja-JP" dirty="0" smtClean="0">
              <a:latin typeface="+mn-lt"/>
              <a:cs typeface="Times"/>
            </a:endParaRPr>
          </a:p>
          <a:p>
            <a:pPr marL="226428" indent="-226428"/>
            <a:r>
              <a:rPr lang="x-none" altLang="ja-JP" dirty="0" smtClean="0">
                <a:latin typeface="+mn-lt"/>
                <a:cs typeface="Times"/>
              </a:rPr>
              <a:t>This may be discovered through auditing source code for license notices or using code scanning tools.</a:t>
            </a:r>
          </a:p>
          <a:p>
            <a:pPr marL="226428" indent="-226428"/>
            <a:endParaRPr lang="x-none" altLang="ja-JP" dirty="0" smtClean="0">
              <a:latin typeface="+mn-lt"/>
              <a:cs typeface="Times"/>
            </a:endParaRPr>
          </a:p>
          <a:p>
            <a:pPr marL="226428" indent="-226428"/>
            <a:r>
              <a:rPr lang="x-none" altLang="ja-JP" dirty="0" smtClean="0">
                <a:latin typeface="+mn-lt"/>
                <a:cs typeface="Times"/>
              </a:rPr>
              <a:t>Preventative measures include training of engineering staff, and building regular audits or scans into the development </a:t>
            </a:r>
            <a:r>
              <a:rPr lang="x-none" altLang="ja-JP" smtClean="0">
                <a:latin typeface="+mn-lt"/>
                <a:cs typeface="Times"/>
              </a:rPr>
              <a:t>process.</a:t>
            </a:r>
            <a:endParaRPr lang="x-none" altLang="ja-JP" dirty="0" smtClean="0">
              <a:latin typeface="+mn-lt"/>
              <a:cs typeface="Times"/>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71</a:t>
            </a:fld>
            <a:endParaRPr lang="en-US"/>
          </a:p>
        </p:txBody>
      </p:sp>
    </p:spTree>
    <p:extLst>
      <p:ext uri="{BB962C8B-B14F-4D97-AF65-F5344CB8AC3E}">
        <p14:creationId xmlns:p14="http://schemas.microsoft.com/office/powerpoint/2010/main" val="1837549392"/>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4300" y="746125"/>
            <a:ext cx="6629400" cy="3729038"/>
          </a:xfrm>
          <a:ln/>
        </p:spPr>
      </p:sp>
      <p:sp>
        <p:nvSpPr>
          <p:cNvPr id="124931" name="Rectangle 3"/>
          <p:cNvSpPr>
            <a:spLocks noGrp="1" noChangeArrowheads="1"/>
          </p:cNvSpPr>
          <p:nvPr>
            <p:ph type="body" idx="1"/>
          </p:nvPr>
        </p:nvSpPr>
        <p:spPr/>
        <p:txBody>
          <a:bodyPr/>
          <a:lstStyle/>
          <a:p>
            <a:pPr marL="0" indent="0"/>
            <a:r>
              <a:rPr lang="x-none" b="0" dirty="0">
                <a:latin typeface="ＭＳ ゴシック" panose="020B0609070205080204" pitchFamily="49" charset="-128"/>
                <a:ea typeface="ＭＳ ゴシック" panose="020B0609070205080204" pitchFamily="49" charset="-128"/>
                <a:cs typeface="Times"/>
              </a:rPr>
              <a:t>このスライドで挙げている最初の落とし穴は、コピー</a:t>
            </a:r>
            <a:r>
              <a:rPr lang="ja-JP" altLang="en-US" b="0" dirty="0">
                <a:latin typeface="ＭＳ ゴシック" panose="020B0609070205080204" pitchFamily="49" charset="-128"/>
                <a:ea typeface="ＭＳ ゴシック" panose="020B0609070205080204" pitchFamily="49" charset="-128"/>
                <a:cs typeface="Times"/>
              </a:rPr>
              <a:t>レフト</a:t>
            </a:r>
            <a:r>
              <a:rPr lang="x-none" b="0" dirty="0">
                <a:latin typeface="ＭＳ ゴシック" panose="020B0609070205080204" pitchFamily="49" charset="-128"/>
                <a:ea typeface="ＭＳ ゴシック" panose="020B0609070205080204" pitchFamily="49" charset="-128"/>
                <a:cs typeface="Times"/>
              </a:rPr>
              <a:t>型のライセンスのFOSSが気づかれることなくプロプライエタリ</a:t>
            </a:r>
            <a:r>
              <a:rPr lang="ja-JP" altLang="en-US" b="0" dirty="0">
                <a:latin typeface="ＭＳ ゴシック" panose="020B0609070205080204" pitchFamily="49" charset="-128"/>
                <a:ea typeface="ＭＳ ゴシック" panose="020B0609070205080204" pitchFamily="49" charset="-128"/>
                <a:cs typeface="Times"/>
              </a:rPr>
              <a:t> ソフトウェア</a:t>
            </a:r>
            <a:r>
              <a:rPr lang="x-none" b="0" dirty="0">
                <a:latin typeface="ＭＳ ゴシック" panose="020B0609070205080204" pitchFamily="49" charset="-128"/>
                <a:ea typeface="ＭＳ ゴシック" panose="020B0609070205080204" pitchFamily="49" charset="-128"/>
                <a:cs typeface="Times"/>
              </a:rPr>
              <a:t>にリンクされてしまうところで生じます。 </a:t>
            </a:r>
          </a:p>
          <a:p>
            <a:pPr marL="0" indent="0"/>
            <a:endParaRPr lang="x-none" b="0" dirty="0">
              <a:latin typeface="ＭＳ ゴシック" panose="020B0609070205080204" pitchFamily="49" charset="-128"/>
              <a:ea typeface="ＭＳ ゴシック" panose="020B0609070205080204" pitchFamily="49" charset="-128"/>
              <a:cs typeface="Times"/>
            </a:endParaRPr>
          </a:p>
          <a:p>
            <a:pPr marL="0" indent="0"/>
            <a:r>
              <a:rPr lang="x-none" b="0" dirty="0">
                <a:latin typeface="ＭＳ ゴシック" panose="020B0609070205080204" pitchFamily="49" charset="-128"/>
                <a:ea typeface="ＭＳ ゴシック" panose="020B0609070205080204" pitchFamily="49" charset="-128"/>
                <a:cs typeface="Times"/>
              </a:rPr>
              <a:t>この</a:t>
            </a:r>
            <a:r>
              <a:rPr lang="ja-JP" altLang="en-US" b="0" dirty="0">
                <a:latin typeface="ＭＳ ゴシック" panose="020B0609070205080204" pitchFamily="49" charset="-128"/>
                <a:ea typeface="ＭＳ ゴシック" panose="020B0609070205080204" pitchFamily="49" charset="-128"/>
                <a:cs typeface="Times"/>
              </a:rPr>
              <a:t>タイプ</a:t>
            </a:r>
            <a:r>
              <a:rPr lang="x-none" b="0" dirty="0">
                <a:latin typeface="ＭＳ ゴシック" panose="020B0609070205080204" pitchFamily="49" charset="-128"/>
                <a:ea typeface="ＭＳ ゴシック" panose="020B0609070205080204" pitchFamily="49" charset="-128"/>
                <a:cs typeface="Times"/>
              </a:rPr>
              <a:t>の失敗は</a:t>
            </a:r>
            <a:r>
              <a:rPr lang="ja-JP" altLang="en-US" b="0" dirty="0" err="1">
                <a:latin typeface="ＭＳ ゴシック" panose="020B0609070205080204" pitchFamily="49" charset="-128"/>
                <a:ea typeface="ＭＳ ゴシック" panose="020B0609070205080204" pitchFamily="49" charset="-128"/>
                <a:cs typeface="Times"/>
              </a:rPr>
              <a:t>、</a:t>
            </a:r>
            <a:r>
              <a:rPr lang="x-none" b="0" dirty="0">
                <a:latin typeface="ＭＳ ゴシック" panose="020B0609070205080204" pitchFamily="49" charset="-128"/>
                <a:ea typeface="ＭＳ ゴシック" panose="020B0609070205080204" pitchFamily="49" charset="-128"/>
                <a:cs typeface="Times"/>
              </a:rPr>
              <a:t>依存性追跡ツール</a:t>
            </a:r>
            <a:r>
              <a:rPr lang="ja-JP" altLang="en-US" b="0" dirty="0">
                <a:latin typeface="ＭＳ ゴシック" panose="020B0609070205080204" pitchFamily="49" charset="-128"/>
                <a:ea typeface="ＭＳ ゴシック" panose="020B0609070205080204" pitchFamily="49" charset="-128"/>
                <a:cs typeface="Times"/>
              </a:rPr>
              <a:t>の使用や、</a:t>
            </a:r>
            <a:r>
              <a:rPr lang="x-none" b="0" dirty="0">
                <a:latin typeface="ＭＳ ゴシック" panose="020B0609070205080204" pitchFamily="49" charset="-128"/>
                <a:ea typeface="ＭＳ ゴシック" panose="020B0609070205080204" pitchFamily="49" charset="-128"/>
                <a:cs typeface="Times"/>
              </a:rPr>
              <a:t>アーキテクチャ</a:t>
            </a:r>
            <a:r>
              <a:rPr lang="ja-JP" altLang="en-US" b="0" dirty="0">
                <a:latin typeface="ＭＳ ゴシック" panose="020B0609070205080204" pitchFamily="49" charset="-128"/>
                <a:ea typeface="ＭＳ ゴシック" panose="020B0609070205080204" pitchFamily="49" charset="-128"/>
                <a:cs typeface="Times"/>
              </a:rPr>
              <a:t>の</a:t>
            </a:r>
            <a:r>
              <a:rPr lang="x-none" b="0" dirty="0">
                <a:latin typeface="ＭＳ ゴシック" panose="020B0609070205080204" pitchFamily="49" charset="-128"/>
                <a:ea typeface="ＭＳ ゴシック" panose="020B0609070205080204" pitchFamily="49" charset="-128"/>
                <a:cs typeface="Times"/>
              </a:rPr>
              <a:t>レビュー</a:t>
            </a:r>
            <a:r>
              <a:rPr lang="ja-JP" altLang="en-US" b="0" dirty="0">
                <a:latin typeface="ＭＳ ゴシック" panose="020B0609070205080204" pitchFamily="49" charset="-128"/>
                <a:ea typeface="ＭＳ ゴシック" panose="020B0609070205080204" pitchFamily="49" charset="-128"/>
                <a:cs typeface="Times"/>
              </a:rPr>
              <a:t>によって</a:t>
            </a:r>
            <a:r>
              <a:rPr lang="x-none" b="0" dirty="0">
                <a:latin typeface="ＭＳ ゴシック" panose="020B0609070205080204" pitchFamily="49" charset="-128"/>
                <a:ea typeface="ＭＳ ゴシック" panose="020B0609070205080204" pitchFamily="49" charset="-128"/>
                <a:cs typeface="Times"/>
              </a:rPr>
              <a:t>検出</a:t>
            </a:r>
            <a:r>
              <a:rPr lang="ja-JP" altLang="en-US" b="0" dirty="0">
                <a:latin typeface="ＭＳ ゴシック" panose="020B0609070205080204" pitchFamily="49" charset="-128"/>
                <a:ea typeface="ＭＳ ゴシック" panose="020B0609070205080204" pitchFamily="49" charset="-128"/>
                <a:cs typeface="Times"/>
              </a:rPr>
              <a:t>できます</a:t>
            </a:r>
            <a:r>
              <a:rPr lang="x-none" b="0" dirty="0">
                <a:latin typeface="ＭＳ ゴシック" panose="020B0609070205080204" pitchFamily="49" charset="-128"/>
                <a:ea typeface="ＭＳ ゴシック" panose="020B0609070205080204" pitchFamily="49" charset="-128"/>
                <a:cs typeface="Times"/>
              </a:rPr>
              <a:t>。</a:t>
            </a:r>
          </a:p>
          <a:p>
            <a:pPr marL="0" indent="0"/>
            <a:endParaRPr lang="x-none" b="0" dirty="0">
              <a:latin typeface="ＭＳ ゴシック" panose="020B0609070205080204" pitchFamily="49" charset="-128"/>
              <a:ea typeface="ＭＳ ゴシック" panose="020B0609070205080204" pitchFamily="49" charset="-128"/>
              <a:cs typeface="Times"/>
            </a:endParaRPr>
          </a:p>
          <a:p>
            <a:pPr marL="0" indent="0"/>
            <a:r>
              <a:rPr lang="x-none" b="0" dirty="0">
                <a:latin typeface="ＭＳ ゴシック" panose="020B0609070205080204" pitchFamily="49" charset="-128"/>
                <a:ea typeface="ＭＳ ゴシック" panose="020B0609070205080204" pitchFamily="49" charset="-128"/>
                <a:cs typeface="Times"/>
              </a:rPr>
              <a:t>予防策は</a:t>
            </a:r>
            <a:r>
              <a:rPr lang="ja-JP" altLang="en-US" b="0" dirty="0" err="1">
                <a:latin typeface="ＭＳ ゴシック" panose="020B0609070205080204" pitchFamily="49" charset="-128"/>
                <a:ea typeface="ＭＳ ゴシック" panose="020B0609070205080204" pitchFamily="49" charset="-128"/>
                <a:cs typeface="Times"/>
              </a:rPr>
              <a:t>、</a:t>
            </a:r>
            <a:r>
              <a:rPr lang="x-none" b="0" dirty="0">
                <a:latin typeface="ＭＳ ゴシック" panose="020B0609070205080204" pitchFamily="49" charset="-128"/>
                <a:ea typeface="ＭＳ ゴシック" panose="020B0609070205080204" pitchFamily="49" charset="-128"/>
                <a:cs typeface="Times"/>
              </a:rPr>
              <a:t>エンジニアリング スタッフ</a:t>
            </a:r>
            <a:r>
              <a:rPr lang="ja-JP" altLang="en-US" b="0" dirty="0">
                <a:latin typeface="ＭＳ ゴシック" panose="020B0609070205080204" pitchFamily="49" charset="-128"/>
                <a:ea typeface="ＭＳ ゴシック" panose="020B0609070205080204" pitchFamily="49" charset="-128"/>
                <a:cs typeface="Times"/>
              </a:rPr>
              <a:t>の</a:t>
            </a:r>
            <a:r>
              <a:rPr lang="x-none" b="0" dirty="0">
                <a:latin typeface="ＭＳ ゴシック" panose="020B0609070205080204" pitchFamily="49" charset="-128"/>
                <a:ea typeface="ＭＳ ゴシック" panose="020B0609070205080204" pitchFamily="49" charset="-128"/>
                <a:cs typeface="Times"/>
              </a:rPr>
              <a:t>トレーニング</a:t>
            </a:r>
            <a:r>
              <a:rPr lang="ja-JP" altLang="en-US" b="0" dirty="0">
                <a:latin typeface="ＭＳ ゴシック" panose="020B0609070205080204" pitchFamily="49" charset="-128"/>
                <a:ea typeface="ＭＳ ゴシック" panose="020B0609070205080204" pitchFamily="49" charset="-128"/>
                <a:cs typeface="Times"/>
              </a:rPr>
              <a:t>や、</a:t>
            </a:r>
            <a:r>
              <a:rPr lang="x-none" b="0" dirty="0">
                <a:latin typeface="ＭＳ ゴシック" panose="020B0609070205080204" pitchFamily="49" charset="-128"/>
                <a:ea typeface="ＭＳ ゴシック" panose="020B0609070205080204" pitchFamily="49" charset="-128"/>
                <a:cs typeface="Times"/>
              </a:rPr>
              <a:t>開発プロセス</a:t>
            </a:r>
            <a:r>
              <a:rPr lang="ja-JP" altLang="en-US" b="0" dirty="0">
                <a:latin typeface="ＭＳ ゴシック" panose="020B0609070205080204" pitchFamily="49" charset="-128"/>
                <a:ea typeface="ＭＳ ゴシック" panose="020B0609070205080204" pitchFamily="49" charset="-128"/>
                <a:cs typeface="Times"/>
              </a:rPr>
              <a:t>への</a:t>
            </a:r>
            <a:r>
              <a:rPr lang="x-none" altLang="ja-JP" b="0" dirty="0">
                <a:latin typeface="ＭＳ ゴシック" panose="020B0609070205080204" pitchFamily="49" charset="-128"/>
                <a:ea typeface="ＭＳ ゴシック" panose="020B0609070205080204" pitchFamily="49" charset="-128"/>
                <a:cs typeface="Times"/>
              </a:rPr>
              <a:t>アーキテクチャ</a:t>
            </a:r>
            <a:r>
              <a:rPr lang="ja-JP" altLang="en-US" b="0" dirty="0">
                <a:latin typeface="ＭＳ ゴシック" panose="020B0609070205080204" pitchFamily="49" charset="-128"/>
                <a:ea typeface="ＭＳ ゴシック" panose="020B0609070205080204" pitchFamily="49" charset="-128"/>
                <a:cs typeface="Times"/>
              </a:rPr>
              <a:t> </a:t>
            </a:r>
            <a:r>
              <a:rPr lang="x-none" altLang="ja-JP" b="0" dirty="0">
                <a:latin typeface="ＭＳ ゴシック" panose="020B0609070205080204" pitchFamily="49" charset="-128"/>
                <a:ea typeface="ＭＳ ゴシック" panose="020B0609070205080204" pitchFamily="49" charset="-128"/>
                <a:cs typeface="Times"/>
              </a:rPr>
              <a:t>レビュー</a:t>
            </a:r>
            <a:r>
              <a:rPr lang="ja-JP" altLang="en-US" b="0" dirty="0">
                <a:latin typeface="ＭＳ ゴシック" panose="020B0609070205080204" pitchFamily="49" charset="-128"/>
                <a:ea typeface="ＭＳ ゴシック" panose="020B0609070205080204" pitchFamily="49" charset="-128"/>
                <a:cs typeface="Times"/>
              </a:rPr>
              <a:t>の</a:t>
            </a:r>
            <a:r>
              <a:rPr lang="x-none" b="0" dirty="0">
                <a:latin typeface="ＭＳ ゴシック" panose="020B0609070205080204" pitchFamily="49" charset="-128"/>
                <a:ea typeface="ＭＳ ゴシック" panose="020B0609070205080204" pitchFamily="49" charset="-128"/>
                <a:cs typeface="Times"/>
              </a:rPr>
              <a:t>組み込</a:t>
            </a:r>
            <a:r>
              <a:rPr lang="ja-JP" altLang="en-US" b="0" dirty="0">
                <a:latin typeface="ＭＳ ゴシック" panose="020B0609070205080204" pitchFamily="49" charset="-128"/>
                <a:ea typeface="ＭＳ ゴシック" panose="020B0609070205080204" pitchFamily="49" charset="-128"/>
                <a:cs typeface="Times"/>
              </a:rPr>
              <a:t>みなどで</a:t>
            </a:r>
            <a:r>
              <a:rPr lang="x-none" b="0" dirty="0">
                <a:latin typeface="ＭＳ ゴシック" panose="020B0609070205080204" pitchFamily="49" charset="-128"/>
                <a:ea typeface="ＭＳ ゴシック" panose="020B0609070205080204" pitchFamily="49" charset="-128"/>
                <a:cs typeface="Times"/>
              </a:rPr>
              <a:t>す。</a:t>
            </a:r>
          </a:p>
          <a:p>
            <a:pPr marL="0" indent="0"/>
            <a:endParaRPr lang="x-none" b="0" dirty="0">
              <a:latin typeface="ＭＳ ゴシック" panose="020B0609070205080204" pitchFamily="49" charset="-128"/>
              <a:ea typeface="ＭＳ ゴシック" panose="020B0609070205080204" pitchFamily="49" charset="-128"/>
              <a:cs typeface="Times"/>
            </a:endParaRPr>
          </a:p>
          <a:p>
            <a:pPr marL="0" indent="0"/>
            <a:r>
              <a:rPr lang="en-US" altLang="ja-JP" b="0" dirty="0">
                <a:latin typeface="ＭＳ ゴシック" panose="020B0609070205080204" pitchFamily="49" charset="-128"/>
                <a:ea typeface="ＭＳ ゴシック" panose="020B0609070205080204" pitchFamily="49" charset="-128"/>
                <a:cs typeface="Times"/>
              </a:rPr>
              <a:t>2</a:t>
            </a:r>
            <a:r>
              <a:rPr lang="x-none" b="0" dirty="0">
                <a:latin typeface="ＭＳ ゴシック" panose="020B0609070205080204" pitchFamily="49" charset="-128"/>
                <a:ea typeface="ＭＳ ゴシック" panose="020B0609070205080204" pitchFamily="49" charset="-128"/>
                <a:cs typeface="Times"/>
              </a:rPr>
              <a:t>つ目の落とし穴は、プロプライエタリ コードがコピーレフト型ライセンスのFOSSに</a:t>
            </a:r>
            <a:r>
              <a:rPr lang="ja-JP" altLang="en-US" b="0" dirty="0">
                <a:latin typeface="ＭＳ ゴシック" panose="020B0609070205080204" pitchFamily="49" charset="-128"/>
                <a:ea typeface="ＭＳ ゴシック" panose="020B0609070205080204" pitchFamily="49" charset="-128"/>
                <a:cs typeface="Times"/>
              </a:rPr>
              <a:t>組み込まれること</a:t>
            </a:r>
            <a:r>
              <a:rPr lang="x-none" b="0" dirty="0">
                <a:latin typeface="ＭＳ ゴシック" panose="020B0609070205080204" pitchFamily="49" charset="-128"/>
                <a:ea typeface="ＭＳ ゴシック" panose="020B0609070205080204" pitchFamily="49" charset="-128"/>
                <a:cs typeface="Times"/>
              </a:rPr>
              <a:t>で生じます。</a:t>
            </a:r>
            <a:r>
              <a:rPr lang="ja-JP" altLang="en-US" b="0" dirty="0">
                <a:latin typeface="ＭＳ ゴシック" panose="020B0609070205080204" pitchFamily="49" charset="-128"/>
                <a:ea typeface="ＭＳ ゴシック" panose="020B0609070205080204" pitchFamily="49" charset="-128"/>
                <a:cs typeface="Times"/>
              </a:rPr>
              <a:t>たとえば</a:t>
            </a:r>
            <a:r>
              <a:rPr lang="x-none" b="0" dirty="0">
                <a:latin typeface="ＭＳ ゴシック" panose="020B0609070205080204" pitchFamily="49" charset="-128"/>
                <a:ea typeface="ＭＳ ゴシック" panose="020B0609070205080204" pitchFamily="49" charset="-128"/>
                <a:cs typeface="Times"/>
              </a:rPr>
              <a:t>、エンジニアリング</a:t>
            </a:r>
            <a:r>
              <a:rPr lang="ja-JP" altLang="en-US" b="0" dirty="0">
                <a:latin typeface="ＭＳ ゴシック" panose="020B0609070205080204" pitchFamily="49" charset="-128"/>
                <a:ea typeface="ＭＳ ゴシック" panose="020B0609070205080204" pitchFamily="49" charset="-128"/>
                <a:cs typeface="Times"/>
              </a:rPr>
              <a:t> </a:t>
            </a:r>
            <a:r>
              <a:rPr lang="x-none" b="0" dirty="0">
                <a:latin typeface="ＭＳ ゴシック" panose="020B0609070205080204" pitchFamily="49" charset="-128"/>
                <a:ea typeface="ＭＳ ゴシック" panose="020B0609070205080204" pitchFamily="49" charset="-128"/>
                <a:cs typeface="Times"/>
              </a:rPr>
              <a:t>チームがFOSSコンポーネントに対し</a:t>
            </a:r>
            <a:r>
              <a:rPr lang="ja-JP" altLang="en-US" b="0">
                <a:latin typeface="ＭＳ ゴシック" panose="020B0609070205080204" pitchFamily="49" charset="-128"/>
                <a:ea typeface="ＭＳ ゴシック" panose="020B0609070205080204" pitchFamily="49" charset="-128"/>
                <a:cs typeface="Times"/>
              </a:rPr>
              <a:t>て</a:t>
            </a:r>
            <a:r>
              <a:rPr lang="x-none" b="0" smtClean="0">
                <a:latin typeface="ＭＳ ゴシック" panose="020B0609070205080204" pitchFamily="49" charset="-128"/>
                <a:ea typeface="ＭＳ ゴシック" panose="020B0609070205080204" pitchFamily="49" charset="-128"/>
                <a:cs typeface="Times"/>
              </a:rPr>
              <a:t>行った改変</a:t>
            </a:r>
            <a:r>
              <a:rPr lang="ja-JP" altLang="en-US" b="0" dirty="0">
                <a:latin typeface="ＭＳ ゴシック" panose="020B0609070205080204" pitchFamily="49" charset="-128"/>
                <a:ea typeface="ＭＳ ゴシック" panose="020B0609070205080204" pitchFamily="49" charset="-128"/>
                <a:cs typeface="Times"/>
              </a:rPr>
              <a:t>により、</a:t>
            </a:r>
            <a:r>
              <a:rPr lang="x-none" b="0" dirty="0">
                <a:latin typeface="ＭＳ ゴシック" panose="020B0609070205080204" pitchFamily="49" charset="-128"/>
                <a:ea typeface="ＭＳ ゴシック" panose="020B0609070205080204" pitchFamily="49" charset="-128"/>
                <a:cs typeface="Times"/>
              </a:rPr>
              <a:t>プロプライエタリコードが含まれてしまうようなケースです。</a:t>
            </a:r>
          </a:p>
          <a:p>
            <a:pPr marL="0" indent="0"/>
            <a:endParaRPr lang="x-none" b="0" dirty="0">
              <a:latin typeface="ＭＳ ゴシック" panose="020B0609070205080204" pitchFamily="49" charset="-128"/>
              <a:ea typeface="ＭＳ ゴシック" panose="020B0609070205080204" pitchFamily="49" charset="-128"/>
              <a:cs typeface="Times"/>
            </a:endParaRPr>
          </a:p>
          <a:p>
            <a:pPr marL="0" indent="0"/>
            <a:r>
              <a:rPr lang="x-none" b="0" dirty="0">
                <a:latin typeface="ＭＳ ゴシック" panose="020B0609070205080204" pitchFamily="49" charset="-128"/>
                <a:ea typeface="ＭＳ ゴシック" panose="020B0609070205080204" pitchFamily="49" charset="-128"/>
                <a:cs typeface="Times"/>
              </a:rPr>
              <a:t>この</a:t>
            </a:r>
            <a:r>
              <a:rPr lang="ja-JP" altLang="en-US" b="0" dirty="0">
                <a:latin typeface="ＭＳ ゴシック" panose="020B0609070205080204" pitchFamily="49" charset="-128"/>
                <a:ea typeface="ＭＳ ゴシック" panose="020B0609070205080204" pitchFamily="49" charset="-128"/>
                <a:cs typeface="Times"/>
              </a:rPr>
              <a:t>タイプ</a:t>
            </a:r>
            <a:r>
              <a:rPr lang="x-none" b="0" dirty="0">
                <a:latin typeface="ＭＳ ゴシック" panose="020B0609070205080204" pitchFamily="49" charset="-128"/>
                <a:ea typeface="ＭＳ ゴシック" panose="020B0609070205080204" pitchFamily="49" charset="-128"/>
                <a:cs typeface="Times"/>
              </a:rPr>
              <a:t>の失敗は</a:t>
            </a:r>
            <a:r>
              <a:rPr lang="ja-JP" altLang="en-US" b="0" dirty="0" err="1">
                <a:latin typeface="ＭＳ ゴシック" panose="020B0609070205080204" pitchFamily="49" charset="-128"/>
                <a:ea typeface="ＭＳ ゴシック" panose="020B0609070205080204" pitchFamily="49" charset="-128"/>
                <a:cs typeface="Times"/>
              </a:rPr>
              <a:t>、</a:t>
            </a:r>
            <a:r>
              <a:rPr lang="x-none" b="0" dirty="0">
                <a:latin typeface="ＭＳ ゴシック" panose="020B0609070205080204" pitchFamily="49" charset="-128"/>
                <a:ea typeface="ＭＳ ゴシック" panose="020B0609070205080204" pitchFamily="49" charset="-128"/>
                <a:cs typeface="Times"/>
              </a:rPr>
              <a:t>FOSSコンポーネントに組み</a:t>
            </a:r>
            <a:r>
              <a:rPr lang="ja-JP" altLang="en-US" b="0" dirty="0">
                <a:latin typeface="ＭＳ ゴシック" panose="020B0609070205080204" pitchFamily="49" charset="-128"/>
                <a:ea typeface="ＭＳ ゴシック" panose="020B0609070205080204" pitchFamily="49" charset="-128"/>
                <a:cs typeface="Times"/>
              </a:rPr>
              <a:t>込まれた</a:t>
            </a:r>
            <a:r>
              <a:rPr lang="x-none" b="0" dirty="0">
                <a:latin typeface="ＭＳ ゴシック" panose="020B0609070205080204" pitchFamily="49" charset="-128"/>
                <a:ea typeface="ＭＳ ゴシック" panose="020B0609070205080204" pitchFamily="49" charset="-128"/>
                <a:cs typeface="Times"/>
              </a:rPr>
              <a:t>ソースコード</a:t>
            </a:r>
            <a:r>
              <a:rPr lang="ja-JP" altLang="en-US" b="0" dirty="0">
                <a:latin typeface="ＭＳ ゴシック" panose="020B0609070205080204" pitchFamily="49" charset="-128"/>
                <a:ea typeface="ＭＳ ゴシック" panose="020B0609070205080204" pitchFamily="49" charset="-128"/>
                <a:cs typeface="Times"/>
              </a:rPr>
              <a:t>を</a:t>
            </a:r>
            <a:r>
              <a:rPr lang="x-none" b="0" dirty="0">
                <a:latin typeface="ＭＳ ゴシック" panose="020B0609070205080204" pitchFamily="49" charset="-128"/>
                <a:ea typeface="ＭＳ ゴシック" panose="020B0609070205080204" pitchFamily="49" charset="-128"/>
                <a:cs typeface="Times"/>
              </a:rPr>
              <a:t>監査</a:t>
            </a:r>
            <a:r>
              <a:rPr lang="ja-JP" altLang="en-US" b="0" dirty="0">
                <a:latin typeface="ＭＳ ゴシック" panose="020B0609070205080204" pitchFamily="49" charset="-128"/>
                <a:ea typeface="ＭＳ ゴシック" panose="020B0609070205080204" pitchFamily="49" charset="-128"/>
                <a:cs typeface="Times"/>
              </a:rPr>
              <a:t>することで</a:t>
            </a:r>
            <a:r>
              <a:rPr lang="x-none" b="0" dirty="0">
                <a:latin typeface="ＭＳ ゴシック" panose="020B0609070205080204" pitchFamily="49" charset="-128"/>
                <a:ea typeface="ＭＳ ゴシック" panose="020B0609070205080204" pitchFamily="49" charset="-128"/>
                <a:cs typeface="Times"/>
              </a:rPr>
              <a:t>発見</a:t>
            </a:r>
            <a:r>
              <a:rPr lang="ja-JP" altLang="en-US" b="0" dirty="0">
                <a:latin typeface="ＭＳ ゴシック" panose="020B0609070205080204" pitchFamily="49" charset="-128"/>
                <a:ea typeface="ＭＳ ゴシック" panose="020B0609070205080204" pitchFamily="49" charset="-128"/>
                <a:cs typeface="Times"/>
              </a:rPr>
              <a:t>でき</a:t>
            </a:r>
            <a:r>
              <a:rPr lang="x-none" b="0" dirty="0">
                <a:latin typeface="ＭＳ ゴシック" panose="020B0609070205080204" pitchFamily="49" charset="-128"/>
                <a:ea typeface="ＭＳ ゴシック" panose="020B0609070205080204" pitchFamily="49" charset="-128"/>
                <a:cs typeface="Times"/>
              </a:rPr>
              <a:t>ます。</a:t>
            </a:r>
          </a:p>
          <a:p>
            <a:pPr marL="0" indent="0"/>
            <a:endParaRPr lang="x-none" b="0" dirty="0">
              <a:latin typeface="ＭＳ ゴシック" panose="020B0609070205080204" pitchFamily="49" charset="-128"/>
              <a:ea typeface="ＭＳ ゴシック" panose="020B0609070205080204" pitchFamily="49" charset="-128"/>
              <a:cs typeface="Times"/>
            </a:endParaRPr>
          </a:p>
          <a:p>
            <a:pPr marL="0" indent="0"/>
            <a:r>
              <a:rPr lang="x-none" b="0" dirty="0" smtClean="0">
                <a:latin typeface="ＭＳ ゴシック" panose="020B0609070205080204" pitchFamily="49" charset="-128"/>
                <a:ea typeface="ＭＳ ゴシック" panose="020B0609070205080204" pitchFamily="49" charset="-128"/>
                <a:cs typeface="Times"/>
              </a:rPr>
              <a:t>予防策</a:t>
            </a:r>
            <a:r>
              <a:rPr lang="ja-JP" altLang="en-US" b="0" dirty="0" smtClean="0">
                <a:latin typeface="ＭＳ ゴシック" panose="020B0609070205080204" pitchFamily="49" charset="-128"/>
                <a:ea typeface="ＭＳ ゴシック" panose="020B0609070205080204" pitchFamily="49" charset="-128"/>
                <a:cs typeface="Times"/>
              </a:rPr>
              <a:t>としては</a:t>
            </a:r>
            <a:r>
              <a:rPr lang="ja-JP" altLang="en-US" b="0" dirty="0">
                <a:latin typeface="ＭＳ ゴシック" panose="020B0609070205080204" pitchFamily="49" charset="-128"/>
                <a:ea typeface="ＭＳ ゴシック" panose="020B0609070205080204" pitchFamily="49" charset="-128"/>
                <a:cs typeface="Times"/>
              </a:rPr>
              <a:t>、</a:t>
            </a:r>
            <a:r>
              <a:rPr lang="x-none" b="0" dirty="0">
                <a:latin typeface="ＭＳ ゴシック" panose="020B0609070205080204" pitchFamily="49" charset="-128"/>
                <a:ea typeface="ＭＳ ゴシック" panose="020B0609070205080204" pitchFamily="49" charset="-128"/>
                <a:cs typeface="Times"/>
              </a:rPr>
              <a:t>エンジニアリングスタッフのトレーニングや、</a:t>
            </a:r>
            <a:r>
              <a:rPr lang="ja-JP" altLang="en-US" b="0" dirty="0">
                <a:latin typeface="ＭＳ ゴシック" panose="020B0609070205080204" pitchFamily="49" charset="-128"/>
                <a:ea typeface="ＭＳ ゴシック" panose="020B0609070205080204" pitchFamily="49" charset="-128"/>
                <a:cs typeface="Times"/>
              </a:rPr>
              <a:t>開発プロセスへの</a:t>
            </a:r>
            <a:r>
              <a:rPr lang="x-none" b="0" dirty="0" smtClean="0">
                <a:latin typeface="ＭＳ ゴシック" panose="020B0609070205080204" pitchFamily="49" charset="-128"/>
                <a:ea typeface="ＭＳ ゴシック" panose="020B0609070205080204" pitchFamily="49" charset="-128"/>
                <a:cs typeface="Times"/>
              </a:rPr>
              <a:t>定期的な監査</a:t>
            </a:r>
            <a:r>
              <a:rPr lang="ja-JP" altLang="en-US" b="0" smtClean="0">
                <a:latin typeface="ＭＳ ゴシック" panose="020B0609070205080204" pitchFamily="49" charset="-128"/>
                <a:ea typeface="ＭＳ ゴシック" panose="020B0609070205080204" pitchFamily="49" charset="-128"/>
                <a:cs typeface="Times"/>
              </a:rPr>
              <a:t>を</a:t>
            </a:r>
            <a:r>
              <a:rPr lang="x-none" b="0" smtClean="0">
                <a:latin typeface="ＭＳ ゴシック" panose="020B0609070205080204" pitchFamily="49" charset="-128"/>
                <a:ea typeface="ＭＳ ゴシック" panose="020B0609070205080204" pitchFamily="49" charset="-128"/>
                <a:cs typeface="Times"/>
              </a:rPr>
              <a:t>組み込</a:t>
            </a:r>
            <a:r>
              <a:rPr lang="ja-JP" altLang="en-US" b="0" smtClean="0">
                <a:latin typeface="ＭＳ ゴシック" panose="020B0609070205080204" pitchFamily="49" charset="-128"/>
                <a:ea typeface="ＭＳ ゴシック" panose="020B0609070205080204" pitchFamily="49" charset="-128"/>
                <a:cs typeface="Times"/>
              </a:rPr>
              <a:t>まれる</a:t>
            </a:r>
            <a:r>
              <a:rPr lang="ja-JP" altLang="en-US" b="0" dirty="0" smtClean="0">
                <a:latin typeface="ＭＳ ゴシック" panose="020B0609070205080204" pitchFamily="49" charset="-128"/>
                <a:ea typeface="ＭＳ ゴシック" panose="020B0609070205080204" pitchFamily="49" charset="-128"/>
                <a:cs typeface="Times"/>
              </a:rPr>
              <a:t>ことなどがあります</a:t>
            </a:r>
            <a:r>
              <a:rPr lang="x-none" b="0" dirty="0" smtClean="0">
                <a:latin typeface="ＭＳ ゴシック" panose="020B0609070205080204" pitchFamily="49" charset="-128"/>
                <a:ea typeface="ＭＳ ゴシック" panose="020B0609070205080204" pitchFamily="49" charset="-128"/>
                <a:cs typeface="Times"/>
              </a:rPr>
              <a:t>。</a:t>
            </a:r>
            <a:endParaRPr lang="en-US" b="0" dirty="0" smtClean="0">
              <a:latin typeface="ＭＳ ゴシック" panose="020B0609070205080204" pitchFamily="49" charset="-128"/>
              <a:ea typeface="ＭＳ ゴシック" panose="020B0609070205080204" pitchFamily="49" charset="-128"/>
              <a:cs typeface="Times"/>
            </a:endParaRPr>
          </a:p>
          <a:p>
            <a:pPr marL="0" indent="0"/>
            <a:endParaRPr lang="en-US" b="0" dirty="0" smtClean="0">
              <a:latin typeface="+mn-lt"/>
              <a:cs typeface="Times"/>
            </a:endParaRPr>
          </a:p>
          <a:p>
            <a:pPr marL="0" indent="0"/>
            <a:r>
              <a:rPr lang="en-US" b="0" dirty="0" smtClean="0">
                <a:latin typeface="+mn-lt"/>
                <a:cs typeface="Times"/>
              </a:rPr>
              <a:t>---</a:t>
            </a:r>
          </a:p>
          <a:p>
            <a:pPr marL="0" indent="0"/>
            <a:r>
              <a:rPr lang="x-none" altLang="ja-JP" b="0" dirty="0" smtClean="0">
                <a:latin typeface="+mn-lt"/>
                <a:cs typeface="Times"/>
              </a:rPr>
              <a:t>The first pitfall in this slide arises where copyleft-style licensed FOSS is inadvertently linked to proprietary code. </a:t>
            </a:r>
          </a:p>
          <a:p>
            <a:pPr marL="0" indent="0"/>
            <a:endParaRPr lang="x-none" altLang="ja-JP" b="0" dirty="0" smtClean="0">
              <a:latin typeface="+mn-lt"/>
              <a:cs typeface="Times"/>
            </a:endParaRPr>
          </a:p>
          <a:p>
            <a:pPr marL="0" indent="0"/>
            <a:r>
              <a:rPr lang="x-none" altLang="ja-JP" b="0" dirty="0" smtClean="0">
                <a:latin typeface="+mn-lt"/>
                <a:cs typeface="Times"/>
              </a:rPr>
              <a:t>This type of failure may be detected using dependency tracking tools or reviews of architecture.</a:t>
            </a:r>
          </a:p>
          <a:p>
            <a:pPr marL="0" indent="0"/>
            <a:endParaRPr lang="x-none" altLang="ja-JP" b="0" dirty="0" smtClean="0">
              <a:latin typeface="+mn-lt"/>
              <a:cs typeface="Times"/>
            </a:endParaRPr>
          </a:p>
          <a:p>
            <a:pPr marL="0" indent="0"/>
            <a:r>
              <a:rPr lang="x-none" altLang="ja-JP" b="0" dirty="0" smtClean="0">
                <a:latin typeface="+mn-lt"/>
                <a:cs typeface="Times"/>
              </a:rPr>
              <a:t>Preventative measures include training of engineering staff, and building architectural reviews into the development process.</a:t>
            </a:r>
          </a:p>
          <a:p>
            <a:pPr marL="0" indent="0"/>
            <a:endParaRPr lang="x-none" altLang="ja-JP" b="0" dirty="0" smtClean="0">
              <a:latin typeface="+mn-lt"/>
              <a:cs typeface="Times"/>
            </a:endParaRPr>
          </a:p>
          <a:p>
            <a:pPr marL="0" indent="0"/>
            <a:r>
              <a:rPr lang="x-none" altLang="ja-JP" b="0" dirty="0" smtClean="0">
                <a:latin typeface="+mn-lt"/>
                <a:cs typeface="Times"/>
              </a:rPr>
              <a:t>The second pitfall arises where proprietary code is included in copyleft-style licensed FOSS. For example, an engineering team making modifications to a FOSS component may include proprietary code in the modifications.</a:t>
            </a:r>
          </a:p>
          <a:p>
            <a:pPr marL="0" indent="0"/>
            <a:endParaRPr lang="x-none" altLang="ja-JP" b="0" dirty="0" smtClean="0">
              <a:latin typeface="+mn-lt"/>
              <a:cs typeface="Times"/>
            </a:endParaRPr>
          </a:p>
          <a:p>
            <a:pPr marL="0" indent="0"/>
            <a:r>
              <a:rPr lang="x-none" altLang="ja-JP" b="0" dirty="0" smtClean="0">
                <a:latin typeface="+mn-lt"/>
                <a:cs typeface="Times"/>
              </a:rPr>
              <a:t>This type of failure may be discovered through auditing source code introduced into the FOSS component.</a:t>
            </a:r>
          </a:p>
          <a:p>
            <a:pPr marL="0" indent="0"/>
            <a:endParaRPr lang="x-none" altLang="ja-JP" b="0" dirty="0" smtClean="0">
              <a:latin typeface="+mn-lt"/>
              <a:cs typeface="Times"/>
            </a:endParaRPr>
          </a:p>
          <a:p>
            <a:pPr marL="0" indent="0"/>
            <a:r>
              <a:rPr lang="x-none" altLang="ja-JP" b="0" dirty="0" smtClean="0">
                <a:latin typeface="+mn-lt"/>
                <a:cs typeface="Times"/>
              </a:rPr>
              <a:t>Preventative measures include training of engineering staff and building regular audits into the development </a:t>
            </a:r>
            <a:r>
              <a:rPr lang="x-none" altLang="ja-JP" b="0" smtClean="0">
                <a:latin typeface="+mn-lt"/>
                <a:cs typeface="Times"/>
              </a:rPr>
              <a:t>process.</a:t>
            </a:r>
            <a:endParaRPr lang="x-none" altLang="ja-JP" b="0" dirty="0" smtClean="0">
              <a:latin typeface="+mn-lt"/>
              <a:cs typeface="Times"/>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72</a:t>
            </a:fld>
            <a:endParaRPr lang="en-US"/>
          </a:p>
        </p:txBody>
      </p:sp>
    </p:spTree>
    <p:extLst>
      <p:ext uri="{BB962C8B-B14F-4D97-AF65-F5344CB8AC3E}">
        <p14:creationId xmlns:p14="http://schemas.microsoft.com/office/powerpoint/2010/main" val="1347545854"/>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4300" y="746125"/>
            <a:ext cx="6629400" cy="3729038"/>
          </a:xfrm>
          <a:ln/>
        </p:spPr>
      </p:sp>
      <p:sp>
        <p:nvSpPr>
          <p:cNvPr id="124931" name="Rectangle 3"/>
          <p:cNvSpPr>
            <a:spLocks noGrp="1" noChangeArrowheads="1"/>
          </p:cNvSpPr>
          <p:nvPr>
            <p:ph type="body" idx="1"/>
          </p:nvPr>
        </p:nvSpPr>
        <p:spPr/>
        <p:txBody>
          <a:bodyPr/>
          <a:lstStyle/>
          <a:p>
            <a:pPr marL="0" indent="0"/>
            <a:r>
              <a:rPr lang="x-none" b="0" dirty="0">
                <a:latin typeface="ＭＳ ゴシック" panose="020B0609070205080204" pitchFamily="49" charset="-128"/>
                <a:ea typeface="ＭＳ ゴシック" panose="020B0609070205080204" pitchFamily="49" charset="-128"/>
                <a:cs typeface="Times"/>
              </a:rPr>
              <a:t>このスライド</a:t>
            </a:r>
            <a:r>
              <a:rPr lang="ja-JP" altLang="en-US" b="0" dirty="0">
                <a:latin typeface="ＭＳ ゴシック" panose="020B0609070205080204" pitchFamily="49" charset="-128"/>
                <a:ea typeface="ＭＳ ゴシック" panose="020B0609070205080204" pitchFamily="49" charset="-128"/>
                <a:cs typeface="Times"/>
              </a:rPr>
              <a:t>で挙げている</a:t>
            </a:r>
            <a:r>
              <a:rPr lang="x-none" b="0" dirty="0">
                <a:latin typeface="ＭＳ ゴシック" panose="020B0609070205080204" pitchFamily="49" charset="-128"/>
                <a:ea typeface="ＭＳ ゴシック" panose="020B0609070205080204" pitchFamily="49" charset="-128"/>
                <a:cs typeface="Times"/>
              </a:rPr>
              <a:t>最初の落とし穴は、企業が</a:t>
            </a:r>
            <a:r>
              <a:rPr lang="ja-JP" altLang="en-US" b="0" dirty="0">
                <a:latin typeface="ＭＳ ゴシック" panose="020B0609070205080204" pitchFamily="49" charset="-128"/>
                <a:ea typeface="ＭＳ ゴシック" panose="020B0609070205080204" pitchFamily="49" charset="-128"/>
                <a:cs typeface="Times"/>
              </a:rPr>
              <a:t>製品のバイナリに対応した</a:t>
            </a:r>
            <a:r>
              <a:rPr lang="x-none" b="0" dirty="0">
                <a:latin typeface="ＭＳ ゴシック" panose="020B0609070205080204" pitchFamily="49" charset="-128"/>
                <a:ea typeface="ＭＳ ゴシック" panose="020B0609070205080204" pitchFamily="49" charset="-128"/>
                <a:cs typeface="Times"/>
              </a:rPr>
              <a:t>ソースコードを提供する義務を</a:t>
            </a:r>
            <a:r>
              <a:rPr lang="ja-JP" altLang="en-US" b="0" dirty="0">
                <a:latin typeface="ＭＳ ゴシック" panose="020B0609070205080204" pitchFamily="49" charset="-128"/>
                <a:ea typeface="ＭＳ ゴシック" panose="020B0609070205080204" pitchFamily="49" charset="-128"/>
                <a:cs typeface="Times"/>
              </a:rPr>
              <a:t>負</a:t>
            </a:r>
            <a:r>
              <a:rPr lang="x-none" b="0" dirty="0">
                <a:latin typeface="ＭＳ ゴシック" panose="020B0609070205080204" pitchFamily="49" charset="-128"/>
                <a:ea typeface="ＭＳ ゴシック" panose="020B0609070205080204" pitchFamily="49" charset="-128"/>
                <a:cs typeface="Times"/>
              </a:rPr>
              <a:t>っている一方で、その履行ができていないところで生じます。 </a:t>
            </a:r>
          </a:p>
          <a:p>
            <a:pPr marL="0" indent="0"/>
            <a:endParaRPr lang="x-none" b="0" dirty="0">
              <a:latin typeface="ＭＳ ゴシック" panose="020B0609070205080204" pitchFamily="49" charset="-128"/>
              <a:ea typeface="ＭＳ ゴシック" panose="020B0609070205080204" pitchFamily="49" charset="-128"/>
              <a:cs typeface="Times"/>
            </a:endParaRPr>
          </a:p>
          <a:p>
            <a:pPr marL="0" indent="0"/>
            <a:r>
              <a:rPr lang="en-US" altLang="ja-JP" b="0" dirty="0">
                <a:latin typeface="ＭＳ ゴシック" panose="020B0609070205080204" pitchFamily="49" charset="-128"/>
                <a:ea typeface="ＭＳ ゴシック" panose="020B0609070205080204" pitchFamily="49" charset="-128"/>
                <a:cs typeface="Times"/>
              </a:rPr>
              <a:t>2</a:t>
            </a:r>
            <a:r>
              <a:rPr lang="x-none" b="0" dirty="0">
                <a:latin typeface="ＭＳ ゴシック" panose="020B0609070205080204" pitchFamily="49" charset="-128"/>
                <a:ea typeface="ＭＳ ゴシック" panose="020B0609070205080204" pitchFamily="49" charset="-128"/>
                <a:cs typeface="Times"/>
              </a:rPr>
              <a:t>つ目の落とし穴は、企業がソースコードを提供していても、頒布したバイナリと合致する正しい版</a:t>
            </a:r>
            <a:r>
              <a:rPr lang="ja-JP" altLang="en-US" b="0" dirty="0">
                <a:latin typeface="ＭＳ ゴシック" panose="020B0609070205080204" pitchFamily="49" charset="-128"/>
                <a:ea typeface="ＭＳ ゴシック" panose="020B0609070205080204" pitchFamily="49" charset="-128"/>
                <a:cs typeface="Times"/>
              </a:rPr>
              <a:t>名</a:t>
            </a:r>
            <a:r>
              <a:rPr lang="x-none" b="0" dirty="0">
                <a:latin typeface="ＭＳ ゴシック" panose="020B0609070205080204" pitchFamily="49" charset="-128"/>
                <a:ea typeface="ＭＳ ゴシック" panose="020B0609070205080204" pitchFamily="49" charset="-128"/>
                <a:cs typeface="Times"/>
              </a:rPr>
              <a:t>の提供ができていないところ</a:t>
            </a:r>
            <a:r>
              <a:rPr lang="ja-JP" altLang="en-US" b="0" dirty="0">
                <a:latin typeface="ＭＳ ゴシック" panose="020B0609070205080204" pitchFamily="49" charset="-128"/>
                <a:ea typeface="ＭＳ ゴシック" panose="020B0609070205080204" pitchFamily="49" charset="-128"/>
                <a:cs typeface="Times"/>
              </a:rPr>
              <a:t>で</a:t>
            </a:r>
            <a:r>
              <a:rPr lang="x-none" b="0" dirty="0">
                <a:latin typeface="ＭＳ ゴシック" panose="020B0609070205080204" pitchFamily="49" charset="-128"/>
                <a:ea typeface="ＭＳ ゴシック" panose="020B0609070205080204" pitchFamily="49" charset="-128"/>
                <a:cs typeface="Times"/>
              </a:rPr>
              <a:t>生じます。 </a:t>
            </a:r>
          </a:p>
          <a:p>
            <a:pPr marL="0" indent="0"/>
            <a:endParaRPr lang="x-none" b="0" dirty="0">
              <a:latin typeface="ＭＳ ゴシック" panose="020B0609070205080204" pitchFamily="49" charset="-128"/>
              <a:ea typeface="ＭＳ ゴシック" panose="020B0609070205080204" pitchFamily="49" charset="-128"/>
              <a:cs typeface="Times"/>
            </a:endParaRPr>
          </a:p>
          <a:p>
            <a:pPr marL="0" indent="0"/>
            <a:r>
              <a:rPr lang="en-US" altLang="ja-JP" b="0" dirty="0">
                <a:latin typeface="ＭＳ ゴシック" panose="020B0609070205080204" pitchFamily="49" charset="-128"/>
                <a:ea typeface="ＭＳ ゴシック" panose="020B0609070205080204" pitchFamily="49" charset="-128"/>
                <a:cs typeface="Times"/>
              </a:rPr>
              <a:t>3</a:t>
            </a:r>
            <a:r>
              <a:rPr lang="x-none" b="0" dirty="0">
                <a:latin typeface="ＭＳ ゴシック" panose="020B0609070205080204" pitchFamily="49" charset="-128"/>
                <a:ea typeface="ＭＳ ゴシック" panose="020B0609070205080204" pitchFamily="49" charset="-128"/>
                <a:cs typeface="Times"/>
              </a:rPr>
              <a:t>つ目の落とし穴は、企業がFOSSコンポーネントを改変したにも</a:t>
            </a:r>
            <a:r>
              <a:rPr lang="ja-JP" altLang="en-US" b="0" dirty="0" err="1">
                <a:latin typeface="ＭＳ ゴシック" panose="020B0609070205080204" pitchFamily="49" charset="-128"/>
                <a:ea typeface="ＭＳ ゴシック" panose="020B0609070205080204" pitchFamily="49" charset="-128"/>
                <a:cs typeface="Times"/>
              </a:rPr>
              <a:t>かか</a:t>
            </a:r>
            <a:r>
              <a:rPr lang="x-none" b="0" dirty="0">
                <a:latin typeface="ＭＳ ゴシック" panose="020B0609070205080204" pitchFamily="49" charset="-128"/>
                <a:ea typeface="ＭＳ ゴシック" panose="020B0609070205080204" pitchFamily="49" charset="-128"/>
                <a:cs typeface="Times"/>
              </a:rPr>
              <a:t>わらず、改変した版のソースコードを公開できていないところ</a:t>
            </a:r>
            <a:r>
              <a:rPr lang="ja-JP" altLang="en-US" b="0" dirty="0">
                <a:latin typeface="ＭＳ ゴシック" panose="020B0609070205080204" pitchFamily="49" charset="-128"/>
                <a:ea typeface="ＭＳ ゴシック" panose="020B0609070205080204" pitchFamily="49" charset="-128"/>
                <a:cs typeface="Times"/>
              </a:rPr>
              <a:t>で</a:t>
            </a:r>
            <a:r>
              <a:rPr lang="x-none" b="0" dirty="0">
                <a:latin typeface="ＭＳ ゴシック" panose="020B0609070205080204" pitchFamily="49" charset="-128"/>
                <a:ea typeface="ＭＳ ゴシック" panose="020B0609070205080204" pitchFamily="49" charset="-128"/>
                <a:cs typeface="Times"/>
              </a:rPr>
              <a:t>生じます。企業は</a:t>
            </a:r>
            <a:r>
              <a:rPr lang="ja-JP" altLang="en-US" b="0" dirty="0" err="1">
                <a:latin typeface="ＭＳ ゴシック" panose="020B0609070205080204" pitchFamily="49" charset="-128"/>
                <a:ea typeface="ＭＳ ゴシック" panose="020B0609070205080204" pitchFamily="49" charset="-128"/>
                <a:cs typeface="Times"/>
              </a:rPr>
              <a:t>、</a:t>
            </a:r>
            <a:r>
              <a:rPr lang="x-none" b="0" dirty="0">
                <a:latin typeface="ＭＳ ゴシック" panose="020B0609070205080204" pitchFamily="49" charset="-128"/>
                <a:ea typeface="ＭＳ ゴシック" panose="020B0609070205080204" pitchFamily="49" charset="-128"/>
                <a:cs typeface="Times"/>
              </a:rPr>
              <a:t>代わりに原作版のFOSSコンポーネントを公開してしま</a:t>
            </a:r>
            <a:r>
              <a:rPr lang="ja-JP" altLang="en-US" b="0" dirty="0">
                <a:latin typeface="ＭＳ ゴシック" panose="020B0609070205080204" pitchFamily="49" charset="-128"/>
                <a:ea typeface="ＭＳ ゴシック" panose="020B0609070205080204" pitchFamily="49" charset="-128"/>
                <a:cs typeface="Times"/>
              </a:rPr>
              <a:t>うことがあります</a:t>
            </a:r>
            <a:r>
              <a:rPr lang="x-none" b="0" dirty="0">
                <a:latin typeface="ＭＳ ゴシック" panose="020B0609070205080204" pitchFamily="49" charset="-128"/>
                <a:ea typeface="ＭＳ ゴシック" panose="020B0609070205080204" pitchFamily="49" charset="-128"/>
                <a:cs typeface="Times"/>
              </a:rPr>
              <a:t>。</a:t>
            </a:r>
          </a:p>
          <a:p>
            <a:pPr marL="0" indent="0"/>
            <a:endParaRPr lang="x-none" b="0" dirty="0">
              <a:latin typeface="ＭＳ ゴシック" panose="020B0609070205080204" pitchFamily="49" charset="-128"/>
              <a:ea typeface="ＭＳ ゴシック" panose="020B0609070205080204" pitchFamily="49" charset="-128"/>
              <a:cs typeface="Times"/>
            </a:endParaRPr>
          </a:p>
          <a:p>
            <a:pPr marL="0" indent="0"/>
            <a:r>
              <a:rPr lang="x-none" b="0" dirty="0">
                <a:latin typeface="ＭＳ ゴシック" panose="020B0609070205080204" pitchFamily="49" charset="-128"/>
                <a:ea typeface="ＭＳ ゴシック" panose="020B0609070205080204" pitchFamily="49" charset="-128"/>
                <a:cs typeface="Times"/>
              </a:rPr>
              <a:t>いずれのケースにおいても、失敗はコンプライアンス プロセス</a:t>
            </a:r>
            <a:r>
              <a:rPr lang="ja-JP" altLang="en-US" b="0" dirty="0">
                <a:latin typeface="ＭＳ ゴシック" panose="020B0609070205080204" pitchFamily="49" charset="-128"/>
                <a:ea typeface="ＭＳ ゴシック" panose="020B0609070205080204" pitchFamily="49" charset="-128"/>
                <a:cs typeface="Times"/>
              </a:rPr>
              <a:t>に</a:t>
            </a:r>
            <a:r>
              <a:rPr lang="x-none" b="0" dirty="0">
                <a:latin typeface="ＭＳ ゴシック" panose="020B0609070205080204" pitchFamily="49" charset="-128"/>
                <a:ea typeface="ＭＳ ゴシック" panose="020B0609070205080204" pitchFamily="49" charset="-128"/>
                <a:cs typeface="Times"/>
              </a:rPr>
              <a:t>適切</a:t>
            </a:r>
            <a:r>
              <a:rPr lang="ja-JP" altLang="en-US" b="0" dirty="0">
                <a:latin typeface="ＭＳ ゴシック" panose="020B0609070205080204" pitchFamily="49" charset="-128"/>
                <a:ea typeface="ＭＳ ゴシック" panose="020B0609070205080204" pitchFamily="49" charset="-128"/>
                <a:cs typeface="Times"/>
              </a:rPr>
              <a:t>な</a:t>
            </a:r>
            <a:r>
              <a:rPr lang="x-none" b="0" dirty="0">
                <a:latin typeface="ＭＳ ゴシック" panose="020B0609070205080204" pitchFamily="49" charset="-128"/>
                <a:ea typeface="ＭＳ ゴシック" panose="020B0609070205080204" pitchFamily="49" charset="-128"/>
                <a:cs typeface="Times"/>
              </a:rPr>
              <a:t>ステップを</a:t>
            </a:r>
            <a:r>
              <a:rPr lang="ja-JP" altLang="en-US" b="0" dirty="0">
                <a:latin typeface="ＭＳ ゴシック" panose="020B0609070205080204" pitchFamily="49" charset="-128"/>
                <a:ea typeface="ＭＳ ゴシック" panose="020B0609070205080204" pitchFamily="49" charset="-128"/>
                <a:cs typeface="Times"/>
              </a:rPr>
              <a:t>実行する</a:t>
            </a:r>
            <a:r>
              <a:rPr lang="x-none" b="0" dirty="0">
                <a:latin typeface="ＭＳ ゴシック" panose="020B0609070205080204" pitchFamily="49" charset="-128"/>
                <a:ea typeface="ＭＳ ゴシック" panose="020B0609070205080204" pitchFamily="49" charset="-128"/>
                <a:cs typeface="Times"/>
              </a:rPr>
              <a:t>ことで回避できます。</a:t>
            </a:r>
            <a:r>
              <a:rPr lang="ja-JP" altLang="en-US" b="0" dirty="0">
                <a:latin typeface="ＭＳ ゴシック" panose="020B0609070205080204" pitchFamily="49" charset="-128"/>
                <a:ea typeface="ＭＳ ゴシック" panose="020B0609070205080204" pitchFamily="49" charset="-128"/>
                <a:cs typeface="Times"/>
              </a:rPr>
              <a:t>たとえば</a:t>
            </a:r>
            <a:r>
              <a:rPr lang="x-none" b="0" dirty="0">
                <a:latin typeface="ＭＳ ゴシック" panose="020B0609070205080204" pitchFamily="49" charset="-128"/>
                <a:ea typeface="ＭＳ ゴシック" panose="020B0609070205080204" pitchFamily="49" charset="-128"/>
                <a:cs typeface="Times"/>
              </a:rPr>
              <a:t>、リリースされたバイナリに対応するソースコードは、バイナリ版と併せて</a:t>
            </a:r>
            <a:r>
              <a:rPr lang="ja-JP" altLang="en-US" b="0" dirty="0">
                <a:latin typeface="ＭＳ ゴシック" panose="020B0609070205080204" pitchFamily="49" charset="-128"/>
                <a:ea typeface="ＭＳ ゴシック" panose="020B0609070205080204" pitchFamily="49" charset="-128"/>
                <a:cs typeface="Times"/>
              </a:rPr>
              <a:t>ソースコードの全体像を捕捉し、</a:t>
            </a:r>
            <a:r>
              <a:rPr lang="x-none" b="0" dirty="0">
                <a:latin typeface="ＭＳ ゴシック" panose="020B0609070205080204" pitchFamily="49" charset="-128"/>
                <a:ea typeface="ＭＳ ゴシック" panose="020B0609070205080204" pitchFamily="49" charset="-128"/>
                <a:cs typeface="Times"/>
              </a:rPr>
              <a:t>保存されることが必要です。バイナリのリリースに合ったソースコードが</a:t>
            </a:r>
            <a:r>
              <a:rPr lang="ja-JP" altLang="en-US" b="0" dirty="0">
                <a:latin typeface="ＭＳ ゴシック" panose="020B0609070205080204" pitchFamily="49" charset="-128"/>
                <a:ea typeface="ＭＳ ゴシック" panose="020B0609070205080204" pitchFamily="49" charset="-128"/>
                <a:cs typeface="Times"/>
              </a:rPr>
              <a:t>確実に</a:t>
            </a:r>
            <a:r>
              <a:rPr lang="x-none" b="0" dirty="0">
                <a:latin typeface="ＭＳ ゴシック" panose="020B0609070205080204" pitchFamily="49" charset="-128"/>
                <a:ea typeface="ＭＳ ゴシック" panose="020B0609070205080204" pitchFamily="49" charset="-128"/>
                <a:cs typeface="Times"/>
              </a:rPr>
              <a:t>提供される</a:t>
            </a:r>
            <a:r>
              <a:rPr lang="ja-JP" altLang="en-US" b="0" dirty="0">
                <a:latin typeface="ＭＳ ゴシック" panose="020B0609070205080204" pitchFamily="49" charset="-128"/>
                <a:ea typeface="ＭＳ ゴシック" panose="020B0609070205080204" pitchFamily="49" charset="-128"/>
                <a:cs typeface="Times"/>
              </a:rPr>
              <a:t>ように、</a:t>
            </a:r>
            <a:r>
              <a:rPr lang="x-none" b="0" dirty="0">
                <a:latin typeface="ＭＳ ゴシック" panose="020B0609070205080204" pitchFamily="49" charset="-128"/>
                <a:ea typeface="ＭＳ ゴシック" panose="020B0609070205080204" pitchFamily="49" charset="-128"/>
                <a:cs typeface="Times"/>
              </a:rPr>
              <a:t>リリースに先立った検証作業</a:t>
            </a:r>
            <a:r>
              <a:rPr lang="ja-JP" altLang="en-US" b="0" dirty="0">
                <a:latin typeface="ＭＳ ゴシック" panose="020B0609070205080204" pitchFamily="49" charset="-128"/>
                <a:ea typeface="ＭＳ ゴシック" panose="020B0609070205080204" pitchFamily="49" charset="-128"/>
                <a:cs typeface="Times"/>
              </a:rPr>
              <a:t>で</a:t>
            </a:r>
            <a:r>
              <a:rPr lang="x-none" b="0" dirty="0">
                <a:latin typeface="ＭＳ ゴシック" panose="020B0609070205080204" pitchFamily="49" charset="-128"/>
                <a:ea typeface="ＭＳ ゴシック" panose="020B0609070205080204" pitchFamily="49" charset="-128"/>
                <a:cs typeface="Times"/>
              </a:rPr>
              <a:t>もチェック</a:t>
            </a:r>
            <a:r>
              <a:rPr lang="ja-JP" altLang="en-US" b="0" dirty="0">
                <a:latin typeface="ＭＳ ゴシック" panose="020B0609070205080204" pitchFamily="49" charset="-128"/>
                <a:ea typeface="ＭＳ ゴシック" panose="020B0609070205080204" pitchFamily="49" charset="-128"/>
                <a:cs typeface="Times"/>
              </a:rPr>
              <a:t>するべき</a:t>
            </a:r>
            <a:r>
              <a:rPr lang="x-none" b="0" dirty="0">
                <a:latin typeface="ＭＳ ゴシック" panose="020B0609070205080204" pitchFamily="49" charset="-128"/>
                <a:ea typeface="ＭＳ ゴシック" panose="020B0609070205080204" pitchFamily="49" charset="-128"/>
                <a:cs typeface="Times"/>
              </a:rPr>
              <a:t>でしょう</a:t>
            </a:r>
            <a:r>
              <a:rPr lang="x-none" b="0" dirty="0" smtClean="0">
                <a:latin typeface="ＭＳ ゴシック" panose="020B0609070205080204" pitchFamily="49" charset="-128"/>
                <a:ea typeface="ＭＳ ゴシック" panose="020B0609070205080204" pitchFamily="49" charset="-128"/>
                <a:cs typeface="Times"/>
              </a:rPr>
              <a:t>。</a:t>
            </a:r>
            <a:endParaRPr lang="en-US" b="0" dirty="0" smtClean="0">
              <a:latin typeface="ＭＳ ゴシック" panose="020B0609070205080204" pitchFamily="49" charset="-128"/>
              <a:ea typeface="ＭＳ ゴシック" panose="020B0609070205080204" pitchFamily="49" charset="-128"/>
              <a:cs typeface="Times"/>
            </a:endParaRPr>
          </a:p>
          <a:p>
            <a:pPr marL="0" indent="0"/>
            <a:endParaRPr lang="en-US" b="0" dirty="0" smtClean="0">
              <a:latin typeface="+mn-lt"/>
              <a:cs typeface="Times"/>
            </a:endParaRPr>
          </a:p>
          <a:p>
            <a:pPr marL="0" indent="0"/>
            <a:r>
              <a:rPr lang="en-US" b="0" dirty="0" smtClean="0">
                <a:latin typeface="+mn-lt"/>
                <a:cs typeface="Times"/>
              </a:rPr>
              <a:t>---</a:t>
            </a:r>
          </a:p>
          <a:p>
            <a:pPr marL="0" indent="0"/>
            <a:r>
              <a:rPr lang="x-none" altLang="ja-JP" b="0" dirty="0" smtClean="0">
                <a:latin typeface="+mn-lt"/>
                <a:cs typeface="Times"/>
              </a:rPr>
              <a:t>The first pitfall in this slide arises where a company has an obligation to provide accompanying source code, but fails to do so. </a:t>
            </a:r>
          </a:p>
          <a:p>
            <a:pPr marL="0" indent="0"/>
            <a:endParaRPr lang="x-none" altLang="ja-JP" b="0" dirty="0" smtClean="0">
              <a:latin typeface="+mn-lt"/>
              <a:cs typeface="Times"/>
            </a:endParaRPr>
          </a:p>
          <a:p>
            <a:pPr marL="0" indent="0"/>
            <a:r>
              <a:rPr lang="x-none" altLang="ja-JP" b="0" dirty="0" smtClean="0">
                <a:latin typeface="+mn-lt"/>
                <a:cs typeface="Times"/>
              </a:rPr>
              <a:t>The second pitfall arises where a company provides accompanying source code, but fails to provide the correct version that matches the distributed binary version. </a:t>
            </a:r>
          </a:p>
          <a:p>
            <a:pPr marL="0" indent="0"/>
            <a:endParaRPr lang="x-none" altLang="ja-JP" b="0" dirty="0" smtClean="0">
              <a:latin typeface="+mn-lt"/>
              <a:cs typeface="Times"/>
            </a:endParaRPr>
          </a:p>
          <a:p>
            <a:pPr marL="0" indent="0"/>
            <a:r>
              <a:rPr lang="x-none" altLang="ja-JP" b="0" dirty="0" smtClean="0">
                <a:latin typeface="+mn-lt"/>
                <a:cs typeface="Times"/>
              </a:rPr>
              <a:t>The third pitfall arises where a company modifies a FOSS component, but fails to publish the modified version of the source code. The company instead publishes the source code for the original version of the FOSS component.</a:t>
            </a:r>
          </a:p>
          <a:p>
            <a:pPr marL="0" indent="0"/>
            <a:endParaRPr lang="x-none" altLang="ja-JP" b="0" dirty="0" smtClean="0">
              <a:latin typeface="+mn-lt"/>
              <a:cs typeface="Times"/>
            </a:endParaRPr>
          </a:p>
          <a:p>
            <a:pPr marL="0" indent="0"/>
            <a:r>
              <a:rPr lang="x-none" altLang="ja-JP" b="0" dirty="0" smtClean="0">
                <a:latin typeface="+mn-lt"/>
                <a:cs typeface="Times"/>
              </a:rPr>
              <a:t>In each case, the failures may be prevented by properly applying steps in the compliance process. For example, source code for released binaries should be captured and stored along with the binary version. Verifications prior to release should check to ensure the proper source code is provided with the binary </a:t>
            </a:r>
            <a:r>
              <a:rPr lang="x-none" altLang="ja-JP" b="0" smtClean="0">
                <a:latin typeface="+mn-lt"/>
                <a:cs typeface="Times"/>
              </a:rPr>
              <a:t>release.</a:t>
            </a:r>
            <a:endParaRPr lang="x-none" altLang="ja-JP" b="0" dirty="0" smtClean="0">
              <a:latin typeface="+mn-lt"/>
              <a:cs typeface="Times"/>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73</a:t>
            </a:fld>
            <a:endParaRPr lang="en-US"/>
          </a:p>
        </p:txBody>
      </p:sp>
    </p:spTree>
    <p:extLst>
      <p:ext uri="{BB962C8B-B14F-4D97-AF65-F5344CB8AC3E}">
        <p14:creationId xmlns:p14="http://schemas.microsoft.com/office/powerpoint/2010/main" val="121663599"/>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4300" y="746125"/>
            <a:ext cx="6629400" cy="3729038"/>
          </a:xfrm>
          <a:ln/>
        </p:spPr>
      </p:sp>
      <p:sp>
        <p:nvSpPr>
          <p:cNvPr id="124931" name="Rectangle 3"/>
          <p:cNvSpPr>
            <a:spLocks noGrp="1" noChangeArrowheads="1"/>
          </p:cNvSpPr>
          <p:nvPr>
            <p:ph type="body" idx="1"/>
          </p:nvPr>
        </p:nvSpPr>
        <p:spPr/>
        <p:txBody>
          <a:bodyPr/>
          <a:lstStyle/>
          <a:p>
            <a:pPr marL="0" indent="0"/>
            <a:r>
              <a:rPr lang="x-none" dirty="0">
                <a:latin typeface="ＭＳ ゴシック" panose="020B0609070205080204" pitchFamily="49" charset="-128"/>
                <a:ea typeface="ＭＳ ゴシック" panose="020B0609070205080204" pitchFamily="49" charset="-128"/>
              </a:rPr>
              <a:t>このスライド</a:t>
            </a:r>
            <a:r>
              <a:rPr lang="ja-JP" altLang="en-US" dirty="0">
                <a:latin typeface="ＭＳ ゴシック" panose="020B0609070205080204" pitchFamily="49" charset="-128"/>
                <a:ea typeface="ＭＳ ゴシック" panose="020B0609070205080204" pitchFamily="49" charset="-128"/>
              </a:rPr>
              <a:t>で挙げている</a:t>
            </a:r>
            <a:r>
              <a:rPr lang="x-none" dirty="0">
                <a:latin typeface="ＭＳ ゴシック" panose="020B0609070205080204" pitchFamily="49" charset="-128"/>
                <a:ea typeface="ＭＳ ゴシック" panose="020B0609070205080204" pitchFamily="49" charset="-128"/>
              </a:rPr>
              <a:t>落とし穴は、企業がFOSSコンポーネントを改変する際、FOSSライセンス</a:t>
            </a:r>
            <a:r>
              <a:rPr lang="ja-JP" altLang="en-US" dirty="0">
                <a:latin typeface="ＭＳ ゴシック" panose="020B0609070205080204" pitchFamily="49" charset="-128"/>
                <a:ea typeface="ＭＳ ゴシック" panose="020B0609070205080204" pitchFamily="49" charset="-128"/>
              </a:rPr>
              <a:t>が</a:t>
            </a:r>
            <a:r>
              <a:rPr lang="x-none" dirty="0">
                <a:latin typeface="ＭＳ ゴシック" panose="020B0609070205080204" pitchFamily="49" charset="-128"/>
                <a:ea typeface="ＭＳ ゴシック" panose="020B0609070205080204" pitchFamily="49" charset="-128"/>
              </a:rPr>
              <a:t>求める改変への</a:t>
            </a:r>
            <a:r>
              <a:rPr lang="ja-JP" altLang="en-US" dirty="0">
                <a:latin typeface="ＭＳ ゴシック" panose="020B0609070205080204" pitchFamily="49" charset="-128"/>
                <a:ea typeface="ＭＳ ゴシック" panose="020B0609070205080204" pitchFamily="49" charset="-128"/>
              </a:rPr>
              <a:t>印付け</a:t>
            </a:r>
            <a:r>
              <a:rPr lang="x-none" dirty="0">
                <a:latin typeface="ＭＳ ゴシック" panose="020B0609070205080204" pitchFamily="49" charset="-128"/>
                <a:ea typeface="ＭＳ ゴシック" panose="020B0609070205080204" pitchFamily="49" charset="-128"/>
              </a:rPr>
              <a:t>をしていないところで生じます。この落とし穴は、コード</a:t>
            </a:r>
            <a:r>
              <a:rPr lang="ja-JP" altLang="en-US" dirty="0">
                <a:latin typeface="ＭＳ ゴシック" panose="020B0609070205080204" pitchFamily="49" charset="-128"/>
                <a:ea typeface="ＭＳ ゴシック" panose="020B0609070205080204" pitchFamily="49" charset="-128"/>
              </a:rPr>
              <a:t>に印付けする</a:t>
            </a:r>
            <a:r>
              <a:rPr lang="x-none" dirty="0">
                <a:latin typeface="ＭＳ ゴシック" panose="020B0609070205080204" pitchFamily="49" charset="-128"/>
                <a:ea typeface="ＭＳ ゴシック" panose="020B0609070205080204" pitchFamily="49" charset="-128"/>
              </a:rPr>
              <a:t>プロセス</a:t>
            </a:r>
            <a:r>
              <a:rPr lang="ja-JP" altLang="en-US" dirty="0">
                <a:latin typeface="ＭＳ ゴシック" panose="020B0609070205080204" pitchFamily="49" charset="-128"/>
                <a:ea typeface="ＭＳ ゴシック" panose="020B0609070205080204" pitchFamily="49" charset="-128"/>
              </a:rPr>
              <a:t>を実装したり、</a:t>
            </a:r>
            <a:r>
              <a:rPr lang="x-none" dirty="0">
                <a:latin typeface="ＭＳ ゴシック" panose="020B0609070205080204" pitchFamily="49" charset="-128"/>
                <a:ea typeface="ＭＳ ゴシック" panose="020B0609070205080204" pitchFamily="49" charset="-128"/>
              </a:rPr>
              <a:t>検証ステップ</a:t>
            </a:r>
            <a:r>
              <a:rPr lang="ja-JP" altLang="en-US" dirty="0">
                <a:latin typeface="ＭＳ ゴシック" panose="020B0609070205080204" pitchFamily="49" charset="-128"/>
                <a:ea typeface="ＭＳ ゴシック" panose="020B0609070205080204" pitchFamily="49" charset="-128"/>
              </a:rPr>
              <a:t>の中で印付けしたりすることで</a:t>
            </a:r>
            <a:r>
              <a:rPr lang="x-none" dirty="0">
                <a:latin typeface="ＭＳ ゴシック" panose="020B0609070205080204" pitchFamily="49" charset="-128"/>
                <a:ea typeface="ＭＳ ゴシック" panose="020B0609070205080204" pitchFamily="49" charset="-128"/>
              </a:rPr>
              <a:t>回避できます</a:t>
            </a:r>
            <a:r>
              <a:rPr lang="x-none" dirty="0" smtClean="0">
                <a:latin typeface="ＭＳ ゴシック" panose="020B0609070205080204" pitchFamily="49" charset="-128"/>
                <a:ea typeface="ＭＳ ゴシック" panose="020B0609070205080204" pitchFamily="49" charset="-128"/>
              </a:rPr>
              <a:t>。</a:t>
            </a:r>
            <a:endParaRPr lang="en-US" dirty="0" smtClean="0">
              <a:latin typeface="ＭＳ ゴシック" panose="020B0609070205080204" pitchFamily="49" charset="-128"/>
              <a:ea typeface="ＭＳ ゴシック" panose="020B0609070205080204" pitchFamily="49" charset="-128"/>
            </a:endParaRPr>
          </a:p>
          <a:p>
            <a:pPr marL="0" indent="0"/>
            <a:endParaRPr lang="en-US" dirty="0" smtClean="0">
              <a:latin typeface="Times" charset="0"/>
            </a:endParaRPr>
          </a:p>
          <a:p>
            <a:pPr marL="0" indent="0"/>
            <a:r>
              <a:rPr lang="en-US" dirty="0" smtClean="0">
                <a:latin typeface="Times"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x-none" altLang="ja-JP" dirty="0" smtClean="0">
                <a:latin typeface="Times" charset="0"/>
              </a:rPr>
              <a:t>The pitfall in this slide arises where a company modifies a FOSS component, then fails to mark its modifications when required by the FOSS license. This pitfall may be prevented through implementing processes for marking code or within verification steps.</a:t>
            </a:r>
          </a:p>
          <a:p>
            <a:pPr marL="0" indent="0"/>
            <a:endParaRPr lang="x-none" dirty="0">
              <a:latin typeface="Times" charset="0"/>
            </a:endParaRPr>
          </a:p>
          <a:p>
            <a:pPr marL="0" indent="0"/>
            <a:endParaRPr lang="x-none"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74</a:t>
            </a:fld>
            <a:endParaRPr lang="en-US"/>
          </a:p>
        </p:txBody>
      </p:sp>
    </p:spTree>
    <p:extLst>
      <p:ext uri="{BB962C8B-B14F-4D97-AF65-F5344CB8AC3E}">
        <p14:creationId xmlns:p14="http://schemas.microsoft.com/office/powerpoint/2010/main" val="1524707231"/>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4300" y="746125"/>
            <a:ext cx="6629400" cy="3729038"/>
          </a:xfrm>
          <a:ln/>
        </p:spPr>
      </p:sp>
      <p:sp>
        <p:nvSpPr>
          <p:cNvPr id="124931" name="Rectangle 3"/>
          <p:cNvSpPr>
            <a:spLocks noGrp="1" noChangeArrowheads="1"/>
          </p:cNvSpPr>
          <p:nvPr>
            <p:ph type="body" idx="1"/>
          </p:nvPr>
        </p:nvSpPr>
        <p:spPr/>
        <p:txBody>
          <a:bodyPr/>
          <a:lstStyle/>
          <a:p>
            <a:pPr marL="0" indent="0"/>
            <a:r>
              <a:rPr lang="x-none" dirty="0">
                <a:latin typeface="ＭＳ ゴシック" panose="020B0609070205080204" pitchFamily="49" charset="-128"/>
                <a:ea typeface="ＭＳ ゴシック" panose="020B0609070205080204" pitchFamily="49" charset="-128"/>
              </a:rPr>
              <a:t>このスライドの落とし穴は、FOSSコンプライアンス プロセス</a:t>
            </a:r>
            <a:r>
              <a:rPr lang="ja-JP" altLang="en-US" dirty="0">
                <a:latin typeface="ＭＳ ゴシック" panose="020B0609070205080204" pitchFamily="49" charset="-128"/>
                <a:ea typeface="ＭＳ ゴシック" panose="020B0609070205080204" pitchFamily="49" charset="-128"/>
              </a:rPr>
              <a:t>が</a:t>
            </a:r>
            <a:r>
              <a:rPr lang="x-none" dirty="0">
                <a:latin typeface="ＭＳ ゴシック" panose="020B0609070205080204" pitchFamily="49" charset="-128"/>
                <a:ea typeface="ＭＳ ゴシック" panose="020B0609070205080204" pitchFamily="49" charset="-128"/>
              </a:rPr>
              <a:t>エンジニアリング</a:t>
            </a:r>
            <a:r>
              <a:rPr lang="ja-JP" alt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チームに融合できないところから生じます。ここでは</a:t>
            </a:r>
            <a:r>
              <a:rPr lang="ja-JP" altLang="en-US" dirty="0" err="1">
                <a:latin typeface="ＭＳ ゴシック" panose="020B0609070205080204" pitchFamily="49" charset="-128"/>
                <a:ea typeface="ＭＳ ゴシック" panose="020B0609070205080204" pitchFamily="49" charset="-128"/>
              </a:rPr>
              <a:t>、</a:t>
            </a:r>
            <a:r>
              <a:rPr lang="x-none" dirty="0">
                <a:latin typeface="ＭＳ ゴシック" panose="020B0609070205080204" pitchFamily="49" charset="-128"/>
                <a:ea typeface="ＭＳ ゴシック" panose="020B0609070205080204" pitchFamily="49" charset="-128"/>
              </a:rPr>
              <a:t>エンジニアリング チーム</a:t>
            </a:r>
            <a:r>
              <a:rPr lang="ja-JP" altLang="en-US" dirty="0">
                <a:latin typeface="ＭＳ ゴシック" panose="020B0609070205080204" pitchFamily="49" charset="-128"/>
                <a:ea typeface="ＭＳ ゴシック" panose="020B0609070205080204" pitchFamily="49" charset="-128"/>
              </a:rPr>
              <a:t>が</a:t>
            </a:r>
            <a:r>
              <a:rPr lang="x-none" dirty="0">
                <a:latin typeface="ＭＳ ゴシック" panose="020B0609070205080204" pitchFamily="49" charset="-128"/>
                <a:ea typeface="ＭＳ ゴシック" panose="020B0609070205080204" pitchFamily="49" charset="-128"/>
              </a:rPr>
              <a:t>FOSSの使用をレビュープロセスに上げない、もしくはFOSSの使用に取り組む方法についてトレーニングを受けないケースを挙げています。</a:t>
            </a:r>
          </a:p>
          <a:p>
            <a:pPr marL="0" indent="0"/>
            <a:endParaRPr lang="x-none" dirty="0">
              <a:solidFill>
                <a:srgbClr val="000000"/>
              </a:solidFill>
              <a:latin typeface="ＭＳ ゴシック" panose="020B0609070205080204" pitchFamily="49" charset="-128"/>
              <a:ea typeface="ＭＳ ゴシック" panose="020B0609070205080204" pitchFamily="49" charset="-128"/>
            </a:endParaRPr>
          </a:p>
          <a:p>
            <a:pPr marL="0" indent="0"/>
            <a:r>
              <a:rPr lang="x-none" dirty="0">
                <a:latin typeface="ＭＳ ゴシック" panose="020B0609070205080204" pitchFamily="49" charset="-128"/>
                <a:ea typeface="ＭＳ ゴシック" panose="020B0609070205080204" pitchFamily="49" charset="-128"/>
              </a:rPr>
              <a:t>予防策としては、エンジニアリング トレーニング</a:t>
            </a:r>
            <a:r>
              <a:rPr lang="ja-JP" altLang="en-US" dirty="0">
                <a:latin typeface="ＭＳ ゴシック" panose="020B0609070205080204" pitchFamily="49" charset="-128"/>
                <a:ea typeface="ＭＳ ゴシック" panose="020B0609070205080204" pitchFamily="49" charset="-128"/>
              </a:rPr>
              <a:t>を</a:t>
            </a:r>
            <a:r>
              <a:rPr lang="x-none" dirty="0">
                <a:latin typeface="ＭＳ ゴシック" panose="020B0609070205080204" pitchFamily="49" charset="-128"/>
                <a:ea typeface="ＭＳ ゴシック" panose="020B0609070205080204" pitchFamily="49" charset="-128"/>
              </a:rPr>
              <a:t>モニタリングしたり、コンプライアンス</a:t>
            </a:r>
            <a:r>
              <a:rPr lang="ja-JP" alt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プロセスをエンジニアリング チームに利用しやすいものにするといったことがあります</a:t>
            </a:r>
            <a:r>
              <a:rPr lang="x-none" dirty="0" smtClean="0">
                <a:latin typeface="ＭＳ ゴシック" panose="020B0609070205080204" pitchFamily="49" charset="-128"/>
                <a:ea typeface="ＭＳ ゴシック" panose="020B0609070205080204" pitchFamily="49" charset="-128"/>
              </a:rPr>
              <a:t>。</a:t>
            </a:r>
            <a:endParaRPr lang="en-US" dirty="0" smtClean="0">
              <a:latin typeface="ＭＳ ゴシック" panose="020B0609070205080204" pitchFamily="49" charset="-128"/>
              <a:ea typeface="ＭＳ ゴシック" panose="020B0609070205080204" pitchFamily="49" charset="-128"/>
            </a:endParaRPr>
          </a:p>
          <a:p>
            <a:pPr marL="0" indent="0"/>
            <a:endParaRPr lang="en-US" smtClean="0">
              <a:latin typeface="+mn-lt"/>
            </a:endParaRPr>
          </a:p>
          <a:p>
            <a:pPr marL="0" indent="0"/>
            <a:r>
              <a:rPr lang="en-US" smtClean="0">
                <a:latin typeface="+mn-lt"/>
              </a:rPr>
              <a:t>---</a:t>
            </a:r>
            <a:endParaRPr lang="en-US" dirty="0" smtClean="0">
              <a:latin typeface="+mn-lt"/>
            </a:endParaRPr>
          </a:p>
          <a:p>
            <a:pPr marL="0" indent="0"/>
            <a:r>
              <a:rPr lang="x-none" altLang="ja-JP" dirty="0" smtClean="0">
                <a:latin typeface="+mn-lt"/>
              </a:rPr>
              <a:t>The pitfalls in this slide arise from a failure to integrate the FOSS compliance process with the engineering team. In these cases, the engineering team does not raise FOSS usage to the review process, or does not receive the training on how to handle FOSS usage.</a:t>
            </a:r>
          </a:p>
          <a:p>
            <a:pPr marL="0" indent="0"/>
            <a:endParaRPr lang="x-none" altLang="ja-JP" dirty="0" smtClean="0">
              <a:solidFill>
                <a:srgbClr val="000000"/>
              </a:solidFill>
              <a:latin typeface="+mn-lt"/>
            </a:endParaRPr>
          </a:p>
          <a:p>
            <a:pPr marL="0" indent="0"/>
            <a:r>
              <a:rPr lang="x-none" altLang="ja-JP" dirty="0" smtClean="0">
                <a:latin typeface="+mn-lt"/>
              </a:rPr>
              <a:t>Preventative measures include monitoring of engineering training, and also making the compliance process easily accessible to the engineering </a:t>
            </a:r>
            <a:r>
              <a:rPr lang="x-none" altLang="ja-JP" smtClean="0">
                <a:latin typeface="+mn-lt"/>
              </a:rPr>
              <a:t>team.</a:t>
            </a:r>
            <a:endParaRPr lang="en-US" dirty="0">
              <a:latin typeface="+mn-lt"/>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75</a:t>
            </a:fld>
            <a:endParaRPr lang="en-US"/>
          </a:p>
        </p:txBody>
      </p:sp>
    </p:spTree>
    <p:extLst>
      <p:ext uri="{BB962C8B-B14F-4D97-AF65-F5344CB8AC3E}">
        <p14:creationId xmlns:p14="http://schemas.microsoft.com/office/powerpoint/2010/main" val="1571166967"/>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4300" y="746125"/>
            <a:ext cx="6629400" cy="3729038"/>
          </a:xfrm>
          <a:ln/>
        </p:spPr>
      </p:sp>
      <p:sp>
        <p:nvSpPr>
          <p:cNvPr id="124931" name="Rectangle 3"/>
          <p:cNvSpPr>
            <a:spLocks noGrp="1" noChangeArrowheads="1"/>
          </p:cNvSpPr>
          <p:nvPr>
            <p:ph type="body" idx="1"/>
          </p:nvPr>
        </p:nvSpPr>
        <p:spPr/>
        <p:txBody>
          <a:bodyPr/>
          <a:lstStyle/>
          <a:p>
            <a:pPr marL="0" indent="0"/>
            <a:r>
              <a:rPr lang="x-none" dirty="0">
                <a:latin typeface="+mn-lt"/>
              </a:rPr>
              <a:t>このスライドでは</a:t>
            </a:r>
            <a:r>
              <a:rPr lang="ja-JP" altLang="en-US" dirty="0" err="1">
                <a:latin typeface="+mn-lt"/>
              </a:rPr>
              <a:t>、</a:t>
            </a:r>
            <a:r>
              <a:rPr lang="x-none" dirty="0">
                <a:latin typeface="+mn-lt"/>
              </a:rPr>
              <a:t>コンプライアンス プロセスの失敗</a:t>
            </a:r>
            <a:r>
              <a:rPr lang="ja-JP" altLang="en-US" dirty="0">
                <a:latin typeface="+mn-lt"/>
              </a:rPr>
              <a:t>によって発生する結果</a:t>
            </a:r>
            <a:r>
              <a:rPr lang="x-none" dirty="0">
                <a:latin typeface="+mn-lt"/>
              </a:rPr>
              <a:t>について述べています。最初は、</a:t>
            </a:r>
            <a:r>
              <a:rPr lang="en-US" altLang="ja-JP" dirty="0">
                <a:latin typeface="+mn-lt"/>
              </a:rPr>
              <a:t>FOSS</a:t>
            </a:r>
            <a:r>
              <a:rPr lang="x-none" dirty="0">
                <a:latin typeface="+mn-lt"/>
              </a:rPr>
              <a:t>コード</a:t>
            </a:r>
            <a:r>
              <a:rPr lang="ja-JP" altLang="en-US" dirty="0">
                <a:latin typeface="+mn-lt"/>
              </a:rPr>
              <a:t> </a:t>
            </a:r>
            <a:r>
              <a:rPr lang="x-none" dirty="0">
                <a:latin typeface="+mn-lt"/>
              </a:rPr>
              <a:t>ベースが開発の中で使用され、適切なレビュー</a:t>
            </a:r>
            <a:r>
              <a:rPr lang="ja-JP" altLang="en-US" dirty="0">
                <a:latin typeface="+mn-lt"/>
              </a:rPr>
              <a:t>なしで</a:t>
            </a:r>
            <a:r>
              <a:rPr lang="x-none" dirty="0">
                <a:latin typeface="+mn-lt"/>
              </a:rPr>
              <a:t>リリースされるケースです。</a:t>
            </a:r>
            <a:r>
              <a:rPr lang="en-US" altLang="ja-JP" dirty="0">
                <a:latin typeface="+mn-lt"/>
              </a:rPr>
              <a:t>2</a:t>
            </a:r>
            <a:r>
              <a:rPr lang="x-none" dirty="0">
                <a:latin typeface="+mn-lt"/>
              </a:rPr>
              <a:t>つ目は</a:t>
            </a:r>
            <a:r>
              <a:rPr lang="ja-JP" altLang="en-US" dirty="0" err="1">
                <a:latin typeface="+mn-lt"/>
              </a:rPr>
              <a:t>、</a:t>
            </a:r>
            <a:r>
              <a:rPr lang="x-none" dirty="0">
                <a:latin typeface="+mn-lt"/>
              </a:rPr>
              <a:t>FOSSの使用は周知されていても、ライセンスの義務がレビュー</a:t>
            </a:r>
            <a:r>
              <a:rPr lang="ja-JP" altLang="en-US" dirty="0">
                <a:latin typeface="+mn-lt"/>
              </a:rPr>
              <a:t>・</a:t>
            </a:r>
            <a:r>
              <a:rPr lang="x-none" dirty="0">
                <a:latin typeface="+mn-lt"/>
              </a:rPr>
              <a:t>決定されていないケースです。最後は、コンプライアンス</a:t>
            </a:r>
            <a:r>
              <a:rPr lang="ja-JP" altLang="en-US" dirty="0">
                <a:latin typeface="+mn-lt"/>
              </a:rPr>
              <a:t> </a:t>
            </a:r>
            <a:r>
              <a:rPr lang="x-none" dirty="0">
                <a:latin typeface="+mn-lt"/>
              </a:rPr>
              <a:t>プロセスがリリース期限のプレッシャーに直面し、タスクを実行する時間が限られているケースです</a:t>
            </a:r>
            <a:r>
              <a:rPr lang="x-none" dirty="0" smtClean="0">
                <a:latin typeface="+mn-lt"/>
              </a:rPr>
              <a:t>。</a:t>
            </a:r>
            <a:endParaRPr lang="en-US" dirty="0" smtClean="0">
              <a:latin typeface="+mn-lt"/>
            </a:endParaRPr>
          </a:p>
          <a:p>
            <a:pPr marL="0" indent="0"/>
            <a:endParaRPr lang="en-US" dirty="0" smtClean="0">
              <a:latin typeface="+mn-lt"/>
            </a:endParaRPr>
          </a:p>
          <a:p>
            <a:pPr marL="0" indent="0"/>
            <a:r>
              <a:rPr lang="en-US" dirty="0" smtClean="0">
                <a:latin typeface="+mn-lt"/>
              </a:rPr>
              <a:t>---</a:t>
            </a:r>
          </a:p>
          <a:p>
            <a:pPr marL="0" marR="0" indent="0" algn="l" defTabSz="914400" rtl="0" eaLnBrk="1" fontAlgn="auto" latinLnBrk="0" hangingPunct="1">
              <a:lnSpc>
                <a:spcPct val="100000"/>
              </a:lnSpc>
              <a:spcBef>
                <a:spcPts val="0"/>
              </a:spcBef>
              <a:spcAft>
                <a:spcPts val="0"/>
              </a:spcAft>
              <a:buClrTx/>
              <a:buSzTx/>
              <a:buFontTx/>
              <a:buNone/>
              <a:tabLst/>
              <a:defRPr/>
            </a:pPr>
            <a:r>
              <a:rPr lang="x-none" altLang="ja-JP" dirty="0" smtClean="0">
                <a:latin typeface="+mn-lt"/>
              </a:rPr>
              <a:t>This slide describes potential consequences of compliance process failures. In the first case, a code base may be used in development and releases without proper review. In the second case, FOSS usage may be known, but license obligations are not reviewed or determined. In the last case, the compliance process may face release deadline pressures and have limited time to perform its </a:t>
            </a:r>
            <a:r>
              <a:rPr lang="x-none" altLang="ja-JP" smtClean="0">
                <a:latin typeface="+mn-lt"/>
              </a:rPr>
              <a:t>tasks.</a:t>
            </a:r>
            <a:endParaRPr lang="x-none" altLang="ja-JP" dirty="0" smtClean="0">
              <a:latin typeface="+mn-lt"/>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76</a:t>
            </a:fld>
            <a:endParaRPr lang="en-US"/>
          </a:p>
        </p:txBody>
      </p:sp>
    </p:spTree>
    <p:extLst>
      <p:ext uri="{BB962C8B-B14F-4D97-AF65-F5344CB8AC3E}">
        <p14:creationId xmlns:p14="http://schemas.microsoft.com/office/powerpoint/2010/main" val="1380374714"/>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4300" y="746125"/>
            <a:ext cx="6629400" cy="3729038"/>
          </a:xfrm>
          <a:ln/>
        </p:spPr>
      </p:sp>
      <p:sp>
        <p:nvSpPr>
          <p:cNvPr id="124931" name="Rectangle 3"/>
          <p:cNvSpPr>
            <a:spLocks noGrp="1" noChangeArrowheads="1"/>
          </p:cNvSpPr>
          <p:nvPr>
            <p:ph type="body" idx="1"/>
          </p:nvPr>
        </p:nvSpPr>
        <p:spPr/>
        <p:txBody>
          <a:bodyPr/>
          <a:lstStyle/>
          <a:p>
            <a:pPr marL="0" indent="0"/>
            <a:r>
              <a:rPr lang="x-none" dirty="0">
                <a:latin typeface="ＭＳ ゴシック" panose="020B0609070205080204" pitchFamily="49" charset="-128"/>
                <a:ea typeface="ＭＳ ゴシック" panose="020B0609070205080204" pitchFamily="49" charset="-128"/>
              </a:rPr>
              <a:t>本章で述べた落とし穴を避ける</a:t>
            </a:r>
            <a:r>
              <a:rPr lang="ja-JP" altLang="en-US" dirty="0">
                <a:latin typeface="ＭＳ ゴシック" panose="020B0609070205080204" pitchFamily="49" charset="-128"/>
                <a:ea typeface="ＭＳ ゴシック" panose="020B0609070205080204" pitchFamily="49" charset="-128"/>
              </a:rPr>
              <a:t>に</a:t>
            </a:r>
            <a:r>
              <a:rPr lang="x-none" dirty="0">
                <a:latin typeface="ＭＳ ゴシック" panose="020B0609070205080204" pitchFamily="49" charset="-128"/>
                <a:ea typeface="ＭＳ ゴシック" panose="020B0609070205080204" pitchFamily="49" charset="-128"/>
              </a:rPr>
              <a:t>は、リソースと努力が必要になりますが、FOSSコンプライアンス</a:t>
            </a:r>
            <a:r>
              <a:rPr lang="ja-JP" altLang="en-US" dirty="0">
                <a:latin typeface="ＭＳ ゴシック" panose="020B0609070205080204" pitchFamily="49" charset="-128"/>
                <a:ea typeface="ＭＳ ゴシック" panose="020B0609070205080204" pitchFamily="49" charset="-128"/>
              </a:rPr>
              <a:t> </a:t>
            </a:r>
            <a:r>
              <a:rPr lang="x-none" dirty="0" smtClean="0">
                <a:latin typeface="ＭＳ ゴシック" panose="020B0609070205080204" pitchFamily="49" charset="-128"/>
                <a:ea typeface="ＭＳ ゴシック" panose="020B0609070205080204" pitchFamily="49" charset="-128"/>
              </a:rPr>
              <a:t>プロセス</a:t>
            </a:r>
            <a:r>
              <a:rPr lang="ja-JP" altLang="en-US" dirty="0" smtClean="0">
                <a:latin typeface="ＭＳ ゴシック" panose="020B0609070205080204" pitchFamily="49" charset="-128"/>
                <a:ea typeface="ＭＳ ゴシック" panose="020B0609070205080204" pitchFamily="49" charset="-128"/>
              </a:rPr>
              <a:t>を</a:t>
            </a:r>
            <a:r>
              <a:rPr lang="x-none" dirty="0" smtClean="0">
                <a:latin typeface="ＭＳ ゴシック" panose="020B0609070205080204" pitchFamily="49" charset="-128"/>
                <a:ea typeface="ＭＳ ゴシック" panose="020B0609070205080204" pitchFamily="49" charset="-128"/>
              </a:rPr>
              <a:t>優先</a:t>
            </a:r>
            <a:r>
              <a:rPr lang="ja-JP" altLang="en-US" dirty="0" smtClean="0">
                <a:latin typeface="ＭＳ ゴシック" panose="020B0609070205080204" pitchFamily="49" charset="-128"/>
                <a:ea typeface="ＭＳ ゴシック" panose="020B0609070205080204" pitchFamily="49" charset="-128"/>
              </a:rPr>
              <a:t>する</a:t>
            </a:r>
            <a:r>
              <a:rPr lang="x-none" dirty="0" smtClean="0">
                <a:latin typeface="ＭＳ ゴシック" panose="020B0609070205080204" pitchFamily="49" charset="-128"/>
                <a:ea typeface="ＭＳ ゴシック" panose="020B0609070205080204" pitchFamily="49" charset="-128"/>
              </a:rPr>
              <a:t>ことは重要なことです</a:t>
            </a:r>
            <a:r>
              <a:rPr lang="x-none" dirty="0">
                <a:latin typeface="ＭＳ ゴシック" panose="020B0609070205080204" pitchFamily="49" charset="-128"/>
                <a:ea typeface="ＭＳ ゴシック" panose="020B0609070205080204" pitchFamily="49" charset="-128"/>
              </a:rPr>
              <a:t>。そうすることで、開発プロセスにおけるFOSSの使用を効果的なものに</a:t>
            </a:r>
            <a:r>
              <a:rPr lang="ja-JP" altLang="en-US" dirty="0">
                <a:latin typeface="ＭＳ ゴシック" panose="020B0609070205080204" pitchFamily="49" charset="-128"/>
                <a:ea typeface="ＭＳ ゴシック" panose="020B0609070205080204" pitchFamily="49" charset="-128"/>
              </a:rPr>
              <a:t>し、</a:t>
            </a:r>
            <a:r>
              <a:rPr lang="x-none" dirty="0">
                <a:latin typeface="ＭＳ ゴシック" panose="020B0609070205080204" pitchFamily="49" charset="-128"/>
                <a:ea typeface="ＭＳ ゴシック" panose="020B0609070205080204" pitchFamily="49" charset="-128"/>
              </a:rPr>
              <a:t>またFOSSコミュニティ</a:t>
            </a:r>
            <a:r>
              <a:rPr lang="ja-JP" altLang="en-US" dirty="0">
                <a:latin typeface="ＭＳ ゴシック" panose="020B0609070205080204" pitchFamily="49" charset="-128"/>
                <a:ea typeface="ＭＳ ゴシック" panose="020B0609070205080204" pitchFamily="49" charset="-128"/>
              </a:rPr>
              <a:t>における良好な</a:t>
            </a:r>
            <a:r>
              <a:rPr lang="x-none" dirty="0">
                <a:latin typeface="ＭＳ ゴシック" panose="020B0609070205080204" pitchFamily="49" charset="-128"/>
                <a:ea typeface="ＭＳ ゴシック" panose="020B0609070205080204" pitchFamily="49" charset="-128"/>
              </a:rPr>
              <a:t>協働関係</a:t>
            </a:r>
            <a:r>
              <a:rPr lang="ja-JP" altLang="en-US" dirty="0">
                <a:latin typeface="ＭＳ ゴシック" panose="020B0609070205080204" pitchFamily="49" charset="-128"/>
                <a:ea typeface="ＭＳ ゴシック" panose="020B0609070205080204" pitchFamily="49" charset="-128"/>
              </a:rPr>
              <a:t>の</a:t>
            </a:r>
            <a:r>
              <a:rPr lang="x-none" dirty="0">
                <a:latin typeface="ＭＳ ゴシック" panose="020B0609070205080204" pitchFamily="49" charset="-128"/>
                <a:ea typeface="ＭＳ ゴシック" panose="020B0609070205080204" pitchFamily="49" charset="-128"/>
              </a:rPr>
              <a:t>維持</a:t>
            </a:r>
            <a:r>
              <a:rPr lang="ja-JP" altLang="en-US" dirty="0" err="1">
                <a:latin typeface="ＭＳ ゴシック" panose="020B0609070205080204" pitchFamily="49" charset="-128"/>
                <a:ea typeface="ＭＳ ゴシック" panose="020B0609070205080204" pitchFamily="49" charset="-128"/>
              </a:rPr>
              <a:t>にも</a:t>
            </a:r>
            <a:r>
              <a:rPr lang="ja-JP" altLang="en-US" dirty="0" smtClean="0">
                <a:latin typeface="ＭＳ ゴシック" panose="020B0609070205080204" pitchFamily="49" charset="-128"/>
                <a:ea typeface="ＭＳ ゴシック" panose="020B0609070205080204" pitchFamily="49" charset="-128"/>
              </a:rPr>
              <a:t>役立つことになります。</a:t>
            </a:r>
            <a:endParaRPr lang="en-US" altLang="ja-JP" dirty="0" smtClean="0">
              <a:latin typeface="ＭＳ ゴシック" panose="020B0609070205080204" pitchFamily="49" charset="-128"/>
              <a:ea typeface="ＭＳ ゴシック" panose="020B0609070205080204" pitchFamily="49" charset="-128"/>
            </a:endParaRPr>
          </a:p>
          <a:p>
            <a:pPr marL="0" indent="0"/>
            <a:endParaRPr lang="en-US" dirty="0" smtClean="0">
              <a:latin typeface="+mn-lt"/>
            </a:endParaRPr>
          </a:p>
          <a:p>
            <a:pPr marL="0" indent="0"/>
            <a:r>
              <a:rPr lang="en-US" dirty="0" smtClean="0">
                <a:latin typeface="+mn-lt"/>
              </a:rPr>
              <a:t>---</a:t>
            </a:r>
          </a:p>
          <a:p>
            <a:pPr marL="0" marR="0" indent="0" algn="l" defTabSz="914400" rtl="0" eaLnBrk="1" fontAlgn="auto" latinLnBrk="0" hangingPunct="1">
              <a:lnSpc>
                <a:spcPct val="100000"/>
              </a:lnSpc>
              <a:spcBef>
                <a:spcPts val="0"/>
              </a:spcBef>
              <a:spcAft>
                <a:spcPts val="0"/>
              </a:spcAft>
              <a:buClrTx/>
              <a:buSzTx/>
              <a:buFontTx/>
              <a:buNone/>
              <a:tabLst/>
              <a:defRPr/>
            </a:pPr>
            <a:r>
              <a:rPr lang="x-none" altLang="ja-JP" dirty="0" smtClean="0">
                <a:latin typeface="+mn-lt"/>
              </a:rPr>
              <a:t>While avoiding the pitfalls described in this chapter may take resources and effort, prioritizing the FOSS compliance process is important. It can help you more effectively use FOSS in your development process, and also help maintain good working relationships within the FOSS </a:t>
            </a:r>
            <a:r>
              <a:rPr lang="x-none" altLang="ja-JP" smtClean="0">
                <a:latin typeface="+mn-lt"/>
              </a:rPr>
              <a:t>community.</a:t>
            </a:r>
            <a:endParaRPr lang="x-none" b="1" dirty="0">
              <a:latin typeface="+mn-lt"/>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77</a:t>
            </a:fld>
            <a:endParaRPr lang="en-US"/>
          </a:p>
        </p:txBody>
      </p:sp>
    </p:spTree>
    <p:extLst>
      <p:ext uri="{BB962C8B-B14F-4D97-AF65-F5344CB8AC3E}">
        <p14:creationId xmlns:p14="http://schemas.microsoft.com/office/powerpoint/2010/main" val="1478146694"/>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ＭＳ ゴシック" panose="020B0609070205080204" pitchFamily="49" charset="-128"/>
                <a:ea typeface="ＭＳ ゴシック" panose="020B0609070205080204" pitchFamily="49" charset="-128"/>
              </a:rPr>
              <a:t>FOSSコンプライアンス</a:t>
            </a:r>
            <a:r>
              <a:rPr lang="ja-JP" alt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プロセスは、FOSSコミュニティ</a:t>
            </a:r>
            <a:r>
              <a:rPr lang="ja-JP" altLang="en-US" dirty="0">
                <a:latin typeface="ＭＳ ゴシック" panose="020B0609070205080204" pitchFamily="49" charset="-128"/>
                <a:ea typeface="ＭＳ ゴシック" panose="020B0609070205080204" pitchFamily="49" charset="-128"/>
              </a:rPr>
              <a:t>における良好な</a:t>
            </a:r>
            <a:r>
              <a:rPr lang="x-none" dirty="0">
                <a:latin typeface="ＭＳ ゴシック" panose="020B0609070205080204" pitchFamily="49" charset="-128"/>
                <a:ea typeface="ＭＳ ゴシック" panose="020B0609070205080204" pitchFamily="49" charset="-128"/>
              </a:rPr>
              <a:t>協働関係を確立するための</a:t>
            </a:r>
            <a:r>
              <a:rPr lang="ja-JP" altLang="en-US" dirty="0">
                <a:latin typeface="ＭＳ ゴシック" panose="020B0609070205080204" pitchFamily="49" charset="-128"/>
                <a:ea typeface="ＭＳ ゴシック" panose="020B0609070205080204" pitchFamily="49" charset="-128"/>
              </a:rPr>
              <a:t>重要な</a:t>
            </a:r>
            <a:r>
              <a:rPr lang="x-none" dirty="0">
                <a:latin typeface="ＭＳ ゴシック" panose="020B0609070205080204" pitchFamily="49" charset="-128"/>
                <a:ea typeface="ＭＳ ゴシック" panose="020B0609070205080204" pitchFamily="49" charset="-128"/>
              </a:rPr>
              <a:t>要素</a:t>
            </a:r>
            <a:r>
              <a:rPr lang="ja-JP" altLang="en-US" dirty="0">
                <a:latin typeface="ＭＳ ゴシック" panose="020B0609070205080204" pitchFamily="49" charset="-128"/>
                <a:ea typeface="ＭＳ ゴシック" panose="020B0609070205080204" pitchFamily="49" charset="-128"/>
              </a:rPr>
              <a:t>で</a:t>
            </a:r>
            <a:r>
              <a:rPr lang="x-none" dirty="0">
                <a:latin typeface="ＭＳ ゴシック" panose="020B0609070205080204" pitchFamily="49" charset="-128"/>
                <a:ea typeface="ＭＳ ゴシック" panose="020B0609070205080204" pitchFamily="49" charset="-128"/>
              </a:rPr>
              <a:t>す</a:t>
            </a:r>
            <a:r>
              <a:rPr lang="x-none" dirty="0" smtClean="0">
                <a:latin typeface="ＭＳ ゴシック" panose="020B0609070205080204" pitchFamily="49" charset="-128"/>
                <a:ea typeface="ＭＳ ゴシック" panose="020B0609070205080204" pitchFamily="49" charset="-128"/>
              </a:rPr>
              <a:t>。</a:t>
            </a:r>
            <a:endParaRPr lang="en-US" dirty="0" smtClean="0">
              <a:latin typeface="ＭＳ ゴシック" panose="020B0609070205080204" pitchFamily="49" charset="-128"/>
              <a:ea typeface="ＭＳ ゴシック" panose="020B0609070205080204" pitchFamily="49" charset="-128"/>
            </a:endParaRPr>
          </a:p>
          <a:p>
            <a:endParaRPr lang="en-US" dirty="0" smtClean="0">
              <a:latin typeface="+mn-lt"/>
            </a:endParaRPr>
          </a:p>
          <a:p>
            <a:r>
              <a:rPr lang="en-US" dirty="0" smtClean="0">
                <a:latin typeface="+mn-lt"/>
              </a:rPr>
              <a:t>---</a:t>
            </a:r>
          </a:p>
          <a:p>
            <a:pPr marL="0" marR="0" indent="0" algn="l" defTabSz="914400" rtl="0" eaLnBrk="1" fontAlgn="auto" latinLnBrk="0" hangingPunct="1">
              <a:lnSpc>
                <a:spcPct val="100000"/>
              </a:lnSpc>
              <a:spcBef>
                <a:spcPts val="0"/>
              </a:spcBef>
              <a:spcAft>
                <a:spcPts val="0"/>
              </a:spcAft>
              <a:buClrTx/>
              <a:buSzTx/>
              <a:buFontTx/>
              <a:buNone/>
              <a:tabLst/>
              <a:defRPr/>
            </a:pPr>
            <a:r>
              <a:rPr lang="x-none" altLang="ja-JP" dirty="0" smtClean="0">
                <a:latin typeface="+mn-lt"/>
              </a:rPr>
              <a:t>Your FOSS compliance process is a building block to establishing good working relationships within the FOSS </a:t>
            </a:r>
            <a:r>
              <a:rPr lang="x-none" altLang="ja-JP" smtClean="0">
                <a:latin typeface="+mn-lt"/>
              </a:rPr>
              <a:t>community.</a:t>
            </a:r>
            <a:endParaRPr lang="x-none" altLang="ja-JP" dirty="0" smtClean="0">
              <a:latin typeface="+mn-lt"/>
            </a:endParaRPr>
          </a:p>
        </p:txBody>
      </p:sp>
      <p:sp>
        <p:nvSpPr>
          <p:cNvPr id="4" name="Slide Number Placeholder 3"/>
          <p:cNvSpPr>
            <a:spLocks noGrp="1"/>
          </p:cNvSpPr>
          <p:nvPr>
            <p:ph type="sldNum" sz="quarter" idx="10"/>
          </p:nvPr>
        </p:nvSpPr>
        <p:spPr/>
        <p:txBody>
          <a:bodyPr/>
          <a:lstStyle/>
          <a:p>
            <a:fld id="{6B482BE6-6443-43D0-B2C4-9E7E7E3CDEDD}" type="slidenum">
              <a:rPr lang="en-US"/>
              <a:t>78</a:t>
            </a:fld>
            <a:endParaRPr lang="en-US"/>
          </a:p>
        </p:txBody>
      </p:sp>
    </p:spTree>
    <p:extLst>
      <p:ext uri="{BB962C8B-B14F-4D97-AF65-F5344CB8AC3E}">
        <p14:creationId xmlns:p14="http://schemas.microsoft.com/office/powerpoint/2010/main" val="1460060344"/>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4300" y="746125"/>
            <a:ext cx="6629400" cy="3729038"/>
          </a:xfrm>
          <a:ln/>
        </p:spPr>
      </p:sp>
      <p:sp>
        <p:nvSpPr>
          <p:cNvPr id="124931" name="Rectangle 3"/>
          <p:cNvSpPr>
            <a:spLocks noGrp="1" noChangeArrowheads="1"/>
          </p:cNvSpPr>
          <p:nvPr>
            <p:ph type="body" idx="1"/>
          </p:nvPr>
        </p:nvSpPr>
        <p:spPr/>
        <p:txBody>
          <a:bodyPr/>
          <a:lstStyle/>
          <a:p>
            <a:pPr marL="0" indent="0"/>
            <a:r>
              <a:rPr lang="x-none" dirty="0">
                <a:latin typeface="ＭＳ ゴシック" panose="020B0609070205080204" pitchFamily="49" charset="-128"/>
                <a:ea typeface="ＭＳ ゴシック" panose="020B0609070205080204" pitchFamily="49" charset="-128"/>
              </a:rPr>
              <a:t>落とし穴は、次に大別されます：</a:t>
            </a:r>
            <a:r>
              <a:rPr 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知的財産（IP）における失敗 、ライセンス</a:t>
            </a:r>
            <a:r>
              <a:rPr lang="ja-JP" alt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コンプライアンスでの失敗、コンプライアンス プロセスでの失敗</a:t>
            </a:r>
          </a:p>
          <a:p>
            <a:pPr marL="0" indent="0"/>
            <a:endParaRPr lang="en-US" dirty="0">
              <a:latin typeface="ＭＳ ゴシック" panose="020B0609070205080204" pitchFamily="49" charset="-128"/>
              <a:ea typeface="ＭＳ ゴシック" panose="020B0609070205080204" pitchFamily="49" charset="-128"/>
            </a:endParaRPr>
          </a:p>
          <a:p>
            <a:pPr marL="0" indent="0"/>
            <a:r>
              <a:rPr lang="x-none" dirty="0">
                <a:latin typeface="ＭＳ ゴシック" panose="020B0609070205080204" pitchFamily="49" charset="-128"/>
                <a:ea typeface="ＭＳ ゴシック" panose="020B0609070205080204" pitchFamily="49" charset="-128"/>
              </a:rPr>
              <a:t>IPでの失敗の例は、プロプライエタリ</a:t>
            </a:r>
            <a:r>
              <a:rPr lang="ja-JP" alt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コードとオープンソース コードの混合です。これは企業が望まない形でプロプライエタリ ソフトウェアを一般公開させる結果になりかねません。</a:t>
            </a:r>
          </a:p>
          <a:p>
            <a:pPr marL="0" indent="0"/>
            <a:endParaRPr lang="en-US" dirty="0">
              <a:latin typeface="ＭＳ ゴシック" panose="020B0609070205080204" pitchFamily="49" charset="-128"/>
              <a:ea typeface="ＭＳ ゴシック" panose="020B0609070205080204" pitchFamily="49" charset="-128"/>
            </a:endParaRPr>
          </a:p>
          <a:p>
            <a:pPr marL="0" indent="0"/>
            <a:r>
              <a:rPr lang="x-none" dirty="0">
                <a:latin typeface="ＭＳ ゴシック" panose="020B0609070205080204" pitchFamily="49" charset="-128"/>
                <a:ea typeface="ＭＳ ゴシック" panose="020B0609070205080204" pitchFamily="49" charset="-128"/>
              </a:rPr>
              <a:t>ライセンス コンプライアンスでの失敗の例としては、オープンソース ソフトウェアの改変</a:t>
            </a:r>
            <a:r>
              <a:rPr lang="ja-JP" altLang="en-US" dirty="0">
                <a:latin typeface="ＭＳ ゴシック" panose="020B0609070205080204" pitchFamily="49" charset="-128"/>
                <a:ea typeface="ＭＳ ゴシック" panose="020B0609070205080204" pitchFamily="49" charset="-128"/>
              </a:rPr>
              <a:t>部に印付けすることを怠る</a:t>
            </a:r>
            <a:r>
              <a:rPr lang="x-none" dirty="0">
                <a:latin typeface="ＭＳ ゴシック" panose="020B0609070205080204" pitchFamily="49" charset="-128"/>
                <a:ea typeface="ＭＳ ゴシック" panose="020B0609070205080204" pitchFamily="49" charset="-128"/>
              </a:rPr>
              <a:t>、そのソフトウェアに含まれるオープンソース ソフトウェア コンポーネントを適切に記載していない、もしくはそのソフトウェアに対応する</a:t>
            </a:r>
            <a:r>
              <a:rPr lang="ja-JP" altLang="en-US" dirty="0">
                <a:latin typeface="ＭＳ ゴシック" panose="020B0609070205080204" pitchFamily="49" charset="-128"/>
                <a:ea typeface="ＭＳ ゴシック" panose="020B0609070205080204" pitchFamily="49" charset="-128"/>
              </a:rPr>
              <a:t>すべて</a:t>
            </a:r>
            <a:r>
              <a:rPr lang="x-none" dirty="0">
                <a:latin typeface="ＭＳ ゴシック" panose="020B0609070205080204" pitchFamily="49" charset="-128"/>
                <a:ea typeface="ＭＳ ゴシック" panose="020B0609070205080204" pitchFamily="49" charset="-128"/>
              </a:rPr>
              <a:t>のソースコードを入手可能にしていない、</a:t>
            </a:r>
            <a:r>
              <a:rPr lang="ja-JP" altLang="en-US" dirty="0">
                <a:latin typeface="ＭＳ ゴシック" panose="020B0609070205080204" pitchFamily="49" charset="-128"/>
                <a:ea typeface="ＭＳ ゴシック" panose="020B0609070205080204" pitchFamily="49" charset="-128"/>
              </a:rPr>
              <a:t>など</a:t>
            </a:r>
            <a:r>
              <a:rPr lang="x-none" dirty="0">
                <a:latin typeface="ＭＳ ゴシック" panose="020B0609070205080204" pitchFamily="49" charset="-128"/>
                <a:ea typeface="ＭＳ ゴシック" panose="020B0609070205080204" pitchFamily="49" charset="-128"/>
              </a:rPr>
              <a:t>があります。</a:t>
            </a:r>
          </a:p>
          <a:p>
            <a:pPr marL="0" indent="0"/>
            <a:endParaRPr lang="en-US" dirty="0">
              <a:latin typeface="ＭＳ ゴシック" panose="020B0609070205080204" pitchFamily="49" charset="-128"/>
              <a:ea typeface="ＭＳ ゴシック" panose="020B0609070205080204" pitchFamily="49" charset="-128"/>
            </a:endParaRPr>
          </a:p>
          <a:p>
            <a:pPr marL="0" indent="0"/>
            <a:r>
              <a:rPr lang="x-none" dirty="0">
                <a:latin typeface="ＭＳ ゴシック" panose="020B0609070205080204" pitchFamily="49" charset="-128"/>
                <a:ea typeface="ＭＳ ゴシック" panose="020B0609070205080204" pitchFamily="49" charset="-128"/>
              </a:rPr>
              <a:t>コンプライアンス プロセスでの失敗例として、オープンソース ソフトウェアの監査、レビュー、承認に関わるプロセス</a:t>
            </a:r>
            <a:r>
              <a:rPr lang="ja-JP" altLang="en-US" dirty="0">
                <a:latin typeface="ＭＳ ゴシック" panose="020B0609070205080204" pitchFamily="49" charset="-128"/>
                <a:ea typeface="ＭＳ ゴシック" panose="020B0609070205080204" pitchFamily="49" charset="-128"/>
              </a:rPr>
              <a:t>の</a:t>
            </a:r>
            <a:r>
              <a:rPr lang="x-none" dirty="0">
                <a:latin typeface="ＭＳ ゴシック" panose="020B0609070205080204" pitchFamily="49" charset="-128"/>
                <a:ea typeface="ＭＳ ゴシック" panose="020B0609070205080204" pitchFamily="49" charset="-128"/>
              </a:rPr>
              <a:t>失敗があります。監査</a:t>
            </a:r>
            <a:r>
              <a:rPr lang="ja-JP" altLang="en-US" dirty="0">
                <a:latin typeface="ＭＳ ゴシック" panose="020B0609070205080204" pitchFamily="49" charset="-128"/>
                <a:ea typeface="ＭＳ ゴシック" panose="020B0609070205080204" pitchFamily="49" charset="-128"/>
              </a:rPr>
              <a:t>者が、</a:t>
            </a:r>
            <a:r>
              <a:rPr lang="x-none" dirty="0">
                <a:latin typeface="ＭＳ ゴシック" panose="020B0609070205080204" pitchFamily="49" charset="-128"/>
                <a:ea typeface="ＭＳ ゴシック" panose="020B0609070205080204" pitchFamily="49" charset="-128"/>
              </a:rPr>
              <a:t>レポート中の全警告アイテムを「放棄した（Waived）」、</a:t>
            </a:r>
            <a:r>
              <a:rPr lang="ja-JP" altLang="en-US" dirty="0">
                <a:latin typeface="ＭＳ ゴシック" panose="020B0609070205080204" pitchFamily="49" charset="-128"/>
                <a:ea typeface="ＭＳ ゴシック" panose="020B0609070205080204" pitchFamily="49" charset="-128"/>
              </a:rPr>
              <a:t>または</a:t>
            </a:r>
            <a:r>
              <a:rPr lang="x-none" dirty="0">
                <a:latin typeface="ＭＳ ゴシック" panose="020B0609070205080204" pitchFamily="49" charset="-128"/>
                <a:ea typeface="ＭＳ ゴシック" panose="020B0609070205080204" pitchFamily="49" charset="-128"/>
              </a:rPr>
              <a:t>レビューや承認プロセスに時間がかかりすぎた</a:t>
            </a:r>
            <a:r>
              <a:rPr lang="ja-JP" altLang="en-US" dirty="0" err="1">
                <a:latin typeface="ＭＳ ゴシック" panose="020B0609070205080204" pitchFamily="49" charset="-128"/>
                <a:ea typeface="ＭＳ ゴシック" panose="020B0609070205080204" pitchFamily="49" charset="-128"/>
              </a:rPr>
              <a:t>、</a:t>
            </a:r>
            <a:r>
              <a:rPr lang="ja-JP" altLang="en-US" dirty="0">
                <a:latin typeface="ＭＳ ゴシック" panose="020B0609070205080204" pitchFamily="49" charset="-128"/>
                <a:ea typeface="ＭＳ ゴシック" panose="020B0609070205080204" pitchFamily="49" charset="-128"/>
              </a:rPr>
              <a:t>など</a:t>
            </a:r>
            <a:r>
              <a:rPr lang="x-none" dirty="0">
                <a:latin typeface="ＭＳ ゴシック" panose="020B0609070205080204" pitchFamily="49" charset="-128"/>
                <a:ea typeface="ＭＳ ゴシック" panose="020B0609070205080204" pitchFamily="49" charset="-128"/>
              </a:rPr>
              <a:t>です。</a:t>
            </a:r>
          </a:p>
          <a:p>
            <a:pPr marL="0" indent="0"/>
            <a:endParaRPr lang="en-US" dirty="0">
              <a:latin typeface="ＭＳ ゴシック" panose="020B0609070205080204" pitchFamily="49" charset="-128"/>
              <a:ea typeface="ＭＳ ゴシック" panose="020B0609070205080204" pitchFamily="49" charset="-128"/>
            </a:endParaRPr>
          </a:p>
          <a:p>
            <a:pPr marL="0" indent="0"/>
            <a:r>
              <a:rPr lang="x-none" dirty="0" smtClean="0">
                <a:latin typeface="ＭＳ ゴシック" panose="020B0609070205080204" pitchFamily="49" charset="-128"/>
                <a:ea typeface="ＭＳ ゴシック" panose="020B0609070205080204" pitchFamily="49" charset="-128"/>
              </a:rPr>
              <a:t>コンプライアンス</a:t>
            </a:r>
            <a:r>
              <a:rPr lang="ja-JP" altLang="en-US" dirty="0" smtClean="0">
                <a:latin typeface="ＭＳ ゴシック" panose="020B0609070205080204" pitchFamily="49" charset="-128"/>
                <a:ea typeface="ＭＳ ゴシック" panose="020B0609070205080204" pitchFamily="49" charset="-128"/>
              </a:rPr>
              <a:t>を</a:t>
            </a:r>
            <a:r>
              <a:rPr lang="x-none" dirty="0" smtClean="0">
                <a:latin typeface="ＭＳ ゴシック" panose="020B0609070205080204" pitchFamily="49" charset="-128"/>
                <a:ea typeface="ＭＳ ゴシック" panose="020B0609070205080204" pitchFamily="49" charset="-128"/>
              </a:rPr>
              <a:t>優先</a:t>
            </a:r>
            <a:r>
              <a:rPr lang="ja-JP" altLang="en-US" dirty="0" smtClean="0">
                <a:latin typeface="ＭＳ ゴシック" panose="020B0609070205080204" pitchFamily="49" charset="-128"/>
                <a:ea typeface="ＭＳ ゴシック" panose="020B0609070205080204" pitchFamily="49" charset="-128"/>
              </a:rPr>
              <a:t>すること</a:t>
            </a:r>
            <a:r>
              <a:rPr lang="ja-JP" altLang="en-US" dirty="0">
                <a:latin typeface="ＭＳ ゴシック" panose="020B0609070205080204" pitchFamily="49" charset="-128"/>
                <a:ea typeface="ＭＳ ゴシック" panose="020B0609070205080204" pitchFamily="49" charset="-128"/>
              </a:rPr>
              <a:t>の</a:t>
            </a:r>
            <a:r>
              <a:rPr lang="x-none" dirty="0">
                <a:latin typeface="ＭＳ ゴシック" panose="020B0609070205080204" pitchFamily="49" charset="-128"/>
                <a:ea typeface="ＭＳ ゴシック" panose="020B0609070205080204" pitchFamily="49" charset="-128"/>
              </a:rPr>
              <a:t>メリットには、FOSSの使用をより効果的なものにできることや、</a:t>
            </a:r>
            <a:r>
              <a:rPr 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オープンソース コミュニティと</a:t>
            </a:r>
            <a:r>
              <a:rPr lang="ja-JP" altLang="en-US" dirty="0">
                <a:latin typeface="ＭＳ ゴシック" panose="020B0609070205080204" pitchFamily="49" charset="-128"/>
                <a:ea typeface="ＭＳ ゴシック" panose="020B0609070205080204" pitchFamily="49" charset="-128"/>
              </a:rPr>
              <a:t>良好な</a:t>
            </a:r>
            <a:r>
              <a:rPr lang="x-none" dirty="0">
                <a:latin typeface="ＭＳ ゴシック" panose="020B0609070205080204" pitchFamily="49" charset="-128"/>
                <a:ea typeface="ＭＳ ゴシック" panose="020B0609070205080204" pitchFamily="49" charset="-128"/>
              </a:rPr>
              <a:t>関係を構築できるといったことがあります。</a:t>
            </a:r>
          </a:p>
          <a:p>
            <a:pPr marL="0" indent="0"/>
            <a:endParaRPr lang="en-US" dirty="0">
              <a:latin typeface="ＭＳ ゴシック" panose="020B0609070205080204" pitchFamily="49" charset="-128"/>
              <a:ea typeface="ＭＳ ゴシック" panose="020B0609070205080204" pitchFamily="49" charset="-128"/>
            </a:endParaRPr>
          </a:p>
          <a:p>
            <a:pPr marL="0" indent="0"/>
            <a:r>
              <a:rPr lang="x-none" dirty="0">
                <a:latin typeface="ＭＳ ゴシック" panose="020B0609070205080204" pitchFamily="49" charset="-128"/>
                <a:ea typeface="ＭＳ ゴシック" panose="020B0609070205080204" pitchFamily="49" charset="-128"/>
              </a:rPr>
              <a:t>コミュニティとの良好な関係を維持するメリットには、</a:t>
            </a:r>
            <a:r>
              <a:rPr lang="x-none">
                <a:latin typeface="ＭＳ ゴシック" panose="020B0609070205080204" pitchFamily="49" charset="-128"/>
                <a:ea typeface="ＭＳ ゴシック" panose="020B0609070205080204" pitchFamily="49" charset="-128"/>
              </a:rPr>
              <a:t>FOSS</a:t>
            </a:r>
            <a:r>
              <a:rPr lang="x-none" smtClean="0">
                <a:latin typeface="ＭＳ ゴシック" panose="020B0609070205080204" pitchFamily="49" charset="-128"/>
                <a:ea typeface="ＭＳ ゴシック" panose="020B0609070205080204" pitchFamily="49" charset="-128"/>
              </a:rPr>
              <a:t>ライセンスの要求への対応をより</a:t>
            </a:r>
            <a:r>
              <a:rPr lang="ja-JP" altLang="en-US" smtClean="0">
                <a:latin typeface="ＭＳ ゴシック" panose="020B0609070205080204" pitchFamily="49" charset="-128"/>
                <a:ea typeface="ＭＳ ゴシック" panose="020B0609070205080204" pitchFamily="49" charset="-128"/>
              </a:rPr>
              <a:t>よく評価</a:t>
            </a:r>
            <a:r>
              <a:rPr lang="x-none" dirty="0">
                <a:latin typeface="ＭＳ ゴシック" panose="020B0609070205080204" pitchFamily="49" charset="-128"/>
                <a:ea typeface="ＭＳ ゴシック" panose="020B0609070205080204" pitchFamily="49" charset="-128"/>
              </a:rPr>
              <a:t>できるようになる</a:t>
            </a:r>
            <a:r>
              <a:rPr lang="ja-JP" altLang="en-US" dirty="0">
                <a:latin typeface="ＭＳ ゴシック" panose="020B0609070205080204" pitchFamily="49" charset="-128"/>
                <a:ea typeface="ＭＳ ゴシック" panose="020B0609070205080204" pitchFamily="49" charset="-128"/>
              </a:rPr>
              <a:t>こと</a:t>
            </a:r>
            <a:r>
              <a:rPr lang="x-none" dirty="0">
                <a:latin typeface="ＭＳ ゴシック" panose="020B0609070205080204" pitchFamily="49" charset="-128"/>
                <a:ea typeface="ＭＳ ゴシック" panose="020B0609070205080204" pitchFamily="49" charset="-128"/>
              </a:rPr>
              <a:t>、FOSSの使用とコントリビューションについてより</a:t>
            </a:r>
            <a:r>
              <a:rPr lang="ja-JP" altLang="en-US" dirty="0">
                <a:latin typeface="ＭＳ ゴシック" panose="020B0609070205080204" pitchFamily="49" charset="-128"/>
                <a:ea typeface="ＭＳ ゴシック" panose="020B0609070205080204" pitchFamily="49" charset="-128"/>
              </a:rPr>
              <a:t>良い</a:t>
            </a:r>
            <a:r>
              <a:rPr lang="x-none" dirty="0">
                <a:latin typeface="ＭＳ ゴシック" panose="020B0609070205080204" pitchFamily="49" charset="-128"/>
                <a:ea typeface="ＭＳ ゴシック" panose="020B0609070205080204" pitchFamily="49" charset="-128"/>
              </a:rPr>
              <a:t>双方向コミュニケーションが</a:t>
            </a:r>
            <a:r>
              <a:rPr lang="ja-JP" altLang="en-US" dirty="0">
                <a:latin typeface="ＭＳ ゴシック" panose="020B0609070205080204" pitchFamily="49" charset="-128"/>
                <a:ea typeface="ＭＳ ゴシック" panose="020B0609070205080204" pitchFamily="49" charset="-128"/>
              </a:rPr>
              <a:t>得られる</a:t>
            </a:r>
            <a:r>
              <a:rPr lang="x-none" dirty="0">
                <a:latin typeface="ＭＳ ゴシック" panose="020B0609070205080204" pitchFamily="49" charset="-128"/>
                <a:ea typeface="ＭＳ ゴシック" panose="020B0609070205080204" pitchFamily="49" charset="-128"/>
              </a:rPr>
              <a:t>こと、</a:t>
            </a:r>
            <a:r>
              <a:rPr lang="ja-JP" altLang="en-US" dirty="0">
                <a:latin typeface="ＭＳ ゴシック" panose="020B0609070205080204" pitchFamily="49" charset="-128"/>
                <a:ea typeface="ＭＳ ゴシック" panose="020B0609070205080204" pitchFamily="49" charset="-128"/>
              </a:rPr>
              <a:t>など</a:t>
            </a:r>
            <a:r>
              <a:rPr lang="x-none" dirty="0">
                <a:latin typeface="ＭＳ ゴシック" panose="020B0609070205080204" pitchFamily="49" charset="-128"/>
                <a:ea typeface="ＭＳ ゴシック" panose="020B0609070205080204" pitchFamily="49" charset="-128"/>
              </a:rPr>
              <a:t>があります</a:t>
            </a:r>
            <a:r>
              <a:rPr lang="x-none" dirty="0" smtClean="0">
                <a:latin typeface="ＭＳ ゴシック" panose="020B0609070205080204" pitchFamily="49" charset="-128"/>
                <a:ea typeface="ＭＳ ゴシック" panose="020B0609070205080204" pitchFamily="49" charset="-128"/>
              </a:rPr>
              <a:t>。</a:t>
            </a:r>
            <a:endParaRPr lang="en-US" dirty="0" smtClean="0">
              <a:latin typeface="ＭＳ ゴシック" panose="020B0609070205080204" pitchFamily="49" charset="-128"/>
              <a:ea typeface="ＭＳ ゴシック" panose="020B0609070205080204" pitchFamily="49" charset="-128"/>
            </a:endParaRPr>
          </a:p>
          <a:p>
            <a:pPr marL="0" indent="0"/>
            <a:endParaRPr lang="en-US" dirty="0" smtClean="0">
              <a:latin typeface="+mn-lt"/>
            </a:endParaRPr>
          </a:p>
          <a:p>
            <a:pPr marL="0" indent="0"/>
            <a:r>
              <a:rPr lang="en-US" dirty="0" smtClean="0">
                <a:latin typeface="+mn-lt"/>
              </a:rPr>
              <a:t>---</a:t>
            </a:r>
          </a:p>
          <a:p>
            <a:pPr marL="0" indent="0"/>
            <a:r>
              <a:rPr lang="x-none" altLang="ja-JP" dirty="0" smtClean="0">
                <a:latin typeface="+mn-lt"/>
              </a:rPr>
              <a:t>Pitfalls can occur under the following categories:</a:t>
            </a:r>
            <a:r>
              <a:rPr lang="en-US" altLang="ja-JP" dirty="0" smtClean="0">
                <a:latin typeface="+mn-lt"/>
              </a:rPr>
              <a:t> </a:t>
            </a:r>
            <a:r>
              <a:rPr lang="x-none" altLang="ja-JP" dirty="0" smtClean="0">
                <a:latin typeface="+mn-lt"/>
              </a:rPr>
              <a:t>IP failure, license compliance failure, and compliance process failure.</a:t>
            </a:r>
          </a:p>
          <a:p>
            <a:pPr marL="0" indent="0"/>
            <a:endParaRPr lang="en-US" altLang="ja-JP" dirty="0" smtClean="0">
              <a:latin typeface="+mn-lt"/>
            </a:endParaRPr>
          </a:p>
          <a:p>
            <a:pPr marL="0" indent="0"/>
            <a:r>
              <a:rPr lang="x-none" altLang="ja-JP" dirty="0" smtClean="0">
                <a:latin typeface="+mn-lt"/>
              </a:rPr>
              <a:t>An example of IP failure would be commingling of proprietary code and open source code, which may result in making proprietary software available to general public despite company's preference.</a:t>
            </a:r>
          </a:p>
          <a:p>
            <a:pPr marL="0" indent="0"/>
            <a:endParaRPr lang="en-US" altLang="ja-JP" dirty="0" smtClean="0">
              <a:latin typeface="+mn-lt"/>
            </a:endParaRPr>
          </a:p>
          <a:p>
            <a:pPr marL="0" indent="0"/>
            <a:r>
              <a:rPr lang="x-none" altLang="ja-JP" dirty="0" smtClean="0">
                <a:latin typeface="+mn-lt"/>
              </a:rPr>
              <a:t>An example of license compliance failure would be a failure to mark an open source software after modification or to properly list the open source software components in the software or to make the complete and corresponding source code available.</a:t>
            </a:r>
          </a:p>
          <a:p>
            <a:pPr marL="0" indent="0"/>
            <a:endParaRPr lang="en-US" altLang="ja-JP" dirty="0" smtClean="0">
              <a:latin typeface="+mn-lt"/>
            </a:endParaRPr>
          </a:p>
          <a:p>
            <a:pPr marL="0" indent="0"/>
            <a:r>
              <a:rPr lang="x-none" altLang="ja-JP" dirty="0" smtClean="0">
                <a:latin typeface="+mn-lt"/>
              </a:rPr>
              <a:t>An example of compliance process failure would be a failure in the process related to audit, review, or approving the open source software. Auditors "waived" all the red-flagged items in a report, or that the review and approval process takes too long.</a:t>
            </a:r>
          </a:p>
          <a:p>
            <a:pPr marL="0" indent="0"/>
            <a:endParaRPr lang="en-US" altLang="ja-JP" dirty="0" smtClean="0">
              <a:latin typeface="+mn-lt"/>
            </a:endParaRPr>
          </a:p>
          <a:p>
            <a:pPr marL="0" indent="0"/>
            <a:r>
              <a:rPr lang="x-none" altLang="ja-JP" dirty="0" smtClean="0">
                <a:latin typeface="+mn-lt"/>
              </a:rPr>
              <a:t>The benefits of prioritizing compliance are that you become more efficient in your use of FOSS,</a:t>
            </a:r>
            <a:r>
              <a:rPr lang="en-US" altLang="ja-JP" dirty="0" smtClean="0">
                <a:latin typeface="+mn-lt"/>
              </a:rPr>
              <a:t> </a:t>
            </a:r>
            <a:r>
              <a:rPr lang="x-none" altLang="ja-JP" dirty="0" smtClean="0">
                <a:latin typeface="+mn-lt"/>
              </a:rPr>
              <a:t>and that you build a better relationship with the open source community.</a:t>
            </a:r>
          </a:p>
          <a:p>
            <a:pPr marL="0" indent="0"/>
            <a:endParaRPr lang="en-US" altLang="ja-JP" dirty="0" smtClean="0">
              <a:latin typeface="+mn-lt"/>
            </a:endParaRPr>
          </a:p>
          <a:p>
            <a:pPr marL="0" indent="0"/>
            <a:r>
              <a:rPr lang="x-none" altLang="ja-JP" dirty="0" smtClean="0">
                <a:latin typeface="+mn-lt"/>
              </a:rPr>
              <a:t>The benefits of maintaining a good community relationship are that you can better assess how you can comply with the FOSS license requirements, and you have a better two-way communication with regard to contribution and use of the </a:t>
            </a:r>
            <a:r>
              <a:rPr lang="x-none" altLang="ja-JP" smtClean="0">
                <a:latin typeface="+mn-lt"/>
              </a:rPr>
              <a:t>FOSS.</a:t>
            </a:r>
            <a:endParaRPr lang="en-US" dirty="0">
              <a:latin typeface="+mn-lt"/>
            </a:endParaRPr>
          </a:p>
          <a:p>
            <a:pPr marL="0" indent="0"/>
            <a:endParaRPr lang="en-US" dirty="0">
              <a:latin typeface="+mn-lt"/>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79</a:t>
            </a:fld>
            <a:endParaRPr lang="en-US"/>
          </a:p>
        </p:txBody>
      </p:sp>
    </p:spTree>
    <p:extLst>
      <p:ext uri="{BB962C8B-B14F-4D97-AF65-F5344CB8AC3E}">
        <p14:creationId xmlns:p14="http://schemas.microsoft.com/office/powerpoint/2010/main" val="4409007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 y="746125"/>
            <a:ext cx="6629400" cy="3729038"/>
          </a:xfrm>
        </p:spPr>
      </p:sp>
      <p:sp>
        <p:nvSpPr>
          <p:cNvPr id="3" name="Notes Placeholder 2"/>
          <p:cNvSpPr>
            <a:spLocks noGrp="1"/>
          </p:cNvSpPr>
          <p:nvPr>
            <p:ph type="body" idx="1"/>
          </p:nvPr>
        </p:nvSpPr>
        <p:spPr/>
        <p:txBody>
          <a:bodyPr/>
          <a:lstStyle/>
          <a:p>
            <a:r>
              <a:rPr lang="en-GB" dirty="0">
                <a:latin typeface="ＭＳ ゴシック" panose="020B0609070205080204" pitchFamily="49" charset="-128"/>
                <a:ea typeface="ＭＳ ゴシック" panose="020B0609070205080204" pitchFamily="49" charset="-128"/>
              </a:rPr>
              <a:t>ここにある概説で知的財産のすべての側面を網羅することは意図していません。</a:t>
            </a:r>
            <a:r>
              <a:rPr lang="en-GB" baseline="0" dirty="0">
                <a:latin typeface="ＭＳ ゴシック" panose="020B0609070205080204" pitchFamily="49" charset="-128"/>
                <a:ea typeface="ＭＳ ゴシック" panose="020B0609070205080204" pitchFamily="49" charset="-128"/>
              </a:rPr>
              <a:t> ここで意図しているのは、「</a:t>
            </a:r>
            <a:r>
              <a:rPr lang="en-GB" baseline="0" dirty="0" err="1">
                <a:latin typeface="ＭＳ ゴシック" panose="020B0609070205080204" pitchFamily="49" charset="-128"/>
                <a:ea typeface="ＭＳ ゴシック" panose="020B0609070205080204" pitchFamily="49" charset="-128"/>
              </a:rPr>
              <a:t>全体像</a:t>
            </a:r>
            <a:r>
              <a:rPr lang="en-GB" baseline="0" dirty="0">
                <a:latin typeface="ＭＳ ゴシック" panose="020B0609070205080204" pitchFamily="49" charset="-128"/>
                <a:ea typeface="ＭＳ ゴシック" panose="020B0609070205080204" pitchFamily="49" charset="-128"/>
              </a:rPr>
              <a:t>」</a:t>
            </a:r>
            <a:r>
              <a:rPr lang="ja-JP" altLang="en-US" baseline="0" dirty="0">
                <a:latin typeface="ＭＳ ゴシック" panose="020B0609070205080204" pitchFamily="49" charset="-128"/>
                <a:ea typeface="ＭＳ ゴシック" panose="020B0609070205080204" pitchFamily="49" charset="-128"/>
              </a:rPr>
              <a:t>の観点から</a:t>
            </a:r>
            <a:r>
              <a:rPr lang="en-GB" baseline="0" dirty="0">
                <a:latin typeface="ＭＳ ゴシック" panose="020B0609070205080204" pitchFamily="49" charset="-128"/>
                <a:ea typeface="ＭＳ ゴシック" panose="020B0609070205080204" pitchFamily="49" charset="-128"/>
              </a:rPr>
              <a:t>、当</a:t>
            </a:r>
            <a:r>
              <a:rPr lang="ja-JP" altLang="en-US" baseline="0" dirty="0">
                <a:latin typeface="ＭＳ ゴシック" panose="020B0609070205080204" pitchFamily="49" charset="-128"/>
                <a:ea typeface="ＭＳ ゴシック" panose="020B0609070205080204" pitchFamily="49" charset="-128"/>
              </a:rPr>
              <a:t>カリキュラムで</a:t>
            </a:r>
            <a:r>
              <a:rPr lang="en-GB" baseline="0" dirty="0" err="1">
                <a:latin typeface="ＭＳ ゴシック" panose="020B0609070205080204" pitchFamily="49" charset="-128"/>
                <a:ea typeface="ＭＳ ゴシック" panose="020B0609070205080204" pitchFamily="49" charset="-128"/>
              </a:rPr>
              <a:t>議論するのがFOSSコンプライアンスに</a:t>
            </a:r>
            <a:r>
              <a:rPr lang="ja-JP" altLang="en-US" baseline="0" dirty="0">
                <a:latin typeface="ＭＳ ゴシック" panose="020B0609070205080204" pitchFamily="49" charset="-128"/>
                <a:ea typeface="ＭＳ ゴシック" panose="020B0609070205080204" pitchFamily="49" charset="-128"/>
              </a:rPr>
              <a:t>最も</a:t>
            </a:r>
            <a:r>
              <a:rPr lang="en-GB" baseline="0" dirty="0" err="1">
                <a:latin typeface="ＭＳ ゴシック" panose="020B0609070205080204" pitchFamily="49" charset="-128"/>
                <a:ea typeface="ＭＳ ゴシック" panose="020B0609070205080204" pitchFamily="49" charset="-128"/>
              </a:rPr>
              <a:t>関係する著作権と特許権だということを確認してもらうことです</a:t>
            </a:r>
            <a:r>
              <a:rPr lang="en-GB" baseline="0" dirty="0" smtClean="0">
                <a:latin typeface="ＭＳ ゴシック" panose="020B0609070205080204" pitchFamily="49" charset="-128"/>
                <a:ea typeface="ＭＳ ゴシック" panose="020B0609070205080204" pitchFamily="49" charset="-128"/>
              </a:rPr>
              <a:t>。</a:t>
            </a:r>
          </a:p>
          <a:p>
            <a:endParaRPr lang="en-GB" baseline="0" dirty="0" smtClean="0"/>
          </a:p>
          <a:p>
            <a:r>
              <a:rPr lang="en-GB"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GB" altLang="ja-JP" dirty="0" smtClean="0"/>
              <a:t>This overview is not intended to cover all aspects of Intellectual Property.</a:t>
            </a:r>
            <a:r>
              <a:rPr lang="en-GB" altLang="ja-JP" baseline="0" dirty="0" smtClean="0"/>
              <a:t> It is intended to provide context for the “big picture” and to establish that today we are only discussing copyright and patents, the areas most relevant to FOSS </a:t>
            </a:r>
            <a:r>
              <a:rPr lang="en-GB" altLang="ja-JP" baseline="0" smtClean="0"/>
              <a:t>compliance.</a:t>
            </a:r>
            <a:endParaRPr lang="en-GB" altLang="ja-JP" dirty="0" smtClean="0"/>
          </a:p>
        </p:txBody>
      </p:sp>
      <p:sp>
        <p:nvSpPr>
          <p:cNvPr id="4" name="Slide Number Placeholder 3"/>
          <p:cNvSpPr>
            <a:spLocks noGrp="1"/>
          </p:cNvSpPr>
          <p:nvPr>
            <p:ph type="sldNum" sz="quarter" idx="10"/>
          </p:nvPr>
        </p:nvSpPr>
        <p:spPr/>
        <p:txBody>
          <a:bodyPr/>
          <a:lstStyle/>
          <a:p>
            <a:fld id="{291D6620-1219-4321-B933-F8804B980E90}" type="slidenum">
              <a:rPr lang="en-GB" smtClean="0"/>
              <a:t>8</a:t>
            </a:fld>
            <a:endParaRPr lang="en-GB"/>
          </a:p>
        </p:txBody>
      </p:sp>
    </p:spTree>
    <p:extLst>
      <p:ext uri="{BB962C8B-B14F-4D97-AF65-F5344CB8AC3E}">
        <p14:creationId xmlns:p14="http://schemas.microsoft.com/office/powerpoint/2010/main" val="1687207683"/>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x-none" dirty="0"/>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80</a:t>
            </a:fld>
            <a:endParaRPr lang="en-US"/>
          </a:p>
        </p:txBody>
      </p:sp>
    </p:spTree>
    <p:extLst>
      <p:ext uri="{BB962C8B-B14F-4D97-AF65-F5344CB8AC3E}">
        <p14:creationId xmlns:p14="http://schemas.microsoft.com/office/powerpoint/2010/main" val="1732463510"/>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2"/>
        <p:cNvGrpSpPr/>
        <p:nvPr/>
      </p:nvGrpSpPr>
      <p:grpSpPr>
        <a:xfrm>
          <a:off x="0" y="0"/>
          <a:ext cx="0" cy="0"/>
          <a:chOff x="0" y="0"/>
          <a:chExt cx="0" cy="0"/>
        </a:xfrm>
      </p:grpSpPr>
      <p:sp>
        <p:nvSpPr>
          <p:cNvPr id="963" name="Shape 9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964" name="Shape 964"/>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226427" marR="0" lvl="0" indent="-226427" algn="l" rtl="0">
              <a:spcBef>
                <a:spcPts val="0"/>
              </a:spcBef>
              <a:buSzPct val="25000"/>
              <a:buNone/>
            </a:pPr>
            <a:r>
              <a:rPr lang="en-US" sz="1200" i="0" u="none" strike="noStrike" cap="none">
                <a:solidFill>
                  <a:schemeClr val="dk1"/>
                </a:solidFill>
              </a:rPr>
              <a:t>This slide outlines the key developer guidelines necessary for a high quality compliance approach.</a:t>
            </a:r>
          </a:p>
        </p:txBody>
      </p:sp>
      <p:sp>
        <p:nvSpPr>
          <p:cNvPr id="965" name="Shape 965"/>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algn="r">
              <a:buSzPct val="25000"/>
            </a:pPr>
            <a:fld id="{00000000-1234-1234-1234-123412341234}" type="slidenum">
              <a:rPr lang="en-US" sz="1200">
                <a:latin typeface="Roboto"/>
                <a:ea typeface="Roboto"/>
                <a:cs typeface="Roboto"/>
                <a:sym typeface="Roboto"/>
              </a:rPr>
              <a:pPr algn="r">
                <a:buSzPct val="25000"/>
              </a:pPr>
              <a:t>81</a:t>
            </a:fld>
            <a:endParaRPr lang="en-US" sz="1200">
              <a:latin typeface="Roboto"/>
              <a:ea typeface="Roboto"/>
              <a:cs typeface="Roboto"/>
              <a:sym typeface="Roboto"/>
            </a:endParaRPr>
          </a:p>
        </p:txBody>
      </p:sp>
    </p:spTree>
    <p:extLst>
      <p:ext uri="{BB962C8B-B14F-4D97-AF65-F5344CB8AC3E}">
        <p14:creationId xmlns:p14="http://schemas.microsoft.com/office/powerpoint/2010/main" val="3437592469"/>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9"/>
        <p:cNvGrpSpPr/>
        <p:nvPr/>
      </p:nvGrpSpPr>
      <p:grpSpPr>
        <a:xfrm>
          <a:off x="0" y="0"/>
          <a:ext cx="0" cy="0"/>
          <a:chOff x="0" y="0"/>
          <a:chExt cx="0" cy="0"/>
        </a:xfrm>
      </p:grpSpPr>
      <p:sp>
        <p:nvSpPr>
          <p:cNvPr id="970" name="Shape 9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971" name="Shape 971"/>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226427" marR="0" lvl="0" indent="-226427" algn="l" rtl="0">
              <a:spcBef>
                <a:spcPts val="0"/>
              </a:spcBef>
              <a:buSzPct val="25000"/>
              <a:buNone/>
            </a:pPr>
            <a:r>
              <a:rPr lang="en-US" sz="1200" i="0" u="none" strike="noStrike" cap="none">
                <a:solidFill>
                  <a:schemeClr val="dk1"/>
                </a:solidFill>
              </a:rPr>
              <a:t>This slides explains how to anticipate compliance process requirements.</a:t>
            </a:r>
          </a:p>
        </p:txBody>
      </p:sp>
      <p:sp>
        <p:nvSpPr>
          <p:cNvPr id="972" name="Shape 972"/>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algn="r">
              <a:buSzPct val="25000"/>
            </a:pPr>
            <a:fld id="{00000000-1234-1234-1234-123412341234}" type="slidenum">
              <a:rPr lang="en-US" sz="1200">
                <a:latin typeface="Roboto"/>
                <a:ea typeface="Roboto"/>
                <a:cs typeface="Roboto"/>
                <a:sym typeface="Roboto"/>
              </a:rPr>
              <a:pPr algn="r">
                <a:buSzPct val="25000"/>
              </a:pPr>
              <a:t>82</a:t>
            </a:fld>
            <a:endParaRPr lang="en-US" sz="1200">
              <a:latin typeface="Roboto"/>
              <a:ea typeface="Roboto"/>
              <a:cs typeface="Roboto"/>
              <a:sym typeface="Roboto"/>
            </a:endParaRPr>
          </a:p>
        </p:txBody>
      </p:sp>
    </p:spTree>
    <p:extLst>
      <p:ext uri="{BB962C8B-B14F-4D97-AF65-F5344CB8AC3E}">
        <p14:creationId xmlns:p14="http://schemas.microsoft.com/office/powerpoint/2010/main" val="499562253"/>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6"/>
        <p:cNvGrpSpPr/>
        <p:nvPr/>
      </p:nvGrpSpPr>
      <p:grpSpPr>
        <a:xfrm>
          <a:off x="0" y="0"/>
          <a:ext cx="0" cy="0"/>
          <a:chOff x="0" y="0"/>
          <a:chExt cx="0" cy="0"/>
        </a:xfrm>
      </p:grpSpPr>
      <p:sp>
        <p:nvSpPr>
          <p:cNvPr id="977" name="Shape 97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978" name="Shape 978"/>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226427" marR="0" lvl="0" indent="-226427" algn="l" rtl="0">
              <a:spcBef>
                <a:spcPts val="0"/>
              </a:spcBef>
              <a:buSzPct val="25000"/>
              <a:buNone/>
            </a:pPr>
            <a:r>
              <a:rPr lang="en-US" sz="1200" i="0" u="none" strike="noStrike" cap="none">
                <a:solidFill>
                  <a:schemeClr val="dk1"/>
                </a:solidFill>
              </a:rPr>
              <a:t>This slide </a:t>
            </a:r>
            <a:r>
              <a:rPr lang="en-US"/>
              <a:t>emphasizes</a:t>
            </a:r>
            <a:r>
              <a:rPr lang="en-US" sz="1200" i="0" u="none" strike="noStrike" cap="none">
                <a:solidFill>
                  <a:schemeClr val="dk1"/>
                </a:solidFill>
              </a:rPr>
              <a:t> how a compliance process can and should apply to all FOSS components entering your company.</a:t>
            </a:r>
          </a:p>
        </p:txBody>
      </p:sp>
      <p:sp>
        <p:nvSpPr>
          <p:cNvPr id="979" name="Shape 979"/>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algn="r">
              <a:buSzPct val="25000"/>
            </a:pPr>
            <a:fld id="{00000000-1234-1234-1234-123412341234}" type="slidenum">
              <a:rPr lang="en-US" sz="1200">
                <a:latin typeface="Roboto"/>
                <a:ea typeface="Roboto"/>
                <a:cs typeface="Roboto"/>
                <a:sym typeface="Roboto"/>
              </a:rPr>
              <a:pPr algn="r">
                <a:buSzPct val="25000"/>
              </a:pPr>
              <a:t>83</a:t>
            </a:fld>
            <a:endParaRPr lang="en-US" sz="1200">
              <a:latin typeface="Roboto"/>
              <a:ea typeface="Roboto"/>
              <a:cs typeface="Roboto"/>
              <a:sym typeface="Roboto"/>
            </a:endParaRPr>
          </a:p>
        </p:txBody>
      </p:sp>
    </p:spTree>
    <p:extLst>
      <p:ext uri="{BB962C8B-B14F-4D97-AF65-F5344CB8AC3E}">
        <p14:creationId xmlns:p14="http://schemas.microsoft.com/office/powerpoint/2010/main" val="1940798854"/>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3"/>
        <p:cNvGrpSpPr/>
        <p:nvPr/>
      </p:nvGrpSpPr>
      <p:grpSpPr>
        <a:xfrm>
          <a:off x="0" y="0"/>
          <a:ext cx="0" cy="0"/>
          <a:chOff x="0" y="0"/>
          <a:chExt cx="0" cy="0"/>
        </a:xfrm>
      </p:grpSpPr>
      <p:sp>
        <p:nvSpPr>
          <p:cNvPr id="984" name="Shape 98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985" name="Shape 985"/>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226427" marR="0" lvl="0" indent="-226427" algn="l" rtl="0">
              <a:spcBef>
                <a:spcPts val="0"/>
              </a:spcBef>
              <a:buSzPct val="25000"/>
              <a:buNone/>
            </a:pPr>
            <a:r>
              <a:rPr lang="en-US" sz="1200" i="0" u="none" strike="noStrike" cap="none">
                <a:solidFill>
                  <a:srgbClr val="000000"/>
                </a:solidFill>
              </a:rPr>
              <a:t>General guidelines developers can practices when working with FOSS: </a:t>
            </a:r>
          </a:p>
          <a:p>
            <a:pPr marL="226427" marR="0" lvl="0" indent="-226427" algn="l" rtl="0">
              <a:spcBef>
                <a:spcPts val="0"/>
              </a:spcBef>
              <a:buSzPct val="25000"/>
              <a:buNone/>
            </a:pPr>
            <a:r>
              <a:rPr lang="en-US" sz="1200" i="0" u="none" strike="noStrike" cap="none">
                <a:solidFill>
                  <a:srgbClr val="000000"/>
                </a:solidFill>
              </a:rPr>
              <a:t>- Select code from high quality FOSS communities </a:t>
            </a:r>
          </a:p>
          <a:p>
            <a:pPr marL="226427" marR="0" lvl="0" indent="-226427" algn="l" rtl="0">
              <a:spcBef>
                <a:spcPts val="0"/>
              </a:spcBef>
              <a:buSzPct val="25000"/>
              <a:buNone/>
            </a:pPr>
            <a:r>
              <a:rPr lang="en-US" sz="1200" i="0" u="none" strike="noStrike" cap="none">
                <a:solidFill>
                  <a:srgbClr val="000000"/>
                </a:solidFill>
              </a:rPr>
              <a:t>- Seek guidance </a:t>
            </a:r>
          </a:p>
          <a:p>
            <a:pPr marL="226427" marR="0" lvl="0" indent="-226427" algn="l" rtl="0">
              <a:spcBef>
                <a:spcPts val="0"/>
              </a:spcBef>
              <a:buSzPct val="25000"/>
              <a:buNone/>
            </a:pPr>
            <a:r>
              <a:rPr lang="en-US" sz="1200" i="0" u="none" strike="noStrike" cap="none">
                <a:solidFill>
                  <a:srgbClr val="000000"/>
                </a:solidFill>
              </a:rPr>
              <a:t>- Preserve existing licensing information </a:t>
            </a:r>
          </a:p>
          <a:p>
            <a:pPr marL="226427" marR="0" lvl="0" indent="-226427" algn="l" rtl="0">
              <a:spcBef>
                <a:spcPts val="0"/>
              </a:spcBef>
              <a:buSzPct val="25000"/>
              <a:buNone/>
            </a:pPr>
            <a:r>
              <a:rPr lang="en-US" sz="1200" i="0" u="none" strike="noStrike" cap="none">
                <a:solidFill>
                  <a:srgbClr val="000000"/>
                </a:solidFill>
              </a:rPr>
              <a:t>- Gather and retain FOSS project information for your review process </a:t>
            </a:r>
          </a:p>
          <a:p>
            <a:pPr marL="226427" marR="0" lvl="0" indent="-226427" algn="l" rtl="0">
              <a:spcBef>
                <a:spcPts val="0"/>
              </a:spcBef>
              <a:buSzPct val="25000"/>
              <a:buNone/>
            </a:pPr>
            <a:r>
              <a:rPr lang="en-US" sz="1200" i="0" u="none" strike="noStrike" cap="none">
                <a:solidFill>
                  <a:srgbClr val="000000"/>
                </a:solidFill>
              </a:rPr>
              <a:t>Should you remove or alter FOSS license header information? No – existing license information should be preserved, additional header information can be added for modifications or additions to source code (note, some licenses require documenting changes) . </a:t>
            </a:r>
          </a:p>
          <a:p>
            <a:pPr marL="226427" marR="0" lvl="0" indent="-226427" algn="l" rtl="0">
              <a:spcBef>
                <a:spcPts val="0"/>
              </a:spcBef>
              <a:buSzPct val="25000"/>
              <a:buNone/>
            </a:pPr>
            <a:r>
              <a:rPr lang="en-US" sz="1200" i="0" u="none" strike="noStrike" cap="none">
                <a:solidFill>
                  <a:srgbClr val="000000"/>
                </a:solidFill>
              </a:rPr>
              <a:t>Important steps in a compliance process: </a:t>
            </a:r>
          </a:p>
          <a:p>
            <a:pPr marL="226427" marR="0" lvl="0" indent="-226427" algn="l" rtl="0">
              <a:spcBef>
                <a:spcPts val="0"/>
              </a:spcBef>
              <a:buSzPct val="25000"/>
              <a:buNone/>
            </a:pPr>
            <a:r>
              <a:rPr lang="en-US" sz="1200" i="0" u="none" strike="noStrike" cap="none">
                <a:solidFill>
                  <a:srgbClr val="000000"/>
                </a:solidFill>
              </a:rPr>
              <a:t>- Follow developer guidelines, especially for any FOSS code included in or linked to proprietary code </a:t>
            </a:r>
          </a:p>
          <a:p>
            <a:pPr marL="226427" marR="0" lvl="0" indent="-226427" algn="l" rtl="0">
              <a:spcBef>
                <a:spcPts val="0"/>
              </a:spcBef>
              <a:buSzPct val="25000"/>
              <a:buNone/>
            </a:pPr>
            <a:r>
              <a:rPr lang="en-US" sz="1200" i="0" u="none" strike="noStrike" cap="none">
                <a:solidFill>
                  <a:srgbClr val="000000"/>
                </a:solidFill>
              </a:rPr>
              <a:t>- Review and approve all FOSS early in the cycle </a:t>
            </a:r>
          </a:p>
          <a:p>
            <a:pPr marL="226427" marR="0" lvl="0" indent="-226427" algn="l" rtl="0">
              <a:spcBef>
                <a:spcPts val="0"/>
              </a:spcBef>
              <a:buSzPct val="25000"/>
              <a:buNone/>
            </a:pPr>
            <a:r>
              <a:rPr lang="en-US" sz="1200" i="0" u="none" strike="noStrike" cap="none">
                <a:solidFill>
                  <a:srgbClr val="000000"/>
                </a:solidFill>
              </a:rPr>
              <a:t>- Review architecture and avoid mixing components governed by incompatible licenses </a:t>
            </a:r>
          </a:p>
          <a:p>
            <a:pPr marL="226427" marR="0" lvl="0" indent="-226427" algn="l" rtl="0">
              <a:spcBef>
                <a:spcPts val="0"/>
              </a:spcBef>
              <a:buSzPct val="25000"/>
              <a:buNone/>
            </a:pPr>
            <a:r>
              <a:rPr lang="en-US" sz="1200" i="0" u="none" strike="noStrike" cap="none">
                <a:solidFill>
                  <a:srgbClr val="000000"/>
                </a:solidFill>
              </a:rPr>
              <a:t>- Verify OSS compliance for every product and every version prior to release </a:t>
            </a:r>
          </a:p>
          <a:p>
            <a:pPr marL="226427" marR="0" lvl="0" indent="-226427" algn="l" rtl="0">
              <a:spcBef>
                <a:spcPts val="0"/>
              </a:spcBef>
              <a:buSzPct val="25000"/>
              <a:buNone/>
            </a:pPr>
            <a:r>
              <a:rPr lang="en-US" sz="1200" i="0" u="none" strike="noStrike" cap="none">
                <a:solidFill>
                  <a:srgbClr val="000000"/>
                </a:solidFill>
              </a:rPr>
              <a:t>- Review OSS compliance for new versions of OSS </a:t>
            </a:r>
          </a:p>
          <a:p>
            <a:pPr marL="226427" marR="0" lvl="0" indent="-226427" algn="l" rtl="0">
              <a:spcBef>
                <a:spcPts val="0"/>
              </a:spcBef>
              <a:buSzPct val="25000"/>
              <a:buNone/>
            </a:pPr>
            <a:r>
              <a:rPr lang="en-US" sz="1200" i="0" u="none" strike="noStrike" cap="none">
                <a:solidFill>
                  <a:srgbClr val="000000"/>
                </a:solidFill>
              </a:rPr>
              <a:t>A new version of a previously reviewed FOSS component can create new compliance issues by: </a:t>
            </a:r>
          </a:p>
          <a:p>
            <a:pPr marL="226427" marR="0" lvl="0" indent="-226427" algn="l" rtl="0">
              <a:spcBef>
                <a:spcPts val="0"/>
              </a:spcBef>
              <a:buSzPct val="25000"/>
              <a:buNone/>
            </a:pPr>
            <a:r>
              <a:rPr lang="en-US" sz="1200" i="0" u="none" strike="noStrike" cap="none">
                <a:solidFill>
                  <a:srgbClr val="000000"/>
                </a:solidFill>
              </a:rPr>
              <a:t>- A change in the FOSS license for the new version of the FOSS component(e.g. ghostscript </a:t>
            </a:r>
            <a:r>
              <a:rPr lang="en-US" sz="1200" i="0" u="sng" strike="noStrike" cap="none">
                <a:solidFill>
                  <a:schemeClr val="hlink"/>
                </a:solidFill>
                <a:hlinkClick r:id="rId3"/>
              </a:rPr>
              <a:t>https://en.wikipedia.org/wiki/Ghostscript</a:t>
            </a:r>
            <a:r>
              <a:rPr lang="en-US" sz="1200" i="0" u="none" strike="noStrike" cap="none">
                <a:solidFill>
                  <a:srgbClr val="000000"/>
                </a:solidFill>
              </a:rPr>
              <a:t>) </a:t>
            </a:r>
          </a:p>
          <a:p>
            <a:pPr marL="226427" marR="0" lvl="0" indent="-226427" algn="l" rtl="0">
              <a:spcBef>
                <a:spcPts val="0"/>
              </a:spcBef>
              <a:buSzPct val="25000"/>
              <a:buNone/>
            </a:pPr>
            <a:r>
              <a:rPr lang="en-US" sz="1200" i="0" u="none" strike="noStrike" cap="none">
                <a:solidFill>
                  <a:srgbClr val="000000"/>
                </a:solidFill>
              </a:rPr>
              <a:t>- New dependencies introduced with new versions which create additional FOSS obligations. These dependencies may be embedded in the FOSS distribution or they may be dependencies resolved at build time. </a:t>
            </a:r>
          </a:p>
          <a:p>
            <a:pPr marL="226427" marR="0" lvl="0" indent="-226427" algn="l" rtl="0">
              <a:spcBef>
                <a:spcPts val="0"/>
              </a:spcBef>
              <a:buSzPct val="25000"/>
              <a:buNone/>
            </a:pPr>
            <a:r>
              <a:rPr lang="en-US" sz="1200" i="0" u="none" strike="noStrike" cap="none">
                <a:solidFill>
                  <a:srgbClr val="000000"/>
                </a:solidFill>
              </a:rPr>
              <a:t>What risks should you address with in-bound software? </a:t>
            </a:r>
          </a:p>
          <a:p>
            <a:pPr marL="226427" marR="0" lvl="0" indent="-226427" algn="l" rtl="0">
              <a:spcBef>
                <a:spcPts val="0"/>
              </a:spcBef>
              <a:buSzPct val="25000"/>
              <a:buNone/>
            </a:pPr>
            <a:r>
              <a:rPr lang="en-US" sz="1200" i="0" u="none" strike="noStrike" cap="none">
                <a:solidFill>
                  <a:srgbClr val="000000"/>
                </a:solidFill>
              </a:rPr>
              <a:t>- License compliance for any disclosed FOSS embedded in the in-bound software </a:t>
            </a:r>
          </a:p>
          <a:p>
            <a:pPr marL="226427" marR="0" lvl="0" indent="-226427" algn="l" rtl="0">
              <a:spcBef>
                <a:spcPts val="0"/>
              </a:spcBef>
              <a:buSzPct val="25000"/>
              <a:buNone/>
            </a:pPr>
            <a:r>
              <a:rPr lang="en-US" sz="1200" i="0" u="none" strike="noStrike" cap="none">
                <a:solidFill>
                  <a:srgbClr val="000000"/>
                </a:solidFill>
              </a:rPr>
              <a:t>- The potential for creating license conflicts by integrating inbound software with other FOSS or proprietary software </a:t>
            </a:r>
          </a:p>
          <a:p>
            <a:pPr marL="226427" marR="0" lvl="0" indent="-226427" algn="l" rtl="0">
              <a:spcBef>
                <a:spcPts val="0"/>
              </a:spcBef>
              <a:buSzPct val="25000"/>
              <a:buNone/>
            </a:pPr>
            <a:r>
              <a:rPr lang="en-US" sz="1200" i="0" u="none" strike="noStrike" cap="none">
                <a:solidFill>
                  <a:srgbClr val="000000"/>
                </a:solidFill>
              </a:rPr>
              <a:t>- Undisclosed or unknown FOSS included in the in-bound software </a:t>
            </a:r>
          </a:p>
        </p:txBody>
      </p:sp>
      <p:sp>
        <p:nvSpPr>
          <p:cNvPr id="986" name="Shape 986"/>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algn="r">
              <a:buSzPct val="25000"/>
            </a:pPr>
            <a:fld id="{00000000-1234-1234-1234-123412341234}" type="slidenum">
              <a:rPr lang="en-US" sz="1200">
                <a:latin typeface="Roboto"/>
                <a:ea typeface="Roboto"/>
                <a:cs typeface="Roboto"/>
                <a:sym typeface="Roboto"/>
              </a:rPr>
              <a:pPr algn="r">
                <a:buSzPct val="25000"/>
              </a:pPr>
              <a:t>84</a:t>
            </a:fld>
            <a:endParaRPr lang="en-US" sz="1200">
              <a:latin typeface="Roboto"/>
              <a:ea typeface="Roboto"/>
              <a:cs typeface="Roboto"/>
              <a:sym typeface="Roboto"/>
            </a:endParaRPr>
          </a:p>
        </p:txBody>
      </p:sp>
    </p:spTree>
    <p:extLst>
      <p:ext uri="{BB962C8B-B14F-4D97-AF65-F5344CB8AC3E}">
        <p14:creationId xmlns:p14="http://schemas.microsoft.com/office/powerpoint/2010/main" val="9269326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 y="746125"/>
            <a:ext cx="6629400" cy="3729038"/>
          </a:xfrm>
        </p:spPr>
      </p:sp>
      <p:sp>
        <p:nvSpPr>
          <p:cNvPr id="3" name="Notes Placeholder 2"/>
          <p:cNvSpPr>
            <a:spLocks noGrp="1"/>
          </p:cNvSpPr>
          <p:nvPr>
            <p:ph type="body" idx="1"/>
          </p:nvPr>
        </p:nvSpPr>
        <p:spPr/>
        <p:txBody>
          <a:bodyPr/>
          <a:lstStyle/>
          <a:p>
            <a:r>
              <a:rPr lang="en-US" i="0" dirty="0">
                <a:latin typeface="ＭＳ ゴシック" panose="020B0609070205080204" pitchFamily="49" charset="-128"/>
                <a:ea typeface="ＭＳ ゴシック" panose="020B0609070205080204" pitchFamily="49" charset="-128"/>
              </a:rPr>
              <a:t>このスライドでは、ソフトウェアの著作権についての</a:t>
            </a:r>
            <a:r>
              <a:rPr lang="en-US" i="0" baseline="0" dirty="0">
                <a:latin typeface="ＭＳ ゴシック" panose="020B0609070205080204" pitchFamily="49" charset="-128"/>
                <a:ea typeface="ＭＳ ゴシック" panose="020B0609070205080204" pitchFamily="49" charset="-128"/>
              </a:rPr>
              <a:t> "</a:t>
            </a:r>
            <a:r>
              <a:rPr lang="en-US" i="0" baseline="0" dirty="0" err="1">
                <a:latin typeface="ＭＳ ゴシック" panose="020B0609070205080204" pitchFamily="49" charset="-128"/>
                <a:ea typeface="ＭＳ ゴシック" panose="020B0609070205080204" pitchFamily="49" charset="-128"/>
              </a:rPr>
              <a:t>全体像"を説明しています</a:t>
            </a:r>
            <a:r>
              <a:rPr lang="en-US" i="0" baseline="0" dirty="0" smtClean="0">
                <a:latin typeface="ＭＳ ゴシック" panose="020B0609070205080204" pitchFamily="49" charset="-128"/>
                <a:ea typeface="ＭＳ ゴシック" panose="020B0609070205080204" pitchFamily="49" charset="-128"/>
              </a:rPr>
              <a:t>。</a:t>
            </a:r>
          </a:p>
          <a:p>
            <a:endParaRPr lang="en-US" i="0" baseline="0" dirty="0" smtClean="0">
              <a:latin typeface="Calibri"/>
            </a:endParaRPr>
          </a:p>
          <a:p>
            <a:r>
              <a:rPr lang="en-US" i="0" baseline="0" dirty="0" smtClean="0">
                <a:latin typeface="Calibri"/>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i="0" dirty="0" smtClean="0">
                <a:latin typeface="+mn-lt"/>
              </a:rPr>
              <a:t>This slide explains the</a:t>
            </a:r>
            <a:r>
              <a:rPr lang="en-US" altLang="ja-JP" i="0" baseline="0" dirty="0" smtClean="0">
                <a:latin typeface="+mn-lt"/>
              </a:rPr>
              <a:t> “big picture” of copyright in </a:t>
            </a:r>
            <a:r>
              <a:rPr lang="en-US" altLang="ja-JP" i="0" baseline="0" smtClean="0">
                <a:latin typeface="+mn-lt"/>
              </a:rPr>
              <a:t>software.</a:t>
            </a:r>
            <a:endParaRPr lang="en-US" altLang="ja-JP" i="0" dirty="0" smtClean="0">
              <a:latin typeface="+mn-lt"/>
            </a:endParaRPr>
          </a:p>
        </p:txBody>
      </p:sp>
      <p:sp>
        <p:nvSpPr>
          <p:cNvPr id="4" name="Slide Number Placeholder 3"/>
          <p:cNvSpPr>
            <a:spLocks noGrp="1"/>
          </p:cNvSpPr>
          <p:nvPr>
            <p:ph type="sldNum" sz="quarter" idx="10"/>
          </p:nvPr>
        </p:nvSpPr>
        <p:spPr/>
        <p:txBody>
          <a:bodyPr/>
          <a:lstStyle/>
          <a:p>
            <a:pPr>
              <a:defRPr/>
            </a:pPr>
            <a:fld id="{5A651059-8DB8-5044-97F1-F934F7FC73CC}" type="slidenum">
              <a:rPr lang="en-US" smtClean="0"/>
              <a:pPr>
                <a:defRPr/>
              </a:pPr>
              <a:t>9</a:t>
            </a:fld>
            <a:endParaRPr lang="en-US"/>
          </a:p>
        </p:txBody>
      </p:sp>
    </p:spTree>
    <p:extLst>
      <p:ext uri="{BB962C8B-B14F-4D97-AF65-F5344CB8AC3E}">
        <p14:creationId xmlns:p14="http://schemas.microsoft.com/office/powerpoint/2010/main" val="16320368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371601"/>
            <a:ext cx="10464800" cy="1927225"/>
          </a:xfrm>
        </p:spPr>
        <p:txBody>
          <a:bodyPr anchor="b">
            <a:noAutofit/>
          </a:bodyPr>
          <a:lstStyle>
            <a:lvl1pPr>
              <a:defRPr sz="5400" cap="all" baseline="0"/>
            </a:lvl1pPr>
          </a:lstStyle>
          <a:p>
            <a:r>
              <a:rPr lang="en-US"/>
              <a:t>Click to edit Master title style</a:t>
            </a:r>
            <a:endParaRPr lang="en-US" dirty="0"/>
          </a:p>
        </p:txBody>
      </p:sp>
      <p:sp>
        <p:nvSpPr>
          <p:cNvPr id="3" name="Subtitle 2"/>
          <p:cNvSpPr>
            <a:spLocks noGrp="1"/>
          </p:cNvSpPr>
          <p:nvPr>
            <p:ph type="subTitle" idx="1"/>
          </p:nvPr>
        </p:nvSpPr>
        <p:spPr>
          <a:xfrm>
            <a:off x="914400" y="3505200"/>
            <a:ext cx="85344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10/24/2017</a:t>
            </a:fld>
            <a:endParaRPr lang="en-US"/>
          </a:p>
        </p:txBody>
      </p:sp>
      <p:sp>
        <p:nvSpPr>
          <p:cNvPr id="5" name="Footer Placeholder 4"/>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cxnSp>
        <p:nvCxnSpPr>
          <p:cNvPr id="8" name="Straight Connector 7"/>
          <p:cNvCxnSpPr/>
          <p:nvPr/>
        </p:nvCxnSpPr>
        <p:spPr>
          <a:xfrm>
            <a:off x="914400" y="3398520"/>
            <a:ext cx="104648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userDrawn="1"/>
        </p:nvSpPr>
        <p:spPr>
          <a:xfrm>
            <a:off x="595827" y="6488668"/>
            <a:ext cx="11000346" cy="369332"/>
          </a:xfrm>
          <a:prstGeom prst="rect">
            <a:avLst/>
          </a:prstGeom>
        </p:spPr>
        <p:txBody>
          <a:bodyPr wrap="square" rtlCol="0">
            <a:spAutoFit/>
          </a:bodyPr>
          <a:lstStyle/>
          <a:p>
            <a:pPr algn="ctr"/>
            <a:r>
              <a:rPr lang="ja-JP" altLang="en-US" sz="1800" kern="1200" dirty="0">
                <a:solidFill>
                  <a:srgbClr val="7F7F7F"/>
                </a:solidFill>
                <a:latin typeface="メイリオ" panose="020B0604030504040204" pitchFamily="50" charset="-128"/>
                <a:ea typeface="メイリオ" panose="020B0604030504040204" pitchFamily="50" charset="-128"/>
                <a:cs typeface="メイリオ" panose="020B0604030504040204" pitchFamily="50" charset="-128"/>
              </a:rPr>
              <a:t>本スライドは法的助言を提供するものではありません。</a:t>
            </a:r>
            <a:r>
              <a:rPr lang="en-US" dirty="0">
                <a:solidFill>
                  <a:srgbClr val="7F7F7F"/>
                </a:solidFill>
                <a:latin typeface="メイリオ" panose="020B0604030504040204" pitchFamily="50" charset="-128"/>
                <a:ea typeface="メイリオ" panose="020B0604030504040204" pitchFamily="50" charset="-128"/>
                <a:cs typeface="メイリオ" panose="020B0604030504040204" pitchFamily="50" charset="-128"/>
              </a:rPr>
              <a:t>These</a:t>
            </a:r>
            <a:r>
              <a:rPr lang="en-US" baseline="0" dirty="0">
                <a:solidFill>
                  <a:srgbClr val="7F7F7F"/>
                </a:solidFill>
                <a:latin typeface="メイリオ" panose="020B0604030504040204" pitchFamily="50" charset="-128"/>
                <a:ea typeface="メイリオ" panose="020B0604030504040204" pitchFamily="50" charset="-128"/>
                <a:cs typeface="メイリオ" panose="020B0604030504040204" pitchFamily="50" charset="-128"/>
              </a:rPr>
              <a:t> slides do not contain </a:t>
            </a:r>
            <a:r>
              <a:rPr lang="en-US" dirty="0">
                <a:solidFill>
                  <a:srgbClr val="7F7F7F"/>
                </a:solidFill>
                <a:latin typeface="メイリオ" panose="020B0604030504040204" pitchFamily="50" charset="-128"/>
                <a:ea typeface="メイリオ" panose="020B0604030504040204" pitchFamily="50" charset="-128"/>
                <a:cs typeface="メイリオ" panose="020B0604030504040204" pitchFamily="50" charset="-128"/>
              </a:rPr>
              <a:t>legal advice</a:t>
            </a:r>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10/24/2017</a:t>
            </a:fld>
            <a:endParaRPr lang="en-US"/>
          </a:p>
        </p:txBody>
      </p:sp>
      <p:sp>
        <p:nvSpPr>
          <p:cNvPr id="5" name="Footer Placeholder 4"/>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609600"/>
            <a:ext cx="2743200" cy="5867400"/>
          </a:xfrm>
        </p:spPr>
        <p:txBody>
          <a:bodyPr vert="eaVert" anchor="b"/>
          <a:lstStyle/>
          <a:p>
            <a:r>
              <a:rPr lang="en-US"/>
              <a:t>Click to edit Master title style</a:t>
            </a:r>
            <a:endParaRPr lang="en-US" dirty="0"/>
          </a:p>
        </p:txBody>
      </p:sp>
      <p:sp>
        <p:nvSpPr>
          <p:cNvPr id="3" name="Vertical Text Placeholder 2"/>
          <p:cNvSpPr>
            <a:spLocks noGrp="1"/>
          </p:cNvSpPr>
          <p:nvPr>
            <p:ph type="body" orient="vert" idx="1"/>
          </p:nvPr>
        </p:nvSpPr>
        <p:spPr>
          <a:xfrm>
            <a:off x="609600" y="609600"/>
            <a:ext cx="80264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10/24/2017</a:t>
            </a:fld>
            <a:endParaRPr lang="en-US"/>
          </a:p>
        </p:txBody>
      </p:sp>
      <p:sp>
        <p:nvSpPr>
          <p:cNvPr id="5" name="Footer Placeholder 4"/>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내용">
    <p:spTree>
      <p:nvGrpSpPr>
        <p:cNvPr id="1" name=""/>
        <p:cNvGrpSpPr/>
        <p:nvPr/>
      </p:nvGrpSpPr>
      <p:grpSpPr>
        <a:xfrm>
          <a:off x="0" y="0"/>
          <a:ext cx="0" cy="0"/>
          <a:chOff x="0" y="0"/>
          <a:chExt cx="0" cy="0"/>
        </a:xfrm>
      </p:grpSpPr>
      <p:sp>
        <p:nvSpPr>
          <p:cNvPr id="2" name="제목 1"/>
          <p:cNvSpPr>
            <a:spLocks noGrp="1"/>
          </p:cNvSpPr>
          <p:nvPr>
            <p:ph type="title"/>
          </p:nvPr>
        </p:nvSpPr>
        <p:spPr>
          <a:xfrm>
            <a:off x="203200" y="69600"/>
            <a:ext cx="11664000" cy="540000"/>
          </a:xfrm>
          <a:prstGeom prst="rect">
            <a:avLst/>
          </a:prstGeom>
          <a:ln>
            <a:noFill/>
          </a:ln>
          <a:effectLst/>
        </p:spPr>
        <p:txBody>
          <a:bodyPr anchor="ctr" anchorCtr="0"/>
          <a:lstStyle>
            <a:lvl1pPr>
              <a:defRPr lang="ko-KR" altLang="en-US" sz="2800" b="1"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ko-KR" altLang="en-US" dirty="0"/>
              <a:t>마스터 제목 스타일 편집</a:t>
            </a:r>
          </a:p>
        </p:txBody>
      </p:sp>
      <p:sp>
        <p:nvSpPr>
          <p:cNvPr id="6" name="내용 개체 틀 2" descr="마스터 텍스트 스타일을 편집합니다 "/>
          <p:cNvSpPr>
            <a:spLocks noGrp="1"/>
          </p:cNvSpPr>
          <p:nvPr>
            <p:ph idx="1"/>
          </p:nvPr>
        </p:nvSpPr>
        <p:spPr>
          <a:xfrm>
            <a:off x="304800" y="685800"/>
            <a:ext cx="11277600" cy="1592501"/>
          </a:xfrm>
          <a:prstGeom prst="rect">
            <a:avLst/>
          </a:prstGeom>
          <a:noFill/>
          <a:ln w="3175" cap="sq">
            <a:noFill/>
            <a:miter lim="800000"/>
          </a:ln>
        </p:spPr>
        <p:txBody>
          <a:bodyPr wrap="square" lIns="252000" tIns="180000" rIns="180000" bIns="216000">
            <a:spAutoFit/>
          </a:bodyPr>
          <a:lstStyle>
            <a:lvl1pPr marL="271463" indent="-271463" algn="l">
              <a:lnSpc>
                <a:spcPct val="150000"/>
              </a:lnSpc>
              <a:buSzPct val="90000"/>
              <a:buFontTx/>
              <a:buBlip>
                <a:blip r:embed="rId2"/>
              </a:buBlip>
              <a:defRPr sz="1800" b="1">
                <a:solidFill>
                  <a:schemeClr val="tx1"/>
                </a:solidFill>
                <a:latin typeface="+mn-ea"/>
                <a:ea typeface="+mn-ea"/>
              </a:defRPr>
            </a:lvl1pPr>
            <a:lvl2pPr marL="449263" indent="-177800" algn="l">
              <a:lnSpc>
                <a:spcPct val="100000"/>
              </a:lnSpc>
              <a:buSzPct val="110000"/>
              <a:buFont typeface="맑은 고딕" pitchFamily="50" charset="-127"/>
              <a:buChar char="-"/>
              <a:defRPr sz="1500" b="0">
                <a:solidFill>
                  <a:schemeClr val="tx1"/>
                </a:solidFill>
                <a:latin typeface="+mn-ea"/>
                <a:ea typeface="+mn-ea"/>
              </a:defRPr>
            </a:lvl2pPr>
            <a:lvl3pPr marL="719138" indent="-177800" algn="l">
              <a:lnSpc>
                <a:spcPct val="100000"/>
              </a:lnSpc>
              <a:buSzPct val="110000"/>
              <a:buFont typeface="맑은 고딕" pitchFamily="50" charset="-127"/>
              <a:buChar char="∙"/>
              <a:defRPr sz="1200" b="0">
                <a:solidFill>
                  <a:schemeClr val="tx1"/>
                </a:solidFill>
                <a:latin typeface="+mn-ea"/>
                <a:ea typeface="+mn-ea"/>
              </a:defRPr>
            </a:lvl3pPr>
            <a:lvl4pPr marL="896938" indent="-177800" algn="l">
              <a:lnSpc>
                <a:spcPct val="100000"/>
              </a:lnSpc>
              <a:buSzPct val="110000"/>
              <a:buFont typeface="맑은 고딕" pitchFamily="50" charset="-127"/>
              <a:buChar char="-"/>
              <a:defRPr sz="1100" b="0">
                <a:latin typeface="+mn-ea"/>
                <a:ea typeface="+mn-ea"/>
              </a:defRPr>
            </a:lvl4pPr>
            <a:lvl5pPr marL="1404000" algn="l">
              <a:lnSpc>
                <a:spcPct val="100000"/>
              </a:lnSpc>
              <a:buSzPct val="110000"/>
              <a:buFont typeface="맑은 고딕" pitchFamily="50" charset="-127"/>
              <a:buChar char="-"/>
              <a:defRPr sz="1100" b="0">
                <a:latin typeface="+mn-ea"/>
                <a:ea typeface="+mn-ea"/>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p:txBody>
      </p:sp>
      <p:sp>
        <p:nvSpPr>
          <p:cNvPr id="5" name="Footer Placeholder 4"/>
          <p:cNvSpPr>
            <a:spLocks noGrp="1"/>
          </p:cNvSpPr>
          <p:nvPr>
            <p:ph type="ftr" sz="quarter" idx="11"/>
          </p:nvPr>
        </p:nvSpPr>
        <p:spPr>
          <a:xfrm>
            <a:off x="4038600" y="6356350"/>
            <a:ext cx="4114800" cy="365125"/>
          </a:xfrm>
        </p:spPr>
        <p:txBody>
          <a:bodyPr/>
          <a:lstStyle/>
          <a:p>
            <a:r>
              <a:rPr lang="en-US" dirty="0"/>
              <a:t>This material is intended for education and is not sufficient for compliance when used alone or without supporting processes.</a:t>
            </a: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extLst>
      <p:ext uri="{BB962C8B-B14F-4D97-AF65-F5344CB8AC3E}">
        <p14:creationId xmlns:p14="http://schemas.microsoft.com/office/powerpoint/2010/main" val="20046979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Only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2354" y="107967"/>
            <a:ext cx="11190701" cy="1001323"/>
          </a:xfrm>
        </p:spPr>
        <p:txBody>
          <a:bodyPr/>
          <a:lstStyle>
            <a:lvl1pPr>
              <a:defRPr>
                <a:solidFill>
                  <a:schemeClr val="tx1"/>
                </a:solidFill>
              </a:defRPr>
            </a:lvl1pPr>
          </a:lstStyle>
          <a:p>
            <a:r>
              <a:rPr lang="en-US"/>
              <a:t>Click to edit Master title style</a:t>
            </a:r>
            <a:endParaRPr lang="en-US" dirty="0"/>
          </a:p>
        </p:txBody>
      </p:sp>
      <p:sp>
        <p:nvSpPr>
          <p:cNvPr id="3" name="Content Placeholder 2"/>
          <p:cNvSpPr>
            <a:spLocks noGrp="1"/>
          </p:cNvSpPr>
          <p:nvPr>
            <p:ph idx="1"/>
          </p:nvPr>
        </p:nvSpPr>
        <p:spPr>
          <a:xfrm>
            <a:off x="442354" y="1139253"/>
            <a:ext cx="11190701" cy="5294885"/>
          </a:xfrm>
          <a:prstGeom prst="rect">
            <a:avLst/>
          </a:prstGeom>
        </p:spPr>
        <p:txBody>
          <a:bodyPr>
            <a:noAutofit/>
          </a:bodyPr>
          <a:lstStyle>
            <a:lvl1pPr>
              <a:spcAft>
                <a:spcPts val="300"/>
              </a:spcAft>
              <a:defRPr sz="2000">
                <a:solidFill>
                  <a:schemeClr val="tx1"/>
                </a:solidFill>
              </a:defRPr>
            </a:lvl1pPr>
            <a:lvl2pPr>
              <a:spcBef>
                <a:spcPts val="0"/>
              </a:spcBef>
              <a:spcAft>
                <a:spcPts val="300"/>
              </a:spcAft>
              <a:defRPr sz="1800">
                <a:solidFill>
                  <a:schemeClr val="accent5"/>
                </a:solidFill>
              </a:defRPr>
            </a:lvl2pPr>
            <a:lvl3pPr>
              <a:spcBef>
                <a:spcPts val="0"/>
              </a:spcBef>
              <a:spcAft>
                <a:spcPts val="150"/>
              </a:spcAft>
              <a:defRPr sz="1600">
                <a:solidFill>
                  <a:schemeClr val="accent5"/>
                </a:solidFill>
              </a:defRPr>
            </a:lvl3pPr>
            <a:lvl4pPr>
              <a:spcBef>
                <a:spcPts val="0"/>
              </a:spcBef>
              <a:spcAft>
                <a:spcPts val="150"/>
              </a:spcAft>
              <a:defRPr sz="1600">
                <a:solidFill>
                  <a:schemeClr val="accent5"/>
                </a:solidFill>
              </a:defRPr>
            </a:lvl4pPr>
            <a:lvl5pPr>
              <a:spcBef>
                <a:spcPts val="0"/>
              </a:spcBef>
              <a:spcAft>
                <a:spcPts val="150"/>
              </a:spcAft>
              <a:defRPr sz="1600">
                <a:solidFill>
                  <a:schemeClr val="accent5"/>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ooter Placeholder 4"/>
          <p:cNvSpPr>
            <a:spLocks noGrp="1"/>
          </p:cNvSpPr>
          <p:nvPr>
            <p:ph type="ftr" sz="quarter" idx="11"/>
          </p:nvPr>
        </p:nvSpPr>
        <p:spPr>
          <a:xfrm>
            <a:off x="4038600" y="6356350"/>
            <a:ext cx="4114800" cy="365125"/>
          </a:xfrm>
        </p:spPr>
        <p:txBody>
          <a:bodyPr/>
          <a:lstStyle/>
          <a:p>
            <a:r>
              <a:rPr lang="en-US" dirty="0"/>
              <a:t>This material is intended for education and is not sufficient for compliance when used alone or without supporting processes.</a:t>
            </a: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extLst>
      <p:ext uri="{BB962C8B-B14F-4D97-AF65-F5344CB8AC3E}">
        <p14:creationId xmlns:p14="http://schemas.microsoft.com/office/powerpoint/2010/main" val="898724310"/>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2_Title and Subtitle only">
    <p:spTree>
      <p:nvGrpSpPr>
        <p:cNvPr id="1" name=""/>
        <p:cNvGrpSpPr/>
        <p:nvPr/>
      </p:nvGrpSpPr>
      <p:grpSpPr>
        <a:xfrm>
          <a:off x="0" y="0"/>
          <a:ext cx="0" cy="0"/>
          <a:chOff x="0" y="0"/>
          <a:chExt cx="0" cy="0"/>
        </a:xfrm>
      </p:grpSpPr>
      <p:sp>
        <p:nvSpPr>
          <p:cNvPr id="2" name="Title 1"/>
          <p:cNvSpPr>
            <a:spLocks noGrp="1"/>
          </p:cNvSpPr>
          <p:nvPr>
            <p:ph type="title"/>
          </p:nvPr>
        </p:nvSpPr>
        <p:spPr>
          <a:xfrm>
            <a:off x="442354" y="107967"/>
            <a:ext cx="11190701" cy="1001323"/>
          </a:xfrm>
        </p:spPr>
        <p:txBody>
          <a:bodyPr/>
          <a:lstStyle>
            <a:lvl1pPr>
              <a:defRPr>
                <a:solidFill>
                  <a:schemeClr val="tx1"/>
                </a:solidFill>
              </a:defRPr>
            </a:lvl1pPr>
          </a:lstStyle>
          <a:p>
            <a:r>
              <a:rPr lang="en-US"/>
              <a:t>Click to edit Master title style</a:t>
            </a:r>
            <a:endParaRPr lang="en-US" dirty="0"/>
          </a:p>
        </p:txBody>
      </p:sp>
      <p:sp>
        <p:nvSpPr>
          <p:cNvPr id="6" name="Text Placeholder 7"/>
          <p:cNvSpPr>
            <a:spLocks noGrp="1"/>
          </p:cNvSpPr>
          <p:nvPr>
            <p:ph type="body" sz="quarter" idx="13"/>
          </p:nvPr>
        </p:nvSpPr>
        <p:spPr>
          <a:xfrm>
            <a:off x="442354" y="1094529"/>
            <a:ext cx="11190701" cy="403549"/>
          </a:xfrm>
          <a:prstGeom prst="rect">
            <a:avLst/>
          </a:prstGeom>
        </p:spPr>
        <p:txBody>
          <a:bodyPr tIns="0">
            <a:noAutofit/>
          </a:bodyPr>
          <a:lstStyle>
            <a:lvl1pPr>
              <a:buFontTx/>
              <a:buNone/>
              <a:defRPr sz="2400" b="0">
                <a:solidFill>
                  <a:schemeClr val="accent5"/>
                </a:solidFill>
              </a:defRPr>
            </a:lvl1pPr>
          </a:lstStyle>
          <a:p>
            <a:pPr lvl="0"/>
            <a:r>
              <a:rPr lang="en-US"/>
              <a:t>Click to edit Master text styles</a:t>
            </a:r>
          </a:p>
        </p:txBody>
      </p:sp>
      <p:sp>
        <p:nvSpPr>
          <p:cNvPr id="4" name="Footer Placeholder 4"/>
          <p:cNvSpPr>
            <a:spLocks noGrp="1"/>
          </p:cNvSpPr>
          <p:nvPr>
            <p:ph type="ftr" sz="quarter" idx="11"/>
          </p:nvPr>
        </p:nvSpPr>
        <p:spPr>
          <a:xfrm>
            <a:off x="4038600" y="6356350"/>
            <a:ext cx="4114800" cy="365125"/>
          </a:xfrm>
        </p:spPr>
        <p:txBody>
          <a:bodyPr/>
          <a:lstStyle/>
          <a:p>
            <a:r>
              <a:rPr lang="en-US" dirty="0"/>
              <a:t>This material is intended for education and is not sufficient for compliance when used alone or without supporting processes.</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extLst>
      <p:ext uri="{BB962C8B-B14F-4D97-AF65-F5344CB8AC3E}">
        <p14:creationId xmlns:p14="http://schemas.microsoft.com/office/powerpoint/2010/main" val="384478008"/>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16"/>
        <p:cNvGrpSpPr/>
        <p:nvPr/>
      </p:nvGrpSpPr>
      <p:grpSpPr>
        <a:xfrm>
          <a:off x="0" y="0"/>
          <a:ext cx="0" cy="0"/>
          <a:chOff x="0" y="0"/>
          <a:chExt cx="0" cy="0"/>
        </a:xfrm>
      </p:grpSpPr>
      <p:sp>
        <p:nvSpPr>
          <p:cNvPr id="17" name="Shape 17"/>
          <p:cNvSpPr txBox="1">
            <a:spLocks noGrp="1"/>
          </p:cNvSpPr>
          <p:nvPr>
            <p:ph type="ctrTitle"/>
          </p:nvPr>
        </p:nvSpPr>
        <p:spPr>
          <a:xfrm>
            <a:off x="914400" y="1371600"/>
            <a:ext cx="10464800" cy="1927224"/>
          </a:xfrm>
          <a:prstGeom prst="rect">
            <a:avLst/>
          </a:prstGeom>
          <a:noFill/>
          <a:ln>
            <a:noFill/>
          </a:ln>
        </p:spPr>
        <p:txBody>
          <a:bodyPr lIns="91425" tIns="91425" rIns="91425" bIns="91425" anchor="b" anchorCtr="0"/>
          <a:lstStyle>
            <a:lvl1pPr marL="0" marR="0" lvl="0" indent="0" algn="l" rtl="0">
              <a:spcBef>
                <a:spcPts val="0"/>
              </a:spcBef>
              <a:buClr>
                <a:schemeClr val="dk2"/>
              </a:buClr>
              <a:buFont typeface="Roboto"/>
              <a:buNone/>
              <a:defRPr sz="5400" b="0" i="0" u="none" strike="noStrike" cap="none">
                <a:solidFill>
                  <a:schemeClr val="dk2"/>
                </a:solidFill>
                <a:latin typeface="Roboto"/>
                <a:ea typeface="Roboto"/>
                <a:cs typeface="Roboto"/>
                <a:sym typeface="Robot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8" name="Shape 18"/>
          <p:cNvSpPr txBox="1">
            <a:spLocks noGrp="1"/>
          </p:cNvSpPr>
          <p:nvPr>
            <p:ph type="subTitle" idx="1"/>
          </p:nvPr>
        </p:nvSpPr>
        <p:spPr>
          <a:xfrm>
            <a:off x="914400" y="3505200"/>
            <a:ext cx="8534399" cy="1752600"/>
          </a:xfrm>
          <a:prstGeom prst="rect">
            <a:avLst/>
          </a:prstGeom>
          <a:noFill/>
          <a:ln>
            <a:noFill/>
          </a:ln>
        </p:spPr>
        <p:txBody>
          <a:bodyPr lIns="91425" tIns="91425" rIns="91425" bIns="91425" anchor="t" anchorCtr="0"/>
          <a:lstStyle>
            <a:lvl1pPr marL="0" marR="0" lvl="0" indent="0" algn="l" rtl="0">
              <a:spcBef>
                <a:spcPts val="480"/>
              </a:spcBef>
              <a:buClr>
                <a:schemeClr val="accent1"/>
              </a:buClr>
              <a:buFont typeface="Arial"/>
              <a:buNone/>
              <a:defRPr sz="2400" b="0" i="0" u="none" strike="noStrike" cap="none">
                <a:solidFill>
                  <a:srgbClr val="55556F"/>
                </a:solidFill>
                <a:latin typeface="Roboto"/>
                <a:ea typeface="Roboto"/>
                <a:cs typeface="Roboto"/>
                <a:sym typeface="Roboto"/>
              </a:defRPr>
            </a:lvl1pPr>
            <a:lvl2pPr marL="457200" marR="0" lvl="1" indent="0" algn="ctr" rtl="0">
              <a:spcBef>
                <a:spcPts val="400"/>
              </a:spcBef>
              <a:buClr>
                <a:schemeClr val="accent1"/>
              </a:buClr>
              <a:buFont typeface="Arial"/>
              <a:buNone/>
              <a:defRPr sz="2000" b="0" i="0" u="none" strike="noStrike" cap="none">
                <a:solidFill>
                  <a:srgbClr val="8B8B8D"/>
                </a:solidFill>
                <a:latin typeface="Roboto"/>
                <a:ea typeface="Roboto"/>
                <a:cs typeface="Roboto"/>
                <a:sym typeface="Roboto"/>
              </a:defRPr>
            </a:lvl2pPr>
            <a:lvl3pPr marL="914400" marR="0" lvl="2" indent="0" algn="ctr" rtl="0">
              <a:spcBef>
                <a:spcPts val="360"/>
              </a:spcBef>
              <a:buClr>
                <a:schemeClr val="accent1"/>
              </a:buClr>
              <a:buFont typeface="Arial"/>
              <a:buNone/>
              <a:defRPr sz="1800" b="0" i="0" u="none" strike="noStrike" cap="none">
                <a:solidFill>
                  <a:srgbClr val="8B8B8D"/>
                </a:solidFill>
                <a:latin typeface="Roboto"/>
                <a:ea typeface="Roboto"/>
                <a:cs typeface="Roboto"/>
                <a:sym typeface="Roboto"/>
              </a:defRPr>
            </a:lvl3pPr>
            <a:lvl4pPr marL="1371600" marR="0" lvl="3" indent="0" algn="ctr" rtl="0">
              <a:spcBef>
                <a:spcPts val="320"/>
              </a:spcBef>
              <a:buClr>
                <a:schemeClr val="accent1"/>
              </a:buClr>
              <a:buFont typeface="Arial"/>
              <a:buNone/>
              <a:defRPr sz="1600" b="0" i="0" u="none" strike="noStrike" cap="none">
                <a:solidFill>
                  <a:srgbClr val="8B8B8D"/>
                </a:solidFill>
                <a:latin typeface="Roboto"/>
                <a:ea typeface="Roboto"/>
                <a:cs typeface="Roboto"/>
                <a:sym typeface="Roboto"/>
              </a:defRPr>
            </a:lvl4pPr>
            <a:lvl5pPr marL="1828800" marR="0" lvl="4" indent="0" algn="ctr" rtl="0">
              <a:spcBef>
                <a:spcPts val="280"/>
              </a:spcBef>
              <a:buClr>
                <a:schemeClr val="accent1"/>
              </a:buClr>
              <a:buFont typeface="Arial"/>
              <a:buNone/>
              <a:defRPr sz="1400" b="0" i="0" u="none" strike="noStrike" cap="none">
                <a:solidFill>
                  <a:srgbClr val="8B8B8D"/>
                </a:solidFill>
                <a:latin typeface="Roboto"/>
                <a:ea typeface="Roboto"/>
                <a:cs typeface="Roboto"/>
                <a:sym typeface="Roboto"/>
              </a:defRPr>
            </a:lvl5pPr>
            <a:lvl6pPr marL="2286000" marR="0" lvl="5" indent="0" algn="ctr" rtl="0">
              <a:spcBef>
                <a:spcPts val="260"/>
              </a:spcBef>
              <a:buClr>
                <a:schemeClr val="accent1"/>
              </a:buClr>
              <a:buFont typeface="Arial"/>
              <a:buNone/>
              <a:defRPr sz="1300" b="0" i="0" u="none" strike="noStrike" cap="none">
                <a:solidFill>
                  <a:srgbClr val="8B8B8D"/>
                </a:solidFill>
                <a:latin typeface="Arial"/>
                <a:ea typeface="Arial"/>
                <a:cs typeface="Arial"/>
                <a:sym typeface="Arial"/>
              </a:defRPr>
            </a:lvl6pPr>
            <a:lvl7pPr marL="2743200" marR="0" lvl="6" indent="0" algn="ctr" rtl="0">
              <a:spcBef>
                <a:spcPts val="260"/>
              </a:spcBef>
              <a:buClr>
                <a:schemeClr val="accent1"/>
              </a:buClr>
              <a:buFont typeface="Arial"/>
              <a:buNone/>
              <a:defRPr sz="1300" b="0" i="0" u="none" strike="noStrike" cap="none">
                <a:solidFill>
                  <a:srgbClr val="8B8B8D"/>
                </a:solidFill>
                <a:latin typeface="Arial"/>
                <a:ea typeface="Arial"/>
                <a:cs typeface="Arial"/>
                <a:sym typeface="Arial"/>
              </a:defRPr>
            </a:lvl7pPr>
            <a:lvl8pPr marL="3200400" marR="0" lvl="7" indent="0" algn="ctr" rtl="0">
              <a:spcBef>
                <a:spcPts val="260"/>
              </a:spcBef>
              <a:buClr>
                <a:schemeClr val="accent1"/>
              </a:buClr>
              <a:buFont typeface="Arial"/>
              <a:buNone/>
              <a:defRPr sz="1300" b="0" i="0" u="none" strike="noStrike" cap="none">
                <a:solidFill>
                  <a:srgbClr val="8B8B8D"/>
                </a:solidFill>
                <a:latin typeface="Arial"/>
                <a:ea typeface="Arial"/>
                <a:cs typeface="Arial"/>
                <a:sym typeface="Arial"/>
              </a:defRPr>
            </a:lvl8pPr>
            <a:lvl9pPr marL="3657600" marR="0" lvl="8" indent="0" algn="ctr" rtl="0">
              <a:spcBef>
                <a:spcPts val="260"/>
              </a:spcBef>
              <a:buClr>
                <a:schemeClr val="accent1"/>
              </a:buClr>
              <a:buFont typeface="Arial"/>
              <a:buNone/>
              <a:defRPr sz="1300" b="0" i="0" u="none" strike="noStrike" cap="none">
                <a:solidFill>
                  <a:srgbClr val="8B8B8D"/>
                </a:solidFill>
                <a:latin typeface="Arial"/>
                <a:ea typeface="Arial"/>
                <a:cs typeface="Arial"/>
                <a:sym typeface="Arial"/>
              </a:defRPr>
            </a:lvl9pPr>
          </a:lstStyle>
          <a:p>
            <a:endParaRPr/>
          </a:p>
        </p:txBody>
      </p:sp>
      <p:cxnSp>
        <p:nvCxnSpPr>
          <p:cNvPr id="19" name="Shape 19"/>
          <p:cNvCxnSpPr/>
          <p:nvPr/>
        </p:nvCxnSpPr>
        <p:spPr>
          <a:xfrm>
            <a:off x="914400" y="3398519"/>
            <a:ext cx="10464800" cy="1587"/>
          </a:xfrm>
          <a:prstGeom prst="straightConnector1">
            <a:avLst/>
          </a:prstGeom>
          <a:noFill/>
          <a:ln w="19050" cap="flat" cmpd="sng">
            <a:solidFill>
              <a:schemeClr val="dk2"/>
            </a:solidFill>
            <a:prstDash val="solid"/>
            <a:round/>
            <a:headEnd type="none" w="med" len="med"/>
            <a:tailEnd type="none" w="med" len="med"/>
          </a:ln>
        </p:spPr>
      </p:cxnSp>
      <p:sp>
        <p:nvSpPr>
          <p:cNvPr id="20" name="Shape 20"/>
          <p:cNvSpPr txBox="1"/>
          <p:nvPr/>
        </p:nvSpPr>
        <p:spPr>
          <a:xfrm>
            <a:off x="3983485" y="6488667"/>
            <a:ext cx="4326627" cy="369332"/>
          </a:xfrm>
          <a:prstGeom prst="rect">
            <a:avLst/>
          </a:prstGeom>
          <a:noFill/>
          <a:ln>
            <a:noFill/>
          </a:ln>
        </p:spPr>
        <p:txBody>
          <a:bodyPr lIns="91425" tIns="45700" rIns="91425" bIns="45700" anchor="t" anchorCtr="0">
            <a:noAutofit/>
          </a:bodyPr>
          <a:lstStyle/>
          <a:p>
            <a:pPr algn="ctr">
              <a:buSzPct val="25000"/>
            </a:pPr>
            <a:r>
              <a:rPr lang="en-US" kern="0">
                <a:solidFill>
                  <a:srgbClr val="7F7F7F"/>
                </a:solidFill>
                <a:latin typeface="Roboto"/>
                <a:ea typeface="Roboto"/>
                <a:cs typeface="Roboto"/>
                <a:sym typeface="Roboto"/>
              </a:rPr>
              <a:t>These slides do not contain legal advice</a:t>
            </a:r>
          </a:p>
        </p:txBody>
      </p:sp>
    </p:spTree>
    <p:extLst>
      <p:ext uri="{BB962C8B-B14F-4D97-AF65-F5344CB8AC3E}">
        <p14:creationId xmlns:p14="http://schemas.microsoft.com/office/powerpoint/2010/main" val="28480043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21"/>
        <p:cNvGrpSpPr/>
        <p:nvPr/>
      </p:nvGrpSpPr>
      <p:grpSpPr>
        <a:xfrm>
          <a:off x="0" y="0"/>
          <a:ext cx="0" cy="0"/>
          <a:chOff x="0" y="0"/>
          <a:chExt cx="0" cy="0"/>
        </a:xfrm>
      </p:grpSpPr>
      <p:sp>
        <p:nvSpPr>
          <p:cNvPr id="22" name="Shape 22"/>
          <p:cNvSpPr txBox="1">
            <a:spLocks noGrp="1"/>
          </p:cNvSpPr>
          <p:nvPr>
            <p:ph type="title"/>
          </p:nvPr>
        </p:nvSpPr>
        <p:spPr>
          <a:xfrm>
            <a:off x="609600" y="533400"/>
            <a:ext cx="10972799" cy="990599"/>
          </a:xfrm>
          <a:prstGeom prst="rect">
            <a:avLst/>
          </a:prstGeom>
          <a:noFill/>
          <a:ln>
            <a:noFill/>
          </a:ln>
        </p:spPr>
        <p:txBody>
          <a:bodyPr lIns="91425" tIns="91425" rIns="91425" bIns="91425" anchor="ctr" anchorCtr="0"/>
          <a:lstStyle>
            <a:lvl1pPr marL="0" marR="0" lvl="0" indent="0" algn="l" rtl="0">
              <a:spcBef>
                <a:spcPts val="0"/>
              </a:spcBef>
              <a:buClr>
                <a:schemeClr val="dk2"/>
              </a:buClr>
              <a:buFont typeface="Roboto"/>
              <a:buNone/>
              <a:defRPr sz="4000" b="0" i="0" u="none" strike="noStrike" cap="none">
                <a:solidFill>
                  <a:schemeClr val="dk2"/>
                </a:solidFill>
                <a:latin typeface="Roboto"/>
                <a:ea typeface="Roboto"/>
                <a:cs typeface="Roboto"/>
                <a:sym typeface="Robot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3" name="Shape 23"/>
          <p:cNvSpPr txBox="1">
            <a:spLocks noGrp="1"/>
          </p:cNvSpPr>
          <p:nvPr>
            <p:ph type="body" idx="1"/>
          </p:nvPr>
        </p:nvSpPr>
        <p:spPr>
          <a:xfrm>
            <a:off x="609600" y="1608013"/>
            <a:ext cx="10972799" cy="4876799"/>
          </a:xfrm>
          <a:prstGeom prst="rect">
            <a:avLst/>
          </a:prstGeom>
          <a:noFill/>
          <a:ln>
            <a:noFill/>
          </a:ln>
        </p:spPr>
        <p:txBody>
          <a:bodyPr lIns="91425" tIns="91425" rIns="91425" bIns="91425" anchor="t" anchorCtr="0"/>
          <a:lstStyle>
            <a:lvl1pPr marL="182880" marR="0" lvl="0" indent="-53339" algn="l" rtl="0">
              <a:spcBef>
                <a:spcPts val="480"/>
              </a:spcBef>
              <a:buClr>
                <a:schemeClr val="accent1"/>
              </a:buClr>
              <a:buSzPct val="85000"/>
              <a:buFont typeface="Arial"/>
              <a:buChar char="•"/>
              <a:defRPr sz="2400" b="0" i="0" u="none" strike="noStrike" cap="none">
                <a:solidFill>
                  <a:schemeClr val="dk1"/>
                </a:solidFill>
                <a:latin typeface="Roboto"/>
                <a:ea typeface="Roboto"/>
                <a:cs typeface="Roboto"/>
                <a:sym typeface="Roboto"/>
              </a:defRPr>
            </a:lvl1pPr>
            <a:lvl2pPr marL="457200" marR="0" lvl="1" indent="-82550" algn="l" rtl="0">
              <a:spcBef>
                <a:spcPts val="400"/>
              </a:spcBef>
              <a:buClr>
                <a:schemeClr val="accent1"/>
              </a:buClr>
              <a:buSzPct val="85000"/>
              <a:buFont typeface="Arial"/>
              <a:buChar char="•"/>
              <a:defRPr sz="2000" b="0" i="0" u="none" strike="noStrike" cap="none">
                <a:solidFill>
                  <a:schemeClr val="dk1"/>
                </a:solidFill>
                <a:latin typeface="Roboto"/>
                <a:ea typeface="Roboto"/>
                <a:cs typeface="Roboto"/>
                <a:sym typeface="Roboto"/>
              </a:defRPr>
            </a:lvl2pPr>
            <a:lvl3pPr marL="731520" marR="0" lvl="2" indent="-82550" algn="l" rtl="0">
              <a:spcBef>
                <a:spcPts val="360"/>
              </a:spcBef>
              <a:buClr>
                <a:schemeClr val="accent1"/>
              </a:buClr>
              <a:buSzPct val="90000"/>
              <a:buFont typeface="Arial"/>
              <a:buChar char="•"/>
              <a:defRPr sz="1800" b="0" i="0" u="none" strike="noStrike" cap="none">
                <a:solidFill>
                  <a:schemeClr val="dk1"/>
                </a:solidFill>
                <a:latin typeface="Roboto"/>
                <a:ea typeface="Roboto"/>
                <a:cs typeface="Roboto"/>
                <a:sym typeface="Roboto"/>
              </a:defRPr>
            </a:lvl3pPr>
            <a:lvl4pPr marL="1005839" marR="0" lvl="3" indent="-91439" algn="l" rtl="0">
              <a:spcBef>
                <a:spcPts val="320"/>
              </a:spcBef>
              <a:buClr>
                <a:schemeClr val="accent1"/>
              </a:buClr>
              <a:buSzPct val="100000"/>
              <a:buFont typeface="Arial"/>
              <a:buChar char="•"/>
              <a:defRPr sz="1600" b="0" i="0" u="none" strike="noStrike" cap="none">
                <a:solidFill>
                  <a:schemeClr val="dk1"/>
                </a:solidFill>
                <a:latin typeface="Roboto"/>
                <a:ea typeface="Roboto"/>
                <a:cs typeface="Roboto"/>
                <a:sym typeface="Roboto"/>
              </a:defRPr>
            </a:lvl4pPr>
            <a:lvl5pPr marL="1188720" marR="0" lvl="4" indent="-58419" algn="l" rtl="0">
              <a:spcBef>
                <a:spcPts val="280"/>
              </a:spcBef>
              <a:buClr>
                <a:schemeClr val="accent1"/>
              </a:buClr>
              <a:buSzPct val="100000"/>
              <a:buFont typeface="Arial"/>
              <a:buChar char="•"/>
              <a:defRPr sz="1400" b="0" i="0" u="none" strike="noStrike" cap="none">
                <a:solidFill>
                  <a:schemeClr val="dk1"/>
                </a:solidFill>
                <a:latin typeface="Roboto"/>
                <a:ea typeface="Roboto"/>
                <a:cs typeface="Roboto"/>
                <a:sym typeface="Roboto"/>
              </a:defRPr>
            </a:lvl5pPr>
            <a:lvl6pPr marL="1371600" marR="0" lvl="5" indent="-107950" algn="l" rtl="0">
              <a:spcBef>
                <a:spcPts val="260"/>
              </a:spcBef>
              <a:buClr>
                <a:schemeClr val="accent1"/>
              </a:buClr>
              <a:buSzPct val="100000"/>
              <a:buFont typeface="Arial"/>
              <a:buChar char="•"/>
              <a:defRPr sz="1300" b="0" i="0" u="none" strike="noStrike" cap="none">
                <a:solidFill>
                  <a:schemeClr val="dk1"/>
                </a:solidFill>
                <a:latin typeface="Arial"/>
                <a:ea typeface="Arial"/>
                <a:cs typeface="Arial"/>
                <a:sym typeface="Arial"/>
              </a:defRPr>
            </a:lvl6pPr>
            <a:lvl7pPr marL="1554480" marR="0" lvl="6" indent="-100330" algn="l" rtl="0">
              <a:spcBef>
                <a:spcPts val="260"/>
              </a:spcBef>
              <a:buClr>
                <a:schemeClr val="accent1"/>
              </a:buClr>
              <a:buSzPct val="100000"/>
              <a:buFont typeface="Arial"/>
              <a:buChar char="•"/>
              <a:defRPr sz="1300" b="0" i="0" u="none" strike="noStrike" cap="none">
                <a:solidFill>
                  <a:schemeClr val="dk1"/>
                </a:solidFill>
                <a:latin typeface="Arial"/>
                <a:ea typeface="Arial"/>
                <a:cs typeface="Arial"/>
                <a:sym typeface="Arial"/>
              </a:defRPr>
            </a:lvl7pPr>
            <a:lvl8pPr marL="1737360" marR="0" lvl="7" indent="-105410" algn="l" rtl="0">
              <a:spcBef>
                <a:spcPts val="260"/>
              </a:spcBef>
              <a:buClr>
                <a:schemeClr val="accent1"/>
              </a:buClr>
              <a:buSzPct val="100000"/>
              <a:buFont typeface="Arial"/>
              <a:buChar char="•"/>
              <a:defRPr sz="1300" b="0" i="0" u="none" strike="noStrike" cap="none">
                <a:solidFill>
                  <a:schemeClr val="dk1"/>
                </a:solidFill>
                <a:latin typeface="Arial"/>
                <a:ea typeface="Arial"/>
                <a:cs typeface="Arial"/>
                <a:sym typeface="Arial"/>
              </a:defRPr>
            </a:lvl8pPr>
            <a:lvl9pPr marL="1920240" marR="0" lvl="8" indent="-110489" algn="l" rtl="0">
              <a:spcBef>
                <a:spcPts val="260"/>
              </a:spcBef>
              <a:buClr>
                <a:schemeClr val="accent1"/>
              </a:buClr>
              <a:buSzPct val="100000"/>
              <a:buFont typeface="Arial"/>
              <a:buChar char="•"/>
              <a:defRPr sz="1300" b="0" i="0" u="none" strike="noStrike" cap="none">
                <a:solidFill>
                  <a:schemeClr val="dk1"/>
                </a:solidFill>
                <a:latin typeface="Arial"/>
                <a:ea typeface="Arial"/>
                <a:cs typeface="Arial"/>
                <a:sym typeface="Arial"/>
              </a:defRPr>
            </a:lvl9pPr>
          </a:lstStyle>
          <a:p>
            <a:endParaRPr/>
          </a:p>
        </p:txBody>
      </p:sp>
      <p:pic>
        <p:nvPicPr>
          <p:cNvPr id="24" name="Shape 24"/>
          <p:cNvPicPr preferRelativeResize="0"/>
          <p:nvPr/>
        </p:nvPicPr>
        <p:blipFill rotWithShape="1">
          <a:blip r:embed="rId2">
            <a:alphaModFix/>
          </a:blip>
          <a:srcRect/>
          <a:stretch/>
        </p:blipFill>
        <p:spPr>
          <a:xfrm>
            <a:off x="10963964" y="501066"/>
            <a:ext cx="949739" cy="527632"/>
          </a:xfrm>
          <a:prstGeom prst="rect">
            <a:avLst/>
          </a:prstGeom>
          <a:noFill/>
          <a:ln>
            <a:noFill/>
          </a:ln>
        </p:spPr>
      </p:pic>
    </p:spTree>
    <p:extLst>
      <p:ext uri="{BB962C8B-B14F-4D97-AF65-F5344CB8AC3E}">
        <p14:creationId xmlns:p14="http://schemas.microsoft.com/office/powerpoint/2010/main" val="22316001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609600" y="533400"/>
            <a:ext cx="10972799" cy="990599"/>
          </a:xfrm>
          <a:prstGeom prst="rect">
            <a:avLst/>
          </a:prstGeom>
          <a:noFill/>
          <a:ln>
            <a:noFill/>
          </a:ln>
        </p:spPr>
        <p:txBody>
          <a:bodyPr lIns="91425" tIns="91425" rIns="91425" bIns="91425" anchor="ctr" anchorCtr="0"/>
          <a:lstStyle>
            <a:lvl1pPr marL="0" marR="0" lvl="0" indent="0" algn="l" rtl="0">
              <a:spcBef>
                <a:spcPts val="0"/>
              </a:spcBef>
              <a:buClr>
                <a:schemeClr val="dk2"/>
              </a:buClr>
              <a:buFont typeface="Roboto"/>
              <a:buNone/>
              <a:defRPr sz="4000" b="0" i="0" u="none" strike="noStrike" cap="none">
                <a:solidFill>
                  <a:schemeClr val="dk2"/>
                </a:solidFill>
                <a:latin typeface="Roboto"/>
                <a:ea typeface="Roboto"/>
                <a:cs typeface="Roboto"/>
                <a:sym typeface="Robot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7" name="Shape 27"/>
          <p:cNvSpPr txBox="1">
            <a:spLocks noGrp="1"/>
          </p:cNvSpPr>
          <p:nvPr>
            <p:ph type="body" idx="1"/>
          </p:nvPr>
        </p:nvSpPr>
        <p:spPr>
          <a:xfrm>
            <a:off x="609600" y="1673351"/>
            <a:ext cx="5384799" cy="4718303"/>
          </a:xfrm>
          <a:prstGeom prst="rect">
            <a:avLst/>
          </a:prstGeom>
          <a:noFill/>
          <a:ln>
            <a:noFill/>
          </a:ln>
        </p:spPr>
        <p:txBody>
          <a:bodyPr lIns="91425" tIns="91425" rIns="91425" bIns="91425" anchor="t" anchorCtr="0"/>
          <a:lstStyle>
            <a:lvl1pPr marL="182880" marR="0" lvl="0" indent="-31750" algn="l" rtl="0">
              <a:spcBef>
                <a:spcPts val="560"/>
              </a:spcBef>
              <a:buClr>
                <a:schemeClr val="accent1"/>
              </a:buClr>
              <a:buSzPct val="85000"/>
              <a:buFont typeface="Arial"/>
              <a:buChar char="•"/>
              <a:defRPr sz="2800" b="0" i="0" u="none" strike="noStrike" cap="none">
                <a:solidFill>
                  <a:schemeClr val="dk1"/>
                </a:solidFill>
                <a:latin typeface="Roboto"/>
                <a:ea typeface="Roboto"/>
                <a:cs typeface="Roboto"/>
                <a:sym typeface="Roboto"/>
              </a:defRPr>
            </a:lvl1pPr>
            <a:lvl2pPr marL="457200" marR="0" lvl="1" indent="-60959" algn="l" rtl="0">
              <a:spcBef>
                <a:spcPts val="480"/>
              </a:spcBef>
              <a:buClr>
                <a:schemeClr val="accent1"/>
              </a:buClr>
              <a:buSzPct val="85000"/>
              <a:buFont typeface="Arial"/>
              <a:buChar char="•"/>
              <a:defRPr sz="2400" b="0" i="0" u="none" strike="noStrike" cap="none">
                <a:solidFill>
                  <a:schemeClr val="dk1"/>
                </a:solidFill>
                <a:latin typeface="Roboto"/>
                <a:ea typeface="Roboto"/>
                <a:cs typeface="Roboto"/>
                <a:sym typeface="Roboto"/>
              </a:defRPr>
            </a:lvl2pPr>
            <a:lvl3pPr marL="731520" marR="0" lvl="2" indent="-71119" algn="l" rtl="0">
              <a:spcBef>
                <a:spcPts val="400"/>
              </a:spcBef>
              <a:buClr>
                <a:schemeClr val="accent1"/>
              </a:buClr>
              <a:buSzPct val="90000"/>
              <a:buFont typeface="Arial"/>
              <a:buChar char="•"/>
              <a:defRPr sz="2000" b="0" i="0" u="none" strike="noStrike" cap="none">
                <a:solidFill>
                  <a:schemeClr val="dk1"/>
                </a:solidFill>
                <a:latin typeface="Roboto"/>
                <a:ea typeface="Roboto"/>
                <a:cs typeface="Roboto"/>
                <a:sym typeface="Roboto"/>
              </a:defRPr>
            </a:lvl3pPr>
            <a:lvl4pPr marL="1005839" marR="0" lvl="3" indent="-78739" algn="l" rtl="0">
              <a:spcBef>
                <a:spcPts val="360"/>
              </a:spcBef>
              <a:buClr>
                <a:schemeClr val="accent1"/>
              </a:buClr>
              <a:buSzPct val="100000"/>
              <a:buFont typeface="Arial"/>
              <a:buChar char="•"/>
              <a:defRPr sz="1800" b="0" i="0" u="none" strike="noStrike" cap="none">
                <a:solidFill>
                  <a:schemeClr val="dk1"/>
                </a:solidFill>
                <a:latin typeface="Roboto"/>
                <a:ea typeface="Roboto"/>
                <a:cs typeface="Roboto"/>
                <a:sym typeface="Roboto"/>
              </a:defRPr>
            </a:lvl4pPr>
            <a:lvl5pPr marL="1188720" marR="0" lvl="4" indent="-33019" algn="l" rtl="0">
              <a:spcBef>
                <a:spcPts val="360"/>
              </a:spcBef>
              <a:buClr>
                <a:schemeClr val="accent1"/>
              </a:buClr>
              <a:buSzPct val="100000"/>
              <a:buFont typeface="Arial"/>
              <a:buChar char="•"/>
              <a:defRPr sz="1800" b="0" i="0" u="none" strike="noStrike" cap="none">
                <a:solidFill>
                  <a:schemeClr val="dk1"/>
                </a:solidFill>
                <a:latin typeface="Roboto"/>
                <a:ea typeface="Roboto"/>
                <a:cs typeface="Roboto"/>
                <a:sym typeface="Roboto"/>
              </a:defRPr>
            </a:lvl5pPr>
            <a:lvl6pPr marL="1371600" marR="0" lvl="5" indent="-76200" algn="l" rtl="0">
              <a:spcBef>
                <a:spcPts val="360"/>
              </a:spcBef>
              <a:buClr>
                <a:schemeClr val="accent1"/>
              </a:buClr>
              <a:buSzPct val="100000"/>
              <a:buFont typeface="Arial"/>
              <a:buChar char="•"/>
              <a:defRPr sz="1800" b="0" i="0" u="none" strike="noStrike" cap="none">
                <a:solidFill>
                  <a:schemeClr val="dk1"/>
                </a:solidFill>
                <a:latin typeface="Arial"/>
                <a:ea typeface="Arial"/>
                <a:cs typeface="Arial"/>
                <a:sym typeface="Arial"/>
              </a:defRPr>
            </a:lvl6pPr>
            <a:lvl7pPr marL="1554480" marR="0" lvl="6" indent="-68580" algn="l" rtl="0">
              <a:spcBef>
                <a:spcPts val="360"/>
              </a:spcBef>
              <a:buClr>
                <a:schemeClr val="accent1"/>
              </a:buClr>
              <a:buSzPct val="100000"/>
              <a:buFont typeface="Arial"/>
              <a:buChar char="•"/>
              <a:defRPr sz="1800" b="0" i="0" u="none" strike="noStrike" cap="none">
                <a:solidFill>
                  <a:schemeClr val="dk1"/>
                </a:solidFill>
                <a:latin typeface="Arial"/>
                <a:ea typeface="Arial"/>
                <a:cs typeface="Arial"/>
                <a:sym typeface="Arial"/>
              </a:defRPr>
            </a:lvl7pPr>
            <a:lvl8pPr marL="1737360" marR="0" lvl="7" indent="-73660" algn="l" rtl="0">
              <a:spcBef>
                <a:spcPts val="360"/>
              </a:spcBef>
              <a:buClr>
                <a:schemeClr val="accent1"/>
              </a:buClr>
              <a:buSzPct val="100000"/>
              <a:buFont typeface="Arial"/>
              <a:buChar char="•"/>
              <a:defRPr sz="1800" b="0" i="0" u="none" strike="noStrike" cap="none">
                <a:solidFill>
                  <a:schemeClr val="dk1"/>
                </a:solidFill>
                <a:latin typeface="Arial"/>
                <a:ea typeface="Arial"/>
                <a:cs typeface="Arial"/>
                <a:sym typeface="Arial"/>
              </a:defRPr>
            </a:lvl8pPr>
            <a:lvl9pPr marL="1920240" marR="0" lvl="8" indent="-78739" algn="l" rtl="0">
              <a:spcBef>
                <a:spcPts val="360"/>
              </a:spcBef>
              <a:buClr>
                <a:schemeClr val="accent1"/>
              </a:buClr>
              <a:buSzPct val="1000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28" name="Shape 28"/>
          <p:cNvSpPr txBox="1">
            <a:spLocks noGrp="1"/>
          </p:cNvSpPr>
          <p:nvPr>
            <p:ph type="body" idx="2"/>
          </p:nvPr>
        </p:nvSpPr>
        <p:spPr>
          <a:xfrm>
            <a:off x="6197600" y="1673351"/>
            <a:ext cx="5384799" cy="4718303"/>
          </a:xfrm>
          <a:prstGeom prst="rect">
            <a:avLst/>
          </a:prstGeom>
          <a:noFill/>
          <a:ln>
            <a:noFill/>
          </a:ln>
        </p:spPr>
        <p:txBody>
          <a:bodyPr lIns="91425" tIns="91425" rIns="91425" bIns="91425" anchor="t" anchorCtr="0"/>
          <a:lstStyle>
            <a:lvl1pPr marL="182880" marR="0" lvl="0" indent="-31750" algn="l" rtl="0">
              <a:spcBef>
                <a:spcPts val="560"/>
              </a:spcBef>
              <a:buClr>
                <a:schemeClr val="accent1"/>
              </a:buClr>
              <a:buSzPct val="85000"/>
              <a:buFont typeface="Arial"/>
              <a:buChar char="•"/>
              <a:defRPr sz="2800" b="0" i="0" u="none" strike="noStrike" cap="none">
                <a:solidFill>
                  <a:schemeClr val="dk1"/>
                </a:solidFill>
                <a:latin typeface="Roboto"/>
                <a:ea typeface="Roboto"/>
                <a:cs typeface="Roboto"/>
                <a:sym typeface="Roboto"/>
              </a:defRPr>
            </a:lvl1pPr>
            <a:lvl2pPr marL="457200" marR="0" lvl="1" indent="-60959" algn="l" rtl="0">
              <a:spcBef>
                <a:spcPts val="480"/>
              </a:spcBef>
              <a:buClr>
                <a:schemeClr val="accent1"/>
              </a:buClr>
              <a:buSzPct val="85000"/>
              <a:buFont typeface="Arial"/>
              <a:buChar char="•"/>
              <a:defRPr sz="2400" b="0" i="0" u="none" strike="noStrike" cap="none">
                <a:solidFill>
                  <a:schemeClr val="dk1"/>
                </a:solidFill>
                <a:latin typeface="Roboto"/>
                <a:ea typeface="Roboto"/>
                <a:cs typeface="Roboto"/>
                <a:sym typeface="Roboto"/>
              </a:defRPr>
            </a:lvl2pPr>
            <a:lvl3pPr marL="731520" marR="0" lvl="2" indent="-71119" algn="l" rtl="0">
              <a:spcBef>
                <a:spcPts val="400"/>
              </a:spcBef>
              <a:buClr>
                <a:schemeClr val="accent1"/>
              </a:buClr>
              <a:buSzPct val="90000"/>
              <a:buFont typeface="Arial"/>
              <a:buChar char="•"/>
              <a:defRPr sz="2000" b="0" i="0" u="none" strike="noStrike" cap="none">
                <a:solidFill>
                  <a:schemeClr val="dk1"/>
                </a:solidFill>
                <a:latin typeface="Roboto"/>
                <a:ea typeface="Roboto"/>
                <a:cs typeface="Roboto"/>
                <a:sym typeface="Roboto"/>
              </a:defRPr>
            </a:lvl3pPr>
            <a:lvl4pPr marL="1005839" marR="0" lvl="3" indent="-78739" algn="l" rtl="0">
              <a:spcBef>
                <a:spcPts val="360"/>
              </a:spcBef>
              <a:buClr>
                <a:schemeClr val="accent1"/>
              </a:buClr>
              <a:buSzPct val="100000"/>
              <a:buFont typeface="Arial"/>
              <a:buChar char="•"/>
              <a:defRPr sz="1800" b="0" i="0" u="none" strike="noStrike" cap="none">
                <a:solidFill>
                  <a:schemeClr val="dk1"/>
                </a:solidFill>
                <a:latin typeface="Roboto"/>
                <a:ea typeface="Roboto"/>
                <a:cs typeface="Roboto"/>
                <a:sym typeface="Roboto"/>
              </a:defRPr>
            </a:lvl4pPr>
            <a:lvl5pPr marL="1188720" marR="0" lvl="4" indent="-33019" algn="l" rtl="0">
              <a:spcBef>
                <a:spcPts val="360"/>
              </a:spcBef>
              <a:buClr>
                <a:schemeClr val="accent1"/>
              </a:buClr>
              <a:buSzPct val="100000"/>
              <a:buFont typeface="Arial"/>
              <a:buChar char="•"/>
              <a:defRPr sz="1800" b="0" i="0" u="none" strike="noStrike" cap="none">
                <a:solidFill>
                  <a:schemeClr val="dk1"/>
                </a:solidFill>
                <a:latin typeface="Roboto"/>
                <a:ea typeface="Roboto"/>
                <a:cs typeface="Roboto"/>
                <a:sym typeface="Roboto"/>
              </a:defRPr>
            </a:lvl5pPr>
            <a:lvl6pPr marL="1371600" marR="0" lvl="5" indent="-76200" algn="l" rtl="0">
              <a:spcBef>
                <a:spcPts val="360"/>
              </a:spcBef>
              <a:buClr>
                <a:schemeClr val="accent1"/>
              </a:buClr>
              <a:buSzPct val="100000"/>
              <a:buFont typeface="Arial"/>
              <a:buChar char="•"/>
              <a:defRPr sz="1800" b="0" i="0" u="none" strike="noStrike" cap="none">
                <a:solidFill>
                  <a:schemeClr val="dk1"/>
                </a:solidFill>
                <a:latin typeface="Arial"/>
                <a:ea typeface="Arial"/>
                <a:cs typeface="Arial"/>
                <a:sym typeface="Arial"/>
              </a:defRPr>
            </a:lvl6pPr>
            <a:lvl7pPr marL="1554480" marR="0" lvl="6" indent="-68580" algn="l" rtl="0">
              <a:spcBef>
                <a:spcPts val="360"/>
              </a:spcBef>
              <a:buClr>
                <a:schemeClr val="accent1"/>
              </a:buClr>
              <a:buSzPct val="100000"/>
              <a:buFont typeface="Arial"/>
              <a:buChar char="•"/>
              <a:defRPr sz="1800" b="0" i="0" u="none" strike="noStrike" cap="none">
                <a:solidFill>
                  <a:schemeClr val="dk1"/>
                </a:solidFill>
                <a:latin typeface="Arial"/>
                <a:ea typeface="Arial"/>
                <a:cs typeface="Arial"/>
                <a:sym typeface="Arial"/>
              </a:defRPr>
            </a:lvl7pPr>
            <a:lvl8pPr marL="1737360" marR="0" lvl="7" indent="-73660" algn="l" rtl="0">
              <a:spcBef>
                <a:spcPts val="360"/>
              </a:spcBef>
              <a:buClr>
                <a:schemeClr val="accent1"/>
              </a:buClr>
              <a:buSzPct val="100000"/>
              <a:buFont typeface="Arial"/>
              <a:buChar char="•"/>
              <a:defRPr sz="1800" b="0" i="0" u="none" strike="noStrike" cap="none">
                <a:solidFill>
                  <a:schemeClr val="dk1"/>
                </a:solidFill>
                <a:latin typeface="Arial"/>
                <a:ea typeface="Arial"/>
                <a:cs typeface="Arial"/>
                <a:sym typeface="Arial"/>
              </a:defRPr>
            </a:lvl8pPr>
            <a:lvl9pPr marL="1920240" marR="0" lvl="8" indent="-78739" algn="l" rtl="0">
              <a:spcBef>
                <a:spcPts val="360"/>
              </a:spcBef>
              <a:buClr>
                <a:schemeClr val="accent1"/>
              </a:buClr>
              <a:buSzPct val="100000"/>
              <a:buFont typeface="Arial"/>
              <a:buChar char="•"/>
              <a:defRPr sz="1800" b="0" i="0" u="none" strike="noStrike" cap="none">
                <a:solidFill>
                  <a:schemeClr val="dk1"/>
                </a:solidFill>
                <a:latin typeface="Arial"/>
                <a:ea typeface="Arial"/>
                <a:cs typeface="Arial"/>
                <a:sym typeface="Arial"/>
              </a:defRPr>
            </a:lvl9pPr>
          </a:lstStyle>
          <a:p>
            <a:endParaRPr/>
          </a:p>
        </p:txBody>
      </p:sp>
      <p:pic>
        <p:nvPicPr>
          <p:cNvPr id="29" name="Shape 29"/>
          <p:cNvPicPr preferRelativeResize="0"/>
          <p:nvPr/>
        </p:nvPicPr>
        <p:blipFill rotWithShape="1">
          <a:blip r:embed="rId2">
            <a:alphaModFix/>
          </a:blip>
          <a:srcRect/>
          <a:stretch/>
        </p:blipFill>
        <p:spPr>
          <a:xfrm>
            <a:off x="10963964" y="501066"/>
            <a:ext cx="949739" cy="527632"/>
          </a:xfrm>
          <a:prstGeom prst="rect">
            <a:avLst/>
          </a:prstGeom>
          <a:noFill/>
          <a:ln>
            <a:noFill/>
          </a:ln>
        </p:spPr>
      </p:pic>
    </p:spTree>
    <p:extLst>
      <p:ext uri="{BB962C8B-B14F-4D97-AF65-F5344CB8AC3E}">
        <p14:creationId xmlns:p14="http://schemas.microsoft.com/office/powerpoint/2010/main" val="301606088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30"/>
        <p:cNvGrpSpPr/>
        <p:nvPr/>
      </p:nvGrpSpPr>
      <p:grpSpPr>
        <a:xfrm>
          <a:off x="0" y="0"/>
          <a:ext cx="0" cy="0"/>
          <a:chOff x="0" y="0"/>
          <a:chExt cx="0" cy="0"/>
        </a:xfrm>
      </p:grpSpPr>
      <p:pic>
        <p:nvPicPr>
          <p:cNvPr id="31" name="Shape 31"/>
          <p:cNvPicPr preferRelativeResize="0"/>
          <p:nvPr/>
        </p:nvPicPr>
        <p:blipFill rotWithShape="1">
          <a:blip r:embed="rId2">
            <a:alphaModFix/>
          </a:blip>
          <a:srcRect/>
          <a:stretch/>
        </p:blipFill>
        <p:spPr>
          <a:xfrm>
            <a:off x="10963964" y="501066"/>
            <a:ext cx="949739" cy="527632"/>
          </a:xfrm>
          <a:prstGeom prst="rect">
            <a:avLst/>
          </a:prstGeom>
          <a:noFill/>
          <a:ln>
            <a:noFill/>
          </a:ln>
        </p:spPr>
      </p:pic>
    </p:spTree>
    <p:extLst>
      <p:ext uri="{BB962C8B-B14F-4D97-AF65-F5344CB8AC3E}">
        <p14:creationId xmlns:p14="http://schemas.microsoft.com/office/powerpoint/2010/main" val="117972253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cSld name="Section Header">
    <p:bg>
      <p:bgPr>
        <a:solidFill>
          <a:schemeClr val="dk2"/>
        </a:solidFill>
        <a:effectLst/>
      </p:bgPr>
    </p:bg>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963083" y="2362200"/>
            <a:ext cx="10363200" cy="2200275"/>
          </a:xfrm>
          <a:prstGeom prst="rect">
            <a:avLst/>
          </a:prstGeom>
          <a:noFill/>
          <a:ln>
            <a:noFill/>
          </a:ln>
        </p:spPr>
        <p:txBody>
          <a:bodyPr lIns="91425" tIns="91425" rIns="91425" bIns="91425" anchor="b" anchorCtr="0"/>
          <a:lstStyle>
            <a:lvl1pPr marL="0" marR="0" lvl="0" indent="0" algn="l" rtl="0">
              <a:spcBef>
                <a:spcPts val="0"/>
              </a:spcBef>
              <a:buClr>
                <a:schemeClr val="lt2"/>
              </a:buClr>
              <a:buFont typeface="Roboto"/>
              <a:buNone/>
              <a:defRPr sz="3200" b="0" i="0" u="none" strike="noStrike" cap="none">
                <a:solidFill>
                  <a:schemeClr val="lt2"/>
                </a:solidFill>
                <a:latin typeface="Roboto"/>
                <a:ea typeface="Roboto"/>
                <a:cs typeface="Roboto"/>
                <a:sym typeface="Robot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4" name="Shape 34"/>
          <p:cNvSpPr txBox="1">
            <a:spLocks noGrp="1"/>
          </p:cNvSpPr>
          <p:nvPr>
            <p:ph type="body" idx="1"/>
          </p:nvPr>
        </p:nvSpPr>
        <p:spPr>
          <a:xfrm>
            <a:off x="963083" y="4626864"/>
            <a:ext cx="10363200" cy="1500187"/>
          </a:xfrm>
          <a:prstGeom prst="rect">
            <a:avLst/>
          </a:prstGeom>
          <a:noFill/>
          <a:ln>
            <a:noFill/>
          </a:ln>
        </p:spPr>
        <p:txBody>
          <a:bodyPr lIns="91425" tIns="91425" rIns="91425" bIns="91425" anchor="t" anchorCtr="0"/>
          <a:lstStyle>
            <a:lvl1pPr marL="0" marR="0" lvl="0" indent="0" algn="l" rtl="0">
              <a:spcBef>
                <a:spcPts val="960"/>
              </a:spcBef>
              <a:buClr>
                <a:schemeClr val="accent1"/>
              </a:buClr>
              <a:buFont typeface="Arial"/>
              <a:buNone/>
              <a:defRPr sz="4800" b="0" i="0" u="none" strike="noStrike" cap="none">
                <a:solidFill>
                  <a:schemeClr val="lt2"/>
                </a:solidFill>
                <a:latin typeface="Roboto Medium"/>
                <a:ea typeface="Roboto Medium"/>
                <a:cs typeface="Roboto Medium"/>
                <a:sym typeface="Roboto Medium"/>
              </a:defRPr>
            </a:lvl1pPr>
            <a:lvl2pPr marL="457200" marR="0" lvl="1" indent="0" algn="l" rtl="0">
              <a:spcBef>
                <a:spcPts val="360"/>
              </a:spcBef>
              <a:buClr>
                <a:schemeClr val="accent1"/>
              </a:buClr>
              <a:buFont typeface="Arial"/>
              <a:buNone/>
              <a:defRPr sz="1800" b="0" i="0" u="none" strike="noStrike" cap="none">
                <a:solidFill>
                  <a:schemeClr val="lt1"/>
                </a:solidFill>
                <a:latin typeface="Roboto"/>
                <a:ea typeface="Roboto"/>
                <a:cs typeface="Roboto"/>
                <a:sym typeface="Roboto"/>
              </a:defRPr>
            </a:lvl2pPr>
            <a:lvl3pPr marL="914400" marR="0" lvl="2" indent="0" algn="l" rtl="0">
              <a:spcBef>
                <a:spcPts val="320"/>
              </a:spcBef>
              <a:buClr>
                <a:schemeClr val="accent1"/>
              </a:buClr>
              <a:buFont typeface="Arial"/>
              <a:buNone/>
              <a:defRPr sz="1600" b="0" i="0" u="none" strike="noStrike" cap="none">
                <a:solidFill>
                  <a:schemeClr val="lt1"/>
                </a:solidFill>
                <a:latin typeface="Roboto"/>
                <a:ea typeface="Roboto"/>
                <a:cs typeface="Roboto"/>
                <a:sym typeface="Roboto"/>
              </a:defRPr>
            </a:lvl3pPr>
            <a:lvl4pPr marL="1371600" marR="0" lvl="3" indent="0" algn="l" rtl="0">
              <a:spcBef>
                <a:spcPts val="280"/>
              </a:spcBef>
              <a:buClr>
                <a:schemeClr val="accent1"/>
              </a:buClr>
              <a:buFont typeface="Arial"/>
              <a:buNone/>
              <a:defRPr sz="1400" b="0" i="0" u="none" strike="noStrike" cap="none">
                <a:solidFill>
                  <a:schemeClr val="lt1"/>
                </a:solidFill>
                <a:latin typeface="Roboto"/>
                <a:ea typeface="Roboto"/>
                <a:cs typeface="Roboto"/>
                <a:sym typeface="Roboto"/>
              </a:defRPr>
            </a:lvl4pPr>
            <a:lvl5pPr marL="1828800" marR="0" lvl="4" indent="0" algn="l" rtl="0">
              <a:spcBef>
                <a:spcPts val="280"/>
              </a:spcBef>
              <a:buClr>
                <a:schemeClr val="accent1"/>
              </a:buClr>
              <a:buFont typeface="Arial"/>
              <a:buNone/>
              <a:defRPr sz="1400" b="0" i="0" u="none" strike="noStrike" cap="none">
                <a:solidFill>
                  <a:schemeClr val="lt1"/>
                </a:solidFill>
                <a:latin typeface="Roboto"/>
                <a:ea typeface="Roboto"/>
                <a:cs typeface="Roboto"/>
                <a:sym typeface="Roboto"/>
              </a:defRPr>
            </a:lvl5pPr>
            <a:lvl6pPr marL="2286000" marR="0" lvl="5" indent="0" algn="l" rtl="0">
              <a:spcBef>
                <a:spcPts val="280"/>
              </a:spcBef>
              <a:buClr>
                <a:schemeClr val="accent1"/>
              </a:buClr>
              <a:buFont typeface="Arial"/>
              <a:buNone/>
              <a:defRPr sz="1400" b="0" i="0" u="none" strike="noStrike" cap="none">
                <a:solidFill>
                  <a:schemeClr val="lt1"/>
                </a:solidFill>
                <a:latin typeface="Arial"/>
                <a:ea typeface="Arial"/>
                <a:cs typeface="Arial"/>
                <a:sym typeface="Arial"/>
              </a:defRPr>
            </a:lvl6pPr>
            <a:lvl7pPr marL="2743200" marR="0" lvl="6" indent="0" algn="l" rtl="0">
              <a:spcBef>
                <a:spcPts val="280"/>
              </a:spcBef>
              <a:buClr>
                <a:schemeClr val="accent1"/>
              </a:buClr>
              <a:buFont typeface="Arial"/>
              <a:buNone/>
              <a:defRPr sz="1400" b="0" i="0" u="none" strike="noStrike" cap="none">
                <a:solidFill>
                  <a:schemeClr val="lt1"/>
                </a:solidFill>
                <a:latin typeface="Arial"/>
                <a:ea typeface="Arial"/>
                <a:cs typeface="Arial"/>
                <a:sym typeface="Arial"/>
              </a:defRPr>
            </a:lvl7pPr>
            <a:lvl8pPr marL="3200400" marR="0" lvl="7" indent="0" algn="l" rtl="0">
              <a:spcBef>
                <a:spcPts val="280"/>
              </a:spcBef>
              <a:buClr>
                <a:schemeClr val="accent1"/>
              </a:buClr>
              <a:buFont typeface="Arial"/>
              <a:buNone/>
              <a:defRPr sz="1400" b="0" i="0" u="none" strike="noStrike" cap="none">
                <a:solidFill>
                  <a:schemeClr val="lt1"/>
                </a:solidFill>
                <a:latin typeface="Arial"/>
                <a:ea typeface="Arial"/>
                <a:cs typeface="Arial"/>
                <a:sym typeface="Arial"/>
              </a:defRPr>
            </a:lvl8pPr>
            <a:lvl9pPr marL="3657600" marR="0" lvl="8" indent="0" algn="l" rtl="0">
              <a:spcBef>
                <a:spcPts val="280"/>
              </a:spcBef>
              <a:buClr>
                <a:schemeClr val="accent1"/>
              </a:buClr>
              <a:buFont typeface="Arial"/>
              <a:buNone/>
              <a:defRPr sz="1400" b="0" i="0" u="none" strike="noStrike" cap="none">
                <a:solidFill>
                  <a:schemeClr val="lt1"/>
                </a:solidFill>
                <a:latin typeface="Arial"/>
                <a:ea typeface="Arial"/>
                <a:cs typeface="Arial"/>
                <a:sym typeface="Arial"/>
              </a:defRPr>
            </a:lvl9pPr>
          </a:lstStyle>
          <a:p>
            <a:endParaRPr/>
          </a:p>
        </p:txBody>
      </p:sp>
      <p:cxnSp>
        <p:nvCxnSpPr>
          <p:cNvPr id="35" name="Shape 35"/>
          <p:cNvCxnSpPr/>
          <p:nvPr/>
        </p:nvCxnSpPr>
        <p:spPr>
          <a:xfrm>
            <a:off x="975359" y="4599432"/>
            <a:ext cx="10464800" cy="1587"/>
          </a:xfrm>
          <a:prstGeom prst="straightConnector1">
            <a:avLst/>
          </a:prstGeom>
          <a:noFill/>
          <a:ln w="19050" cap="flat" cmpd="sng">
            <a:solidFill>
              <a:schemeClr val="lt2"/>
            </a:solidFill>
            <a:prstDash val="solid"/>
            <a:round/>
            <a:headEnd type="none" w="med" len="med"/>
            <a:tailEnd type="none" w="med" len="med"/>
          </a:ln>
        </p:spPr>
      </p:cxnSp>
    </p:spTree>
    <p:extLst>
      <p:ext uri="{BB962C8B-B14F-4D97-AF65-F5344CB8AC3E}">
        <p14:creationId xmlns:p14="http://schemas.microsoft.com/office/powerpoint/2010/main" val="28250888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10/24/2017</a:t>
            </a:fld>
            <a:endParaRPr lang="en-US"/>
          </a:p>
        </p:txBody>
      </p:sp>
      <p:sp>
        <p:nvSpPr>
          <p:cNvPr id="5" name="Footer Placeholder 4"/>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63084" y="2362201"/>
            <a:ext cx="10363200" cy="2200275"/>
          </a:xfrm>
        </p:spPr>
        <p:txBody>
          <a:bodyPr anchor="b">
            <a:normAutofit/>
          </a:bodyPr>
          <a:lstStyle>
            <a:lvl1pPr algn="l">
              <a:defRPr sz="4800" b="0" cap="all"/>
            </a:lvl1pPr>
          </a:lstStyle>
          <a:p>
            <a:r>
              <a:rPr lang="en-US"/>
              <a:t>Click to edit Master title style</a:t>
            </a:r>
            <a:endParaRPr lang="en-US" dirty="0"/>
          </a:p>
        </p:txBody>
      </p:sp>
      <p:sp>
        <p:nvSpPr>
          <p:cNvPr id="3" name="Text Placeholder 2"/>
          <p:cNvSpPr>
            <a:spLocks noGrp="1"/>
          </p:cNvSpPr>
          <p:nvPr>
            <p:ph type="body" idx="1"/>
          </p:nvPr>
        </p:nvSpPr>
        <p:spPr>
          <a:xfrm>
            <a:off x="963084" y="4626865"/>
            <a:ext cx="103632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10/24/2017</a:t>
            </a:fld>
            <a:endParaRPr lang="en-US"/>
          </a:p>
        </p:txBody>
      </p:sp>
      <p:sp>
        <p:nvSpPr>
          <p:cNvPr id="5" name="Footer Placeholder 4"/>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cxnSp>
        <p:nvCxnSpPr>
          <p:cNvPr id="7" name="Straight Connector 6"/>
          <p:cNvCxnSpPr/>
          <p:nvPr/>
        </p:nvCxnSpPr>
        <p:spPr>
          <a:xfrm>
            <a:off x="975360" y="4599432"/>
            <a:ext cx="104648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73352"/>
            <a:ext cx="53848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97600" y="1673352"/>
            <a:ext cx="53848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10/24/2017</a:t>
            </a:fld>
            <a:endParaRPr lang="en-US"/>
          </a:p>
        </p:txBody>
      </p:sp>
      <p:sp>
        <p:nvSpPr>
          <p:cNvPr id="6" name="Footer Placeholder 5"/>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600" y="1676400"/>
            <a:ext cx="524256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438400"/>
            <a:ext cx="524256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39840" y="1676400"/>
            <a:ext cx="524256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39840" y="2438400"/>
            <a:ext cx="524256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10/24/2017</a:t>
            </a:fld>
            <a:endParaRPr lang="en-US"/>
          </a:p>
        </p:txBody>
      </p:sp>
      <p:sp>
        <p:nvSpPr>
          <p:cNvPr id="8" name="Footer Placeholder 7"/>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cxnSp>
        <p:nvCxnSpPr>
          <p:cNvPr id="11" name="Straight Connector 10"/>
          <p:cNvCxnSpPr/>
          <p:nvPr/>
        </p:nvCxnSpPr>
        <p:spPr>
          <a:xfrm rot="5400000">
            <a:off x="3741949" y="4045691"/>
            <a:ext cx="4709160" cy="1059"/>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10/24/2017</a:t>
            </a:fld>
            <a:endParaRPr lang="en-US"/>
          </a:p>
        </p:txBody>
      </p:sp>
      <p:sp>
        <p:nvSpPr>
          <p:cNvPr id="4" name="Footer Placeholder 3"/>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10/24/2017</a:t>
            </a:fld>
            <a:endParaRPr lang="en-US"/>
          </a:p>
        </p:txBody>
      </p:sp>
      <p:sp>
        <p:nvSpPr>
          <p:cNvPr id="3" name="Footer Placeholder 2"/>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792080"/>
            <a:ext cx="2852928" cy="1261872"/>
          </a:xfrm>
        </p:spPr>
        <p:txBody>
          <a:bodyPr anchor="b">
            <a:no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3962400" y="792080"/>
            <a:ext cx="7620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601" y="2130553"/>
            <a:ext cx="2852928"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10/24/2017</a:t>
            </a:fld>
            <a:endParaRPr lang="en-US"/>
          </a:p>
        </p:txBody>
      </p:sp>
      <p:sp>
        <p:nvSpPr>
          <p:cNvPr id="6" name="Footer Placeholder 5"/>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cxnSp>
        <p:nvCxnSpPr>
          <p:cNvPr id="9" name="Straight Connector 8"/>
          <p:cNvCxnSpPr/>
          <p:nvPr/>
        </p:nvCxnSpPr>
        <p:spPr>
          <a:xfrm rot="5400000">
            <a:off x="912152" y="3579942"/>
            <a:ext cx="5577840" cy="2117"/>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792480"/>
            <a:ext cx="2856907" cy="1264920"/>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p:cNvSpPr>
          <p:nvPr>
            <p:ph type="pic" idx="1"/>
          </p:nvPr>
        </p:nvSpPr>
        <p:spPr>
          <a:xfrm>
            <a:off x="3811480" y="838201"/>
            <a:ext cx="787252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609600" y="2133600"/>
            <a:ext cx="2852928"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10/24/2017</a:t>
            </a:fld>
            <a:endParaRPr lang="en-US"/>
          </a:p>
        </p:txBody>
      </p:sp>
      <p:sp>
        <p:nvSpPr>
          <p:cNvPr id="6" name="Footer Placeholder 5"/>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theme" Target="../theme/theme2.xml"/><Relationship Id="rId5" Type="http://schemas.openxmlformats.org/officeDocument/2006/relationships/slideLayout" Target="../slideLayouts/slideLayout19.xml"/><Relationship Id="rId4"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12192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609600" y="533400"/>
            <a:ext cx="10972800" cy="990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09600" y="1600200"/>
            <a:ext cx="10972800" cy="4876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0" y="0"/>
            <a:ext cx="12192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609600" y="18288"/>
            <a:ext cx="3860800" cy="329184"/>
          </a:xfrm>
          <a:prstGeom prst="rect">
            <a:avLst/>
          </a:prstGeom>
        </p:spPr>
        <p:txBody>
          <a:bodyPr vert="horz" lIns="91440" tIns="45720" rIns="91440" bIns="45720" rtlCol="0" anchor="ctr"/>
          <a:lstStyle>
            <a:lvl1pPr algn="l">
              <a:defRPr sz="1200">
                <a:solidFill>
                  <a:srgbClr val="FFFFFF"/>
                </a:solidFill>
              </a:defRPr>
            </a:lvl1pPr>
          </a:lstStyle>
          <a:p>
            <a:fld id="{846CE7D5-CF57-46EF-B807-FDD0502418D4}" type="datetimeFigureOut">
              <a:rPr lang="en-US" smtClean="0"/>
              <a:t>10/24/2017</a:t>
            </a:fld>
            <a:endParaRPr lang="en-US"/>
          </a:p>
        </p:txBody>
      </p:sp>
      <p:sp>
        <p:nvSpPr>
          <p:cNvPr id="5" name="Footer Placeholder 4"/>
          <p:cNvSpPr>
            <a:spLocks noGrp="1"/>
          </p:cNvSpPr>
          <p:nvPr>
            <p:ph type="ftr" sz="quarter" idx="3"/>
          </p:nvPr>
        </p:nvSpPr>
        <p:spPr>
          <a:xfrm>
            <a:off x="4572000" y="18288"/>
            <a:ext cx="5486400" cy="329184"/>
          </a:xfrm>
          <a:prstGeom prst="rect">
            <a:avLst/>
          </a:prstGeom>
        </p:spPr>
        <p:txBody>
          <a:bodyPr vert="horz" lIns="91440" tIns="45720" rIns="91440" bIns="45720" rtlCol="0" anchor="ctr"/>
          <a:lstStyle>
            <a:lvl1pPr algn="ctr">
              <a:defRPr sz="1200">
                <a:solidFill>
                  <a:srgbClr val="FFFFFF"/>
                </a:solidFill>
              </a:defRPr>
            </a:lvl1p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4"/>
          </p:nvPr>
        </p:nvSpPr>
        <p:spPr>
          <a:xfrm>
            <a:off x="10160000" y="18288"/>
            <a:ext cx="1422400" cy="329184"/>
          </a:xfrm>
          <a:prstGeom prst="rect">
            <a:avLst/>
          </a:prstGeom>
        </p:spPr>
        <p:txBody>
          <a:bodyPr vert="horz" lIns="91440" tIns="45720" rIns="91440" bIns="45720" rtlCol="0" anchor="ctr"/>
          <a:lstStyle>
            <a:lvl1pPr algn="l">
              <a:defRPr sz="1400" b="1">
                <a:solidFill>
                  <a:srgbClr val="FFFFFF"/>
                </a:solidFill>
              </a:defRPr>
            </a:lvl1pPr>
          </a:lstStyle>
          <a:p>
            <a:fld id="{330EA680-D336-4FF7-8B7A-9848BB0A1C32}"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73" r:id="rId13"/>
    <p:sldLayoutId id="2147483674" r:id="rId14"/>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p:nvPr/>
        </p:nvSpPr>
        <p:spPr>
          <a:xfrm>
            <a:off x="0" y="220786"/>
            <a:ext cx="12192000" cy="228600"/>
          </a:xfrm>
          <a:prstGeom prst="rect">
            <a:avLst/>
          </a:prstGeom>
          <a:solidFill>
            <a:srgbClr val="FFFFFF"/>
          </a:solidFill>
          <a:ln>
            <a:noFill/>
          </a:ln>
        </p:spPr>
        <p:txBody>
          <a:bodyPr lIns="91425" tIns="45700" rIns="91425" bIns="45700" anchor="ctr" anchorCtr="0">
            <a:noAutofit/>
          </a:bodyPr>
          <a:lstStyle/>
          <a:p>
            <a:pPr algn="ctr"/>
            <a:endParaRPr kern="0">
              <a:solidFill>
                <a:srgbClr val="FFFFFF"/>
              </a:solidFill>
              <a:latin typeface="Roboto"/>
              <a:ea typeface="Roboto"/>
              <a:cs typeface="Roboto"/>
              <a:sym typeface="Roboto"/>
            </a:endParaRPr>
          </a:p>
        </p:txBody>
      </p:sp>
      <p:sp>
        <p:nvSpPr>
          <p:cNvPr id="11" name="Shape 11"/>
          <p:cNvSpPr txBox="1">
            <a:spLocks noGrp="1"/>
          </p:cNvSpPr>
          <p:nvPr>
            <p:ph type="title"/>
          </p:nvPr>
        </p:nvSpPr>
        <p:spPr>
          <a:xfrm>
            <a:off x="609600" y="533400"/>
            <a:ext cx="10972799" cy="990599"/>
          </a:xfrm>
          <a:prstGeom prst="rect">
            <a:avLst/>
          </a:prstGeom>
          <a:noFill/>
          <a:ln>
            <a:noFill/>
          </a:ln>
        </p:spPr>
        <p:txBody>
          <a:bodyPr lIns="91425" tIns="91425" rIns="91425" bIns="91425" anchor="ctr" anchorCtr="0"/>
          <a:lstStyle>
            <a:lvl1pPr marL="0" marR="0" lvl="0" indent="0" algn="l" rtl="0">
              <a:spcBef>
                <a:spcPts val="0"/>
              </a:spcBef>
              <a:buClr>
                <a:schemeClr val="dk2"/>
              </a:buClr>
              <a:buFont typeface="Roboto"/>
              <a:buNone/>
              <a:defRPr sz="4000" b="0" i="0" u="none" strike="noStrike" cap="none">
                <a:solidFill>
                  <a:schemeClr val="dk2"/>
                </a:solidFill>
                <a:latin typeface="Roboto"/>
                <a:ea typeface="Roboto"/>
                <a:cs typeface="Roboto"/>
                <a:sym typeface="Robot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2" name="Shape 12"/>
          <p:cNvSpPr txBox="1">
            <a:spLocks noGrp="1"/>
          </p:cNvSpPr>
          <p:nvPr>
            <p:ph type="body" idx="1"/>
          </p:nvPr>
        </p:nvSpPr>
        <p:spPr>
          <a:xfrm>
            <a:off x="609600" y="1608013"/>
            <a:ext cx="10972799" cy="4876799"/>
          </a:xfrm>
          <a:prstGeom prst="rect">
            <a:avLst/>
          </a:prstGeom>
          <a:noFill/>
          <a:ln>
            <a:noFill/>
          </a:ln>
        </p:spPr>
        <p:txBody>
          <a:bodyPr lIns="91425" tIns="91425" rIns="91425" bIns="91425" anchor="t" anchorCtr="0"/>
          <a:lstStyle>
            <a:lvl1pPr marL="182880" marR="0" lvl="0" indent="-53339" algn="l" rtl="0">
              <a:spcBef>
                <a:spcPts val="480"/>
              </a:spcBef>
              <a:buClr>
                <a:schemeClr val="accent1"/>
              </a:buClr>
              <a:buSzPct val="85000"/>
              <a:buFont typeface="Arial"/>
              <a:buChar char="•"/>
              <a:defRPr sz="2400" b="0" i="0" u="none" strike="noStrike" cap="none">
                <a:solidFill>
                  <a:schemeClr val="dk1"/>
                </a:solidFill>
                <a:latin typeface="Roboto"/>
                <a:ea typeface="Roboto"/>
                <a:cs typeface="Roboto"/>
                <a:sym typeface="Roboto"/>
              </a:defRPr>
            </a:lvl1pPr>
            <a:lvl2pPr marL="457200" marR="0" lvl="1" indent="-82550" algn="l" rtl="0">
              <a:spcBef>
                <a:spcPts val="400"/>
              </a:spcBef>
              <a:buClr>
                <a:schemeClr val="accent1"/>
              </a:buClr>
              <a:buSzPct val="85000"/>
              <a:buFont typeface="Arial"/>
              <a:buChar char="•"/>
              <a:defRPr sz="2000" b="0" i="0" u="none" strike="noStrike" cap="none">
                <a:solidFill>
                  <a:schemeClr val="dk1"/>
                </a:solidFill>
                <a:latin typeface="Roboto"/>
                <a:ea typeface="Roboto"/>
                <a:cs typeface="Roboto"/>
                <a:sym typeface="Roboto"/>
              </a:defRPr>
            </a:lvl2pPr>
            <a:lvl3pPr marL="731520" marR="0" lvl="2" indent="-82550" algn="l" rtl="0">
              <a:spcBef>
                <a:spcPts val="360"/>
              </a:spcBef>
              <a:buClr>
                <a:schemeClr val="accent1"/>
              </a:buClr>
              <a:buSzPct val="90000"/>
              <a:buFont typeface="Arial"/>
              <a:buChar char="•"/>
              <a:defRPr sz="1800" b="0" i="0" u="none" strike="noStrike" cap="none">
                <a:solidFill>
                  <a:schemeClr val="dk1"/>
                </a:solidFill>
                <a:latin typeface="Roboto"/>
                <a:ea typeface="Roboto"/>
                <a:cs typeface="Roboto"/>
                <a:sym typeface="Roboto"/>
              </a:defRPr>
            </a:lvl3pPr>
            <a:lvl4pPr marL="1005839" marR="0" lvl="3" indent="-91439" algn="l" rtl="0">
              <a:spcBef>
                <a:spcPts val="320"/>
              </a:spcBef>
              <a:buClr>
                <a:schemeClr val="accent1"/>
              </a:buClr>
              <a:buSzPct val="100000"/>
              <a:buFont typeface="Arial"/>
              <a:buChar char="•"/>
              <a:defRPr sz="1600" b="0" i="0" u="none" strike="noStrike" cap="none">
                <a:solidFill>
                  <a:schemeClr val="dk1"/>
                </a:solidFill>
                <a:latin typeface="Roboto"/>
                <a:ea typeface="Roboto"/>
                <a:cs typeface="Roboto"/>
                <a:sym typeface="Roboto"/>
              </a:defRPr>
            </a:lvl4pPr>
            <a:lvl5pPr marL="1188720" marR="0" lvl="4" indent="-58419" algn="l" rtl="0">
              <a:spcBef>
                <a:spcPts val="280"/>
              </a:spcBef>
              <a:buClr>
                <a:schemeClr val="accent1"/>
              </a:buClr>
              <a:buSzPct val="100000"/>
              <a:buFont typeface="Arial"/>
              <a:buChar char="•"/>
              <a:defRPr sz="1400" b="0" i="0" u="none" strike="noStrike" cap="none">
                <a:solidFill>
                  <a:schemeClr val="dk1"/>
                </a:solidFill>
                <a:latin typeface="Roboto"/>
                <a:ea typeface="Roboto"/>
                <a:cs typeface="Roboto"/>
                <a:sym typeface="Roboto"/>
              </a:defRPr>
            </a:lvl5pPr>
            <a:lvl6pPr marL="1371600" marR="0" lvl="5" indent="-107950" algn="l" rtl="0">
              <a:spcBef>
                <a:spcPts val="260"/>
              </a:spcBef>
              <a:buClr>
                <a:schemeClr val="accent1"/>
              </a:buClr>
              <a:buSzPct val="100000"/>
              <a:buFont typeface="Arial"/>
              <a:buChar char="•"/>
              <a:defRPr sz="1300" b="0" i="0" u="none" strike="noStrike" cap="none">
                <a:solidFill>
                  <a:schemeClr val="dk1"/>
                </a:solidFill>
                <a:latin typeface="Arial"/>
                <a:ea typeface="Arial"/>
                <a:cs typeface="Arial"/>
                <a:sym typeface="Arial"/>
              </a:defRPr>
            </a:lvl6pPr>
            <a:lvl7pPr marL="1554480" marR="0" lvl="6" indent="-100330" algn="l" rtl="0">
              <a:spcBef>
                <a:spcPts val="260"/>
              </a:spcBef>
              <a:buClr>
                <a:schemeClr val="accent1"/>
              </a:buClr>
              <a:buSzPct val="100000"/>
              <a:buFont typeface="Arial"/>
              <a:buChar char="•"/>
              <a:defRPr sz="1300" b="0" i="0" u="none" strike="noStrike" cap="none">
                <a:solidFill>
                  <a:schemeClr val="dk1"/>
                </a:solidFill>
                <a:latin typeface="Arial"/>
                <a:ea typeface="Arial"/>
                <a:cs typeface="Arial"/>
                <a:sym typeface="Arial"/>
              </a:defRPr>
            </a:lvl7pPr>
            <a:lvl8pPr marL="1737360" marR="0" lvl="7" indent="-105410" algn="l" rtl="0">
              <a:spcBef>
                <a:spcPts val="260"/>
              </a:spcBef>
              <a:buClr>
                <a:schemeClr val="accent1"/>
              </a:buClr>
              <a:buSzPct val="100000"/>
              <a:buFont typeface="Arial"/>
              <a:buChar char="•"/>
              <a:defRPr sz="1300" b="0" i="0" u="none" strike="noStrike" cap="none">
                <a:solidFill>
                  <a:schemeClr val="dk1"/>
                </a:solidFill>
                <a:latin typeface="Arial"/>
                <a:ea typeface="Arial"/>
                <a:cs typeface="Arial"/>
                <a:sym typeface="Arial"/>
              </a:defRPr>
            </a:lvl8pPr>
            <a:lvl9pPr marL="1920240" marR="0" lvl="8" indent="-110489" algn="l" rtl="0">
              <a:spcBef>
                <a:spcPts val="260"/>
              </a:spcBef>
              <a:buClr>
                <a:schemeClr val="accent1"/>
              </a:buClr>
              <a:buSzPct val="100000"/>
              <a:buFont typeface="Arial"/>
              <a:buChar char="•"/>
              <a:defRPr sz="1300" b="0" i="0" u="none" strike="noStrike" cap="none">
                <a:solidFill>
                  <a:schemeClr val="dk1"/>
                </a:solidFill>
                <a:latin typeface="Arial"/>
                <a:ea typeface="Arial"/>
                <a:cs typeface="Arial"/>
                <a:sym typeface="Arial"/>
              </a:defRPr>
            </a:lvl9pPr>
          </a:lstStyle>
          <a:p>
            <a:endParaRPr/>
          </a:p>
        </p:txBody>
      </p:sp>
      <p:sp>
        <p:nvSpPr>
          <p:cNvPr id="13" name="Shape 13"/>
          <p:cNvSpPr/>
          <p:nvPr/>
        </p:nvSpPr>
        <p:spPr>
          <a:xfrm>
            <a:off x="0" y="0"/>
            <a:ext cx="12192000" cy="365759"/>
          </a:xfrm>
          <a:prstGeom prst="rect">
            <a:avLst/>
          </a:prstGeom>
          <a:solidFill>
            <a:schemeClr val="accent1"/>
          </a:solidFill>
          <a:ln>
            <a:noFill/>
          </a:ln>
        </p:spPr>
        <p:txBody>
          <a:bodyPr lIns="91425" tIns="45700" rIns="91425" bIns="45700" anchor="ctr" anchorCtr="0">
            <a:noAutofit/>
          </a:bodyPr>
          <a:lstStyle/>
          <a:p>
            <a:pPr algn="ctr"/>
            <a:endParaRPr kern="0">
              <a:solidFill>
                <a:srgbClr val="FFFFFF"/>
              </a:solidFill>
              <a:latin typeface="Roboto"/>
              <a:ea typeface="Roboto"/>
              <a:cs typeface="Roboto"/>
              <a:sym typeface="Roboto"/>
            </a:endParaRPr>
          </a:p>
        </p:txBody>
      </p:sp>
      <p:sp>
        <p:nvSpPr>
          <p:cNvPr id="14" name="Shape 14"/>
          <p:cNvSpPr txBox="1">
            <a:spLocks noGrp="1"/>
          </p:cNvSpPr>
          <p:nvPr>
            <p:ph type="ftr" idx="11"/>
          </p:nvPr>
        </p:nvSpPr>
        <p:spPr>
          <a:xfrm>
            <a:off x="0" y="18288"/>
            <a:ext cx="11092070" cy="347471"/>
          </a:xfrm>
          <a:prstGeom prst="rect">
            <a:avLst/>
          </a:prstGeom>
          <a:noFill/>
          <a:ln>
            <a:noFill/>
          </a:ln>
        </p:spPr>
        <p:txBody>
          <a:bodyPr lIns="91425" tIns="91425" rIns="91425" bIns="91425" anchor="ctr" anchorCtr="0"/>
          <a:lstStyle>
            <a:lvl1pPr marL="0" marR="0" lvl="0" indent="0" algn="ctr" rtl="0">
              <a:spcBef>
                <a:spcPts val="0"/>
              </a:spcBef>
              <a:buNone/>
              <a:defRPr sz="1050" b="0" i="0" u="none" strike="noStrike" cap="none">
                <a:solidFill>
                  <a:srgbClr val="FFFFFF"/>
                </a:solidFill>
                <a:latin typeface="Roboto Condensed"/>
                <a:ea typeface="Roboto Condensed"/>
                <a:cs typeface="Roboto Condensed"/>
                <a:sym typeface="Roboto Condensed"/>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kern="0"/>
          </a:p>
        </p:txBody>
      </p:sp>
      <p:sp>
        <p:nvSpPr>
          <p:cNvPr id="15" name="Shape 15"/>
          <p:cNvSpPr txBox="1">
            <a:spLocks noGrp="1"/>
          </p:cNvSpPr>
          <p:nvPr>
            <p:ph type="sldNum" idx="12"/>
          </p:nvPr>
        </p:nvSpPr>
        <p:spPr>
          <a:xfrm>
            <a:off x="11092070" y="18288"/>
            <a:ext cx="490329" cy="329184"/>
          </a:xfrm>
          <a:prstGeom prst="rect">
            <a:avLst/>
          </a:prstGeom>
          <a:noFill/>
          <a:ln>
            <a:noFill/>
          </a:ln>
        </p:spPr>
        <p:txBody>
          <a:bodyPr lIns="91425" tIns="45700" rIns="91425" bIns="45700" anchor="ctr" anchorCtr="0">
            <a:noAutofit/>
          </a:bodyPr>
          <a:lstStyle/>
          <a:p>
            <a:pPr>
              <a:buSzPct val="25000"/>
            </a:pPr>
            <a:fld id="{00000000-1234-1234-1234-123412341234}" type="slidenum">
              <a:rPr lang="en-US" sz="1200" kern="0">
                <a:solidFill>
                  <a:srgbClr val="FFFFFF"/>
                </a:solidFill>
                <a:latin typeface="Roboto"/>
                <a:ea typeface="Roboto"/>
                <a:cs typeface="Roboto"/>
                <a:sym typeface="Roboto"/>
              </a:rPr>
              <a:pPr>
                <a:buSzPct val="25000"/>
              </a:pPr>
              <a:t>‹#›</a:t>
            </a:fld>
            <a:endParaRPr lang="en-US" sz="1200" kern="0">
              <a:solidFill>
                <a:srgbClr val="FFFFFF"/>
              </a:solidFill>
              <a:latin typeface="Roboto"/>
              <a:ea typeface="Roboto"/>
              <a:cs typeface="Roboto"/>
              <a:sym typeface="Roboto"/>
            </a:endParaRPr>
          </a:p>
        </p:txBody>
      </p:sp>
    </p:spTree>
    <p:extLst>
      <p:ext uri="{BB962C8B-B14F-4D97-AF65-F5344CB8AC3E}">
        <p14:creationId xmlns:p14="http://schemas.microsoft.com/office/powerpoint/2010/main" val="505729311"/>
      </p:ext>
    </p:extLst>
  </p:cSld>
  <p:clrMap bg1="lt1" tx1="dk1" bg2="dk2" tx2="lt2" accent1="accent1" accent2="accent2" accent3="accent3" accent4="accent4" accent5="accent5" accent6="accent6" hlink="hlink" folHlink="folHlink"/>
  <p:sldLayoutIdLst>
    <p:sldLayoutId id="2147483692" r:id="rId1"/>
    <p:sldLayoutId id="2147483693" r:id="rId2"/>
    <p:sldLayoutId id="2147483694" r:id="rId3"/>
    <p:sldLayoutId id="2147483695" r:id="rId4"/>
    <p:sldLayoutId id="2147483696"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creativecommons.org/publicdomain/zero/1.0/legalcode"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omments" Target="../comments/comment3.xm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hyperlink" Target="http://www.opensource.org/licenses/"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5.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4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47.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4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8.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49.xml.rels><?xml version="1.0" encoding="UTF-8" standalone="yes"?>
<Relationships xmlns="http://schemas.openxmlformats.org/package/2006/relationships"><Relationship Id="rId3" Type="http://schemas.openxmlformats.org/officeDocument/2006/relationships/hyperlink" Target="https://www.fossology.org/" TargetMode="External"/><Relationship Id="rId2" Type="http://schemas.openxmlformats.org/officeDocument/2006/relationships/notesSlide" Target="../notesSlides/notesSlide49.xml"/><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50.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s>
</file>

<file path=ppt/slides/_rels/slide51.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51.xml"/><Relationship Id="rId1" Type="http://schemas.openxmlformats.org/officeDocument/2006/relationships/slideLayout" Target="../slideLayouts/slideLayout2.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6.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hyperlink" Target="https://www.linux.com/publications/generic-foss-policy"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1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1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1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4.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16.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16.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16.xml"/></Relationships>
</file>

<file path=ppt/slides/_rels/slide84.xml.rels><?xml version="1.0" encoding="UTF-8" standalone="yes"?>
<Relationships xmlns="http://schemas.openxmlformats.org/package/2006/relationships"><Relationship Id="rId3" Type="http://schemas.openxmlformats.org/officeDocument/2006/relationships/hyperlink" Target="https://training.linuxfoundation.org/linux-courses/open-source-compliance-courses/compliance-basics-for-developers" TargetMode="External"/><Relationship Id="rId2" Type="http://schemas.openxmlformats.org/officeDocument/2006/relationships/notesSlide" Target="../notesSlides/notesSlide84.xml"/><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63600" y="1479177"/>
            <a:ext cx="10464800" cy="1927225"/>
          </a:xfrm>
        </p:spPr>
        <p:txBody>
          <a:bodyPr/>
          <a:lstStyle/>
          <a:p>
            <a:r>
              <a:rPr lang="en-US" sz="4800" b="1" dirty="0">
                <a:solidFill>
                  <a:srgbClr val="E56B45"/>
                </a:solidFill>
                <a:latin typeface="メイリオ" panose="020B0604030504040204" pitchFamily="50" charset="-128"/>
                <a:ea typeface="メイリオ" panose="020B0604030504040204" pitchFamily="50" charset="-128"/>
                <a:cs typeface="メイリオ" panose="020B0604030504040204" pitchFamily="50" charset="-128"/>
              </a:rPr>
              <a:t>カリキュラム</a:t>
            </a:r>
          </a:p>
        </p:txBody>
      </p:sp>
      <p:sp>
        <p:nvSpPr>
          <p:cNvPr id="3" name="Subtitle 2"/>
          <p:cNvSpPr>
            <a:spLocks noGrp="1"/>
          </p:cNvSpPr>
          <p:nvPr>
            <p:ph type="subTitle" idx="1"/>
          </p:nvPr>
        </p:nvSpPr>
        <p:spPr>
          <a:xfrm>
            <a:off x="863599" y="3505200"/>
            <a:ext cx="10660993" cy="2552700"/>
          </a:xfrm>
        </p:spPr>
        <p:txBody>
          <a:bodyPr vert="horz" lIns="91440" tIns="45720" rIns="91440" bIns="45720" rtlCol="0" anchor="t">
            <a:noAutofit/>
          </a:bodyPr>
          <a:lstStyle/>
          <a:p>
            <a:r>
              <a:rPr lang="en-US" sz="170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FOSS</a:t>
            </a:r>
            <a:r>
              <a:rPr lang="en-US" sz="1700"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トレーニング</a:t>
            </a:r>
            <a:r>
              <a:rPr lang="ja-JP" altLang="en-US" sz="170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1700"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リファレンス スライド </a:t>
            </a:r>
            <a:r>
              <a:rPr lang="en-US" altLang="ja-JP" sz="1700"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OpenChain </a:t>
            </a:r>
            <a:r>
              <a:rPr lang="ja-JP" altLang="en-US" sz="170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仕様書 </a:t>
            </a:r>
            <a:r>
              <a:rPr lang="en-US" altLang="ja-JP" sz="170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1.1</a:t>
            </a:r>
            <a:r>
              <a:rPr lang="ja-JP" altLang="en-US" sz="1700"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版対応</a:t>
            </a:r>
            <a:endParaRPr lang="en-US" sz="17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endParaRPr lang="en-US" sz="17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r>
              <a:rPr lang="en-US" sz="170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r>
            <a:br>
              <a:rPr lang="en-US" sz="170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br>
            <a:r>
              <a:rPr lang="en-US" sz="1700"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本</a:t>
            </a:r>
            <a:r>
              <a:rPr lang="ja-JP" altLang="en-US" sz="1700"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スライド</a:t>
            </a:r>
            <a:r>
              <a:rPr lang="en-US" sz="1700"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は </a:t>
            </a:r>
            <a:r>
              <a:rPr lang="en-US" sz="170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hlinkClick r:id="rId3"/>
              </a:rPr>
              <a:t>Creative Commons CC0 1.0 Universal </a:t>
            </a:r>
            <a:r>
              <a:rPr lang="en-US" sz="1700"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ライセンスの下でリリースされています。</a:t>
            </a:r>
          </a:p>
          <a:p>
            <a:r>
              <a:rPr lang="ja-JP" altLang="en-US" sz="1700"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本スライドの使用、改変および共有にあたっての制限はありません。</a:t>
            </a:r>
            <a:endParaRPr lang="en-US" altLang="ja-JP" sz="1700"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1700"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また、これらは無保証となります。</a:t>
            </a:r>
            <a:endParaRPr lang="en-US" sz="1700"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a:p>
            <a:endParaRPr lang="en-US" sz="1700"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a:p>
            <a:r>
              <a:rPr lang="en-US" sz="1400"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本スライドは米国法令に準じています</a:t>
            </a:r>
            <a:r>
              <a:rPr lang="en-US" sz="1400"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米国外</a:t>
            </a:r>
            <a:r>
              <a:rPr lang="ja-JP" altLang="en-US" sz="140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で</a:t>
            </a:r>
            <a:r>
              <a:rPr lang="en-US" sz="140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は法的要求事項が異なる場合がありますのでコンプライアンス </a:t>
            </a:r>
            <a:r>
              <a:rPr lang="en-US" sz="1400" err="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トレーニング</a:t>
            </a:r>
            <a:r>
              <a:rPr lang="en-US" sz="140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 </a:t>
            </a:r>
            <a:r>
              <a:rPr lang="en-US" sz="1400"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
            </a:r>
            <a:br>
              <a:rPr lang="en-US" sz="1400"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br>
            <a:r>
              <a:rPr lang="en-US" sz="1400"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プログラムで本スライドを使う際にはこの点を考慮する必要があります</a:t>
            </a:r>
            <a:r>
              <a:rPr lang="en-US" sz="1400"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endParaRPr 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26941" y="874713"/>
            <a:ext cx="2628900" cy="1460500"/>
          </a:xfrm>
          <a:prstGeom prst="rect">
            <a:avLst/>
          </a:prstGeom>
        </p:spPr>
      </p:pic>
    </p:spTree>
    <p:extLst>
      <p:ext uri="{BB962C8B-B14F-4D97-AF65-F5344CB8AC3E}">
        <p14:creationId xmlns:p14="http://schemas.microsoft.com/office/powerpoint/2010/main" val="78993477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ソフトウェア</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に最も</a:t>
            </a:r>
            <a:r>
              <a:rPr lang="ja-JP" altLang="en-US">
                <a:latin typeface="メイリオ" panose="020B0604030504040204" pitchFamily="50" charset="-128"/>
                <a:ea typeface="メイリオ" panose="020B0604030504040204" pitchFamily="50" charset="-128"/>
                <a:cs typeface="メイリオ" panose="020B0604030504040204" pitchFamily="50" charset="-128"/>
              </a:rPr>
              <a:t>関係</a:t>
            </a:r>
            <a:r>
              <a:rPr lang="ja-JP" altLang="en-US">
                <a:latin typeface="メイリオ" panose="020B0604030504040204" pitchFamily="50" charset="-128"/>
                <a:ea typeface="メイリオ" panose="020B0604030504040204" pitchFamily="50" charset="-128"/>
                <a:cs typeface="メイリオ" panose="020B0604030504040204" pitchFamily="50" charset="-128"/>
              </a:rPr>
              <a:t>する</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著作権におけ</a:t>
            </a:r>
            <a:r>
              <a:rPr lang="ja-JP" altLang="en-US">
                <a:latin typeface="メイリオ" panose="020B0604030504040204" pitchFamily="50" charset="-128"/>
                <a:ea typeface="メイリオ" panose="020B0604030504040204" pitchFamily="50" charset="-128"/>
                <a:cs typeface="メイリオ" panose="020B0604030504040204" pitchFamily="50" charset="-128"/>
              </a:rPr>
              <a:t>る</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権利」</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Content Placeholder 2"/>
          <p:cNvSpPr>
            <a:spLocks noGrp="1"/>
          </p:cNvSpPr>
          <p:nvPr>
            <p:ph idx="1"/>
          </p:nvPr>
        </p:nvSpPr>
        <p:spPr>
          <a:xfrm>
            <a:off x="668360" y="1559902"/>
            <a:ext cx="10685440" cy="4920097"/>
          </a:xfrm>
        </p:spPr>
        <p:txBody>
          <a:bodyPr vert="horz" lIns="91440" tIns="45720" rIns="91440" bIns="45720" rtlCol="0" anchor="t">
            <a:normAutofit fontScale="92500"/>
          </a:bodyPr>
          <a:lstStyle/>
          <a:p>
            <a:r>
              <a:rPr lang="en-US" dirty="0" err="1">
                <a:latin typeface="メイリオ" panose="020B0604030504040204" pitchFamily="50" charset="-128"/>
                <a:ea typeface="メイリオ" panose="020B0604030504040204" pitchFamily="50" charset="-128"/>
                <a:cs typeface="メイリオ" panose="020B0604030504040204" pitchFamily="50" charset="-128"/>
              </a:rPr>
              <a:t>ソフトウェアを</a:t>
            </a:r>
            <a:r>
              <a:rPr lang="en-US" dirty="0">
                <a:latin typeface="メイリオ" panose="020B0604030504040204" pitchFamily="50" charset="-128"/>
                <a:ea typeface="メイリオ" panose="020B0604030504040204" pitchFamily="50" charset="-128"/>
                <a:cs typeface="メイリオ" panose="020B0604030504040204" pitchFamily="50" charset="-128"/>
              </a:rPr>
              <a:t> </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複製</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err="1">
                <a:latin typeface="メイリオ" panose="020B0604030504040204" pitchFamily="50" charset="-128"/>
                <a:ea typeface="メイリオ" panose="020B0604030504040204" pitchFamily="50" charset="-128"/>
                <a:cs typeface="メイリオ" panose="020B0604030504040204" pitchFamily="50" charset="-128"/>
              </a:rPr>
              <a:t>する</a:t>
            </a:r>
            <a:r>
              <a:rPr lang="en-US">
                <a:latin typeface="メイリオ" panose="020B0604030504040204" pitchFamily="50" charset="-128"/>
                <a:ea typeface="メイリオ" panose="020B0604030504040204" pitchFamily="50" charset="-128"/>
                <a:cs typeface="メイリオ" panose="020B0604030504040204" pitchFamily="50" charset="-128"/>
              </a:rPr>
              <a:t> </a:t>
            </a:r>
            <a:r>
              <a:rPr lang="en-US" smtClean="0">
                <a:latin typeface="メイリオ" panose="020B0604030504040204" pitchFamily="50" charset="-128"/>
                <a:ea typeface="メイリオ" panose="020B0604030504040204" pitchFamily="50" charset="-128"/>
                <a:cs typeface="メイリオ" panose="020B0604030504040204" pitchFamily="50" charset="-128"/>
              </a:rPr>
              <a:t>権利</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a:t>
            </a:r>
            <a:r>
              <a:rPr lang="en-US" smtClean="0">
                <a:latin typeface="メイリオ" panose="020B0604030504040204" pitchFamily="50" charset="-128"/>
                <a:ea typeface="メイリオ" panose="020B0604030504040204" pitchFamily="50" charset="-128"/>
                <a:cs typeface="メイリオ" panose="020B0604030504040204" pitchFamily="50" charset="-128"/>
              </a:rPr>
              <a:t> </a:t>
            </a:r>
            <a:r>
              <a:rPr lang="en-US" dirty="0" err="1">
                <a:latin typeface="メイリオ" panose="020B0604030504040204" pitchFamily="50" charset="-128"/>
                <a:ea typeface="メイリオ" panose="020B0604030504040204" pitchFamily="50" charset="-128"/>
                <a:cs typeface="メイリオ" panose="020B0604030504040204" pitchFamily="50" charset="-128"/>
              </a:rPr>
              <a:t>コピーを作成する</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ことができる</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r>
              <a:rPr lang="en-US"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a:latin typeface="メイリオ" panose="020B0604030504040204" pitchFamily="50" charset="-128"/>
                <a:ea typeface="メイリオ" panose="020B0604030504040204" pitchFamily="50" charset="-128"/>
                <a:cs typeface="メイリオ" panose="020B0604030504040204" pitchFamily="50" charset="-128"/>
              </a:rPr>
              <a:t>派生的</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著作物（</a:t>
            </a:r>
            <a:r>
              <a:rPr lang="en-US" altLang="ja-JP" smtClean="0">
                <a:latin typeface="メイリオ" panose="020B0604030504040204" pitchFamily="50" charset="-128"/>
                <a:ea typeface="メイリオ" panose="020B0604030504040204" pitchFamily="50" charset="-128"/>
                <a:cs typeface="メイリオ" panose="020B0604030504040204" pitchFamily="50" charset="-128"/>
              </a:rPr>
              <a:t>Derivative work</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a:t>
            </a:r>
            <a:r>
              <a:rPr lang="en-US" altLang="ja-JP" baseline="30000" smtClean="0">
                <a:latin typeface="メイリオ" panose="020B0604030504040204" pitchFamily="50" charset="-128"/>
                <a:ea typeface="メイリオ" panose="020B0604030504040204" pitchFamily="50" charset="-128"/>
                <a:cs typeface="メイリオ" panose="020B0604030504040204" pitchFamily="50" charset="-128"/>
              </a:rPr>
              <a:t>※</a:t>
            </a:r>
            <a:r>
              <a:rPr lang="en-US" smtClean="0">
                <a:latin typeface="メイリオ" panose="020B0604030504040204" pitchFamily="50" charset="-128"/>
                <a:ea typeface="メイリオ" panose="020B0604030504040204" pitchFamily="50" charset="-128"/>
                <a:cs typeface="メイリオ" panose="020B0604030504040204" pitchFamily="50" charset="-128"/>
              </a:rPr>
              <a:t>」 を作る権利</a:t>
            </a:r>
            <a:r>
              <a:rPr lang="ja-JP" altLang="en-US">
                <a:latin typeface="メイリオ" panose="020B0604030504040204" pitchFamily="50" charset="-128"/>
                <a:ea typeface="メイリオ" panose="020B0604030504040204" pitchFamily="50" charset="-128"/>
                <a:cs typeface="メイリオ" panose="020B0604030504040204" pitchFamily="50" charset="-128"/>
              </a:rPr>
              <a:t>：</a:t>
            </a:r>
            <a:r>
              <a:rPr lang="en-US" smtClean="0">
                <a:latin typeface="メイリオ" panose="020B0604030504040204" pitchFamily="50" charset="-128"/>
                <a:ea typeface="メイリオ" panose="020B0604030504040204" pitchFamily="50" charset="-128"/>
                <a:cs typeface="メイリオ" panose="020B0604030504040204" pitchFamily="50" charset="-128"/>
              </a:rPr>
              <a:t>修正を加える</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ことができる</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派生物著作物</a:t>
            </a:r>
            <a:r>
              <a:rPr lang="en-US" altLang="ja-JP" smtClean="0">
                <a:latin typeface="メイリオ" panose="020B0604030504040204" pitchFamily="50" charset="-128"/>
                <a:ea typeface="メイリオ" panose="020B0604030504040204" pitchFamily="50" charset="-128"/>
                <a:cs typeface="メイリオ" panose="020B0604030504040204" pitchFamily="50" charset="-128"/>
              </a:rPr>
              <a:t>(Derivative work)</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という用語は米国著作権法から来ている</a:t>
            </a:r>
            <a:endParaRPr lang="en-US" altLang="ja-JP" smtClean="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ja-JP" altLang="en-US">
                <a:latin typeface="メイリオ" panose="020B0604030504040204" pitchFamily="50" charset="-128"/>
                <a:ea typeface="メイリオ" panose="020B0604030504040204" pitchFamily="50" charset="-128"/>
                <a:cs typeface="メイリオ" panose="020B0604030504040204" pitchFamily="50" charset="-128"/>
              </a:rPr>
              <a:t>辞書</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の定義ではなく、法に基づき特定の意味を成す</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専門的用語</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a:t>
            </a:r>
            <a:r>
              <a:rPr lang="en-US" altLang="ja-JP" smtClean="0">
                <a:latin typeface="メイリオ" panose="020B0604030504040204" pitchFamily="50" charset="-128"/>
                <a:ea typeface="メイリオ" panose="020B0604030504040204" pitchFamily="50" charset="-128"/>
                <a:cs typeface="メイリオ" panose="020B0604030504040204" pitchFamily="50" charset="-128"/>
              </a:rPr>
              <a:t>term of art</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a:t>
            </a:r>
            <a:endParaRPr lang="en-US" altLang="ja-JP" smtClean="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ja-JP" altLang="en-US">
                <a:latin typeface="メイリオ" panose="020B0604030504040204" pitchFamily="50" charset="-128"/>
                <a:ea typeface="メイリオ" panose="020B0604030504040204" pitchFamily="50" charset="-128"/>
                <a:cs typeface="メイリオ" panose="020B0604030504040204" pitchFamily="50" charset="-128"/>
              </a:rPr>
              <a:t>一般的には、独創性のある著作物に対し、独自に創造的な作業が十分加えら、コピー（複製）ではなく毒性的な作品であることを</a:t>
            </a:r>
            <a:r>
              <a:rPr lang="ja-JP" altLang="en-US">
                <a:latin typeface="メイリオ" panose="020B0604030504040204" pitchFamily="50" charset="-128"/>
                <a:ea typeface="メイリオ" panose="020B0604030504040204" pitchFamily="50" charset="-128"/>
                <a:cs typeface="メイリオ" panose="020B0604030504040204" pitchFamily="50" charset="-128"/>
              </a:rPr>
              <a:t>示して</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いる新た</a:t>
            </a:r>
            <a:r>
              <a:rPr lang="ja-JP" altLang="en-US">
                <a:latin typeface="メイリオ" panose="020B0604030504040204" pitchFamily="50" charset="-128"/>
                <a:ea typeface="メイリオ" panose="020B0604030504040204" pitchFamily="50" charset="-128"/>
                <a:cs typeface="メイリオ" panose="020B0604030504040204" pitchFamily="50" charset="-128"/>
              </a:rPr>
              <a:t>な</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著作物のことをいう</a:t>
            </a:r>
            <a:endParaRPr lang="en-US" smtClean="0">
              <a:latin typeface="メイリオ" panose="020B0604030504040204" pitchFamily="50" charset="-128"/>
              <a:ea typeface="メイリオ" panose="020B0604030504040204" pitchFamily="50" charset="-128"/>
              <a:cs typeface="メイリオ" panose="020B0604030504040204" pitchFamily="50" charset="-128"/>
            </a:endParaRPr>
          </a:p>
          <a:p>
            <a:r>
              <a:rPr lang="en-US" smtClean="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a:t>
            </a:r>
            <a:r>
              <a:rPr lang="en-US" smtClean="0">
                <a:latin typeface="メイリオ" panose="020B0604030504040204" pitchFamily="50" charset="-128"/>
                <a:ea typeface="メイリオ" panose="020B0604030504040204" pitchFamily="50" charset="-128"/>
                <a:cs typeface="メイリオ" panose="020B0604030504040204" pitchFamily="50" charset="-128"/>
              </a:rPr>
              <a:t>頒布</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a:t>
            </a:r>
            <a:r>
              <a:rPr lang="en-US" smtClean="0">
                <a:latin typeface="メイリオ" panose="020B0604030504040204" pitchFamily="50" charset="-128"/>
                <a:ea typeface="メイリオ" panose="020B0604030504040204" pitchFamily="50" charset="-128"/>
                <a:cs typeface="メイリオ" panose="020B0604030504040204" pitchFamily="50" charset="-128"/>
              </a:rPr>
              <a:t>する権利</a:t>
            </a:r>
          </a:p>
          <a:p>
            <a:pPr lvl="1">
              <a:lnSpc>
                <a:spcPct val="110000"/>
              </a:lnSpc>
              <a:buFont typeface="Wingdings" panose="05000000000000000000" pitchFamily="2" charset="2"/>
              <a:buChar char="Ø"/>
            </a:pP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頒布</a:t>
            </a:r>
            <a:r>
              <a:rPr lang="en-US" dirty="0" err="1">
                <a:latin typeface="メイリオ" panose="020B0604030504040204" pitchFamily="50" charset="-128"/>
                <a:ea typeface="メイリオ" panose="020B0604030504040204" pitchFamily="50" charset="-128"/>
                <a:cs typeface="メイリオ" panose="020B0604030504040204" pitchFamily="50" charset="-128"/>
              </a:rPr>
              <a:t>とは</a:t>
            </a:r>
            <a:r>
              <a:rPr lang="en-US" err="1">
                <a:latin typeface="メイリオ" panose="020B0604030504040204" pitchFamily="50" charset="-128"/>
                <a:ea typeface="メイリオ" panose="020B0604030504040204" pitchFamily="50" charset="-128"/>
                <a:cs typeface="メイリオ" panose="020B0604030504040204" pitchFamily="50" charset="-128"/>
              </a:rPr>
              <a:t>、</a:t>
            </a:r>
            <a:r>
              <a:rPr lang="en-US" smtClean="0">
                <a:latin typeface="メイリオ" panose="020B0604030504040204" pitchFamily="50" charset="-128"/>
                <a:ea typeface="メイリオ" panose="020B0604030504040204" pitchFamily="50" charset="-128"/>
                <a:cs typeface="メイリオ" panose="020B0604030504040204" pitchFamily="50" charset="-128"/>
              </a:rPr>
              <a:t>一般的にソフトウェア部品のコピーをバイナリ</a:t>
            </a:r>
            <a:r>
              <a:rPr lang="ja-JP" altLang="en-US">
                <a:latin typeface="メイリオ" panose="020B0604030504040204" pitchFamily="50" charset="-128"/>
                <a:ea typeface="メイリオ" panose="020B0604030504040204" pitchFamily="50" charset="-128"/>
                <a:cs typeface="メイリオ" panose="020B0604030504040204" pitchFamily="50" charset="-128"/>
              </a:rPr>
              <a:t>また</a:t>
            </a:r>
            <a:r>
              <a:rPr lang="en-US" smtClean="0">
                <a:latin typeface="メイリオ" panose="020B0604030504040204" pitchFamily="50" charset="-128"/>
                <a:ea typeface="メイリオ" panose="020B0604030504040204" pitchFamily="50" charset="-128"/>
                <a:cs typeface="メイリオ" panose="020B0604030504040204" pitchFamily="50" charset="-128"/>
              </a:rPr>
              <a:t>はソースコードの形態で</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、他</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のエンティティ</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個人や</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外部の</a:t>
            </a:r>
            <a:r>
              <a:rPr lang="en-US" dirty="0" err="1">
                <a:latin typeface="メイリオ" panose="020B0604030504040204" pitchFamily="50" charset="-128"/>
                <a:ea typeface="メイリオ" panose="020B0604030504040204" pitchFamily="50" charset="-128"/>
                <a:cs typeface="メイリオ" panose="020B0604030504040204" pitchFamily="50" charset="-128"/>
              </a:rPr>
              <a:t>企業</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組織</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に</a:t>
            </a:r>
            <a:r>
              <a:rPr lang="en-US" dirty="0" err="1">
                <a:latin typeface="メイリオ" panose="020B0604030504040204" pitchFamily="50" charset="-128"/>
                <a:ea typeface="メイリオ" panose="020B0604030504040204" pitchFamily="50" charset="-128"/>
                <a:cs typeface="メイリオ" panose="020B0604030504040204" pitchFamily="50" charset="-128"/>
              </a:rPr>
              <a:t>提供する行為とみなされ</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r>
              <a:rPr lang="en-US" dirty="0">
                <a:latin typeface="メイリオ" panose="020B0604030504040204" pitchFamily="50" charset="-128"/>
                <a:ea typeface="メイリオ" panose="020B0604030504040204" pitchFamily="50" charset="-128"/>
                <a:cs typeface="メイリオ" panose="020B0604030504040204" pitchFamily="50" charset="-128"/>
              </a:rPr>
              <a:t>  </a:t>
            </a:r>
          </a:p>
          <a:p>
            <a:pPr marL="0" indent="0">
              <a:buNone/>
            </a:pP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marL="712788" indent="-531813">
              <a:spcBef>
                <a:spcPts val="600"/>
              </a:spcBef>
              <a:buNone/>
            </a:pPr>
            <a:r>
              <a:rPr lang="en-US" dirty="0" smtClean="0">
                <a:latin typeface="メイリオ" panose="020B0604030504040204" pitchFamily="50" charset="-128"/>
                <a:ea typeface="メイリオ" panose="020B0604030504040204" pitchFamily="50" charset="-128"/>
                <a:cs typeface="メイリオ" panose="020B0604030504040204" pitchFamily="50" charset="-128"/>
              </a:rPr>
              <a:t>注</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何をもって</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派生的著作物</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頒布」とするかの解釈は</a:t>
            </a:r>
            <a:r>
              <a:rPr lang="en-US" err="1">
                <a:latin typeface="メイリオ" panose="020B0604030504040204" pitchFamily="50" charset="-128"/>
                <a:ea typeface="メイリオ" panose="020B0604030504040204" pitchFamily="50" charset="-128"/>
                <a:cs typeface="メイリオ" panose="020B0604030504040204" pitchFamily="50" charset="-128"/>
              </a:rPr>
              <a:t>FOSS</a:t>
            </a:r>
            <a:r>
              <a:rPr lang="en-US" smtClean="0">
                <a:latin typeface="メイリオ" panose="020B0604030504040204" pitchFamily="50" charset="-128"/>
                <a:ea typeface="メイリオ" panose="020B0604030504040204" pitchFamily="50" charset="-128"/>
                <a:cs typeface="メイリオ" panose="020B0604030504040204" pitchFamily="50" charset="-128"/>
              </a:rPr>
              <a:t>コミュニティ</a:t>
            </a:r>
            <a:r>
              <a:rPr lang="ja-JP" altLang="en-US">
                <a:latin typeface="メイリオ" panose="020B0604030504040204" pitchFamily="50" charset="-128"/>
                <a:ea typeface="メイリオ" panose="020B0604030504040204" pitchFamily="50" charset="-128"/>
                <a:cs typeface="メイリオ" panose="020B0604030504040204" pitchFamily="50" charset="-128"/>
              </a:rPr>
              <a:t>　</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において</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も</a:t>
            </a:r>
            <a:r>
              <a:rPr lang="ja-JP" altLang="en-US">
                <a:latin typeface="メイリオ" panose="020B0604030504040204" pitchFamily="50" charset="-128"/>
                <a:ea typeface="メイリオ" panose="020B0604030504040204" pitchFamily="50" charset="-128"/>
                <a:cs typeface="メイリオ" panose="020B0604030504040204" pitchFamily="50" charset="-128"/>
              </a:rPr>
              <a:t>、</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関連</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す</a:t>
            </a:r>
            <a:r>
              <a:rPr lang="ja-JP" altLang="en-US">
                <a:latin typeface="メイリオ" panose="020B0604030504040204" pitchFamily="50" charset="-128"/>
                <a:ea typeface="メイリオ" panose="020B0604030504040204" pitchFamily="50" charset="-128"/>
                <a:cs typeface="メイリオ" panose="020B0604030504040204" pitchFamily="50" charset="-128"/>
              </a:rPr>
              <a:t>る</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法務</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関係者の間においても</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議論</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の対象となっている</a:t>
            </a:r>
            <a:endParaRPr lang="en-US" i="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テキスト ボックス 3"/>
          <p:cNvSpPr txBox="1"/>
          <p:nvPr/>
        </p:nvSpPr>
        <p:spPr>
          <a:xfrm>
            <a:off x="180000" y="6480000"/>
            <a:ext cx="3775393" cy="307777"/>
          </a:xfrm>
          <a:prstGeom prst="rect">
            <a:avLst/>
          </a:prstGeom>
          <a:noFill/>
        </p:spPr>
        <p:txBody>
          <a:bodyPr wrap="none" rtlCol="0">
            <a:spAutoFit/>
          </a:bodyPr>
          <a:lstStyle/>
          <a:p>
            <a:r>
              <a:rPr kumimoji="1" lang="en-US" altLang="ja-JP" sz="1400" dirty="0" smtClean="0">
                <a:latin typeface="ＭＳ ゴシック" panose="020B0609070205080204" pitchFamily="49" charset="-128"/>
                <a:ea typeface="ＭＳ ゴシック" panose="020B0609070205080204" pitchFamily="49" charset="-128"/>
              </a:rPr>
              <a:t>※</a:t>
            </a:r>
            <a:r>
              <a:rPr kumimoji="1" lang="ja-JP" altLang="en-US" sz="1400" dirty="0">
                <a:latin typeface="ＭＳ ゴシック" panose="020B0609070205080204" pitchFamily="49" charset="-128"/>
                <a:ea typeface="ＭＳ ゴシック" panose="020B0609070205080204" pitchFamily="49" charset="-128"/>
              </a:rPr>
              <a:t>日本</a:t>
            </a:r>
            <a:r>
              <a:rPr kumimoji="1" lang="ja-JP" altLang="en-US" sz="1400" dirty="0" smtClean="0">
                <a:latin typeface="ＭＳ ゴシック" panose="020B0609070205080204" pitchFamily="49" charset="-128"/>
                <a:ea typeface="ＭＳ ゴシック" panose="020B0609070205080204" pitchFamily="49" charset="-128"/>
              </a:rPr>
              <a:t>の著作権法の「二次的著作物」に該当</a:t>
            </a:r>
            <a:endParaRPr kumimoji="1" lang="ja-JP" altLang="en-US" sz="1400" dirty="0">
              <a:latin typeface="ＭＳ ゴシック" panose="020B0609070205080204" pitchFamily="49" charset="-128"/>
              <a:ea typeface="ＭＳ ゴシック" panose="020B0609070205080204" pitchFamily="49" charset="-128"/>
            </a:endParaRPr>
          </a:p>
        </p:txBody>
      </p:sp>
    </p:spTree>
    <p:extLst>
      <p:ext uri="{BB962C8B-B14F-4D97-AF65-F5344CB8AC3E}">
        <p14:creationId xmlns:p14="http://schemas.microsoft.com/office/powerpoint/2010/main" val="198245057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atin typeface="メイリオ" panose="020B0604030504040204" pitchFamily="50" charset="-128"/>
                <a:ea typeface="メイリオ" panose="020B0604030504040204" pitchFamily="50" charset="-128"/>
                <a:cs typeface="メイリオ" panose="020B0604030504040204" pitchFamily="50" charset="-128"/>
              </a:rPr>
              <a:t>ソフトウェアにおける特許の概念</a:t>
            </a:r>
            <a:endParaRPr 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Content Placeholder 2"/>
          <p:cNvSpPr>
            <a:spLocks noGrp="1"/>
          </p:cNvSpPr>
          <p:nvPr>
            <p:ph idx="1"/>
          </p:nvPr>
        </p:nvSpPr>
        <p:spPr>
          <a:xfrm>
            <a:off x="609600" y="1600200"/>
            <a:ext cx="10972800" cy="3557954"/>
          </a:xfrm>
        </p:spPr>
        <p:txBody>
          <a:bodyPr vert="horz" lIns="91440" tIns="45720" rIns="91440" bIns="45720" rtlCol="0" anchor="t">
            <a:noAutofit/>
          </a:bodyPr>
          <a:lstStyle/>
          <a:p>
            <a:r>
              <a:rPr lang="en-US" dirty="0" err="1">
                <a:latin typeface="メイリオ" panose="020B0604030504040204" pitchFamily="50" charset="-128"/>
                <a:ea typeface="メイリオ" panose="020B0604030504040204" pitchFamily="50" charset="-128"/>
                <a:cs typeface="メイリオ" panose="020B0604030504040204" pitchFamily="50" charset="-128"/>
              </a:rPr>
              <a:t>特許は</a:t>
            </a:r>
            <a:r>
              <a:rPr lang="en-US" err="1">
                <a:latin typeface="メイリオ" panose="020B0604030504040204" pitchFamily="50" charset="-128"/>
                <a:ea typeface="メイリオ" panose="020B0604030504040204" pitchFamily="50" charset="-128"/>
                <a:cs typeface="メイリオ" panose="020B0604030504040204" pitchFamily="50" charset="-128"/>
              </a:rPr>
              <a:t>、</a:t>
            </a:r>
            <a:r>
              <a:rPr lang="en-US" smtClean="0">
                <a:latin typeface="メイリオ" panose="020B0604030504040204" pitchFamily="50" charset="-128"/>
                <a:ea typeface="メイリオ" panose="020B0604030504040204" pitchFamily="50" charset="-128"/>
                <a:cs typeface="メイリオ" panose="020B0604030504040204" pitchFamily="50" charset="-128"/>
              </a:rPr>
              <a:t>機能を保護する</a:t>
            </a:r>
            <a:r>
              <a:rPr lang="ja-JP" altLang="en-US">
                <a:latin typeface="メイリオ" panose="020B0604030504040204" pitchFamily="50" charset="-128"/>
                <a:ea typeface="メイリオ" panose="020B0604030504040204" pitchFamily="50" charset="-128"/>
                <a:cs typeface="メイリオ" panose="020B0604030504040204" pitchFamily="50" charset="-128"/>
              </a:rPr>
              <a:t>：</a:t>
            </a:r>
            <a:r>
              <a:rPr lang="en-US" smtClean="0">
                <a:latin typeface="メイリオ" panose="020B0604030504040204" pitchFamily="50" charset="-128"/>
                <a:ea typeface="メイリオ" panose="020B0604030504040204" pitchFamily="50" charset="-128"/>
                <a:cs typeface="メイリオ" panose="020B0604030504040204" pitchFamily="50" charset="-128"/>
              </a:rPr>
              <a:t>これには</a:t>
            </a:r>
            <a:r>
              <a:rPr lang="en-US" err="1">
                <a:latin typeface="メイリオ" panose="020B0604030504040204" pitchFamily="50" charset="-128"/>
                <a:ea typeface="メイリオ" panose="020B0604030504040204" pitchFamily="50" charset="-128"/>
                <a:cs typeface="メイリオ" panose="020B0604030504040204" pitchFamily="50" charset="-128"/>
              </a:rPr>
              <a:t>、</a:t>
            </a:r>
            <a:r>
              <a:rPr lang="en-US" smtClean="0">
                <a:latin typeface="メイリオ" panose="020B0604030504040204" pitchFamily="50" charset="-128"/>
                <a:ea typeface="メイリオ" panose="020B0604030504040204" pitchFamily="50" charset="-128"/>
                <a:cs typeface="メイリオ" panose="020B0604030504040204" pitchFamily="50" charset="-128"/>
              </a:rPr>
              <a:t>コンピュータ</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ー</a:t>
            </a:r>
            <a:r>
              <a:rPr lang="en-US" smtClean="0">
                <a:latin typeface="メイリオ" panose="020B0604030504040204" pitchFamily="50" charset="-128"/>
                <a:ea typeface="メイリオ" panose="020B0604030504040204" pitchFamily="50" charset="-128"/>
                <a:cs typeface="メイリオ" panose="020B0604030504040204" pitchFamily="50" charset="-128"/>
              </a:rPr>
              <a:t> </a:t>
            </a:r>
            <a:r>
              <a:rPr lang="en-US" dirty="0" err="1">
                <a:latin typeface="メイリオ" panose="020B0604030504040204" pitchFamily="50" charset="-128"/>
                <a:ea typeface="メイリオ" panose="020B0604030504040204" pitchFamily="50" charset="-128"/>
                <a:cs typeface="メイリオ" panose="020B0604030504040204" pitchFamily="50" charset="-128"/>
              </a:rPr>
              <a:t>プログラムのような演算方法が含まれ</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en-US" dirty="0" err="1">
                <a:latin typeface="メイリオ" panose="020B0604030504040204" pitchFamily="50" charset="-128"/>
                <a:ea typeface="メイリオ" panose="020B0604030504040204" pitchFamily="50" charset="-128"/>
                <a:cs typeface="メイリオ" panose="020B0604030504040204" pitchFamily="50" charset="-128"/>
              </a:rPr>
              <a:t>抽象的なアイデアや自然法則は保護し</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ない</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ある国で特許を得ようとする場合、その国での出願することが必須となる。特許が授与された場合、その</a:t>
            </a:r>
            <a:r>
              <a:rPr lang="en-US" smtClean="0">
                <a:latin typeface="メイリオ" panose="020B0604030504040204" pitchFamily="50" charset="-128"/>
                <a:ea typeface="メイリオ" panose="020B0604030504040204" pitchFamily="50" charset="-128"/>
                <a:cs typeface="メイリオ" panose="020B0604030504040204" pitchFamily="50" charset="-128"/>
              </a:rPr>
              <a:t>保有者は</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他者の</a:t>
            </a:r>
            <a:r>
              <a:rPr lang="en-US" dirty="0" err="1">
                <a:latin typeface="メイリオ" panose="020B0604030504040204" pitchFamily="50" charset="-128"/>
                <a:ea typeface="メイリオ" panose="020B0604030504040204" pitchFamily="50" charset="-128"/>
                <a:cs typeface="メイリオ" panose="020B0604030504040204" pitchFamily="50" charset="-128"/>
              </a:rPr>
              <a:t>独立</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した</a:t>
            </a:r>
            <a:r>
              <a:rPr lang="en-US" dirty="0" err="1">
                <a:latin typeface="メイリオ" panose="020B0604030504040204" pitchFamily="50" charset="-128"/>
                <a:ea typeface="メイリオ" panose="020B0604030504040204" pitchFamily="50" charset="-128"/>
                <a:cs typeface="メイリオ" panose="020B0604030504040204" pitchFamily="50" charset="-128"/>
              </a:rPr>
              <a:t>創作</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であっても</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err="1">
                <a:latin typeface="メイリオ" panose="020B0604030504040204" pitchFamily="50" charset="-128"/>
                <a:ea typeface="メイリオ" panose="020B0604030504040204" pitchFamily="50" charset="-128"/>
                <a:cs typeface="メイリオ" panose="020B0604030504040204" pitchFamily="50" charset="-128"/>
              </a:rPr>
              <a:t>あらゆる人に対しその機能の使用を停止</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させる権利をもつことになる</a:t>
            </a:r>
            <a:r>
              <a:rPr lang="en-US" smtClean="0">
                <a:latin typeface="メイリオ" panose="020B0604030504040204" pitchFamily="50" charset="-128"/>
                <a:ea typeface="メイリオ" panose="020B0604030504040204" pitchFamily="50" charset="-128"/>
                <a:cs typeface="メイリオ" panose="020B0604030504040204" pitchFamily="50" charset="-128"/>
              </a:rPr>
              <a:t> </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r>
              <a:rPr lang="en-US" dirty="0" err="1">
                <a:latin typeface="メイリオ" panose="020B0604030504040204" pitchFamily="50" charset="-128"/>
                <a:ea typeface="メイリオ" panose="020B0604030504040204" pitchFamily="50" charset="-128"/>
                <a:cs typeface="メイリオ" panose="020B0604030504040204" pitchFamily="50" charset="-128"/>
              </a:rPr>
              <a:t>他者がその</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技術</a:t>
            </a:r>
            <a:r>
              <a:rPr lang="en-US" dirty="0" err="1">
                <a:latin typeface="メイリオ" panose="020B0604030504040204" pitchFamily="50" charset="-128"/>
                <a:ea typeface="メイリオ" panose="020B0604030504040204" pitchFamily="50" charset="-128"/>
                <a:cs typeface="メイリオ" panose="020B0604030504040204" pitchFamily="50" charset="-128"/>
              </a:rPr>
              <a:t>を使いたい場合、特許ライセンス</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その技術の</a:t>
            </a:r>
            <a:r>
              <a:rPr lang="en-US" dirty="0" err="1">
                <a:latin typeface="メイリオ" panose="020B0604030504040204" pitchFamily="50" charset="-128"/>
                <a:ea typeface="メイリオ" panose="020B0604030504040204" pitchFamily="50" charset="-128"/>
                <a:cs typeface="メイリオ" panose="020B0604030504040204" pitchFamily="50" charset="-128"/>
              </a:rPr>
              <a:t>使用</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製造、製造</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委託</a:t>
            </a:r>
            <a:r>
              <a:rPr lang="en-US"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販売</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販売の提示、</a:t>
            </a:r>
            <a:r>
              <a:rPr lang="en-US" dirty="0" err="1">
                <a:latin typeface="メイリオ" panose="020B0604030504040204" pitchFamily="50" charset="-128"/>
                <a:ea typeface="メイリオ" panose="020B0604030504040204" pitchFamily="50" charset="-128"/>
                <a:cs typeface="メイリオ" panose="020B0604030504040204" pitchFamily="50" charset="-128"/>
              </a:rPr>
              <a:t>および輸入</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に関する</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権利</a:t>
            </a:r>
            <a:r>
              <a:rPr lang="en-US" altLang="ja-JP" baseline="300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の</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許諾）</a:t>
            </a:r>
            <a:r>
              <a:rPr lang="en-US" err="1">
                <a:latin typeface="メイリオ" panose="020B0604030504040204" pitchFamily="50" charset="-128"/>
                <a:ea typeface="メイリオ" panose="020B0604030504040204" pitchFamily="50" charset="-128"/>
                <a:cs typeface="メイリオ" panose="020B0604030504040204" pitchFamily="50" charset="-128"/>
              </a:rPr>
              <a:t>を求めることができ</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る</a:t>
            </a:r>
            <a:endParaRPr lang="en-US" altLang="ja-JP" smtClean="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他者が同じ</a:t>
            </a:r>
            <a:r>
              <a:rPr lang="ja-JP" altLang="en-US">
                <a:latin typeface="メイリオ" panose="020B0604030504040204" pitchFamily="50" charset="-128"/>
                <a:ea typeface="メイリオ" panose="020B0604030504040204" pitchFamily="50" charset="-128"/>
                <a:cs typeface="メイリオ" panose="020B0604030504040204" pitchFamily="50" charset="-128"/>
              </a:rPr>
              <a:t>発明</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を</a:t>
            </a:r>
            <a:r>
              <a:rPr lang="ja-JP" altLang="en-US">
                <a:latin typeface="メイリオ" panose="020B0604030504040204" pitchFamily="50" charset="-128"/>
                <a:ea typeface="メイリオ" panose="020B0604030504040204" pitchFamily="50" charset="-128"/>
                <a:cs typeface="メイリオ" panose="020B0604030504040204" pitchFamily="50" charset="-128"/>
              </a:rPr>
              <a:t>独立</a:t>
            </a:r>
            <a:r>
              <a:rPr lang="ja-JP" altLang="en-US">
                <a:latin typeface="メイリオ" panose="020B0604030504040204" pitchFamily="50" charset="-128"/>
                <a:ea typeface="メイリオ" panose="020B0604030504040204" pitchFamily="50" charset="-128"/>
                <a:cs typeface="メイリオ" panose="020B0604030504040204" pitchFamily="50" charset="-128"/>
              </a:rPr>
              <a:t>して</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創作した場合でも、特許</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侵害が起こることがある</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テキスト ボックス 3"/>
          <p:cNvSpPr txBox="1"/>
          <p:nvPr/>
        </p:nvSpPr>
        <p:spPr>
          <a:xfrm>
            <a:off x="180000" y="6480000"/>
            <a:ext cx="8777852" cy="338554"/>
          </a:xfrm>
          <a:prstGeom prst="rect">
            <a:avLst/>
          </a:prstGeom>
          <a:noFill/>
        </p:spPr>
        <p:txBody>
          <a:bodyPr wrap="none" rtlCol="0">
            <a:spAutoFit/>
          </a:bodyPr>
          <a:lstStyle/>
          <a:p>
            <a:r>
              <a:rPr kumimoji="1" lang="en-US" altLang="ja-JP" sz="1600" dirty="0" smtClean="0"/>
              <a:t>※</a:t>
            </a:r>
            <a:r>
              <a:rPr kumimoji="1" lang="ja-JP" altLang="en-US" sz="1600" dirty="0" smtClean="0"/>
              <a:t>それぞれ英文で、</a:t>
            </a:r>
            <a:r>
              <a:rPr lang="en-US" altLang="ja-JP" sz="1600" dirty="0" smtClean="0"/>
              <a:t> rights </a:t>
            </a:r>
            <a:r>
              <a:rPr lang="en-US" altLang="ja-JP" sz="1600" dirty="0"/>
              <a:t>to </a:t>
            </a:r>
            <a:r>
              <a:rPr lang="ja-JP" altLang="en-US" sz="1600" dirty="0" smtClean="0"/>
              <a:t>「</a:t>
            </a:r>
            <a:r>
              <a:rPr lang="en-US" altLang="ja-JP" sz="1600" dirty="0" smtClean="0"/>
              <a:t>use</a:t>
            </a:r>
            <a:r>
              <a:rPr lang="ja-JP" altLang="en-US" sz="1600" dirty="0" smtClean="0"/>
              <a:t>」</a:t>
            </a:r>
            <a:r>
              <a:rPr lang="en-US" altLang="ja-JP" sz="1600" dirty="0" smtClean="0"/>
              <a:t>, </a:t>
            </a:r>
            <a:r>
              <a:rPr lang="ja-JP" altLang="en-US" sz="1600" dirty="0" smtClean="0"/>
              <a:t>「</a:t>
            </a:r>
            <a:r>
              <a:rPr lang="en-US" altLang="ja-JP" sz="1600" dirty="0" smtClean="0"/>
              <a:t>make</a:t>
            </a:r>
            <a:r>
              <a:rPr lang="ja-JP" altLang="en-US" sz="1600" dirty="0" smtClean="0"/>
              <a:t>」</a:t>
            </a:r>
            <a:r>
              <a:rPr lang="en-US" altLang="ja-JP" sz="1600" dirty="0" smtClean="0"/>
              <a:t>, </a:t>
            </a:r>
            <a:r>
              <a:rPr lang="ja-JP" altLang="en-US" sz="1600" dirty="0" smtClean="0"/>
              <a:t>「</a:t>
            </a:r>
            <a:r>
              <a:rPr lang="en-US" altLang="ja-JP" sz="1600" dirty="0" smtClean="0"/>
              <a:t>have made</a:t>
            </a:r>
            <a:r>
              <a:rPr lang="ja-JP" altLang="en-US" sz="1600" dirty="0" smtClean="0"/>
              <a:t>」</a:t>
            </a:r>
            <a:r>
              <a:rPr lang="en-US" altLang="ja-JP" sz="1600" dirty="0" smtClean="0"/>
              <a:t>, </a:t>
            </a:r>
            <a:r>
              <a:rPr lang="ja-JP" altLang="en-US" sz="1600" dirty="0" smtClean="0"/>
              <a:t>「</a:t>
            </a:r>
            <a:r>
              <a:rPr lang="en-US" altLang="ja-JP" sz="1600" dirty="0" smtClean="0"/>
              <a:t>sell</a:t>
            </a:r>
            <a:r>
              <a:rPr lang="ja-JP" altLang="en-US" sz="1600" dirty="0" smtClean="0"/>
              <a:t>」</a:t>
            </a:r>
            <a:r>
              <a:rPr lang="en-US" altLang="ja-JP" sz="1600" dirty="0" smtClean="0"/>
              <a:t>, </a:t>
            </a:r>
            <a:r>
              <a:rPr lang="ja-JP" altLang="en-US" sz="1600" dirty="0" smtClean="0"/>
              <a:t>「</a:t>
            </a:r>
            <a:r>
              <a:rPr lang="en-US" altLang="ja-JP" sz="1600" dirty="0" smtClean="0"/>
              <a:t>offer </a:t>
            </a:r>
            <a:r>
              <a:rPr lang="en-US" altLang="ja-JP" sz="1600" dirty="0"/>
              <a:t>for </a:t>
            </a:r>
            <a:r>
              <a:rPr lang="en-US" altLang="ja-JP" sz="1600" dirty="0" smtClean="0"/>
              <a:t>sale</a:t>
            </a:r>
            <a:r>
              <a:rPr lang="ja-JP" altLang="en-US" sz="1600" dirty="0" smtClean="0"/>
              <a:t>」</a:t>
            </a:r>
            <a:r>
              <a:rPr lang="en-US" altLang="ja-JP" sz="1600" dirty="0" smtClean="0"/>
              <a:t>,and </a:t>
            </a:r>
            <a:r>
              <a:rPr lang="ja-JP" altLang="en-US" sz="1600" smtClean="0"/>
              <a:t>「</a:t>
            </a:r>
            <a:r>
              <a:rPr lang="en-US" altLang="ja-JP" sz="1600" smtClean="0"/>
              <a:t>import</a:t>
            </a:r>
            <a:r>
              <a:rPr lang="ja-JP" altLang="en-US" sz="1600" smtClean="0"/>
              <a:t>」</a:t>
            </a:r>
            <a:endParaRPr kumimoji="1" lang="ja-JP" altLang="en-US" sz="1600" dirty="0"/>
          </a:p>
        </p:txBody>
      </p:sp>
    </p:spTree>
    <p:extLst>
      <p:ext uri="{BB962C8B-B14F-4D97-AF65-F5344CB8AC3E}">
        <p14:creationId xmlns:p14="http://schemas.microsoft.com/office/powerpoint/2010/main" val="45633371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ライセンス</a:t>
            </a:r>
          </a:p>
        </p:txBody>
      </p:sp>
      <p:sp>
        <p:nvSpPr>
          <p:cNvPr id="3" name="Content Placeholder 2"/>
          <p:cNvSpPr>
            <a:spLocks noGrp="1"/>
          </p:cNvSpPr>
          <p:nvPr>
            <p:ph idx="1"/>
          </p:nvPr>
        </p:nvSpPr>
        <p:spPr>
          <a:xfrm>
            <a:off x="838200" y="1481772"/>
            <a:ext cx="10515600" cy="5176575"/>
          </a:xfrm>
        </p:spPr>
        <p:txBody>
          <a:bodyPr vert="horz" lIns="91440" tIns="45720" rIns="91440" bIns="45720" rtlCol="0" anchor="t">
            <a:normAutofit/>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ライセンス」は、著作権や特許の保有者が他者に対し許諾や権利を</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与える手法</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r>
              <a:rPr lang="en-US" dirty="0" err="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ライセンスは以下に対し</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制約を課す</a:t>
            </a:r>
            <a:r>
              <a:rPr lang="en-US" dirty="0" err="1">
                <a:latin typeface="メイリオ" panose="020B0604030504040204" pitchFamily="50" charset="-128"/>
                <a:ea typeface="メイリオ" panose="020B0604030504040204" pitchFamily="50" charset="-128"/>
                <a:cs typeface="メイリオ" panose="020B0604030504040204" pitchFamily="50" charset="-128"/>
              </a:rPr>
              <a:t>ことが</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できる</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en-US" dirty="0" err="1">
                <a:latin typeface="メイリオ" panose="020B0604030504040204" pitchFamily="50" charset="-128"/>
                <a:ea typeface="メイリオ" panose="020B0604030504040204" pitchFamily="50" charset="-128"/>
                <a:cs typeface="メイリオ" panose="020B0604030504040204" pitchFamily="50" charset="-128"/>
              </a:rPr>
              <a:t>許可される使用</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形態</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頒布</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派生的著作物の作成</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製造</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製造委託、大量生産</a:t>
            </a:r>
            <a:r>
              <a:rPr lang="en-US" dirty="0">
                <a:latin typeface="メイリオ" panose="020B0604030504040204" pitchFamily="50" charset="-128"/>
                <a:ea typeface="メイリオ" panose="020B0604030504040204" pitchFamily="50" charset="-128"/>
                <a:cs typeface="メイリオ" panose="020B0604030504040204" pitchFamily="50" charset="-128"/>
              </a:rPr>
              <a:t>）</a:t>
            </a:r>
          </a:p>
          <a:p>
            <a:pPr lvl="1">
              <a:buFont typeface="Wingdings" panose="05000000000000000000" pitchFamily="2" charset="2"/>
              <a:buChar char="Ø"/>
            </a:pPr>
            <a:r>
              <a:rPr lang="en-US" dirty="0" err="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独占的</a:t>
            </a:r>
            <a:r>
              <a:rPr lang="en-US"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または</a:t>
            </a:r>
            <a:r>
              <a:rPr lang="en-US" dirty="0" err="1">
                <a:latin typeface="メイリオ" panose="020B0604030504040204" pitchFamily="50" charset="-128"/>
                <a:ea typeface="メイリオ" panose="020B0604030504040204" pitchFamily="50" charset="-128"/>
                <a:cs typeface="メイリオ" panose="020B0604030504040204" pitchFamily="50" charset="-128"/>
              </a:rPr>
              <a:t>非独占的な</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許諾条件</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en-US"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地理的な範囲</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en-US"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無期限か、期限付きか</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r>
              <a:rPr lang="en-US" dirty="0" err="1">
                <a:latin typeface="メイリオ" panose="020B0604030504040204" pitchFamily="50" charset="-128"/>
                <a:ea typeface="メイリオ" panose="020B0604030504040204" pitchFamily="50" charset="-128"/>
                <a:cs typeface="メイリオ" panose="020B0604030504040204" pitchFamily="50" charset="-128"/>
              </a:rPr>
              <a:t>ライセンスはその</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許諾</a:t>
            </a:r>
            <a:r>
              <a:rPr lang="en-US" dirty="0" err="1">
                <a:latin typeface="メイリオ" panose="020B0604030504040204" pitchFamily="50" charset="-128"/>
                <a:ea typeface="メイリオ" panose="020B0604030504040204" pitchFamily="50" charset="-128"/>
                <a:cs typeface="メイリオ" panose="020B0604030504040204" pitchFamily="50" charset="-128"/>
              </a:rPr>
              <a:t>に条件を持たせることができ</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すなわち何らかの義務を満たした場合にのみ、そのライセンスを得る</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en-US" dirty="0" err="1">
                <a:latin typeface="メイリオ" panose="020B0604030504040204" pitchFamily="50" charset="-128"/>
                <a:ea typeface="メイリオ" panose="020B0604030504040204" pitchFamily="50" charset="-128"/>
                <a:cs typeface="メイリオ" panose="020B0604030504040204" pitchFamily="50" charset="-128"/>
              </a:rPr>
              <a:t>例）帰属</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情報</a:t>
            </a:r>
            <a:r>
              <a:rPr lang="en-US" dirty="0" err="1">
                <a:latin typeface="メイリオ" panose="020B0604030504040204" pitchFamily="50" charset="-128"/>
                <a:ea typeface="メイリオ" panose="020B0604030504040204" pitchFamily="50" charset="-128"/>
                <a:cs typeface="メイリオ" panose="020B0604030504040204" pitchFamily="50" charset="-128"/>
              </a:rPr>
              <a:t>を提供する、互恵的ライセンスを供与する</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r>
              <a:rPr lang="en-US" dirty="0" err="1">
                <a:latin typeface="メイリオ" panose="020B0604030504040204" pitchFamily="50" charset="-128"/>
                <a:ea typeface="メイリオ" panose="020B0604030504040204" pitchFamily="50" charset="-128"/>
                <a:cs typeface="メイリオ" panose="020B0604030504040204" pitchFamily="50" charset="-128"/>
              </a:rPr>
              <a:t>保証、免責、サポート、アップグレード、保守に関する契約事項も含まれる場合があ</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197754761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x-none" dirty="0">
                <a:latin typeface="メイリオ" panose="020B0604030504040204" pitchFamily="50" charset="-128"/>
                <a:ea typeface="メイリオ" panose="020B0604030504040204" pitchFamily="50" charset="-128"/>
                <a:cs typeface="メイリオ" panose="020B0604030504040204" pitchFamily="50" charset="-128"/>
              </a:rPr>
              <a:t>理解度チェック</a:t>
            </a:r>
          </a:p>
        </p:txBody>
      </p:sp>
      <p:sp>
        <p:nvSpPr>
          <p:cNvPr id="3" name="Content Placeholder 2"/>
          <p:cNvSpPr>
            <a:spLocks noGrp="1"/>
          </p:cNvSpPr>
          <p:nvPr>
            <p:ph idx="1"/>
          </p:nvPr>
        </p:nvSpPr>
        <p:spPr>
          <a:xfrm>
            <a:off x="838200" y="1481772"/>
            <a:ext cx="10515600" cy="5176575"/>
          </a:xfrm>
        </p:spPr>
        <p:txBody>
          <a:bodyPr vert="horz" lIns="91440" tIns="45720" rIns="91440" bIns="45720" rtlCol="0" anchor="t">
            <a:normAutofit/>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著作権法はどのようなものを保護しますか？</a:t>
            </a:r>
          </a:p>
          <a:p>
            <a:r>
              <a:rPr lang="en-US" dirty="0" err="1">
                <a:latin typeface="メイリオ" panose="020B0604030504040204" pitchFamily="50" charset="-128"/>
                <a:ea typeface="メイリオ" panose="020B0604030504040204" pitchFamily="50" charset="-128"/>
                <a:cs typeface="メイリオ" panose="020B0604030504040204" pitchFamily="50" charset="-128"/>
              </a:rPr>
              <a:t>ソフトウェアにとって</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最も</a:t>
            </a:r>
            <a:r>
              <a:rPr lang="en-US" dirty="0" err="1">
                <a:latin typeface="メイリオ" panose="020B0604030504040204" pitchFamily="50" charset="-128"/>
                <a:ea typeface="メイリオ" panose="020B0604030504040204" pitchFamily="50" charset="-128"/>
                <a:cs typeface="メイリオ" panose="020B0604030504040204" pitchFamily="50" charset="-128"/>
              </a:rPr>
              <a:t>重要なのは著作権</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のどのような権利</a:t>
            </a:r>
            <a:r>
              <a:rPr lang="en-US" dirty="0" err="1">
                <a:latin typeface="メイリオ" panose="020B0604030504040204" pitchFamily="50" charset="-128"/>
                <a:ea typeface="メイリオ" panose="020B0604030504040204" pitchFamily="50" charset="-128"/>
                <a:cs typeface="メイリオ" panose="020B0604030504040204" pitchFamily="50" charset="-128"/>
              </a:rPr>
              <a:t>ですか</a:t>
            </a:r>
            <a:r>
              <a:rPr lang="en-US" dirty="0">
                <a:latin typeface="メイリオ" panose="020B0604030504040204" pitchFamily="50" charset="-128"/>
                <a:ea typeface="メイリオ" panose="020B0604030504040204" pitchFamily="50" charset="-128"/>
                <a:cs typeface="メイリオ" panose="020B0604030504040204" pitchFamily="50" charset="-128"/>
              </a:rPr>
              <a:t>？</a:t>
            </a:r>
          </a:p>
          <a:p>
            <a:r>
              <a:rPr lang="en-US" dirty="0" err="1">
                <a:latin typeface="メイリオ" panose="020B0604030504040204" pitchFamily="50" charset="-128"/>
                <a:ea typeface="メイリオ" panose="020B0604030504040204" pitchFamily="50" charset="-128"/>
                <a:cs typeface="メイリオ" panose="020B0604030504040204" pitchFamily="50" charset="-128"/>
              </a:rPr>
              <a:t>ソフトウェア</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は</a:t>
            </a:r>
            <a:r>
              <a:rPr lang="en-US" dirty="0" err="1">
                <a:latin typeface="メイリオ" panose="020B0604030504040204" pitchFamily="50" charset="-128"/>
                <a:ea typeface="メイリオ" panose="020B0604030504040204" pitchFamily="50" charset="-128"/>
                <a:cs typeface="メイリオ" panose="020B0604030504040204" pitchFamily="50" charset="-128"/>
              </a:rPr>
              <a:t>特許</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の対象になりますか</a:t>
            </a:r>
            <a:r>
              <a:rPr lang="en-US" dirty="0">
                <a:latin typeface="メイリオ" panose="020B0604030504040204" pitchFamily="50" charset="-128"/>
                <a:ea typeface="メイリオ" panose="020B0604030504040204" pitchFamily="50" charset="-128"/>
                <a:cs typeface="メイリオ" panose="020B0604030504040204" pitchFamily="50" charset="-128"/>
              </a:rPr>
              <a:t>？ </a:t>
            </a:r>
          </a:p>
          <a:p>
            <a:r>
              <a:rPr lang="en-US" dirty="0">
                <a:latin typeface="メイリオ" panose="020B0604030504040204" pitchFamily="50" charset="-128"/>
                <a:ea typeface="メイリオ" panose="020B0604030504040204" pitchFamily="50" charset="-128"/>
                <a:cs typeface="メイリオ" panose="020B0604030504040204" pitchFamily="50" charset="-128"/>
              </a:rPr>
              <a:t>特許はその保有者に対しどういった権利を付与しますか？</a:t>
            </a:r>
          </a:p>
          <a:p>
            <a:r>
              <a:rPr lang="en-US" dirty="0" err="1">
                <a:latin typeface="メイリオ" panose="020B0604030504040204" pitchFamily="50" charset="-128"/>
                <a:ea typeface="メイリオ" panose="020B0604030504040204" pitchFamily="50" charset="-128"/>
                <a:cs typeface="メイリオ" panose="020B0604030504040204" pitchFamily="50" charset="-128"/>
              </a:rPr>
              <a:t>単独で自分のソフトウェアを開発した場合</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でも</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そのソフトウェアについて</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第三者から</a:t>
            </a:r>
            <a:r>
              <a:rPr lang="en-US" dirty="0" err="1">
                <a:latin typeface="メイリオ" panose="020B0604030504040204" pitchFamily="50" charset="-128"/>
                <a:ea typeface="メイリオ" panose="020B0604030504040204" pitchFamily="50" charset="-128"/>
                <a:cs typeface="メイリオ" panose="020B0604030504040204" pitchFamily="50" charset="-128"/>
              </a:rPr>
              <a:t>著作権ライセンスを</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受ける</a:t>
            </a:r>
            <a:r>
              <a:rPr lang="en-US" dirty="0" err="1">
                <a:latin typeface="メイリオ" panose="020B0604030504040204" pitchFamily="50" charset="-128"/>
                <a:ea typeface="メイリオ" panose="020B0604030504040204" pitchFamily="50" charset="-128"/>
                <a:cs typeface="メイリオ" panose="020B0604030504040204" pitchFamily="50" charset="-128"/>
              </a:rPr>
              <a:t>必要</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がある可能性があり</a:t>
            </a:r>
            <a:r>
              <a:rPr lang="en-US" dirty="0" err="1">
                <a:latin typeface="メイリオ" panose="020B0604030504040204" pitchFamily="50" charset="-128"/>
                <a:ea typeface="メイリオ" panose="020B0604030504040204" pitchFamily="50" charset="-128"/>
                <a:cs typeface="メイリオ" panose="020B0604030504040204" pitchFamily="50" charset="-128"/>
              </a:rPr>
              <a:t>ますか？特許の場合は</a:t>
            </a:r>
            <a:r>
              <a:rPr lang="en-US" dirty="0">
                <a:latin typeface="メイリオ" panose="020B0604030504040204" pitchFamily="50" charset="-128"/>
                <a:ea typeface="メイリオ" panose="020B0604030504040204" pitchFamily="50" charset="-128"/>
                <a:cs typeface="メイリオ" panose="020B0604030504040204" pitchFamily="50" charset="-128"/>
              </a:rPr>
              <a:t>？</a:t>
            </a:r>
          </a:p>
          <a:p>
            <a:pPr marL="0" indent="0">
              <a:buNone/>
            </a:pP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206548865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a:spLocks noGrp="1"/>
          </p:cNvSpPr>
          <p:nvPr>
            <p:ph type="title"/>
          </p:nvPr>
        </p:nvSpPr>
        <p:spPr/>
        <p:txBody>
          <a:bodyPr>
            <a:normAutofit/>
          </a:bodyPr>
          <a:lstStyle/>
          <a:p>
            <a:r>
              <a:rPr lang="en-US" sz="2400" dirty="0">
                <a:latin typeface="メイリオ" panose="020B0604030504040204" pitchFamily="50" charset="-128"/>
                <a:ea typeface="メイリオ" panose="020B0604030504040204" pitchFamily="50" charset="-128"/>
                <a:cs typeface="メイリオ" panose="020B0604030504040204" pitchFamily="50" charset="-128"/>
              </a:rPr>
              <a:t>第2章</a:t>
            </a:r>
          </a:p>
        </p:txBody>
      </p:sp>
      <p:sp>
        <p:nvSpPr>
          <p:cNvPr id="2" name="Text Placeholder 1"/>
          <p:cNvSpPr>
            <a:spLocks noGrp="1"/>
          </p:cNvSpPr>
          <p:nvPr>
            <p:ph type="body" idx="1"/>
          </p:nvPr>
        </p:nvSpPr>
        <p:spPr/>
        <p:txBody>
          <a:bodyPr>
            <a:normAutofit/>
          </a:bodyPr>
          <a:lstStyle/>
          <a:p>
            <a:r>
              <a:rPr lang="en-US" sz="4800">
                <a:latin typeface="メイリオ" panose="020B0604030504040204" pitchFamily="50" charset="-128"/>
                <a:ea typeface="メイリオ" panose="020B0604030504040204" pitchFamily="50" charset="-128"/>
                <a:cs typeface="メイリオ" panose="020B0604030504040204" pitchFamily="50" charset="-128"/>
              </a:rPr>
              <a:t>FOSSライセンス概論</a:t>
            </a:r>
            <a:endParaRPr lang="en-US" sz="480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126132932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mtClean="0">
                <a:latin typeface="メイリオ" panose="020B0604030504040204" pitchFamily="50" charset="-128"/>
                <a:ea typeface="メイリオ" panose="020B0604030504040204" pitchFamily="50" charset="-128"/>
                <a:cs typeface="メイリオ" panose="020B0604030504040204" pitchFamily="50" charset="-128"/>
              </a:rPr>
              <a:t>FOSSライセンス </a:t>
            </a:r>
            <a:endParaRPr 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Content Placeholder 2"/>
          <p:cNvSpPr>
            <a:spLocks noGrp="1"/>
          </p:cNvSpPr>
          <p:nvPr>
            <p:ph idx="1"/>
          </p:nvPr>
        </p:nvSpPr>
        <p:spPr>
          <a:xfrm>
            <a:off x="556967" y="1781321"/>
            <a:ext cx="10796833" cy="5176575"/>
          </a:xfrm>
        </p:spPr>
        <p:txBody>
          <a:bodyPr vert="horz" lIns="91440" tIns="45720" rIns="91440" bIns="45720" rtlCol="0" anchor="t">
            <a:normAutofit/>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FOSS</a:t>
            </a:r>
            <a:r>
              <a:rPr lang="x-none" dirty="0">
                <a:latin typeface="メイリオ" panose="020B0604030504040204" pitchFamily="50" charset="-128"/>
                <a:ea typeface="メイリオ" panose="020B0604030504040204" pitchFamily="50" charset="-128"/>
                <a:cs typeface="メイリオ" panose="020B0604030504040204" pitchFamily="50" charset="-128"/>
              </a:rPr>
              <a:t>ソフトウェアのライセンスは</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a:t>
            </a:r>
            <a:r>
              <a:rPr lang="x-none" dirty="0">
                <a:latin typeface="メイリオ" panose="020B0604030504040204" pitchFamily="50" charset="-128"/>
                <a:ea typeface="メイリオ" panose="020B0604030504040204" pitchFamily="50" charset="-128"/>
                <a:cs typeface="メイリオ" panose="020B0604030504040204" pitchFamily="50" charset="-128"/>
              </a:rPr>
              <a:t>一般的に改変と再頒布を許容する条件の下で</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a:t>
            </a:r>
            <a:r>
              <a:rPr lang="x-none" dirty="0">
                <a:latin typeface="メイリオ" panose="020B0604030504040204" pitchFamily="50" charset="-128"/>
                <a:ea typeface="メイリオ" panose="020B0604030504040204" pitchFamily="50" charset="-128"/>
                <a:cs typeface="メイリオ" panose="020B0604030504040204" pitchFamily="50" charset="-128"/>
              </a:rPr>
              <a:t>ソースコード</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の入手が可能となっている</a:t>
            </a:r>
            <a:endParaRPr lang="x-none" dirty="0">
              <a:latin typeface="メイリオ" panose="020B0604030504040204" pitchFamily="50" charset="-128"/>
              <a:ea typeface="メイリオ" panose="020B0604030504040204" pitchFamily="50" charset="-128"/>
              <a:cs typeface="メイリオ" panose="020B0604030504040204" pitchFamily="50" charset="-128"/>
            </a:endParaRPr>
          </a:p>
          <a:p>
            <a:r>
              <a:rPr lang="x-none" dirty="0">
                <a:latin typeface="メイリオ" panose="020B0604030504040204" pitchFamily="50" charset="-128"/>
                <a:ea typeface="メイリオ" panose="020B0604030504040204" pitchFamily="50" charset="-128"/>
                <a:cs typeface="メイリオ" panose="020B0604030504040204" pitchFamily="50" charset="-128"/>
              </a:rPr>
              <a:t>FOSSライセンスには、帰属</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情報</a:t>
            </a:r>
            <a:r>
              <a:rPr lang="x-none" dirty="0">
                <a:latin typeface="メイリオ" panose="020B0604030504040204" pitchFamily="50" charset="-128"/>
                <a:ea typeface="メイリオ" panose="020B0604030504040204" pitchFamily="50" charset="-128"/>
                <a:cs typeface="メイリオ" panose="020B0604030504040204" pitchFamily="50" charset="-128"/>
              </a:rPr>
              <a:t>の提供や著作権宣言文の</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保持、</a:t>
            </a:r>
            <a:r>
              <a:rPr lang="x-none" dirty="0">
                <a:latin typeface="メイリオ" panose="020B0604030504040204" pitchFamily="50" charset="-128"/>
                <a:ea typeface="メイリオ" panose="020B0604030504040204" pitchFamily="50" charset="-128"/>
                <a:cs typeface="メイリオ" panose="020B0604030504040204" pitchFamily="50" charset="-128"/>
              </a:rPr>
              <a:t>もしくはソースコード</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の入手</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を</a:t>
            </a:r>
            <a:r>
              <a:rPr lang="x-none" dirty="0" smtClean="0">
                <a:latin typeface="メイリオ" panose="020B0604030504040204" pitchFamily="50" charset="-128"/>
                <a:ea typeface="メイリオ" panose="020B0604030504040204" pitchFamily="50" charset="-128"/>
                <a:cs typeface="メイリオ" panose="020B0604030504040204" pitchFamily="50" charset="-128"/>
              </a:rPr>
              <a:t>書面</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で</a:t>
            </a:r>
            <a:r>
              <a:rPr lang="x-none" dirty="0" smtClean="0">
                <a:latin typeface="メイリオ" panose="020B0604030504040204" pitchFamily="50" charset="-128"/>
                <a:ea typeface="メイリオ" panose="020B0604030504040204" pitchFamily="50" charset="-128"/>
                <a:cs typeface="メイリオ" panose="020B0604030504040204" pitchFamily="50" charset="-128"/>
              </a:rPr>
              <a:t>申し出ること</a:t>
            </a:r>
            <a:r>
              <a:rPr lang="en-US" altLang="ja-JP" baseline="30000" dirty="0">
                <a:latin typeface="メイリオ" panose="020B0604030504040204" pitchFamily="50" charset="-128"/>
                <a:ea typeface="メイリオ" panose="020B0604030504040204" pitchFamily="50" charset="-128"/>
                <a:cs typeface="メイリオ" panose="020B0604030504040204" pitchFamily="50" charset="-128"/>
              </a:rPr>
              <a:t> ※ </a:t>
            </a:r>
            <a:r>
              <a:rPr lang="x-none" dirty="0" smtClean="0">
                <a:latin typeface="メイリオ" panose="020B0604030504040204" pitchFamily="50" charset="-128"/>
                <a:ea typeface="メイリオ" panose="020B0604030504040204" pitchFamily="50" charset="-128"/>
                <a:cs typeface="メイリオ" panose="020B0604030504040204" pitchFamily="50" charset="-128"/>
              </a:rPr>
              <a:t>に関する条件を有する場合があ</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endParaRPr lang="x-none" dirty="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cs typeface="メイリオ" panose="020B0604030504040204" pitchFamily="50" charset="-128"/>
              </a:rPr>
              <a:t>代表的なライセンスは、オープンソース </a:t>
            </a:r>
            <a:r>
              <a:rPr lang="x-none" dirty="0">
                <a:latin typeface="メイリオ" panose="020B0604030504040204" pitchFamily="50" charset="-128"/>
                <a:ea typeface="メイリオ" panose="020B0604030504040204" pitchFamily="50" charset="-128"/>
                <a:cs typeface="メイリオ" panose="020B0604030504040204" pitchFamily="50" charset="-128"/>
              </a:rPr>
              <a:t>イニシアチブ（OSI</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a:t>
            </a:r>
            <a:r>
              <a:rPr lang="x-none" dirty="0">
                <a:latin typeface="メイリオ" panose="020B0604030504040204" pitchFamily="50" charset="-128"/>
                <a:ea typeface="メイリオ" panose="020B0604030504040204" pitchFamily="50" charset="-128"/>
                <a:cs typeface="メイリオ" panose="020B0604030504040204" pitchFamily="50" charset="-128"/>
              </a:rPr>
              <a:t>が</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そ</a:t>
            </a:r>
            <a:r>
              <a:rPr lang="x-none" dirty="0">
                <a:latin typeface="メイリオ" panose="020B0604030504040204" pitchFamily="50" charset="-128"/>
                <a:ea typeface="メイリオ" panose="020B0604030504040204" pitchFamily="50" charset="-128"/>
                <a:cs typeface="メイリオ" panose="020B0604030504040204" pitchFamily="50" charset="-128"/>
              </a:rPr>
              <a:t>の</a:t>
            </a:r>
            <a:r>
              <a:rPr lang="en-US" dirty="0">
                <a:latin typeface="メイリオ" panose="020B0604030504040204" pitchFamily="50" charset="-128"/>
                <a:ea typeface="メイリオ" panose="020B0604030504040204" pitchFamily="50" charset="-128"/>
                <a:cs typeface="メイリオ" panose="020B0604030504040204" pitchFamily="50" charset="-128"/>
              </a:rPr>
              <a:t>FOSS</a:t>
            </a:r>
            <a:r>
              <a:rPr lang="x-none" dirty="0">
                <a:latin typeface="メイリオ" panose="020B0604030504040204" pitchFamily="50" charset="-128"/>
                <a:ea typeface="メイリオ" panose="020B0604030504040204" pitchFamily="50" charset="-128"/>
                <a:cs typeface="メイリオ" panose="020B0604030504040204" pitchFamily="50" charset="-128"/>
              </a:rPr>
              <a:t>定義（OSD）に基づ</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いて</a:t>
            </a:r>
            <a:r>
              <a:rPr lang="x-none" dirty="0" smtClean="0">
                <a:latin typeface="メイリオ" panose="020B0604030504040204" pitchFamily="50" charset="-128"/>
                <a:ea typeface="メイリオ" panose="020B0604030504040204" pitchFamily="50" charset="-128"/>
                <a:cs typeface="メイリオ" panose="020B0604030504040204" pitchFamily="50" charset="-128"/>
              </a:rPr>
              <a:t>承認した</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一連のライセンス。</a:t>
            </a:r>
            <a:r>
              <a:rPr lang="x-none" dirty="0">
                <a:latin typeface="メイリオ" panose="020B0604030504040204" pitchFamily="50" charset="-128"/>
                <a:ea typeface="メイリオ" panose="020B0604030504040204" pitchFamily="50" charset="-128"/>
                <a:cs typeface="メイリオ" panose="020B0604030504040204" pitchFamily="50" charset="-128"/>
              </a:rPr>
              <a:t>OSIが承認したライセンスの全リスト</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は、以下のページを参照：</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
            </a:r>
            <a:br>
              <a:rPr lang="en-US" altLang="ja-JP" dirty="0">
                <a:latin typeface="メイリオ" panose="020B0604030504040204" pitchFamily="50" charset="-128"/>
                <a:ea typeface="メイリオ" panose="020B0604030504040204" pitchFamily="50" charset="-128"/>
                <a:cs typeface="メイリオ" panose="020B0604030504040204" pitchFamily="50" charset="-128"/>
              </a:rPr>
            </a:br>
            <a:r>
              <a:rPr lang="x-none" dirty="0">
                <a:latin typeface="メイリオ" panose="020B0604030504040204" pitchFamily="50" charset="-128"/>
                <a:ea typeface="メイリオ" panose="020B0604030504040204" pitchFamily="50" charset="-128"/>
                <a:cs typeface="メイリオ" panose="020B0604030504040204" pitchFamily="50" charset="-128"/>
                <a:hlinkClick r:id="rId3"/>
              </a:rPr>
              <a:t>http://www.opensource.org/licenses/</a:t>
            </a:r>
            <a:endParaRPr lang="x-none" dirty="0">
              <a:latin typeface="メイリオ" panose="020B0604030504040204" pitchFamily="50" charset="-128"/>
              <a:ea typeface="メイリオ" panose="020B0604030504040204" pitchFamily="50" charset="-128"/>
              <a:cs typeface="メイリオ" panose="020B0604030504040204" pitchFamily="50" charset="-128"/>
            </a:endParaRPr>
          </a:p>
          <a:p>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テキスト ボックス 3"/>
          <p:cNvSpPr txBox="1"/>
          <p:nvPr/>
        </p:nvSpPr>
        <p:spPr>
          <a:xfrm>
            <a:off x="180000" y="6480000"/>
            <a:ext cx="5931877" cy="338554"/>
          </a:xfrm>
          <a:prstGeom prst="rect">
            <a:avLst/>
          </a:prstGeom>
          <a:noFill/>
        </p:spPr>
        <p:txBody>
          <a:bodyPr wrap="square" rtlCol="0">
            <a:spAutoFit/>
          </a:bodyPr>
          <a:lstStyle/>
          <a:p>
            <a:r>
              <a:rPr kumimoji="1" lang="en-US" altLang="ja-JP" sz="1600" dirty="0" smtClean="0">
                <a:latin typeface="ＭＳ ゴシック" panose="020B0609070205080204" pitchFamily="49" charset="-128"/>
                <a:ea typeface="ＭＳ ゴシック" panose="020B0609070205080204" pitchFamily="49" charset="-128"/>
              </a:rPr>
              <a:t>※</a:t>
            </a:r>
            <a:r>
              <a:rPr kumimoji="1" lang="ja-JP" altLang="en-US" sz="1600" dirty="0" smtClean="0">
                <a:latin typeface="ＭＳ ゴシック" panose="020B0609070205080204" pitchFamily="49" charset="-128"/>
                <a:ea typeface="ＭＳ ゴシック" panose="020B0609070205080204" pitchFamily="49" charset="-128"/>
              </a:rPr>
              <a:t>「書面による申し出</a:t>
            </a:r>
            <a:r>
              <a:rPr kumimoji="1" lang="en-US" altLang="ja-JP" sz="1600" dirty="0" smtClean="0">
                <a:latin typeface="ＭＳ ゴシック" panose="020B0609070205080204" pitchFamily="49" charset="-128"/>
                <a:ea typeface="ＭＳ ゴシック" panose="020B0609070205080204" pitchFamily="49" charset="-128"/>
              </a:rPr>
              <a:t>(Written offer)</a:t>
            </a:r>
            <a:r>
              <a:rPr kumimoji="1" lang="ja-JP" altLang="en-US" sz="1600" dirty="0" smtClean="0">
                <a:latin typeface="ＭＳ ゴシック" panose="020B0609070205080204" pitchFamily="49" charset="-128"/>
                <a:ea typeface="ＭＳ ゴシック" panose="020B0609070205080204" pitchFamily="49" charset="-128"/>
              </a:rPr>
              <a:t>」と言われる</a:t>
            </a:r>
            <a:endParaRPr kumimoji="1" lang="ja-JP" altLang="en-US" sz="1600" dirty="0">
              <a:latin typeface="ＭＳ ゴシック" panose="020B0609070205080204" pitchFamily="49" charset="-128"/>
              <a:ea typeface="ＭＳ ゴシック" panose="020B0609070205080204" pitchFamily="49" charset="-128"/>
            </a:endParaRPr>
          </a:p>
        </p:txBody>
      </p:sp>
    </p:spTree>
    <p:extLst>
      <p:ext uri="{BB962C8B-B14F-4D97-AF65-F5344CB8AC3E}">
        <p14:creationId xmlns:p14="http://schemas.microsoft.com/office/powerpoint/2010/main" val="57453198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latin typeface="メイリオ" panose="020B0604030504040204" pitchFamily="50" charset="-128"/>
                <a:ea typeface="メイリオ" panose="020B0604030504040204" pitchFamily="50" charset="-128"/>
                <a:cs typeface="メイリオ" panose="020B0604030504040204" pitchFamily="50" charset="-128"/>
              </a:rPr>
              <a:t>パーミッシブ</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寛容</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な</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FOSS</a:t>
            </a:r>
            <a:r>
              <a:rPr lang="en-US" dirty="0" err="1">
                <a:latin typeface="メイリオ" panose="020B0604030504040204" pitchFamily="50" charset="-128"/>
                <a:ea typeface="メイリオ" panose="020B0604030504040204" pitchFamily="50" charset="-128"/>
                <a:cs typeface="メイリオ" panose="020B0604030504040204" pitchFamily="50" charset="-128"/>
              </a:rPr>
              <a:t>ライセンス</a:t>
            </a:r>
            <a:endParaRPr 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Content Placeholder 2"/>
          <p:cNvSpPr>
            <a:spLocks noGrp="1"/>
          </p:cNvSpPr>
          <p:nvPr>
            <p:ph idx="1"/>
          </p:nvPr>
        </p:nvSpPr>
        <p:spPr>
          <a:xfrm>
            <a:off x="556967" y="1481772"/>
            <a:ext cx="10796833" cy="5176575"/>
          </a:xfrm>
        </p:spPr>
        <p:txBody>
          <a:bodyPr vert="horz" lIns="91440" tIns="45720" rIns="91440" bIns="45720" rtlCol="0" anchor="t">
            <a:normAutofit/>
          </a:bodyPr>
          <a:lstStyle/>
          <a:p>
            <a:r>
              <a:rPr lang="en-US" dirty="0" err="1">
                <a:latin typeface="メイリオ" panose="020B0604030504040204" pitchFamily="50" charset="-128"/>
                <a:ea typeface="メイリオ" panose="020B0604030504040204" pitchFamily="50" charset="-128"/>
                <a:cs typeface="メイリオ" panose="020B0604030504040204" pitchFamily="50" charset="-128"/>
              </a:rPr>
              <a:t>パーミッシブな</a:t>
            </a:r>
            <a:r>
              <a:rPr lang="en-US" err="1">
                <a:latin typeface="メイリオ" panose="020B0604030504040204" pitchFamily="50" charset="-128"/>
                <a:ea typeface="メイリオ" panose="020B0604030504040204" pitchFamily="50" charset="-128"/>
                <a:cs typeface="メイリオ" panose="020B0604030504040204" pitchFamily="50" charset="-128"/>
              </a:rPr>
              <a:t>FOSS</a:t>
            </a:r>
            <a:r>
              <a:rPr lang="en-US" smtClean="0">
                <a:latin typeface="メイリオ" panose="020B0604030504040204" pitchFamily="50" charset="-128"/>
                <a:ea typeface="メイリオ" panose="020B0604030504040204" pitchFamily="50" charset="-128"/>
                <a:cs typeface="メイリオ" panose="020B0604030504040204" pitchFamily="50" charset="-128"/>
              </a:rPr>
              <a:t>ライセンス － 制約が</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最も少ない</a:t>
            </a:r>
            <a:r>
              <a:rPr lang="en-US" altLang="ja-JP" dirty="0" err="1">
                <a:latin typeface="メイリオ" panose="020B0604030504040204" pitchFamily="50" charset="-128"/>
                <a:ea typeface="メイリオ" panose="020B0604030504040204" pitchFamily="50" charset="-128"/>
                <a:cs typeface="メイリオ" panose="020B0604030504040204" pitchFamily="50" charset="-128"/>
              </a:rPr>
              <a:t>FOSS</a:t>
            </a:r>
            <a:r>
              <a:rPr lang="en-US" dirty="0" err="1">
                <a:latin typeface="メイリオ" panose="020B0604030504040204" pitchFamily="50" charset="-128"/>
                <a:ea typeface="メイリオ" panose="020B0604030504040204" pitchFamily="50" charset="-128"/>
                <a:cs typeface="メイリオ" panose="020B0604030504040204" pitchFamily="50" charset="-128"/>
              </a:rPr>
              <a:t>ライセンスについて言及する時に用いられる用語</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r>
              <a:rPr lang="en-US" dirty="0">
                <a:latin typeface="メイリオ" panose="020B0604030504040204" pitchFamily="50" charset="-128"/>
                <a:ea typeface="メイリオ" panose="020B0604030504040204" pitchFamily="50" charset="-128"/>
                <a:cs typeface="メイリオ" panose="020B0604030504040204" pitchFamily="50" charset="-128"/>
              </a:rPr>
              <a:t>例</a:t>
            </a:r>
            <a:r>
              <a:rPr lang="en-US"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dirty="0">
                <a:latin typeface="メイリオ" panose="020B0604030504040204" pitchFamily="50" charset="-128"/>
                <a:ea typeface="メイリオ" panose="020B0604030504040204" pitchFamily="50" charset="-128"/>
                <a:cs typeface="メイリオ" panose="020B0604030504040204" pitchFamily="50" charset="-128"/>
              </a:rPr>
              <a:t>3</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条項</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BSD</a:t>
            </a:r>
            <a:r>
              <a:rPr lang="en-US" dirty="0" err="1">
                <a:latin typeface="メイリオ" panose="020B0604030504040204" pitchFamily="50" charset="-128"/>
                <a:ea typeface="メイリオ" panose="020B0604030504040204" pitchFamily="50" charset="-128"/>
                <a:cs typeface="メイリオ" panose="020B0604030504040204" pitchFamily="50" charset="-128"/>
              </a:rPr>
              <a:t>ライセンス</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en-US" sz="2100" dirty="0" err="1">
                <a:latin typeface="メイリオ" panose="020B0604030504040204" pitchFamily="50" charset="-128"/>
                <a:ea typeface="メイリオ" panose="020B0604030504040204" pitchFamily="50" charset="-128"/>
                <a:cs typeface="メイリオ" panose="020B0604030504040204" pitchFamily="50" charset="-128"/>
              </a:rPr>
              <a:t>BSDライセンスは、著作権表示</a:t>
            </a:r>
            <a:r>
              <a:rPr lang="ja-JP" altLang="en-US" sz="2100" dirty="0">
                <a:latin typeface="メイリオ" panose="020B0604030504040204" pitchFamily="50" charset="-128"/>
                <a:ea typeface="メイリオ" panose="020B0604030504040204" pitchFamily="50" charset="-128"/>
                <a:cs typeface="メイリオ" panose="020B0604030504040204" pitchFamily="50" charset="-128"/>
              </a:rPr>
              <a:t>と同</a:t>
            </a:r>
            <a:r>
              <a:rPr lang="en-US" sz="2100" dirty="0" err="1">
                <a:latin typeface="メイリオ" panose="020B0604030504040204" pitchFamily="50" charset="-128"/>
                <a:ea typeface="メイリオ" panose="020B0604030504040204" pitchFamily="50" charset="-128"/>
                <a:cs typeface="メイリオ" panose="020B0604030504040204" pitchFamily="50" charset="-128"/>
              </a:rPr>
              <a:t>ライセンスの保証に関する免責事項が維持される限り、いかなる目的においても制限ない再頒布を許容するパーミッシブなライセンスの一例</a:t>
            </a:r>
            <a:r>
              <a:rPr lang="en-US" sz="2100" dirty="0">
                <a:latin typeface="メイリオ" panose="020B0604030504040204" pitchFamily="50" charset="-128"/>
                <a:ea typeface="メイリオ" panose="020B0604030504040204" pitchFamily="50" charset="-128"/>
                <a:cs typeface="メイリオ" panose="020B0604030504040204" pitchFamily="50" charset="-128"/>
              </a:rPr>
              <a:t> </a:t>
            </a:r>
          </a:p>
          <a:p>
            <a:pPr lvl="1">
              <a:buFont typeface="Wingdings" panose="05000000000000000000" pitchFamily="2" charset="2"/>
              <a:buChar char="Ø"/>
            </a:pPr>
            <a:r>
              <a:rPr lang="en-US" sz="2100" dirty="0" err="1">
                <a:latin typeface="メイリオ" panose="020B0604030504040204" pitchFamily="50" charset="-128"/>
                <a:ea typeface="メイリオ" panose="020B0604030504040204" pitchFamily="50" charset="-128"/>
                <a:cs typeface="メイリオ" panose="020B0604030504040204" pitchFamily="50" charset="-128"/>
              </a:rPr>
              <a:t>このライセンスは</a:t>
            </a:r>
            <a:r>
              <a:rPr lang="ja-JP" altLang="en-US" sz="2100" dirty="0">
                <a:latin typeface="メイリオ" panose="020B0604030504040204" pitchFamily="50" charset="-128"/>
                <a:ea typeface="メイリオ" panose="020B0604030504040204" pitchFamily="50" charset="-128"/>
                <a:cs typeface="メイリオ" panose="020B0604030504040204" pitchFamily="50" charset="-128"/>
              </a:rPr>
              <a:t>派生製品</a:t>
            </a:r>
            <a:r>
              <a:rPr lang="en-US" sz="2100" dirty="0" err="1">
                <a:latin typeface="メイリオ" panose="020B0604030504040204" pitchFamily="50" charset="-128"/>
                <a:ea typeface="メイリオ" panose="020B0604030504040204" pitchFamily="50" charset="-128"/>
                <a:cs typeface="メイリオ" panose="020B0604030504040204" pitchFamily="50" charset="-128"/>
              </a:rPr>
              <a:t>の宣伝に許可</a:t>
            </a:r>
            <a:r>
              <a:rPr lang="ja-JP" altLang="en-US" sz="2100" dirty="0">
                <a:latin typeface="メイリオ" panose="020B0604030504040204" pitchFamily="50" charset="-128"/>
                <a:ea typeface="メイリオ" panose="020B0604030504040204" pitchFamily="50" charset="-128"/>
                <a:cs typeface="メイリオ" panose="020B0604030504040204" pitchFamily="50" charset="-128"/>
              </a:rPr>
              <a:t>なく貢献者の</a:t>
            </a:r>
            <a:r>
              <a:rPr lang="en-US" sz="2100" dirty="0">
                <a:latin typeface="メイリオ" panose="020B0604030504040204" pitchFamily="50" charset="-128"/>
                <a:ea typeface="メイリオ" panose="020B0604030504040204" pitchFamily="50" charset="-128"/>
                <a:cs typeface="メイリオ" panose="020B0604030504040204" pitchFamily="50" charset="-128"/>
              </a:rPr>
              <a:t>名</a:t>
            </a:r>
            <a:r>
              <a:rPr lang="ja-JP" altLang="en-US" sz="2100" dirty="0">
                <a:latin typeface="メイリオ" panose="020B0604030504040204" pitchFamily="50" charset="-128"/>
                <a:ea typeface="メイリオ" panose="020B0604030504040204" pitchFamily="50" charset="-128"/>
                <a:cs typeface="メイリオ" panose="020B0604030504040204" pitchFamily="50" charset="-128"/>
              </a:rPr>
              <a:t>前を</a:t>
            </a:r>
            <a:r>
              <a:rPr lang="en-US" sz="2100" dirty="0" err="1">
                <a:latin typeface="メイリオ" panose="020B0604030504040204" pitchFamily="50" charset="-128"/>
                <a:ea typeface="メイリオ" panose="020B0604030504040204" pitchFamily="50" charset="-128"/>
                <a:cs typeface="メイリオ" panose="020B0604030504040204" pitchFamily="50" charset="-128"/>
              </a:rPr>
              <a:t>使用</a:t>
            </a:r>
            <a:r>
              <a:rPr lang="ja-JP" altLang="en-US" sz="2100" dirty="0">
                <a:latin typeface="メイリオ" panose="020B0604030504040204" pitchFamily="50" charset="-128"/>
                <a:ea typeface="メイリオ" panose="020B0604030504040204" pitchFamily="50" charset="-128"/>
                <a:cs typeface="メイリオ" panose="020B0604030504040204" pitchFamily="50" charset="-128"/>
              </a:rPr>
              <a:t>すること</a:t>
            </a:r>
            <a:r>
              <a:rPr lang="en-US" sz="2100" dirty="0" err="1">
                <a:latin typeface="メイリオ" panose="020B0604030504040204" pitchFamily="50" charset="-128"/>
                <a:ea typeface="メイリオ" panose="020B0604030504040204" pitchFamily="50" charset="-128"/>
                <a:cs typeface="メイリオ" panose="020B0604030504040204" pitchFamily="50" charset="-128"/>
              </a:rPr>
              <a:t>を制限する条項を含んでい</a:t>
            </a:r>
            <a:r>
              <a:rPr lang="ja-JP" altLang="en-US" sz="2100" dirty="0">
                <a:latin typeface="メイリオ" panose="020B0604030504040204" pitchFamily="50" charset="-128"/>
                <a:ea typeface="メイリオ" panose="020B0604030504040204" pitchFamily="50" charset="-128"/>
                <a:cs typeface="メイリオ" panose="020B0604030504040204" pitchFamily="50" charset="-128"/>
              </a:rPr>
              <a:t>る</a:t>
            </a:r>
            <a:endParaRPr lang="en-US" sz="2100" dirty="0">
              <a:latin typeface="メイリオ" panose="020B0604030504040204" pitchFamily="50" charset="-128"/>
              <a:ea typeface="メイリオ" panose="020B0604030504040204" pitchFamily="50" charset="-128"/>
              <a:cs typeface="メイリオ" panose="020B0604030504040204" pitchFamily="50" charset="-128"/>
            </a:endParaRPr>
          </a:p>
          <a:p>
            <a:r>
              <a:rPr lang="en-US" sz="2500" dirty="0">
                <a:latin typeface="メイリオ" panose="020B0604030504040204" pitchFamily="50" charset="-128"/>
                <a:ea typeface="メイリオ" panose="020B0604030504040204" pitchFamily="50" charset="-128"/>
                <a:cs typeface="メイリオ" panose="020B0604030504040204" pitchFamily="50" charset="-128"/>
              </a:rPr>
              <a:t>その他の例：MITライセンス、Apache-2.0ライセンス</a:t>
            </a:r>
          </a:p>
        </p:txBody>
      </p:sp>
    </p:spTree>
    <p:extLst>
      <p:ext uri="{BB962C8B-B14F-4D97-AF65-F5344CB8AC3E}">
        <p14:creationId xmlns:p14="http://schemas.microsoft.com/office/powerpoint/2010/main" val="84367111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ライセンスの互恵性とコピーレフトライセンス</a:t>
            </a:r>
          </a:p>
        </p:txBody>
      </p:sp>
      <p:sp>
        <p:nvSpPr>
          <p:cNvPr id="3" name="Content Placeholder 2"/>
          <p:cNvSpPr>
            <a:spLocks noGrp="1"/>
          </p:cNvSpPr>
          <p:nvPr>
            <p:ph idx="1"/>
          </p:nvPr>
        </p:nvSpPr>
        <p:spPr>
          <a:xfrm>
            <a:off x="556967" y="1481772"/>
            <a:ext cx="10796833" cy="5176575"/>
          </a:xfrm>
        </p:spPr>
        <p:txBody>
          <a:bodyPr vert="horz" lIns="91440" tIns="45720" rIns="91440" bIns="45720" rtlCol="0" anchor="t">
            <a:normAutofit/>
          </a:bodyPr>
          <a:lstStyle/>
          <a:p>
            <a:r>
              <a:rPr lang="x-none" dirty="0">
                <a:latin typeface="メイリオ" panose="020B0604030504040204" pitchFamily="50" charset="-128"/>
                <a:ea typeface="メイリオ" panose="020B0604030504040204" pitchFamily="50" charset="-128"/>
                <a:cs typeface="メイリオ" panose="020B0604030504040204" pitchFamily="50" charset="-128"/>
              </a:rPr>
              <a:t>ライセンスの中には、</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派生的著作物</a:t>
            </a:r>
            <a:r>
              <a:rPr lang="x-none" dirty="0">
                <a:latin typeface="メイリオ" panose="020B0604030504040204" pitchFamily="50" charset="-128"/>
                <a:ea typeface="メイリオ" panose="020B0604030504040204" pitchFamily="50" charset="-128"/>
                <a:cs typeface="メイリオ" panose="020B0604030504040204" pitchFamily="50" charset="-128"/>
              </a:rPr>
              <a:t>（同じファイル</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a:t>
            </a:r>
            <a:r>
              <a:rPr lang="x-none" dirty="0">
                <a:latin typeface="メイリオ" panose="020B0604030504040204" pitchFamily="50" charset="-128"/>
                <a:ea typeface="メイリオ" panose="020B0604030504040204" pitchFamily="50" charset="-128"/>
                <a:cs typeface="メイリオ" panose="020B0604030504040204" pitchFamily="50" charset="-128"/>
              </a:rPr>
              <a:t>同じプログラム</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あるいは</a:t>
            </a:r>
            <a:r>
              <a:rPr lang="x-none" dirty="0">
                <a:latin typeface="メイリオ" panose="020B0604030504040204" pitchFamily="50" charset="-128"/>
                <a:ea typeface="メイリオ" panose="020B0604030504040204" pitchFamily="50" charset="-128"/>
                <a:cs typeface="メイリオ" panose="020B0604030504040204" pitchFamily="50" charset="-128"/>
              </a:rPr>
              <a:t>他の</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バウンダリにある</a:t>
            </a:r>
            <a:r>
              <a:rPr lang="x-none" dirty="0">
                <a:latin typeface="メイリオ" panose="020B0604030504040204" pitchFamily="50" charset="-128"/>
                <a:ea typeface="メイリオ" panose="020B0604030504040204" pitchFamily="50" charset="-128"/>
                <a:cs typeface="メイリオ" panose="020B0604030504040204" pitchFamily="50" charset="-128"/>
              </a:rPr>
              <a:t>ソフトウェア）</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を原作と同一の条件で</a:t>
            </a:r>
            <a:r>
              <a:rPr lang="x-none" dirty="0">
                <a:latin typeface="メイリオ" panose="020B0604030504040204" pitchFamily="50" charset="-128"/>
                <a:ea typeface="メイリオ" panose="020B0604030504040204" pitchFamily="50" charset="-128"/>
                <a:cs typeface="メイリオ" panose="020B0604030504040204" pitchFamily="50" charset="-128"/>
              </a:rPr>
              <a:t>再頒布</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すること</a:t>
            </a:r>
            <a:r>
              <a:rPr lang="x-none" dirty="0">
                <a:latin typeface="メイリオ" panose="020B0604030504040204" pitchFamily="50" charset="-128"/>
                <a:ea typeface="メイリオ" panose="020B0604030504040204" pitchFamily="50" charset="-128"/>
                <a:cs typeface="メイリオ" panose="020B0604030504040204" pitchFamily="50" charset="-128"/>
              </a:rPr>
              <a:t>を要求するものがあ</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endParaRPr lang="x-none" dirty="0">
              <a:latin typeface="メイリオ" panose="020B0604030504040204" pitchFamily="50" charset="-128"/>
              <a:ea typeface="メイリオ" panose="020B0604030504040204" pitchFamily="50" charset="-128"/>
              <a:cs typeface="メイリオ" panose="020B0604030504040204" pitchFamily="50" charset="-128"/>
            </a:endParaRPr>
          </a:p>
          <a:p>
            <a:r>
              <a:rPr lang="x-none" dirty="0">
                <a:latin typeface="メイリオ" panose="020B0604030504040204" pitchFamily="50" charset="-128"/>
                <a:ea typeface="メイリオ" panose="020B0604030504040204" pitchFamily="50" charset="-128"/>
                <a:cs typeface="メイリオ" panose="020B0604030504040204" pitchFamily="50" charset="-128"/>
              </a:rPr>
              <a:t>これは、「コピーレフト」</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a:t>
            </a:r>
            <a:r>
              <a:rPr lang="x-none" dirty="0">
                <a:latin typeface="メイリオ" panose="020B0604030504040204" pitchFamily="50" charset="-128"/>
                <a:ea typeface="メイリオ" panose="020B0604030504040204" pitchFamily="50" charset="-128"/>
                <a:cs typeface="メイリオ" panose="020B0604030504040204" pitchFamily="50" charset="-128"/>
              </a:rPr>
              <a:t>「互恵的」</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あるいは</a:t>
            </a:r>
            <a:r>
              <a:rPr lang="x-none" dirty="0">
                <a:latin typeface="メイリオ" panose="020B0604030504040204" pitchFamily="50" charset="-128"/>
                <a:ea typeface="メイリオ" panose="020B0604030504040204" pitchFamily="50" charset="-128"/>
                <a:cs typeface="メイリオ" panose="020B0604030504040204" pitchFamily="50" charset="-128"/>
              </a:rPr>
              <a:t>「遺伝的」効果と言及され</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endParaRPr lang="x-none" dirty="0">
              <a:latin typeface="メイリオ" panose="020B0604030504040204" pitchFamily="50" charset="-128"/>
              <a:ea typeface="メイリオ" panose="020B0604030504040204" pitchFamily="50" charset="-128"/>
              <a:cs typeface="メイリオ" panose="020B0604030504040204" pitchFamily="50" charset="-128"/>
            </a:endParaRPr>
          </a:p>
          <a:p>
            <a:r>
              <a:rPr lang="x-none" dirty="0">
                <a:latin typeface="メイリオ" panose="020B0604030504040204" pitchFamily="50" charset="-128"/>
                <a:ea typeface="メイリオ" panose="020B0604030504040204" pitchFamily="50" charset="-128"/>
                <a:cs typeface="メイリオ" panose="020B0604030504040204" pitchFamily="50" charset="-128"/>
              </a:rPr>
              <a:t>GPL version 2.0よりライセンス互恵性の例</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a:t>
            </a:r>
            <a:endParaRPr lang="x-none" dirty="0">
              <a:latin typeface="メイリオ" panose="020B0604030504040204" pitchFamily="50" charset="-128"/>
              <a:ea typeface="メイリオ" panose="020B0604030504040204" pitchFamily="50" charset="-128"/>
              <a:cs typeface="メイリオ" panose="020B0604030504040204" pitchFamily="50" charset="-128"/>
            </a:endParaRPr>
          </a:p>
          <a:p>
            <a:pPr lvl="1" indent="0">
              <a:buNone/>
            </a:pPr>
            <a:r>
              <a:rPr lang="x-none" altLang="ja-JP" sz="1800" dirty="0">
                <a:latin typeface="メイリオ" panose="020B0604030504040204" pitchFamily="50" charset="-128"/>
                <a:ea typeface="メイリオ" panose="020B0604030504040204" pitchFamily="50" charset="-128"/>
                <a:cs typeface="メイリオ" panose="020B0604030504040204" pitchFamily="50" charset="-128"/>
              </a:rPr>
              <a:t>「『プログラム』またはその一部を含む著作物、あるいは『プログラム』 かその一部から派生した著作物を頒布あるいは発表する場合には、</a:t>
            </a:r>
            <a:r>
              <a:rPr lang="x-none" altLang="ja-JP" sz="1800">
                <a:latin typeface="メイリオ" panose="020B0604030504040204" pitchFamily="50" charset="-128"/>
                <a:ea typeface="メイリオ" panose="020B0604030504040204" pitchFamily="50" charset="-128"/>
                <a:cs typeface="メイリオ" panose="020B0604030504040204" pitchFamily="50" charset="-128"/>
              </a:rPr>
              <a:t>その </a:t>
            </a:r>
            <a:r>
              <a:rPr lang="x-none" altLang="ja-JP" sz="1800" smtClean="0">
                <a:latin typeface="メイリオ" panose="020B0604030504040204" pitchFamily="50" charset="-128"/>
                <a:ea typeface="メイリオ" panose="020B0604030504040204" pitchFamily="50" charset="-128"/>
                <a:cs typeface="メイリオ" panose="020B0604030504040204" pitchFamily="50" charset="-128"/>
              </a:rPr>
              <a:t>全体をこの契約書の条件に従って第三者へ無償で利用許諾しなければならない</a:t>
            </a:r>
            <a:r>
              <a:rPr lang="x-none" altLang="ja-JP" sz="1800" dirty="0">
                <a:latin typeface="メイリオ" panose="020B0604030504040204" pitchFamily="50" charset="-128"/>
                <a:ea typeface="メイリオ" panose="020B0604030504040204" pitchFamily="50" charset="-128"/>
                <a:cs typeface="メイリオ" panose="020B0604030504040204" pitchFamily="50" charset="-128"/>
              </a:rPr>
              <a:t>。 </a:t>
            </a:r>
            <a:r>
              <a:rPr lang="x-none" altLang="ja-JP" sz="1800" dirty="0" smtClean="0">
                <a:latin typeface="メイリオ" panose="020B0604030504040204" pitchFamily="50" charset="-128"/>
                <a:ea typeface="メイリオ" panose="020B0604030504040204" pitchFamily="50" charset="-128"/>
                <a:cs typeface="メイリオ" panose="020B0604030504040204" pitchFamily="50" charset="-128"/>
              </a:rPr>
              <a:t>」</a:t>
            </a:r>
            <a:endParaRPr lang="x-none" altLang="ja-JP" sz="1800" u="sng" dirty="0" smtClean="0">
              <a:solidFill>
                <a:srgbClr val="00B050"/>
              </a:solidFill>
              <a:latin typeface="メイリオ" panose="020B0604030504040204" pitchFamily="50" charset="-128"/>
              <a:ea typeface="メイリオ" panose="020B0604030504040204" pitchFamily="50" charset="-128"/>
              <a:cs typeface="メイリオ" panose="020B0604030504040204" pitchFamily="50" charset="-128"/>
            </a:endParaRPr>
          </a:p>
          <a:p>
            <a:r>
              <a:rPr lang="x-none" dirty="0" smtClean="0">
                <a:latin typeface="メイリオ" panose="020B0604030504040204" pitchFamily="50" charset="-128"/>
                <a:ea typeface="メイリオ" panose="020B0604030504040204" pitchFamily="50" charset="-128"/>
                <a:cs typeface="メイリオ" panose="020B0604030504040204" pitchFamily="50" charset="-128"/>
              </a:rPr>
              <a:t>互恵性やコピーレフトの条項を組み入れたライセンスとして</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a:t>
            </a:r>
            <a:r>
              <a:rPr lang="x-none" dirty="0">
                <a:latin typeface="メイリオ" panose="020B0604030504040204" pitchFamily="50" charset="-128"/>
                <a:ea typeface="メイリオ" panose="020B0604030504040204" pitchFamily="50" charset="-128"/>
                <a:cs typeface="メイリオ" panose="020B0604030504040204" pitchFamily="50" charset="-128"/>
              </a:rPr>
              <a:t>GPL、 LGPL、 AGPL、 MPL</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a:t>
            </a:r>
            <a:r>
              <a:rPr lang="x-none" dirty="0">
                <a:latin typeface="メイリオ" panose="020B0604030504040204" pitchFamily="50" charset="-128"/>
                <a:ea typeface="メイリオ" panose="020B0604030504040204" pitchFamily="50" charset="-128"/>
                <a:cs typeface="メイリオ" panose="020B0604030504040204" pitchFamily="50" charset="-128"/>
              </a:rPr>
              <a:t>および CDDLの</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すべて</a:t>
            </a:r>
            <a:r>
              <a:rPr lang="x-none" dirty="0">
                <a:latin typeface="メイリオ" panose="020B0604030504040204" pitchFamily="50" charset="-128"/>
                <a:ea typeface="メイリオ" panose="020B0604030504040204" pitchFamily="50" charset="-128"/>
                <a:cs typeface="メイリオ" panose="020B0604030504040204" pitchFamily="50" charset="-128"/>
              </a:rPr>
              <a:t>のバージョンが挙げられ</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r>
              <a:rPr lang="x-none" dirty="0">
                <a:latin typeface="メイリオ" panose="020B0604030504040204" pitchFamily="50" charset="-128"/>
                <a:ea typeface="メイリオ" panose="020B0604030504040204" pitchFamily="50" charset="-128"/>
                <a:cs typeface="メイリオ" panose="020B0604030504040204" pitchFamily="50" charset="-128"/>
              </a:rPr>
              <a:t> </a:t>
            </a:r>
            <a:endParaRPr lang="x-none" altLang="ja-JP" i="1" dirty="0">
              <a:latin typeface="メイリオ" panose="020B0604030504040204" pitchFamily="50" charset="-128"/>
              <a:ea typeface="メイリオ" panose="020B0604030504040204" pitchFamily="50" charset="-128"/>
              <a:cs typeface="メイリオ" panose="020B0604030504040204" pitchFamily="50" charset="-128"/>
            </a:endParaRPr>
          </a:p>
          <a:p>
            <a:r>
              <a:rPr lang="x-none" altLang="x-none" dirty="0">
                <a:latin typeface="メイリオ" panose="020B0604030504040204" pitchFamily="50" charset="-128"/>
                <a:ea typeface="メイリオ" panose="020B0604030504040204" pitchFamily="50" charset="-128"/>
                <a:cs typeface="メイリオ" panose="020B0604030504040204" pitchFamily="50" charset="-128"/>
              </a:rPr>
              <a:t>コピーレフト ライセンスは、ソース</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コード</a:t>
            </a:r>
            <a:r>
              <a:rPr lang="x-none" altLang="x-none" dirty="0">
                <a:latin typeface="メイリオ" panose="020B0604030504040204" pitchFamily="50" charset="-128"/>
                <a:ea typeface="メイリオ" panose="020B0604030504040204" pitchFamily="50" charset="-128"/>
                <a:cs typeface="メイリオ" panose="020B0604030504040204" pitchFamily="50" charset="-128"/>
              </a:rPr>
              <a:t>が</a:t>
            </a:r>
            <a:r>
              <a:rPr lang="ja-JP" altLang="en-US">
                <a:latin typeface="メイリオ" panose="020B0604030504040204" pitchFamily="50" charset="-128"/>
                <a:ea typeface="メイリオ" panose="020B0604030504040204" pitchFamily="50" charset="-128"/>
                <a:cs typeface="メイリオ" panose="020B0604030504040204" pitchFamily="50" charset="-128"/>
              </a:rPr>
              <a:t>入手</a:t>
            </a:r>
            <a:r>
              <a:rPr lang="x-none" altLang="x-none" smtClean="0">
                <a:latin typeface="メイリオ" panose="020B0604030504040204" pitchFamily="50" charset="-128"/>
                <a:ea typeface="メイリオ" panose="020B0604030504040204" pitchFamily="50" charset="-128"/>
                <a:cs typeface="メイリオ" panose="020B0604030504040204" pitchFamily="50" charset="-128"/>
              </a:rPr>
              <a:t>できる状態にあることを義務</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付</a:t>
            </a:r>
            <a:r>
              <a:rPr lang="x-none" altLang="x-none" smtClean="0">
                <a:latin typeface="メイリオ" panose="020B0604030504040204" pitchFamily="50" charset="-128"/>
                <a:ea typeface="メイリオ" panose="020B0604030504040204" pitchFamily="50" charset="-128"/>
                <a:cs typeface="メイリオ" panose="020B0604030504040204" pitchFamily="50" charset="-128"/>
              </a:rPr>
              <a:t>ける場合があ</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endParaRPr lang="x-none" altLang="x-none" dirty="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endParaRPr lang="en-US" altLang="ja-JP" i="1" dirty="0">
              <a:latin typeface="メイリオ" panose="020B0604030504040204" pitchFamily="50" charset="-128"/>
              <a:ea typeface="メイリオ" panose="020B0604030504040204" pitchFamily="50" charset="-128"/>
              <a:cs typeface="メイリオ" panose="020B0604030504040204" pitchFamily="50" charset="-128"/>
            </a:endParaRPr>
          </a:p>
          <a:p>
            <a:pPr>
              <a:buNone/>
            </a:pP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54941448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プロプライエタリ</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ライセンス、</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
            </a:r>
            <a:b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b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もしくはクローズド</a:t>
            </a:r>
            <a:r>
              <a:rPr lang="en-US" dirty="0" smtClean="0">
                <a:latin typeface="メイリオ" panose="020B0604030504040204" pitchFamily="50" charset="-128"/>
                <a:ea typeface="メイリオ" panose="020B0604030504040204" pitchFamily="50" charset="-128"/>
                <a:cs typeface="メイリオ" panose="020B0604030504040204" pitchFamily="50" charset="-128"/>
              </a:rPr>
              <a:t> </a:t>
            </a:r>
            <a:r>
              <a:rPr lang="en-US" dirty="0" err="1">
                <a:latin typeface="メイリオ" panose="020B0604030504040204" pitchFamily="50" charset="-128"/>
                <a:ea typeface="メイリオ" panose="020B0604030504040204" pitchFamily="50" charset="-128"/>
                <a:cs typeface="メイリオ" panose="020B0604030504040204" pitchFamily="50" charset="-128"/>
              </a:rPr>
              <a:t>ソース</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 ライセンス</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Content Placeholder 2"/>
          <p:cNvSpPr>
            <a:spLocks noGrp="1"/>
          </p:cNvSpPr>
          <p:nvPr>
            <p:ph idx="1"/>
          </p:nvPr>
        </p:nvSpPr>
        <p:spPr>
          <a:xfrm>
            <a:off x="556967" y="2013995"/>
            <a:ext cx="10796833" cy="4644352"/>
          </a:xfrm>
        </p:spPr>
        <p:txBody>
          <a:bodyPr vert="horz" lIns="91440" tIns="45720" rIns="91440" bIns="45720" rtlCol="0" anchor="t">
            <a:normAutofit lnSpcReduction="10000"/>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プロプライエタリ ソフトウェア </a:t>
            </a:r>
            <a:r>
              <a:rPr lang="en-US" dirty="0" err="1">
                <a:latin typeface="メイリオ" panose="020B0604030504040204" pitchFamily="50" charset="-128"/>
                <a:ea typeface="メイリオ" panose="020B0604030504040204" pitchFamily="50" charset="-128"/>
                <a:cs typeface="メイリオ" panose="020B0604030504040204" pitchFamily="50" charset="-128"/>
              </a:rPr>
              <a:t>ライセンス</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もしくは</a:t>
            </a:r>
            <a:r>
              <a:rPr lang="en-US" dirty="0" err="1">
                <a:latin typeface="メイリオ" panose="020B0604030504040204" pitchFamily="50" charset="-128"/>
                <a:ea typeface="メイリオ" panose="020B0604030504040204" pitchFamily="50" charset="-128"/>
                <a:cs typeface="メイリオ" panose="020B0604030504040204" pitchFamily="50" charset="-128"/>
              </a:rPr>
              <a:t>商用ライセンス、もしくはEULA）は</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ソフトウェアの使用、改変</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もしくは再頒布についての制約を有</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する</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r>
              <a:rPr lang="en-US" dirty="0" err="1">
                <a:latin typeface="メイリオ" panose="020B0604030504040204" pitchFamily="50" charset="-128"/>
                <a:ea typeface="メイリオ" panose="020B0604030504040204" pitchFamily="50" charset="-128"/>
                <a:cs typeface="メイリオ" panose="020B0604030504040204" pitchFamily="50" charset="-128"/>
              </a:rPr>
              <a:t>プロプライエタリ</a:t>
            </a:r>
            <a:r>
              <a:rPr lang="en-US" dirty="0">
                <a:latin typeface="メイリオ" panose="020B0604030504040204" pitchFamily="50" charset="-128"/>
                <a:ea typeface="メイリオ" panose="020B0604030504040204" pitchFamily="50" charset="-128"/>
                <a:cs typeface="メイリオ" panose="020B0604030504040204" pitchFamily="50" charset="-128"/>
              </a:rPr>
              <a:t> </a:t>
            </a:r>
            <a:r>
              <a:rPr lang="en-US" dirty="0" err="1">
                <a:latin typeface="メイリオ" panose="020B0604030504040204" pitchFamily="50" charset="-128"/>
                <a:ea typeface="メイリオ" panose="020B0604030504040204" pitchFamily="50" charset="-128"/>
                <a:cs typeface="メイリオ" panose="020B0604030504040204" pitchFamily="50" charset="-128"/>
              </a:rPr>
              <a:t>ライセンスは、多くの場合</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金銭</a:t>
            </a:r>
            <a:r>
              <a:rPr lang="ja-JP" altLang="en-US">
                <a:latin typeface="メイリオ" panose="020B0604030504040204" pitchFamily="50" charset="-128"/>
                <a:ea typeface="メイリオ" panose="020B0604030504040204" pitchFamily="50" charset="-128"/>
                <a:cs typeface="メイリオ" panose="020B0604030504040204" pitchFamily="50" charset="-128"/>
              </a:rPr>
              <a:t>の</a:t>
            </a:r>
            <a:r>
              <a:rPr lang="en-US" smtClean="0">
                <a:latin typeface="メイリオ" panose="020B0604030504040204" pitchFamily="50" charset="-128"/>
                <a:ea typeface="メイリオ" panose="020B0604030504040204" pitchFamily="50" charset="-128"/>
                <a:cs typeface="メイリオ" panose="020B0604030504040204" pitchFamily="50" charset="-128"/>
              </a:rPr>
              <a:t>支払</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い</a:t>
            </a:r>
            <a:r>
              <a:rPr lang="en-US" smtClean="0">
                <a:latin typeface="メイリオ" panose="020B0604030504040204" pitchFamily="50" charset="-128"/>
                <a:ea typeface="メイリオ" panose="020B0604030504040204" pitchFamily="50" charset="-128"/>
                <a:cs typeface="メイリオ" panose="020B0604030504040204" pitchFamily="50" charset="-128"/>
              </a:rPr>
              <a:t>やライセンス料を伴</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う</a:t>
            </a:r>
            <a:r>
              <a:rPr lang="en-US" dirty="0">
                <a:latin typeface="メイリオ" panose="020B0604030504040204" pitchFamily="50" charset="-128"/>
                <a:ea typeface="メイリオ" panose="020B0604030504040204" pitchFamily="50" charset="-128"/>
                <a:cs typeface="メイリオ" panose="020B0604030504040204" pitchFamily="50" charset="-128"/>
              </a:rPr>
              <a:t> </a:t>
            </a:r>
          </a:p>
          <a:p>
            <a:r>
              <a:rPr lang="en-US" dirty="0" err="1">
                <a:latin typeface="メイリオ" panose="020B0604030504040204" pitchFamily="50" charset="-128"/>
                <a:ea typeface="メイリオ" panose="020B0604030504040204" pitchFamily="50" charset="-128"/>
                <a:cs typeface="メイリオ" panose="020B0604030504040204" pitchFamily="50" charset="-128"/>
              </a:rPr>
              <a:t>プロプライエタリ</a:t>
            </a:r>
            <a:r>
              <a:rPr lang="en-US" dirty="0">
                <a:latin typeface="メイリオ" panose="020B0604030504040204" pitchFamily="50" charset="-128"/>
                <a:ea typeface="メイリオ" panose="020B0604030504040204" pitchFamily="50" charset="-128"/>
                <a:cs typeface="メイリオ" panose="020B0604030504040204" pitchFamily="50" charset="-128"/>
              </a:rPr>
              <a:t> </a:t>
            </a:r>
            <a:r>
              <a:rPr lang="en-US" dirty="0" err="1">
                <a:latin typeface="メイリオ" panose="020B0604030504040204" pitchFamily="50" charset="-128"/>
                <a:ea typeface="メイリオ" panose="020B0604030504040204" pitchFamily="50" charset="-128"/>
                <a:cs typeface="メイリオ" panose="020B0604030504040204" pitchFamily="50" charset="-128"/>
              </a:rPr>
              <a:t>ライセンスは</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ベンダ</a:t>
            </a:r>
            <a:r>
              <a:rPr lang="en-US" dirty="0">
                <a:latin typeface="メイリオ" panose="020B0604030504040204" pitchFamily="50" charset="-128"/>
                <a:ea typeface="メイリオ" panose="020B0604030504040204" pitchFamily="50" charset="-128"/>
                <a:cs typeface="メイリオ" panose="020B0604030504040204" pitchFamily="50" charset="-128"/>
              </a:rPr>
              <a:t>ー</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ごと</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の</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独自性があ</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 </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 存在する</a:t>
            </a:r>
            <a:r>
              <a:rPr lang="en-US" dirty="0" err="1">
                <a:latin typeface="メイリオ" panose="020B0604030504040204" pitchFamily="50" charset="-128"/>
                <a:ea typeface="メイリオ" panose="020B0604030504040204" pitchFamily="50" charset="-128"/>
                <a:cs typeface="メイリオ" panose="020B0604030504040204" pitchFamily="50" charset="-128"/>
              </a:rPr>
              <a:t>ベンダ</a:t>
            </a:r>
            <a:r>
              <a:rPr lang="en-US" dirty="0">
                <a:latin typeface="メイリオ" panose="020B0604030504040204" pitchFamily="50" charset="-128"/>
                <a:ea typeface="メイリオ" panose="020B0604030504040204" pitchFamily="50" charset="-128"/>
                <a:cs typeface="メイリオ" panose="020B0604030504040204" pitchFamily="50" charset="-128"/>
              </a:rPr>
              <a:t>ー</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数と同じバリエーションの</a:t>
            </a:r>
            <a:r>
              <a:rPr lang="en-US" dirty="0" err="1">
                <a:latin typeface="メイリオ" panose="020B0604030504040204" pitchFamily="50" charset="-128"/>
                <a:ea typeface="メイリオ" panose="020B0604030504040204" pitchFamily="50" charset="-128"/>
                <a:cs typeface="メイリオ" panose="020B0604030504040204" pitchFamily="50" charset="-128"/>
              </a:rPr>
              <a:t>プロプライエタリ</a:t>
            </a:r>
            <a:r>
              <a:rPr lang="en-US" dirty="0">
                <a:latin typeface="メイリオ" panose="020B0604030504040204" pitchFamily="50" charset="-128"/>
                <a:ea typeface="メイリオ" panose="020B0604030504040204" pitchFamily="50" charset="-128"/>
                <a:cs typeface="メイリオ" panose="020B0604030504040204" pitchFamily="50" charset="-128"/>
              </a:rPr>
              <a:t> </a:t>
            </a:r>
            <a:r>
              <a:rPr lang="en-US" dirty="0" err="1">
                <a:latin typeface="メイリオ" panose="020B0604030504040204" pitchFamily="50" charset="-128"/>
                <a:ea typeface="メイリオ" panose="020B0604030504040204" pitchFamily="50" charset="-128"/>
                <a:cs typeface="メイリオ" panose="020B0604030504040204" pitchFamily="50" charset="-128"/>
              </a:rPr>
              <a:t>ライセンス</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が</a:t>
            </a:r>
            <a:r>
              <a:rPr lang="en-US" dirty="0" err="1">
                <a:latin typeface="メイリオ" panose="020B0604030504040204" pitchFamily="50" charset="-128"/>
                <a:ea typeface="メイリオ" panose="020B0604030504040204" pitchFamily="50" charset="-128"/>
                <a:cs typeface="メイリオ" panose="020B0604030504040204" pitchFamily="50" charset="-128"/>
              </a:rPr>
              <a:t>あり、それぞれ</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を</a:t>
            </a:r>
            <a:r>
              <a:rPr lang="en-US" dirty="0" err="1">
                <a:latin typeface="メイリオ" panose="020B0604030504040204" pitchFamily="50" charset="-128"/>
                <a:ea typeface="メイリオ" panose="020B0604030504040204" pitchFamily="50" charset="-128"/>
                <a:cs typeface="メイリオ" panose="020B0604030504040204" pitchFamily="50" charset="-128"/>
              </a:rPr>
              <a:t>個別に評価</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し</a:t>
            </a:r>
            <a:r>
              <a:rPr lang="en-US" dirty="0" err="1">
                <a:latin typeface="メイリオ" panose="020B0604030504040204" pitchFamily="50" charset="-128"/>
                <a:ea typeface="メイリオ" panose="020B0604030504040204" pitchFamily="50" charset="-128"/>
                <a:cs typeface="メイリオ" panose="020B0604030504040204" pitchFamily="50" charset="-128"/>
              </a:rPr>
              <a:t>なければな</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らない</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r>
              <a:rPr lang="en-US" dirty="0" err="1">
                <a:latin typeface="メイリオ" panose="020B0604030504040204" pitchFamily="50" charset="-128"/>
                <a:ea typeface="メイリオ" panose="020B0604030504040204" pitchFamily="50" charset="-128"/>
                <a:cs typeface="メイリオ" panose="020B0604030504040204" pitchFamily="50" charset="-128"/>
              </a:rPr>
              <a:t>FOSSの開発者たちは</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通常、</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altLang="ja-JP" dirty="0" err="1">
                <a:latin typeface="メイリオ" panose="020B0604030504040204" pitchFamily="50" charset="-128"/>
                <a:ea typeface="メイリオ" panose="020B0604030504040204" pitchFamily="50" charset="-128"/>
                <a:cs typeface="メイリオ" panose="020B0604030504040204" pitchFamily="50" charset="-128"/>
              </a:rPr>
              <a:t>プロプライエタリ</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という用語</a:t>
            </a:r>
            <a:r>
              <a:rPr lang="en-US" altLang="ja-JP" dirty="0" err="1">
                <a:latin typeface="メイリオ" panose="020B0604030504040204" pitchFamily="50" charset="-128"/>
                <a:ea typeface="メイリオ" panose="020B0604030504040204" pitchFamily="50" charset="-128"/>
                <a:cs typeface="メイリオ" panose="020B0604030504040204" pitchFamily="50" charset="-128"/>
              </a:rPr>
              <a:t>をFOSS</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でない</a:t>
            </a:r>
            <a:r>
              <a:rPr lang="en-US" altLang="ja-JP" dirty="0" err="1">
                <a:latin typeface="メイリオ" panose="020B0604030504040204" pitchFamily="50" charset="-128"/>
                <a:ea typeface="メイリオ" panose="020B0604030504040204" pitchFamily="50" charset="-128"/>
                <a:cs typeface="メイリオ" panose="020B0604030504040204" pitchFamily="50" charset="-128"/>
              </a:rPr>
              <a:t>商用のライセンスを言い表す際に用い</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r>
              <a:rPr lang="en-US" altLang="ja-JP" dirty="0" err="1">
                <a:latin typeface="メイリオ" panose="020B0604030504040204" pitchFamily="50" charset="-128"/>
                <a:ea typeface="メイリオ" panose="020B0604030504040204" pitchFamily="50" charset="-128"/>
                <a:cs typeface="メイリオ" panose="020B0604030504040204" pitchFamily="50" charset="-128"/>
              </a:rPr>
              <a:t>が</a:t>
            </a:r>
            <a:r>
              <a:rPr lang="en-US" dirty="0" err="1">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ライセンスも</a:t>
            </a:r>
            <a:r>
              <a:rPr lang="en-US" dirty="0" err="1">
                <a:latin typeface="メイリオ" panose="020B0604030504040204" pitchFamily="50" charset="-128"/>
                <a:ea typeface="メイリオ" panose="020B0604030504040204" pitchFamily="50" charset="-128"/>
                <a:cs typeface="メイリオ" panose="020B0604030504040204" pitchFamily="50" charset="-128"/>
              </a:rPr>
              <a:t>プロプライエタリ</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 </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ライセンスも</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知的財産</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をベース</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にしたものであり、どちらも</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その</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ソフトウェア資産</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にライセンスを付与</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したもの</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158077006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latin typeface="メイリオ" panose="020B0604030504040204" pitchFamily="50" charset="-128"/>
                <a:ea typeface="メイリオ" panose="020B0604030504040204" pitchFamily="50" charset="-128"/>
                <a:cs typeface="メイリオ" panose="020B0604030504040204" pitchFamily="50" charset="-128"/>
              </a:rPr>
              <a:t>その他のライセン</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ス</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Content Placeholder 2"/>
          <p:cNvSpPr>
            <a:spLocks noGrp="1"/>
          </p:cNvSpPr>
          <p:nvPr>
            <p:ph idx="1"/>
          </p:nvPr>
        </p:nvSpPr>
        <p:spPr>
          <a:xfrm>
            <a:off x="697584" y="1481772"/>
            <a:ext cx="10796833" cy="5176575"/>
          </a:xfrm>
        </p:spPr>
        <p:txBody>
          <a:bodyPr vert="horz" lIns="91440" tIns="45720" rIns="91440" bIns="45720" rtlCol="0" anchor="t">
            <a:normAutofit lnSpcReduction="10000"/>
          </a:bodyPr>
          <a:lstStyle/>
          <a:p>
            <a:r>
              <a:rPr lang="en-US" dirty="0" err="1">
                <a:latin typeface="メイリオ" panose="020B0604030504040204" pitchFamily="50" charset="-128"/>
                <a:ea typeface="メイリオ" panose="020B0604030504040204" pitchFamily="50" charset="-128"/>
                <a:cs typeface="メイリオ" panose="020B0604030504040204" pitchFamily="50" charset="-128"/>
              </a:rPr>
              <a:t>フリーウェア－プロプライエタリ</a:t>
            </a:r>
            <a:r>
              <a:rPr lang="en-US" dirty="0">
                <a:latin typeface="メイリオ" panose="020B0604030504040204" pitchFamily="50" charset="-128"/>
                <a:ea typeface="メイリオ" panose="020B0604030504040204" pitchFamily="50" charset="-128"/>
                <a:cs typeface="メイリオ" panose="020B0604030504040204" pitchFamily="50" charset="-128"/>
              </a:rPr>
              <a:t> </a:t>
            </a:r>
            <a:r>
              <a:rPr lang="en-US" dirty="0" err="1">
                <a:latin typeface="メイリオ" panose="020B0604030504040204" pitchFamily="50" charset="-128"/>
                <a:ea typeface="メイリオ" panose="020B0604030504040204" pitchFamily="50" charset="-128"/>
                <a:cs typeface="メイリオ" panose="020B0604030504040204" pitchFamily="50" charset="-128"/>
              </a:rPr>
              <a:t>ライセンスの</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下で</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無料</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また</a:t>
            </a:r>
            <a:r>
              <a:rPr lang="en-US" dirty="0" err="1">
                <a:latin typeface="メイリオ" panose="020B0604030504040204" pitchFamily="50" charset="-128"/>
                <a:ea typeface="メイリオ" panose="020B0604030504040204" pitchFamily="50" charset="-128"/>
                <a:cs typeface="メイリオ" panose="020B0604030504040204" pitchFamily="50" charset="-128"/>
              </a:rPr>
              <a:t>は非常に低</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い</a:t>
            </a:r>
            <a:r>
              <a:rPr lang="en-US" dirty="0" err="1">
                <a:latin typeface="メイリオ" panose="020B0604030504040204" pitchFamily="50" charset="-128"/>
                <a:ea typeface="メイリオ" panose="020B0604030504040204" pitchFamily="50" charset="-128"/>
                <a:cs typeface="メイリオ" panose="020B0604030504040204" pitchFamily="50" charset="-128"/>
              </a:rPr>
              <a:t>コストで頒布されるソフトウェア</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ソースコードが</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入手</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できる</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もの</a:t>
            </a:r>
            <a:r>
              <a:rPr lang="en-US" sz="1800" dirty="0">
                <a:latin typeface="メイリオ" panose="020B0604030504040204" pitchFamily="50" charset="-128"/>
                <a:ea typeface="メイリオ" panose="020B0604030504040204" pitchFamily="50" charset="-128"/>
                <a:cs typeface="メイリオ" panose="020B0604030504040204" pitchFamily="50" charset="-128"/>
              </a:rPr>
              <a:t>も</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あれば、でき</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ない</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もの</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もあり</a:t>
            </a:r>
            <a:r>
              <a:rPr lang="ja-JP" altLang="en-US" sz="1800" dirty="0" err="1">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派生的著作物</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の作成について、一般的には</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制限され</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る</a:t>
            </a:r>
            <a:endParaRPr lang="en-US" sz="1800"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フリーウェアのソフトウェアは</a:t>
            </a:r>
            <a:r>
              <a:rPr lang="ja-JP" altLang="en-US" sz="1800" dirty="0" err="1">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通常</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すべての機能が使え</a:t>
            </a:r>
            <a:r>
              <a:rPr lang="en-US" sz="1800" dirty="0" err="1" smtClean="0">
                <a:latin typeface="メイリオ" panose="020B0604030504040204" pitchFamily="50" charset="-128"/>
                <a:ea typeface="メイリオ" panose="020B0604030504040204" pitchFamily="50" charset="-128"/>
                <a:cs typeface="メイリオ" panose="020B0604030504040204" pitchFamily="50" charset="-128"/>
              </a:rPr>
              <a:t>（機能制約がない</a:t>
            </a:r>
            <a:r>
              <a:rPr lang="en-US" sz="1800" dirty="0">
                <a:latin typeface="メイリオ" panose="020B0604030504040204" pitchFamily="50" charset="-128"/>
                <a:ea typeface="メイリオ" panose="020B0604030504040204" pitchFamily="50" charset="-128"/>
                <a:cs typeface="メイリオ" panose="020B0604030504040204" pitchFamily="50" charset="-128"/>
              </a:rPr>
              <a:t>）、</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制限なく使える（使用日数</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の</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制約がない</a:t>
            </a:r>
            <a:r>
              <a:rPr lang="en-US" sz="1800" dirty="0">
                <a:latin typeface="メイリオ" panose="020B0604030504040204" pitchFamily="50" charset="-128"/>
                <a:ea typeface="メイリオ" panose="020B0604030504040204" pitchFamily="50" charset="-128"/>
                <a:cs typeface="メイリオ" panose="020B0604030504040204" pitchFamily="50" charset="-128"/>
              </a:rPr>
              <a:t>）</a:t>
            </a:r>
          </a:p>
          <a:p>
            <a:pPr lvl="1">
              <a:buFont typeface="Wingdings" panose="05000000000000000000" pitchFamily="2" charset="2"/>
              <a:buChar char="Ø"/>
            </a:pP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フリーウェアのソフトウェアは</a:t>
            </a:r>
            <a:r>
              <a:rPr lang="ja-JP" altLang="en-US" sz="1800" dirty="0" err="1">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使用タイプ</a:t>
            </a:r>
            <a:r>
              <a:rPr lang="en-US" sz="1800" dirty="0">
                <a:latin typeface="メイリオ" panose="020B0604030504040204" pitchFamily="50" charset="-128"/>
                <a:ea typeface="メイリオ" panose="020B0604030504040204" pitchFamily="50" charset="-128"/>
                <a:cs typeface="メイリオ" panose="020B0604030504040204" pitchFamily="50" charset="-128"/>
              </a:rPr>
              <a:t>（</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個人使用、商業目的、学術目的など）についての制約</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や</a:t>
            </a:r>
            <a:r>
              <a:rPr lang="en-US" sz="1800" dirty="0">
                <a:latin typeface="メイリオ" panose="020B0604030504040204" pitchFamily="50" charset="-128"/>
                <a:ea typeface="メイリオ" panose="020B0604030504040204" pitchFamily="50" charset="-128"/>
                <a:cs typeface="メイリオ" panose="020B0604030504040204" pitchFamily="50" charset="-128"/>
              </a:rPr>
              <a:t>、</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ソフトウェアのコピ</a:t>
            </a:r>
            <a:r>
              <a:rPr lang="en-US" sz="1800" dirty="0">
                <a:latin typeface="メイリオ" panose="020B0604030504040204" pitchFamily="50" charset="-128"/>
                <a:ea typeface="メイリオ" panose="020B0604030504040204" pitchFamily="50" charset="-128"/>
                <a:cs typeface="メイリオ" panose="020B0604030504040204" pitchFamily="50" charset="-128"/>
              </a:rPr>
              <a:t>ー、</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頒布</a:t>
            </a:r>
            <a:r>
              <a:rPr lang="en-US" sz="18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派生的著作物</a:t>
            </a:r>
            <a:r>
              <a:rPr lang="en-US" sz="1800" dirty="0" err="1" smtClean="0">
                <a:latin typeface="メイリオ" panose="020B0604030504040204" pitchFamily="50" charset="-128"/>
                <a:ea typeface="メイリオ" panose="020B0604030504040204" pitchFamily="50" charset="-128"/>
                <a:cs typeface="メイリオ" panose="020B0604030504040204" pitchFamily="50" charset="-128"/>
              </a:rPr>
              <a:t>の作成についての制約を課</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す</a:t>
            </a:r>
            <a:endParaRPr lang="en-US" sz="1800" dirty="0">
              <a:latin typeface="メイリオ" panose="020B0604030504040204" pitchFamily="50" charset="-128"/>
              <a:ea typeface="メイリオ" panose="020B0604030504040204" pitchFamily="50" charset="-128"/>
              <a:cs typeface="メイリオ" panose="020B0604030504040204" pitchFamily="50" charset="-128"/>
            </a:endParaRPr>
          </a:p>
          <a:p>
            <a:r>
              <a:rPr lang="en-US" dirty="0" err="1">
                <a:latin typeface="メイリオ" panose="020B0604030504040204" pitchFamily="50" charset="-128"/>
                <a:ea typeface="メイリオ" panose="020B0604030504040204" pitchFamily="50" charset="-128"/>
                <a:cs typeface="メイリオ" panose="020B0604030504040204" pitchFamily="50" charset="-128"/>
              </a:rPr>
              <a:t>シェアウェア</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基本的に試用</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を</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前提</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に</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無料で</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期間・機能</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を</a:t>
            </a:r>
            <a:r>
              <a:rPr lang="en-US" dirty="0" err="1">
                <a:latin typeface="メイリオ" panose="020B0604030504040204" pitchFamily="50" charset="-128"/>
                <a:ea typeface="メイリオ" panose="020B0604030504040204" pitchFamily="50" charset="-128"/>
                <a:cs typeface="メイリオ" panose="020B0604030504040204" pitchFamily="50" charset="-128"/>
              </a:rPr>
              <a:t>限定し</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て</a:t>
            </a:r>
            <a:r>
              <a:rPr lang="en-US" dirty="0" err="1">
                <a:latin typeface="メイリオ" panose="020B0604030504040204" pitchFamily="50" charset="-128"/>
                <a:ea typeface="メイリオ" panose="020B0604030504040204" pitchFamily="50" charset="-128"/>
                <a:cs typeface="メイリオ" panose="020B0604030504040204" pitchFamily="50" charset="-128"/>
              </a:rPr>
              <a:t>使用者に提供されるプロプライエタリ</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 </a:t>
            </a:r>
            <a:r>
              <a:rPr lang="en-US" dirty="0" err="1">
                <a:latin typeface="メイリオ" panose="020B0604030504040204" pitchFamily="50" charset="-128"/>
                <a:ea typeface="メイリオ" panose="020B0604030504040204" pitchFamily="50" charset="-128"/>
                <a:cs typeface="メイリオ" panose="020B0604030504040204" pitchFamily="50" charset="-128"/>
              </a:rPr>
              <a:t>ソフトウェア</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シェアウェアの目的は、将来の購買者がその有用性を評価できるよう、完全版ライセンス</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の</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購入前にプログラムを</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試用</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する機会を提供すること</a:t>
            </a:r>
            <a:r>
              <a:rPr lang="en-US" sz="1800" dirty="0">
                <a:latin typeface="メイリオ" panose="020B0604030504040204" pitchFamily="50" charset="-128"/>
                <a:ea typeface="メイリオ" panose="020B0604030504040204" pitchFamily="50" charset="-128"/>
                <a:cs typeface="メイリオ" panose="020B0604030504040204" pitchFamily="50" charset="-128"/>
              </a:rPr>
              <a:t> </a:t>
            </a:r>
          </a:p>
          <a:p>
            <a:pPr lvl="1">
              <a:buFont typeface="Wingdings" panose="05000000000000000000" pitchFamily="2" charset="2"/>
              <a:buChar char="Ø"/>
            </a:pPr>
            <a:r>
              <a:rPr lang="en-US" sz="1800" dirty="0" err="1">
                <a:latin typeface="メイリオ" panose="020B0604030504040204" pitchFamily="50" charset="-128"/>
                <a:ea typeface="メイリオ" panose="020B0604030504040204" pitchFamily="50" charset="-128"/>
                <a:cs typeface="メイリオ" panose="020B0604030504040204" pitchFamily="50" charset="-128"/>
              </a:rPr>
              <a:t>大半の企業は、シェアウェアを非常に警戒</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する</a:t>
            </a:r>
            <a:r>
              <a:rPr lang="en-US" sz="18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なぜならシェアウェア ベンダーは、</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そのソフトウェアが組織内で自由に広まってしまった後で</a:t>
            </a:r>
            <a:r>
              <a:rPr lang="ja-JP" altLang="en-US" sz="1800" dirty="0" err="1">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高額な</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ライセンス</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料</a:t>
            </a:r>
            <a:r>
              <a:rPr lang="ja-JP" altLang="en-US" sz="1800">
                <a:latin typeface="メイリオ" panose="020B0604030504040204" pitchFamily="50" charset="-128"/>
                <a:ea typeface="メイリオ" panose="020B0604030504040204" pitchFamily="50" charset="-128"/>
                <a:cs typeface="メイリオ" panose="020B0604030504040204" pitchFamily="50" charset="-128"/>
              </a:rPr>
              <a:t>の</a:t>
            </a:r>
            <a:r>
              <a:rPr lang="en-US" sz="1800" smtClean="0">
                <a:latin typeface="メイリオ" panose="020B0604030504040204" pitchFamily="50" charset="-128"/>
                <a:ea typeface="メイリオ" panose="020B0604030504040204" pitchFamily="50" charset="-128"/>
                <a:cs typeface="メイリオ" panose="020B0604030504040204" pitchFamily="50" charset="-128"/>
              </a:rPr>
              <a:t>支払</a:t>
            </a:r>
            <a:r>
              <a:rPr lang="ja-JP" altLang="en-US" sz="1800" smtClean="0">
                <a:latin typeface="メイリオ" panose="020B0604030504040204" pitchFamily="50" charset="-128"/>
                <a:ea typeface="メイリオ" panose="020B0604030504040204" pitchFamily="50" charset="-128"/>
                <a:cs typeface="メイリオ" panose="020B0604030504040204" pitchFamily="50" charset="-128"/>
              </a:rPr>
              <a:t>い</a:t>
            </a:r>
            <a:r>
              <a:rPr lang="en-US" sz="1800" smtClean="0">
                <a:latin typeface="メイリオ" panose="020B0604030504040204" pitchFamily="50" charset="-128"/>
                <a:ea typeface="メイリオ" panose="020B0604030504040204" pitchFamily="50" charset="-128"/>
                <a:cs typeface="メイリオ" panose="020B0604030504040204" pitchFamily="50" charset="-128"/>
              </a:rPr>
              <a:t>を迫ることがしばしばある</a:t>
            </a:r>
            <a:r>
              <a:rPr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ため</a:t>
            </a:r>
            <a:endParaRPr lang="en-US" sz="1800" dirty="0">
              <a:latin typeface="メイリオ" panose="020B0604030504040204" pitchFamily="50" charset="-128"/>
              <a:ea typeface="メイリオ" panose="020B0604030504040204" pitchFamily="50" charset="-128"/>
              <a:cs typeface="メイリオ" panose="020B0604030504040204" pitchFamily="50" charset="-128"/>
            </a:endParaRPr>
          </a:p>
          <a:p>
            <a:r>
              <a:rPr lang="en-US" dirty="0" err="1">
                <a:latin typeface="メイリオ" panose="020B0604030504040204" pitchFamily="50" charset="-128"/>
                <a:ea typeface="メイリオ" panose="020B0604030504040204" pitchFamily="50" charset="-128"/>
                <a:cs typeface="メイリオ" panose="020B0604030504040204" pitchFamily="50" charset="-128"/>
              </a:rPr>
              <a:t>フリーウェアとシェアウェアは、FOSSでは</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ない</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139576462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smtClean="0">
                <a:latin typeface="メイリオ" panose="020B0604030504040204" pitchFamily="50" charset="-128"/>
                <a:ea typeface="メイリオ" panose="020B0604030504040204" pitchFamily="50" charset="-128"/>
                <a:cs typeface="メイリオ" panose="020B0604030504040204" pitchFamily="50" charset="-128"/>
              </a:rPr>
              <a:t>Disclaimer</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免責事項）</a:t>
            </a:r>
          </a:p>
        </p:txBody>
      </p:sp>
      <p:sp>
        <p:nvSpPr>
          <p:cNvPr id="3" name="コンテンツ プレースホルダー 2"/>
          <p:cNvSpPr>
            <a:spLocks noGrp="1"/>
          </p:cNvSpPr>
          <p:nvPr>
            <p:ph idx="1"/>
          </p:nvPr>
        </p:nvSpPr>
        <p:spPr/>
        <p:txBody>
          <a:bodyPr>
            <a:normAutofit/>
          </a:bodyPr>
          <a:lstStyle/>
          <a:p>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本文書は、</a:t>
            </a:r>
            <a:r>
              <a:rPr lang="en-US" altLang="ja-JP" smtClean="0">
                <a:latin typeface="メイリオ" panose="020B0604030504040204" pitchFamily="50" charset="-128"/>
                <a:ea typeface="メイリオ" panose="020B0604030504040204" pitchFamily="50" charset="-128"/>
                <a:cs typeface="メイリオ" panose="020B0604030504040204" pitchFamily="50" charset="-128"/>
              </a:rPr>
              <a:t>The Linux Foundation </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における</a:t>
            </a:r>
            <a:r>
              <a:rPr lang="en-US" altLang="ja-JP" smtClean="0">
                <a:latin typeface="メイリオ" panose="020B0604030504040204" pitchFamily="50" charset="-128"/>
                <a:ea typeface="メイリオ" panose="020B0604030504040204" pitchFamily="50" charset="-128"/>
                <a:cs typeface="メイリオ" panose="020B0604030504040204" pitchFamily="50" charset="-128"/>
              </a:rPr>
              <a:t>OpenChain </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プロジェクトの英文ドキュメント「</a:t>
            </a:r>
            <a:r>
              <a:rPr lang="en-US" altLang="ja-JP" smtClean="0">
                <a:latin typeface="メイリオ" panose="020B0604030504040204" pitchFamily="50" charset="-128"/>
                <a:ea typeface="メイリオ" panose="020B0604030504040204" pitchFamily="50" charset="-128"/>
                <a:cs typeface="メイリオ" panose="020B0604030504040204" pitchFamily="50" charset="-128"/>
              </a:rPr>
              <a:t> OpenChain Curriculum Release 2 </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」の公式翻訳版となります。ただし、翻訳版と英語版との間で何らかの意味の違いがある場合には、英語版が優先されます。 </a:t>
            </a:r>
          </a:p>
          <a:p>
            <a:pPr marL="174625" indent="0">
              <a:buNone/>
            </a:pP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また</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OpenChain </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は</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世界の</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メンバー企業が</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参加</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している</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プロジェクトです</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が、資料の</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細部</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について</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必ず</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しも</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各国の法令に対応していない可能性があります</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本翻訳版を</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日本で活用する際には、各企業の法務部門を加えた</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検討が不可欠です。 </a:t>
            </a: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a:p>
            <a:pPr>
              <a:spcBef>
                <a:spcPts val="1200"/>
              </a:spcBef>
            </a:pPr>
            <a:r>
              <a:rPr lang="en-US" altLang="ja-JP" dirty="0">
                <a:latin typeface="メイリオ" panose="020B0604030504040204" pitchFamily="50" charset="-128"/>
                <a:ea typeface="メイリオ" panose="020B0604030504040204" pitchFamily="50" charset="-128"/>
                <a:cs typeface="メイリオ" panose="020B0604030504040204" pitchFamily="50" charset="-128"/>
              </a:rPr>
              <a:t>This is an official translation from the OpenChain Project. It has been translated from the original English text. In the event there is confusion between a translation and the English version, The English text shall take precedence.</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276485026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パブリック ドメイン</a:t>
            </a:r>
          </a:p>
        </p:txBody>
      </p:sp>
      <p:sp>
        <p:nvSpPr>
          <p:cNvPr id="3" name="Content Placeholder 2"/>
          <p:cNvSpPr>
            <a:spLocks noGrp="1"/>
          </p:cNvSpPr>
          <p:nvPr>
            <p:ph idx="1"/>
          </p:nvPr>
        </p:nvSpPr>
        <p:spPr>
          <a:xfrm>
            <a:off x="556967" y="1481772"/>
            <a:ext cx="10796833" cy="5176575"/>
          </a:xfrm>
        </p:spPr>
        <p:txBody>
          <a:bodyPr vert="horz" lIns="91440" tIns="45720" rIns="91440" bIns="45720" rtlCol="0" anchor="t">
            <a:normAutofit fontScale="92500" lnSpcReduction="10000"/>
          </a:bodyPr>
          <a:lstStyle/>
          <a:p>
            <a:r>
              <a:rPr lang="en-US" dirty="0" err="1">
                <a:latin typeface="メイリオ" panose="020B0604030504040204" pitchFamily="50" charset="-128"/>
                <a:ea typeface="メイリオ" panose="020B0604030504040204" pitchFamily="50" charset="-128"/>
                <a:cs typeface="メイリオ" panose="020B0604030504040204" pitchFamily="50" charset="-128"/>
              </a:rPr>
              <a:t>パブリック</a:t>
            </a:r>
            <a:r>
              <a:rPr lang="en-US" dirty="0">
                <a:latin typeface="メイリオ" panose="020B0604030504040204" pitchFamily="50" charset="-128"/>
                <a:ea typeface="メイリオ" panose="020B0604030504040204" pitchFamily="50" charset="-128"/>
                <a:cs typeface="メイリオ" panose="020B0604030504040204" pitchFamily="50" charset="-128"/>
              </a:rPr>
              <a:t> </a:t>
            </a:r>
            <a:r>
              <a:rPr lang="en-US" dirty="0" err="1">
                <a:latin typeface="メイリオ" panose="020B0604030504040204" pitchFamily="50" charset="-128"/>
                <a:ea typeface="メイリオ" panose="020B0604030504040204" pitchFamily="50" charset="-128"/>
                <a:cs typeface="メイリオ" panose="020B0604030504040204" pitchFamily="50" charset="-128"/>
              </a:rPr>
              <a:t>ドメインという用語は</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法令で保護されない知的財産を</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意味する。したがって、</a:t>
            </a:r>
            <a:r>
              <a:rPr lang="en-US" dirty="0" err="1">
                <a:latin typeface="メイリオ" panose="020B0604030504040204" pitchFamily="50" charset="-128"/>
                <a:ea typeface="メイリオ" panose="020B0604030504040204" pitchFamily="50" charset="-128"/>
                <a:cs typeface="メイリオ" panose="020B0604030504040204" pitchFamily="50" charset="-128"/>
              </a:rPr>
              <a:t>パブリック</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 </a:t>
            </a:r>
            <a:r>
              <a:rPr lang="en-US" dirty="0" err="1">
                <a:latin typeface="メイリオ" panose="020B0604030504040204" pitchFamily="50" charset="-128"/>
                <a:ea typeface="メイリオ" panose="020B0604030504040204" pitchFamily="50" charset="-128"/>
                <a:cs typeface="メイリオ" panose="020B0604030504040204" pitchFamily="50" charset="-128"/>
              </a:rPr>
              <a:t>ドメインのもの</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については、</a:t>
            </a:r>
            <a:r>
              <a:rPr lang="en-US" dirty="0" err="1">
                <a:latin typeface="メイリオ" panose="020B0604030504040204" pitchFamily="50" charset="-128"/>
                <a:ea typeface="メイリオ" panose="020B0604030504040204" pitchFamily="50" charset="-128"/>
                <a:cs typeface="メイリオ" panose="020B0604030504040204" pitchFamily="50" charset="-128"/>
              </a:rPr>
              <a:t>ライセンスを求め</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ずに</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誰でも</a:t>
            </a:r>
            <a:r>
              <a:rPr lang="en-US" dirty="0" err="1">
                <a:latin typeface="メイリオ" panose="020B0604030504040204" pitchFamily="50" charset="-128"/>
                <a:ea typeface="メイリオ" panose="020B0604030504040204" pitchFamily="50" charset="-128"/>
                <a:cs typeface="メイリオ" panose="020B0604030504040204" pitchFamily="50" charset="-128"/>
              </a:rPr>
              <a:t>使用でき</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r>
              <a:rPr lang="en-US" dirty="0">
                <a:latin typeface="メイリオ" panose="020B0604030504040204" pitchFamily="50" charset="-128"/>
                <a:ea typeface="メイリオ" panose="020B0604030504040204" pitchFamily="50" charset="-128"/>
                <a:cs typeface="メイリオ" panose="020B0604030504040204" pitchFamily="50" charset="-128"/>
              </a:rPr>
              <a:t> </a:t>
            </a:r>
          </a:p>
          <a:p>
            <a:r>
              <a:rPr lang="en-US" dirty="0" err="1">
                <a:latin typeface="メイリオ" panose="020B0604030504040204" pitchFamily="50" charset="-128"/>
                <a:ea typeface="メイリオ" panose="020B0604030504040204" pitchFamily="50" charset="-128"/>
                <a:cs typeface="メイリオ" panose="020B0604030504040204" pitchFamily="50" charset="-128"/>
              </a:rPr>
              <a:t>開発者は自身のソフトウェアに</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対し「</a:t>
            </a:r>
            <a:r>
              <a:rPr lang="en-US" dirty="0" err="1">
                <a:latin typeface="メイリオ" panose="020B0604030504040204" pitchFamily="50" charset="-128"/>
                <a:ea typeface="メイリオ" panose="020B0604030504040204" pitchFamily="50" charset="-128"/>
                <a:cs typeface="メイリオ" panose="020B0604030504040204" pitchFamily="50" charset="-128"/>
              </a:rPr>
              <a:t>パブリック</a:t>
            </a:r>
            <a:r>
              <a:rPr lang="en-US" dirty="0">
                <a:latin typeface="メイリオ" panose="020B0604030504040204" pitchFamily="50" charset="-128"/>
                <a:ea typeface="メイリオ" panose="020B0604030504040204" pitchFamily="50" charset="-128"/>
                <a:cs typeface="メイリオ" panose="020B0604030504040204" pitchFamily="50" charset="-128"/>
              </a:rPr>
              <a:t> </a:t>
            </a:r>
            <a:r>
              <a:rPr lang="en-US" dirty="0" err="1">
                <a:latin typeface="メイリオ" panose="020B0604030504040204" pitchFamily="50" charset="-128"/>
                <a:ea typeface="メイリオ" panose="020B0604030504040204" pitchFamily="50" charset="-128"/>
                <a:cs typeface="メイリオ" panose="020B0604030504040204" pitchFamily="50" charset="-128"/>
              </a:rPr>
              <a:t>ドメイン宣言</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dirty="0">
                <a:latin typeface="メイリオ" panose="020B0604030504040204" pitchFamily="50" charset="-128"/>
                <a:ea typeface="メイリオ" panose="020B0604030504040204" pitchFamily="50" charset="-128"/>
                <a:cs typeface="メイリオ" panose="020B0604030504040204" pitchFamily="50" charset="-128"/>
              </a:rPr>
              <a:t> を</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行う</a:t>
            </a:r>
            <a:r>
              <a:rPr lang="en-US" dirty="0" err="1">
                <a:latin typeface="メイリオ" panose="020B0604030504040204" pitchFamily="50" charset="-128"/>
                <a:ea typeface="メイリオ" panose="020B0604030504040204" pitchFamily="50" charset="-128"/>
                <a:cs typeface="メイリオ" panose="020B0604030504040204" pitchFamily="50" charset="-128"/>
              </a:rPr>
              <a:t>ことができ</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r>
              <a:rPr lang="en-US" dirty="0">
                <a:latin typeface="メイリオ" panose="020B0604030504040204" pitchFamily="50" charset="-128"/>
                <a:ea typeface="メイリオ" panose="020B0604030504040204" pitchFamily="50" charset="-128"/>
                <a:cs typeface="メイリオ" panose="020B0604030504040204" pitchFamily="50" charset="-128"/>
              </a:rPr>
              <a:t> </a:t>
            </a:r>
          </a:p>
          <a:p>
            <a:pPr lvl="1">
              <a:buFont typeface="Wingdings" panose="05000000000000000000" pitchFamily="2" charset="2"/>
              <a:buChar char="Ø"/>
            </a:pPr>
            <a:r>
              <a:rPr lang="en-US" sz="1900" dirty="0">
                <a:latin typeface="メイリオ" panose="020B0604030504040204" pitchFamily="50" charset="-128"/>
                <a:ea typeface="メイリオ" panose="020B0604030504040204" pitchFamily="50" charset="-128"/>
                <a:cs typeface="メイリオ" panose="020B0604030504040204" pitchFamily="50" charset="-128"/>
              </a:rPr>
              <a:t>例）「</a:t>
            </a:r>
            <a:r>
              <a:rPr lang="en-US" sz="1900" dirty="0" err="1">
                <a:latin typeface="メイリオ" panose="020B0604030504040204" pitchFamily="50" charset="-128"/>
                <a:ea typeface="メイリオ" panose="020B0604030504040204" pitchFamily="50" charset="-128"/>
                <a:cs typeface="メイリオ" panose="020B0604030504040204" pitchFamily="50" charset="-128"/>
              </a:rPr>
              <a:t>本ソフトウェアの</a:t>
            </a:r>
            <a:r>
              <a:rPr lang="ja-JP" altLang="en-US" sz="1900" dirty="0">
                <a:latin typeface="メイリオ" panose="020B0604030504040204" pitchFamily="50" charset="-128"/>
                <a:ea typeface="メイリオ" panose="020B0604030504040204" pitchFamily="50" charset="-128"/>
                <a:cs typeface="メイリオ" panose="020B0604030504040204" pitchFamily="50" charset="-128"/>
              </a:rPr>
              <a:t>すべて</a:t>
            </a:r>
            <a:r>
              <a:rPr lang="en-US" sz="1900" dirty="0" err="1">
                <a:latin typeface="メイリオ" panose="020B0604030504040204" pitchFamily="50" charset="-128"/>
                <a:ea typeface="メイリオ" panose="020B0604030504040204" pitchFamily="50" charset="-128"/>
                <a:cs typeface="メイリオ" panose="020B0604030504040204" pitchFamily="50" charset="-128"/>
              </a:rPr>
              <a:t>のコードと文書類は著作者によりパブリック</a:t>
            </a:r>
            <a:r>
              <a:rPr lang="ja-JP" altLang="en-US" sz="1900" dirty="0">
                <a:latin typeface="メイリオ" panose="020B0604030504040204" pitchFamily="50" charset="-128"/>
                <a:ea typeface="メイリオ" panose="020B0604030504040204" pitchFamily="50" charset="-128"/>
                <a:cs typeface="メイリオ" panose="020B0604030504040204" pitchFamily="50" charset="-128"/>
              </a:rPr>
              <a:t> </a:t>
            </a:r>
            <a:r>
              <a:rPr lang="en-US" sz="1900" dirty="0" err="1">
                <a:latin typeface="メイリオ" panose="020B0604030504040204" pitchFamily="50" charset="-128"/>
                <a:ea typeface="メイリオ" panose="020B0604030504040204" pitchFamily="50" charset="-128"/>
                <a:cs typeface="メイリオ" panose="020B0604030504040204" pitchFamily="50" charset="-128"/>
              </a:rPr>
              <a:t>ドメインに</a:t>
            </a:r>
            <a:r>
              <a:rPr lang="ja-JP" altLang="en-US" sz="1900" dirty="0">
                <a:latin typeface="メイリオ" panose="020B0604030504040204" pitchFamily="50" charset="-128"/>
                <a:ea typeface="メイリオ" panose="020B0604030504040204" pitchFamily="50" charset="-128"/>
                <a:cs typeface="メイリオ" panose="020B0604030504040204" pitchFamily="50" charset="-128"/>
              </a:rPr>
              <a:t>供され</a:t>
            </a:r>
            <a:r>
              <a:rPr lang="en-US" sz="1900" dirty="0" err="1">
                <a:latin typeface="メイリオ" panose="020B0604030504040204" pitchFamily="50" charset="-128"/>
                <a:ea typeface="メイリオ" panose="020B0604030504040204" pitchFamily="50" charset="-128"/>
                <a:cs typeface="メイリオ" panose="020B0604030504040204" pitchFamily="50" charset="-128"/>
              </a:rPr>
              <a:t>ました</a:t>
            </a:r>
            <a:r>
              <a:rPr lang="en-US" sz="1900" dirty="0">
                <a:latin typeface="メイリオ" panose="020B0604030504040204" pitchFamily="50" charset="-128"/>
                <a:ea typeface="メイリオ" panose="020B0604030504040204" pitchFamily="50" charset="-128"/>
                <a:cs typeface="メイリオ" panose="020B0604030504040204" pitchFamily="50" charset="-128"/>
              </a:rPr>
              <a:t>」</a:t>
            </a:r>
          </a:p>
          <a:p>
            <a:pPr lvl="1">
              <a:buFont typeface="Wingdings" panose="05000000000000000000" pitchFamily="2" charset="2"/>
              <a:buChar char="Ø"/>
            </a:pPr>
            <a:r>
              <a:rPr lang="en-US" sz="1900" dirty="0" err="1">
                <a:latin typeface="メイリオ" panose="020B0604030504040204" pitchFamily="50" charset="-128"/>
                <a:ea typeface="メイリオ" panose="020B0604030504040204" pitchFamily="50" charset="-128"/>
                <a:cs typeface="メイリオ" panose="020B0604030504040204" pitchFamily="50" charset="-128"/>
              </a:rPr>
              <a:t>パブリック</a:t>
            </a:r>
            <a:r>
              <a:rPr lang="en-US" sz="1900" dirty="0">
                <a:latin typeface="メイリオ" panose="020B0604030504040204" pitchFamily="50" charset="-128"/>
                <a:ea typeface="メイリオ" panose="020B0604030504040204" pitchFamily="50" charset="-128"/>
                <a:cs typeface="メイリオ" panose="020B0604030504040204" pitchFamily="50" charset="-128"/>
              </a:rPr>
              <a:t> </a:t>
            </a:r>
            <a:r>
              <a:rPr lang="en-US" sz="1900" dirty="0" err="1">
                <a:latin typeface="メイリオ" panose="020B0604030504040204" pitchFamily="50" charset="-128"/>
                <a:ea typeface="メイリオ" panose="020B0604030504040204" pitchFamily="50" charset="-128"/>
                <a:cs typeface="メイリオ" panose="020B0604030504040204" pitchFamily="50" charset="-128"/>
              </a:rPr>
              <a:t>ドメイン宣言は</a:t>
            </a:r>
            <a:r>
              <a:rPr lang="ja-JP" altLang="en-US" sz="1900" dirty="0" err="1">
                <a:latin typeface="メイリオ" panose="020B0604030504040204" pitchFamily="50" charset="-128"/>
                <a:ea typeface="メイリオ" panose="020B0604030504040204" pitchFamily="50" charset="-128"/>
                <a:cs typeface="メイリオ" panose="020B0604030504040204" pitchFamily="50" charset="-128"/>
              </a:rPr>
              <a:t>、</a:t>
            </a:r>
            <a:r>
              <a:rPr lang="en-US" sz="1900" dirty="0" err="1">
                <a:latin typeface="メイリオ" panose="020B0604030504040204" pitchFamily="50" charset="-128"/>
                <a:ea typeface="メイリオ" panose="020B0604030504040204" pitchFamily="50" charset="-128"/>
                <a:cs typeface="メイリオ" panose="020B0604030504040204" pitchFamily="50" charset="-128"/>
              </a:rPr>
              <a:t>FOSSライセンスと同じものでは</a:t>
            </a:r>
            <a:r>
              <a:rPr lang="ja-JP" altLang="en-US" sz="1900" dirty="0">
                <a:latin typeface="メイリオ" panose="020B0604030504040204" pitchFamily="50" charset="-128"/>
                <a:ea typeface="メイリオ" panose="020B0604030504040204" pitchFamily="50" charset="-128"/>
                <a:cs typeface="メイリオ" panose="020B0604030504040204" pitchFamily="50" charset="-128"/>
              </a:rPr>
              <a:t>ない</a:t>
            </a:r>
            <a:endParaRPr lang="en-US" sz="1900" dirty="0">
              <a:latin typeface="メイリオ" panose="020B0604030504040204" pitchFamily="50" charset="-128"/>
              <a:ea typeface="メイリオ" panose="020B0604030504040204" pitchFamily="50" charset="-128"/>
              <a:cs typeface="メイリオ" panose="020B0604030504040204" pitchFamily="50" charset="-128"/>
            </a:endParaRPr>
          </a:p>
          <a:p>
            <a:r>
              <a:rPr lang="en-US" dirty="0">
                <a:latin typeface="メイリオ" panose="020B0604030504040204" pitchFamily="50" charset="-128"/>
                <a:ea typeface="メイリオ" panose="020B0604030504040204" pitchFamily="50" charset="-128"/>
                <a:cs typeface="メイリオ" panose="020B0604030504040204" pitchFamily="50" charset="-128"/>
              </a:rPr>
              <a:t>パブリック </a:t>
            </a:r>
            <a:r>
              <a:rPr lang="en-US" dirty="0" err="1">
                <a:latin typeface="メイリオ" panose="020B0604030504040204" pitchFamily="50" charset="-128"/>
                <a:ea typeface="メイリオ" panose="020B0604030504040204" pitchFamily="50" charset="-128"/>
                <a:cs typeface="メイリオ" panose="020B0604030504040204" pitchFamily="50" charset="-128"/>
              </a:rPr>
              <a:t>ドメイン宣言とは、開発者がそのソフトウェア</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に</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対し</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保有できるあらゆる知的財産権を放棄もしくは消滅させ</a:t>
            </a:r>
            <a:r>
              <a:rPr lang="en-US" dirty="0" err="1">
                <a:latin typeface="メイリオ" panose="020B0604030504040204" pitchFamily="50" charset="-128"/>
                <a:ea typeface="メイリオ" panose="020B0604030504040204" pitchFamily="50" charset="-128"/>
                <a:cs typeface="メイリオ" panose="020B0604030504040204" pitchFamily="50" charset="-128"/>
              </a:rPr>
              <a:t>、制約なくそのソフトウェアが使用できることを明示</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する試みだが、</a:t>
            </a:r>
            <a:r>
              <a:rPr lang="en-US" dirty="0" err="1">
                <a:latin typeface="メイリオ" panose="020B0604030504040204" pitchFamily="50" charset="-128"/>
                <a:ea typeface="メイリオ" panose="020B0604030504040204" pitchFamily="50" charset="-128"/>
                <a:cs typeface="メイリオ" panose="020B0604030504040204" pitchFamily="50" charset="-128"/>
              </a:rPr>
              <a:t>この宣言の執行可能性については</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FOSSコミュニティにお</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いて</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議論</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の対象となる</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r>
              <a:rPr lang="en-US" dirty="0" err="1">
                <a:latin typeface="メイリオ" panose="020B0604030504040204" pitchFamily="50" charset="-128"/>
                <a:ea typeface="メイリオ" panose="020B0604030504040204" pitchFamily="50" charset="-128"/>
                <a:cs typeface="メイリオ" panose="020B0604030504040204" pitchFamily="50" charset="-128"/>
              </a:rPr>
              <a:t>パブリック</a:t>
            </a:r>
            <a:r>
              <a:rPr lang="en-US" dirty="0">
                <a:latin typeface="メイリオ" panose="020B0604030504040204" pitchFamily="50" charset="-128"/>
                <a:ea typeface="メイリオ" panose="020B0604030504040204" pitchFamily="50" charset="-128"/>
                <a:cs typeface="メイリオ" panose="020B0604030504040204" pitchFamily="50" charset="-128"/>
              </a:rPr>
              <a:t> </a:t>
            </a:r>
            <a:r>
              <a:rPr lang="en-US" dirty="0" err="1">
                <a:latin typeface="メイリオ" panose="020B0604030504040204" pitchFamily="50" charset="-128"/>
                <a:ea typeface="メイリオ" panose="020B0604030504040204" pitchFamily="50" charset="-128"/>
                <a:cs typeface="メイリオ" panose="020B0604030504040204" pitchFamily="50" charset="-128"/>
              </a:rPr>
              <a:t>ドメイン宣言は</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保証免責条項</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のような</a:t>
            </a:r>
            <a:r>
              <a:rPr lang="en-US" dirty="0" err="1">
                <a:latin typeface="メイリオ" panose="020B0604030504040204" pitchFamily="50" charset="-128"/>
                <a:ea typeface="メイリオ" panose="020B0604030504040204" pitchFamily="50" charset="-128"/>
                <a:cs typeface="メイリオ" panose="020B0604030504040204" pitchFamily="50" charset="-128"/>
              </a:rPr>
              <a:t>他の条項を伴</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うことも多い。</a:t>
            </a:r>
            <a:r>
              <a:rPr lang="en-US" dirty="0" err="1">
                <a:latin typeface="メイリオ" panose="020B0604030504040204" pitchFamily="50" charset="-128"/>
                <a:ea typeface="メイリオ" panose="020B0604030504040204" pitchFamily="50" charset="-128"/>
                <a:cs typeface="メイリオ" panose="020B0604030504040204" pitchFamily="50" charset="-128"/>
              </a:rPr>
              <a:t>その場合、そのソフトウェアは</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パブリック</a:t>
            </a:r>
            <a:r>
              <a:rPr lang="en-US" dirty="0">
                <a:latin typeface="メイリオ" panose="020B0604030504040204" pitchFamily="50" charset="-128"/>
                <a:ea typeface="メイリオ" panose="020B0604030504040204" pitchFamily="50" charset="-128"/>
                <a:cs typeface="メイリオ" panose="020B0604030504040204" pitchFamily="50" charset="-128"/>
              </a:rPr>
              <a:t> </a:t>
            </a:r>
            <a:r>
              <a:rPr lang="en-US" dirty="0" err="1">
                <a:latin typeface="メイリオ" panose="020B0604030504040204" pitchFamily="50" charset="-128"/>
                <a:ea typeface="メイリオ" panose="020B0604030504040204" pitchFamily="50" charset="-128"/>
                <a:cs typeface="メイリオ" panose="020B0604030504040204" pitchFamily="50" charset="-128"/>
              </a:rPr>
              <a:t>ドメイン</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というより、</a:t>
            </a:r>
            <a:r>
              <a:rPr lang="en-US" dirty="0" err="1">
                <a:latin typeface="メイリオ" panose="020B0604030504040204" pitchFamily="50" charset="-128"/>
                <a:ea typeface="メイリオ" panose="020B0604030504040204" pitchFamily="50" charset="-128"/>
                <a:cs typeface="メイリオ" panose="020B0604030504040204" pitchFamily="50" charset="-128"/>
              </a:rPr>
              <a:t>あるライセンスの下にあると</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みなすことができる</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200916259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latin typeface="メイリオ" panose="020B0604030504040204" pitchFamily="50" charset="-128"/>
                <a:ea typeface="メイリオ" panose="020B0604030504040204" pitchFamily="50" charset="-128"/>
                <a:cs typeface="メイリオ" panose="020B0604030504040204" pitchFamily="50" charset="-128"/>
              </a:rPr>
              <a:t>ライセンスの両立性</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（互換性）</a:t>
            </a:r>
            <a:r>
              <a:rPr lang="en-US" altLang="ja-JP" baseline="30000" dirty="0">
                <a:latin typeface="メイリオ" panose="020B0604030504040204" pitchFamily="50" charset="-128"/>
                <a:ea typeface="メイリオ" panose="020B0604030504040204" pitchFamily="50" charset="-128"/>
                <a:cs typeface="メイリオ" panose="020B0604030504040204" pitchFamily="50" charset="-128"/>
              </a:rPr>
              <a:t>※</a:t>
            </a:r>
            <a:endParaRPr lang="en-US" baseline="300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Content Placeholder 2"/>
          <p:cNvSpPr>
            <a:spLocks noGrp="1"/>
          </p:cNvSpPr>
          <p:nvPr>
            <p:ph idx="1"/>
          </p:nvPr>
        </p:nvSpPr>
        <p:spPr>
          <a:xfrm>
            <a:off x="556967" y="1481773"/>
            <a:ext cx="10796833" cy="4791706"/>
          </a:xfrm>
        </p:spPr>
        <p:txBody>
          <a:bodyPr vert="horz" lIns="91440" tIns="45720" rIns="91440" bIns="45720" rtlCol="0" anchor="t">
            <a:noAutofit/>
          </a:bodyPr>
          <a:lstStyle/>
          <a:p>
            <a:r>
              <a:rPr lang="en-US" sz="2000" dirty="0" err="1" smtClean="0">
                <a:solidFill>
                  <a:srgbClr val="292934"/>
                </a:solidFill>
                <a:latin typeface="メイリオ" panose="020B0604030504040204" pitchFamily="50" charset="-128"/>
                <a:ea typeface="メイリオ" panose="020B0604030504040204" pitchFamily="50" charset="-128"/>
                <a:cs typeface="メイリオ" panose="020B0604030504040204" pitchFamily="50" charset="-128"/>
              </a:rPr>
              <a:t>ライセンス両立性</a:t>
            </a:r>
            <a:r>
              <a:rPr lang="ja-JP" altLang="en-US" sz="2000" dirty="0">
                <a:solidFill>
                  <a:srgbClr val="292934"/>
                </a:solidFill>
                <a:latin typeface="メイリオ" panose="020B0604030504040204" pitchFamily="50" charset="-128"/>
                <a:ea typeface="メイリオ" panose="020B0604030504040204" pitchFamily="50" charset="-128"/>
                <a:cs typeface="メイリオ" panose="020B0604030504040204" pitchFamily="50" charset="-128"/>
              </a:rPr>
              <a:t>（</a:t>
            </a:r>
            <a:r>
              <a:rPr lang="ja-JP" altLang="en-US" sz="2000" dirty="0" smtClean="0">
                <a:solidFill>
                  <a:srgbClr val="292934"/>
                </a:solidFill>
                <a:latin typeface="メイリオ" panose="020B0604030504040204" pitchFamily="50" charset="-128"/>
                <a:ea typeface="メイリオ" panose="020B0604030504040204" pitchFamily="50" charset="-128"/>
                <a:cs typeface="メイリオ" panose="020B0604030504040204" pitchFamily="50" charset="-128"/>
              </a:rPr>
              <a:t>互換性）</a:t>
            </a:r>
            <a:r>
              <a:rPr lang="en-US" sz="2000" dirty="0" smtClean="0">
                <a:solidFill>
                  <a:srgbClr val="292934"/>
                </a:solidFill>
                <a:latin typeface="メイリオ" panose="020B0604030504040204" pitchFamily="50" charset="-128"/>
                <a:ea typeface="メイリオ" panose="020B0604030504040204" pitchFamily="50" charset="-128"/>
                <a:cs typeface="メイリオ" panose="020B0604030504040204" pitchFamily="50" charset="-128"/>
              </a:rPr>
              <a:t>は</a:t>
            </a:r>
            <a:r>
              <a:rPr lang="en-US" sz="20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（異なるライセンス間で）</a:t>
            </a:r>
            <a:r>
              <a:rPr lang="en-US" sz="2000" dirty="0" err="1">
                <a:latin typeface="メイリオ" panose="020B0604030504040204" pitchFamily="50" charset="-128"/>
                <a:ea typeface="メイリオ" panose="020B0604030504040204" pitchFamily="50" charset="-128"/>
                <a:cs typeface="メイリオ" panose="020B0604030504040204" pitchFamily="50" charset="-128"/>
              </a:rPr>
              <a:t>ライセンス条項に矛盾がないことを確かなものにするプロセス</a:t>
            </a:r>
            <a:r>
              <a:rPr lang="en-US" sz="2000" dirty="0">
                <a:latin typeface="メイリオ" panose="020B0604030504040204" pitchFamily="50" charset="-128"/>
                <a:ea typeface="メイリオ" panose="020B0604030504040204" pitchFamily="50" charset="-128"/>
                <a:cs typeface="メイリオ" panose="020B0604030504040204" pitchFamily="50" charset="-128"/>
              </a:rPr>
              <a:t> </a:t>
            </a:r>
          </a:p>
          <a:p>
            <a:r>
              <a:rPr lang="en-US" altLang="ja-JP" sz="2000" dirty="0">
                <a:latin typeface="メイリオ" panose="020B0604030504040204" pitchFamily="50" charset="-128"/>
                <a:ea typeface="メイリオ" panose="020B0604030504040204" pitchFamily="50" charset="-128"/>
                <a:cs typeface="メイリオ" panose="020B0604030504040204" pitchFamily="50" charset="-128"/>
              </a:rPr>
              <a:t>1</a:t>
            </a:r>
            <a:r>
              <a:rPr lang="en-US" sz="2000" dirty="0">
                <a:solidFill>
                  <a:srgbClr val="292934"/>
                </a:solidFill>
                <a:latin typeface="メイリオ" panose="020B0604030504040204" pitchFamily="50" charset="-128"/>
                <a:ea typeface="メイリオ" panose="020B0604030504040204" pitchFamily="50" charset="-128"/>
                <a:cs typeface="メイリオ" panose="020B0604030504040204" pitchFamily="50" charset="-128"/>
              </a:rPr>
              <a:t>つのライセンスが何かすることを要求し、他方のライセンスがそうすることを禁じている場合、それらは矛盾</a:t>
            </a:r>
            <a:r>
              <a:rPr lang="ja-JP" altLang="en-US" sz="2000" dirty="0">
                <a:solidFill>
                  <a:srgbClr val="292934"/>
                </a:solidFill>
                <a:latin typeface="メイリオ" panose="020B0604030504040204" pitchFamily="50" charset="-128"/>
                <a:ea typeface="メイリオ" panose="020B0604030504040204" pitchFamily="50" charset="-128"/>
                <a:cs typeface="メイリオ" panose="020B0604030504040204" pitchFamily="50" charset="-128"/>
              </a:rPr>
              <a:t>する</a:t>
            </a:r>
            <a:r>
              <a:rPr lang="en-US" sz="2000" dirty="0">
                <a:solidFill>
                  <a:srgbClr val="292934"/>
                </a:solidFill>
                <a:latin typeface="メイリオ" panose="020B0604030504040204" pitchFamily="50" charset="-128"/>
                <a:ea typeface="メイリオ" panose="020B0604030504040204" pitchFamily="50" charset="-128"/>
                <a:cs typeface="メイリオ" panose="020B0604030504040204" pitchFamily="50" charset="-128"/>
              </a:rPr>
              <a:t>。</a:t>
            </a:r>
            <a:r>
              <a:rPr lang="en-US" sz="2000" dirty="0">
                <a:latin typeface="メイリオ" panose="020B0604030504040204" pitchFamily="50" charset="-128"/>
                <a:ea typeface="メイリオ" panose="020B0604030504040204" pitchFamily="50" charset="-128"/>
                <a:cs typeface="メイリオ" panose="020B0604030504040204" pitchFamily="50" charset="-128"/>
              </a:rPr>
              <a:t> その</a:t>
            </a:r>
            <a:r>
              <a:rPr lang="en-US" altLang="ja-JP" sz="2000" dirty="0">
                <a:latin typeface="メイリオ" panose="020B0604030504040204" pitchFamily="50" charset="-128"/>
                <a:ea typeface="メイリオ" panose="020B0604030504040204" pitchFamily="50" charset="-128"/>
                <a:cs typeface="メイリオ" panose="020B0604030504040204" pitchFamily="50" charset="-128"/>
              </a:rPr>
              <a:t>2</a:t>
            </a:r>
            <a:r>
              <a:rPr lang="en-US" sz="2000" dirty="0">
                <a:latin typeface="メイリオ" panose="020B0604030504040204" pitchFamily="50" charset="-128"/>
                <a:ea typeface="メイリオ" panose="020B0604030504040204" pitchFamily="50" charset="-128"/>
                <a:cs typeface="メイリオ" panose="020B0604030504040204" pitchFamily="50" charset="-128"/>
              </a:rPr>
              <a:t>つのソフトウェア</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 </a:t>
            </a:r>
            <a:r>
              <a:rPr lang="en-US" sz="2000" dirty="0" err="1">
                <a:latin typeface="メイリオ" panose="020B0604030504040204" pitchFamily="50" charset="-128"/>
                <a:ea typeface="メイリオ" panose="020B0604030504040204" pitchFamily="50" charset="-128"/>
                <a:cs typeface="メイリオ" panose="020B0604030504040204" pitchFamily="50" charset="-128"/>
              </a:rPr>
              <a:t>モジュールの組み合わせがライセンス</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の</a:t>
            </a:r>
            <a:r>
              <a:rPr lang="en-US" sz="2000" dirty="0" err="1">
                <a:latin typeface="メイリオ" panose="020B0604030504040204" pitchFamily="50" charset="-128"/>
                <a:ea typeface="メイリオ" panose="020B0604030504040204" pitchFamily="50" charset="-128"/>
                <a:cs typeface="メイリオ" panose="020B0604030504040204" pitchFamily="50" charset="-128"/>
              </a:rPr>
              <a:t>下での義務を</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発動</a:t>
            </a:r>
            <a:r>
              <a:rPr lang="en-US" sz="2000" dirty="0">
                <a:latin typeface="メイリオ" panose="020B0604030504040204" pitchFamily="50" charset="-128"/>
                <a:ea typeface="メイリオ" panose="020B0604030504040204" pitchFamily="50" charset="-128"/>
                <a:cs typeface="メイリオ" panose="020B0604030504040204" pitchFamily="50" charset="-128"/>
              </a:rPr>
              <a:t>させる場合には、</a:t>
            </a:r>
            <a:r>
              <a:rPr lang="en-US" altLang="ja-JP" sz="2000" dirty="0">
                <a:latin typeface="メイリオ" panose="020B0604030504040204" pitchFamily="50" charset="-128"/>
                <a:ea typeface="メイリオ" panose="020B0604030504040204" pitchFamily="50" charset="-128"/>
                <a:cs typeface="メイリオ" panose="020B0604030504040204" pitchFamily="50" charset="-128"/>
              </a:rPr>
              <a:t>2</a:t>
            </a:r>
            <a:r>
              <a:rPr lang="en-US" sz="2000" dirty="0">
                <a:latin typeface="メイリオ" panose="020B0604030504040204" pitchFamily="50" charset="-128"/>
                <a:ea typeface="メイリオ" panose="020B0604030504040204" pitchFamily="50" charset="-128"/>
                <a:cs typeface="メイリオ" panose="020B0604030504040204" pitchFamily="50" charset="-128"/>
              </a:rPr>
              <a:t>つのライセンスは両立し</a:t>
            </a: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ない（互換ではない）</a:t>
            </a:r>
            <a:endParaRPr lang="en-US" sz="2000" dirty="0">
              <a:latin typeface="メイリオ" panose="020B0604030504040204" pitchFamily="50" charset="-128"/>
              <a:ea typeface="メイリオ" panose="020B0604030504040204" pitchFamily="50" charset="-128"/>
              <a:cs typeface="メイリオ" panose="020B0604030504040204" pitchFamily="50" charset="-128"/>
            </a:endParaRPr>
          </a:p>
          <a:p>
            <a:pPr marL="622300" indent="-182563">
              <a:spcBef>
                <a:spcPts val="1200"/>
              </a:spcBef>
              <a:buFont typeface="Wingdings" panose="05000000000000000000" pitchFamily="2" charset="2"/>
              <a:buChar char="Ø"/>
            </a:pPr>
            <a:r>
              <a:rPr lang="en-US" altLang="ja-JP" sz="1800" smtClean="0">
                <a:latin typeface="メイリオ" panose="020B0604030504040204" pitchFamily="50" charset="-128"/>
                <a:ea typeface="メイリオ" panose="020B0604030504040204" pitchFamily="50" charset="-128"/>
                <a:cs typeface="メイリオ" panose="020B0604030504040204" pitchFamily="50" charset="-128"/>
              </a:rPr>
              <a:t>GPL-2.0</a:t>
            </a:r>
            <a:r>
              <a:rPr lang="ja-JP" altLang="en-US" sz="1800" smtClean="0">
                <a:latin typeface="メイリオ" panose="020B0604030504040204" pitchFamily="50" charset="-128"/>
                <a:ea typeface="メイリオ" panose="020B0604030504040204" pitchFamily="50" charset="-128"/>
                <a:cs typeface="メイリオ" panose="020B0604030504040204" pitchFamily="50" charset="-128"/>
              </a:rPr>
              <a:t>と</a:t>
            </a:r>
            <a:r>
              <a:rPr lang="en-US" altLang="ja-JP" sz="1800" smtClean="0">
                <a:latin typeface="メイリオ" panose="020B0604030504040204" pitchFamily="50" charset="-128"/>
                <a:ea typeface="メイリオ" panose="020B0604030504040204" pitchFamily="50" charset="-128"/>
                <a:cs typeface="メイリオ" panose="020B0604030504040204" pitchFamily="50" charset="-128"/>
              </a:rPr>
              <a:t>EPL-1.0</a:t>
            </a:r>
            <a:r>
              <a:rPr lang="ja-JP" altLang="en-US" sz="1800" smtClean="0">
                <a:latin typeface="メイリオ" panose="020B0604030504040204" pitchFamily="50" charset="-128"/>
                <a:ea typeface="メイリオ" panose="020B0604030504040204" pitchFamily="50" charset="-128"/>
                <a:cs typeface="メイリオ" panose="020B0604030504040204" pitchFamily="50" charset="-128"/>
              </a:rPr>
              <a:t>はそれぞれ、</a:t>
            </a:r>
            <a:r>
              <a:rPr lang="en-US" altLang="ja-JP" sz="1800" smtClean="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1800" smtClean="0">
                <a:latin typeface="メイリオ" panose="020B0604030504040204" pitchFamily="50" charset="-128"/>
                <a:ea typeface="メイリオ" panose="020B0604030504040204" pitchFamily="50" charset="-128"/>
                <a:cs typeface="メイリオ" panose="020B0604030504040204" pitchFamily="50" charset="-128"/>
              </a:rPr>
              <a:t>頒布される「派生的著作物」に対し義務を拡張している</a:t>
            </a:r>
            <a:endParaRPr lang="en-US" altLang="ja-JP" sz="1800" smtClean="0">
              <a:latin typeface="メイリオ" panose="020B0604030504040204" pitchFamily="50" charset="-128"/>
              <a:ea typeface="メイリオ" panose="020B0604030504040204" pitchFamily="50" charset="-128"/>
              <a:cs typeface="メイリオ" panose="020B0604030504040204" pitchFamily="50" charset="-128"/>
            </a:endParaRPr>
          </a:p>
          <a:p>
            <a:pPr marL="622300" indent="-182563">
              <a:spcBef>
                <a:spcPts val="1200"/>
              </a:spcBef>
              <a:buFont typeface="Wingdings" panose="05000000000000000000" pitchFamily="2" charset="2"/>
              <a:buChar char="Ø"/>
            </a:pPr>
            <a:r>
              <a:rPr lang="en-US" altLang="ja-JP" sz="1800" smtClean="0">
                <a:latin typeface="メイリオ" panose="020B0604030504040204" pitchFamily="50" charset="-128"/>
                <a:ea typeface="メイリオ" panose="020B0604030504040204" pitchFamily="50" charset="-128"/>
                <a:cs typeface="メイリオ" panose="020B0604030504040204" pitchFamily="50" charset="-128"/>
              </a:rPr>
              <a:t>GPL-2.0</a:t>
            </a:r>
            <a:r>
              <a:rPr lang="ja-JP" altLang="en-US" sz="1800" smtClean="0">
                <a:latin typeface="メイリオ" panose="020B0604030504040204" pitchFamily="50" charset="-128"/>
                <a:ea typeface="メイリオ" panose="020B0604030504040204" pitchFamily="50" charset="-128"/>
                <a:cs typeface="メイリオ" panose="020B0604030504040204" pitchFamily="50" charset="-128"/>
              </a:rPr>
              <a:t>のモジュールが、</a:t>
            </a:r>
            <a:r>
              <a:rPr lang="en-US" altLang="ja-JP" sz="1800" smtClean="0">
                <a:latin typeface="メイリオ" panose="020B0604030504040204" pitchFamily="50" charset="-128"/>
                <a:ea typeface="メイリオ" panose="020B0604030504040204" pitchFamily="50" charset="-128"/>
                <a:cs typeface="メイリオ" panose="020B0604030504040204" pitchFamily="50" charset="-128"/>
              </a:rPr>
              <a:t>EPL-1.0</a:t>
            </a:r>
            <a:r>
              <a:rPr lang="ja-JP" altLang="en-US" sz="1800" smtClean="0">
                <a:latin typeface="メイリオ" panose="020B0604030504040204" pitchFamily="50" charset="-128"/>
                <a:ea typeface="メイリオ" panose="020B0604030504040204" pitchFamily="50" charset="-128"/>
                <a:cs typeface="メイリオ" panose="020B0604030504040204" pitchFamily="50" charset="-128"/>
              </a:rPr>
              <a:t>のモジュールに結合（</a:t>
            </a:r>
            <a:r>
              <a:rPr lang="en-US" altLang="ja-JP" sz="1800" smtClean="0">
                <a:latin typeface="メイリオ" panose="020B0604030504040204" pitchFamily="50" charset="-128"/>
                <a:ea typeface="メイリオ" panose="020B0604030504040204" pitchFamily="50" charset="-128"/>
                <a:cs typeface="メイリオ" panose="020B0604030504040204" pitchFamily="50" charset="-128"/>
              </a:rPr>
              <a:t>Combine</a:t>
            </a:r>
            <a:r>
              <a:rPr lang="ja-JP" altLang="en-US" sz="1800" smtClean="0">
                <a:latin typeface="メイリオ" panose="020B0604030504040204" pitchFamily="50" charset="-128"/>
                <a:ea typeface="メイリオ" panose="020B0604030504040204" pitchFamily="50" charset="-128"/>
                <a:cs typeface="メイリオ" panose="020B0604030504040204" pitchFamily="50" charset="-128"/>
              </a:rPr>
              <a:t>）され、統合されたモジュールが頒布される場合、そのモジュールは；</a:t>
            </a:r>
            <a:endParaRPr lang="en-US" altLang="ja-JP" sz="1800" smtClean="0">
              <a:latin typeface="メイリオ" panose="020B0604030504040204" pitchFamily="50" charset="-128"/>
              <a:ea typeface="メイリオ" panose="020B0604030504040204" pitchFamily="50" charset="-128"/>
              <a:cs typeface="メイリオ" panose="020B0604030504040204" pitchFamily="50" charset="-128"/>
            </a:endParaRPr>
          </a:p>
          <a:p>
            <a:pPr lvl="2">
              <a:buFont typeface="Wingdings" panose="05000000000000000000" pitchFamily="2" charset="2"/>
              <a:buChar char="ü"/>
            </a:pPr>
            <a:r>
              <a:rPr lang="ja-JP" altLang="en-US">
                <a:latin typeface="メイリオ" panose="020B0604030504040204" pitchFamily="50" charset="-128"/>
                <a:ea typeface="メイリオ" panose="020B0604030504040204" pitchFamily="50" charset="-128"/>
                <a:cs typeface="メイリオ" panose="020B0604030504040204" pitchFamily="50" charset="-128"/>
              </a:rPr>
              <a:t>（</a:t>
            </a:r>
            <a:r>
              <a:rPr lang="en-US" altLang="ja-JP" smtClean="0">
                <a:latin typeface="メイリオ" panose="020B0604030504040204" pitchFamily="50" charset="-128"/>
                <a:ea typeface="メイリオ" panose="020B0604030504040204" pitchFamily="50" charset="-128"/>
                <a:cs typeface="メイリオ" panose="020B0604030504040204" pitchFamily="50" charset="-128"/>
              </a:rPr>
              <a:t>GPL-2.0</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によれ</a:t>
            </a:r>
            <a:r>
              <a:rPr lang="ja-JP" altLang="en-US">
                <a:latin typeface="メイリオ" panose="020B0604030504040204" pitchFamily="50" charset="-128"/>
                <a:ea typeface="メイリオ" panose="020B0604030504040204" pitchFamily="50" charset="-128"/>
                <a:cs typeface="メイリオ" panose="020B0604030504040204" pitchFamily="50" charset="-128"/>
              </a:rPr>
              <a:t>ば</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a:t>
            </a:r>
            <a:r>
              <a:rPr lang="en-US" altLang="ja-JP" smtClean="0">
                <a:latin typeface="メイリオ" panose="020B0604030504040204" pitchFamily="50" charset="-128"/>
                <a:ea typeface="メイリオ" panose="020B0604030504040204" pitchFamily="50" charset="-128"/>
                <a:cs typeface="メイリオ" panose="020B0604030504040204" pitchFamily="50" charset="-128"/>
              </a:rPr>
              <a:t>GPL-2.0</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のみで頒布されなければならないことになる、さらに</a:t>
            </a:r>
            <a:endParaRPr lang="en-US" altLang="ja-JP" smtClean="0">
              <a:latin typeface="メイリオ" panose="020B0604030504040204" pitchFamily="50" charset="-128"/>
              <a:ea typeface="メイリオ" panose="020B0604030504040204" pitchFamily="50" charset="-128"/>
              <a:cs typeface="メイリオ" panose="020B0604030504040204" pitchFamily="50" charset="-128"/>
            </a:endParaRPr>
          </a:p>
          <a:p>
            <a:pPr lvl="2">
              <a:buFont typeface="Wingdings" panose="05000000000000000000" pitchFamily="2" charset="2"/>
              <a:buChar char="ü"/>
            </a:pP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a:t>
            </a:r>
            <a:r>
              <a:rPr lang="en-US" altLang="ja-JP" smtClean="0">
                <a:latin typeface="メイリオ" panose="020B0604030504040204" pitchFamily="50" charset="-128"/>
                <a:ea typeface="メイリオ" panose="020B0604030504040204" pitchFamily="50" charset="-128"/>
                <a:cs typeface="メイリオ" panose="020B0604030504040204" pitchFamily="50" charset="-128"/>
              </a:rPr>
              <a:t>EPL-1.0</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によれ</a:t>
            </a:r>
            <a:r>
              <a:rPr lang="ja-JP" altLang="en-US">
                <a:latin typeface="メイリオ" panose="020B0604030504040204" pitchFamily="50" charset="-128"/>
                <a:ea typeface="メイリオ" panose="020B0604030504040204" pitchFamily="50" charset="-128"/>
                <a:cs typeface="メイリオ" panose="020B0604030504040204" pitchFamily="50" charset="-128"/>
              </a:rPr>
              <a:t>ば</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a:t>
            </a:r>
            <a:r>
              <a:rPr lang="en-US" altLang="ja-JP" smtClean="0">
                <a:latin typeface="メイリオ" panose="020B0604030504040204" pitchFamily="50" charset="-128"/>
                <a:ea typeface="メイリオ" panose="020B0604030504040204" pitchFamily="50" charset="-128"/>
                <a:cs typeface="メイリオ" panose="020B0604030504040204" pitchFamily="50" charset="-128"/>
              </a:rPr>
              <a:t>EPL-1.0</a:t>
            </a:r>
            <a:r>
              <a:rPr lang="ja-JP" altLang="en-US">
                <a:latin typeface="メイリオ" panose="020B0604030504040204" pitchFamily="50" charset="-128"/>
                <a:ea typeface="メイリオ" panose="020B0604030504040204" pitchFamily="50" charset="-128"/>
                <a:cs typeface="メイリオ" panose="020B0604030504040204" pitchFamily="50" charset="-128"/>
              </a:rPr>
              <a:t>のみで頒布されなければ</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ならないことになる</a:t>
            </a:r>
            <a:r>
              <a:rPr lang="ja-JP" altLang="en-US">
                <a:latin typeface="メイリオ" panose="020B0604030504040204" pitchFamily="50" charset="-128"/>
                <a:ea typeface="メイリオ" panose="020B0604030504040204" pitchFamily="50" charset="-128"/>
                <a:cs typeface="メイリオ" panose="020B0604030504040204" pitchFamily="50" charset="-128"/>
              </a:rPr>
              <a:t>。</a:t>
            </a:r>
            <a:endParaRPr lang="en-US" altLang="ja-JP" smtClean="0">
              <a:latin typeface="メイリオ" panose="020B0604030504040204" pitchFamily="50" charset="-128"/>
              <a:ea typeface="メイリオ" panose="020B0604030504040204" pitchFamily="50" charset="-128"/>
              <a:cs typeface="メイリオ" panose="020B0604030504040204" pitchFamily="50" charset="-128"/>
            </a:endParaRPr>
          </a:p>
          <a:p>
            <a:pPr lvl="2">
              <a:buFont typeface="Wingdings" panose="05000000000000000000" pitchFamily="2" charset="2"/>
              <a:buChar char="ü"/>
            </a:pP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頒布</a:t>
            </a:r>
            <a:r>
              <a:rPr lang="ja-JP" altLang="en-US">
                <a:latin typeface="メイリオ" panose="020B0604030504040204" pitchFamily="50" charset="-128"/>
                <a:ea typeface="メイリオ" panose="020B0604030504040204" pitchFamily="50" charset="-128"/>
                <a:cs typeface="メイリオ" panose="020B0604030504040204" pitchFamily="50" charset="-128"/>
              </a:rPr>
              <a:t>者</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は</a:t>
            </a:r>
            <a:r>
              <a:rPr lang="en-US" altLang="ja-JP" smtClean="0">
                <a:latin typeface="メイリオ" panose="020B0604030504040204" pitchFamily="50" charset="-128"/>
                <a:ea typeface="メイリオ" panose="020B0604030504040204" pitchFamily="50" charset="-128"/>
                <a:cs typeface="メイリオ" panose="020B0604030504040204" pitchFamily="50" charset="-128"/>
              </a:rPr>
              <a:t>2</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つの条件を同時に満足することはできないので、このモジュールは頒布できない</a:t>
            </a:r>
            <a:endParaRPr lang="en-US" altLang="ja-JP" smtClean="0">
              <a:latin typeface="メイリオ" panose="020B0604030504040204" pitchFamily="50" charset="-128"/>
              <a:ea typeface="メイリオ" panose="020B0604030504040204" pitchFamily="50" charset="-128"/>
              <a:cs typeface="メイリオ" panose="020B0604030504040204" pitchFamily="50" charset="-128"/>
            </a:endParaRPr>
          </a:p>
          <a:p>
            <a:pPr lvl="2">
              <a:buFont typeface="Wingdings" panose="05000000000000000000" pitchFamily="2" charset="2"/>
              <a:buChar char="ü"/>
            </a:pPr>
            <a:r>
              <a:rPr lang="ja-JP" altLang="en-US">
                <a:latin typeface="メイリオ" panose="020B0604030504040204" pitchFamily="50" charset="-128"/>
                <a:ea typeface="メイリオ" panose="020B0604030504040204" pitchFamily="50" charset="-128"/>
                <a:cs typeface="メイリオ" panose="020B0604030504040204" pitchFamily="50" charset="-128"/>
              </a:rPr>
              <a:t>上記</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はライセンスが両立しない</a:t>
            </a:r>
            <a:r>
              <a:rPr lang="en-US" altLang="ja-JP" smtClean="0">
                <a:latin typeface="メイリオ" panose="020B0604030504040204" pitchFamily="50" charset="-128"/>
                <a:ea typeface="メイリオ" panose="020B0604030504040204" pitchFamily="50" charset="-128"/>
                <a:cs typeface="メイリオ" panose="020B0604030504040204" pitchFamily="50" charset="-128"/>
              </a:rPr>
              <a:t>1</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つの例</a:t>
            </a:r>
            <a:endParaRPr lang="en-US" altLang="ja-JP">
              <a:latin typeface="メイリオ" panose="020B0604030504040204" pitchFamily="50" charset="-128"/>
              <a:ea typeface="メイリオ" panose="020B0604030504040204" pitchFamily="50" charset="-128"/>
              <a:cs typeface="メイリオ" panose="020B0604030504040204" pitchFamily="50" charset="-128"/>
            </a:endParaRPr>
          </a:p>
          <a:p>
            <a:pPr marL="0" indent="0">
              <a:spcBef>
                <a:spcPts val="1200"/>
              </a:spcBef>
              <a:buNone/>
            </a:pPr>
            <a:r>
              <a:rPr lang="en-US" altLang="ja-JP" sz="200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2000">
                <a:latin typeface="メイリオ" panose="020B0604030504040204" pitchFamily="50" charset="-128"/>
                <a:ea typeface="メイリオ" panose="020B0604030504040204" pitchFamily="50" charset="-128"/>
                <a:cs typeface="メイリオ" panose="020B0604030504040204" pitchFamily="50" charset="-128"/>
              </a:rPr>
              <a:t>派生的著作物</a:t>
            </a:r>
            <a:r>
              <a:rPr lang="en-US" altLang="ja-JP" sz="2000">
                <a:latin typeface="メイリオ" panose="020B0604030504040204" pitchFamily="50" charset="-128"/>
                <a:ea typeface="メイリオ" panose="020B0604030504040204" pitchFamily="50" charset="-128"/>
                <a:cs typeface="メイリオ" panose="020B0604030504040204" pitchFamily="50" charset="-128"/>
              </a:rPr>
              <a:t>」の定義はFOSSコミュニティでもその見解が</a:t>
            </a:r>
            <a:r>
              <a:rPr lang="ja-JP" altLang="en-US" sz="2000">
                <a:latin typeface="メイリオ" panose="020B0604030504040204" pitchFamily="50" charset="-128"/>
                <a:ea typeface="メイリオ" panose="020B0604030504040204" pitchFamily="50" charset="-128"/>
                <a:cs typeface="メイリオ" panose="020B0604030504040204" pitchFamily="50" charset="-128"/>
              </a:rPr>
              <a:t>分かれる傾向にある</a:t>
            </a:r>
            <a:endParaRPr lang="en-US" altLang="ja-JP" sz="2000">
              <a:latin typeface="メイリオ" panose="020B0604030504040204" pitchFamily="50" charset="-128"/>
              <a:ea typeface="メイリオ" panose="020B0604030504040204" pitchFamily="50" charset="-128"/>
              <a:cs typeface="メイリオ" panose="020B0604030504040204" pitchFamily="50" charset="-128"/>
            </a:endParaRPr>
          </a:p>
          <a:p>
            <a:endParaRPr lang="en-US" sz="2000" smtClean="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endParaRPr lang="en-US" sz="200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endParaRPr lang="en-US" sz="2000" smtClean="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r>
              <a:rPr lang="en-US" sz="200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派生的著作物</a:t>
            </a:r>
            <a:r>
              <a:rPr lang="en-US" sz="2000"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sz="2000" dirty="0" err="1">
                <a:latin typeface="メイリオ" panose="020B0604030504040204" pitchFamily="50" charset="-128"/>
                <a:ea typeface="メイリオ" panose="020B0604030504040204" pitchFamily="50" charset="-128"/>
                <a:cs typeface="メイリオ" panose="020B0604030504040204" pitchFamily="50" charset="-128"/>
              </a:rPr>
              <a:t>の定義はFOSSコミュニティでもその見解が</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分かれる傾向にある</a:t>
            </a:r>
            <a:endParaRPr 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テキスト ボックス 3"/>
          <p:cNvSpPr txBox="1"/>
          <p:nvPr/>
        </p:nvSpPr>
        <p:spPr>
          <a:xfrm>
            <a:off x="180000" y="6480000"/>
            <a:ext cx="11059438" cy="338554"/>
          </a:xfrm>
          <a:prstGeom prst="rect">
            <a:avLst/>
          </a:prstGeom>
          <a:noFill/>
        </p:spPr>
        <p:txBody>
          <a:bodyPr wrap="none" rtlCol="0">
            <a:spAutoFit/>
          </a:bodyPr>
          <a:lstStyle/>
          <a:p>
            <a:r>
              <a:rPr kumimoji="1" lang="en-US" altLang="ja-JP" sz="1600" smtClean="0">
                <a:latin typeface="ＭＳ ゴシック" panose="020B0609070205080204" pitchFamily="49" charset="-128"/>
                <a:ea typeface="ＭＳ ゴシック" panose="020B0609070205080204" pitchFamily="49" charset="-128"/>
              </a:rPr>
              <a:t>※</a:t>
            </a:r>
            <a:r>
              <a:rPr kumimoji="1" lang="en-US" altLang="ja-JP" sz="1600" dirty="0">
                <a:latin typeface="ＭＳ ゴシック" panose="020B0609070205080204" pitchFamily="49" charset="-128"/>
                <a:ea typeface="ＭＳ ゴシック" panose="020B0609070205080204" pitchFamily="49" charset="-128"/>
              </a:rPr>
              <a:t>F</a:t>
            </a:r>
            <a:r>
              <a:rPr kumimoji="1" lang="en-US" altLang="ja-JP" sz="1600" smtClean="0">
                <a:latin typeface="ＭＳ ゴシック" panose="020B0609070205080204" pitchFamily="49" charset="-128"/>
                <a:ea typeface="ＭＳ ゴシック" panose="020B0609070205080204" pitchFamily="49" charset="-128"/>
              </a:rPr>
              <a:t>OSS</a:t>
            </a:r>
            <a:r>
              <a:rPr kumimoji="1" lang="ja-JP" altLang="en-US" sz="1600" dirty="0" smtClean="0">
                <a:latin typeface="ＭＳ ゴシック" panose="020B0609070205080204" pitchFamily="49" charset="-128"/>
                <a:ea typeface="ＭＳ ゴシック" panose="020B0609070205080204" pitchFamily="49" charset="-128"/>
              </a:rPr>
              <a:t>ライセンスに係る</a:t>
            </a:r>
            <a:r>
              <a:rPr kumimoji="1" lang="ja-JP" altLang="en-US" sz="1600" smtClean="0">
                <a:latin typeface="ＭＳ ゴシック" panose="020B0609070205080204" pitchFamily="49" charset="-128"/>
                <a:ea typeface="ＭＳ ゴシック" panose="020B0609070205080204" pitchFamily="49" charset="-128"/>
              </a:rPr>
              <a:t>「</a:t>
            </a:r>
            <a:r>
              <a:rPr kumimoji="1" lang="en-US" altLang="ja-JP" sz="1600" smtClean="0">
                <a:latin typeface="ＭＳ ゴシック" panose="020B0609070205080204" pitchFamily="49" charset="-128"/>
                <a:ea typeface="ＭＳ ゴシック" panose="020B0609070205080204" pitchFamily="49" charset="-128"/>
              </a:rPr>
              <a:t>Compatibility</a:t>
            </a:r>
            <a:r>
              <a:rPr kumimoji="1" lang="ja-JP" altLang="en-US" sz="1600" dirty="0" smtClean="0">
                <a:latin typeface="ＭＳ ゴシック" panose="020B0609070205080204" pitchFamily="49" charset="-128"/>
                <a:ea typeface="ＭＳ ゴシック" panose="020B0609070205080204" pitchFamily="49" charset="-128"/>
              </a:rPr>
              <a:t>」の日本語訳として「両立性」、「互換性」</a:t>
            </a:r>
            <a:r>
              <a:rPr kumimoji="1" lang="en-US" altLang="ja-JP" sz="1600" dirty="0" smtClean="0">
                <a:latin typeface="ＭＳ ゴシック" panose="020B0609070205080204" pitchFamily="49" charset="-128"/>
                <a:ea typeface="ＭＳ ゴシック" panose="020B0609070205080204" pitchFamily="49" charset="-128"/>
              </a:rPr>
              <a:t>2</a:t>
            </a:r>
            <a:r>
              <a:rPr kumimoji="1" lang="ja-JP" altLang="en-US" sz="1600" dirty="0" err="1" smtClean="0">
                <a:latin typeface="ＭＳ ゴシック" panose="020B0609070205080204" pitchFamily="49" charset="-128"/>
                <a:ea typeface="ＭＳ ゴシック" panose="020B0609070205080204" pitchFamily="49" charset="-128"/>
              </a:rPr>
              <a:t>つの</a:t>
            </a:r>
            <a:r>
              <a:rPr kumimoji="1" lang="ja-JP" altLang="en-US" sz="1600" dirty="0" smtClean="0">
                <a:latin typeface="ＭＳ ゴシック" panose="020B0609070205080204" pitchFamily="49" charset="-128"/>
                <a:ea typeface="ＭＳ ゴシック" panose="020B0609070205080204" pitchFamily="49" charset="-128"/>
              </a:rPr>
              <a:t>方向性があるため併記した</a:t>
            </a:r>
            <a:endParaRPr kumimoji="1" lang="ja-JP" altLang="en-US" sz="1600" dirty="0">
              <a:latin typeface="ＭＳ ゴシック" panose="020B0609070205080204" pitchFamily="49" charset="-128"/>
              <a:ea typeface="ＭＳ ゴシック" panose="020B0609070205080204" pitchFamily="49" charset="-128"/>
            </a:endParaRPr>
          </a:p>
        </p:txBody>
      </p:sp>
    </p:spTree>
    <p:extLst>
      <p:ext uri="{BB962C8B-B14F-4D97-AF65-F5344CB8AC3E}">
        <p14:creationId xmlns:p14="http://schemas.microsoft.com/office/powerpoint/2010/main" val="378462149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latin typeface="メイリオ" panose="020B0604030504040204" pitchFamily="50" charset="-128"/>
                <a:ea typeface="メイリオ" panose="020B0604030504040204" pitchFamily="50" charset="-128"/>
                <a:cs typeface="メイリオ" panose="020B0604030504040204" pitchFamily="50" charset="-128"/>
              </a:rPr>
              <a:t>告知／表示</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Content Placeholder 2"/>
          <p:cNvSpPr>
            <a:spLocks noGrp="1"/>
          </p:cNvSpPr>
          <p:nvPr>
            <p:ph idx="1"/>
          </p:nvPr>
        </p:nvSpPr>
        <p:spPr>
          <a:xfrm>
            <a:off x="556967" y="1481772"/>
            <a:ext cx="11451234" cy="5376228"/>
          </a:xfrm>
        </p:spPr>
        <p:txBody>
          <a:bodyPr vert="horz" lIns="91440" tIns="45720" rIns="91440" bIns="45720" rtlCol="0" anchor="t">
            <a:normAutofit lnSpcReduction="10000"/>
          </a:bodyPr>
          <a:lstStyle/>
          <a:p>
            <a:pPr marL="0" indent="0">
              <a:buNone/>
            </a:pPr>
            <a:r>
              <a:rPr lang="en-US" dirty="0" err="1">
                <a:latin typeface="メイリオ" panose="020B0604030504040204" pitchFamily="50" charset="-128"/>
                <a:ea typeface="メイリオ" panose="020B0604030504040204" pitchFamily="50" charset="-128"/>
                <a:cs typeface="メイリオ" panose="020B0604030504040204" pitchFamily="50" charset="-128"/>
              </a:rPr>
              <a:t>告知／表示（Notice）は</a:t>
            </a:r>
            <a:r>
              <a:rPr lang="en-US"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 </a:t>
            </a:r>
            <a:r>
              <a:rPr lang="en-US" altLang="ja-JP" dirty="0" err="1">
                <a:latin typeface="メイリオ" panose="020B0604030504040204" pitchFamily="50" charset="-128"/>
                <a:ea typeface="メイリオ" panose="020B0604030504040204" pitchFamily="50" charset="-128"/>
                <a:cs typeface="メイリオ" panose="020B0604030504040204" pitchFamily="50" charset="-128"/>
              </a:rPr>
              <a:t>しばしば著作者やライセンスに関する情報を提供</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する。</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たとえばファイル先頭</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の</a:t>
            </a:r>
            <a:r>
              <a:rPr lang="ja-JP" altLang="en-US">
                <a:latin typeface="メイリオ" panose="020B0604030504040204" pitchFamily="50" charset="-128"/>
                <a:ea typeface="メイリオ" panose="020B0604030504040204" pitchFamily="50" charset="-128"/>
                <a:cs typeface="メイリオ" panose="020B0604030504040204" pitchFamily="50" charset="-128"/>
              </a:rPr>
              <a:t>コメント</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行文字列</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などの</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形</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が</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ある</a:t>
            </a:r>
            <a:r>
              <a:rPr lang="en-US"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また、FOSSライセンス</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で</a:t>
            </a:r>
            <a:r>
              <a:rPr lang="en-US" dirty="0">
                <a:latin typeface="メイリオ" panose="020B0604030504040204" pitchFamily="50" charset="-128"/>
                <a:ea typeface="メイリオ" panose="020B0604030504040204" pitchFamily="50" charset="-128"/>
                <a:cs typeface="メイリオ" panose="020B0604030504040204" pitchFamily="50" charset="-128"/>
              </a:rPr>
              <a:t>は</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ソースコードや文書類</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の一定の</a:t>
            </a:r>
            <a:r>
              <a:rPr lang="en-US" dirty="0" err="1">
                <a:latin typeface="メイリオ" panose="020B0604030504040204" pitchFamily="50" charset="-128"/>
                <a:ea typeface="メイリオ" panose="020B0604030504040204" pitchFamily="50" charset="-128"/>
                <a:cs typeface="メイリオ" panose="020B0604030504040204" pitchFamily="50" charset="-128"/>
              </a:rPr>
              <a:t>場所</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に告知／表示を設定すること</a:t>
            </a:r>
            <a:r>
              <a:rPr lang="en-US" dirty="0" err="1">
                <a:latin typeface="メイリオ" panose="020B0604030504040204" pitchFamily="50" charset="-128"/>
                <a:ea typeface="メイリオ" panose="020B0604030504040204" pitchFamily="50" charset="-128"/>
                <a:cs typeface="メイリオ" panose="020B0604030504040204" pitchFamily="50" charset="-128"/>
              </a:rPr>
              <a:t>を要求する場合があ</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これは著作者の功績を称えたり（帰属</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情報</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そのソフトウェアが改変されたことを明確にさせたりするためで</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ある</a:t>
            </a:r>
            <a:r>
              <a:rPr lang="en-US" dirty="0">
                <a:latin typeface="メイリオ" panose="020B0604030504040204" pitchFamily="50" charset="-128"/>
                <a:ea typeface="メイリオ" panose="020B0604030504040204" pitchFamily="50" charset="-128"/>
                <a:cs typeface="メイリオ" panose="020B0604030504040204" pitchFamily="50" charset="-128"/>
              </a:rPr>
              <a:t>。 </a:t>
            </a:r>
          </a:p>
          <a:p>
            <a:r>
              <a:rPr lang="en-US" b="1" dirty="0">
                <a:latin typeface="メイリオ" panose="020B0604030504040204" pitchFamily="50" charset="-128"/>
                <a:ea typeface="メイリオ" panose="020B0604030504040204" pitchFamily="50" charset="-128"/>
                <a:cs typeface="メイリオ" panose="020B0604030504040204" pitchFamily="50" charset="-128"/>
              </a:rPr>
              <a:t>著作権表示（Copyright notice） </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その著作物の著作権保有者を</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世</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に知らしめるべく</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ソフトウェアの複写物</a:t>
            </a:r>
            <a:r>
              <a:rPr lang="en-US" err="1">
                <a:latin typeface="メイリオ" panose="020B0604030504040204" pitchFamily="50" charset="-128"/>
                <a:ea typeface="メイリオ" panose="020B0604030504040204" pitchFamily="50" charset="-128"/>
                <a:cs typeface="メイリオ" panose="020B0604030504040204" pitchFamily="50" charset="-128"/>
              </a:rPr>
              <a:t>に掲載される識別子のこと</a:t>
            </a:r>
            <a:r>
              <a:rPr lang="en-US" smtClean="0">
                <a:latin typeface="メイリオ" panose="020B0604030504040204" pitchFamily="50" charset="-128"/>
                <a:ea typeface="メイリオ" panose="020B0604030504040204" pitchFamily="50" charset="-128"/>
                <a:cs typeface="メイリオ" panose="020B0604030504040204" pitchFamily="50" charset="-128"/>
              </a:rPr>
              <a:t>。</a:t>
            </a:r>
            <a:br>
              <a:rPr lang="en-US" smtClean="0">
                <a:latin typeface="メイリオ" panose="020B0604030504040204" pitchFamily="50" charset="-128"/>
                <a:ea typeface="メイリオ" panose="020B0604030504040204" pitchFamily="50" charset="-128"/>
                <a:cs typeface="メイリオ" panose="020B0604030504040204" pitchFamily="50" charset="-128"/>
              </a:rPr>
            </a:br>
            <a:r>
              <a:rPr lang="en-US" smtClean="0">
                <a:solidFill>
                  <a:prstClr val="black"/>
                </a:solidFill>
                <a:latin typeface="メイリオ" panose="020B0604030504040204" pitchFamily="50" charset="-128"/>
                <a:ea typeface="メイリオ" panose="020B0604030504040204" pitchFamily="50" charset="-128"/>
                <a:cs typeface="メイリオ" panose="020B0604030504040204" pitchFamily="50" charset="-128"/>
              </a:rPr>
              <a:t>例</a:t>
            </a:r>
            <a:r>
              <a:rPr lang="en-US" dirty="0">
                <a:solidFill>
                  <a:prstClr val="black"/>
                </a:solidFill>
                <a:latin typeface="メイリオ" panose="020B0604030504040204" pitchFamily="50" charset="-128"/>
                <a:ea typeface="メイリオ" panose="020B0604030504040204" pitchFamily="50" charset="-128"/>
                <a:cs typeface="メイリオ" panose="020B0604030504040204" pitchFamily="50" charset="-128"/>
              </a:rPr>
              <a:t>： </a:t>
            </a:r>
            <a:r>
              <a:rPr lang="en-US" dirty="0">
                <a:solidFill>
                  <a:srgbClr val="009900"/>
                </a:solidFill>
                <a:latin typeface="メイリオ" panose="020B0604030504040204" pitchFamily="50" charset="-128"/>
                <a:ea typeface="メイリオ" panose="020B0604030504040204" pitchFamily="50" charset="-128"/>
                <a:cs typeface="メイリオ" panose="020B0604030504040204" pitchFamily="50" charset="-128"/>
              </a:rPr>
              <a:t>Copyright © A. Person (2016). </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r>
              <a:rPr lang="en-US" b="1" dirty="0" err="1" smtClean="0">
                <a:latin typeface="メイリオ" panose="020B0604030504040204" pitchFamily="50" charset="-128"/>
                <a:ea typeface="メイリオ" panose="020B0604030504040204" pitchFamily="50" charset="-128"/>
                <a:cs typeface="メイリオ" panose="020B0604030504040204" pitchFamily="50" charset="-128"/>
              </a:rPr>
              <a:t>ライセンス</a:t>
            </a:r>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告知</a:t>
            </a:r>
            <a:r>
              <a:rPr lang="en-US" b="1"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b="1" dirty="0">
                <a:latin typeface="メイリオ" panose="020B0604030504040204" pitchFamily="50" charset="-128"/>
                <a:ea typeface="メイリオ" panose="020B0604030504040204" pitchFamily="50" charset="-128"/>
                <a:cs typeface="メイリオ" panose="020B0604030504040204" pitchFamily="50" charset="-128"/>
              </a:rPr>
              <a:t>License notice）</a:t>
            </a:r>
            <a:r>
              <a:rPr lang="en-US" dirty="0">
                <a:latin typeface="メイリオ" panose="020B0604030504040204" pitchFamily="50" charset="-128"/>
                <a:ea typeface="メイリオ" panose="020B0604030504040204" pitchFamily="50" charset="-128"/>
                <a:cs typeface="メイリオ" panose="020B0604030504040204" pitchFamily="50" charset="-128"/>
              </a:rPr>
              <a:t> －</a:t>
            </a:r>
            <a:r>
              <a:rPr lang="en-US" dirty="0" err="1">
                <a:latin typeface="メイリオ" panose="020B0604030504040204" pitchFamily="50" charset="-128"/>
                <a:ea typeface="メイリオ" panose="020B0604030504040204" pitchFamily="50" charset="-128"/>
                <a:cs typeface="メイリオ" panose="020B0604030504040204" pitchFamily="50" charset="-128"/>
              </a:rPr>
              <a:t>その製品に含まれるFOSSのライセンス条項や条件を知らせる表示</a:t>
            </a:r>
            <a:r>
              <a:rPr lang="en-US" dirty="0">
                <a:latin typeface="メイリオ" panose="020B0604030504040204" pitchFamily="50" charset="-128"/>
                <a:ea typeface="メイリオ" panose="020B0604030504040204" pitchFamily="50" charset="-128"/>
                <a:cs typeface="メイリオ" panose="020B0604030504040204" pitchFamily="50" charset="-128"/>
              </a:rPr>
              <a:t>。</a:t>
            </a:r>
          </a:p>
          <a:p>
            <a:r>
              <a:rPr lang="en-US" b="1" dirty="0" err="1" smtClean="0">
                <a:latin typeface="メイリオ" panose="020B0604030504040204" pitchFamily="50" charset="-128"/>
                <a:ea typeface="メイリオ" panose="020B0604030504040204" pitchFamily="50" charset="-128"/>
                <a:cs typeface="メイリオ" panose="020B0604030504040204" pitchFamily="50" charset="-128"/>
              </a:rPr>
              <a:t>帰属</a:t>
            </a: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表示</a:t>
            </a:r>
            <a:r>
              <a:rPr lang="en-US" b="1"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b="1" dirty="0">
                <a:latin typeface="メイリオ" panose="020B0604030504040204" pitchFamily="50" charset="-128"/>
                <a:ea typeface="メイリオ" panose="020B0604030504040204" pitchFamily="50" charset="-128"/>
                <a:cs typeface="メイリオ" panose="020B0604030504040204" pitchFamily="50" charset="-128"/>
              </a:rPr>
              <a:t>Attribution notice） </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出荷</a:t>
            </a:r>
            <a:r>
              <a:rPr lang="en-US" dirty="0" err="1">
                <a:latin typeface="メイリオ" panose="020B0604030504040204" pitchFamily="50" charset="-128"/>
                <a:ea typeface="メイリオ" panose="020B0604030504040204" pitchFamily="50" charset="-128"/>
                <a:cs typeface="メイリオ" panose="020B0604030504040204" pitchFamily="50" charset="-128"/>
              </a:rPr>
              <a:t>製品に含まれる</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表示であり</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製品内の</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の</a:t>
            </a:r>
            <a:r>
              <a:rPr lang="en-US" dirty="0" err="1">
                <a:latin typeface="メイリオ" panose="020B0604030504040204" pitchFamily="50" charset="-128"/>
                <a:ea typeface="メイリオ" panose="020B0604030504040204" pitchFamily="50" charset="-128"/>
                <a:cs typeface="メイリオ" panose="020B0604030504040204" pitchFamily="50" charset="-128"/>
              </a:rPr>
              <a:t>原作者</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が誰であるかを</a:t>
            </a:r>
            <a:r>
              <a:rPr lang="en-US" dirty="0" err="1">
                <a:latin typeface="メイリオ" panose="020B0604030504040204" pitchFamily="50" charset="-128"/>
                <a:ea typeface="メイリオ" panose="020B0604030504040204" pitchFamily="50" charset="-128"/>
                <a:cs typeface="メイリオ" panose="020B0604030504040204" pitchFamily="50" charset="-128"/>
              </a:rPr>
              <a:t>知らせる</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r>
              <a:rPr lang="en-US" b="1" dirty="0">
                <a:latin typeface="メイリオ" panose="020B0604030504040204" pitchFamily="50" charset="-128"/>
                <a:ea typeface="メイリオ" panose="020B0604030504040204" pitchFamily="50" charset="-128"/>
                <a:cs typeface="メイリオ" panose="020B0604030504040204" pitchFamily="50" charset="-128"/>
              </a:rPr>
              <a:t>改変告知（Modification notice） </a:t>
            </a:r>
            <a:r>
              <a:rPr lang="en-US" dirty="0">
                <a:latin typeface="メイリオ" panose="020B0604030504040204" pitchFamily="50" charset="-128"/>
                <a:ea typeface="メイリオ" panose="020B0604030504040204" pitchFamily="50" charset="-128"/>
                <a:cs typeface="メイリオ" panose="020B0604030504040204" pitchFamily="50" charset="-128"/>
              </a:rPr>
              <a:t>－ファイルのソースコードに対して改変を実施したという告知。たとえばファイルの上部に著作権表示を加える、など。 </a:t>
            </a:r>
          </a:p>
        </p:txBody>
      </p:sp>
    </p:spTree>
    <p:extLst>
      <p:ext uri="{BB962C8B-B14F-4D97-AF65-F5344CB8AC3E}">
        <p14:creationId xmlns:p14="http://schemas.microsoft.com/office/powerpoint/2010/main" val="54204572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latin typeface="メイリオ" panose="020B0604030504040204" pitchFamily="50" charset="-128"/>
                <a:ea typeface="メイリオ" panose="020B0604030504040204" pitchFamily="50" charset="-128"/>
                <a:cs typeface="メイリオ" panose="020B0604030504040204" pitchFamily="50" charset="-128"/>
              </a:rPr>
              <a:t>マルチライセンス</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Content Placeholder 2"/>
          <p:cNvSpPr>
            <a:spLocks noGrp="1"/>
          </p:cNvSpPr>
          <p:nvPr>
            <p:ph idx="1"/>
          </p:nvPr>
        </p:nvSpPr>
        <p:spPr>
          <a:xfrm>
            <a:off x="556967" y="1481772"/>
            <a:ext cx="11440592" cy="5136672"/>
          </a:xfrm>
        </p:spPr>
        <p:txBody>
          <a:bodyPr vert="horz" lIns="91440" tIns="45720" rIns="91440" bIns="45720" rtlCol="0" anchor="t">
            <a:normAutofit/>
          </a:bodyPr>
          <a:lstStyle/>
          <a:p>
            <a:r>
              <a:rPr lang="en-US" dirty="0" err="1">
                <a:latin typeface="メイリオ" panose="020B0604030504040204" pitchFamily="50" charset="-128"/>
                <a:ea typeface="メイリオ" panose="020B0604030504040204" pitchFamily="50" charset="-128"/>
                <a:cs typeface="メイリオ" panose="020B0604030504040204" pitchFamily="50" charset="-128"/>
              </a:rPr>
              <a:t>マルチライセンス</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と</a:t>
            </a:r>
            <a:r>
              <a:rPr lang="en-US" dirty="0">
                <a:latin typeface="メイリオ" panose="020B0604030504040204" pitchFamily="50" charset="-128"/>
                <a:ea typeface="メイリオ" panose="020B0604030504040204" pitchFamily="50" charset="-128"/>
                <a:cs typeface="メイリオ" panose="020B0604030504040204" pitchFamily="50" charset="-128"/>
              </a:rPr>
              <a:t>は</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複数</a:t>
            </a:r>
            <a:r>
              <a:rPr lang="en-US" dirty="0" err="1">
                <a:latin typeface="メイリオ" panose="020B0604030504040204" pitchFamily="50" charset="-128"/>
                <a:ea typeface="メイリオ" panose="020B0604030504040204" pitchFamily="50" charset="-128"/>
                <a:cs typeface="メイリオ" panose="020B0604030504040204" pitchFamily="50" charset="-128"/>
              </a:rPr>
              <a:t>の異なる</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ライセンス</a:t>
            </a:r>
            <a:r>
              <a:rPr lang="en-US" dirty="0" err="1">
                <a:latin typeface="メイリオ" panose="020B0604030504040204" pitchFamily="50" charset="-128"/>
                <a:ea typeface="メイリオ" panose="020B0604030504040204" pitchFamily="50" charset="-128"/>
                <a:cs typeface="メイリオ" panose="020B0604030504040204" pitchFamily="50" charset="-128"/>
              </a:rPr>
              <a:t>条件の下で</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ソフトウェアを</a:t>
            </a:r>
            <a:r>
              <a:rPr lang="en-US" dirty="0" err="1">
                <a:latin typeface="メイリオ" panose="020B0604030504040204" pitchFamily="50" charset="-128"/>
                <a:ea typeface="メイリオ" panose="020B0604030504040204" pitchFamily="50" charset="-128"/>
                <a:cs typeface="メイリオ" panose="020B0604030504040204" pitchFamily="50" charset="-128"/>
              </a:rPr>
              <a:t>頒布する</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手法</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en-US" sz="1800" dirty="0" err="1">
                <a:latin typeface="メイリオ" panose="020B0604030504040204" pitchFamily="50" charset="-128"/>
                <a:ea typeface="メイリオ" panose="020B0604030504040204" pitchFamily="50" charset="-128"/>
                <a:cs typeface="メイリオ" panose="020B0604030504040204" pitchFamily="50" charset="-128"/>
              </a:rPr>
              <a:t>例：ソフトウェアが「デュアルライセンス」である</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場合</a:t>
            </a:r>
            <a:r>
              <a:rPr lang="en-US" sz="18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受領者</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はそのソフトウェアの使用</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や</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頒布に</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際し</a:t>
            </a:r>
            <a:r>
              <a:rPr lang="en-US" sz="1800" dirty="0">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800" dirty="0">
                <a:latin typeface="メイリオ" panose="020B0604030504040204" pitchFamily="50" charset="-128"/>
                <a:ea typeface="メイリオ" panose="020B0604030504040204" pitchFamily="50" charset="-128"/>
                <a:cs typeface="メイリオ" panose="020B0604030504040204" pitchFamily="50" charset="-128"/>
              </a:rPr>
              <a:t>2</a:t>
            </a:r>
            <a:r>
              <a:rPr lang="en-US" sz="1800" dirty="0">
                <a:latin typeface="メイリオ" panose="020B0604030504040204" pitchFamily="50" charset="-128"/>
                <a:ea typeface="メイリオ" panose="020B0604030504040204" pitchFamily="50" charset="-128"/>
                <a:cs typeface="メイリオ" panose="020B0604030504040204" pitchFamily="50" charset="-128"/>
              </a:rPr>
              <a:t>つのライセンスの</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どちらかを</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選択でき</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る</a:t>
            </a:r>
            <a:endParaRPr lang="en-US" sz="1800" dirty="0">
              <a:latin typeface="メイリオ" panose="020B0604030504040204" pitchFamily="50" charset="-128"/>
              <a:ea typeface="メイリオ" panose="020B0604030504040204" pitchFamily="50" charset="-128"/>
              <a:cs typeface="メイリオ" panose="020B0604030504040204" pitchFamily="50" charset="-128"/>
            </a:endParaRPr>
          </a:p>
          <a:p>
            <a:r>
              <a:rPr lang="en-US" dirty="0" err="1">
                <a:latin typeface="メイリオ" panose="020B0604030504040204" pitchFamily="50" charset="-128"/>
                <a:ea typeface="メイリオ" panose="020B0604030504040204" pitchFamily="50" charset="-128"/>
                <a:cs typeface="メイリオ" panose="020B0604030504040204" pitchFamily="50" charset="-128"/>
              </a:rPr>
              <a:t>注：ライセンサ</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ライセンス供与者）が</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複数</a:t>
            </a:r>
            <a:r>
              <a:rPr lang="en-US" dirty="0" err="1">
                <a:latin typeface="メイリオ" panose="020B0604030504040204" pitchFamily="50" charset="-128"/>
                <a:ea typeface="メイリオ" panose="020B0604030504040204" pitchFamily="50" charset="-128"/>
                <a:cs typeface="メイリオ" panose="020B0604030504040204" pitchFamily="50" charset="-128"/>
              </a:rPr>
              <a:t>のライセンスを課す</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手法と混同しないこと。そのような場合には、すべて</a:t>
            </a:r>
            <a:r>
              <a:rPr lang="en-US" dirty="0" err="1">
                <a:latin typeface="メイリオ" panose="020B0604030504040204" pitchFamily="50" charset="-128"/>
                <a:ea typeface="メイリオ" panose="020B0604030504040204" pitchFamily="50" charset="-128"/>
                <a:cs typeface="メイリオ" panose="020B0604030504040204" pitchFamily="50" charset="-128"/>
              </a:rPr>
              <a:t>のライセンス</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要求</a:t>
            </a:r>
            <a:r>
              <a:rPr lang="en-US" dirty="0" err="1">
                <a:latin typeface="メイリオ" panose="020B0604030504040204" pitchFamily="50" charset="-128"/>
                <a:ea typeface="メイリオ" panose="020B0604030504040204" pitchFamily="50" charset="-128"/>
                <a:cs typeface="メイリオ" panose="020B0604030504040204" pitchFamily="50" charset="-128"/>
              </a:rPr>
              <a:t>を満たさなければな</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らない</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436911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理解度チェック</a:t>
            </a:r>
          </a:p>
        </p:txBody>
      </p:sp>
      <p:sp>
        <p:nvSpPr>
          <p:cNvPr id="3" name="Content Placeholder 2"/>
          <p:cNvSpPr>
            <a:spLocks noGrp="1"/>
          </p:cNvSpPr>
          <p:nvPr>
            <p:ph idx="1"/>
          </p:nvPr>
        </p:nvSpPr>
        <p:spPr>
          <a:xfrm>
            <a:off x="556967" y="1481772"/>
            <a:ext cx="11451234" cy="5376228"/>
          </a:xfrm>
        </p:spPr>
        <p:txBody>
          <a:bodyPr vert="horz" lIns="91440" tIns="45720" rIns="91440" bIns="45720" rtlCol="0" anchor="t">
            <a:normAutofit/>
          </a:bodyPr>
          <a:lstStyle/>
          <a:p>
            <a:r>
              <a:rPr lang="x-none" dirty="0">
                <a:latin typeface="メイリオ" panose="020B0604030504040204" pitchFamily="50" charset="-128"/>
                <a:ea typeface="メイリオ" panose="020B0604030504040204" pitchFamily="50" charset="-128"/>
                <a:cs typeface="メイリオ" panose="020B0604030504040204" pitchFamily="50" charset="-128"/>
              </a:rPr>
              <a:t>FOSSライセンスとはどういったものでしょうか？</a:t>
            </a:r>
          </a:p>
          <a:p>
            <a:r>
              <a:rPr lang="x-none" dirty="0">
                <a:latin typeface="メイリオ" panose="020B0604030504040204" pitchFamily="50" charset="-128"/>
                <a:ea typeface="メイリオ" panose="020B0604030504040204" pitchFamily="50" charset="-128"/>
                <a:cs typeface="メイリオ" panose="020B0604030504040204" pitchFamily="50" charset="-128"/>
              </a:rPr>
              <a:t>パーミッシブなFOSSライセンスの典型的な義務としてどういったものがありますか？</a:t>
            </a:r>
          </a:p>
          <a:p>
            <a:r>
              <a:rPr lang="x-none" dirty="0">
                <a:latin typeface="メイリオ" panose="020B0604030504040204" pitchFamily="50" charset="-128"/>
                <a:ea typeface="メイリオ" panose="020B0604030504040204" pitchFamily="50" charset="-128"/>
                <a:cs typeface="メイリオ" panose="020B0604030504040204" pitchFamily="50" charset="-128"/>
              </a:rPr>
              <a:t>パーミッシブなライセンスの名前をいくつか挙げてください。</a:t>
            </a:r>
          </a:p>
          <a:p>
            <a:r>
              <a:rPr lang="x-none" smtClean="0">
                <a:latin typeface="メイリオ" panose="020B0604030504040204" pitchFamily="50" charset="-128"/>
                <a:ea typeface="メイリオ" panose="020B0604030504040204" pitchFamily="50" charset="-128"/>
                <a:cs typeface="メイリオ" panose="020B0604030504040204" pitchFamily="50" charset="-128"/>
              </a:rPr>
              <a:t>ライセンスの互恵性とはどういったことを意味していますか</a:t>
            </a:r>
            <a:r>
              <a:rPr lang="x-none" dirty="0">
                <a:latin typeface="メイリオ" panose="020B0604030504040204" pitchFamily="50" charset="-128"/>
                <a:ea typeface="メイリオ" panose="020B0604030504040204" pitchFamily="50" charset="-128"/>
                <a:cs typeface="メイリオ" panose="020B0604030504040204" pitchFamily="50" charset="-128"/>
              </a:rPr>
              <a:t>？</a:t>
            </a:r>
          </a:p>
          <a:p>
            <a:r>
              <a:rPr lang="x-none" smtClean="0">
                <a:latin typeface="メイリオ" panose="020B0604030504040204" pitchFamily="50" charset="-128"/>
                <a:ea typeface="メイリオ" panose="020B0604030504040204" pitchFamily="50" charset="-128"/>
                <a:cs typeface="メイリオ" panose="020B0604030504040204" pitchFamily="50" charset="-128"/>
              </a:rPr>
              <a:t>コピーレフトの形態を</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と</a:t>
            </a:r>
            <a:r>
              <a:rPr lang="ja-JP" altLang="en-US">
                <a:latin typeface="メイリオ" panose="020B0604030504040204" pitchFamily="50" charset="-128"/>
                <a:ea typeface="メイリオ" panose="020B0604030504040204" pitchFamily="50" charset="-128"/>
                <a:cs typeface="メイリオ" panose="020B0604030504040204" pitchFamily="50" charset="-128"/>
              </a:rPr>
              <a:t>る</a:t>
            </a:r>
            <a:r>
              <a:rPr lang="x-none" smtClean="0">
                <a:latin typeface="メイリオ" panose="020B0604030504040204" pitchFamily="50" charset="-128"/>
                <a:ea typeface="メイリオ" panose="020B0604030504040204" pitchFamily="50" charset="-128"/>
                <a:cs typeface="メイリオ" panose="020B0604030504040204" pitchFamily="50" charset="-128"/>
              </a:rPr>
              <a:t>ライセンスの名称をいくつか挙げてください</a:t>
            </a:r>
            <a:r>
              <a:rPr lang="x-none" dirty="0">
                <a:latin typeface="メイリオ" panose="020B0604030504040204" pitchFamily="50" charset="-128"/>
                <a:ea typeface="メイリオ" panose="020B0604030504040204" pitchFamily="50" charset="-128"/>
                <a:cs typeface="メイリオ" panose="020B0604030504040204" pitchFamily="50" charset="-128"/>
              </a:rPr>
              <a:t>。</a:t>
            </a:r>
          </a:p>
          <a:p>
            <a:r>
              <a:rPr lang="x-none" dirty="0">
                <a:latin typeface="メイリオ" panose="020B0604030504040204" pitchFamily="50" charset="-128"/>
                <a:ea typeface="メイリオ" panose="020B0604030504040204" pitchFamily="50" charset="-128"/>
                <a:cs typeface="メイリオ" panose="020B0604030504040204" pitchFamily="50" charset="-128"/>
              </a:rPr>
              <a:t>コピーレフト ライセンスの下で使用されるコードについては何が頒布される必要がありますか？ </a:t>
            </a:r>
          </a:p>
          <a:p>
            <a:r>
              <a:rPr lang="x-none" dirty="0">
                <a:latin typeface="メイリオ" panose="020B0604030504040204" pitchFamily="50" charset="-128"/>
                <a:ea typeface="メイリオ" panose="020B0604030504040204" pitchFamily="50" charset="-128"/>
                <a:cs typeface="メイリオ" panose="020B0604030504040204" pitchFamily="50" charset="-128"/>
              </a:rPr>
              <a:t>フリーソフトウェアとシェアウェアはFOSSとみなされますか？</a:t>
            </a:r>
          </a:p>
          <a:p>
            <a:r>
              <a:rPr lang="x-none" dirty="0">
                <a:latin typeface="メイリオ" panose="020B0604030504040204" pitchFamily="50" charset="-128"/>
                <a:ea typeface="メイリオ" panose="020B0604030504040204" pitchFamily="50" charset="-128"/>
                <a:cs typeface="メイリオ" panose="020B0604030504040204" pitchFamily="50" charset="-128"/>
              </a:rPr>
              <a:t>マルチライセンスとはどういったものでしょうか</a:t>
            </a:r>
          </a:p>
          <a:p>
            <a:r>
              <a:rPr lang="x-none" dirty="0">
                <a:latin typeface="メイリオ" panose="020B0604030504040204" pitchFamily="50" charset="-128"/>
                <a:ea typeface="メイリオ" panose="020B0604030504040204" pitchFamily="50" charset="-128"/>
                <a:cs typeface="メイリオ" panose="020B0604030504040204" pitchFamily="50" charset="-128"/>
              </a:rPr>
              <a:t>FOSSの告知／表示にはどういった情報がありますか？またそれらはどのように使われますか？ </a:t>
            </a:r>
          </a:p>
        </p:txBody>
      </p:sp>
    </p:spTree>
    <p:extLst>
      <p:ext uri="{BB962C8B-B14F-4D97-AF65-F5344CB8AC3E}">
        <p14:creationId xmlns:p14="http://schemas.microsoft.com/office/powerpoint/2010/main" val="42325179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400" dirty="0">
                <a:latin typeface="メイリオ" panose="020B0604030504040204" pitchFamily="50" charset="-128"/>
                <a:ea typeface="メイリオ" panose="020B0604030504040204" pitchFamily="50" charset="-128"/>
                <a:cs typeface="メイリオ" panose="020B0604030504040204" pitchFamily="50" charset="-128"/>
              </a:rPr>
              <a:t>第3章</a:t>
            </a:r>
          </a:p>
        </p:txBody>
      </p:sp>
      <p:sp>
        <p:nvSpPr>
          <p:cNvPr id="2" name="Text Placeholder 1"/>
          <p:cNvSpPr>
            <a:spLocks noGrp="1"/>
          </p:cNvSpPr>
          <p:nvPr>
            <p:ph type="body" idx="1"/>
          </p:nvPr>
        </p:nvSpPr>
        <p:spPr/>
        <p:txBody>
          <a:bodyPr>
            <a:normAutofit/>
          </a:bodyPr>
          <a:lstStyle/>
          <a:p>
            <a:r>
              <a:rPr lang="en-US" sz="4800" dirty="0">
                <a:latin typeface="メイリオ" panose="020B0604030504040204" pitchFamily="50" charset="-128"/>
                <a:ea typeface="メイリオ" panose="020B0604030504040204" pitchFamily="50" charset="-128"/>
                <a:cs typeface="メイリオ" panose="020B0604030504040204" pitchFamily="50" charset="-128"/>
              </a:rPr>
              <a:t>FOSSコンプライアンス概論</a:t>
            </a:r>
            <a:endParaRPr lang="en-US" sz="4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72271026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FOSSコンプライアンスのゴール</a:t>
            </a:r>
            <a:endParaRPr 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Content Placeholder 2"/>
          <p:cNvSpPr>
            <a:spLocks noGrp="1"/>
          </p:cNvSpPr>
          <p:nvPr>
            <p:ph idx="1"/>
          </p:nvPr>
        </p:nvSpPr>
        <p:spPr/>
        <p:txBody>
          <a:bodyPr vert="horz" lIns="91440" tIns="45720" rIns="91440" bIns="45720" rtlCol="0" anchor="t">
            <a:normAutofit/>
          </a:bodyPr>
          <a:lstStyle/>
          <a:p>
            <a:pPr>
              <a:buFont typeface="Arial"/>
              <a:buChar char="•"/>
            </a:pPr>
            <a:r>
              <a:rPr lang="en-US" b="1" dirty="0" err="1">
                <a:latin typeface="メイリオ" panose="020B0604030504040204" pitchFamily="50" charset="-128"/>
                <a:ea typeface="メイリオ" panose="020B0604030504040204" pitchFamily="50" charset="-128"/>
                <a:cs typeface="メイリオ" panose="020B0604030504040204" pitchFamily="50" charset="-128"/>
              </a:rPr>
              <a:t>自らの義務（FOSSの使用を</a:t>
            </a: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検出し、</a:t>
            </a:r>
            <a:r>
              <a:rPr lang="en-US" b="1" dirty="0" err="1">
                <a:latin typeface="メイリオ" panose="020B0604030504040204" pitchFamily="50" charset="-128"/>
                <a:ea typeface="メイリオ" panose="020B0604030504040204" pitchFamily="50" charset="-128"/>
                <a:cs typeface="メイリオ" panose="020B0604030504040204" pitchFamily="50" charset="-128"/>
              </a:rPr>
              <a:t>追跡する）を</a:t>
            </a: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認識する</a:t>
            </a:r>
            <a:r>
              <a:rPr lang="en-US" b="1" dirty="0" err="1">
                <a:latin typeface="メイリオ" panose="020B0604030504040204" pitchFamily="50" charset="-128"/>
                <a:ea typeface="メイリオ" panose="020B0604030504040204" pitchFamily="50" charset="-128"/>
                <a:cs typeface="メイリオ" panose="020B0604030504040204" pitchFamily="50" charset="-128"/>
              </a:rPr>
              <a:t>こと。</a:t>
            </a:r>
            <a:r>
              <a:rPr lang="en-US" dirty="0" err="1">
                <a:latin typeface="メイリオ" panose="020B0604030504040204" pitchFamily="50" charset="-128"/>
                <a:ea typeface="メイリオ" panose="020B0604030504040204" pitchFamily="50" charset="-128"/>
                <a:cs typeface="メイリオ" panose="020B0604030504040204" pitchFamily="50" charset="-128"/>
              </a:rPr>
              <a:t>自身のソフトウェアを構成する</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すべて</a:t>
            </a:r>
            <a:r>
              <a:rPr lang="en-US" dirty="0" err="1">
                <a:latin typeface="メイリオ" panose="020B0604030504040204" pitchFamily="50" charset="-128"/>
                <a:ea typeface="メイリオ" panose="020B0604030504040204" pitchFamily="50" charset="-128"/>
                <a:cs typeface="メイリオ" panose="020B0604030504040204" pitchFamily="50" charset="-128"/>
              </a:rPr>
              <a:t>のFOSSコンポーネント（および</a:t>
            </a:r>
            <a:r>
              <a:rPr lang="ja-JP" altLang="en-US" dirty="0" err="1">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それぞれで確認されたライセンス）を特定、追跡し、</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そのリストを保管するためのプロセスを持つ</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必要がある</a:t>
            </a:r>
            <a:endParaRPr lang="en-US" dirty="0" smtClean="0">
              <a:latin typeface="メイリオ" panose="020B0604030504040204" pitchFamily="50" charset="-128"/>
              <a:ea typeface="メイリオ" panose="020B0604030504040204" pitchFamily="50" charset="-128"/>
              <a:cs typeface="メイリオ" panose="020B0604030504040204" pitchFamily="50" charset="-128"/>
            </a:endParaRPr>
          </a:p>
          <a:p>
            <a:pPr>
              <a:buFont typeface="Arial"/>
              <a:buChar char="•"/>
            </a:pPr>
            <a:endParaRPr lang="en-US" dirty="0" smtClean="0">
              <a:latin typeface="メイリオ" panose="020B0604030504040204" pitchFamily="50" charset="-128"/>
              <a:ea typeface="メイリオ" panose="020B0604030504040204" pitchFamily="50" charset="-128"/>
              <a:cs typeface="メイリオ" panose="020B0604030504040204" pitchFamily="50" charset="-128"/>
            </a:endParaRPr>
          </a:p>
          <a:p>
            <a:pPr>
              <a:buFont typeface="Arial"/>
              <a:buChar char="•"/>
            </a:pPr>
            <a:r>
              <a:rPr lang="en-US" b="1" dirty="0" err="1" smtClean="0">
                <a:latin typeface="メイリオ" panose="020B0604030504040204" pitchFamily="50" charset="-128"/>
                <a:ea typeface="メイリオ" panose="020B0604030504040204" pitchFamily="50" charset="-128"/>
                <a:cs typeface="メイリオ" panose="020B0604030504040204" pitchFamily="50" charset="-128"/>
              </a:rPr>
              <a:t>使用される</a:t>
            </a:r>
            <a:r>
              <a:rPr lang="en-US" b="1" dirty="0" err="1">
                <a:latin typeface="メイリオ" panose="020B0604030504040204" pitchFamily="50" charset="-128"/>
                <a:ea typeface="メイリオ" panose="020B0604030504040204" pitchFamily="50" charset="-128"/>
                <a:cs typeface="メイリオ" panose="020B0604030504040204" pitchFamily="50" charset="-128"/>
              </a:rPr>
              <a:t>FOSSに対し</a:t>
            </a: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すべて</a:t>
            </a:r>
            <a:r>
              <a:rPr lang="en-US" b="1" dirty="0" err="1">
                <a:latin typeface="メイリオ" panose="020B0604030504040204" pitchFamily="50" charset="-128"/>
                <a:ea typeface="メイリオ" panose="020B0604030504040204" pitchFamily="50" charset="-128"/>
                <a:cs typeface="メイリオ" panose="020B0604030504040204" pitchFamily="50" charset="-128"/>
              </a:rPr>
              <a:t>のライセンス義務を果たすこと。</a:t>
            </a:r>
            <a:r>
              <a:rPr lang="en-US" dirty="0" err="1">
                <a:latin typeface="メイリオ" panose="020B0604030504040204" pitchFamily="50" charset="-128"/>
                <a:ea typeface="メイリオ" panose="020B0604030504040204" pitchFamily="50" charset="-128"/>
                <a:cs typeface="メイリオ" panose="020B0604030504040204" pitchFamily="50" charset="-128"/>
              </a:rPr>
              <a:t>組織のコンプライアンス</a:t>
            </a:r>
            <a:r>
              <a:rPr lang="en-US" dirty="0">
                <a:latin typeface="メイリオ" panose="020B0604030504040204" pitchFamily="50" charset="-128"/>
                <a:ea typeface="メイリオ" panose="020B0604030504040204" pitchFamily="50" charset="-128"/>
                <a:cs typeface="メイリオ" panose="020B0604030504040204" pitchFamily="50" charset="-128"/>
              </a:rPr>
              <a:t> </a:t>
            </a:r>
            <a:r>
              <a:rPr lang="en-US" dirty="0" err="1">
                <a:latin typeface="メイリオ" panose="020B0604030504040204" pitchFamily="50" charset="-128"/>
                <a:ea typeface="メイリオ" panose="020B0604030504040204" pitchFamily="50" charset="-128"/>
                <a:cs typeface="メイリオ" panose="020B0604030504040204" pitchFamily="50" charset="-128"/>
              </a:rPr>
              <a:t>プログラムは、業務遂行上生じる代表的なFOSSユースケースを認識し、</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これに対応する</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必要がある</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a:buFont typeface="Arial"/>
              <a:buChar char="•"/>
            </a:pP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a:buFont typeface="Arial"/>
              <a:buChar char="•"/>
            </a:pP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212501476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33400"/>
            <a:ext cx="11582400" cy="990600"/>
          </a:xfrm>
        </p:spPr>
        <p:txBody>
          <a:bodyPr>
            <a:normAutofit fontScale="90000"/>
          </a:bodyPr>
          <a:lstStyle/>
          <a:p>
            <a:r>
              <a:rPr lang="ja-JP" altLang="en-US" dirty="0">
                <a:latin typeface="メイリオ" panose="020B0604030504040204" pitchFamily="50" charset="-128"/>
                <a:ea typeface="メイリオ" panose="020B0604030504040204" pitchFamily="50" charset="-128"/>
                <a:cs typeface="メイリオ" panose="020B0604030504040204" pitchFamily="50" charset="-128"/>
              </a:rPr>
              <a:t>履行</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すべきコンプライアンスの義務には</a:t>
            </a:r>
            <a:r>
              <a:rPr lang="en-US" dirty="0" smtClean="0">
                <a:latin typeface="メイリオ" panose="020B0604030504040204" pitchFamily="50" charset="-128"/>
                <a:ea typeface="メイリオ" panose="020B0604030504040204" pitchFamily="50" charset="-128"/>
                <a:cs typeface="メイリオ" panose="020B0604030504040204" pitchFamily="50" charset="-128"/>
              </a:rPr>
              <a:t/>
            </a:r>
            <a:br>
              <a:rPr lang="en-US" dirty="0" smtClean="0">
                <a:latin typeface="メイリオ" panose="020B0604030504040204" pitchFamily="50" charset="-128"/>
                <a:ea typeface="メイリオ" panose="020B0604030504040204" pitchFamily="50" charset="-128"/>
                <a:cs typeface="メイリオ" panose="020B0604030504040204" pitchFamily="50" charset="-128"/>
              </a:rPr>
            </a:b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どんなものがあるか</a:t>
            </a:r>
            <a:r>
              <a:rPr lang="en-US" dirty="0">
                <a:latin typeface="メイリオ" panose="020B0604030504040204" pitchFamily="50" charset="-128"/>
                <a:ea typeface="メイリオ" panose="020B0604030504040204" pitchFamily="50" charset="-128"/>
                <a:cs typeface="メイリオ" panose="020B0604030504040204" pitchFamily="50" charset="-128"/>
              </a:rPr>
              <a:t>？</a:t>
            </a:r>
          </a:p>
        </p:txBody>
      </p:sp>
      <p:sp>
        <p:nvSpPr>
          <p:cNvPr id="3" name="Content Placeholder 2"/>
          <p:cNvSpPr>
            <a:spLocks noGrp="1"/>
          </p:cNvSpPr>
          <p:nvPr>
            <p:ph idx="1"/>
          </p:nvPr>
        </p:nvSpPr>
        <p:spPr>
          <a:xfrm>
            <a:off x="609600" y="1752600"/>
            <a:ext cx="10972800" cy="4876800"/>
          </a:xfrm>
        </p:spPr>
        <p:txBody>
          <a:bodyPr vert="horz" lIns="91440" tIns="45720" rIns="91440" bIns="45720" rtlCol="0" anchor="t">
            <a:normAutofit/>
          </a:bodyPr>
          <a:lstStyle/>
          <a:p>
            <a:pPr marL="0" indent="0">
              <a:buNone/>
            </a:pPr>
            <a:r>
              <a:rPr lang="en-US" dirty="0" err="1">
                <a:latin typeface="メイリオ" panose="020B0604030504040204" pitchFamily="50" charset="-128"/>
                <a:ea typeface="メイリオ" panose="020B0604030504040204" pitchFamily="50" charset="-128"/>
                <a:cs typeface="メイリオ" panose="020B0604030504040204" pitchFamily="50" charset="-128"/>
              </a:rPr>
              <a:t>関与するライセンスにもよ</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r>
              <a:rPr lang="en-US" dirty="0" err="1">
                <a:latin typeface="メイリオ" panose="020B0604030504040204" pitchFamily="50" charset="-128"/>
                <a:ea typeface="メイリオ" panose="020B0604030504040204" pitchFamily="50" charset="-128"/>
                <a:cs typeface="メイリオ" panose="020B0604030504040204" pitchFamily="50" charset="-128"/>
              </a:rPr>
              <a:t>が、義務として</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は</a:t>
            </a:r>
            <a:r>
              <a:rPr lang="en-US" dirty="0" err="1">
                <a:latin typeface="メイリオ" panose="020B0604030504040204" pitchFamily="50" charset="-128"/>
                <a:ea typeface="メイリオ" panose="020B0604030504040204" pitchFamily="50" charset="-128"/>
                <a:cs typeface="メイリオ" panose="020B0604030504040204" pitchFamily="50" charset="-128"/>
              </a:rPr>
              <a:t>以下のようなものがあ</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r>
              <a:rPr lang="en-US" dirty="0">
                <a:latin typeface="メイリオ" panose="020B0604030504040204" pitchFamily="50" charset="-128"/>
                <a:ea typeface="メイリオ" panose="020B0604030504040204" pitchFamily="50" charset="-128"/>
                <a:cs typeface="メイリオ" panose="020B0604030504040204" pitchFamily="50" charset="-128"/>
              </a:rPr>
              <a:t>。</a:t>
            </a:r>
          </a:p>
          <a:p>
            <a:pPr>
              <a:buFont typeface="Arial"/>
              <a:buChar char="•"/>
            </a:pPr>
            <a:r>
              <a:rPr lang="en-US" b="1" dirty="0" err="1">
                <a:latin typeface="メイリオ" panose="020B0604030504040204" pitchFamily="50" charset="-128"/>
                <a:ea typeface="メイリオ" panose="020B0604030504040204" pitchFamily="50" charset="-128"/>
                <a:cs typeface="メイリオ" panose="020B0604030504040204" pitchFamily="50" charset="-128"/>
              </a:rPr>
              <a:t>帰属</a:t>
            </a: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や</a:t>
            </a:r>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その他告知</a:t>
            </a:r>
            <a:r>
              <a:rPr lang="en-US" b="1" dirty="0">
                <a:latin typeface="メイリオ" panose="020B0604030504040204" pitchFamily="50" charset="-128"/>
                <a:ea typeface="メイリオ" panose="020B0604030504040204" pitchFamily="50" charset="-128"/>
                <a:cs typeface="メイリオ" panose="020B0604030504040204" pitchFamily="50" charset="-128"/>
              </a:rPr>
              <a:t>。</a:t>
            </a:r>
            <a:r>
              <a:rPr lang="en-US" dirty="0">
                <a:latin typeface="メイリオ" panose="020B0604030504040204" pitchFamily="50" charset="-128"/>
                <a:ea typeface="メイリオ" panose="020B0604030504040204" pitchFamily="50" charset="-128"/>
                <a:cs typeface="メイリオ" panose="020B0604030504040204" pitchFamily="50" charset="-128"/>
              </a:rPr>
              <a:t> </a:t>
            </a:r>
            <a:r>
              <a:rPr lang="en-US" dirty="0" err="1">
                <a:latin typeface="メイリオ" panose="020B0604030504040204" pitchFamily="50" charset="-128"/>
                <a:ea typeface="メイリオ" panose="020B0604030504040204" pitchFamily="50" charset="-128"/>
                <a:cs typeface="メイリオ" panose="020B0604030504040204" pitchFamily="50" charset="-128"/>
              </a:rPr>
              <a:t>下流のユーザ</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ー</a:t>
            </a:r>
            <a:r>
              <a:rPr lang="en-US" dirty="0" err="1">
                <a:latin typeface="メイリオ" panose="020B0604030504040204" pitchFamily="50" charset="-128"/>
                <a:ea typeface="メイリオ" panose="020B0604030504040204" pitchFamily="50" charset="-128"/>
                <a:cs typeface="メイリオ" panose="020B0604030504040204" pitchFamily="50" charset="-128"/>
              </a:rPr>
              <a:t>がソフトウェアの起源やライセンス</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によって認められた</a:t>
            </a:r>
            <a:r>
              <a:rPr lang="en-US" dirty="0" err="1">
                <a:latin typeface="メイリオ" panose="020B0604030504040204" pitchFamily="50" charset="-128"/>
                <a:ea typeface="メイリオ" panose="020B0604030504040204" pitchFamily="50" charset="-128"/>
                <a:cs typeface="メイリオ" panose="020B0604030504040204" pitchFamily="50" charset="-128"/>
              </a:rPr>
              <a:t>権利を知ることができるよう</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に</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ソースコード</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や</a:t>
            </a:r>
            <a:r>
              <a:rPr lang="en-US" dirty="0" err="1">
                <a:latin typeface="メイリオ" panose="020B0604030504040204" pitchFamily="50" charset="-128"/>
                <a:ea typeface="メイリオ" panose="020B0604030504040204" pitchFamily="50" charset="-128"/>
                <a:cs typeface="メイリオ" panose="020B0604030504040204" pitchFamily="50" charset="-128"/>
              </a:rPr>
              <a:t>製品の関連文書</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もしくはユーザ</a:t>
            </a:r>
            <a:r>
              <a:rPr lang="en-US" dirty="0">
                <a:latin typeface="メイリオ" panose="020B0604030504040204" pitchFamily="50" charset="-128"/>
                <a:ea typeface="メイリオ" panose="020B0604030504040204" pitchFamily="50" charset="-128"/>
                <a:cs typeface="メイリオ" panose="020B0604030504040204" pitchFamily="50" charset="-128"/>
              </a:rPr>
              <a:t> </a:t>
            </a:r>
            <a:r>
              <a:rPr lang="en-US" dirty="0" err="1">
                <a:latin typeface="メイリオ" panose="020B0604030504040204" pitchFamily="50" charset="-128"/>
                <a:ea typeface="メイリオ" panose="020B0604030504040204" pitchFamily="50" charset="-128"/>
                <a:cs typeface="メイリオ" panose="020B0604030504040204" pitchFamily="50" charset="-128"/>
              </a:rPr>
              <a:t>インターフェース</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上</a:t>
            </a:r>
            <a:r>
              <a:rPr lang="en-US" dirty="0" err="1">
                <a:latin typeface="メイリオ" panose="020B0604030504040204" pitchFamily="50" charset="-128"/>
                <a:ea typeface="メイリオ" panose="020B0604030504040204" pitchFamily="50" charset="-128"/>
                <a:cs typeface="メイリオ" panose="020B0604030504040204" pitchFamily="50" charset="-128"/>
              </a:rPr>
              <a:t>に著作権やライセンスに係る</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文言</a:t>
            </a:r>
            <a:r>
              <a:rPr lang="en-US" dirty="0" err="1">
                <a:latin typeface="メイリオ" panose="020B0604030504040204" pitchFamily="50" charset="-128"/>
                <a:ea typeface="メイリオ" panose="020B0604030504040204" pitchFamily="50" charset="-128"/>
                <a:cs typeface="メイリオ" panose="020B0604030504040204" pitchFamily="50" charset="-128"/>
              </a:rPr>
              <a:t>を含めること</a:t>
            </a:r>
            <a:r>
              <a:rPr lang="en-US" dirty="0">
                <a:latin typeface="メイリオ" panose="020B0604030504040204" pitchFamily="50" charset="-128"/>
                <a:ea typeface="メイリオ" panose="020B0604030504040204" pitchFamily="50" charset="-128"/>
                <a:cs typeface="メイリオ" panose="020B0604030504040204" pitchFamily="50" charset="-128"/>
              </a:rPr>
              <a:t>。 </a:t>
            </a:r>
          </a:p>
          <a:p>
            <a:pPr>
              <a:buFont typeface="Arial"/>
              <a:buChar char="•"/>
            </a:pPr>
            <a:r>
              <a:rPr lang="en-US" b="1" dirty="0" err="1">
                <a:latin typeface="メイリオ" panose="020B0604030504040204" pitchFamily="50" charset="-128"/>
                <a:ea typeface="メイリオ" panose="020B0604030504040204" pitchFamily="50" charset="-128"/>
                <a:cs typeface="メイリオ" panose="020B0604030504040204" pitchFamily="50" charset="-128"/>
              </a:rPr>
              <a:t>ソースコードの</a:t>
            </a: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提供。</a:t>
            </a:r>
            <a:r>
              <a:rPr lang="en-US" dirty="0" err="1">
                <a:latin typeface="メイリオ" panose="020B0604030504040204" pitchFamily="50" charset="-128"/>
                <a:ea typeface="メイリオ" panose="020B0604030504040204" pitchFamily="50" charset="-128"/>
                <a:cs typeface="メイリオ" panose="020B0604030504040204" pitchFamily="50" charset="-128"/>
              </a:rPr>
              <a:t>原作</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ソフトウェア、組み込んだソフトウェアや</a:t>
            </a:r>
            <a:r>
              <a:rPr lang="en-US" dirty="0" err="1">
                <a:latin typeface="メイリオ" panose="020B0604030504040204" pitchFamily="50" charset="-128"/>
                <a:ea typeface="メイリオ" panose="020B0604030504040204" pitchFamily="50" charset="-128"/>
                <a:cs typeface="メイリオ" panose="020B0604030504040204" pitchFamily="50" charset="-128"/>
              </a:rPr>
              <a:t>改変</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部分、および</a:t>
            </a:r>
            <a:r>
              <a:rPr lang="en-US" dirty="0" err="1">
                <a:latin typeface="メイリオ" panose="020B0604030504040204" pitchFamily="50" charset="-128"/>
                <a:ea typeface="メイリオ" panose="020B0604030504040204" pitchFamily="50" charset="-128"/>
                <a:cs typeface="メイリオ" panose="020B0604030504040204" pitchFamily="50" charset="-128"/>
              </a:rPr>
              <a:t>ビルド用のスクリプト</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も含んだ</a:t>
            </a:r>
            <a:r>
              <a:rPr lang="en-US" dirty="0" err="1">
                <a:latin typeface="メイリオ" panose="020B0604030504040204" pitchFamily="50" charset="-128"/>
                <a:ea typeface="メイリオ" panose="020B0604030504040204" pitchFamily="50" charset="-128"/>
                <a:cs typeface="メイリオ" panose="020B0604030504040204" pitchFamily="50" charset="-128"/>
              </a:rPr>
              <a:t>ソースコードを提供すること</a:t>
            </a:r>
            <a:r>
              <a:rPr lang="en-US" dirty="0">
                <a:latin typeface="メイリオ" panose="020B0604030504040204" pitchFamily="50" charset="-128"/>
                <a:ea typeface="メイリオ" panose="020B0604030504040204" pitchFamily="50" charset="-128"/>
                <a:cs typeface="メイリオ" panose="020B0604030504040204" pitchFamily="50" charset="-128"/>
              </a:rPr>
              <a:t>。</a:t>
            </a:r>
          </a:p>
          <a:p>
            <a:pPr marL="0" indent="0">
              <a:buNone/>
            </a:pP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r>
              <a:rPr lang="en-US" dirty="0" err="1">
                <a:latin typeface="メイリオ" panose="020B0604030504040204" pitchFamily="50" charset="-128"/>
                <a:ea typeface="メイリオ" panose="020B0604030504040204" pitchFamily="50" charset="-128"/>
                <a:cs typeface="メイリオ" panose="020B0604030504040204" pitchFamily="50" charset="-128"/>
              </a:rPr>
              <a:t>以下</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を契機として</a:t>
            </a:r>
            <a:r>
              <a:rPr lang="en-US" dirty="0" err="1">
                <a:latin typeface="メイリオ" panose="020B0604030504040204" pitchFamily="50" charset="-128"/>
                <a:ea typeface="メイリオ" panose="020B0604030504040204" pitchFamily="50" charset="-128"/>
                <a:cs typeface="メイリオ" panose="020B0604030504040204" pitchFamily="50" charset="-128"/>
              </a:rPr>
              <a:t>これらの義務が発動する場合があ</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r>
              <a:rPr lang="en-US" dirty="0">
                <a:latin typeface="メイリオ" panose="020B0604030504040204" pitchFamily="50" charset="-128"/>
                <a:ea typeface="メイリオ" panose="020B0604030504040204" pitchFamily="50" charset="-128"/>
                <a:cs typeface="メイリオ" panose="020B0604030504040204" pitchFamily="50" charset="-128"/>
              </a:rPr>
              <a:t>：</a:t>
            </a:r>
          </a:p>
          <a:p>
            <a:pPr>
              <a:buFont typeface="Arial"/>
              <a:buChar char="•"/>
            </a:pPr>
            <a:r>
              <a:rPr lang="en-US" dirty="0">
                <a:latin typeface="メイリオ" panose="020B0604030504040204" pitchFamily="50" charset="-128"/>
                <a:ea typeface="メイリオ" panose="020B0604030504040204" pitchFamily="50" charset="-128"/>
                <a:cs typeface="メイリオ" panose="020B0604030504040204" pitchFamily="50" charset="-128"/>
              </a:rPr>
              <a:t>外部への頒布 </a:t>
            </a:r>
          </a:p>
          <a:p>
            <a:pPr>
              <a:buFont typeface="Arial"/>
              <a:buChar char="•"/>
            </a:pPr>
            <a:r>
              <a:rPr lang="en-US" dirty="0" err="1">
                <a:latin typeface="メイリオ" panose="020B0604030504040204" pitchFamily="50" charset="-128"/>
                <a:ea typeface="メイリオ" panose="020B0604030504040204" pitchFamily="50" charset="-128"/>
                <a:cs typeface="メイリオ" panose="020B0604030504040204" pitchFamily="50" charset="-128"/>
              </a:rPr>
              <a:t>改変を加えたかどうか</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64849981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latin typeface="メイリオ" panose="020B0604030504040204" pitchFamily="50" charset="-128"/>
                <a:ea typeface="メイリオ" panose="020B0604030504040204" pitchFamily="50" charset="-128"/>
                <a:cs typeface="メイリオ" panose="020B0604030504040204" pitchFamily="50" charset="-128"/>
              </a:rPr>
              <a:t>FOSS</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コンプライ</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アン</a:t>
            </a:r>
            <a:r>
              <a:rPr lang="en-US" dirty="0">
                <a:latin typeface="メイリオ" panose="020B0604030504040204" pitchFamily="50" charset="-128"/>
                <a:ea typeface="メイリオ" panose="020B0604030504040204" pitchFamily="50" charset="-128"/>
                <a:cs typeface="メイリオ" panose="020B0604030504040204" pitchFamily="50" charset="-128"/>
              </a:rPr>
              <a:t>ス</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の</a:t>
            </a:r>
            <a:r>
              <a:rPr lang="en-US" dirty="0" err="1">
                <a:latin typeface="メイリオ" panose="020B0604030504040204" pitchFamily="50" charset="-128"/>
                <a:ea typeface="メイリオ" panose="020B0604030504040204" pitchFamily="50" charset="-128"/>
                <a:cs typeface="メイリオ" panose="020B0604030504040204" pitchFamily="50" charset="-128"/>
              </a:rPr>
              <a:t>トリガ</a:t>
            </a:r>
            <a:r>
              <a:rPr lang="en-US" dirty="0">
                <a:latin typeface="メイリオ" panose="020B0604030504040204" pitchFamily="50" charset="-128"/>
                <a:ea typeface="メイリオ" panose="020B0604030504040204" pitchFamily="50" charset="-128"/>
                <a:cs typeface="メイリオ" panose="020B0604030504040204" pitchFamily="50" charset="-128"/>
              </a:rPr>
              <a:t>ー：</a:t>
            </a:r>
            <a:r>
              <a:rPr lang="en-US" dirty="0" err="1">
                <a:latin typeface="メイリオ" panose="020B0604030504040204" pitchFamily="50" charset="-128"/>
                <a:ea typeface="メイリオ" panose="020B0604030504040204" pitchFamily="50" charset="-128"/>
                <a:cs typeface="メイリオ" panose="020B0604030504040204" pitchFamily="50" charset="-128"/>
              </a:rPr>
              <a:t>頒布</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Content Placeholder 2"/>
          <p:cNvSpPr>
            <a:spLocks noGrp="1"/>
          </p:cNvSpPr>
          <p:nvPr>
            <p:ph idx="1"/>
          </p:nvPr>
        </p:nvSpPr>
        <p:spPr>
          <a:xfrm>
            <a:off x="838200" y="1564977"/>
            <a:ext cx="10515600" cy="4887348"/>
          </a:xfrm>
        </p:spPr>
        <p:txBody>
          <a:bodyPr vert="horz" lIns="91440" tIns="45720" rIns="91440" bIns="45720" rtlCol="0" anchor="t">
            <a:normAutofit/>
          </a:bodyPr>
          <a:lstStyle/>
          <a:p>
            <a:r>
              <a:rPr lang="en-US" dirty="0" err="1">
                <a:latin typeface="メイリオ" panose="020B0604030504040204" pitchFamily="50" charset="-128"/>
                <a:ea typeface="メイリオ" panose="020B0604030504040204" pitchFamily="50" charset="-128"/>
                <a:cs typeface="メイリオ" panose="020B0604030504040204" pitchFamily="50" charset="-128"/>
              </a:rPr>
              <a:t>外部に対する</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マテリアル（バイナリ、ソースコードなど）</a:t>
            </a:r>
            <a:r>
              <a:rPr lang="en-US" dirty="0">
                <a:latin typeface="メイリオ" panose="020B0604030504040204" pitchFamily="50" charset="-128"/>
                <a:ea typeface="メイリオ" panose="020B0604030504040204" pitchFamily="50" charset="-128"/>
                <a:cs typeface="メイリオ" panose="020B0604030504040204" pitchFamily="50" charset="-128"/>
              </a:rPr>
              <a:t>の</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配布</a:t>
            </a:r>
            <a:r>
              <a:rPr lang="en-US" dirty="0">
                <a:latin typeface="メイリオ" panose="020B0604030504040204" pitchFamily="50" charset="-128"/>
                <a:ea typeface="メイリオ" panose="020B0604030504040204" pitchFamily="50" charset="-128"/>
                <a:cs typeface="メイリオ" panose="020B0604030504040204" pitchFamily="50" charset="-128"/>
              </a:rPr>
              <a:t> </a:t>
            </a:r>
          </a:p>
          <a:p>
            <a:pPr lvl="1">
              <a:buFont typeface="Wingdings" panose="05000000000000000000" pitchFamily="2" charset="2"/>
              <a:buChar char="Ø"/>
            </a:pP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ユーザ</a:t>
            </a:r>
            <a:r>
              <a:rPr lang="ja-JP" altLang="en-US" sz="1800" dirty="0" err="1">
                <a:latin typeface="メイリオ" panose="020B0604030504040204" pitchFamily="50" charset="-128"/>
                <a:ea typeface="メイリオ" panose="020B0604030504040204" pitchFamily="50" charset="-128"/>
                <a:cs typeface="メイリオ" panose="020B0604030504040204" pitchFamily="50" charset="-128"/>
              </a:rPr>
              <a:t>ー</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機器やモバイル</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 </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デバイスにダウンロードされるアプリケーション</a:t>
            </a:r>
            <a:endParaRPr lang="en-US" sz="1800"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en-US" sz="1800" dirty="0">
                <a:latin typeface="メイリオ" panose="020B0604030504040204" pitchFamily="50" charset="-128"/>
                <a:ea typeface="メイリオ" panose="020B0604030504040204" pitchFamily="50" charset="-128"/>
                <a:cs typeface="メイリオ" panose="020B0604030504040204" pitchFamily="50" charset="-128"/>
              </a:rPr>
              <a:t>JavaScript、 Web </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クライアント</a:t>
            </a:r>
            <a:r>
              <a:rPr lang="ja-JP" altLang="en-US" sz="1800" dirty="0" err="1">
                <a:latin typeface="メイリオ" panose="020B0604030504040204" pitchFamily="50" charset="-128"/>
                <a:ea typeface="メイリオ" panose="020B0604030504040204" pitchFamily="50" charset="-128"/>
                <a:cs typeface="メイリオ" panose="020B0604030504040204" pitchFamily="50" charset="-128"/>
              </a:rPr>
              <a:t>、</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ユーザ</a:t>
            </a:r>
            <a:r>
              <a:rPr lang="ja-JP" altLang="en-US" sz="1800" dirty="0" err="1">
                <a:latin typeface="メイリオ" panose="020B0604030504040204" pitchFamily="50" charset="-128"/>
                <a:ea typeface="メイリオ" panose="020B0604030504040204" pitchFamily="50" charset="-128"/>
                <a:cs typeface="メイリオ" panose="020B0604030504040204" pitchFamily="50" charset="-128"/>
              </a:rPr>
              <a:t>ー</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機器にダウンロ</a:t>
            </a:r>
            <a:r>
              <a:rPr lang="en-US" sz="1800" dirty="0">
                <a:latin typeface="メイリオ" panose="020B0604030504040204" pitchFamily="50" charset="-128"/>
                <a:ea typeface="メイリオ" panose="020B0604030504040204" pitchFamily="50" charset="-128"/>
                <a:cs typeface="メイリオ" panose="020B0604030504040204" pitchFamily="50" charset="-128"/>
              </a:rPr>
              <a:t>ー</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ド</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されるコード</a:t>
            </a:r>
            <a:r>
              <a:rPr lang="en-US" sz="1800" dirty="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など</a:t>
            </a:r>
            <a:endParaRPr lang="en-US" sz="1800" dirty="0">
              <a:latin typeface="メイリオ" panose="020B0604030504040204" pitchFamily="50" charset="-128"/>
              <a:ea typeface="メイリオ" panose="020B0604030504040204" pitchFamily="50" charset="-128"/>
              <a:cs typeface="メイリオ" panose="020B0604030504040204" pitchFamily="50" charset="-128"/>
            </a:endParaRPr>
          </a:p>
          <a:p>
            <a:r>
              <a:rPr lang="en-US" dirty="0" err="1">
                <a:latin typeface="メイリオ" panose="020B0604030504040204" pitchFamily="50" charset="-128"/>
                <a:ea typeface="メイリオ" panose="020B0604030504040204" pitchFamily="50" charset="-128"/>
                <a:cs typeface="メイリオ" panose="020B0604030504040204" pitchFamily="50" charset="-128"/>
              </a:rPr>
              <a:t>いくつかのFOSSライセンスについては、コンピュータ</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ー</a:t>
            </a:r>
            <a:r>
              <a:rPr lang="en-US" dirty="0">
                <a:latin typeface="メイリオ" panose="020B0604030504040204" pitchFamily="50" charset="-128"/>
                <a:ea typeface="メイリオ" panose="020B0604030504040204" pitchFamily="50" charset="-128"/>
                <a:cs typeface="メイリオ" panose="020B0604030504040204" pitchFamily="50" charset="-128"/>
              </a:rPr>
              <a:t> ネットワークを通じたアクセスが「トリガー </a:t>
            </a:r>
            <a:r>
              <a:rPr lang="en-US" dirty="0" err="1">
                <a:latin typeface="メイリオ" panose="020B0604030504040204" pitchFamily="50" charset="-128"/>
                <a:ea typeface="メイリオ" panose="020B0604030504040204" pitchFamily="50" charset="-128"/>
                <a:cs typeface="メイリオ" panose="020B0604030504040204" pitchFamily="50" charset="-128"/>
              </a:rPr>
              <a:t>イベント</a:t>
            </a:r>
            <a:r>
              <a:rPr lang="en-US" err="1">
                <a:latin typeface="メイリオ" panose="020B0604030504040204" pitchFamily="50" charset="-128"/>
                <a:ea typeface="メイリオ" panose="020B0604030504040204" pitchFamily="50" charset="-128"/>
                <a:cs typeface="メイリオ" panose="020B0604030504040204" pitchFamily="50" charset="-128"/>
              </a:rPr>
              <a:t>」</a:t>
            </a:r>
            <a:r>
              <a:rPr lang="en-US" smtClean="0">
                <a:latin typeface="メイリオ" panose="020B0604030504040204" pitchFamily="50" charset="-128"/>
                <a:ea typeface="メイリオ" panose="020B0604030504040204" pitchFamily="50" charset="-128"/>
                <a:cs typeface="メイリオ" panose="020B0604030504040204" pitchFamily="50" charset="-128"/>
              </a:rPr>
              <a:t>となり</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うる</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その</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際の</a:t>
            </a:r>
            <a:r>
              <a:rPr lang="en-US" dirty="0" err="1">
                <a:latin typeface="メイリオ" panose="020B0604030504040204" pitchFamily="50" charset="-128"/>
                <a:ea typeface="メイリオ" panose="020B0604030504040204" pitchFamily="50" charset="-128"/>
                <a:cs typeface="メイリオ" panose="020B0604030504040204" pitchFamily="50" charset="-128"/>
              </a:rPr>
              <a:t>トリガーとは「コンピュータ</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ー</a:t>
            </a:r>
            <a:r>
              <a:rPr lang="en-US" dirty="0">
                <a:latin typeface="メイリオ" panose="020B0604030504040204" pitchFamily="50" charset="-128"/>
                <a:ea typeface="メイリオ" panose="020B0604030504040204" pitchFamily="50" charset="-128"/>
                <a:cs typeface="メイリオ" panose="020B0604030504040204" pitchFamily="50" charset="-128"/>
              </a:rPr>
              <a:t> </a:t>
            </a:r>
            <a:r>
              <a:rPr lang="en-US" dirty="0" err="1">
                <a:latin typeface="メイリオ" panose="020B0604030504040204" pitchFamily="50" charset="-128"/>
                <a:ea typeface="メイリオ" panose="020B0604030504040204" pitchFamily="50" charset="-128"/>
                <a:cs typeface="メイリオ" panose="020B0604030504040204" pitchFamily="50" charset="-128"/>
              </a:rPr>
              <a:t>ネットワークを通じユーザ</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ー</a:t>
            </a:r>
            <a:r>
              <a:rPr lang="en-US" dirty="0" err="1">
                <a:latin typeface="メイリオ" panose="020B0604030504040204" pitchFamily="50" charset="-128"/>
                <a:ea typeface="メイリオ" panose="020B0604030504040204" pitchFamily="50" charset="-128"/>
                <a:cs typeface="メイリオ" panose="020B0604030504040204" pitchFamily="50" charset="-128"/>
              </a:rPr>
              <a:t>がリモートで</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当該</a:t>
            </a:r>
            <a:r>
              <a:rPr lang="en-US" dirty="0" err="1">
                <a:latin typeface="メイリオ" panose="020B0604030504040204" pitchFamily="50" charset="-128"/>
                <a:ea typeface="メイリオ" panose="020B0604030504040204" pitchFamily="50" charset="-128"/>
                <a:cs typeface="メイリオ" panose="020B0604030504040204" pitchFamily="50" charset="-128"/>
              </a:rPr>
              <a:t>FOSSと相互に作用すること</a:t>
            </a:r>
            <a:r>
              <a:rPr lang="en-US" dirty="0">
                <a:latin typeface="メイリオ" panose="020B0604030504040204" pitchFamily="50" charset="-128"/>
                <a:ea typeface="メイリオ" panose="020B0604030504040204" pitchFamily="50" charset="-128"/>
                <a:cs typeface="メイリオ" panose="020B0604030504040204" pitchFamily="50" charset="-128"/>
              </a:rPr>
              <a:t>」。</a:t>
            </a:r>
          </a:p>
          <a:p>
            <a:pPr lvl="1">
              <a:buFont typeface="Wingdings" panose="05000000000000000000" pitchFamily="2" charset="2"/>
              <a:buChar char="Ø"/>
            </a:pP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いくつかのライセンスがサーバ</a:t>
            </a:r>
            <a:r>
              <a:rPr lang="ja-JP" altLang="en-US" sz="1800" dirty="0" err="1">
                <a:latin typeface="メイリオ" panose="020B0604030504040204" pitchFamily="50" charset="-128"/>
                <a:ea typeface="メイリオ" panose="020B0604030504040204" pitchFamily="50" charset="-128"/>
                <a:cs typeface="メイリオ" panose="020B0604030504040204" pitchFamily="50" charset="-128"/>
              </a:rPr>
              <a:t>ー</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上で実行されるソフトウェアへのアクセスを可能にすることを含めたトリガ</a:t>
            </a:r>
            <a:r>
              <a:rPr lang="en-US" sz="1800" dirty="0">
                <a:latin typeface="メイリオ" panose="020B0604030504040204" pitchFamily="50" charset="-128"/>
                <a:ea typeface="メイリオ" panose="020B0604030504040204" pitchFamily="50" charset="-128"/>
                <a:cs typeface="メイリオ" panose="020B0604030504040204" pitchFamily="50" charset="-128"/>
              </a:rPr>
              <a:t>ー </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イベントを</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定義</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してい</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る。（</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例：Affero</a:t>
            </a:r>
            <a:r>
              <a:rPr lang="en-US" sz="1800" dirty="0">
                <a:latin typeface="メイリオ" panose="020B0604030504040204" pitchFamily="50" charset="-128"/>
                <a:ea typeface="メイリオ" panose="020B0604030504040204" pitchFamily="50" charset="-128"/>
                <a:cs typeface="メイリオ" panose="020B0604030504040204" pitchFamily="50" charset="-128"/>
              </a:rPr>
              <a:t> </a:t>
            </a:r>
            <a:r>
              <a:rPr lang="en-US" sz="1800" err="1">
                <a:latin typeface="メイリオ" panose="020B0604030504040204" pitchFamily="50" charset="-128"/>
                <a:ea typeface="メイリオ" panose="020B0604030504040204" pitchFamily="50" charset="-128"/>
                <a:cs typeface="メイリオ" panose="020B0604030504040204" pitchFamily="50" charset="-128"/>
              </a:rPr>
              <a:t>GPL</a:t>
            </a:r>
            <a:r>
              <a:rPr lang="en-US" sz="1800" smtClean="0">
                <a:latin typeface="メイリオ" panose="020B0604030504040204" pitchFamily="50" charset="-128"/>
                <a:ea typeface="メイリオ" panose="020B0604030504040204" pitchFamily="50" charset="-128"/>
                <a:cs typeface="メイリオ" panose="020B0604030504040204" pitchFamily="50" charset="-128"/>
              </a:rPr>
              <a:t>のすべての版</a:t>
            </a:r>
            <a:r>
              <a:rPr lang="ja-JP" altLang="en-US" sz="1800" smtClean="0">
                <a:latin typeface="メイリオ" panose="020B0604030504040204" pitchFamily="50" charset="-128"/>
                <a:ea typeface="メイリオ" panose="020B0604030504040204" pitchFamily="50" charset="-128"/>
                <a:cs typeface="メイリオ" panose="020B0604030504040204" pitchFamily="50" charset="-128"/>
              </a:rPr>
              <a:t>について</a:t>
            </a:r>
            <a:r>
              <a:rPr lang="en-US" sz="1800" smtClean="0">
                <a:latin typeface="メイリオ" panose="020B0604030504040204" pitchFamily="50" charset="-128"/>
                <a:ea typeface="メイリオ" panose="020B0604030504040204" pitchFamily="50" charset="-128"/>
                <a:cs typeface="メイリオ" panose="020B0604030504040204" pitchFamily="50" charset="-128"/>
              </a:rPr>
              <a:t>ソフトウェアを改変した場合</a:t>
            </a:r>
            <a:r>
              <a:rPr lang="en-US" sz="1800" dirty="0">
                <a:latin typeface="メイリオ" panose="020B0604030504040204" pitchFamily="50" charset="-128"/>
                <a:ea typeface="メイリオ" panose="020B0604030504040204" pitchFamily="50" charset="-128"/>
                <a:cs typeface="メイリオ" panose="020B0604030504040204" pitchFamily="50" charset="-128"/>
              </a:rPr>
              <a:t>）</a:t>
            </a:r>
          </a:p>
        </p:txBody>
      </p:sp>
    </p:spTree>
    <p:extLst>
      <p:ext uri="{BB962C8B-B14F-4D97-AF65-F5344CB8AC3E}">
        <p14:creationId xmlns:p14="http://schemas.microsoft.com/office/powerpoint/2010/main" val="168530692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err="1">
                <a:latin typeface="メイリオ" panose="020B0604030504040204" pitchFamily="50" charset="-128"/>
                <a:ea typeface="メイリオ" panose="020B0604030504040204" pitchFamily="50" charset="-128"/>
                <a:cs typeface="メイリオ" panose="020B0604030504040204" pitchFamily="50" charset="-128"/>
              </a:rPr>
              <a:t>FOSSコンプライス</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の</a:t>
            </a:r>
            <a:r>
              <a:rPr lang="en-US" dirty="0" err="1">
                <a:latin typeface="メイリオ" panose="020B0604030504040204" pitchFamily="50" charset="-128"/>
                <a:ea typeface="メイリオ" panose="020B0604030504040204" pitchFamily="50" charset="-128"/>
                <a:cs typeface="メイリオ" panose="020B0604030504040204" pitchFamily="50" charset="-128"/>
              </a:rPr>
              <a:t>トリガ</a:t>
            </a:r>
            <a:r>
              <a:rPr lang="en-US" dirty="0">
                <a:latin typeface="メイリオ" panose="020B0604030504040204" pitchFamily="50" charset="-128"/>
                <a:ea typeface="メイリオ" panose="020B0604030504040204" pitchFamily="50" charset="-128"/>
                <a:cs typeface="メイリオ" panose="020B0604030504040204" pitchFamily="50" charset="-128"/>
              </a:rPr>
              <a:t>ー：</a:t>
            </a:r>
            <a:r>
              <a:rPr lang="en-US" dirty="0" err="1">
                <a:latin typeface="メイリオ" panose="020B0604030504040204" pitchFamily="50" charset="-128"/>
                <a:ea typeface="メイリオ" panose="020B0604030504040204" pitchFamily="50" charset="-128"/>
                <a:cs typeface="メイリオ" panose="020B0604030504040204" pitchFamily="50" charset="-128"/>
              </a:rPr>
              <a:t>改変</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 name="Content Placeholder 1"/>
          <p:cNvSpPr>
            <a:spLocks noGrp="1"/>
          </p:cNvSpPr>
          <p:nvPr>
            <p:ph idx="1"/>
          </p:nvPr>
        </p:nvSpPr>
        <p:spPr/>
        <p:txBody>
          <a:bodyPr vert="horz" lIns="91440" tIns="45720" rIns="91440" bIns="45720" rtlCol="0" anchor="t">
            <a:normAutofit/>
          </a:bodyPr>
          <a:lstStyle/>
          <a:p>
            <a:r>
              <a:rPr lang="ja-JP" altLang="en-US" dirty="0">
                <a:latin typeface="メイリオ" panose="020B0604030504040204" pitchFamily="50" charset="-128"/>
                <a:ea typeface="メイリオ" panose="020B0604030504040204" pitchFamily="50" charset="-128"/>
                <a:cs typeface="メイリオ" panose="020B0604030504040204" pitchFamily="50" charset="-128"/>
              </a:rPr>
              <a:t>既存</a:t>
            </a:r>
            <a:r>
              <a:rPr lang="en-US" dirty="0" err="1">
                <a:latin typeface="メイリオ" panose="020B0604030504040204" pitchFamily="50" charset="-128"/>
                <a:ea typeface="メイリオ" panose="020B0604030504040204" pitchFamily="50" charset="-128"/>
                <a:cs typeface="メイリオ" panose="020B0604030504040204" pitchFamily="50" charset="-128"/>
              </a:rPr>
              <a:t>プログラムに対する変更（例：ファイル中</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の</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コードの追加</a:t>
            </a:r>
            <a:r>
              <a:rPr lang="ja-JP" altLang="en-US" dirty="0" err="1" smtClean="0">
                <a:latin typeface="メイリオ" panose="020B0604030504040204" pitchFamily="50" charset="-128"/>
                <a:ea typeface="メイリオ" panose="020B0604030504040204" pitchFamily="50" charset="-128"/>
                <a:cs typeface="メイリオ" panose="020B0604030504040204" pitchFamily="50" charset="-128"/>
              </a:rPr>
              <a:t>、</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削除</a:t>
            </a:r>
            <a:r>
              <a:rPr lang="ja-JP" altLang="en-US" dirty="0" err="1" smtClean="0">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コンポーネント</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を</a:t>
            </a:r>
            <a:r>
              <a:rPr lang="en-US" dirty="0" err="1">
                <a:latin typeface="メイリオ" panose="020B0604030504040204" pitchFamily="50" charset="-128"/>
                <a:ea typeface="メイリオ" panose="020B0604030504040204" pitchFamily="50" charset="-128"/>
                <a:cs typeface="メイリオ" panose="020B0604030504040204" pitchFamily="50" charset="-128"/>
              </a:rPr>
              <a:t>組み合わせ</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る行為</a:t>
            </a:r>
            <a:r>
              <a:rPr lang="en-US" dirty="0">
                <a:latin typeface="メイリオ" panose="020B0604030504040204" pitchFamily="50" charset="-128"/>
                <a:ea typeface="メイリオ" panose="020B0604030504040204" pitchFamily="50" charset="-128"/>
                <a:cs typeface="メイリオ" panose="020B0604030504040204" pitchFamily="50" charset="-128"/>
              </a:rPr>
              <a:t>）</a:t>
            </a:r>
          </a:p>
          <a:p>
            <a:r>
              <a:rPr lang="en-US" dirty="0" err="1">
                <a:latin typeface="メイリオ" panose="020B0604030504040204" pitchFamily="50" charset="-128"/>
                <a:ea typeface="メイリオ" panose="020B0604030504040204" pitchFamily="50" charset="-128"/>
                <a:cs typeface="メイリオ" panose="020B0604030504040204" pitchFamily="50" charset="-128"/>
              </a:rPr>
              <a:t>改変</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が派生的著作物</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を生み出</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し、</a:t>
            </a:r>
            <a:r>
              <a:rPr lang="en-US" dirty="0">
                <a:latin typeface="メイリオ" panose="020B0604030504040204" pitchFamily="50" charset="-128"/>
                <a:ea typeface="メイリオ" panose="020B0604030504040204" pitchFamily="50" charset="-128"/>
                <a:cs typeface="メイリオ" panose="020B0604030504040204" pitchFamily="50" charset="-128"/>
              </a:rPr>
              <a:t>FOSS </a:t>
            </a:r>
            <a:r>
              <a:rPr lang="en-US" dirty="0" err="1">
                <a:latin typeface="メイリオ" panose="020B0604030504040204" pitchFamily="50" charset="-128"/>
                <a:ea typeface="メイリオ" panose="020B0604030504040204" pitchFamily="50" charset="-128"/>
                <a:cs typeface="メイリオ" panose="020B0604030504040204" pitchFamily="50" charset="-128"/>
              </a:rPr>
              <a:t>の著作者</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が</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改変に</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対し</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義務を課したり制限したりすることもあ</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r>
              <a:rPr lang="en-US" dirty="0" err="1">
                <a:latin typeface="メイリオ" panose="020B0604030504040204" pitchFamily="50" charset="-128"/>
                <a:ea typeface="メイリオ" panose="020B0604030504040204" pitchFamily="50" charset="-128"/>
                <a:cs typeface="メイリオ" panose="020B0604030504040204" pitchFamily="50" charset="-128"/>
              </a:rPr>
              <a:t>改変</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をトリガーとして発動される</a:t>
            </a:r>
            <a:r>
              <a:rPr lang="en-US" dirty="0" err="1">
                <a:latin typeface="メイリオ" panose="020B0604030504040204" pitchFamily="50" charset="-128"/>
                <a:ea typeface="メイリオ" panose="020B0604030504040204" pitchFamily="50" charset="-128"/>
                <a:cs typeface="メイリオ" panose="020B0604030504040204" pitchFamily="50" charset="-128"/>
              </a:rPr>
              <a:t>FOSSの義務</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の例</a:t>
            </a:r>
            <a:r>
              <a:rPr lang="en-US" dirty="0">
                <a:latin typeface="メイリオ" panose="020B0604030504040204" pitchFamily="50" charset="-128"/>
                <a:ea typeface="メイリオ" panose="020B0604030504040204" pitchFamily="50" charset="-128"/>
                <a:cs typeface="メイリオ" panose="020B0604030504040204" pitchFamily="50" charset="-128"/>
              </a:rPr>
              <a:t>：</a:t>
            </a:r>
          </a:p>
          <a:p>
            <a:pPr lvl="1">
              <a:buFont typeface="Wingdings" panose="05000000000000000000" pitchFamily="2" charset="2"/>
              <a:buChar char="Ø"/>
            </a:pPr>
            <a:r>
              <a:rPr lang="en-US" sz="1800" dirty="0">
                <a:latin typeface="メイリオ" panose="020B0604030504040204" pitchFamily="50" charset="-128"/>
                <a:ea typeface="メイリオ" panose="020B0604030504040204" pitchFamily="50" charset="-128"/>
                <a:cs typeface="メイリオ" panose="020B0604030504040204" pitchFamily="50" charset="-128"/>
              </a:rPr>
              <a:t>改変の告知</a:t>
            </a:r>
          </a:p>
          <a:p>
            <a:pPr lvl="1">
              <a:buFont typeface="Wingdings" panose="05000000000000000000" pitchFamily="2" charset="2"/>
              <a:buChar char="Ø"/>
            </a:pP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製品のバイナリに対応した</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ソースコードの提供</a:t>
            </a:r>
            <a:endParaRPr lang="en-US" sz="1800"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83407995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Shape 60"/>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smtClean="0">
                <a:solidFill>
                  <a:schemeClr val="dk2"/>
                </a:solidFill>
                <a:latin typeface="メイリオ" panose="020B0604030504040204" pitchFamily="50" charset="-128"/>
                <a:ea typeface="メイリオ" panose="020B0604030504040204" pitchFamily="50" charset="-128"/>
                <a:cs typeface="メイリオ" panose="020B0604030504040204" pitchFamily="50" charset="-128"/>
                <a:sym typeface="Roboto"/>
              </a:rPr>
              <a:t>OpenChain </a:t>
            </a:r>
            <a:r>
              <a:rPr lang="ja-JP" altLang="en-US" sz="4000" b="0" i="0" u="none" strike="noStrike" cap="none" smtClean="0">
                <a:solidFill>
                  <a:schemeClr val="dk2"/>
                </a:solidFill>
                <a:latin typeface="メイリオ" panose="020B0604030504040204" pitchFamily="50" charset="-128"/>
                <a:ea typeface="メイリオ" panose="020B0604030504040204" pitchFamily="50" charset="-128"/>
                <a:cs typeface="メイリオ" panose="020B0604030504040204" pitchFamily="50" charset="-128"/>
                <a:sym typeface="Roboto"/>
              </a:rPr>
              <a:t>カリキュラムとは？</a:t>
            </a:r>
            <a:endParaRPr lang="en-US" sz="4000" b="0" i="0" u="none" strike="noStrike" cap="none">
              <a:solidFill>
                <a:schemeClr val="dk2"/>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p:txBody>
      </p:sp>
      <p:sp>
        <p:nvSpPr>
          <p:cNvPr id="61" name="Shape 61"/>
          <p:cNvSpPr txBox="1">
            <a:spLocks noGrp="1"/>
          </p:cNvSpPr>
          <p:nvPr>
            <p:ph type="body" idx="1"/>
          </p:nvPr>
        </p:nvSpPr>
        <p:spPr>
          <a:xfrm>
            <a:off x="623093" y="1600200"/>
            <a:ext cx="10945811" cy="4953000"/>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OpenChain</a:t>
            </a:r>
            <a:r>
              <a:rPr lang="ja-JP" altLang="en-US" sz="2400" b="0" i="0" u="none" strike="noStrike" cap="none"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プロジェクトは</a:t>
            </a:r>
            <a:r>
              <a:rPr lang="ja-JP" altLang="en-US"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フリー／オープンソース ソフトウェア（以降</a:t>
            </a:r>
            <a:r>
              <a:rPr lang="ja-JP" altLang="en-US">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a:t>
            </a:r>
            <a:r>
              <a:rPr lang="en-US" altLang="ja-JP"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FOSS</a:t>
            </a:r>
            <a:r>
              <a:rPr lang="ja-JP" altLang="en-US"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」）コンプライアンス プログラムの中核的なコンポーネントを明確にし、共有することを支援します。</a:t>
            </a:r>
            <a:endParaRPr lang="en-US" sz="2400" b="0" i="0" u="none" strike="noStrike" cap="none"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marL="182880" marR="0" lvl="0" indent="-182880" algn="l" rtl="0">
              <a:spcBef>
                <a:spcPts val="480"/>
              </a:spcBef>
              <a:spcAft>
                <a:spcPts val="0"/>
              </a:spcAft>
              <a:buClr>
                <a:schemeClr val="accent1"/>
              </a:buClr>
              <a:buSzPct val="85000"/>
              <a:buFont typeface="Arial"/>
              <a:buChar char="•"/>
            </a:pPr>
            <a:r>
              <a:rPr lang="en-US" sz="2400" b="0" i="0" u="none" strike="noStrike" cap="none"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OpenChain </a:t>
            </a:r>
            <a:r>
              <a:rPr lang="ja-JP" altLang="en-US" sz="2400" b="0" i="0" u="none" strike="noStrike" cap="none"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プロジェクトの中核として「</a:t>
            </a:r>
            <a:r>
              <a:rPr lang="ja-JP" altLang="en-US" sz="2400" b="1" i="0" u="none" strike="noStrike" cap="none"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仕様書</a:t>
            </a:r>
            <a:r>
              <a:rPr lang="ja-JP" altLang="en-US" sz="2400" b="0" i="0" u="none" strike="noStrike" cap="none"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a:t>
            </a:r>
            <a:r>
              <a:rPr lang="en-US" altLang="ja-JP" sz="2400" b="0" i="0" u="none" strike="noStrike" cap="none"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Specificaction)</a:t>
            </a:r>
            <a:r>
              <a:rPr lang="ja-JP" altLang="en-US" sz="2400" b="0" i="0" u="none" strike="noStrike" cap="none"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」があります。</a:t>
            </a:r>
            <a:r>
              <a:rPr lang="en-US" altLang="ja-JP"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FOSS</a:t>
            </a:r>
            <a:r>
              <a:rPr lang="ja-JP" altLang="en-US"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コンプライアンス プログラムが満たすべき主な要件を明確にし、公開しています。</a:t>
            </a:r>
            <a:endParaRPr lang="en-US" altLang="ja-JP"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marL="182880" marR="0" lvl="0" indent="-182880" algn="l" rtl="0">
              <a:spcBef>
                <a:spcPts val="480"/>
              </a:spcBef>
              <a:spcAft>
                <a:spcPts val="0"/>
              </a:spcAft>
              <a:buClr>
                <a:schemeClr val="accent1"/>
              </a:buClr>
              <a:buSzPct val="85000"/>
              <a:buFont typeface="Arial"/>
              <a:buChar char="•"/>
            </a:pPr>
            <a:r>
              <a:rPr lang="en-US" sz="2400" b="0" i="0" u="none" strike="noStrike" cap="none"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OpenChain</a:t>
            </a:r>
            <a:r>
              <a:rPr lang="ja-JP" altLang="en-US" sz="2400" b="1" i="0" u="none" strike="noStrike" cap="none"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カリキュラム</a:t>
            </a:r>
            <a:r>
              <a:rPr lang="ja-JP" altLang="en-US" sz="2400" b="0" i="0" u="none" strike="noStrike" cap="none"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は仕様書を下支えする、フリーで入手可能なトレーニング教材です。</a:t>
            </a:r>
            <a:endParaRPr lang="en-US" sz="2400" b="0" i="0" u="none" strike="noStrike" cap="none">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marL="182880" marR="0" lvl="0" indent="-182880" algn="l" rtl="0">
              <a:spcBef>
                <a:spcPts val="480"/>
              </a:spcBef>
              <a:spcAft>
                <a:spcPts val="0"/>
              </a:spcAft>
              <a:buClr>
                <a:schemeClr val="accent1"/>
              </a:buClr>
              <a:buSzPct val="85000"/>
              <a:buFont typeface="Arial"/>
              <a:buChar char="•"/>
            </a:pPr>
            <a:r>
              <a:rPr lang="ja-JP" altLang="en-US" sz="2400" b="0" i="0" u="none" strike="noStrike" cap="none"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これらのスライドは企業が仕様書の</a:t>
            </a:r>
            <a:r>
              <a:rPr lang="en-US" altLang="ja-JP" sz="2400" b="0" i="0" u="none" strike="noStrike" cap="none"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1.2</a:t>
            </a:r>
            <a:r>
              <a:rPr lang="ja-JP" altLang="en-US"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項の要件を満たす助けとなります。また、一般的なコンプライアンスのトレーニングにも使用することができます。</a:t>
            </a:r>
            <a:endParaRPr lang="en-US" altLang="ja-JP"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marL="182880" marR="0" lvl="0" indent="-182880" algn="l" rtl="0">
              <a:spcBef>
                <a:spcPts val="480"/>
              </a:spcBef>
              <a:spcAft>
                <a:spcPts val="0"/>
              </a:spcAft>
              <a:buClr>
                <a:schemeClr val="accent1"/>
              </a:buClr>
              <a:buSzPct val="85000"/>
              <a:buFont typeface="Arial"/>
              <a:buChar char="•"/>
            </a:pPr>
            <a:endParaRPr sz="2400" b="0" i="0" u="none" strike="noStrike" cap="none">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marL="0" marR="0" lvl="0" indent="0" algn="ctr" rtl="0">
              <a:spcBef>
                <a:spcPts val="480"/>
              </a:spcBef>
              <a:spcAft>
                <a:spcPts val="0"/>
              </a:spcAft>
              <a:buClr>
                <a:schemeClr val="accent1"/>
              </a:buClr>
              <a:buSzPct val="25000"/>
              <a:buFont typeface="Arial"/>
              <a:buNone/>
            </a:pPr>
            <a:r>
              <a:rPr lang="ja-JP" altLang="en-US" sz="2400" b="0" i="0" u="none" strike="noStrike" cap="none"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詳しい情報は以下</a:t>
            </a:r>
            <a:r>
              <a:rPr lang="en-US" sz="2400" b="0" i="0" u="none" strike="noStrike" cap="none"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a:t>
            </a:r>
            <a:r>
              <a:rPr lang="en-US" sz="2400" b="0" i="0" u="none" strike="noStrike" cap="none">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 </a:t>
            </a:r>
            <a:r>
              <a:rPr lang="en-US" sz="2400" b="0" i="0" u="none" strike="noStrike" cap="none">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Mono"/>
              </a:rPr>
              <a:t>https://</a:t>
            </a:r>
            <a:r>
              <a:rPr lang="en-US" sz="2400" b="0" i="0" u="none" strike="noStrike" cap="none"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Mono"/>
              </a:rPr>
              <a:t>www.openchainproject.org</a:t>
            </a:r>
            <a:r>
              <a:rPr lang="ja-JP" altLang="en-US" sz="2400" b="0" i="0" u="none" strike="noStrike" cap="none"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Mono"/>
              </a:rPr>
              <a:t>　</a:t>
            </a:r>
            <a:endParaRPr lang="en-US" sz="2400" b="0" i="0" u="none" strike="noStrike" cap="none">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Mono"/>
            </a:endParaRPr>
          </a:p>
          <a:p>
            <a:pPr marL="457200" marR="0" lvl="1" indent="-190500" algn="l" rtl="0">
              <a:spcBef>
                <a:spcPts val="400"/>
              </a:spcBef>
              <a:buClr>
                <a:schemeClr val="accent1"/>
              </a:buClr>
              <a:buSzPct val="85000"/>
              <a:buFont typeface="Arial"/>
              <a:buNone/>
            </a:pPr>
            <a:endParaRPr sz="2000" b="0" i="0" u="none" strike="noStrike" cap="none">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p:txBody>
      </p:sp>
    </p:spTree>
    <p:extLst>
      <p:ext uri="{BB962C8B-B14F-4D97-AF65-F5344CB8AC3E}">
        <p14:creationId xmlns:p14="http://schemas.microsoft.com/office/powerpoint/2010/main" val="93827370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FOSSコンプライアンス プログラム</a:t>
            </a:r>
            <a:endParaRPr 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Content Placeholder 2"/>
          <p:cNvSpPr>
            <a:spLocks noGrp="1"/>
          </p:cNvSpPr>
          <p:nvPr>
            <p:ph idx="1"/>
          </p:nvPr>
        </p:nvSpPr>
        <p:spPr/>
        <p:txBody>
          <a:bodyPr vert="horz" lIns="91440" tIns="45720" rIns="91440" bIns="45720" rtlCol="0" anchor="t">
            <a:normAutofit/>
          </a:bodyPr>
          <a:lstStyle/>
          <a:p>
            <a:pPr marL="0" indent="0">
              <a:buNone/>
            </a:pPr>
            <a:r>
              <a:rPr lang="en-US" dirty="0">
                <a:latin typeface="メイリオ" panose="020B0604030504040204" pitchFamily="50" charset="-128"/>
                <a:ea typeface="メイリオ" panose="020B0604030504040204" pitchFamily="50" charset="-128"/>
                <a:cs typeface="メイリオ" panose="020B0604030504040204" pitchFamily="50" charset="-128"/>
              </a:rPr>
              <a:t>FOSSコンプライアンスを成功させてきた組織は （ポリシー、</a:t>
            </a:r>
            <a:r>
              <a:rPr lang="en-US" dirty="0" err="1">
                <a:latin typeface="メイリオ" panose="020B0604030504040204" pitchFamily="50" charset="-128"/>
                <a:ea typeface="メイリオ" panose="020B0604030504040204" pitchFamily="50" charset="-128"/>
                <a:cs typeface="メイリオ" panose="020B0604030504040204" pitchFamily="50" charset="-128"/>
              </a:rPr>
              <a:t>プロセス、トレーニングやツールなどから成る</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独自</a:t>
            </a:r>
            <a:r>
              <a:rPr lang="en-US" dirty="0" err="1">
                <a:latin typeface="メイリオ" panose="020B0604030504040204" pitchFamily="50" charset="-128"/>
                <a:ea typeface="メイリオ" panose="020B0604030504040204" pitchFamily="50" charset="-128"/>
                <a:cs typeface="メイリオ" panose="020B0604030504040204" pitchFamily="50" charset="-128"/>
              </a:rPr>
              <a:t>のFOSSコンプライアンス</a:t>
            </a:r>
            <a:r>
              <a:rPr lang="en-US" dirty="0">
                <a:latin typeface="メイリオ" panose="020B0604030504040204" pitchFamily="50" charset="-128"/>
                <a:ea typeface="メイリオ" panose="020B0604030504040204" pitchFamily="50" charset="-128"/>
                <a:cs typeface="メイリオ" panose="020B0604030504040204" pitchFamily="50" charset="-128"/>
              </a:rPr>
              <a:t> </a:t>
            </a:r>
            <a:r>
              <a:rPr lang="en-US" dirty="0" err="1">
                <a:latin typeface="メイリオ" panose="020B0604030504040204" pitchFamily="50" charset="-128"/>
                <a:ea typeface="メイリオ" panose="020B0604030504040204" pitchFamily="50" charset="-128"/>
                <a:cs typeface="メイリオ" panose="020B0604030504040204" pitchFamily="50" charset="-128"/>
              </a:rPr>
              <a:t>プログラムを作り上げてい</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それには以下のような意図があ</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r>
              <a:rPr lang="en-US" dirty="0">
                <a:latin typeface="メイリオ" panose="020B0604030504040204" pitchFamily="50" charset="-128"/>
                <a:ea typeface="メイリオ" panose="020B0604030504040204" pitchFamily="50" charset="-128"/>
                <a:cs typeface="メイリオ" panose="020B0604030504040204" pitchFamily="50" charset="-128"/>
              </a:rPr>
              <a:t>。</a:t>
            </a:r>
          </a:p>
          <a:p>
            <a:pPr marL="723900" indent="-457200">
              <a:spcBef>
                <a:spcPts val="1200"/>
              </a:spcBef>
              <a:buFont typeface="+mj-lt"/>
              <a:buAutoNum type="arabicPeriod"/>
            </a:pPr>
            <a:r>
              <a:rPr lang="en-US" dirty="0" err="1">
                <a:latin typeface="メイリオ" panose="020B0604030504040204" pitchFamily="50" charset="-128"/>
                <a:ea typeface="メイリオ" panose="020B0604030504040204" pitchFamily="50" charset="-128"/>
                <a:cs typeface="メイリオ" panose="020B0604030504040204" pitchFamily="50" charset="-128"/>
              </a:rPr>
              <a:t>商用製品におけるFOSSの効果的使用を</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促進</a:t>
            </a:r>
            <a:r>
              <a:rPr lang="en-US" dirty="0" err="1">
                <a:latin typeface="メイリオ" panose="020B0604030504040204" pitchFamily="50" charset="-128"/>
                <a:ea typeface="メイリオ" panose="020B0604030504040204" pitchFamily="50" charset="-128"/>
                <a:cs typeface="メイリオ" panose="020B0604030504040204" pitchFamily="50" charset="-128"/>
              </a:rPr>
              <a:t>する</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marL="723900" indent="-457200">
              <a:buFont typeface="+mj-lt"/>
              <a:buAutoNum type="arabicPeriod"/>
            </a:pPr>
            <a:r>
              <a:rPr lang="en-US" dirty="0">
                <a:latin typeface="メイリオ" panose="020B0604030504040204" pitchFamily="50" charset="-128"/>
                <a:ea typeface="メイリオ" panose="020B0604030504040204" pitchFamily="50" charset="-128"/>
                <a:cs typeface="メイリオ" panose="020B0604030504040204" pitchFamily="50" charset="-128"/>
              </a:rPr>
              <a:t>FOSS開発者の権利を尊重し、ライセンス義務を果たす</a:t>
            </a:r>
          </a:p>
          <a:p>
            <a:pPr marL="723900" indent="-457200">
              <a:buFont typeface="+mj-lt"/>
              <a:buAutoNum type="arabicPeriod"/>
            </a:pP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オープンコミュニティに参加し</a:t>
            </a:r>
            <a:r>
              <a:rPr lang="en-US" dirty="0" err="1">
                <a:latin typeface="メイリオ" panose="020B0604030504040204" pitchFamily="50" charset="-128"/>
                <a:ea typeface="メイリオ" panose="020B0604030504040204" pitchFamily="50" charset="-128"/>
                <a:cs typeface="メイリオ" panose="020B0604030504040204" pitchFamily="50" charset="-128"/>
              </a:rPr>
              <a:t>、コントリビュートする</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202164708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コンプライアンス</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を実践する</a:t>
            </a:r>
            <a:endParaRPr lang="en-US"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Content Placeholder 2"/>
          <p:cNvSpPr>
            <a:spLocks noGrp="1"/>
          </p:cNvSpPr>
          <p:nvPr>
            <p:ph idx="1"/>
          </p:nvPr>
        </p:nvSpPr>
        <p:spPr/>
        <p:txBody>
          <a:bodyPr vert="horz" lIns="91440" tIns="45720" rIns="91440" bIns="45720" rtlCol="0" anchor="t">
            <a:normAutofit/>
          </a:bodyPr>
          <a:lstStyle/>
          <a:p>
            <a:pPr marL="0" indent="0">
              <a:buNone/>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以下対応</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の</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ため</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ビジネスプロセスおよび十分な数のスタッフを準備</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する</a:t>
            </a:r>
            <a:r>
              <a:rPr lang="en-US" dirty="0">
                <a:latin typeface="メイリオ" panose="020B0604030504040204" pitchFamily="50" charset="-128"/>
                <a:ea typeface="メイリオ" panose="020B0604030504040204" pitchFamily="50" charset="-128"/>
                <a:cs typeface="メイリオ" panose="020B0604030504040204" pitchFamily="50" charset="-128"/>
              </a:rPr>
              <a:t>：</a:t>
            </a:r>
          </a:p>
          <a:p>
            <a:pPr>
              <a:buFont typeface="Arial"/>
              <a:buChar char="•"/>
            </a:pPr>
            <a:r>
              <a:rPr lang="en-US" dirty="0">
                <a:latin typeface="メイリオ" panose="020B0604030504040204" pitchFamily="50" charset="-128"/>
                <a:ea typeface="メイリオ" panose="020B0604030504040204" pitchFamily="50" charset="-128"/>
                <a:cs typeface="メイリオ" panose="020B0604030504040204" pitchFamily="50" charset="-128"/>
              </a:rPr>
              <a:t>FOSSソフトウェアの起源とライセンスの確認</a:t>
            </a:r>
          </a:p>
          <a:p>
            <a:pPr>
              <a:buFont typeface="Arial"/>
              <a:buChar char="•"/>
            </a:pPr>
            <a:r>
              <a:rPr lang="en-US" smtClean="0">
                <a:latin typeface="メイリオ" panose="020B0604030504040204" pitchFamily="50" charset="-128"/>
                <a:ea typeface="メイリオ" panose="020B0604030504040204" pitchFamily="50" charset="-128"/>
                <a:cs typeface="メイリオ" panose="020B0604030504040204" pitchFamily="50" charset="-128"/>
              </a:rPr>
              <a:t>開発プロセス</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における</a:t>
            </a:r>
            <a:r>
              <a:rPr lang="en-US" smtClean="0">
                <a:latin typeface="メイリオ" panose="020B0604030504040204" pitchFamily="50" charset="-128"/>
                <a:ea typeface="メイリオ" panose="020B0604030504040204" pitchFamily="50" charset="-128"/>
                <a:cs typeface="メイリオ" panose="020B0604030504040204" pitchFamily="50" charset="-128"/>
              </a:rPr>
              <a:t>FOSS</a:t>
            </a:r>
            <a:r>
              <a:rPr lang="en-US" dirty="0">
                <a:latin typeface="メイリオ" panose="020B0604030504040204" pitchFamily="50" charset="-128"/>
                <a:ea typeface="メイリオ" panose="020B0604030504040204" pitchFamily="50" charset="-128"/>
                <a:cs typeface="メイリオ" panose="020B0604030504040204" pitchFamily="50" charset="-128"/>
              </a:rPr>
              <a:t>ソフトウェアの追跡</a:t>
            </a:r>
          </a:p>
          <a:p>
            <a:pPr>
              <a:buFont typeface="Arial"/>
              <a:buChar char="•"/>
            </a:pPr>
            <a:r>
              <a:rPr lang="en-US" dirty="0">
                <a:latin typeface="メイリオ" panose="020B0604030504040204" pitchFamily="50" charset="-128"/>
                <a:ea typeface="メイリオ" panose="020B0604030504040204" pitchFamily="50" charset="-128"/>
                <a:cs typeface="メイリオ" panose="020B0604030504040204" pitchFamily="50" charset="-128"/>
              </a:rPr>
              <a:t>FOSSレビューの実施と</a:t>
            </a:r>
            <a:r>
              <a:rPr lang="en-US">
                <a:latin typeface="メイリオ" panose="020B0604030504040204" pitchFamily="50" charset="-128"/>
                <a:ea typeface="メイリオ" panose="020B0604030504040204" pitchFamily="50" charset="-128"/>
                <a:cs typeface="メイリオ" panose="020B0604030504040204" pitchFamily="50" charset="-128"/>
              </a:rPr>
              <a:t>、</a:t>
            </a:r>
            <a:r>
              <a:rPr lang="en-US" smtClean="0">
                <a:latin typeface="メイリオ" panose="020B0604030504040204" pitchFamily="50" charset="-128"/>
                <a:ea typeface="メイリオ" panose="020B0604030504040204" pitchFamily="50" charset="-128"/>
                <a:cs typeface="メイリオ" panose="020B0604030504040204" pitchFamily="50" charset="-128"/>
              </a:rPr>
              <a:t>ライセンス義務の確認</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a:buFont typeface="Arial"/>
              <a:buChar char="•"/>
            </a:pPr>
            <a:r>
              <a:rPr lang="en-US" dirty="0" err="1">
                <a:latin typeface="メイリオ" panose="020B0604030504040204" pitchFamily="50" charset="-128"/>
                <a:ea typeface="メイリオ" panose="020B0604030504040204" pitchFamily="50" charset="-128"/>
                <a:cs typeface="メイリオ" panose="020B0604030504040204" pitchFamily="50" charset="-128"/>
              </a:rPr>
              <a:t>製品出荷時</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に</a:t>
            </a:r>
            <a:r>
              <a:rPr lang="ja-JP" altLang="en-US">
                <a:latin typeface="メイリオ" panose="020B0604030504040204" pitchFamily="50" charset="-128"/>
                <a:ea typeface="メイリオ" panose="020B0604030504040204" pitchFamily="50" charset="-128"/>
                <a:cs typeface="メイリオ" panose="020B0604030504040204" pitchFamily="50" charset="-128"/>
              </a:rPr>
              <a:t>おける</a:t>
            </a:r>
            <a:r>
              <a:rPr lang="en-US" smtClean="0">
                <a:latin typeface="メイリオ" panose="020B0604030504040204" pitchFamily="50" charset="-128"/>
                <a:ea typeface="メイリオ" panose="020B0604030504040204" pitchFamily="50" charset="-128"/>
                <a:cs typeface="メイリオ" panose="020B0604030504040204" pitchFamily="50" charset="-128"/>
              </a:rPr>
              <a:t>ライセンス義務の履行 </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a:buFont typeface="Arial"/>
              <a:buChar char="•"/>
            </a:pPr>
            <a:r>
              <a:rPr lang="en-US" dirty="0" err="1">
                <a:latin typeface="メイリオ" panose="020B0604030504040204" pitchFamily="50" charset="-128"/>
                <a:ea typeface="メイリオ" panose="020B0604030504040204" pitchFamily="50" charset="-128"/>
                <a:cs typeface="メイリオ" panose="020B0604030504040204" pitchFamily="50" charset="-128"/>
              </a:rPr>
              <a:t>FOSSコンプライアンス</a:t>
            </a:r>
            <a:r>
              <a:rPr lang="en-US" dirty="0">
                <a:latin typeface="メイリオ" panose="020B0604030504040204" pitchFamily="50" charset="-128"/>
                <a:ea typeface="メイリオ" panose="020B0604030504040204" pitchFamily="50" charset="-128"/>
                <a:cs typeface="メイリオ" panose="020B0604030504040204" pitchFamily="50" charset="-128"/>
              </a:rPr>
              <a:t> </a:t>
            </a:r>
            <a:r>
              <a:rPr lang="en-US" dirty="0" err="1">
                <a:latin typeface="メイリオ" panose="020B0604030504040204" pitchFamily="50" charset="-128"/>
                <a:ea typeface="メイリオ" panose="020B0604030504040204" pitchFamily="50" charset="-128"/>
                <a:cs typeface="メイリオ" panose="020B0604030504040204" pitchFamily="50" charset="-128"/>
              </a:rPr>
              <a:t>プログラム</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の</a:t>
            </a:r>
            <a:r>
              <a:rPr lang="en-US" dirty="0" err="1">
                <a:latin typeface="メイリオ" panose="020B0604030504040204" pitchFamily="50" charset="-128"/>
                <a:ea typeface="メイリオ" panose="020B0604030504040204" pitchFamily="50" charset="-128"/>
                <a:cs typeface="メイリオ" panose="020B0604030504040204" pitchFamily="50" charset="-128"/>
              </a:rPr>
              <a:t>監督、ポリシーの策定</a:t>
            </a:r>
            <a:r>
              <a:rPr lang="ja-JP" altLang="en-US" dirty="0" err="1">
                <a:solidFill>
                  <a:srgbClr val="00B0F0"/>
                </a:solidFill>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およびコンプライスに関わる意思決定</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a:buFont typeface="Arial"/>
              <a:buChar char="•"/>
            </a:pPr>
            <a:r>
              <a:rPr lang="en-US" dirty="0">
                <a:latin typeface="メイリオ" panose="020B0604030504040204" pitchFamily="50" charset="-128"/>
                <a:ea typeface="メイリオ" panose="020B0604030504040204" pitchFamily="50" charset="-128"/>
                <a:cs typeface="メイリオ" panose="020B0604030504040204" pitchFamily="50" charset="-128"/>
              </a:rPr>
              <a:t>トレーニング</a:t>
            </a:r>
          </a:p>
        </p:txBody>
      </p:sp>
    </p:spTree>
    <p:extLst>
      <p:ext uri="{BB962C8B-B14F-4D97-AF65-F5344CB8AC3E}">
        <p14:creationId xmlns:p14="http://schemas.microsoft.com/office/powerpoint/2010/main" val="49403972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コンプライアンスのメリット</a:t>
            </a:r>
          </a:p>
        </p:txBody>
      </p:sp>
      <p:sp>
        <p:nvSpPr>
          <p:cNvPr id="3" name="Content Placeholder 2"/>
          <p:cNvSpPr>
            <a:spLocks noGrp="1"/>
          </p:cNvSpPr>
          <p:nvPr>
            <p:ph idx="1"/>
          </p:nvPr>
        </p:nvSpPr>
        <p:spPr/>
        <p:txBody>
          <a:bodyPr vert="horz" lIns="91440" tIns="45720" rIns="91440" bIns="45720" rtlCol="0" anchor="t">
            <a:normAutofit/>
          </a:bodyPr>
          <a:lstStyle/>
          <a:p>
            <a:pPr marL="0" indent="0">
              <a:buNone/>
            </a:pP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ロバスト</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な</a:t>
            </a:r>
            <a:r>
              <a:rPr lang="en-US" dirty="0" err="1">
                <a:latin typeface="メイリオ" panose="020B0604030504040204" pitchFamily="50" charset="-128"/>
                <a:ea typeface="メイリオ" panose="020B0604030504040204" pitchFamily="50" charset="-128"/>
                <a:cs typeface="メイリオ" panose="020B0604030504040204" pitchFamily="50" charset="-128"/>
              </a:rPr>
              <a:t>FOSSコンプライアンス</a:t>
            </a:r>
            <a:r>
              <a:rPr lang="en-US" dirty="0">
                <a:latin typeface="メイリオ" panose="020B0604030504040204" pitchFamily="50" charset="-128"/>
                <a:ea typeface="メイリオ" panose="020B0604030504040204" pitchFamily="50" charset="-128"/>
                <a:cs typeface="メイリオ" panose="020B0604030504040204" pitchFamily="50" charset="-128"/>
              </a:rPr>
              <a:t> </a:t>
            </a:r>
            <a:r>
              <a:rPr lang="en-US" dirty="0" err="1">
                <a:latin typeface="メイリオ" panose="020B0604030504040204" pitchFamily="50" charset="-128"/>
                <a:ea typeface="メイリオ" panose="020B0604030504040204" pitchFamily="50" charset="-128"/>
                <a:cs typeface="メイリオ" panose="020B0604030504040204" pitchFamily="50" charset="-128"/>
              </a:rPr>
              <a:t>プログラム</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がもたらすメリット</a:t>
            </a:r>
            <a:r>
              <a:rPr lang="en-US" dirty="0">
                <a:latin typeface="メイリオ" panose="020B0604030504040204" pitchFamily="50" charset="-128"/>
                <a:ea typeface="メイリオ" panose="020B0604030504040204" pitchFamily="50" charset="-128"/>
                <a:cs typeface="メイリオ" panose="020B0604030504040204" pitchFamily="50" charset="-128"/>
              </a:rPr>
              <a:t>：</a:t>
            </a:r>
          </a:p>
          <a:p>
            <a:pPr>
              <a:lnSpc>
                <a:spcPct val="130000"/>
              </a:lnSpc>
              <a:buFont typeface="Arial"/>
              <a:buChar char="•"/>
            </a:pP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FOSSのメリット</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や、</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が</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組織</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に</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与える</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影響</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についての理解</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が深まる</a:t>
            </a:r>
            <a:endParaRPr lang="en-US" strike="sngStrike" dirty="0" smtClean="0">
              <a:latin typeface="メイリオ" panose="020B0604030504040204" pitchFamily="50" charset="-128"/>
              <a:ea typeface="メイリオ" panose="020B0604030504040204" pitchFamily="50" charset="-128"/>
              <a:cs typeface="メイリオ" panose="020B0604030504040204" pitchFamily="50" charset="-128"/>
            </a:endParaRPr>
          </a:p>
          <a:p>
            <a:pPr>
              <a:lnSpc>
                <a:spcPct val="130000"/>
              </a:lnSpc>
              <a:buFont typeface="Arial"/>
              <a:buChar char="•"/>
            </a:pPr>
            <a:r>
              <a:rPr lang="en-US" dirty="0" smtClean="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の使用に伴う</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コストとリスクについての理解</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が深まる</a:t>
            </a:r>
            <a:r>
              <a:rPr lang="en-US" dirty="0" smtClean="0">
                <a:latin typeface="メイリオ" panose="020B0604030504040204" pitchFamily="50" charset="-128"/>
                <a:ea typeface="メイリオ" panose="020B0604030504040204" pitchFamily="50" charset="-128"/>
                <a:cs typeface="メイリオ" panose="020B0604030504040204" pitchFamily="50" charset="-128"/>
              </a:rPr>
              <a:t> </a:t>
            </a:r>
          </a:p>
          <a:p>
            <a:pPr>
              <a:lnSpc>
                <a:spcPct val="130000"/>
              </a:lnSpc>
              <a:buFont typeface="Arial"/>
              <a:buChar char="•"/>
            </a:pP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FOSSコミュニティやFOSS関連組織と</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より良い</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関係</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が生まれる</a:t>
            </a:r>
            <a:endParaRPr lang="en-US" strike="sngStrike" dirty="0" smtClean="0">
              <a:latin typeface="メイリオ" panose="020B0604030504040204" pitchFamily="50" charset="-128"/>
              <a:ea typeface="メイリオ" panose="020B0604030504040204" pitchFamily="50" charset="-128"/>
              <a:cs typeface="メイリオ" panose="020B0604030504040204" pitchFamily="50" charset="-128"/>
            </a:endParaRPr>
          </a:p>
          <a:p>
            <a:pPr>
              <a:lnSpc>
                <a:spcPct val="130000"/>
              </a:lnSpc>
              <a:buFont typeface="Arial"/>
              <a:buChar char="•"/>
            </a:pP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有効なFOSSソリューションについての知識</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が高まる</a:t>
            </a:r>
            <a:r>
              <a:rPr lang="en-US" dirty="0" smtClean="0">
                <a:latin typeface="メイリオ" panose="020B0604030504040204" pitchFamily="50" charset="-128"/>
                <a:ea typeface="メイリオ" panose="020B0604030504040204" pitchFamily="50" charset="-128"/>
                <a:cs typeface="メイリオ" panose="020B0604030504040204" pitchFamily="50" charset="-128"/>
              </a:rPr>
              <a:t> </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33330440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理解度チェック</a:t>
            </a:r>
          </a:p>
        </p:txBody>
      </p:sp>
      <p:sp>
        <p:nvSpPr>
          <p:cNvPr id="3" name="Content Placeholder 2"/>
          <p:cNvSpPr>
            <a:spLocks noGrp="1"/>
          </p:cNvSpPr>
          <p:nvPr>
            <p:ph idx="1"/>
          </p:nvPr>
        </p:nvSpPr>
        <p:spPr/>
        <p:txBody>
          <a:bodyPr vert="horz" lIns="91440" tIns="45720" rIns="91440" bIns="45720" rtlCol="0" anchor="t">
            <a:normAutofit/>
          </a:bodyPr>
          <a:lstStyle/>
          <a:p>
            <a:pPr>
              <a:lnSpc>
                <a:spcPct val="130000"/>
              </a:lnSpc>
            </a:pPr>
            <a:r>
              <a:rPr lang="x-none" dirty="0">
                <a:latin typeface="メイリオ" panose="020B0604030504040204" pitchFamily="50" charset="-128"/>
                <a:ea typeface="メイリオ" panose="020B0604030504040204" pitchFamily="50" charset="-128"/>
                <a:cs typeface="メイリオ" panose="020B0604030504040204" pitchFamily="50" charset="-128"/>
              </a:rPr>
              <a:t>FOSSコンプライアンスとは何を意味しますか？</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a:lnSpc>
                <a:spcPct val="130000"/>
              </a:lnSpc>
            </a:pPr>
            <a:r>
              <a:rPr lang="x-none" dirty="0">
                <a:latin typeface="メイリオ" panose="020B0604030504040204" pitchFamily="50" charset="-128"/>
                <a:ea typeface="メイリオ" panose="020B0604030504040204" pitchFamily="50" charset="-128"/>
                <a:cs typeface="メイリオ" panose="020B0604030504040204" pitchFamily="50" charset="-128"/>
              </a:rPr>
              <a:t>FOSSコンプライアンス プログラムの</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2</a:t>
            </a:r>
            <a:r>
              <a:rPr lang="x-none" dirty="0" smtClean="0">
                <a:latin typeface="メイリオ" panose="020B0604030504040204" pitchFamily="50" charset="-128"/>
                <a:ea typeface="メイリオ" panose="020B0604030504040204" pitchFamily="50" charset="-128"/>
                <a:cs typeface="メイリオ" panose="020B0604030504040204" pitchFamily="50" charset="-128"/>
              </a:rPr>
              <a:t>つの主要なゴールとは</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何</a:t>
            </a:r>
            <a:r>
              <a:rPr lang="x-none" dirty="0">
                <a:latin typeface="メイリオ" panose="020B0604030504040204" pitchFamily="50" charset="-128"/>
                <a:ea typeface="メイリオ" panose="020B0604030504040204" pitchFamily="50" charset="-128"/>
                <a:cs typeface="メイリオ" panose="020B0604030504040204" pitchFamily="50" charset="-128"/>
              </a:rPr>
              <a:t>ですか？</a:t>
            </a:r>
          </a:p>
          <a:p>
            <a:pPr>
              <a:lnSpc>
                <a:spcPct val="130000"/>
              </a:lnSpc>
            </a:pPr>
            <a:r>
              <a:rPr lang="x-none" dirty="0">
                <a:latin typeface="メイリオ" panose="020B0604030504040204" pitchFamily="50" charset="-128"/>
                <a:ea typeface="メイリオ" panose="020B0604030504040204" pitchFamily="50" charset="-128"/>
                <a:cs typeface="メイリオ" panose="020B0604030504040204" pitchFamily="50" charset="-128"/>
              </a:rPr>
              <a:t>FOSS</a:t>
            </a:r>
            <a:r>
              <a:rPr lang="x-none" dirty="0" smtClean="0">
                <a:latin typeface="メイリオ" panose="020B0604030504040204" pitchFamily="50" charset="-128"/>
                <a:ea typeface="メイリオ" panose="020B0604030504040204" pitchFamily="50" charset="-128"/>
                <a:cs typeface="メイリオ" panose="020B0604030504040204" pitchFamily="50" charset="-128"/>
              </a:rPr>
              <a:t>コンプライアンスプログラム</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を実践する上で</a:t>
            </a:r>
            <a:r>
              <a:rPr lang="x-none" dirty="0" smtClean="0">
                <a:latin typeface="メイリオ" panose="020B0604030504040204" pitchFamily="50" charset="-128"/>
                <a:ea typeface="メイリオ" panose="020B0604030504040204" pitchFamily="50" charset="-128"/>
                <a:cs typeface="メイリオ" panose="020B0604030504040204" pitchFamily="50" charset="-128"/>
              </a:rPr>
              <a:t>重要</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なもの</a:t>
            </a:r>
            <a:r>
              <a:rPr lang="x-none" dirty="0" smtClean="0">
                <a:latin typeface="メイリオ" panose="020B0604030504040204" pitchFamily="50" charset="-128"/>
                <a:ea typeface="メイリオ" panose="020B0604030504040204" pitchFamily="50" charset="-128"/>
                <a:cs typeface="メイリオ" panose="020B0604030504040204" pitchFamily="50" charset="-128"/>
              </a:rPr>
              <a:t>を挙げ</a:t>
            </a:r>
            <a:r>
              <a:rPr lang="x-none" dirty="0">
                <a:latin typeface="メイリオ" panose="020B0604030504040204" pitchFamily="50" charset="-128"/>
                <a:ea typeface="メイリオ" panose="020B0604030504040204" pitchFamily="50" charset="-128"/>
                <a:cs typeface="メイリオ" panose="020B0604030504040204" pitchFamily="50" charset="-128"/>
              </a:rPr>
              <a:t>、その内容を述べてください</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a:t>
            </a:r>
            <a:endParaRPr lang="x-none" dirty="0">
              <a:latin typeface="メイリオ" panose="020B0604030504040204" pitchFamily="50" charset="-128"/>
              <a:ea typeface="メイリオ" panose="020B0604030504040204" pitchFamily="50" charset="-128"/>
              <a:cs typeface="メイリオ" panose="020B0604030504040204" pitchFamily="50" charset="-128"/>
            </a:endParaRPr>
          </a:p>
          <a:p>
            <a:pPr>
              <a:lnSpc>
                <a:spcPct val="130000"/>
              </a:lnSpc>
            </a:pPr>
            <a:r>
              <a:rPr lang="x-none" dirty="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コンプライアンス</a:t>
            </a:r>
            <a:r>
              <a:rPr lang="x-none" dirty="0">
                <a:latin typeface="メイリオ" panose="020B0604030504040204" pitchFamily="50" charset="-128"/>
                <a:ea typeface="メイリオ" panose="020B0604030504040204" pitchFamily="50" charset="-128"/>
                <a:cs typeface="メイリオ" panose="020B0604030504040204" pitchFamily="50" charset="-128"/>
              </a:rPr>
              <a:t>プログラムのメリットとしてどんなものがありますか？</a:t>
            </a:r>
          </a:p>
          <a:p>
            <a:pPr marL="0" indent="0">
              <a:lnSpc>
                <a:spcPct val="130000"/>
              </a:lnSpc>
              <a:buNone/>
            </a:pP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45542561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400" dirty="0">
                <a:latin typeface="メイリオ" panose="020B0604030504040204" pitchFamily="50" charset="-128"/>
                <a:ea typeface="メイリオ" panose="020B0604030504040204" pitchFamily="50" charset="-128"/>
                <a:cs typeface="メイリオ" panose="020B0604030504040204" pitchFamily="50" charset="-128"/>
              </a:rPr>
              <a:t>第4章</a:t>
            </a:r>
          </a:p>
        </p:txBody>
      </p:sp>
      <p:sp>
        <p:nvSpPr>
          <p:cNvPr id="5" name="Text Placeholder 4"/>
          <p:cNvSpPr>
            <a:spLocks noGrp="1"/>
          </p:cNvSpPr>
          <p:nvPr>
            <p:ph type="body" idx="1"/>
          </p:nvPr>
        </p:nvSpPr>
        <p:spPr/>
        <p:txBody>
          <a:bodyPr vert="horz" lIns="91440" tIns="45720" rIns="91440" bIns="45720" rtlCol="0" anchor="t">
            <a:noAutofit/>
          </a:bodyPr>
          <a:lstStyle/>
          <a:p>
            <a:r>
              <a:rPr lang="en-US" sz="4800" dirty="0" err="1">
                <a:latin typeface="メイリオ" panose="020B0604030504040204" pitchFamily="50" charset="-128"/>
                <a:ea typeface="メイリオ" panose="020B0604030504040204" pitchFamily="50" charset="-128"/>
                <a:cs typeface="メイリオ" panose="020B0604030504040204" pitchFamily="50" charset="-128"/>
              </a:rPr>
              <a:t>FOSSレビュ</a:t>
            </a:r>
            <a:r>
              <a:rPr lang="en-US" sz="4800" dirty="0">
                <a:latin typeface="メイリオ" panose="020B0604030504040204" pitchFamily="50" charset="-128"/>
                <a:ea typeface="メイリオ" panose="020B0604030504040204" pitchFamily="50" charset="-128"/>
                <a:cs typeface="メイリオ" panose="020B0604030504040204" pitchFamily="50" charset="-128"/>
              </a:rPr>
              <a:t>ー</a:t>
            </a:r>
            <a:r>
              <a:rPr lang="ja-JP" altLang="en-US" sz="4800">
                <a:latin typeface="メイリオ" panose="020B0604030504040204" pitchFamily="50" charset="-128"/>
                <a:ea typeface="メイリオ" panose="020B0604030504040204" pitchFamily="50" charset="-128"/>
                <a:cs typeface="メイリオ" panose="020B0604030504040204" pitchFamily="50" charset="-128"/>
              </a:rPr>
              <a:t>に</a:t>
            </a:r>
            <a:r>
              <a:rPr lang="ja-JP" altLang="en-US" sz="4800" smtClean="0">
                <a:latin typeface="メイリオ" panose="020B0604030504040204" pitchFamily="50" charset="-128"/>
                <a:ea typeface="メイリオ" panose="020B0604030504040204" pitchFamily="50" charset="-128"/>
                <a:cs typeface="メイリオ" panose="020B0604030504040204" pitchFamily="50" charset="-128"/>
              </a:rPr>
              <a:t>おける</a:t>
            </a:r>
            <a:r>
              <a:rPr lang="en-US" altLang="ja-JP" sz="4800" smtClean="0">
                <a:latin typeface="メイリオ" panose="020B0604030504040204" pitchFamily="50" charset="-128"/>
                <a:ea typeface="メイリオ" panose="020B0604030504040204" pitchFamily="50" charset="-128"/>
                <a:cs typeface="メイリオ" panose="020B0604030504040204" pitchFamily="50" charset="-128"/>
              </a:rPr>
              <a:t/>
            </a:r>
            <a:br>
              <a:rPr lang="en-US" altLang="ja-JP" sz="4800" smtClean="0">
                <a:latin typeface="メイリオ" panose="020B0604030504040204" pitchFamily="50" charset="-128"/>
                <a:ea typeface="メイリオ" panose="020B0604030504040204" pitchFamily="50" charset="-128"/>
                <a:cs typeface="メイリオ" panose="020B0604030504040204" pitchFamily="50" charset="-128"/>
              </a:rPr>
            </a:br>
            <a:r>
              <a:rPr lang="en-US" sz="4800" smtClean="0">
                <a:latin typeface="メイリオ" panose="020B0604030504040204" pitchFamily="50" charset="-128"/>
                <a:ea typeface="メイリオ" panose="020B0604030504040204" pitchFamily="50" charset="-128"/>
                <a:cs typeface="メイリオ" panose="020B0604030504040204" pitchFamily="50" charset="-128"/>
              </a:rPr>
              <a:t>ソフトウェアの重要概念</a:t>
            </a:r>
            <a:endParaRPr lang="en-US" sz="4800"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69560596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そのコンポーネントをど</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う</a:t>
            </a:r>
            <a:r>
              <a:rPr lang="en-US" dirty="0" smtClean="0">
                <a:latin typeface="メイリオ" panose="020B0604030504040204" pitchFamily="50" charset="-128"/>
                <a:ea typeface="メイリオ" panose="020B0604030504040204" pitchFamily="50" charset="-128"/>
                <a:cs typeface="メイリオ" panose="020B0604030504040204" pitchFamily="50" charset="-128"/>
              </a:rPr>
              <a:t>使</a:t>
            </a:r>
            <a:r>
              <a:rPr lang="ja-JP" altLang="en-US" dirty="0" err="1" smtClean="0">
                <a:latin typeface="メイリオ" panose="020B0604030504040204" pitchFamily="50" charset="-128"/>
                <a:ea typeface="メイリオ" panose="020B0604030504040204" pitchFamily="50" charset="-128"/>
                <a:cs typeface="メイリオ" panose="020B0604030504040204" pitchFamily="50" charset="-128"/>
              </a:rPr>
              <a:t>うのか</a:t>
            </a:r>
            <a:r>
              <a:rPr lang="en-US" dirty="0" smtClean="0">
                <a:latin typeface="メイリオ" panose="020B0604030504040204" pitchFamily="50" charset="-128"/>
                <a:ea typeface="メイリオ" panose="020B0604030504040204" pitchFamily="50" charset="-128"/>
                <a:cs typeface="メイリオ" panose="020B0604030504040204" pitchFamily="50" charset="-128"/>
              </a:rPr>
              <a:t>？</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23907" name="Rectangle 3"/>
          <p:cNvSpPr>
            <a:spLocks noGrp="1" noChangeArrowheads="1"/>
          </p:cNvSpPr>
          <p:nvPr>
            <p:ph idx="1"/>
          </p:nvPr>
        </p:nvSpPr>
        <p:spPr/>
        <p:txBody>
          <a:bodyPr vert="horz" lIns="91440" tIns="45720" rIns="91440" bIns="45720" rtlCol="0" anchor="t">
            <a:normAutofit/>
          </a:bodyPr>
          <a:lstStyle/>
          <a:p>
            <a:pPr marL="0" indent="0">
              <a:buNone/>
            </a:pPr>
            <a:r>
              <a:rPr lang="en-US" dirty="0" err="1">
                <a:latin typeface="メイリオ" panose="020B0604030504040204" pitchFamily="50" charset="-128"/>
                <a:ea typeface="メイリオ" panose="020B0604030504040204" pitchFamily="50" charset="-128"/>
                <a:cs typeface="メイリオ" panose="020B0604030504040204" pitchFamily="50" charset="-128"/>
              </a:rPr>
              <a:t>共通するシナリオ</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に含まれるもの</a:t>
            </a:r>
            <a:r>
              <a:rPr lang="en-US" dirty="0">
                <a:latin typeface="メイリオ" panose="020B0604030504040204" pitchFamily="50" charset="-128"/>
                <a:ea typeface="メイリオ" panose="020B0604030504040204" pitchFamily="50" charset="-128"/>
                <a:cs typeface="メイリオ" panose="020B0604030504040204" pitchFamily="50" charset="-128"/>
              </a:rPr>
              <a:t>：</a:t>
            </a:r>
          </a:p>
          <a:p>
            <a:pPr marL="342900" indent="-342900">
              <a:buFont typeface="Arial"/>
              <a:buChar char="•"/>
            </a:pPr>
            <a:r>
              <a:rPr lang="en-US" dirty="0">
                <a:latin typeface="メイリオ" panose="020B0604030504040204" pitchFamily="50" charset="-128"/>
                <a:ea typeface="メイリオ" panose="020B0604030504040204" pitchFamily="50" charset="-128"/>
                <a:cs typeface="メイリオ" panose="020B0604030504040204" pitchFamily="50" charset="-128"/>
              </a:rPr>
              <a:t>取り込む（Incorporation）</a:t>
            </a:r>
          </a:p>
          <a:p>
            <a:pPr marL="342900" indent="-342900">
              <a:buFont typeface="Arial"/>
              <a:buChar char="•"/>
            </a:pPr>
            <a:r>
              <a:rPr lang="en-US" dirty="0">
                <a:latin typeface="メイリオ" panose="020B0604030504040204" pitchFamily="50" charset="-128"/>
                <a:ea typeface="メイリオ" panose="020B0604030504040204" pitchFamily="50" charset="-128"/>
                <a:cs typeface="メイリオ" panose="020B0604030504040204" pitchFamily="50" charset="-128"/>
              </a:rPr>
              <a:t>リンクする（Linking）</a:t>
            </a:r>
          </a:p>
          <a:p>
            <a:pPr marL="342900" indent="-342900">
              <a:buFont typeface="Arial"/>
              <a:buChar char="•"/>
            </a:pPr>
            <a:r>
              <a:rPr lang="en-US" dirty="0">
                <a:latin typeface="メイリオ" panose="020B0604030504040204" pitchFamily="50" charset="-128"/>
                <a:ea typeface="メイリオ" panose="020B0604030504040204" pitchFamily="50" charset="-128"/>
                <a:cs typeface="メイリオ" panose="020B0604030504040204" pitchFamily="50" charset="-128"/>
              </a:rPr>
              <a:t>改変する（Modification）</a:t>
            </a:r>
          </a:p>
          <a:p>
            <a:pPr marL="342900" indent="-342900">
              <a:buFont typeface="Arial"/>
              <a:buChar char="•"/>
            </a:pPr>
            <a:r>
              <a:rPr lang="en-US" dirty="0">
                <a:latin typeface="メイリオ" panose="020B0604030504040204" pitchFamily="50" charset="-128"/>
                <a:ea typeface="メイリオ" panose="020B0604030504040204" pitchFamily="50" charset="-128"/>
                <a:cs typeface="メイリオ" panose="020B0604030504040204" pitchFamily="50" charset="-128"/>
              </a:rPr>
              <a:t>翻訳する（Translation）</a:t>
            </a:r>
          </a:p>
          <a:p>
            <a:pPr marL="342900" indent="-342900">
              <a:buFont typeface="Arial"/>
              <a:buChar char="•"/>
            </a:pPr>
            <a:endParaRPr lang="en-US" b="1" dirty="0">
              <a:latin typeface="メイリオ" panose="020B0604030504040204" pitchFamily="50" charset="-128"/>
              <a:ea typeface="メイリオ" panose="020B0604030504040204" pitchFamily="50" charset="-128"/>
              <a:cs typeface="メイリオ" panose="020B0604030504040204" pitchFamily="50" charset="-128"/>
            </a:endParaRPr>
          </a:p>
          <a:p>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683690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2" end="2"/>
                                            </p:txEl>
                                          </p:spTgt>
                                        </p:tgtEl>
                                        <p:attrNameLst>
                                          <p:attrName>style.visibility</p:attrName>
                                        </p:attrNameLst>
                                      </p:cBhvr>
                                      <p:to>
                                        <p:strVal val="visible"/>
                                      </p:to>
                                    </p:set>
                                    <p:animEffect transition="in" filter="fade">
                                      <p:cBhvr>
                                        <p:cTn id="17" dur="750"/>
                                        <p:tgtEl>
                                          <p:spTgt spid="12390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3" end="3"/>
                                            </p:txEl>
                                          </p:spTgt>
                                        </p:tgtEl>
                                        <p:attrNameLst>
                                          <p:attrName>style.visibility</p:attrName>
                                        </p:attrNameLst>
                                      </p:cBhvr>
                                      <p:to>
                                        <p:strVal val="visible"/>
                                      </p:to>
                                    </p:set>
                                    <p:animEffect transition="in" filter="fade">
                                      <p:cBhvr>
                                        <p:cTn id="22" dur="750"/>
                                        <p:tgtEl>
                                          <p:spTgt spid="12390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3907">
                                            <p:txEl>
                                              <p:pRg st="4" end="4"/>
                                            </p:txEl>
                                          </p:spTgt>
                                        </p:tgtEl>
                                        <p:attrNameLst>
                                          <p:attrName>style.visibility</p:attrName>
                                        </p:attrNameLst>
                                      </p:cBhvr>
                                      <p:to>
                                        <p:strVal val="visible"/>
                                      </p:to>
                                    </p:set>
                                    <p:animEffect transition="in" filter="fade">
                                      <p:cBhvr>
                                        <p:cTn id="27" dur="750"/>
                                        <p:tgtEl>
                                          <p:spTgt spid="12390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a:xfrm>
            <a:off x="608400" y="533400"/>
            <a:ext cx="10972800" cy="990600"/>
          </a:xfrm>
        </p:spPr>
        <p:txBody>
          <a:bodyPr>
            <a:normAutofit/>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取り込む（Incorporation）</a:t>
            </a:r>
          </a:p>
        </p:txBody>
      </p:sp>
      <p:sp>
        <p:nvSpPr>
          <p:cNvPr id="123907" name="Rectangle 3"/>
          <p:cNvSpPr>
            <a:spLocks noGrp="1" noChangeArrowheads="1"/>
          </p:cNvSpPr>
          <p:nvPr>
            <p:ph idx="1"/>
          </p:nvPr>
        </p:nvSpPr>
        <p:spPr>
          <a:xfrm>
            <a:off x="608400" y="1600200"/>
            <a:ext cx="5548132" cy="4876800"/>
          </a:xfrm>
        </p:spPr>
        <p:txBody>
          <a:bodyPr>
            <a:normAutofit/>
          </a:bodyPr>
          <a:lstStyle/>
          <a:p>
            <a:pPr marL="0" indent="0">
              <a:buNone/>
            </a:pPr>
            <a:r>
              <a:rPr lang="en-US" dirty="0" err="1">
                <a:latin typeface="メイリオ" panose="020B0604030504040204" pitchFamily="50" charset="-128"/>
                <a:ea typeface="メイリオ" panose="020B0604030504040204" pitchFamily="50" charset="-128"/>
                <a:cs typeface="メイリオ" panose="020B0604030504040204" pitchFamily="50" charset="-128"/>
              </a:rPr>
              <a:t>開発者はFOSSコンポーネントの一部を自身のソフトウェア</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製品</a:t>
            </a:r>
            <a:r>
              <a:rPr lang="en-US" dirty="0" err="1">
                <a:latin typeface="メイリオ" panose="020B0604030504040204" pitchFamily="50" charset="-128"/>
                <a:ea typeface="メイリオ" panose="020B0604030504040204" pitchFamily="50" charset="-128"/>
                <a:cs typeface="メイリオ" panose="020B0604030504040204" pitchFamily="50" charset="-128"/>
              </a:rPr>
              <a:t>にコピーでき</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r>
              <a:rPr lang="en-US" dirty="0">
                <a:latin typeface="メイリオ" panose="020B0604030504040204" pitchFamily="50" charset="-128"/>
                <a:ea typeface="メイリオ" panose="020B0604030504040204" pitchFamily="50" charset="-128"/>
                <a:cs typeface="メイリオ" panose="020B0604030504040204" pitchFamily="50" charset="-128"/>
              </a:rPr>
              <a:t>。 </a:t>
            </a:r>
          </a:p>
          <a:p>
            <a:pPr marL="0" indent="0">
              <a:buNone/>
            </a:pP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関連する用語</a:t>
            </a:r>
            <a:r>
              <a:rPr lang="en-US" dirty="0" smtClean="0">
                <a:latin typeface="メイリオ" panose="020B0604030504040204" pitchFamily="50" charset="-128"/>
                <a:ea typeface="メイリオ" panose="020B0604030504040204" pitchFamily="50" charset="-128"/>
                <a:cs typeface="メイリオ" panose="020B0604030504040204" pitchFamily="50" charset="-128"/>
              </a:rPr>
              <a:t>：</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marL="342900" indent="-342900"/>
            <a:r>
              <a:rPr lang="en-US" dirty="0">
                <a:latin typeface="メイリオ" panose="020B0604030504040204" pitchFamily="50" charset="-128"/>
                <a:ea typeface="メイリオ" panose="020B0604030504040204" pitchFamily="50" charset="-128"/>
                <a:cs typeface="メイリオ" panose="020B0604030504040204" pitchFamily="50" charset="-128"/>
              </a:rPr>
              <a:t>統合する（Integrating）</a:t>
            </a:r>
          </a:p>
          <a:p>
            <a:pPr marL="342900" indent="-342900"/>
            <a:r>
              <a:rPr lang="en-US" dirty="0">
                <a:latin typeface="メイリオ" panose="020B0604030504040204" pitchFamily="50" charset="-128"/>
                <a:ea typeface="メイリオ" panose="020B0604030504040204" pitchFamily="50" charset="-128"/>
                <a:cs typeface="メイリオ" panose="020B0604030504040204" pitchFamily="50" charset="-128"/>
              </a:rPr>
              <a:t>結合する（Merging）</a:t>
            </a:r>
          </a:p>
          <a:p>
            <a:pPr marL="342900" indent="-342900"/>
            <a:r>
              <a:rPr lang="en-US" dirty="0">
                <a:latin typeface="メイリオ" panose="020B0604030504040204" pitchFamily="50" charset="-128"/>
                <a:ea typeface="メイリオ" panose="020B0604030504040204" pitchFamily="50" charset="-128"/>
                <a:cs typeface="メイリオ" panose="020B0604030504040204" pitchFamily="50" charset="-128"/>
              </a:rPr>
              <a:t>貼り付ける（Pasting）</a:t>
            </a:r>
          </a:p>
          <a:p>
            <a:pPr marL="342900" indent="-342900"/>
            <a:r>
              <a:rPr lang="en-US" dirty="0">
                <a:latin typeface="メイリオ" panose="020B0604030504040204" pitchFamily="50" charset="-128"/>
                <a:ea typeface="メイリオ" panose="020B0604030504040204" pitchFamily="50" charset="-128"/>
                <a:cs typeface="メイリオ" panose="020B0604030504040204" pitchFamily="50" charset="-128"/>
              </a:rPr>
              <a:t>適応させる（Adapting）</a:t>
            </a:r>
          </a:p>
          <a:p>
            <a:pPr marL="342900" indent="-342900"/>
            <a:r>
              <a:rPr lang="en-US" dirty="0">
                <a:latin typeface="メイリオ" panose="020B0604030504040204" pitchFamily="50" charset="-128"/>
                <a:ea typeface="メイリオ" panose="020B0604030504040204" pitchFamily="50" charset="-128"/>
                <a:cs typeface="メイリオ" panose="020B0604030504040204" pitchFamily="50" charset="-128"/>
              </a:rPr>
              <a:t>挿入する（Inserting）</a:t>
            </a:r>
          </a:p>
          <a:p>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321796" y="1377183"/>
            <a:ext cx="7600936" cy="42755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09333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2" end="2"/>
                                            </p:txEl>
                                          </p:spTgt>
                                        </p:tgtEl>
                                        <p:attrNameLst>
                                          <p:attrName>style.visibility</p:attrName>
                                        </p:attrNameLst>
                                      </p:cBhvr>
                                      <p:to>
                                        <p:strVal val="visible"/>
                                      </p:to>
                                    </p:set>
                                    <p:animEffect transition="in" filter="fade">
                                      <p:cBhvr>
                                        <p:cTn id="12" dur="750"/>
                                        <p:tgtEl>
                                          <p:spTgt spid="12390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3" end="3"/>
                                            </p:txEl>
                                          </p:spTgt>
                                        </p:tgtEl>
                                        <p:attrNameLst>
                                          <p:attrName>style.visibility</p:attrName>
                                        </p:attrNameLst>
                                      </p:cBhvr>
                                      <p:to>
                                        <p:strVal val="visible"/>
                                      </p:to>
                                    </p:set>
                                    <p:animEffect transition="in" filter="fade">
                                      <p:cBhvr>
                                        <p:cTn id="17" dur="750"/>
                                        <p:tgtEl>
                                          <p:spTgt spid="123907">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4" end="4"/>
                                            </p:txEl>
                                          </p:spTgt>
                                        </p:tgtEl>
                                        <p:attrNameLst>
                                          <p:attrName>style.visibility</p:attrName>
                                        </p:attrNameLst>
                                      </p:cBhvr>
                                      <p:to>
                                        <p:strVal val="visible"/>
                                      </p:to>
                                    </p:set>
                                    <p:animEffect transition="in" filter="fade">
                                      <p:cBhvr>
                                        <p:cTn id="22" dur="750"/>
                                        <p:tgtEl>
                                          <p:spTgt spid="123907">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3907">
                                            <p:txEl>
                                              <p:pRg st="5" end="5"/>
                                            </p:txEl>
                                          </p:spTgt>
                                        </p:tgtEl>
                                        <p:attrNameLst>
                                          <p:attrName>style.visibility</p:attrName>
                                        </p:attrNameLst>
                                      </p:cBhvr>
                                      <p:to>
                                        <p:strVal val="visible"/>
                                      </p:to>
                                    </p:set>
                                    <p:animEffect transition="in" filter="fade">
                                      <p:cBhvr>
                                        <p:cTn id="27" dur="750"/>
                                        <p:tgtEl>
                                          <p:spTgt spid="123907">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23907">
                                            <p:txEl>
                                              <p:pRg st="6" end="6"/>
                                            </p:txEl>
                                          </p:spTgt>
                                        </p:tgtEl>
                                        <p:attrNameLst>
                                          <p:attrName>style.visibility</p:attrName>
                                        </p:attrNameLst>
                                      </p:cBhvr>
                                      <p:to>
                                        <p:strVal val="visible"/>
                                      </p:to>
                                    </p:set>
                                    <p:animEffect transition="in" filter="fade">
                                      <p:cBhvr>
                                        <p:cTn id="32" dur="750"/>
                                        <p:tgtEl>
                                          <p:spTgt spid="123907">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23907">
                                            <p:txEl>
                                              <p:pRg st="7" end="7"/>
                                            </p:txEl>
                                          </p:spTgt>
                                        </p:tgtEl>
                                        <p:attrNameLst>
                                          <p:attrName>style.visibility</p:attrName>
                                        </p:attrNameLst>
                                      </p:cBhvr>
                                      <p:to>
                                        <p:strVal val="visible"/>
                                      </p:to>
                                    </p:set>
                                    <p:animEffect transition="in" filter="fade">
                                      <p:cBhvr>
                                        <p:cTn id="37" dur="750"/>
                                        <p:tgtEl>
                                          <p:spTgt spid="12390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リンクする（Linking）</a:t>
            </a:r>
          </a:p>
        </p:txBody>
      </p:sp>
      <p:sp>
        <p:nvSpPr>
          <p:cNvPr id="123907" name="Rectangle 3"/>
          <p:cNvSpPr>
            <a:spLocks noGrp="1" noChangeArrowheads="1"/>
          </p:cNvSpPr>
          <p:nvPr>
            <p:ph idx="1"/>
          </p:nvPr>
        </p:nvSpPr>
        <p:spPr>
          <a:xfrm>
            <a:off x="608400" y="1600200"/>
            <a:ext cx="5988424" cy="4876800"/>
          </a:xfrm>
        </p:spPr>
        <p:txBody>
          <a:bodyPr>
            <a:normAutofit lnSpcReduction="10000"/>
          </a:bodyPr>
          <a:lstStyle/>
          <a:p>
            <a:pPr marL="0" indent="0">
              <a:buNone/>
            </a:pPr>
            <a:r>
              <a:rPr lang="en-US" dirty="0" err="1">
                <a:latin typeface="メイリオ" panose="020B0604030504040204" pitchFamily="50" charset="-128"/>
                <a:ea typeface="メイリオ" panose="020B0604030504040204" pitchFamily="50" charset="-128"/>
                <a:cs typeface="メイリオ" panose="020B0604030504040204" pitchFamily="50" charset="-128"/>
              </a:rPr>
              <a:t>開発者はFOSSコンポーネントを自身のソフトウェア</a:t>
            </a:r>
            <a:r>
              <a:rPr lang="ja-JP" altLang="en-US">
                <a:latin typeface="メイリオ" panose="020B0604030504040204" pitchFamily="50" charset="-128"/>
                <a:ea typeface="メイリオ" panose="020B0604030504040204" pitchFamily="50" charset="-128"/>
                <a:cs typeface="メイリオ" panose="020B0604030504040204" pitchFamily="50" charset="-128"/>
              </a:rPr>
              <a:t>製品</a:t>
            </a:r>
            <a:r>
              <a:rPr lang="en-US" smtClean="0">
                <a:latin typeface="メイリオ" panose="020B0604030504040204" pitchFamily="50" charset="-128"/>
                <a:ea typeface="メイリオ" panose="020B0604030504040204" pitchFamily="50" charset="-128"/>
                <a:cs typeface="メイリオ" panose="020B0604030504040204" pitchFamily="50" charset="-128"/>
              </a:rPr>
              <a:t>とリンクもしくは接合</a:t>
            </a:r>
            <a:r>
              <a:rPr lang="en-US" altLang="ja-JP">
                <a:latin typeface="メイリオ" panose="020B0604030504040204" pitchFamily="50" charset="-128"/>
                <a:ea typeface="メイリオ" panose="020B0604030504040204" pitchFamily="50" charset="-128"/>
                <a:cs typeface="メイリオ" panose="020B0604030504040204" pitchFamily="50" charset="-128"/>
              </a:rPr>
              <a:t> （join） </a:t>
            </a:r>
            <a:r>
              <a:rPr lang="en-US" smtClean="0">
                <a:latin typeface="メイリオ" panose="020B0604030504040204" pitchFamily="50" charset="-128"/>
                <a:ea typeface="メイリオ" panose="020B0604030504040204" pitchFamily="50" charset="-128"/>
                <a:cs typeface="メイリオ" panose="020B0604030504040204" pitchFamily="50" charset="-128"/>
              </a:rPr>
              <a:t>することができ</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r>
              <a:rPr lang="en-US" dirty="0">
                <a:latin typeface="メイリオ" panose="020B0604030504040204" pitchFamily="50" charset="-128"/>
                <a:ea typeface="メイリオ" panose="020B0604030504040204" pitchFamily="50" charset="-128"/>
                <a:cs typeface="メイリオ" panose="020B0604030504040204" pitchFamily="50" charset="-128"/>
              </a:rPr>
              <a:t>。 </a:t>
            </a:r>
          </a:p>
          <a:p>
            <a:pPr marL="0" indent="0">
              <a:buNone/>
            </a:pP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関連する用語</a:t>
            </a:r>
            <a:r>
              <a:rPr lang="en-US" dirty="0" smtClean="0">
                <a:latin typeface="メイリオ" panose="020B0604030504040204" pitchFamily="50" charset="-128"/>
                <a:ea typeface="メイリオ" panose="020B0604030504040204" pitchFamily="50" charset="-128"/>
                <a:cs typeface="メイリオ" panose="020B0604030504040204" pitchFamily="50" charset="-128"/>
              </a:rPr>
              <a:t>：</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marL="342900" indent="-342900"/>
            <a:r>
              <a:rPr lang="en-US" sz="2200" dirty="0" err="1">
                <a:latin typeface="メイリオ" panose="020B0604030504040204" pitchFamily="50" charset="-128"/>
                <a:ea typeface="メイリオ" panose="020B0604030504040204" pitchFamily="50" charset="-128"/>
                <a:cs typeface="メイリオ" panose="020B0604030504040204" pitchFamily="50" charset="-128"/>
              </a:rPr>
              <a:t>静的／動的リンク</a:t>
            </a:r>
            <a:r>
              <a:rPr lang="ja-JP" altLang="en-US" sz="2200" dirty="0">
                <a:latin typeface="メイリオ" panose="020B0604030504040204" pitchFamily="50" charset="-128"/>
                <a:ea typeface="メイリオ" panose="020B0604030504040204" pitchFamily="50" charset="-128"/>
                <a:cs typeface="メイリオ" panose="020B0604030504040204" pitchFamily="50" charset="-128"/>
              </a:rPr>
              <a:t>する</a:t>
            </a:r>
            <a:r>
              <a:rPr lang="en-US" sz="2200" dirty="0">
                <a:latin typeface="メイリオ" panose="020B0604030504040204" pitchFamily="50" charset="-128"/>
                <a:ea typeface="メイリオ" panose="020B0604030504040204" pitchFamily="50" charset="-128"/>
                <a:cs typeface="メイリオ" panose="020B0604030504040204" pitchFamily="50" charset="-128"/>
              </a:rPr>
              <a:t>（Static/Dynamic Linking）</a:t>
            </a:r>
          </a:p>
          <a:p>
            <a:pPr marL="342900" indent="-342900"/>
            <a:r>
              <a:rPr lang="en-US" sz="2200" dirty="0" err="1">
                <a:latin typeface="メイリオ" panose="020B0604030504040204" pitchFamily="50" charset="-128"/>
                <a:ea typeface="メイリオ" panose="020B0604030504040204" pitchFamily="50" charset="-128"/>
                <a:cs typeface="メイリオ" panose="020B0604030504040204" pitchFamily="50" charset="-128"/>
              </a:rPr>
              <a:t>対合</a:t>
            </a:r>
            <a:r>
              <a:rPr lang="ja-JP" altLang="en-US" sz="2200" dirty="0">
                <a:latin typeface="メイリオ" panose="020B0604030504040204" pitchFamily="50" charset="-128"/>
                <a:ea typeface="メイリオ" panose="020B0604030504040204" pitchFamily="50" charset="-128"/>
                <a:cs typeface="メイリオ" panose="020B0604030504040204" pitchFamily="50" charset="-128"/>
              </a:rPr>
              <a:t>する</a:t>
            </a:r>
            <a:r>
              <a:rPr lang="en-US" sz="2200" dirty="0">
                <a:latin typeface="メイリオ" panose="020B0604030504040204" pitchFamily="50" charset="-128"/>
                <a:ea typeface="メイリオ" panose="020B0604030504040204" pitchFamily="50" charset="-128"/>
                <a:cs typeface="メイリオ" panose="020B0604030504040204" pitchFamily="50" charset="-128"/>
              </a:rPr>
              <a:t>（Pairing）</a:t>
            </a:r>
          </a:p>
          <a:p>
            <a:pPr marL="342900" indent="-342900"/>
            <a:r>
              <a:rPr lang="en-US" sz="2200" dirty="0" err="1">
                <a:latin typeface="メイリオ" panose="020B0604030504040204" pitchFamily="50" charset="-128"/>
                <a:ea typeface="メイリオ" panose="020B0604030504040204" pitchFamily="50" charset="-128"/>
                <a:cs typeface="メイリオ" panose="020B0604030504040204" pitchFamily="50" charset="-128"/>
              </a:rPr>
              <a:t>結合</a:t>
            </a:r>
            <a:r>
              <a:rPr lang="ja-JP" altLang="en-US" sz="2200" dirty="0">
                <a:latin typeface="メイリオ" panose="020B0604030504040204" pitchFamily="50" charset="-128"/>
                <a:ea typeface="メイリオ" panose="020B0604030504040204" pitchFamily="50" charset="-128"/>
                <a:cs typeface="メイリオ" panose="020B0604030504040204" pitchFamily="50" charset="-128"/>
              </a:rPr>
              <a:t>する</a:t>
            </a:r>
            <a:r>
              <a:rPr lang="en-US" sz="2200" dirty="0">
                <a:latin typeface="メイリオ" panose="020B0604030504040204" pitchFamily="50" charset="-128"/>
                <a:ea typeface="メイリオ" panose="020B0604030504040204" pitchFamily="50" charset="-128"/>
                <a:cs typeface="メイリオ" panose="020B0604030504040204" pitchFamily="50" charset="-128"/>
              </a:rPr>
              <a:t>（Combining）</a:t>
            </a:r>
          </a:p>
          <a:p>
            <a:pPr marL="342900" indent="-342900"/>
            <a:r>
              <a:rPr lang="en-US" sz="2200" dirty="0" err="1">
                <a:latin typeface="メイリオ" panose="020B0604030504040204" pitchFamily="50" charset="-128"/>
                <a:ea typeface="メイリオ" panose="020B0604030504040204" pitchFamily="50" charset="-128"/>
                <a:cs typeface="メイリオ" panose="020B0604030504040204" pitchFamily="50" charset="-128"/>
              </a:rPr>
              <a:t>活用</a:t>
            </a:r>
            <a:r>
              <a:rPr lang="ja-JP" altLang="en-US" sz="2200" dirty="0">
                <a:latin typeface="メイリオ" panose="020B0604030504040204" pitchFamily="50" charset="-128"/>
                <a:ea typeface="メイリオ" panose="020B0604030504040204" pitchFamily="50" charset="-128"/>
                <a:cs typeface="メイリオ" panose="020B0604030504040204" pitchFamily="50" charset="-128"/>
              </a:rPr>
              <a:t>する</a:t>
            </a:r>
            <a:r>
              <a:rPr lang="en-US" sz="2200" dirty="0">
                <a:latin typeface="メイリオ" panose="020B0604030504040204" pitchFamily="50" charset="-128"/>
                <a:ea typeface="メイリオ" panose="020B0604030504040204" pitchFamily="50" charset="-128"/>
                <a:cs typeface="メイリオ" panose="020B0604030504040204" pitchFamily="50" charset="-128"/>
              </a:rPr>
              <a:t>（Utilizing）</a:t>
            </a:r>
          </a:p>
          <a:p>
            <a:pPr marL="342900" indent="-342900"/>
            <a:r>
              <a:rPr lang="en-US" sz="2200" dirty="0" err="1">
                <a:latin typeface="メイリオ" panose="020B0604030504040204" pitchFamily="50" charset="-128"/>
                <a:ea typeface="メイリオ" panose="020B0604030504040204" pitchFamily="50" charset="-128"/>
                <a:cs typeface="メイリオ" panose="020B0604030504040204" pitchFamily="50" charset="-128"/>
              </a:rPr>
              <a:t>パッケージ化</a:t>
            </a:r>
            <a:r>
              <a:rPr lang="ja-JP" altLang="en-US" sz="2200" dirty="0">
                <a:latin typeface="メイリオ" panose="020B0604030504040204" pitchFamily="50" charset="-128"/>
                <a:ea typeface="メイリオ" panose="020B0604030504040204" pitchFamily="50" charset="-128"/>
                <a:cs typeface="メイリオ" panose="020B0604030504040204" pitchFamily="50" charset="-128"/>
              </a:rPr>
              <a:t>する</a:t>
            </a:r>
            <a:r>
              <a:rPr lang="en-US" sz="2200" dirty="0">
                <a:latin typeface="メイリオ" panose="020B0604030504040204" pitchFamily="50" charset="-128"/>
                <a:ea typeface="メイリオ" panose="020B0604030504040204" pitchFamily="50" charset="-128"/>
                <a:cs typeface="メイリオ" panose="020B0604030504040204" pitchFamily="50" charset="-128"/>
              </a:rPr>
              <a:t>（Packaging）</a:t>
            </a:r>
          </a:p>
          <a:p>
            <a:pPr marL="342900" indent="-342900"/>
            <a:r>
              <a:rPr lang="en-US" sz="2200" dirty="0" err="1">
                <a:latin typeface="メイリオ" panose="020B0604030504040204" pitchFamily="50" charset="-128"/>
                <a:ea typeface="メイリオ" panose="020B0604030504040204" pitchFamily="50" charset="-128"/>
                <a:cs typeface="メイリオ" panose="020B0604030504040204" pitchFamily="50" charset="-128"/>
              </a:rPr>
              <a:t>相互依存性</a:t>
            </a:r>
            <a:r>
              <a:rPr lang="ja-JP" altLang="en-US" sz="2200" dirty="0">
                <a:latin typeface="メイリオ" panose="020B0604030504040204" pitchFamily="50" charset="-128"/>
                <a:ea typeface="メイリオ" panose="020B0604030504040204" pitchFamily="50" charset="-128"/>
                <a:cs typeface="メイリオ" panose="020B0604030504040204" pitchFamily="50" charset="-128"/>
              </a:rPr>
              <a:t>を生成する</a:t>
            </a:r>
            <a:r>
              <a:rPr lang="en-US" sz="2200" dirty="0">
                <a:latin typeface="メイリオ" panose="020B0604030504040204" pitchFamily="50" charset="-128"/>
                <a:ea typeface="メイリオ" panose="020B0604030504040204" pitchFamily="50" charset="-128"/>
                <a:cs typeface="メイリオ" panose="020B0604030504040204" pitchFamily="50" charset="-128"/>
              </a:rPr>
              <a:t>（Creating interdependency）</a:t>
            </a:r>
          </a:p>
          <a:p>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677574" y="1441279"/>
            <a:ext cx="9234921" cy="51946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8104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2" end="2"/>
                                            </p:txEl>
                                          </p:spTgt>
                                        </p:tgtEl>
                                        <p:attrNameLst>
                                          <p:attrName>style.visibility</p:attrName>
                                        </p:attrNameLst>
                                      </p:cBhvr>
                                      <p:to>
                                        <p:strVal val="visible"/>
                                      </p:to>
                                    </p:set>
                                    <p:animEffect transition="in" filter="fade">
                                      <p:cBhvr>
                                        <p:cTn id="12" dur="750"/>
                                        <p:tgtEl>
                                          <p:spTgt spid="12390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23907">
                                            <p:txEl>
                                              <p:pRg st="3" end="3"/>
                                            </p:txEl>
                                          </p:spTgt>
                                        </p:tgtEl>
                                        <p:attrNameLst>
                                          <p:attrName>style.visibility</p:attrName>
                                        </p:attrNameLst>
                                      </p:cBhvr>
                                      <p:to>
                                        <p:strVal val="visible"/>
                                      </p:to>
                                    </p:set>
                                    <p:animEffect transition="in" filter="fade">
                                      <p:cBhvr>
                                        <p:cTn id="17" dur="500"/>
                                        <p:tgtEl>
                                          <p:spTgt spid="123907">
                                            <p:txEl>
                                              <p:pRg st="3" end="3"/>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123907">
                                            <p:txEl>
                                              <p:pRg st="4" end="4"/>
                                            </p:txEl>
                                          </p:spTgt>
                                        </p:tgtEl>
                                        <p:attrNameLst>
                                          <p:attrName>style.visibility</p:attrName>
                                        </p:attrNameLst>
                                      </p:cBhvr>
                                      <p:to>
                                        <p:strVal val="visible"/>
                                      </p:to>
                                    </p:set>
                                    <p:animEffect transition="in" filter="fade">
                                      <p:cBhvr>
                                        <p:cTn id="20" dur="500"/>
                                        <p:tgtEl>
                                          <p:spTgt spid="123907">
                                            <p:txEl>
                                              <p:pRg st="4" end="4"/>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123907">
                                            <p:txEl>
                                              <p:pRg st="5" end="5"/>
                                            </p:txEl>
                                          </p:spTgt>
                                        </p:tgtEl>
                                        <p:attrNameLst>
                                          <p:attrName>style.visibility</p:attrName>
                                        </p:attrNameLst>
                                      </p:cBhvr>
                                      <p:to>
                                        <p:strVal val="visible"/>
                                      </p:to>
                                    </p:set>
                                    <p:animEffect transition="in" filter="fade">
                                      <p:cBhvr>
                                        <p:cTn id="23" dur="500"/>
                                        <p:tgtEl>
                                          <p:spTgt spid="123907">
                                            <p:txEl>
                                              <p:pRg st="5" end="5"/>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123907">
                                            <p:txEl>
                                              <p:pRg st="6" end="6"/>
                                            </p:txEl>
                                          </p:spTgt>
                                        </p:tgtEl>
                                        <p:attrNameLst>
                                          <p:attrName>style.visibility</p:attrName>
                                        </p:attrNameLst>
                                      </p:cBhvr>
                                      <p:to>
                                        <p:strVal val="visible"/>
                                      </p:to>
                                    </p:set>
                                    <p:animEffect transition="in" filter="fade">
                                      <p:cBhvr>
                                        <p:cTn id="26" dur="500"/>
                                        <p:tgtEl>
                                          <p:spTgt spid="123907">
                                            <p:txEl>
                                              <p:pRg st="6" end="6"/>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123907">
                                            <p:txEl>
                                              <p:pRg st="7" end="7"/>
                                            </p:txEl>
                                          </p:spTgt>
                                        </p:tgtEl>
                                        <p:attrNameLst>
                                          <p:attrName>style.visibility</p:attrName>
                                        </p:attrNameLst>
                                      </p:cBhvr>
                                      <p:to>
                                        <p:strVal val="visible"/>
                                      </p:to>
                                    </p:set>
                                    <p:animEffect transition="in" filter="fade">
                                      <p:cBhvr>
                                        <p:cTn id="29" dur="500"/>
                                        <p:tgtEl>
                                          <p:spTgt spid="123907">
                                            <p:txEl>
                                              <p:pRg st="7" end="7"/>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123907">
                                            <p:txEl>
                                              <p:pRg st="8" end="8"/>
                                            </p:txEl>
                                          </p:spTgt>
                                        </p:tgtEl>
                                        <p:attrNameLst>
                                          <p:attrName>style.visibility</p:attrName>
                                        </p:attrNameLst>
                                      </p:cBhvr>
                                      <p:to>
                                        <p:strVal val="visible"/>
                                      </p:to>
                                    </p:set>
                                    <p:animEffect transition="in" filter="fade">
                                      <p:cBhvr>
                                        <p:cTn id="32" dur="500"/>
                                        <p:tgtEl>
                                          <p:spTgt spid="12390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uiExpand="1"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a:xfrm>
            <a:off x="412377" y="546009"/>
            <a:ext cx="10972800" cy="990600"/>
          </a:xfrm>
        </p:spPr>
        <p:txBody>
          <a:bodyPr>
            <a:normAutofit/>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改変する（Modification）</a:t>
            </a:r>
          </a:p>
        </p:txBody>
      </p:sp>
      <p:sp>
        <p:nvSpPr>
          <p:cNvPr id="123907" name="Rectangle 3"/>
          <p:cNvSpPr>
            <a:spLocks noGrp="1" noChangeArrowheads="1"/>
          </p:cNvSpPr>
          <p:nvPr>
            <p:ph idx="1"/>
          </p:nvPr>
        </p:nvSpPr>
        <p:spPr>
          <a:xfrm>
            <a:off x="608400" y="1600200"/>
            <a:ext cx="4762612" cy="4876800"/>
          </a:xfrm>
        </p:spPr>
        <p:txBody>
          <a:bodyPr vert="horz" lIns="91440" tIns="45720" rIns="91440" bIns="45720" rtlCol="0" anchor="t">
            <a:noAutofit/>
          </a:bodyPr>
          <a:lstStyle/>
          <a:p>
            <a:pPr marL="0" indent="0">
              <a:buNone/>
            </a:pPr>
            <a:r>
              <a:rPr lang="en-US" dirty="0" err="1">
                <a:latin typeface="メイリオ" panose="020B0604030504040204" pitchFamily="50" charset="-128"/>
                <a:ea typeface="メイリオ" panose="020B0604030504040204" pitchFamily="50" charset="-128"/>
                <a:cs typeface="メイリオ" panose="020B0604030504040204" pitchFamily="50" charset="-128"/>
              </a:rPr>
              <a:t>開発者はFOSSコンポーネントに対して</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次のように</a:t>
            </a:r>
            <a:r>
              <a:rPr lang="en-US" dirty="0" err="1">
                <a:latin typeface="メイリオ" panose="020B0604030504040204" pitchFamily="50" charset="-128"/>
                <a:ea typeface="メイリオ" panose="020B0604030504040204" pitchFamily="50" charset="-128"/>
                <a:cs typeface="メイリオ" panose="020B0604030504040204" pitchFamily="50" charset="-128"/>
              </a:rPr>
              <a:t>変更を加えることができ</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r>
              <a:rPr lang="en-US" dirty="0">
                <a:latin typeface="メイリオ" panose="020B0604030504040204" pitchFamily="50" charset="-128"/>
                <a:ea typeface="メイリオ" panose="020B0604030504040204" pitchFamily="50" charset="-128"/>
                <a:cs typeface="メイリオ" panose="020B0604030504040204" pitchFamily="50" charset="-128"/>
              </a:rPr>
              <a:t>：</a:t>
            </a:r>
          </a:p>
          <a:p>
            <a:r>
              <a:rPr lang="en-US" smtClean="0">
                <a:latin typeface="メイリオ" panose="020B0604030504040204" pitchFamily="50" charset="-128"/>
                <a:ea typeface="メイリオ" panose="020B0604030504040204" pitchFamily="50" charset="-128"/>
                <a:cs typeface="メイリオ" panose="020B0604030504040204" pitchFamily="50" charset="-128"/>
              </a:rPr>
              <a:t>FOSS</a:t>
            </a:r>
            <a:r>
              <a:rPr lang="en-US" dirty="0" err="1">
                <a:latin typeface="メイリオ" panose="020B0604030504040204" pitchFamily="50" charset="-128"/>
                <a:ea typeface="メイリオ" panose="020B0604030504040204" pitchFamily="50" charset="-128"/>
                <a:cs typeface="メイリオ" panose="020B0604030504040204" pitchFamily="50" charset="-128"/>
              </a:rPr>
              <a:t>コンポーネント</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に</a:t>
            </a:r>
            <a:r>
              <a:rPr lang="en-US" dirty="0" err="1">
                <a:latin typeface="メイリオ" panose="020B0604030504040204" pitchFamily="50" charset="-128"/>
                <a:ea typeface="メイリオ" panose="020B0604030504040204" pitchFamily="50" charset="-128"/>
                <a:cs typeface="メイリオ" panose="020B0604030504040204" pitchFamily="50" charset="-128"/>
              </a:rPr>
              <a:t>新たなコード</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を</a:t>
            </a:r>
            <a:r>
              <a:rPr lang="en-US" dirty="0" err="1">
                <a:latin typeface="メイリオ" panose="020B0604030504040204" pitchFamily="50" charset="-128"/>
                <a:ea typeface="メイリオ" panose="020B0604030504040204" pitchFamily="50" charset="-128"/>
                <a:cs typeface="メイリオ" panose="020B0604030504040204" pitchFamily="50" charset="-128"/>
              </a:rPr>
              <a:t>追加／</a:t>
            </a:r>
            <a:r>
              <a:rPr lang="en-US" err="1">
                <a:latin typeface="メイリオ" panose="020B0604030504040204" pitchFamily="50" charset="-128"/>
                <a:ea typeface="メイリオ" panose="020B0604030504040204" pitchFamily="50" charset="-128"/>
                <a:cs typeface="メイリオ" panose="020B0604030504040204" pitchFamily="50" charset="-128"/>
              </a:rPr>
              <a:t>注入</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する</a:t>
            </a:r>
            <a:r>
              <a:rPr lang="en-US" altLang="ja-JP" smtClean="0">
                <a:latin typeface="メイリオ" panose="020B0604030504040204" pitchFamily="50" charset="-128"/>
                <a:ea typeface="メイリオ" panose="020B0604030504040204" pitchFamily="50" charset="-128"/>
                <a:cs typeface="メイリオ" panose="020B0604030504040204" pitchFamily="50" charset="-128"/>
              </a:rPr>
              <a:t/>
            </a:r>
            <a:br>
              <a:rPr lang="en-US" altLang="ja-JP" smtClean="0">
                <a:latin typeface="メイリオ" panose="020B0604030504040204" pitchFamily="50" charset="-128"/>
                <a:ea typeface="メイリオ" panose="020B0604030504040204" pitchFamily="50" charset="-128"/>
                <a:cs typeface="メイリオ" panose="020B0604030504040204" pitchFamily="50" charset="-128"/>
              </a:rPr>
            </a:br>
            <a:r>
              <a:rPr lang="en-US" smtClean="0">
                <a:latin typeface="メイリオ" panose="020B0604030504040204" pitchFamily="50" charset="-128"/>
                <a:ea typeface="メイリオ" panose="020B0604030504040204" pitchFamily="50" charset="-128"/>
                <a:cs typeface="メイリオ" panose="020B0604030504040204" pitchFamily="50" charset="-128"/>
              </a:rPr>
              <a:t>（</a:t>
            </a:r>
            <a:r>
              <a:rPr lang="en-US" dirty="0">
                <a:latin typeface="メイリオ" panose="020B0604030504040204" pitchFamily="50" charset="-128"/>
                <a:ea typeface="メイリオ" panose="020B0604030504040204" pitchFamily="50" charset="-128"/>
                <a:cs typeface="メイリオ" panose="020B0604030504040204" pitchFamily="50" charset="-128"/>
              </a:rPr>
              <a:t>Adding/injecting）</a:t>
            </a:r>
          </a:p>
          <a:p>
            <a:r>
              <a:rPr lang="en-US" dirty="0" err="1">
                <a:latin typeface="メイリオ" panose="020B0604030504040204" pitchFamily="50" charset="-128"/>
                <a:ea typeface="メイリオ" panose="020B0604030504040204" pitchFamily="50" charset="-128"/>
                <a:cs typeface="メイリオ" panose="020B0604030504040204" pitchFamily="50" charset="-128"/>
              </a:rPr>
              <a:t>FOSSコンポーネント</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を</a:t>
            </a:r>
            <a:r>
              <a:rPr lang="en-US" dirty="0" err="1">
                <a:latin typeface="メイリオ" panose="020B0604030504040204" pitchFamily="50" charset="-128"/>
                <a:ea typeface="メイリオ" panose="020B0604030504040204" pitchFamily="50" charset="-128"/>
                <a:cs typeface="メイリオ" panose="020B0604030504040204" pitchFamily="50" charset="-128"/>
              </a:rPr>
              <a:t>修正</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する</a:t>
            </a:r>
            <a:r>
              <a:rPr lang="en-US" dirty="0">
                <a:latin typeface="メイリオ" panose="020B0604030504040204" pitchFamily="50" charset="-128"/>
                <a:ea typeface="メイリオ" panose="020B0604030504040204" pitchFamily="50" charset="-128"/>
                <a:cs typeface="メイリオ" panose="020B0604030504040204" pitchFamily="50" charset="-128"/>
              </a:rPr>
              <a:t>（Fixing）</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a:t>
            </a:r>
            <a:r>
              <a:rPr lang="en-US" err="1">
                <a:latin typeface="メイリオ" panose="020B0604030504040204" pitchFamily="50" charset="-128"/>
                <a:ea typeface="メイリオ" panose="020B0604030504040204" pitchFamily="50" charset="-128"/>
                <a:cs typeface="メイリオ" panose="020B0604030504040204" pitchFamily="50" charset="-128"/>
              </a:rPr>
              <a:t>最適化</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する</a:t>
            </a:r>
            <a:r>
              <a:rPr lang="en-US" altLang="ja-JP" smtClean="0">
                <a:latin typeface="メイリオ" panose="020B0604030504040204" pitchFamily="50" charset="-128"/>
                <a:ea typeface="メイリオ" panose="020B0604030504040204" pitchFamily="50" charset="-128"/>
                <a:cs typeface="メイリオ" panose="020B0604030504040204" pitchFamily="50" charset="-128"/>
              </a:rPr>
              <a:t/>
            </a:r>
            <a:br>
              <a:rPr lang="en-US" altLang="ja-JP" smtClean="0">
                <a:latin typeface="メイリオ" panose="020B0604030504040204" pitchFamily="50" charset="-128"/>
                <a:ea typeface="メイリオ" panose="020B0604030504040204" pitchFamily="50" charset="-128"/>
                <a:cs typeface="メイリオ" panose="020B0604030504040204" pitchFamily="50" charset="-128"/>
              </a:rPr>
            </a:br>
            <a:r>
              <a:rPr lang="en-US" smtClean="0">
                <a:latin typeface="メイリオ" panose="020B0604030504040204" pitchFamily="50" charset="-128"/>
                <a:ea typeface="メイリオ" panose="020B0604030504040204" pitchFamily="50" charset="-128"/>
                <a:cs typeface="メイリオ" panose="020B0604030504040204" pitchFamily="50" charset="-128"/>
              </a:rPr>
              <a:t>（</a:t>
            </a:r>
            <a:r>
              <a:rPr lang="en-US" dirty="0">
                <a:latin typeface="メイリオ" panose="020B0604030504040204" pitchFamily="50" charset="-128"/>
                <a:ea typeface="メイリオ" panose="020B0604030504040204" pitchFamily="50" charset="-128"/>
                <a:cs typeface="メイリオ" panose="020B0604030504040204" pitchFamily="50" charset="-128"/>
              </a:rPr>
              <a:t>Optimizing）</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また</a:t>
            </a:r>
            <a:r>
              <a:rPr lang="en-US" dirty="0" err="1">
                <a:latin typeface="メイリオ" panose="020B0604030504040204" pitchFamily="50" charset="-128"/>
                <a:ea typeface="メイリオ" panose="020B0604030504040204" pitchFamily="50" charset="-128"/>
                <a:cs typeface="メイリオ" panose="020B0604030504040204" pitchFamily="50" charset="-128"/>
              </a:rPr>
              <a:t>は変更</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する</a:t>
            </a:r>
            <a:r>
              <a:rPr lang="en-US" dirty="0">
                <a:latin typeface="メイリオ" panose="020B0604030504040204" pitchFamily="50" charset="-128"/>
                <a:ea typeface="メイリオ" panose="020B0604030504040204" pitchFamily="50" charset="-128"/>
                <a:cs typeface="メイリオ" panose="020B0604030504040204" pitchFamily="50" charset="-128"/>
              </a:rPr>
              <a:t>（Making change</a:t>
            </a:r>
            <a:r>
              <a:rPr lang="en-US" dirty="0" smtClean="0">
                <a:latin typeface="メイリオ" panose="020B0604030504040204" pitchFamily="50" charset="-128"/>
                <a:ea typeface="メイリオ" panose="020B0604030504040204" pitchFamily="50" charset="-128"/>
                <a:cs typeface="メイリオ" panose="020B0604030504040204" pitchFamily="50" charset="-128"/>
              </a:rPr>
              <a:t>）</a:t>
            </a:r>
            <a:endParaRPr lang="en-US" strike="sngStrike" dirty="0">
              <a:latin typeface="メイリオ" panose="020B0604030504040204" pitchFamily="50" charset="-128"/>
              <a:ea typeface="メイリオ" panose="020B0604030504040204" pitchFamily="50" charset="-128"/>
              <a:cs typeface="メイリオ" panose="020B0604030504040204" pitchFamily="50" charset="-128"/>
            </a:endParaRPr>
          </a:p>
          <a:p>
            <a:r>
              <a:rPr lang="en-US" dirty="0" err="1">
                <a:latin typeface="メイリオ" panose="020B0604030504040204" pitchFamily="50" charset="-128"/>
                <a:ea typeface="メイリオ" panose="020B0604030504040204" pitchFamily="50" charset="-128"/>
                <a:cs typeface="メイリオ" panose="020B0604030504040204" pitchFamily="50" charset="-128"/>
              </a:rPr>
              <a:t>コード</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を</a:t>
            </a:r>
            <a:r>
              <a:rPr lang="en-US" dirty="0" err="1">
                <a:latin typeface="メイリオ" panose="020B0604030504040204" pitchFamily="50" charset="-128"/>
                <a:ea typeface="メイリオ" panose="020B0604030504040204" pitchFamily="50" charset="-128"/>
                <a:cs typeface="メイリオ" panose="020B0604030504040204" pitchFamily="50" charset="-128"/>
              </a:rPr>
              <a:t>削除</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する</a:t>
            </a:r>
            <a:r>
              <a:rPr lang="en-US" dirty="0">
                <a:latin typeface="メイリオ" panose="020B0604030504040204" pitchFamily="50" charset="-128"/>
                <a:ea typeface="メイリオ" panose="020B0604030504040204" pitchFamily="50" charset="-128"/>
                <a:cs typeface="メイリオ" panose="020B0604030504040204" pitchFamily="50" charset="-128"/>
              </a:rPr>
              <a:t>（Deleting）</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また</a:t>
            </a:r>
            <a:r>
              <a:rPr lang="en-US" dirty="0" err="1">
                <a:latin typeface="メイリオ" panose="020B0604030504040204" pitchFamily="50" charset="-128"/>
                <a:ea typeface="メイリオ" panose="020B0604030504040204" pitchFamily="50" charset="-128"/>
                <a:cs typeface="メイリオ" panose="020B0604030504040204" pitchFamily="50" charset="-128"/>
              </a:rPr>
              <a:t>は除去</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する</a:t>
            </a:r>
            <a:r>
              <a:rPr lang="en-US" dirty="0">
                <a:latin typeface="メイリオ" panose="020B0604030504040204" pitchFamily="50" charset="-128"/>
                <a:ea typeface="メイリオ" panose="020B0604030504040204" pitchFamily="50" charset="-128"/>
                <a:cs typeface="メイリオ" panose="020B0604030504040204" pitchFamily="50" charset="-128"/>
              </a:rPr>
              <a:t>（Removing）</a:t>
            </a:r>
          </a:p>
          <a:p>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6" name="Picture 3"/>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228698" y="784990"/>
            <a:ext cx="7619998" cy="5819774"/>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10599439" y="3106558"/>
            <a:ext cx="1592562" cy="1569660"/>
          </a:xfrm>
          <a:prstGeom prst="rect">
            <a:avLst/>
          </a:prstGeom>
          <a:noFill/>
        </p:spPr>
        <p:txBody>
          <a:bodyPr wrap="square" rtlCol="0">
            <a:spAutoFit/>
          </a:bodyPr>
          <a:lstStyle/>
          <a:p>
            <a:r>
              <a:rPr lang="ja-JP" altLang="en-US" sz="2400" dirty="0" smtClean="0">
                <a:latin typeface="ＭＳ ゴシック" panose="020B0609070205080204" pitchFamily="49" charset="-128"/>
                <a:ea typeface="ＭＳ ゴシック" panose="020B0609070205080204" pitchFamily="49" charset="-128"/>
              </a:rPr>
              <a:t>・</a:t>
            </a:r>
            <a:r>
              <a:rPr lang="en-US" sz="2400" dirty="0" err="1" smtClean="0">
                <a:latin typeface="ＭＳ ゴシック" panose="020B0609070205080204" pitchFamily="49" charset="-128"/>
                <a:ea typeface="ＭＳ ゴシック" panose="020B0609070205080204" pitchFamily="49" charset="-128"/>
              </a:rPr>
              <a:t>修正</a:t>
            </a:r>
            <a:r>
              <a:rPr lang="en-US" sz="2400" dirty="0" smtClean="0">
                <a:latin typeface="ＭＳ ゴシック" panose="020B0609070205080204" pitchFamily="49" charset="-128"/>
                <a:ea typeface="ＭＳ ゴシック" panose="020B0609070205080204" pitchFamily="49" charset="-128"/>
              </a:rPr>
              <a:t> </a:t>
            </a:r>
            <a:endParaRPr lang="en-US" sz="2400" dirty="0">
              <a:latin typeface="ＭＳ ゴシック" panose="020B0609070205080204" pitchFamily="49" charset="-128"/>
              <a:ea typeface="ＭＳ ゴシック" panose="020B0609070205080204" pitchFamily="49" charset="-128"/>
            </a:endParaRPr>
          </a:p>
          <a:p>
            <a:r>
              <a:rPr lang="ja-JP" altLang="en-US" sz="2400" dirty="0" smtClean="0">
                <a:latin typeface="ＭＳ ゴシック" panose="020B0609070205080204" pitchFamily="49" charset="-128"/>
                <a:ea typeface="ＭＳ ゴシック" panose="020B0609070205080204" pitchFamily="49" charset="-128"/>
              </a:rPr>
              <a:t>・</a:t>
            </a:r>
            <a:r>
              <a:rPr lang="en-US" sz="2400" dirty="0" err="1" smtClean="0">
                <a:latin typeface="ＭＳ ゴシック" panose="020B0609070205080204" pitchFamily="49" charset="-128"/>
                <a:ea typeface="ＭＳ ゴシック" panose="020B0609070205080204" pitchFamily="49" charset="-128"/>
              </a:rPr>
              <a:t>最適化</a:t>
            </a:r>
            <a:endParaRPr lang="en-US" sz="2400" dirty="0">
              <a:latin typeface="ＭＳ ゴシック" panose="020B0609070205080204" pitchFamily="49" charset="-128"/>
              <a:ea typeface="ＭＳ ゴシック" panose="020B0609070205080204" pitchFamily="49" charset="-128"/>
            </a:endParaRPr>
          </a:p>
          <a:p>
            <a:r>
              <a:rPr lang="ja-JP" altLang="en-US" sz="2400" dirty="0" smtClean="0">
                <a:latin typeface="ＭＳ ゴシック" panose="020B0609070205080204" pitchFamily="49" charset="-128"/>
                <a:ea typeface="ＭＳ ゴシック" panose="020B0609070205080204" pitchFamily="49" charset="-128"/>
              </a:rPr>
              <a:t>・</a:t>
            </a:r>
            <a:r>
              <a:rPr lang="en-US" sz="2400" dirty="0" err="1" smtClean="0">
                <a:latin typeface="ＭＳ ゴシック" panose="020B0609070205080204" pitchFamily="49" charset="-128"/>
                <a:ea typeface="ＭＳ ゴシック" panose="020B0609070205080204" pitchFamily="49" charset="-128"/>
              </a:rPr>
              <a:t>変更</a:t>
            </a:r>
            <a:endParaRPr lang="en-US" sz="2400" dirty="0">
              <a:latin typeface="ＭＳ ゴシック" panose="020B0609070205080204" pitchFamily="49" charset="-128"/>
              <a:ea typeface="ＭＳ ゴシック" panose="020B0609070205080204" pitchFamily="49" charset="-128"/>
            </a:endParaRPr>
          </a:p>
          <a:p>
            <a:endParaRPr lang="en-US" sz="2400" dirty="0">
              <a:latin typeface="ＭＳ ゴシック" panose="020B0609070205080204" pitchFamily="49" charset="-128"/>
              <a:ea typeface="ＭＳ ゴシック" panose="020B0609070205080204" pitchFamily="49" charset="-128"/>
            </a:endParaRPr>
          </a:p>
        </p:txBody>
      </p:sp>
      <p:sp>
        <p:nvSpPr>
          <p:cNvPr id="8" name="TextBox 7"/>
          <p:cNvSpPr txBox="1"/>
          <p:nvPr/>
        </p:nvSpPr>
        <p:spPr>
          <a:xfrm>
            <a:off x="5371012" y="1775590"/>
            <a:ext cx="1741389" cy="1107996"/>
          </a:xfrm>
          <a:prstGeom prst="rect">
            <a:avLst/>
          </a:prstGeom>
          <a:noFill/>
        </p:spPr>
        <p:txBody>
          <a:bodyPr wrap="square" rtlCol="0">
            <a:spAutoFit/>
          </a:bodyPr>
          <a:lstStyle/>
          <a:p>
            <a:pPr>
              <a:defRPr/>
            </a:pPr>
            <a:r>
              <a:rPr lang="ja-JP" altLang="en-US" sz="2400" dirty="0" smtClean="0">
                <a:latin typeface="ＭＳ ゴシック" panose="020B0609070205080204" pitchFamily="49" charset="-128"/>
                <a:ea typeface="ＭＳ ゴシック" panose="020B0609070205080204" pitchFamily="49" charset="-128"/>
              </a:rPr>
              <a:t>・</a:t>
            </a:r>
            <a:r>
              <a:rPr lang="en-US" sz="2400" dirty="0" err="1" smtClean="0">
                <a:latin typeface="ＭＳ ゴシック" panose="020B0609070205080204" pitchFamily="49" charset="-128"/>
                <a:ea typeface="ＭＳ ゴシック" panose="020B0609070205080204" pitchFamily="49" charset="-128"/>
              </a:rPr>
              <a:t>追加</a:t>
            </a:r>
            <a:endParaRPr lang="en-US" sz="2400" dirty="0">
              <a:latin typeface="ＭＳ ゴシック" panose="020B0609070205080204" pitchFamily="49" charset="-128"/>
              <a:ea typeface="ＭＳ ゴシック" panose="020B0609070205080204" pitchFamily="49" charset="-128"/>
            </a:endParaRPr>
          </a:p>
          <a:p>
            <a:pPr>
              <a:defRPr/>
            </a:pPr>
            <a:r>
              <a:rPr lang="ja-JP" altLang="en-US" sz="2400" dirty="0" smtClean="0">
                <a:latin typeface="ＭＳ ゴシック" panose="020B0609070205080204" pitchFamily="49" charset="-128"/>
                <a:ea typeface="ＭＳ ゴシック" panose="020B0609070205080204" pitchFamily="49" charset="-128"/>
              </a:rPr>
              <a:t>・</a:t>
            </a:r>
            <a:r>
              <a:rPr lang="en-US" sz="2400" dirty="0" err="1" smtClean="0">
                <a:latin typeface="ＭＳ ゴシック" panose="020B0609070205080204" pitchFamily="49" charset="-128"/>
                <a:ea typeface="ＭＳ ゴシック" panose="020B0609070205080204" pitchFamily="49" charset="-128"/>
              </a:rPr>
              <a:t>注入</a:t>
            </a:r>
            <a:endParaRPr lang="en-US" sz="2400" dirty="0">
              <a:latin typeface="ＭＳ ゴシック" panose="020B0609070205080204" pitchFamily="49" charset="-128"/>
              <a:ea typeface="ＭＳ ゴシック" panose="020B0609070205080204" pitchFamily="49" charset="-128"/>
            </a:endParaRPr>
          </a:p>
          <a:p>
            <a:endParaRPr lang="en-US" dirty="0">
              <a:latin typeface="ＭＳ ゴシック" panose="020B0609070205080204" pitchFamily="49" charset="-128"/>
              <a:ea typeface="ＭＳ ゴシック" panose="020B0609070205080204" pitchFamily="49" charset="-128"/>
            </a:endParaRPr>
          </a:p>
        </p:txBody>
      </p:sp>
      <p:sp>
        <p:nvSpPr>
          <p:cNvPr id="9" name="TextBox 8"/>
          <p:cNvSpPr txBox="1"/>
          <p:nvPr/>
        </p:nvSpPr>
        <p:spPr>
          <a:xfrm>
            <a:off x="5371012" y="6246167"/>
            <a:ext cx="1940135" cy="461665"/>
          </a:xfrm>
          <a:prstGeom prst="rect">
            <a:avLst/>
          </a:prstGeom>
          <a:noFill/>
        </p:spPr>
        <p:txBody>
          <a:bodyPr wrap="square" rtlCol="0">
            <a:spAutoFit/>
          </a:bodyPr>
          <a:lstStyle/>
          <a:p>
            <a:r>
              <a:rPr lang="ja-JP" altLang="en-US" sz="2400" dirty="0" smtClean="0">
                <a:latin typeface="ＭＳ ゴシック" panose="020B0609070205080204" pitchFamily="49" charset="-128"/>
                <a:ea typeface="ＭＳ ゴシック" panose="020B0609070205080204" pitchFamily="49" charset="-128"/>
              </a:rPr>
              <a:t>・</a:t>
            </a:r>
            <a:r>
              <a:rPr lang="en-US" sz="2400" dirty="0" err="1" smtClean="0">
                <a:latin typeface="ＭＳ ゴシック" panose="020B0609070205080204" pitchFamily="49" charset="-128"/>
                <a:ea typeface="ＭＳ ゴシック" panose="020B0609070205080204" pitchFamily="49" charset="-128"/>
              </a:rPr>
              <a:t>削除</a:t>
            </a:r>
            <a:endParaRPr lang="en-US" sz="2400" dirty="0">
              <a:latin typeface="ＭＳ ゴシック" panose="020B0609070205080204" pitchFamily="49" charset="-128"/>
              <a:ea typeface="ＭＳ ゴシック" panose="020B0609070205080204" pitchFamily="49" charset="-128"/>
            </a:endParaRPr>
          </a:p>
        </p:txBody>
      </p:sp>
    </p:spTree>
    <p:extLst>
      <p:ext uri="{BB962C8B-B14F-4D97-AF65-F5344CB8AC3E}">
        <p14:creationId xmlns:p14="http://schemas.microsoft.com/office/powerpoint/2010/main" val="1802529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2" end="2"/>
                                            </p:txEl>
                                          </p:spTgt>
                                        </p:tgtEl>
                                        <p:attrNameLst>
                                          <p:attrName>style.visibility</p:attrName>
                                        </p:attrNameLst>
                                      </p:cBhvr>
                                      <p:to>
                                        <p:strVal val="visible"/>
                                      </p:to>
                                    </p:set>
                                    <p:animEffect transition="in" filter="fade">
                                      <p:cBhvr>
                                        <p:cTn id="17" dur="750"/>
                                        <p:tgtEl>
                                          <p:spTgt spid="12390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3" end="3"/>
                                            </p:txEl>
                                          </p:spTgt>
                                        </p:tgtEl>
                                        <p:attrNameLst>
                                          <p:attrName>style.visibility</p:attrName>
                                        </p:attrNameLst>
                                      </p:cBhvr>
                                      <p:to>
                                        <p:strVal val="visible"/>
                                      </p:to>
                                    </p:set>
                                    <p:animEffect transition="in" filter="fade">
                                      <p:cBhvr>
                                        <p:cTn id="22" dur="750"/>
                                        <p:tgtEl>
                                          <p:spTgt spid="12390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翻訳する（Translation）</a:t>
            </a:r>
          </a:p>
        </p:txBody>
      </p:sp>
      <p:sp>
        <p:nvSpPr>
          <p:cNvPr id="123907" name="Rectangle 3"/>
          <p:cNvSpPr>
            <a:spLocks noGrp="1" noChangeArrowheads="1"/>
          </p:cNvSpPr>
          <p:nvPr>
            <p:ph idx="1"/>
          </p:nvPr>
        </p:nvSpPr>
        <p:spPr>
          <a:xfrm>
            <a:off x="609600" y="1600200"/>
            <a:ext cx="5270339" cy="4876800"/>
          </a:xfrm>
        </p:spPr>
        <p:txBody>
          <a:bodyPr>
            <a:normAutofit/>
          </a:bodyPr>
          <a:lstStyle/>
          <a:p>
            <a:pPr marL="0" indent="0">
              <a:buNone/>
            </a:pPr>
            <a:r>
              <a:rPr lang="en-US" dirty="0" err="1">
                <a:latin typeface="メイリオ" panose="020B0604030504040204" pitchFamily="50" charset="-128"/>
                <a:ea typeface="メイリオ" panose="020B0604030504040204" pitchFamily="50" charset="-128"/>
                <a:cs typeface="メイリオ" panose="020B0604030504040204" pitchFamily="50" charset="-128"/>
              </a:rPr>
              <a:t>開発者は、コードをある状態から異なる状態に変換することができ</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r>
              <a:rPr lang="en-US" dirty="0">
                <a:latin typeface="メイリオ" panose="020B0604030504040204" pitchFamily="50" charset="-128"/>
                <a:ea typeface="メイリオ" panose="020B0604030504040204" pitchFamily="50" charset="-128"/>
                <a:cs typeface="メイリオ" panose="020B0604030504040204" pitchFamily="50" charset="-128"/>
              </a:rPr>
              <a:t>。</a:t>
            </a:r>
          </a:p>
          <a:p>
            <a:pPr marL="0" indent="0">
              <a:buNone/>
            </a:pP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r>
              <a:rPr lang="en-US" dirty="0" err="1">
                <a:latin typeface="メイリオ" panose="020B0604030504040204" pitchFamily="50" charset="-128"/>
                <a:ea typeface="メイリオ" panose="020B0604030504040204" pitchFamily="50" charset="-128"/>
                <a:cs typeface="メイリオ" panose="020B0604030504040204" pitchFamily="50" charset="-128"/>
              </a:rPr>
              <a:t>例として以下のようなものがあ</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r>
              <a:rPr lang="en-US" dirty="0">
                <a:latin typeface="メイリオ" panose="020B0604030504040204" pitchFamily="50" charset="-128"/>
                <a:ea typeface="メイリオ" panose="020B0604030504040204" pitchFamily="50" charset="-128"/>
                <a:cs typeface="メイリオ" panose="020B0604030504040204" pitchFamily="50" charset="-128"/>
              </a:rPr>
              <a:t>：</a:t>
            </a:r>
          </a:p>
          <a:p>
            <a:pPr marL="342900" indent="-342900"/>
            <a:r>
              <a:rPr lang="en-US" dirty="0">
                <a:latin typeface="メイリオ" panose="020B0604030504040204" pitchFamily="50" charset="-128"/>
                <a:ea typeface="メイリオ" panose="020B0604030504040204" pitchFamily="50" charset="-128"/>
                <a:cs typeface="メイリオ" panose="020B0604030504040204" pitchFamily="50" charset="-128"/>
              </a:rPr>
              <a:t>中国語から英語への翻訳 </a:t>
            </a:r>
          </a:p>
          <a:p>
            <a:pPr marL="342900" indent="-342900"/>
            <a:r>
              <a:rPr lang="en-US" dirty="0">
                <a:latin typeface="メイリオ" panose="020B0604030504040204" pitchFamily="50" charset="-128"/>
                <a:ea typeface="メイリオ" panose="020B0604030504040204" pitchFamily="50" charset="-128"/>
                <a:cs typeface="メイリオ" panose="020B0604030504040204" pitchFamily="50" charset="-128"/>
              </a:rPr>
              <a:t>C++ からJavaへの変換 </a:t>
            </a:r>
          </a:p>
          <a:p>
            <a:pPr marL="342900" indent="-342900"/>
            <a:r>
              <a:rPr lang="en-US" dirty="0" err="1">
                <a:latin typeface="メイリオ" panose="020B0604030504040204" pitchFamily="50" charset="-128"/>
                <a:ea typeface="メイリオ" panose="020B0604030504040204" pitchFamily="50" charset="-128"/>
                <a:cs typeface="メイリオ" panose="020B0604030504040204" pitchFamily="50" charset="-128"/>
              </a:rPr>
              <a:t>VHDLのマスクパターン</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や</a:t>
            </a:r>
            <a:r>
              <a:rPr lang="en-US" dirty="0" err="1">
                <a:latin typeface="メイリオ" panose="020B0604030504040204" pitchFamily="50" charset="-128"/>
                <a:ea typeface="メイリオ" panose="020B0604030504040204" pitchFamily="50" charset="-128"/>
                <a:cs typeface="メイリオ" panose="020B0604030504040204" pitchFamily="50" charset="-128"/>
              </a:rPr>
              <a:t>ネットリストへのコンパイル</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marL="342900" indent="-342900"/>
            <a:r>
              <a:rPr lang="en-US" dirty="0">
                <a:latin typeface="メイリオ" panose="020B0604030504040204" pitchFamily="50" charset="-128"/>
                <a:ea typeface="メイリオ" panose="020B0604030504040204" pitchFamily="50" charset="-128"/>
                <a:cs typeface="メイリオ" panose="020B0604030504040204" pitchFamily="50" charset="-128"/>
              </a:rPr>
              <a:t>バイナリへのコンパイル</a:t>
            </a:r>
          </a:p>
          <a:p>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396600" y="1028700"/>
            <a:ext cx="10158412" cy="57141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5407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2" end="2"/>
                                            </p:txEl>
                                          </p:spTgt>
                                        </p:tgtEl>
                                        <p:attrNameLst>
                                          <p:attrName>style.visibility</p:attrName>
                                        </p:attrNameLst>
                                      </p:cBhvr>
                                      <p:to>
                                        <p:strVal val="visible"/>
                                      </p:to>
                                    </p:set>
                                    <p:animEffect transition="in" filter="fade">
                                      <p:cBhvr>
                                        <p:cTn id="12" dur="750"/>
                                        <p:tgtEl>
                                          <p:spTgt spid="12390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23907">
                                            <p:txEl>
                                              <p:pRg st="3" end="3"/>
                                            </p:txEl>
                                          </p:spTgt>
                                        </p:tgtEl>
                                        <p:attrNameLst>
                                          <p:attrName>style.visibility</p:attrName>
                                        </p:attrNameLst>
                                      </p:cBhvr>
                                      <p:to>
                                        <p:strVal val="visible"/>
                                      </p:to>
                                    </p:set>
                                    <p:animEffect transition="in" filter="fade">
                                      <p:cBhvr>
                                        <p:cTn id="17" dur="500"/>
                                        <p:tgtEl>
                                          <p:spTgt spid="123907">
                                            <p:txEl>
                                              <p:pRg st="3" end="3"/>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123907">
                                            <p:txEl>
                                              <p:pRg st="4" end="4"/>
                                            </p:txEl>
                                          </p:spTgt>
                                        </p:tgtEl>
                                        <p:attrNameLst>
                                          <p:attrName>style.visibility</p:attrName>
                                        </p:attrNameLst>
                                      </p:cBhvr>
                                      <p:to>
                                        <p:strVal val="visible"/>
                                      </p:to>
                                    </p:set>
                                    <p:animEffect transition="in" filter="fade">
                                      <p:cBhvr>
                                        <p:cTn id="20" dur="500"/>
                                        <p:tgtEl>
                                          <p:spTgt spid="123907">
                                            <p:txEl>
                                              <p:pRg st="4" end="4"/>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123907">
                                            <p:txEl>
                                              <p:pRg st="5" end="5"/>
                                            </p:txEl>
                                          </p:spTgt>
                                        </p:tgtEl>
                                        <p:attrNameLst>
                                          <p:attrName>style.visibility</p:attrName>
                                        </p:attrNameLst>
                                      </p:cBhvr>
                                      <p:to>
                                        <p:strVal val="visible"/>
                                      </p:to>
                                    </p:set>
                                    <p:animEffect transition="in" filter="fade">
                                      <p:cBhvr>
                                        <p:cTn id="23" dur="500"/>
                                        <p:tgtEl>
                                          <p:spTgt spid="123907">
                                            <p:txEl>
                                              <p:pRg st="5" end="5"/>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123907">
                                            <p:txEl>
                                              <p:pRg st="6" end="6"/>
                                            </p:txEl>
                                          </p:spTgt>
                                        </p:tgtEl>
                                        <p:attrNameLst>
                                          <p:attrName>style.visibility</p:attrName>
                                        </p:attrNameLst>
                                      </p:cBhvr>
                                      <p:to>
                                        <p:strVal val="visible"/>
                                      </p:to>
                                    </p:set>
                                    <p:animEffect transition="in" filter="fade">
                                      <p:cBhvr>
                                        <p:cTn id="26" dur="500"/>
                                        <p:tgtEl>
                                          <p:spTgt spid="12390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Shape 60"/>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smtClean="0">
                <a:solidFill>
                  <a:schemeClr val="dk2"/>
                </a:solidFill>
                <a:latin typeface="メイリオ" panose="020B0604030504040204" pitchFamily="50" charset="-128"/>
                <a:ea typeface="メイリオ" panose="020B0604030504040204" pitchFamily="50" charset="-128"/>
                <a:cs typeface="メイリオ" panose="020B0604030504040204" pitchFamily="50" charset="-128"/>
                <a:sym typeface="Roboto"/>
              </a:rPr>
              <a:t>OpenChain </a:t>
            </a:r>
            <a:r>
              <a:rPr lang="ja-JP" altLang="en-US" smtClean="0">
                <a:solidFill>
                  <a:schemeClr val="dk2"/>
                </a:solidFill>
                <a:latin typeface="メイリオ" panose="020B0604030504040204" pitchFamily="50" charset="-128"/>
                <a:ea typeface="メイリオ" panose="020B0604030504040204" pitchFamily="50" charset="-128"/>
                <a:cs typeface="メイリオ" panose="020B0604030504040204" pitchFamily="50" charset="-128"/>
                <a:sym typeface="Roboto"/>
              </a:rPr>
              <a:t>カリキュラムとは？</a:t>
            </a:r>
            <a:endParaRPr lang="en-US" sz="4000" b="0" i="0" u="none" strike="noStrike" cap="none">
              <a:solidFill>
                <a:schemeClr val="dk2"/>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p:txBody>
      </p:sp>
      <p:sp>
        <p:nvSpPr>
          <p:cNvPr id="61" name="Shape 61"/>
          <p:cNvSpPr txBox="1">
            <a:spLocks noGrp="1"/>
          </p:cNvSpPr>
          <p:nvPr>
            <p:ph type="body" idx="1"/>
          </p:nvPr>
        </p:nvSpPr>
        <p:spPr>
          <a:xfrm>
            <a:off x="623093" y="1600200"/>
            <a:ext cx="10945811" cy="4953000"/>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endParaRPr lang="en-US" sz="2400" b="0" i="0" u="none" strike="noStrike" cap="none"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marL="182880" marR="0" lvl="0" indent="-182880" algn="l" rtl="0">
              <a:spcBef>
                <a:spcPts val="0"/>
              </a:spcBef>
              <a:spcAft>
                <a:spcPts val="0"/>
              </a:spcAft>
              <a:buClr>
                <a:schemeClr val="accent1"/>
              </a:buClr>
              <a:buSzPct val="85000"/>
              <a:buFont typeface="Arial"/>
              <a:buChar char="•"/>
            </a:pPr>
            <a:r>
              <a:rPr lang="en-US" sz="2400" b="0" i="0" u="none" strike="noStrike" cap="none"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OpenChain </a:t>
            </a:r>
            <a:r>
              <a:rPr lang="ja-JP" altLang="en-US" sz="2400" b="0" i="0" u="none" strike="noStrike" cap="none"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プロジェクトは、</a:t>
            </a:r>
            <a:r>
              <a:rPr lang="ja-JP" altLang="en-US"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フリー／オープンソース ソフトウェア（以降「</a:t>
            </a:r>
            <a:r>
              <a:rPr lang="en-US" altLang="ja-JP"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FOSS</a:t>
            </a:r>
            <a:r>
              <a:rPr lang="ja-JP" altLang="en-US"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a:t>
            </a:r>
            <a:r>
              <a:rPr lang="en-US" altLang="ja-JP"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a:t>
            </a:r>
            <a:r>
              <a:rPr lang="ja-JP" altLang="en-US"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コンプライアンス</a:t>
            </a:r>
            <a:r>
              <a:rPr lang="en-US" altLang="ja-JP">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 </a:t>
            </a:r>
            <a:r>
              <a:rPr lang="ja-JP" altLang="en-US"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プログラムの中核となるコンポーネントを明確にして共有することを促進するためのプロジェクト。</a:t>
            </a:r>
            <a:endParaRPr lang="en-US" altLang="ja-JP"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marL="182880" marR="0" lvl="0" indent="-182880" algn="l" rtl="0">
              <a:spcBef>
                <a:spcPts val="0"/>
              </a:spcBef>
              <a:spcAft>
                <a:spcPts val="0"/>
              </a:spcAft>
              <a:buClr>
                <a:schemeClr val="accent1"/>
              </a:buClr>
              <a:buSzPct val="85000"/>
              <a:buFont typeface="Arial"/>
              <a:buChar char="•"/>
            </a:pPr>
            <a:r>
              <a:rPr lang="en-US" altLang="ja-JP" sz="2400" b="0" i="0" u="none" strike="noStrike" cap="none"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OpenChain</a:t>
            </a:r>
            <a:r>
              <a:rPr lang="ja-JP" altLang="en-US" sz="2400" b="0" i="0" u="none" strike="noStrike" cap="none"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のその中核が、</a:t>
            </a:r>
            <a:r>
              <a:rPr lang="ja-JP" altLang="en-US" sz="2400" b="1" i="0" u="none" strike="noStrike" cap="none"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仕様書</a:t>
            </a:r>
            <a:r>
              <a:rPr lang="ja-JP" altLang="en-US" sz="2400" b="0" i="0" u="none" strike="noStrike" cap="none"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a:t>
            </a:r>
            <a:r>
              <a:rPr lang="en-US" altLang="ja-JP" sz="2400" b="0" i="0" u="none" strike="noStrike" cap="none"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Specification</a:t>
            </a:r>
            <a:r>
              <a:rPr lang="ja-JP" altLang="en-US" sz="2400" b="0" i="0" u="none" strike="noStrike" cap="none"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a:t>
            </a:r>
            <a:r>
              <a:rPr lang="en-US" altLang="ja-JP" sz="2400" b="0" i="0" u="none" strike="noStrike" cap="none"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FOSS</a:t>
            </a:r>
            <a:r>
              <a:rPr lang="ja-JP" altLang="en-US" sz="2400" b="0" i="0" u="none" strike="noStrike" cap="none"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コンプライアンス プログラムが満たすべき主要要件を明確にし、これを公開する。</a:t>
            </a:r>
            <a:endParaRPr lang="en-US" altLang="ja-JP" sz="2400" b="0" i="0" u="none" strike="noStrike" cap="none"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marL="182880" marR="0" lvl="0" indent="-182880" algn="l" rtl="0">
              <a:spcBef>
                <a:spcPts val="0"/>
              </a:spcBef>
              <a:spcAft>
                <a:spcPts val="0"/>
              </a:spcAft>
              <a:buClr>
                <a:schemeClr val="accent1"/>
              </a:buClr>
              <a:buSzPct val="85000"/>
              <a:buFont typeface="Arial"/>
              <a:buChar char="•"/>
            </a:pPr>
            <a:r>
              <a:rPr lang="en-US"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OpenChain </a:t>
            </a:r>
            <a:r>
              <a:rPr lang="ja-JP" altLang="en-US" b="1"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カリキュラム</a:t>
            </a:r>
            <a:r>
              <a:rPr lang="ja-JP" altLang="en-US"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a:t>
            </a:r>
            <a:r>
              <a:rPr lang="en-US" altLang="ja-JP"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Curriculum</a:t>
            </a:r>
            <a:r>
              <a:rPr lang="ja-JP" altLang="en-US"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）は、仕様書を下支えする、フリーで入手可能なトレーニング教材。</a:t>
            </a:r>
            <a:endParaRPr lang="en-US" altLang="ja-JP"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marL="182880" marR="0" lvl="0" indent="-182880" algn="l" rtl="0">
              <a:spcBef>
                <a:spcPts val="0"/>
              </a:spcBef>
              <a:spcAft>
                <a:spcPts val="0"/>
              </a:spcAft>
              <a:buClr>
                <a:schemeClr val="accent1"/>
              </a:buClr>
              <a:buSzPct val="85000"/>
              <a:buFont typeface="Arial"/>
              <a:buChar char="•"/>
            </a:pPr>
            <a:r>
              <a:rPr lang="ja-JP" altLang="en-US" sz="2400" b="0" i="0" u="none" strike="noStrike" cap="none"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これらのスライドは、企業が仕様書</a:t>
            </a:r>
            <a:r>
              <a:rPr lang="en-US" altLang="ja-JP" sz="2400" b="0" i="0" u="none" strike="noStrike" cap="none"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1.2</a:t>
            </a:r>
            <a:r>
              <a:rPr lang="ja-JP" altLang="en-US" sz="2400" b="0" i="0" u="none" strike="noStrike" cap="none"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項記載の要件を満たすことを促進しする。また、一般的なコンプライアンス教育でも利用できる。</a:t>
            </a:r>
            <a:endParaRPr lang="en-US" altLang="ja-JP" sz="2400" b="0" i="0" u="none" strike="noStrike" cap="none"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marL="182880" marR="0" lvl="0" indent="-182880" algn="l" rtl="0">
              <a:spcBef>
                <a:spcPts val="0"/>
              </a:spcBef>
              <a:spcAft>
                <a:spcPts val="0"/>
              </a:spcAft>
              <a:buClr>
                <a:schemeClr val="accent1"/>
              </a:buClr>
              <a:buSzPct val="85000"/>
              <a:buFont typeface="Arial"/>
              <a:buChar char="•"/>
            </a:pPr>
            <a:endParaRPr sz="2400" b="0" i="0" u="none" strike="noStrike" cap="none">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marL="0" marR="0" lvl="0" indent="0" algn="ctr" rtl="0">
              <a:spcBef>
                <a:spcPts val="480"/>
              </a:spcBef>
              <a:spcAft>
                <a:spcPts val="0"/>
              </a:spcAft>
              <a:buClr>
                <a:schemeClr val="accent1"/>
              </a:buClr>
              <a:buSzPct val="25000"/>
              <a:buFont typeface="Arial"/>
              <a:buNone/>
            </a:pPr>
            <a:r>
              <a:rPr lang="ja-JP" altLang="en-US" sz="2400" b="0" i="0" u="none" strike="noStrike" cap="none"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詳細は以下：</a:t>
            </a:r>
            <a:r>
              <a:rPr lang="en-US" sz="2400" b="0" i="0" u="none" strike="noStrike" cap="none">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 </a:t>
            </a:r>
            <a:r>
              <a:rPr lang="en-US" sz="2400" b="0" i="0" u="none" strike="noStrike" cap="none">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Mono"/>
              </a:rPr>
              <a:t>https://www.openchainproject.org</a:t>
            </a:r>
          </a:p>
          <a:p>
            <a:pPr marL="457200" marR="0" lvl="1" indent="-190500" algn="l" rtl="0">
              <a:spcBef>
                <a:spcPts val="400"/>
              </a:spcBef>
              <a:buClr>
                <a:schemeClr val="accent1"/>
              </a:buClr>
              <a:buSzPct val="85000"/>
              <a:buFont typeface="Arial"/>
              <a:buNone/>
            </a:pPr>
            <a:endParaRPr sz="2000" b="0" i="0" u="none" strike="noStrike" cap="none">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p:txBody>
      </p:sp>
    </p:spTree>
    <p:extLst>
      <p:ext uri="{BB962C8B-B14F-4D97-AF65-F5344CB8AC3E}">
        <p14:creationId xmlns:p14="http://schemas.microsoft.com/office/powerpoint/2010/main" val="291355416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開発ツール</a:t>
            </a:r>
          </a:p>
        </p:txBody>
      </p:sp>
      <p:sp>
        <p:nvSpPr>
          <p:cNvPr id="123907" name="Rectangle 3"/>
          <p:cNvSpPr>
            <a:spLocks noGrp="1" noChangeArrowheads="1"/>
          </p:cNvSpPr>
          <p:nvPr>
            <p:ph idx="1"/>
          </p:nvPr>
        </p:nvSpPr>
        <p:spPr>
          <a:xfrm>
            <a:off x="609600" y="1600200"/>
            <a:ext cx="4539916" cy="4876800"/>
          </a:xfrm>
        </p:spPr>
        <p:txBody>
          <a:bodyPr vert="horz" lIns="91440" tIns="45720" rIns="91440" bIns="45720" rtlCol="0" anchor="t">
            <a:normAutofit/>
          </a:bodyPr>
          <a:lstStyle/>
          <a:p>
            <a:pPr marL="0" indent="0">
              <a:buNone/>
            </a:pPr>
            <a:r>
              <a:rPr lang="ja-JP" altLang="en-US" dirty="0">
                <a:latin typeface="メイリオ" panose="020B0604030504040204" pitchFamily="50" charset="-128"/>
                <a:ea typeface="メイリオ" panose="020B0604030504040204" pitchFamily="50" charset="-128"/>
                <a:cs typeface="メイリオ" panose="020B0604030504040204" pitchFamily="50" charset="-128"/>
              </a:rPr>
              <a:t>開発ツールが</a:t>
            </a:r>
            <a:r>
              <a:rPr lang="en-US" dirty="0" err="1">
                <a:latin typeface="メイリオ" panose="020B0604030504040204" pitchFamily="50" charset="-128"/>
                <a:ea typeface="メイリオ" panose="020B0604030504040204" pitchFamily="50" charset="-128"/>
                <a:cs typeface="メイリオ" panose="020B0604030504040204" pitchFamily="50" charset="-128"/>
              </a:rPr>
              <a:t>これらの操作のいくつかを</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バックグラウンド</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で</a:t>
            </a:r>
            <a:r>
              <a:rPr lang="en-US" dirty="0" err="1">
                <a:latin typeface="メイリオ" panose="020B0604030504040204" pitchFamily="50" charset="-128"/>
                <a:ea typeface="メイリオ" panose="020B0604030504040204" pitchFamily="50" charset="-128"/>
                <a:cs typeface="メイリオ" panose="020B0604030504040204" pitchFamily="50" charset="-128"/>
              </a:rPr>
              <a:t>実行してくれる場合があ</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r>
              <a:rPr lang="en-US" dirty="0">
                <a:latin typeface="メイリオ" panose="020B0604030504040204" pitchFamily="50" charset="-128"/>
                <a:ea typeface="メイリオ" panose="020B0604030504040204" pitchFamily="50" charset="-128"/>
                <a:cs typeface="メイリオ" panose="020B0604030504040204" pitchFamily="50" charset="-128"/>
              </a:rPr>
              <a:t>。</a:t>
            </a:r>
          </a:p>
          <a:p>
            <a:pPr marL="0" indent="0">
              <a:buNone/>
            </a:pP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r>
              <a:rPr lang="en-US" dirty="0" err="1">
                <a:latin typeface="メイリオ" panose="020B0604030504040204" pitchFamily="50" charset="-128"/>
                <a:ea typeface="メイリオ" panose="020B0604030504040204" pitchFamily="50" charset="-128"/>
                <a:cs typeface="メイリオ" panose="020B0604030504040204" pitchFamily="50" charset="-128"/>
              </a:rPr>
              <a:t>たとえば</a:t>
            </a:r>
            <a:r>
              <a:rPr lang="en-US"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開発ツールの</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コード</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部分を</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出力ファイルに</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挿</a:t>
            </a:r>
            <a:r>
              <a:rPr lang="en-US" dirty="0" err="1">
                <a:latin typeface="メイリオ" panose="020B0604030504040204" pitchFamily="50" charset="-128"/>
                <a:ea typeface="メイリオ" panose="020B0604030504040204" pitchFamily="50" charset="-128"/>
                <a:cs typeface="メイリオ" panose="020B0604030504040204" pitchFamily="50" charset="-128"/>
              </a:rPr>
              <a:t>入してくれ</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るものがある</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850656" y="1104130"/>
            <a:ext cx="6156668" cy="470215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7337884" y="1166859"/>
            <a:ext cx="2423948" cy="461665"/>
          </a:xfrm>
          <a:prstGeom prst="rect">
            <a:avLst/>
          </a:prstGeom>
          <a:noFill/>
        </p:spPr>
        <p:txBody>
          <a:bodyPr wrap="square" rtlCol="0">
            <a:spAutoFit/>
          </a:bodyPr>
          <a:lstStyle/>
          <a:p>
            <a:pPr>
              <a:spcAft>
                <a:spcPts val="600"/>
              </a:spcAft>
            </a:pPr>
            <a:r>
              <a:rPr lang="ja-JP" altLang="en-US" sz="2400" dirty="0" smtClean="0">
                <a:latin typeface="ＭＳ ゴシック" panose="020B0609070205080204" pitchFamily="49" charset="-128"/>
                <a:ea typeface="ＭＳ ゴシック" panose="020B0609070205080204" pitchFamily="49" charset="-128"/>
              </a:rPr>
              <a:t>・</a:t>
            </a:r>
            <a:r>
              <a:rPr lang="en-US" sz="2400" dirty="0" err="1" smtClean="0">
                <a:latin typeface="ＭＳ ゴシック" panose="020B0609070205080204" pitchFamily="49" charset="-128"/>
                <a:ea typeface="ＭＳ ゴシック" panose="020B0609070205080204" pitchFamily="49" charset="-128"/>
              </a:rPr>
              <a:t>素材を注入</a:t>
            </a:r>
            <a:endParaRPr lang="en-US" sz="2400" dirty="0">
              <a:latin typeface="ＭＳ ゴシック" panose="020B0609070205080204" pitchFamily="49" charset="-128"/>
              <a:ea typeface="ＭＳ ゴシック" panose="020B0609070205080204" pitchFamily="49" charset="-128"/>
            </a:endParaRPr>
          </a:p>
        </p:txBody>
      </p:sp>
      <p:sp>
        <p:nvSpPr>
          <p:cNvPr id="6" name="TextBox 5"/>
          <p:cNvSpPr txBox="1"/>
          <p:nvPr/>
        </p:nvSpPr>
        <p:spPr>
          <a:xfrm>
            <a:off x="7200462" y="5575453"/>
            <a:ext cx="2943698" cy="461665"/>
          </a:xfrm>
          <a:prstGeom prst="rect">
            <a:avLst/>
          </a:prstGeom>
          <a:noFill/>
        </p:spPr>
        <p:txBody>
          <a:bodyPr wrap="square" rtlCol="0">
            <a:spAutoFit/>
          </a:bodyPr>
          <a:lstStyle/>
          <a:p>
            <a:pPr>
              <a:spcAft>
                <a:spcPts val="600"/>
              </a:spcAft>
            </a:pPr>
            <a:r>
              <a:rPr lang="ja-JP" altLang="en-US" sz="2400" dirty="0" smtClean="0">
                <a:latin typeface="ＭＳ ゴシック" panose="020B0609070205080204" pitchFamily="49" charset="-128"/>
                <a:ea typeface="ＭＳ ゴシック" panose="020B0609070205080204" pitchFamily="49" charset="-128"/>
              </a:rPr>
              <a:t>・</a:t>
            </a:r>
            <a:r>
              <a:rPr lang="en-US" sz="2400" dirty="0" err="1" smtClean="0">
                <a:latin typeface="ＭＳ ゴシック" panose="020B0609070205080204" pitchFamily="49" charset="-128"/>
                <a:ea typeface="ＭＳ ゴシック" panose="020B0609070205080204" pitchFamily="49" charset="-128"/>
              </a:rPr>
              <a:t>素材を改変</a:t>
            </a:r>
            <a:endParaRPr lang="en-US" sz="2400" dirty="0">
              <a:latin typeface="ＭＳ ゴシック" panose="020B0609070205080204" pitchFamily="49" charset="-128"/>
              <a:ea typeface="ＭＳ ゴシック" panose="020B0609070205080204" pitchFamily="49" charset="-128"/>
            </a:endParaRPr>
          </a:p>
        </p:txBody>
      </p:sp>
      <p:sp>
        <p:nvSpPr>
          <p:cNvPr id="7" name="TextBox 6"/>
          <p:cNvSpPr txBox="1"/>
          <p:nvPr/>
        </p:nvSpPr>
        <p:spPr>
          <a:xfrm>
            <a:off x="8886011" y="4338982"/>
            <a:ext cx="3400898" cy="461665"/>
          </a:xfrm>
          <a:prstGeom prst="rect">
            <a:avLst/>
          </a:prstGeom>
          <a:noFill/>
        </p:spPr>
        <p:txBody>
          <a:bodyPr wrap="square" rtlCol="0">
            <a:spAutoFit/>
          </a:bodyPr>
          <a:lstStyle/>
          <a:p>
            <a:pPr>
              <a:spcAft>
                <a:spcPts val="600"/>
              </a:spcAft>
            </a:pPr>
            <a:r>
              <a:rPr lang="ja-JP" altLang="en-US" sz="2400" dirty="0" smtClean="0">
                <a:latin typeface="ＭＳ ゴシック" panose="020B0609070205080204" pitchFamily="49" charset="-128"/>
                <a:ea typeface="ＭＳ ゴシック" panose="020B0609070205080204" pitchFamily="49" charset="-128"/>
              </a:rPr>
              <a:t>・</a:t>
            </a:r>
            <a:r>
              <a:rPr lang="en-US" sz="2400" dirty="0" err="1" smtClean="0">
                <a:latin typeface="ＭＳ ゴシック" panose="020B0609070205080204" pitchFamily="49" charset="-128"/>
                <a:ea typeface="ＭＳ ゴシック" panose="020B0609070205080204" pitchFamily="49" charset="-128"/>
              </a:rPr>
              <a:t>素材を翻訳</a:t>
            </a:r>
            <a:endParaRPr lang="en-US" sz="2400" dirty="0">
              <a:latin typeface="ＭＳ ゴシック" panose="020B0609070205080204" pitchFamily="49" charset="-128"/>
              <a:ea typeface="ＭＳ ゴシック" panose="020B0609070205080204" pitchFamily="49" charset="-128"/>
            </a:endParaRPr>
          </a:p>
        </p:txBody>
      </p:sp>
    </p:spTree>
    <p:extLst>
      <p:ext uri="{BB962C8B-B14F-4D97-AF65-F5344CB8AC3E}">
        <p14:creationId xmlns:p14="http://schemas.microsoft.com/office/powerpoint/2010/main" val="1649184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2" end="2"/>
                                            </p:txEl>
                                          </p:spTgt>
                                        </p:tgtEl>
                                        <p:attrNameLst>
                                          <p:attrName>style.visibility</p:attrName>
                                        </p:attrNameLst>
                                      </p:cBhvr>
                                      <p:to>
                                        <p:strVal val="visible"/>
                                      </p:to>
                                    </p:set>
                                    <p:animEffect transition="in" filter="fade">
                                      <p:cBhvr>
                                        <p:cTn id="12" dur="750"/>
                                        <p:tgtEl>
                                          <p:spTgt spid="12390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FOSSコンポーネントをどのように頒布するか？</a:t>
            </a:r>
          </a:p>
        </p:txBody>
      </p:sp>
      <p:sp>
        <p:nvSpPr>
          <p:cNvPr id="123907" name="Rectangle 3"/>
          <p:cNvSpPr>
            <a:spLocks noGrp="1" noChangeArrowheads="1"/>
          </p:cNvSpPr>
          <p:nvPr>
            <p:ph idx="1"/>
          </p:nvPr>
        </p:nvSpPr>
        <p:spPr>
          <a:xfrm>
            <a:off x="609600" y="1600200"/>
            <a:ext cx="10972800" cy="5123734"/>
          </a:xfrm>
        </p:spPr>
        <p:txBody>
          <a:bodyPr vert="horz" lIns="91440" tIns="45720" rIns="91440" bIns="45720" numCol="2" rtlCol="0" anchor="t">
            <a:normAutofit/>
          </a:bodyPr>
          <a:lstStyle/>
          <a:p>
            <a:pPr defTabSz="929579">
              <a:defRPr/>
            </a:pPr>
            <a:r>
              <a:rPr lang="ja-JP" altLang="en-US" dirty="0">
                <a:latin typeface="メイリオ" panose="020B0604030504040204" pitchFamily="50" charset="-128"/>
                <a:ea typeface="メイリオ" panose="020B0604030504040204" pitchFamily="50" charset="-128"/>
                <a:cs typeface="メイリオ" panose="020B0604030504040204" pitchFamily="50" charset="-128"/>
              </a:rPr>
              <a:t>誰が</a:t>
            </a:r>
            <a:r>
              <a:rPr lang="en-US" dirty="0" err="1">
                <a:latin typeface="メイリオ" panose="020B0604030504040204" pitchFamily="50" charset="-128"/>
                <a:ea typeface="メイリオ" panose="020B0604030504040204" pitchFamily="50" charset="-128"/>
                <a:cs typeface="メイリオ" panose="020B0604030504040204" pitchFamily="50" charset="-128"/>
              </a:rPr>
              <a:t>ソフトウェアを受け取るのか</a:t>
            </a:r>
            <a:r>
              <a:rPr lang="en-US" dirty="0">
                <a:latin typeface="メイリオ" panose="020B0604030504040204" pitchFamily="50" charset="-128"/>
                <a:ea typeface="メイリオ" panose="020B0604030504040204" pitchFamily="50" charset="-128"/>
                <a:cs typeface="メイリオ" panose="020B0604030504040204" pitchFamily="50" charset="-128"/>
              </a:rPr>
              <a:t>？</a:t>
            </a:r>
          </a:p>
          <a:p>
            <a:pPr lvl="1">
              <a:buFont typeface="Wingdings" panose="05000000000000000000" pitchFamily="2" charset="2"/>
              <a:buChar char="Ø"/>
            </a:pPr>
            <a:r>
              <a:rPr lang="en-US" dirty="0">
                <a:latin typeface="メイリオ" panose="020B0604030504040204" pitchFamily="50" charset="-128"/>
                <a:ea typeface="メイリオ" panose="020B0604030504040204" pitchFamily="50" charset="-128"/>
                <a:cs typeface="メイリオ" panose="020B0604030504040204" pitchFamily="50" charset="-128"/>
              </a:rPr>
              <a:t>顧客／パートナー</a:t>
            </a:r>
          </a:p>
          <a:p>
            <a:pPr lvl="1">
              <a:buFont typeface="Wingdings" panose="05000000000000000000" pitchFamily="2" charset="2"/>
              <a:buChar char="Ø"/>
            </a:pPr>
            <a:r>
              <a:rPr lang="en-US" dirty="0">
                <a:latin typeface="メイリオ" panose="020B0604030504040204" pitchFamily="50" charset="-128"/>
                <a:ea typeface="メイリオ" panose="020B0604030504040204" pitchFamily="50" charset="-128"/>
                <a:cs typeface="メイリオ" panose="020B0604030504040204" pitchFamily="50" charset="-128"/>
              </a:rPr>
              <a:t>コミュニティ プロジェクト</a:t>
            </a:r>
          </a:p>
          <a:p>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cs typeface="メイリオ" panose="020B0604030504040204" pitchFamily="50" charset="-128"/>
              </a:rPr>
              <a:t>頒布</a:t>
            </a:r>
            <a:r>
              <a:rPr lang="en-US" dirty="0" err="1">
                <a:latin typeface="メイリオ" panose="020B0604030504040204" pitchFamily="50" charset="-128"/>
                <a:ea typeface="メイリオ" panose="020B0604030504040204" pitchFamily="50" charset="-128"/>
                <a:cs typeface="メイリオ" panose="020B0604030504040204" pitchFamily="50" charset="-128"/>
              </a:rPr>
              <a:t>用のフォーマットは何か</a:t>
            </a:r>
            <a:r>
              <a:rPr lang="en-US" dirty="0">
                <a:latin typeface="メイリオ" panose="020B0604030504040204" pitchFamily="50" charset="-128"/>
                <a:ea typeface="メイリオ" panose="020B0604030504040204" pitchFamily="50" charset="-128"/>
                <a:cs typeface="メイリオ" panose="020B0604030504040204" pitchFamily="50" charset="-128"/>
              </a:rPr>
              <a:t>？</a:t>
            </a:r>
          </a:p>
          <a:p>
            <a:pPr lvl="1">
              <a:buFont typeface="Wingdings" panose="05000000000000000000" pitchFamily="2" charset="2"/>
              <a:buChar char="Ø"/>
            </a:pPr>
            <a:r>
              <a:rPr lang="en-US" dirty="0" err="1">
                <a:latin typeface="メイリオ" panose="020B0604030504040204" pitchFamily="50" charset="-128"/>
                <a:ea typeface="メイリオ" panose="020B0604030504040204" pitchFamily="50" charset="-128"/>
                <a:cs typeface="メイリオ" panose="020B0604030504040204" pitchFamily="50" charset="-128"/>
              </a:rPr>
              <a:t>ソースコードでの</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頒布</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en-US" dirty="0" err="1">
                <a:latin typeface="メイリオ" panose="020B0604030504040204" pitchFamily="50" charset="-128"/>
                <a:ea typeface="メイリオ" panose="020B0604030504040204" pitchFamily="50" charset="-128"/>
                <a:cs typeface="メイリオ" panose="020B0604030504040204" pitchFamily="50" charset="-128"/>
              </a:rPr>
              <a:t>バイナリでの</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頒布</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en-US" dirty="0" err="1">
                <a:latin typeface="メイリオ" panose="020B0604030504040204" pitchFamily="50" charset="-128"/>
                <a:ea typeface="メイリオ" panose="020B0604030504040204" pitchFamily="50" charset="-128"/>
                <a:cs typeface="メイリオ" panose="020B0604030504040204" pitchFamily="50" charset="-128"/>
              </a:rPr>
              <a:t>ハードウェアに</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プレインストール</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804631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3907">
                                            <p:txEl>
                                              <p:pRg st="1" end="1"/>
                                            </p:txEl>
                                          </p:spTgt>
                                        </p:tgtEl>
                                        <p:attrNameLst>
                                          <p:attrName>style.visibility</p:attrName>
                                        </p:attrNameLst>
                                      </p:cBhvr>
                                      <p:to>
                                        <p:strVal val="visible"/>
                                      </p:to>
                                    </p:set>
                                    <p:animEffect transition="in" filter="fade">
                                      <p:cBhvr>
                                        <p:cTn id="10" dur="750"/>
                                        <p:tgtEl>
                                          <p:spTgt spid="123907">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3907">
                                            <p:txEl>
                                              <p:pRg st="2" end="2"/>
                                            </p:txEl>
                                          </p:spTgt>
                                        </p:tgtEl>
                                        <p:attrNameLst>
                                          <p:attrName>style.visibility</p:attrName>
                                        </p:attrNameLst>
                                      </p:cBhvr>
                                      <p:to>
                                        <p:strVal val="visible"/>
                                      </p:to>
                                    </p:set>
                                    <p:animEffect transition="in" filter="fade">
                                      <p:cBhvr>
                                        <p:cTn id="13" dur="750"/>
                                        <p:tgtEl>
                                          <p:spTgt spid="123907">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23907">
                                            <p:txEl>
                                              <p:pRg st="4" end="4"/>
                                            </p:txEl>
                                          </p:spTgt>
                                        </p:tgtEl>
                                        <p:attrNameLst>
                                          <p:attrName>style.visibility</p:attrName>
                                        </p:attrNameLst>
                                      </p:cBhvr>
                                      <p:to>
                                        <p:strVal val="visible"/>
                                      </p:to>
                                    </p:set>
                                    <p:animEffect transition="in" filter="fade">
                                      <p:cBhvr>
                                        <p:cTn id="18" dur="750"/>
                                        <p:tgtEl>
                                          <p:spTgt spid="123907">
                                            <p:txEl>
                                              <p:pRg st="4" end="4"/>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23907">
                                            <p:txEl>
                                              <p:pRg st="5" end="5"/>
                                            </p:txEl>
                                          </p:spTgt>
                                        </p:tgtEl>
                                        <p:attrNameLst>
                                          <p:attrName>style.visibility</p:attrName>
                                        </p:attrNameLst>
                                      </p:cBhvr>
                                      <p:to>
                                        <p:strVal val="visible"/>
                                      </p:to>
                                    </p:set>
                                    <p:animEffect transition="in" filter="fade">
                                      <p:cBhvr>
                                        <p:cTn id="21" dur="750"/>
                                        <p:tgtEl>
                                          <p:spTgt spid="123907">
                                            <p:txEl>
                                              <p:pRg st="5" end="5"/>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23907">
                                            <p:txEl>
                                              <p:pRg st="6" end="6"/>
                                            </p:txEl>
                                          </p:spTgt>
                                        </p:tgtEl>
                                        <p:attrNameLst>
                                          <p:attrName>style.visibility</p:attrName>
                                        </p:attrNameLst>
                                      </p:cBhvr>
                                      <p:to>
                                        <p:strVal val="visible"/>
                                      </p:to>
                                    </p:set>
                                    <p:animEffect transition="in" filter="fade">
                                      <p:cBhvr>
                                        <p:cTn id="24" dur="750"/>
                                        <p:tgtEl>
                                          <p:spTgt spid="123907">
                                            <p:txEl>
                                              <p:pRg st="6" end="6"/>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23907">
                                            <p:txEl>
                                              <p:pRg st="7" end="7"/>
                                            </p:txEl>
                                          </p:spTgt>
                                        </p:tgtEl>
                                        <p:attrNameLst>
                                          <p:attrName>style.visibility</p:attrName>
                                        </p:attrNameLst>
                                      </p:cBhvr>
                                      <p:to>
                                        <p:strVal val="visible"/>
                                      </p:to>
                                    </p:set>
                                    <p:animEffect transition="in" filter="fade">
                                      <p:cBhvr>
                                        <p:cTn id="27" dur="750"/>
                                        <p:tgtEl>
                                          <p:spTgt spid="12390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理解度チェック</a:t>
            </a:r>
          </a:p>
        </p:txBody>
      </p:sp>
      <p:sp>
        <p:nvSpPr>
          <p:cNvPr id="123907" name="Rectangle 3"/>
          <p:cNvSpPr>
            <a:spLocks noGrp="1" noChangeArrowheads="1"/>
          </p:cNvSpPr>
          <p:nvPr>
            <p:ph idx="1"/>
          </p:nvPr>
        </p:nvSpPr>
        <p:spPr/>
        <p:txBody>
          <a:bodyPr>
            <a:normAutofit/>
          </a:bodyPr>
          <a:lstStyle/>
          <a:p>
            <a:r>
              <a:rPr lang="en-US" dirty="0" err="1">
                <a:latin typeface="メイリオ" panose="020B0604030504040204" pitchFamily="50" charset="-128"/>
                <a:ea typeface="メイリオ" panose="020B0604030504040204" pitchFamily="50" charset="-128"/>
                <a:cs typeface="メイリオ" panose="020B0604030504040204" pitchFamily="50" charset="-128"/>
              </a:rPr>
              <a:t>取り込むとはど</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ういう</a:t>
            </a:r>
            <a:r>
              <a:rPr lang="en-US" dirty="0" err="1">
                <a:latin typeface="メイリオ" panose="020B0604030504040204" pitchFamily="50" charset="-128"/>
                <a:ea typeface="メイリオ" panose="020B0604030504040204" pitchFamily="50" charset="-128"/>
                <a:cs typeface="メイリオ" panose="020B0604030504040204" pitchFamily="50" charset="-128"/>
              </a:rPr>
              <a:t>ことですか</a:t>
            </a:r>
            <a:r>
              <a:rPr lang="en-US" dirty="0">
                <a:latin typeface="メイリオ" panose="020B0604030504040204" pitchFamily="50" charset="-128"/>
                <a:ea typeface="メイリオ" panose="020B0604030504040204" pitchFamily="50" charset="-128"/>
                <a:cs typeface="メイリオ" panose="020B0604030504040204" pitchFamily="50" charset="-128"/>
              </a:rPr>
              <a:t>？</a:t>
            </a:r>
          </a:p>
          <a:p>
            <a:r>
              <a:rPr lang="en-US" dirty="0">
                <a:latin typeface="メイリオ" panose="020B0604030504040204" pitchFamily="50" charset="-128"/>
                <a:ea typeface="メイリオ" panose="020B0604030504040204" pitchFamily="50" charset="-128"/>
                <a:cs typeface="メイリオ" panose="020B0604030504040204" pitchFamily="50" charset="-128"/>
              </a:rPr>
              <a:t>リンクするとはどういうことですか？</a:t>
            </a:r>
          </a:p>
          <a:p>
            <a:r>
              <a:rPr lang="en-US" dirty="0">
                <a:latin typeface="メイリオ" panose="020B0604030504040204" pitchFamily="50" charset="-128"/>
                <a:ea typeface="メイリオ" panose="020B0604030504040204" pitchFamily="50" charset="-128"/>
                <a:cs typeface="メイリオ" panose="020B0604030504040204" pitchFamily="50" charset="-128"/>
              </a:rPr>
              <a:t>改変するとはどういうことですか？</a:t>
            </a:r>
          </a:p>
          <a:p>
            <a:r>
              <a:rPr lang="en-US" dirty="0">
                <a:latin typeface="メイリオ" panose="020B0604030504040204" pitchFamily="50" charset="-128"/>
                <a:ea typeface="メイリオ" panose="020B0604030504040204" pitchFamily="50" charset="-128"/>
                <a:cs typeface="メイリオ" panose="020B0604030504040204" pitchFamily="50" charset="-128"/>
              </a:rPr>
              <a:t>翻訳するとはどういうことですか？</a:t>
            </a:r>
          </a:p>
          <a:p>
            <a:r>
              <a:rPr lang="en-US" dirty="0" err="1">
                <a:latin typeface="メイリオ" panose="020B0604030504040204" pitchFamily="50" charset="-128"/>
                <a:ea typeface="メイリオ" panose="020B0604030504040204" pitchFamily="50" charset="-128"/>
                <a:cs typeface="メイリオ" panose="020B0604030504040204" pitchFamily="50" charset="-128"/>
              </a:rPr>
              <a:t>頒布を</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検討</a:t>
            </a:r>
            <a:r>
              <a:rPr lang="en-US" dirty="0" err="1">
                <a:latin typeface="メイリオ" panose="020B0604030504040204" pitchFamily="50" charset="-128"/>
                <a:ea typeface="メイリオ" panose="020B0604030504040204" pitchFamily="50" charset="-128"/>
                <a:cs typeface="メイリオ" panose="020B0604030504040204" pitchFamily="50" charset="-128"/>
              </a:rPr>
              <a:t>する上で重要な要素</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は何ですか</a:t>
            </a:r>
            <a:r>
              <a:rPr lang="en-US" dirty="0">
                <a:latin typeface="メイリオ" panose="020B0604030504040204" pitchFamily="50" charset="-128"/>
                <a:ea typeface="メイリオ" panose="020B0604030504040204" pitchFamily="50" charset="-128"/>
                <a:cs typeface="メイリオ" panose="020B0604030504040204" pitchFamily="50" charset="-128"/>
              </a:rPr>
              <a:t>？</a:t>
            </a:r>
          </a:p>
          <a:p>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440218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2" end="2"/>
                                            </p:txEl>
                                          </p:spTgt>
                                        </p:tgtEl>
                                        <p:attrNameLst>
                                          <p:attrName>style.visibility</p:attrName>
                                        </p:attrNameLst>
                                      </p:cBhvr>
                                      <p:to>
                                        <p:strVal val="visible"/>
                                      </p:to>
                                    </p:set>
                                    <p:animEffect transition="in" filter="fade">
                                      <p:cBhvr>
                                        <p:cTn id="17" dur="750"/>
                                        <p:tgtEl>
                                          <p:spTgt spid="12390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3" end="3"/>
                                            </p:txEl>
                                          </p:spTgt>
                                        </p:tgtEl>
                                        <p:attrNameLst>
                                          <p:attrName>style.visibility</p:attrName>
                                        </p:attrNameLst>
                                      </p:cBhvr>
                                      <p:to>
                                        <p:strVal val="visible"/>
                                      </p:to>
                                    </p:set>
                                    <p:animEffect transition="in" filter="fade">
                                      <p:cBhvr>
                                        <p:cTn id="22" dur="750"/>
                                        <p:tgtEl>
                                          <p:spTgt spid="12390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3907">
                                            <p:txEl>
                                              <p:pRg st="4" end="4"/>
                                            </p:txEl>
                                          </p:spTgt>
                                        </p:tgtEl>
                                        <p:attrNameLst>
                                          <p:attrName>style.visibility</p:attrName>
                                        </p:attrNameLst>
                                      </p:cBhvr>
                                      <p:to>
                                        <p:strVal val="visible"/>
                                      </p:to>
                                    </p:set>
                                    <p:animEffect transition="in" filter="fade">
                                      <p:cBhvr>
                                        <p:cTn id="27" dur="750"/>
                                        <p:tgtEl>
                                          <p:spTgt spid="12390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400" dirty="0">
                <a:latin typeface="メイリオ" panose="020B0604030504040204" pitchFamily="50" charset="-128"/>
                <a:ea typeface="メイリオ" panose="020B0604030504040204" pitchFamily="50" charset="-128"/>
                <a:cs typeface="メイリオ" panose="020B0604030504040204" pitchFamily="50" charset="-128"/>
              </a:rPr>
              <a:t>第5章</a:t>
            </a:r>
          </a:p>
        </p:txBody>
      </p:sp>
      <p:sp>
        <p:nvSpPr>
          <p:cNvPr id="2" name="Text Placeholder 1"/>
          <p:cNvSpPr>
            <a:spLocks noGrp="1"/>
          </p:cNvSpPr>
          <p:nvPr>
            <p:ph type="body" idx="1"/>
          </p:nvPr>
        </p:nvSpPr>
        <p:spPr/>
        <p:txBody>
          <a:bodyPr>
            <a:normAutofit/>
          </a:bodyPr>
          <a:lstStyle/>
          <a:p>
            <a:r>
              <a:rPr lang="en-US" sz="4800" dirty="0" err="1">
                <a:latin typeface="メイリオ" panose="020B0604030504040204" pitchFamily="50" charset="-128"/>
                <a:ea typeface="メイリオ" panose="020B0604030504040204" pitchFamily="50" charset="-128"/>
                <a:cs typeface="メイリオ" panose="020B0604030504040204" pitchFamily="50" charset="-128"/>
              </a:rPr>
              <a:t>FOSS</a:t>
            </a:r>
            <a:r>
              <a:rPr lang="en-US" sz="4800" dirty="0" err="1" smtClean="0">
                <a:latin typeface="メイリオ" panose="020B0604030504040204" pitchFamily="50" charset="-128"/>
                <a:ea typeface="メイリオ" panose="020B0604030504040204" pitchFamily="50" charset="-128"/>
                <a:cs typeface="メイリオ" panose="020B0604030504040204" pitchFamily="50" charset="-128"/>
              </a:rPr>
              <a:t>レビュ</a:t>
            </a:r>
            <a:r>
              <a:rPr lang="en-US" sz="4800" dirty="0" smtClean="0">
                <a:latin typeface="メイリオ" panose="020B0604030504040204" pitchFamily="50" charset="-128"/>
                <a:ea typeface="メイリオ" panose="020B0604030504040204" pitchFamily="50" charset="-128"/>
                <a:cs typeface="メイリオ" panose="020B0604030504040204" pitchFamily="50" charset="-128"/>
              </a:rPr>
              <a:t>ー</a:t>
            </a:r>
            <a:r>
              <a:rPr lang="ja-JP" altLang="en-US" sz="4800" dirty="0" smtClean="0">
                <a:latin typeface="メイリオ" panose="020B0604030504040204" pitchFamily="50" charset="-128"/>
                <a:ea typeface="メイリオ" panose="020B0604030504040204" pitchFamily="50" charset="-128"/>
                <a:cs typeface="メイリオ" panose="020B0604030504040204" pitchFamily="50" charset="-128"/>
              </a:rPr>
              <a:t>の</a:t>
            </a:r>
            <a:r>
              <a:rPr lang="en-US" sz="4800" dirty="0" err="1" smtClean="0">
                <a:latin typeface="メイリオ" panose="020B0604030504040204" pitchFamily="50" charset="-128"/>
                <a:ea typeface="メイリオ" panose="020B0604030504040204" pitchFamily="50" charset="-128"/>
                <a:cs typeface="メイリオ" panose="020B0604030504040204" pitchFamily="50" charset="-128"/>
              </a:rPr>
              <a:t>実施</a:t>
            </a:r>
            <a:endParaRPr lang="en-US" sz="4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56597205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メイリオ" panose="020B0604030504040204" pitchFamily="50" charset="-128"/>
                <a:ea typeface="メイリオ" panose="020B0604030504040204" pitchFamily="50" charset="-128"/>
                <a:cs typeface="メイリオ" panose="020B0604030504040204" pitchFamily="50" charset="-128"/>
              </a:rPr>
              <a:t>FOSSレビュ</a:t>
            </a:r>
            <a:r>
              <a:rPr lang="en-US" dirty="0">
                <a:latin typeface="メイリオ" panose="020B0604030504040204" pitchFamily="50" charset="-128"/>
                <a:ea typeface="メイリオ" panose="020B0604030504040204" pitchFamily="50" charset="-128"/>
                <a:cs typeface="メイリオ" panose="020B0604030504040204" pitchFamily="50" charset="-128"/>
              </a:rPr>
              <a:t>ー</a:t>
            </a:r>
            <a:endParaRPr 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Content Placeholder 2"/>
          <p:cNvSpPr>
            <a:spLocks noGrp="1"/>
          </p:cNvSpPr>
          <p:nvPr>
            <p:ph idx="1"/>
          </p:nvPr>
        </p:nvSpPr>
        <p:spPr/>
        <p:txBody>
          <a:bodyPr vert="horz" lIns="91440" tIns="45720" rIns="91440" bIns="45720" rtlCol="0" anchor="t">
            <a:normAutofit/>
          </a:bodyPr>
          <a:lstStyle/>
          <a:p>
            <a:r>
              <a:rPr lang="en-US" dirty="0" err="1">
                <a:latin typeface="メイリオ" panose="020B0604030504040204" pitchFamily="50" charset="-128"/>
                <a:ea typeface="メイリオ" panose="020B0604030504040204" pitchFamily="50" charset="-128"/>
                <a:cs typeface="メイリオ" panose="020B0604030504040204" pitchFamily="50" charset="-128"/>
              </a:rPr>
              <a:t>FOSSコンプライアンス</a:t>
            </a:r>
            <a:r>
              <a:rPr lang="en-US" dirty="0">
                <a:latin typeface="メイリオ" panose="020B0604030504040204" pitchFamily="50" charset="-128"/>
                <a:ea typeface="メイリオ" panose="020B0604030504040204" pitchFamily="50" charset="-128"/>
                <a:cs typeface="メイリオ" panose="020B0604030504040204" pitchFamily="50" charset="-128"/>
              </a:rPr>
              <a:t> </a:t>
            </a:r>
            <a:r>
              <a:rPr lang="en-US" dirty="0" err="1">
                <a:latin typeface="メイリオ" panose="020B0604030504040204" pitchFamily="50" charset="-128"/>
                <a:ea typeface="メイリオ" panose="020B0604030504040204" pitchFamily="50" charset="-128"/>
                <a:cs typeface="メイリオ" panose="020B0604030504040204" pitchFamily="50" charset="-128"/>
              </a:rPr>
              <a:t>プログラムに</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とって鍵となる</a:t>
            </a:r>
            <a:r>
              <a:rPr lang="en-US" dirty="0" err="1">
                <a:latin typeface="メイリオ" panose="020B0604030504040204" pitchFamily="50" charset="-128"/>
                <a:ea typeface="メイリオ" panose="020B0604030504040204" pitchFamily="50" charset="-128"/>
                <a:cs typeface="メイリオ" panose="020B0604030504040204" pitchFamily="50" charset="-128"/>
              </a:rPr>
              <a:t>要素</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が</a:t>
            </a:r>
            <a:r>
              <a:rPr lang="en-US" dirty="0">
                <a:latin typeface="メイリオ" panose="020B0604030504040204" pitchFamily="50" charset="-128"/>
                <a:ea typeface="メイリオ" panose="020B0604030504040204" pitchFamily="50" charset="-128"/>
                <a:cs typeface="メイリオ" panose="020B0604030504040204" pitchFamily="50" charset="-128"/>
              </a:rPr>
              <a:t>FOSS </a:t>
            </a:r>
            <a:r>
              <a:rPr lang="en-US" dirty="0" err="1">
                <a:latin typeface="メイリオ" panose="020B0604030504040204" pitchFamily="50" charset="-128"/>
                <a:ea typeface="メイリオ" panose="020B0604030504040204" pitchFamily="50" charset="-128"/>
                <a:cs typeface="メイリオ" panose="020B0604030504040204" pitchFamily="50" charset="-128"/>
              </a:rPr>
              <a:t>レビューのプロセスで</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あり、</a:t>
            </a:r>
            <a:r>
              <a:rPr lang="en-US" dirty="0" err="1">
                <a:latin typeface="メイリオ" panose="020B0604030504040204" pitchFamily="50" charset="-128"/>
                <a:ea typeface="メイリオ" panose="020B0604030504040204" pitchFamily="50" charset="-128"/>
                <a:cs typeface="メイリオ" panose="020B0604030504040204" pitchFamily="50" charset="-128"/>
              </a:rPr>
              <a:t>これ</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により</a:t>
            </a:r>
            <a:r>
              <a:rPr lang="en-US" dirty="0" err="1">
                <a:latin typeface="メイリオ" panose="020B0604030504040204" pitchFamily="50" charset="-128"/>
                <a:ea typeface="メイリオ" panose="020B0604030504040204" pitchFamily="50" charset="-128"/>
                <a:cs typeface="メイリオ" panose="020B0604030504040204" pitchFamily="50" charset="-128"/>
              </a:rPr>
              <a:t>企業はFOSSに関する義務を分析し決定することができ</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r>
              <a:rPr lang="en-US" dirty="0">
                <a:latin typeface="メイリオ" panose="020B0604030504040204" pitchFamily="50" charset="-128"/>
                <a:ea typeface="メイリオ" panose="020B0604030504040204" pitchFamily="50" charset="-128"/>
                <a:cs typeface="メイリオ" panose="020B0604030504040204" pitchFamily="50" charset="-128"/>
              </a:rPr>
              <a:t>  </a:t>
            </a:r>
          </a:p>
          <a:p>
            <a:r>
              <a:rPr lang="en-US" dirty="0" err="1">
                <a:latin typeface="メイリオ" panose="020B0604030504040204" pitchFamily="50" charset="-128"/>
                <a:ea typeface="メイリオ" panose="020B0604030504040204" pitchFamily="50" charset="-128"/>
                <a:cs typeface="メイリオ" panose="020B0604030504040204" pitchFamily="50" charset="-128"/>
              </a:rPr>
              <a:t>FOSSレビューのプロセスには以下のステップがあ</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en-US" dirty="0">
                <a:latin typeface="メイリオ" panose="020B0604030504040204" pitchFamily="50" charset="-128"/>
                <a:ea typeface="メイリオ" panose="020B0604030504040204" pitchFamily="50" charset="-128"/>
                <a:cs typeface="メイリオ" panose="020B0604030504040204" pitchFamily="50" charset="-128"/>
              </a:rPr>
              <a:t>関連情報の収集</a:t>
            </a:r>
          </a:p>
          <a:p>
            <a:pPr lvl="1">
              <a:buFont typeface="Wingdings" panose="05000000000000000000" pitchFamily="2" charset="2"/>
              <a:buChar char="Ø"/>
            </a:pPr>
            <a:r>
              <a:rPr lang="en-US" dirty="0">
                <a:latin typeface="メイリオ" panose="020B0604030504040204" pitchFamily="50" charset="-128"/>
                <a:ea typeface="メイリオ" panose="020B0604030504040204" pitchFamily="50" charset="-128"/>
                <a:cs typeface="メイリオ" panose="020B0604030504040204" pitchFamily="50" charset="-128"/>
              </a:rPr>
              <a:t>ライセンスの義務の分析と決定</a:t>
            </a:r>
          </a:p>
          <a:p>
            <a:pPr lvl="1">
              <a:buFont typeface="Wingdings" panose="05000000000000000000" pitchFamily="2" charset="2"/>
              <a:buChar char="Ø"/>
            </a:pPr>
            <a:r>
              <a:rPr lang="en-US" dirty="0" err="1">
                <a:latin typeface="メイリオ" panose="020B0604030504040204" pitchFamily="50" charset="-128"/>
                <a:ea typeface="メイリオ" panose="020B0604030504040204" pitchFamily="50" charset="-128"/>
                <a:cs typeface="メイリオ" panose="020B0604030504040204" pitchFamily="50" charset="-128"/>
              </a:rPr>
              <a:t>企業のポリシーや事業</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目標</a:t>
            </a:r>
            <a:r>
              <a:rPr lang="en-US" dirty="0" err="1">
                <a:latin typeface="メイリオ" panose="020B0604030504040204" pitchFamily="50" charset="-128"/>
                <a:ea typeface="メイリオ" panose="020B0604030504040204" pitchFamily="50" charset="-128"/>
                <a:cs typeface="メイリオ" panose="020B0604030504040204" pitchFamily="50" charset="-128"/>
              </a:rPr>
              <a:t>の観点からの</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指導</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marL="457200" indent="-457200">
              <a:buFont typeface="+mj-lt"/>
              <a:buAutoNum type="arabicPeriod"/>
            </a:pP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marL="457200" indent="-457200">
              <a:buFont typeface="+mj-lt"/>
              <a:buAutoNum type="arabicPeriod"/>
            </a:pP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57024803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メイリオ" panose="020B0604030504040204" pitchFamily="50" charset="-128"/>
                <a:ea typeface="メイリオ" panose="020B0604030504040204" pitchFamily="50" charset="-128"/>
                <a:cs typeface="メイリオ" panose="020B0604030504040204" pitchFamily="50" charset="-128"/>
              </a:rPr>
              <a:t>FOSSレビューの開始</a:t>
            </a:r>
            <a:endParaRPr 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Content Placeholder 2"/>
          <p:cNvSpPr txBox="1">
            <a:spLocks/>
          </p:cNvSpPr>
          <p:nvPr/>
        </p:nvSpPr>
        <p:spPr>
          <a:xfrm>
            <a:off x="304800" y="5109855"/>
            <a:ext cx="11277600" cy="1776906"/>
          </a:xfrm>
          <a:prstGeom prst="rect">
            <a:avLst/>
          </a:prstGeom>
        </p:spPr>
        <p:txBody>
          <a:bodyPr vert="horz" lIns="91440" tIns="45720" rIns="91440" bIns="45720" rtlCol="0" anchor="t">
            <a:no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Font typeface="Arial" pitchFamily="34" charset="0"/>
              <a:buNone/>
            </a:pPr>
            <a:r>
              <a:rPr lang="en-US" dirty="0" err="1">
                <a:latin typeface="メイリオ" panose="020B0604030504040204" pitchFamily="50" charset="-128"/>
                <a:ea typeface="メイリオ" panose="020B0604030504040204" pitchFamily="50" charset="-128"/>
                <a:cs typeface="メイリオ" panose="020B0604030504040204" pitchFamily="50" charset="-128"/>
              </a:rPr>
              <a:t>FOSSレビューのプロセスは、FOSSを取り扱うプログラム</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 </a:t>
            </a:r>
            <a:r>
              <a:rPr lang="en-US" dirty="0" err="1">
                <a:latin typeface="メイリオ" panose="020B0604030504040204" pitchFamily="50" charset="-128"/>
                <a:ea typeface="メイリオ" panose="020B0604030504040204" pitchFamily="50" charset="-128"/>
                <a:cs typeface="メイリオ" panose="020B0604030504040204" pitchFamily="50" charset="-128"/>
              </a:rPr>
              <a:t>マネージャ</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ー</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プロダクト</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 </a:t>
            </a:r>
            <a:r>
              <a:rPr lang="en-US" dirty="0" err="1">
                <a:latin typeface="メイリオ" panose="020B0604030504040204" pitchFamily="50" charset="-128"/>
                <a:ea typeface="メイリオ" panose="020B0604030504040204" pitchFamily="50" charset="-128"/>
                <a:cs typeface="メイリオ" panose="020B0604030504040204" pitchFamily="50" charset="-128"/>
              </a:rPr>
              <a:t>マネージャ</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ー</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、エンジニアなどの参加</a:t>
            </a:r>
            <a:r>
              <a:rPr lang="en-US" dirty="0" err="1">
                <a:latin typeface="メイリオ" panose="020B0604030504040204" pitchFamily="50" charset="-128"/>
                <a:ea typeface="メイリオ" panose="020B0604030504040204" pitchFamily="50" charset="-128"/>
                <a:cs typeface="メイリオ" panose="020B0604030504040204" pitchFamily="50" charset="-128"/>
              </a:rPr>
              <a:t>が必要</a:t>
            </a:r>
            <a:r>
              <a:rPr lang="en-US" dirty="0">
                <a:latin typeface="メイリオ" panose="020B0604030504040204" pitchFamily="50" charset="-128"/>
                <a:ea typeface="メイリオ" panose="020B0604030504040204" pitchFamily="50" charset="-128"/>
                <a:cs typeface="メイリオ" panose="020B0604030504040204" pitchFamily="50" charset="-128"/>
              </a:rPr>
              <a:t>。 </a:t>
            </a:r>
          </a:p>
          <a:p>
            <a:pPr marL="0" indent="0">
              <a:buFont typeface="Arial" pitchFamily="34" charset="0"/>
              <a:buNone/>
            </a:pPr>
            <a:r>
              <a:rPr lang="en-US" b="1" dirty="0" err="1">
                <a:latin typeface="メイリオ" panose="020B0604030504040204" pitchFamily="50" charset="-128"/>
                <a:ea typeface="メイリオ" panose="020B0604030504040204" pitchFamily="50" charset="-128"/>
                <a:cs typeface="メイリオ" panose="020B0604030504040204" pitchFamily="50" charset="-128"/>
              </a:rPr>
              <a:t>注：</a:t>
            </a:r>
            <a:r>
              <a:rPr lang="en-US" dirty="0" err="1">
                <a:latin typeface="メイリオ" panose="020B0604030504040204" pitchFamily="50" charset="-128"/>
                <a:ea typeface="メイリオ" panose="020B0604030504040204" pitchFamily="50" charset="-128"/>
                <a:cs typeface="メイリオ" panose="020B0604030504040204" pitchFamily="50" charset="-128"/>
              </a:rPr>
              <a:t>このプロセスは外部ベンダーから</a:t>
            </a:r>
            <a:r>
              <a:rPr lang="en-US" err="1">
                <a:latin typeface="メイリオ" panose="020B0604030504040204" pitchFamily="50" charset="-128"/>
                <a:ea typeface="メイリオ" panose="020B0604030504040204" pitchFamily="50" charset="-128"/>
                <a:cs typeface="メイリオ" panose="020B0604030504040204" pitchFamily="50" charset="-128"/>
              </a:rPr>
              <a:t>FOSS</a:t>
            </a:r>
            <a:r>
              <a:rPr lang="en-US" smtClean="0">
                <a:latin typeface="メイリオ" panose="020B0604030504040204" pitchFamily="50" charset="-128"/>
                <a:ea typeface="メイリオ" panose="020B0604030504040204" pitchFamily="50" charset="-128"/>
                <a:cs typeface="メイリオ" panose="020B0604030504040204" pitchFamily="50" charset="-128"/>
              </a:rPr>
              <a:t>ベースのソフトウェアを受領した時に開始される場合</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も</a:t>
            </a:r>
            <a:r>
              <a:rPr lang="en-US" dirty="0">
                <a:latin typeface="メイリオ" panose="020B0604030504040204" pitchFamily="50" charset="-128"/>
                <a:ea typeface="メイリオ" panose="020B0604030504040204" pitchFamily="50" charset="-128"/>
                <a:cs typeface="メイリオ" panose="020B0604030504040204" pitchFamily="50" charset="-128"/>
              </a:rPr>
              <a:t>あ</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r>
              <a:rPr lang="en-US" dirty="0">
                <a:latin typeface="メイリオ" panose="020B0604030504040204" pitchFamily="50" charset="-128"/>
                <a:ea typeface="メイリオ" panose="020B0604030504040204" pitchFamily="50" charset="-128"/>
                <a:cs typeface="メイリオ" panose="020B0604030504040204" pitchFamily="50" charset="-128"/>
              </a:rPr>
              <a:t>。</a:t>
            </a:r>
          </a:p>
          <a:p>
            <a:pPr marL="457200" indent="-457200">
              <a:buFont typeface="+mj-lt"/>
              <a:buAutoNum type="arabicPeriod"/>
            </a:pP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59225" y="1703245"/>
            <a:ext cx="4273016" cy="1460319"/>
          </a:xfrm>
          <a:prstGeom prst="rect">
            <a:avLst/>
          </a:prstGeom>
        </p:spPr>
      </p:pic>
      <p:sp>
        <p:nvSpPr>
          <p:cNvPr id="6" name="TextBox 5"/>
          <p:cNvSpPr txBox="1"/>
          <p:nvPr/>
        </p:nvSpPr>
        <p:spPr>
          <a:xfrm>
            <a:off x="4748213" y="2332038"/>
            <a:ext cx="2609940" cy="830262"/>
          </a:xfrm>
          <a:prstGeom prst="rect">
            <a:avLst/>
          </a:prstGeom>
          <a:noFill/>
        </p:spPr>
        <p:txBody>
          <a:bodyPr wrap="square" lIns="91436" tIns="45719" rIns="91436" bIns="45719" rtlCol="0" anchor="t">
            <a:spAutoFit/>
          </a:bodyPr>
          <a:lstStyle/>
          <a:p>
            <a:pPr algn="ctr"/>
            <a:r>
              <a:rPr lang="en-US" sz="2400" b="1" dirty="0">
                <a:solidFill>
                  <a:srgbClr val="808080"/>
                </a:solidFill>
                <a:latin typeface="メイリオ" panose="020B0604030504040204" pitchFamily="50" charset="-128"/>
                <a:ea typeface="メイリオ" panose="020B0604030504040204" pitchFamily="50" charset="-128"/>
                <a:cs typeface="メイリオ" panose="020B0604030504040204" pitchFamily="50" charset="-128"/>
              </a:rPr>
              <a:t>FOSSレビューを開始する </a:t>
            </a:r>
            <a:endParaRPr lang="en-US" sz="2400" b="1" dirty="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25839" y="3284810"/>
            <a:ext cx="658853" cy="1298702"/>
          </a:xfrm>
          <a:prstGeom prst="rect">
            <a:avLst/>
          </a:prstGeom>
        </p:spPr>
      </p:pic>
      <p:grpSp>
        <p:nvGrpSpPr>
          <p:cNvPr id="8" name="Group 7"/>
          <p:cNvGrpSpPr/>
          <p:nvPr/>
        </p:nvGrpSpPr>
        <p:grpSpPr>
          <a:xfrm>
            <a:off x="1286351" y="3284810"/>
            <a:ext cx="2013684" cy="1212408"/>
            <a:chOff x="-229041" y="2412353"/>
            <a:chExt cx="2013684" cy="1212408"/>
          </a:xfrm>
        </p:grpSpPr>
        <p:grpSp>
          <p:nvGrpSpPr>
            <p:cNvPr id="9" name="Group 8"/>
            <p:cNvGrpSpPr/>
            <p:nvPr/>
          </p:nvGrpSpPr>
          <p:grpSpPr>
            <a:xfrm>
              <a:off x="-229041" y="2412353"/>
              <a:ext cx="2013684" cy="771113"/>
              <a:chOff x="-229041" y="2412353"/>
              <a:chExt cx="2013684" cy="771113"/>
            </a:xfrm>
          </p:grpSpPr>
          <p:sp>
            <p:nvSpPr>
              <p:cNvPr id="11" name="TextBox 10"/>
              <p:cNvSpPr txBox="1"/>
              <p:nvPr/>
            </p:nvSpPr>
            <p:spPr>
              <a:xfrm>
                <a:off x="-229041" y="2906469"/>
                <a:ext cx="1954373" cy="276997"/>
              </a:xfrm>
              <a:prstGeom prst="rect">
                <a:avLst/>
              </a:prstGeom>
              <a:noFill/>
            </p:spPr>
            <p:txBody>
              <a:bodyPr wrap="none" lIns="91436" tIns="45719" rIns="91436" bIns="45719" rtlCol="0">
                <a:spAutoFit/>
              </a:bodyPr>
              <a:lstStyle/>
              <a:p>
                <a:pPr algn="r">
                  <a:spcAft>
                    <a:spcPts val="300"/>
                  </a:spcAft>
                </a:pPr>
                <a:r>
                  <a:rPr lang="en-US" sz="1200" dirty="0" err="1">
                    <a:solidFill>
                      <a:srgbClr val="333333"/>
                    </a:solidFill>
                    <a:latin typeface="メイリオ" panose="020B0604030504040204" pitchFamily="50" charset="-128"/>
                    <a:ea typeface="メイリオ" panose="020B0604030504040204" pitchFamily="50" charset="-128"/>
                    <a:cs typeface="メイリオ" panose="020B0604030504040204" pitchFamily="50" charset="-128"/>
                  </a:rPr>
                  <a:t>プロダクト</a:t>
                </a:r>
                <a:r>
                  <a:rPr lang="ja-JP" altLang="en-US" sz="1200" dirty="0">
                    <a:solidFill>
                      <a:srgbClr val="333333"/>
                    </a:solidFill>
                    <a:latin typeface="メイリオ" panose="020B0604030504040204" pitchFamily="50" charset="-128"/>
                    <a:ea typeface="メイリオ" panose="020B0604030504040204" pitchFamily="50" charset="-128"/>
                    <a:cs typeface="メイリオ" panose="020B0604030504040204" pitchFamily="50" charset="-128"/>
                  </a:rPr>
                  <a:t> </a:t>
                </a:r>
                <a:r>
                  <a:rPr lang="en-US" sz="1200" dirty="0" err="1">
                    <a:solidFill>
                      <a:srgbClr val="333333"/>
                    </a:solidFill>
                    <a:latin typeface="メイリオ" panose="020B0604030504040204" pitchFamily="50" charset="-128"/>
                    <a:ea typeface="メイリオ" panose="020B0604030504040204" pitchFamily="50" charset="-128"/>
                    <a:cs typeface="メイリオ" panose="020B0604030504040204" pitchFamily="50" charset="-128"/>
                  </a:rPr>
                  <a:t>マネージャ</a:t>
                </a:r>
                <a:r>
                  <a:rPr lang="ja-JP" altLang="en-US" sz="1200" dirty="0" err="1">
                    <a:solidFill>
                      <a:srgbClr val="333333"/>
                    </a:solidFill>
                    <a:latin typeface="メイリオ" panose="020B0604030504040204" pitchFamily="50" charset="-128"/>
                    <a:ea typeface="メイリオ" panose="020B0604030504040204" pitchFamily="50" charset="-128"/>
                    <a:cs typeface="メイリオ" panose="020B0604030504040204" pitchFamily="50" charset="-128"/>
                  </a:rPr>
                  <a:t>ー</a:t>
                </a:r>
                <a:endParaRPr lang="en-US" sz="1200" dirty="0">
                  <a:solidFill>
                    <a:srgbClr val="333333"/>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2" name="TextBox 11"/>
              <p:cNvSpPr txBox="1"/>
              <p:nvPr/>
            </p:nvSpPr>
            <p:spPr>
              <a:xfrm>
                <a:off x="-169730" y="2412353"/>
                <a:ext cx="1954373" cy="276997"/>
              </a:xfrm>
              <a:prstGeom prst="rect">
                <a:avLst/>
              </a:prstGeom>
              <a:noFill/>
            </p:spPr>
            <p:txBody>
              <a:bodyPr wrap="none" lIns="91436" tIns="45719" rIns="91436" bIns="45719" rtlCol="0">
                <a:spAutoFit/>
              </a:bodyPr>
              <a:lstStyle/>
              <a:p>
                <a:pPr algn="r">
                  <a:spcAft>
                    <a:spcPts val="300"/>
                  </a:spcAft>
                </a:pPr>
                <a:r>
                  <a:rPr lang="en-US" sz="1200" dirty="0" err="1">
                    <a:solidFill>
                      <a:srgbClr val="333333"/>
                    </a:solidFill>
                    <a:latin typeface="メイリオ" panose="020B0604030504040204" pitchFamily="50" charset="-128"/>
                    <a:ea typeface="メイリオ" panose="020B0604030504040204" pitchFamily="50" charset="-128"/>
                    <a:cs typeface="メイリオ" panose="020B0604030504040204" pitchFamily="50" charset="-128"/>
                  </a:rPr>
                  <a:t>プログラム</a:t>
                </a:r>
                <a:r>
                  <a:rPr lang="ja-JP" altLang="en-US" sz="1200" dirty="0">
                    <a:solidFill>
                      <a:srgbClr val="333333"/>
                    </a:solidFill>
                    <a:latin typeface="メイリオ" panose="020B0604030504040204" pitchFamily="50" charset="-128"/>
                    <a:ea typeface="メイリオ" panose="020B0604030504040204" pitchFamily="50" charset="-128"/>
                    <a:cs typeface="メイリオ" panose="020B0604030504040204" pitchFamily="50" charset="-128"/>
                  </a:rPr>
                  <a:t> </a:t>
                </a:r>
                <a:r>
                  <a:rPr lang="en-US" sz="1200" dirty="0" err="1">
                    <a:solidFill>
                      <a:srgbClr val="333333"/>
                    </a:solidFill>
                    <a:latin typeface="メイリオ" panose="020B0604030504040204" pitchFamily="50" charset="-128"/>
                    <a:ea typeface="メイリオ" panose="020B0604030504040204" pitchFamily="50" charset="-128"/>
                    <a:cs typeface="メイリオ" panose="020B0604030504040204" pitchFamily="50" charset="-128"/>
                  </a:rPr>
                  <a:t>マネージャ</a:t>
                </a:r>
                <a:r>
                  <a:rPr lang="ja-JP" altLang="en-US" sz="1200" dirty="0" err="1">
                    <a:solidFill>
                      <a:srgbClr val="333333"/>
                    </a:solidFill>
                    <a:latin typeface="メイリオ" panose="020B0604030504040204" pitchFamily="50" charset="-128"/>
                    <a:ea typeface="メイリオ" panose="020B0604030504040204" pitchFamily="50" charset="-128"/>
                    <a:cs typeface="メイリオ" panose="020B0604030504040204" pitchFamily="50" charset="-128"/>
                  </a:rPr>
                  <a:t>ー</a:t>
                </a:r>
                <a:endParaRPr lang="en-US" sz="1200" dirty="0">
                  <a:solidFill>
                    <a:srgbClr val="333333"/>
                  </a:solidFill>
                  <a:latin typeface="メイリオ" panose="020B0604030504040204" pitchFamily="50" charset="-128"/>
                  <a:ea typeface="メイリオ" panose="020B0604030504040204" pitchFamily="50" charset="-128"/>
                  <a:cs typeface="メイリオ" panose="020B0604030504040204" pitchFamily="50" charset="-128"/>
                </a:endParaRPr>
              </a:p>
            </p:txBody>
          </p:sp>
        </p:grpSp>
        <p:sp>
          <p:nvSpPr>
            <p:cNvPr id="10" name="TextBox 9"/>
            <p:cNvSpPr txBox="1"/>
            <p:nvPr/>
          </p:nvSpPr>
          <p:spPr>
            <a:xfrm>
              <a:off x="694288" y="3347764"/>
              <a:ext cx="1031044"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latin typeface="メイリオ" panose="020B0604030504040204" pitchFamily="50" charset="-128"/>
                  <a:ea typeface="メイリオ" panose="020B0604030504040204" pitchFamily="50" charset="-128"/>
                  <a:cs typeface="メイリオ" panose="020B0604030504040204" pitchFamily="50" charset="-128"/>
                </a:rPr>
                <a:t> エンジニア</a:t>
              </a:r>
            </a:p>
          </p:txBody>
        </p:sp>
      </p:grpSp>
    </p:spTree>
    <p:extLst>
      <p:ext uri="{BB962C8B-B14F-4D97-AF65-F5344CB8AC3E}">
        <p14:creationId xmlns:p14="http://schemas.microsoft.com/office/powerpoint/2010/main" val="148334361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ど</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のような</a:t>
            </a:r>
            <a:r>
              <a:rPr lang="en-US" dirty="0" err="1">
                <a:latin typeface="メイリオ" panose="020B0604030504040204" pitchFamily="50" charset="-128"/>
                <a:ea typeface="メイリオ" panose="020B0604030504040204" pitchFamily="50" charset="-128"/>
                <a:cs typeface="メイリオ" panose="020B0604030504040204" pitchFamily="50" charset="-128"/>
              </a:rPr>
              <a:t>情報を集める必要があるか</a:t>
            </a:r>
            <a:r>
              <a:rPr lang="en-US" dirty="0">
                <a:latin typeface="メイリオ" panose="020B0604030504040204" pitchFamily="50" charset="-128"/>
                <a:ea typeface="メイリオ" panose="020B0604030504040204" pitchFamily="50" charset="-128"/>
                <a:cs typeface="メイリオ" panose="020B0604030504040204" pitchFamily="50" charset="-128"/>
              </a:rPr>
              <a:t>？</a:t>
            </a:r>
          </a:p>
        </p:txBody>
      </p:sp>
      <p:sp>
        <p:nvSpPr>
          <p:cNvPr id="3" name="Content Placeholder 2"/>
          <p:cNvSpPr>
            <a:spLocks noGrp="1"/>
          </p:cNvSpPr>
          <p:nvPr>
            <p:ph idx="1"/>
          </p:nvPr>
        </p:nvSpPr>
        <p:spPr>
          <a:xfrm>
            <a:off x="609600" y="1600200"/>
            <a:ext cx="10972800" cy="4876800"/>
          </a:xfrm>
        </p:spPr>
        <p:txBody>
          <a:bodyPr vert="horz" lIns="91440" tIns="45720" rIns="91440" bIns="45720" rtlCol="0" anchor="t">
            <a:normAutofit/>
          </a:bodyPr>
          <a:lstStyle/>
          <a:p>
            <a:pPr marL="0" indent="0">
              <a:buNone/>
            </a:pPr>
            <a:r>
              <a:rPr lang="en-US" dirty="0" err="1">
                <a:latin typeface="メイリオ" panose="020B0604030504040204" pitchFamily="50" charset="-128"/>
                <a:ea typeface="メイリオ" panose="020B0604030504040204" pitchFamily="50" charset="-128"/>
                <a:cs typeface="メイリオ" panose="020B0604030504040204" pitchFamily="50" charset="-128"/>
              </a:rPr>
              <a:t>FOSSの使用分析にあたり、FOSSコンポーネント</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の属性</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起源、使用</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方法などの情報</a:t>
            </a:r>
            <a:r>
              <a:rPr lang="en-US" dirty="0" err="1">
                <a:latin typeface="メイリオ" panose="020B0604030504040204" pitchFamily="50" charset="-128"/>
                <a:ea typeface="メイリオ" panose="020B0604030504040204" pitchFamily="50" charset="-128"/>
                <a:cs typeface="メイリオ" panose="020B0604030504040204" pitchFamily="50" charset="-128"/>
              </a:rPr>
              <a:t>を集め</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たとえば</a:t>
            </a:r>
            <a:r>
              <a:rPr lang="en-US" dirty="0" err="1">
                <a:latin typeface="メイリオ" panose="020B0604030504040204" pitchFamily="50" charset="-128"/>
                <a:ea typeface="メイリオ" panose="020B0604030504040204" pitchFamily="50" charset="-128"/>
                <a:cs typeface="メイリオ" panose="020B0604030504040204" pitchFamily="50" charset="-128"/>
              </a:rPr>
              <a:t>以下のようなものがあ</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Content Placeholder 2"/>
          <p:cNvSpPr txBox="1">
            <a:spLocks/>
          </p:cNvSpPr>
          <p:nvPr/>
        </p:nvSpPr>
        <p:spPr>
          <a:xfrm>
            <a:off x="457199" y="2535655"/>
            <a:ext cx="11483291" cy="3832859"/>
          </a:xfrm>
          <a:prstGeom prst="rect">
            <a:avLst/>
          </a:prstGeom>
          <a:noFill/>
          <a:ln w="3175" cap="sq">
            <a:noFill/>
            <a:miter lim="800000"/>
          </a:ln>
        </p:spPr>
        <p:txBody>
          <a:bodyPr vert="horz" wrap="square" lIns="252000" tIns="180000" rIns="180000" bIns="216000" numCol="2" rtlCol="0">
            <a:normAutofit fontScale="85000" lnSpcReduction="20000"/>
          </a:bodyPr>
          <a:lstStyle>
            <a:lvl1pPr marL="271463" indent="-271463" algn="l" defTabSz="914400" rtl="0" eaLnBrk="1" latinLnBrk="0" hangingPunct="1">
              <a:lnSpc>
                <a:spcPct val="150000"/>
              </a:lnSpc>
              <a:spcBef>
                <a:spcPts val="1000"/>
              </a:spcBef>
              <a:buSzPct val="90000"/>
              <a:buFontTx/>
              <a:buBlip>
                <a:blip r:embed="rId3"/>
              </a:buBlip>
              <a:defRPr sz="1800" b="1" kern="1200">
                <a:solidFill>
                  <a:schemeClr val="tx1"/>
                </a:solidFill>
                <a:latin typeface="+mn-ea"/>
                <a:ea typeface="+mn-ea"/>
                <a:cs typeface="+mn-cs"/>
              </a:defRPr>
            </a:lvl1pPr>
            <a:lvl2pPr marL="449263" indent="-177800" algn="l" defTabSz="914400" rtl="0" eaLnBrk="1" latinLnBrk="0" hangingPunct="1">
              <a:lnSpc>
                <a:spcPct val="100000"/>
              </a:lnSpc>
              <a:spcBef>
                <a:spcPts val="500"/>
              </a:spcBef>
              <a:buSzPct val="110000"/>
              <a:buFont typeface="맑은 고딕" pitchFamily="50" charset="-127"/>
              <a:buChar char="-"/>
              <a:defRPr sz="1500" b="0" kern="1200">
                <a:solidFill>
                  <a:schemeClr val="tx1"/>
                </a:solidFill>
                <a:latin typeface="+mn-ea"/>
                <a:ea typeface="+mn-ea"/>
                <a:cs typeface="+mn-cs"/>
              </a:defRPr>
            </a:lvl2pPr>
            <a:lvl3pPr marL="719138" indent="-177800" algn="l" defTabSz="914400" rtl="0" eaLnBrk="1" latinLnBrk="0" hangingPunct="1">
              <a:lnSpc>
                <a:spcPct val="100000"/>
              </a:lnSpc>
              <a:spcBef>
                <a:spcPts val="500"/>
              </a:spcBef>
              <a:buSzPct val="110000"/>
              <a:buFont typeface="맑은 고딕" pitchFamily="50" charset="-127"/>
              <a:buChar char="∙"/>
              <a:defRPr sz="1200" b="0" kern="1200">
                <a:solidFill>
                  <a:schemeClr val="tx1"/>
                </a:solidFill>
                <a:latin typeface="+mn-ea"/>
                <a:ea typeface="+mn-ea"/>
                <a:cs typeface="+mn-cs"/>
              </a:defRPr>
            </a:lvl3pPr>
            <a:lvl4pPr marL="896938" indent="-177800" algn="l" defTabSz="914400" rtl="0" eaLnBrk="1" latinLnBrk="0" hangingPunct="1">
              <a:lnSpc>
                <a:spcPct val="100000"/>
              </a:lnSpc>
              <a:spcBef>
                <a:spcPts val="500"/>
              </a:spcBef>
              <a:buSzPct val="110000"/>
              <a:buFont typeface="맑은 고딕" pitchFamily="50" charset="-127"/>
              <a:buChar char="-"/>
              <a:defRPr sz="1100" b="0" kern="1200">
                <a:solidFill>
                  <a:schemeClr val="tx1"/>
                </a:solidFill>
                <a:latin typeface="+mn-ea"/>
                <a:ea typeface="+mn-ea"/>
                <a:cs typeface="+mn-cs"/>
              </a:defRPr>
            </a:lvl4pPr>
            <a:lvl5pPr marL="1404000" indent="-228600" algn="l" defTabSz="914400" rtl="0" eaLnBrk="1" latinLnBrk="0" hangingPunct="1">
              <a:lnSpc>
                <a:spcPct val="100000"/>
              </a:lnSpc>
              <a:spcBef>
                <a:spcPts val="500"/>
              </a:spcBef>
              <a:buSzPct val="110000"/>
              <a:buFont typeface="맑은 고딕" pitchFamily="50" charset="-127"/>
              <a:buChar char="-"/>
              <a:defRPr sz="1100" b="0" kern="1200">
                <a:solidFill>
                  <a:schemeClr val="tx1"/>
                </a:solidFill>
                <a:latin typeface="+mn-ea"/>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10000"/>
              </a:lnSpc>
              <a:buFont typeface="Arial"/>
              <a:buChar char="•"/>
            </a:pPr>
            <a:r>
              <a:rPr lang="en-US" sz="2000" b="0" dirty="0">
                <a:latin typeface="メイリオ" panose="020B0604030504040204" pitchFamily="50" charset="-128"/>
                <a:ea typeface="メイリオ" panose="020B0604030504040204" pitchFamily="50" charset="-128"/>
                <a:cs typeface="メイリオ" panose="020B0604030504040204" pitchFamily="50" charset="-128"/>
              </a:rPr>
              <a:t>パッケージ名</a:t>
            </a:r>
          </a:p>
          <a:p>
            <a:pPr>
              <a:lnSpc>
                <a:spcPct val="110000"/>
              </a:lnSpc>
              <a:buFont typeface="Arial"/>
              <a:buChar char="•"/>
            </a:pPr>
            <a:r>
              <a:rPr lang="ja-JP" altLang="en-US" sz="2000" b="0" dirty="0">
                <a:latin typeface="メイリオ" panose="020B0604030504040204" pitchFamily="50" charset="-128"/>
                <a:ea typeface="メイリオ" panose="020B0604030504040204" pitchFamily="50" charset="-128"/>
                <a:cs typeface="メイリオ" panose="020B0604030504040204" pitchFamily="50" charset="-128"/>
              </a:rPr>
              <a:t>版名（</a:t>
            </a:r>
            <a:r>
              <a:rPr lang="en-US" sz="2000" b="0" dirty="0" err="1">
                <a:latin typeface="メイリオ" panose="020B0604030504040204" pitchFamily="50" charset="-128"/>
                <a:ea typeface="メイリオ" panose="020B0604030504040204" pitchFamily="50" charset="-128"/>
                <a:cs typeface="メイリオ" panose="020B0604030504040204" pitchFamily="50" charset="-128"/>
              </a:rPr>
              <a:t>バージョン</a:t>
            </a:r>
            <a:r>
              <a:rPr lang="ja-JP" altLang="en-US" sz="2000" b="0" dirty="0">
                <a:latin typeface="メイリオ" panose="020B0604030504040204" pitchFamily="50" charset="-128"/>
                <a:ea typeface="メイリオ" panose="020B0604030504040204" pitchFamily="50" charset="-128"/>
                <a:cs typeface="メイリオ" panose="020B0604030504040204" pitchFamily="50" charset="-128"/>
              </a:rPr>
              <a:t>番号）</a:t>
            </a:r>
            <a:endParaRPr lang="en-US" sz="2000" b="0" dirty="0">
              <a:latin typeface="メイリオ" panose="020B0604030504040204" pitchFamily="50" charset="-128"/>
              <a:ea typeface="メイリオ" panose="020B0604030504040204" pitchFamily="50" charset="-128"/>
              <a:cs typeface="メイリオ" panose="020B0604030504040204" pitchFamily="50" charset="-128"/>
            </a:endParaRPr>
          </a:p>
          <a:p>
            <a:pPr>
              <a:lnSpc>
                <a:spcPct val="110000"/>
              </a:lnSpc>
              <a:buFont typeface="Arial"/>
              <a:buChar char="•"/>
            </a:pPr>
            <a:r>
              <a:rPr lang="ja-JP" altLang="en-US" sz="2000" b="0" dirty="0">
                <a:latin typeface="メイリオ" panose="020B0604030504040204" pitchFamily="50" charset="-128"/>
                <a:ea typeface="メイリオ" panose="020B0604030504040204" pitchFamily="50" charset="-128"/>
                <a:cs typeface="メイリオ" panose="020B0604030504040204" pitchFamily="50" charset="-128"/>
              </a:rPr>
              <a:t>オリジナル</a:t>
            </a:r>
            <a:r>
              <a:rPr lang="en-US" sz="2000" b="0" dirty="0" err="1">
                <a:latin typeface="メイリオ" panose="020B0604030504040204" pitchFamily="50" charset="-128"/>
                <a:ea typeface="メイリオ" panose="020B0604030504040204" pitchFamily="50" charset="-128"/>
                <a:cs typeface="メイリオ" panose="020B0604030504040204" pitchFamily="50" charset="-128"/>
              </a:rPr>
              <a:t>のダウンロード</a:t>
            </a:r>
            <a:r>
              <a:rPr lang="ja-JP" altLang="en-US" sz="2000" b="0" dirty="0">
                <a:latin typeface="メイリオ" panose="020B0604030504040204" pitchFamily="50" charset="-128"/>
                <a:ea typeface="メイリオ" panose="020B0604030504040204" pitchFamily="50" charset="-128"/>
                <a:cs typeface="メイリオ" panose="020B0604030504040204" pitchFamily="50" charset="-128"/>
              </a:rPr>
              <a:t>元</a:t>
            </a:r>
            <a:r>
              <a:rPr lang="en-US" sz="2000" b="0" dirty="0">
                <a:latin typeface="メイリオ" panose="020B0604030504040204" pitchFamily="50" charset="-128"/>
                <a:ea typeface="メイリオ" panose="020B0604030504040204" pitchFamily="50" charset="-128"/>
                <a:cs typeface="メイリオ" panose="020B0604030504040204" pitchFamily="50" charset="-128"/>
              </a:rPr>
              <a:t>URL</a:t>
            </a:r>
          </a:p>
          <a:p>
            <a:pPr>
              <a:lnSpc>
                <a:spcPct val="110000"/>
              </a:lnSpc>
              <a:buFont typeface="Arial"/>
              <a:buChar char="•"/>
            </a:pPr>
            <a:r>
              <a:rPr lang="en-US" sz="2000" b="0" dirty="0" err="1">
                <a:latin typeface="メイリオ" panose="020B0604030504040204" pitchFamily="50" charset="-128"/>
                <a:ea typeface="メイリオ" panose="020B0604030504040204" pitchFamily="50" charset="-128"/>
                <a:cs typeface="メイリオ" panose="020B0604030504040204" pitchFamily="50" charset="-128"/>
              </a:rPr>
              <a:t>ライセンス</a:t>
            </a:r>
            <a:r>
              <a:rPr lang="ja-JP" altLang="en-US" sz="2000" b="0" dirty="0">
                <a:latin typeface="メイリオ" panose="020B0604030504040204" pitchFamily="50" charset="-128"/>
                <a:ea typeface="メイリオ" panose="020B0604030504040204" pitchFamily="50" charset="-128"/>
                <a:cs typeface="メイリオ" panose="020B0604030504040204" pitchFamily="50" charset="-128"/>
              </a:rPr>
              <a:t>および</a:t>
            </a:r>
            <a:r>
              <a:rPr lang="en-US" sz="2000" b="0" dirty="0" err="1">
                <a:latin typeface="メイリオ" panose="020B0604030504040204" pitchFamily="50" charset="-128"/>
                <a:ea typeface="メイリオ" panose="020B0604030504040204" pitchFamily="50" charset="-128"/>
                <a:cs typeface="メイリオ" panose="020B0604030504040204" pitchFamily="50" charset="-128"/>
              </a:rPr>
              <a:t>ライセンスのURL</a:t>
            </a:r>
            <a:endParaRPr lang="en-US" sz="2000" b="0" dirty="0">
              <a:latin typeface="メイリオ" panose="020B0604030504040204" pitchFamily="50" charset="-128"/>
              <a:ea typeface="メイリオ" panose="020B0604030504040204" pitchFamily="50" charset="-128"/>
              <a:cs typeface="メイリオ" panose="020B0604030504040204" pitchFamily="50" charset="-128"/>
            </a:endParaRPr>
          </a:p>
          <a:p>
            <a:pPr>
              <a:lnSpc>
                <a:spcPct val="110000"/>
              </a:lnSpc>
              <a:buFont typeface="Arial"/>
              <a:buChar char="•"/>
            </a:pPr>
            <a:r>
              <a:rPr lang="en-US" sz="2000" b="0" dirty="0">
                <a:latin typeface="メイリオ" panose="020B0604030504040204" pitchFamily="50" charset="-128"/>
                <a:ea typeface="メイリオ" panose="020B0604030504040204" pitchFamily="50" charset="-128"/>
                <a:cs typeface="メイリオ" panose="020B0604030504040204" pitchFamily="50" charset="-128"/>
              </a:rPr>
              <a:t>説明</a:t>
            </a:r>
          </a:p>
          <a:p>
            <a:pPr>
              <a:lnSpc>
                <a:spcPct val="110000"/>
              </a:lnSpc>
              <a:buFont typeface="Arial"/>
              <a:buChar char="•"/>
            </a:pPr>
            <a:r>
              <a:rPr lang="en-US" sz="2000" b="0" dirty="0">
                <a:latin typeface="メイリオ" panose="020B0604030504040204" pitchFamily="50" charset="-128"/>
                <a:ea typeface="メイリオ" panose="020B0604030504040204" pitchFamily="50" charset="-128"/>
                <a:cs typeface="メイリオ" panose="020B0604030504040204" pitchFamily="50" charset="-128"/>
              </a:rPr>
              <a:t>改変に関する記述</a:t>
            </a:r>
          </a:p>
          <a:p>
            <a:pPr>
              <a:lnSpc>
                <a:spcPct val="110000"/>
              </a:lnSpc>
              <a:buFont typeface="Arial"/>
              <a:buChar char="•"/>
            </a:pPr>
            <a:r>
              <a:rPr lang="en-US" sz="2000" b="0" dirty="0" err="1">
                <a:latin typeface="メイリオ" panose="020B0604030504040204" pitchFamily="50" charset="-128"/>
                <a:ea typeface="メイリオ" panose="020B0604030504040204" pitchFamily="50" charset="-128"/>
                <a:cs typeface="メイリオ" panose="020B0604030504040204" pitchFamily="50" charset="-128"/>
              </a:rPr>
              <a:t>依存</a:t>
            </a:r>
            <a:r>
              <a:rPr lang="ja-JP" altLang="en-US" sz="2000" b="0" dirty="0">
                <a:latin typeface="メイリオ" panose="020B0604030504040204" pitchFamily="50" charset="-128"/>
                <a:ea typeface="メイリオ" panose="020B0604030504040204" pitchFamily="50" charset="-128"/>
                <a:cs typeface="メイリオ" panose="020B0604030504040204" pitchFamily="50" charset="-128"/>
              </a:rPr>
              <a:t>関係</a:t>
            </a:r>
            <a:r>
              <a:rPr lang="en-US" sz="2000" b="0" dirty="0" err="1">
                <a:latin typeface="メイリオ" panose="020B0604030504040204" pitchFamily="50" charset="-128"/>
                <a:ea typeface="メイリオ" panose="020B0604030504040204" pitchFamily="50" charset="-128"/>
                <a:cs typeface="メイリオ" panose="020B0604030504040204" pitchFamily="50" charset="-128"/>
              </a:rPr>
              <a:t>のリスト</a:t>
            </a:r>
            <a:endParaRPr lang="en-US" sz="2000" b="0" dirty="0">
              <a:latin typeface="メイリオ" panose="020B0604030504040204" pitchFamily="50" charset="-128"/>
              <a:ea typeface="メイリオ" panose="020B0604030504040204" pitchFamily="50" charset="-128"/>
              <a:cs typeface="メイリオ" panose="020B0604030504040204" pitchFamily="50" charset="-128"/>
            </a:endParaRPr>
          </a:p>
          <a:p>
            <a:pPr>
              <a:lnSpc>
                <a:spcPct val="110000"/>
              </a:lnSpc>
              <a:buFont typeface="Arial"/>
              <a:buChar char="•"/>
            </a:pPr>
            <a:r>
              <a:rPr lang="en-US" sz="2000" b="0" dirty="0" err="1">
                <a:latin typeface="メイリオ" panose="020B0604030504040204" pitchFamily="50" charset="-128"/>
                <a:ea typeface="メイリオ" panose="020B0604030504040204" pitchFamily="50" charset="-128"/>
                <a:cs typeface="メイリオ" panose="020B0604030504040204" pitchFamily="50" charset="-128"/>
              </a:rPr>
              <a:t>製品で意図している使用</a:t>
            </a:r>
            <a:r>
              <a:rPr lang="ja-JP" altLang="en-US" sz="2000" b="0" dirty="0">
                <a:latin typeface="メイリオ" panose="020B0604030504040204" pitchFamily="50" charset="-128"/>
                <a:ea typeface="メイリオ" panose="020B0604030504040204" pitchFamily="50" charset="-128"/>
                <a:cs typeface="メイリオ" panose="020B0604030504040204" pitchFamily="50" charset="-128"/>
              </a:rPr>
              <a:t>方法</a:t>
            </a:r>
            <a:endParaRPr lang="en-US" sz="2000" b="0" dirty="0">
              <a:latin typeface="メイリオ" panose="020B0604030504040204" pitchFamily="50" charset="-128"/>
              <a:ea typeface="メイリオ" panose="020B0604030504040204" pitchFamily="50" charset="-128"/>
              <a:cs typeface="メイリオ" panose="020B0604030504040204" pitchFamily="50" charset="-128"/>
            </a:endParaRPr>
          </a:p>
          <a:p>
            <a:pPr>
              <a:lnSpc>
                <a:spcPct val="110000"/>
              </a:lnSpc>
              <a:buFont typeface="Arial"/>
              <a:buChar char="•"/>
            </a:pPr>
            <a:r>
              <a:rPr lang="en-US" sz="2000" b="0" dirty="0" err="1">
                <a:latin typeface="メイリオ" panose="020B0604030504040204" pitchFamily="50" charset="-128"/>
                <a:ea typeface="メイリオ" panose="020B0604030504040204" pitchFamily="50" charset="-128"/>
                <a:cs typeface="メイリオ" panose="020B0604030504040204" pitchFamily="50" charset="-128"/>
              </a:rPr>
              <a:t>そのパッケージを</a:t>
            </a:r>
            <a:r>
              <a:rPr lang="ja-JP" altLang="en-US" sz="2000" b="0" dirty="0">
                <a:latin typeface="メイリオ" panose="020B0604030504040204" pitchFamily="50" charset="-128"/>
                <a:ea typeface="メイリオ" panose="020B0604030504040204" pitchFamily="50" charset="-128"/>
                <a:cs typeface="メイリオ" panose="020B0604030504040204" pitchFamily="50" charset="-128"/>
              </a:rPr>
              <a:t>内包する</a:t>
            </a:r>
            <a:r>
              <a:rPr lang="en-US" sz="2000" b="0" dirty="0" err="1">
                <a:latin typeface="メイリオ" panose="020B0604030504040204" pitchFamily="50" charset="-128"/>
                <a:ea typeface="メイリオ" panose="020B0604030504040204" pitchFamily="50" charset="-128"/>
                <a:cs typeface="メイリオ" panose="020B0604030504040204" pitchFamily="50" charset="-128"/>
              </a:rPr>
              <a:t>製品のファースト</a:t>
            </a:r>
            <a:r>
              <a:rPr lang="ja-JP" altLang="en-US" sz="2000" b="0" dirty="0">
                <a:latin typeface="メイリオ" panose="020B0604030504040204" pitchFamily="50" charset="-128"/>
                <a:ea typeface="メイリオ" panose="020B0604030504040204" pitchFamily="50" charset="-128"/>
                <a:cs typeface="メイリオ" panose="020B0604030504040204" pitchFamily="50" charset="-128"/>
              </a:rPr>
              <a:t> </a:t>
            </a:r>
            <a:r>
              <a:rPr lang="en-US" sz="2000" b="0" dirty="0" err="1">
                <a:latin typeface="メイリオ" panose="020B0604030504040204" pitchFamily="50" charset="-128"/>
                <a:ea typeface="メイリオ" panose="020B0604030504040204" pitchFamily="50" charset="-128"/>
                <a:cs typeface="メイリオ" panose="020B0604030504040204" pitchFamily="50" charset="-128"/>
              </a:rPr>
              <a:t>リリース（最初の公開・販売</a:t>
            </a:r>
            <a:r>
              <a:rPr lang="en-US" sz="2000" b="0" dirty="0">
                <a:latin typeface="メイリオ" panose="020B0604030504040204" pitchFamily="50" charset="-128"/>
                <a:ea typeface="メイリオ" panose="020B0604030504040204" pitchFamily="50" charset="-128"/>
                <a:cs typeface="メイリオ" panose="020B0604030504040204" pitchFamily="50" charset="-128"/>
              </a:rPr>
              <a:t>）</a:t>
            </a:r>
          </a:p>
          <a:p>
            <a:pPr>
              <a:lnSpc>
                <a:spcPct val="110000"/>
              </a:lnSpc>
              <a:buFont typeface="Arial"/>
              <a:buChar char="•"/>
            </a:pPr>
            <a:r>
              <a:rPr lang="en-US" sz="2000" b="0" dirty="0" err="1">
                <a:latin typeface="メイリオ" panose="020B0604030504040204" pitchFamily="50" charset="-128"/>
                <a:ea typeface="メイリオ" panose="020B0604030504040204" pitchFamily="50" charset="-128"/>
                <a:cs typeface="メイリオ" panose="020B0604030504040204" pitchFamily="50" charset="-128"/>
              </a:rPr>
              <a:t>ソースコード</a:t>
            </a:r>
            <a:r>
              <a:rPr lang="ja-JP" altLang="en-US" sz="2000" b="0" dirty="0">
                <a:latin typeface="メイリオ" panose="020B0604030504040204" pitchFamily="50" charset="-128"/>
                <a:ea typeface="メイリオ" panose="020B0604030504040204" pitchFamily="50" charset="-128"/>
                <a:cs typeface="メイリオ" panose="020B0604030504040204" pitchFamily="50" charset="-128"/>
              </a:rPr>
              <a:t>を</a:t>
            </a:r>
            <a:r>
              <a:rPr lang="en-US" sz="2000" b="0" dirty="0" err="1">
                <a:latin typeface="メイリオ" panose="020B0604030504040204" pitchFamily="50" charset="-128"/>
                <a:ea typeface="メイリオ" panose="020B0604030504040204" pitchFamily="50" charset="-128"/>
                <a:cs typeface="メイリオ" panose="020B0604030504040204" pitchFamily="50" charset="-128"/>
              </a:rPr>
              <a:t>入手</a:t>
            </a:r>
            <a:r>
              <a:rPr lang="ja-JP" altLang="en-US" sz="2000" b="0" dirty="0">
                <a:latin typeface="メイリオ" panose="020B0604030504040204" pitchFamily="50" charset="-128"/>
                <a:ea typeface="メイリオ" panose="020B0604030504040204" pitchFamily="50" charset="-128"/>
                <a:cs typeface="メイリオ" panose="020B0604030504040204" pitchFamily="50" charset="-128"/>
              </a:rPr>
              <a:t>できるか</a:t>
            </a:r>
            <a:endParaRPr lang="en-US" sz="2000" b="0" dirty="0">
              <a:latin typeface="メイリオ" panose="020B0604030504040204" pitchFamily="50" charset="-128"/>
              <a:ea typeface="メイリオ" panose="020B0604030504040204" pitchFamily="50" charset="-128"/>
              <a:cs typeface="メイリオ" panose="020B0604030504040204" pitchFamily="50" charset="-128"/>
            </a:endParaRPr>
          </a:p>
          <a:p>
            <a:pPr>
              <a:lnSpc>
                <a:spcPct val="110000"/>
              </a:lnSpc>
              <a:buFont typeface="Arial"/>
              <a:buChar char="•"/>
            </a:pPr>
            <a:r>
              <a:rPr lang="en-US" sz="2000" b="0" dirty="0">
                <a:latin typeface="メイリオ" panose="020B0604030504040204" pitchFamily="50" charset="-128"/>
                <a:ea typeface="メイリオ" panose="020B0604030504040204" pitchFamily="50" charset="-128"/>
                <a:cs typeface="メイリオ" panose="020B0604030504040204" pitchFamily="50" charset="-128"/>
              </a:rPr>
              <a:t>ソースコードがどこでメンテナンスされるか</a:t>
            </a:r>
          </a:p>
          <a:p>
            <a:pPr>
              <a:lnSpc>
                <a:spcPct val="110000"/>
              </a:lnSpc>
              <a:buFont typeface="Arial"/>
              <a:buChar char="•"/>
            </a:pPr>
            <a:r>
              <a:rPr lang="en-US" sz="2000" b="0" dirty="0" err="1">
                <a:latin typeface="メイリオ" panose="020B0604030504040204" pitchFamily="50" charset="-128"/>
                <a:ea typeface="メイリオ" panose="020B0604030504040204" pitchFamily="50" charset="-128"/>
                <a:cs typeface="メイリオ" panose="020B0604030504040204" pitchFamily="50" charset="-128"/>
              </a:rPr>
              <a:t>そのパッケージが他の経緯で以前に承認されたことが</a:t>
            </a:r>
            <a:r>
              <a:rPr lang="ja-JP" altLang="en-US" sz="2000" b="0" dirty="0">
                <a:latin typeface="メイリオ" panose="020B0604030504040204" pitchFamily="50" charset="-128"/>
                <a:ea typeface="メイリオ" panose="020B0604030504040204" pitchFamily="50" charset="-128"/>
                <a:cs typeface="メイリオ" panose="020B0604030504040204" pitchFamily="50" charset="-128"/>
              </a:rPr>
              <a:t>ある</a:t>
            </a:r>
            <a:r>
              <a:rPr lang="en-US" sz="2000" b="0" dirty="0">
                <a:latin typeface="メイリオ" panose="020B0604030504040204" pitchFamily="50" charset="-128"/>
                <a:ea typeface="メイリオ" panose="020B0604030504040204" pitchFamily="50" charset="-128"/>
                <a:cs typeface="メイリオ" panose="020B0604030504040204" pitchFamily="50" charset="-128"/>
              </a:rPr>
              <a:t>か？</a:t>
            </a:r>
          </a:p>
          <a:p>
            <a:pPr>
              <a:lnSpc>
                <a:spcPct val="110000"/>
              </a:lnSpc>
              <a:buFont typeface="Arial"/>
              <a:buChar char="•"/>
            </a:pPr>
            <a:r>
              <a:rPr lang="en-US" sz="2000" b="0" dirty="0" err="1">
                <a:latin typeface="メイリオ" panose="020B0604030504040204" pitchFamily="50" charset="-128"/>
                <a:ea typeface="メイリオ" panose="020B0604030504040204" pitchFamily="50" charset="-128"/>
                <a:cs typeface="メイリオ" panose="020B0604030504040204" pitchFamily="50" charset="-128"/>
              </a:rPr>
              <a:t>輸出管理対象となる技術</a:t>
            </a:r>
            <a:r>
              <a:rPr lang="ja-JP" altLang="en-US" sz="2000" b="0" dirty="0">
                <a:latin typeface="メイリオ" panose="020B0604030504040204" pitchFamily="50" charset="-128"/>
                <a:ea typeface="メイリオ" panose="020B0604030504040204" pitchFamily="50" charset="-128"/>
                <a:cs typeface="メイリオ" panose="020B0604030504040204" pitchFamily="50" charset="-128"/>
              </a:rPr>
              <a:t>が</a:t>
            </a:r>
            <a:r>
              <a:rPr lang="en-US" sz="2000" b="0" dirty="0" err="1">
                <a:latin typeface="メイリオ" panose="020B0604030504040204" pitchFamily="50" charset="-128"/>
                <a:ea typeface="メイリオ" panose="020B0604030504040204" pitchFamily="50" charset="-128"/>
                <a:cs typeface="メイリオ" panose="020B0604030504040204" pitchFamily="50" charset="-128"/>
              </a:rPr>
              <a:t>含まれているか</a:t>
            </a:r>
            <a:endParaRPr lang="en-US" sz="2000" b="0" dirty="0">
              <a:latin typeface="メイリオ" panose="020B0604030504040204" pitchFamily="50" charset="-128"/>
              <a:ea typeface="メイリオ" panose="020B0604030504040204" pitchFamily="50" charset="-128"/>
              <a:cs typeface="メイリオ" panose="020B0604030504040204" pitchFamily="50" charset="-128"/>
            </a:endParaRPr>
          </a:p>
          <a:p>
            <a:pPr>
              <a:lnSpc>
                <a:spcPct val="110000"/>
              </a:lnSpc>
              <a:buFont typeface="Arial"/>
              <a:buChar char="•"/>
            </a:pPr>
            <a:r>
              <a:rPr lang="en-US" sz="2000" b="0" dirty="0" err="1">
                <a:latin typeface="メイリオ" panose="020B0604030504040204" pitchFamily="50" charset="-128"/>
                <a:ea typeface="メイリオ" panose="020B0604030504040204" pitchFamily="50" charset="-128"/>
                <a:cs typeface="メイリオ" panose="020B0604030504040204" pitchFamily="50" charset="-128"/>
              </a:rPr>
              <a:t>外部ベンダーからの提供物の場合</a:t>
            </a:r>
            <a:r>
              <a:rPr lang="en-US" sz="2000" b="0" dirty="0">
                <a:latin typeface="メイリオ" panose="020B0604030504040204" pitchFamily="50" charset="-128"/>
                <a:ea typeface="メイリオ" panose="020B0604030504040204" pitchFamily="50" charset="-128"/>
                <a:cs typeface="メイリオ" panose="020B0604030504040204" pitchFamily="50" charset="-128"/>
              </a:rPr>
              <a:t>： </a:t>
            </a:r>
          </a:p>
          <a:p>
            <a:pPr lvl="1">
              <a:lnSpc>
                <a:spcPct val="110000"/>
              </a:lnSpc>
              <a:buFont typeface="Wingdings" panose="05000000000000000000" pitchFamily="2" charset="2"/>
              <a:buChar char="Ø"/>
            </a:pPr>
            <a:r>
              <a:rPr lang="en-US" sz="1700" b="0" dirty="0">
                <a:latin typeface="メイリオ" panose="020B0604030504040204" pitchFamily="50" charset="-128"/>
                <a:ea typeface="メイリオ" panose="020B0604030504040204" pitchFamily="50" charset="-128"/>
                <a:cs typeface="メイリオ" panose="020B0604030504040204" pitchFamily="50" charset="-128"/>
              </a:rPr>
              <a:t>開発チームのコンタクト ポイント</a:t>
            </a:r>
          </a:p>
          <a:p>
            <a:pPr lvl="1">
              <a:lnSpc>
                <a:spcPct val="110000"/>
              </a:lnSpc>
              <a:buFont typeface="Wingdings" panose="05000000000000000000" pitchFamily="2" charset="2"/>
              <a:buChar char="Ø"/>
            </a:pPr>
            <a:r>
              <a:rPr lang="en-US" sz="1700" dirty="0" err="1">
                <a:latin typeface="メイリオ" panose="020B0604030504040204" pitchFamily="50" charset="-128"/>
                <a:ea typeface="メイリオ" panose="020B0604030504040204" pitchFamily="50" charset="-128"/>
                <a:cs typeface="メイリオ" panose="020B0604030504040204" pitchFamily="50" charset="-128"/>
              </a:rPr>
              <a:t>著作権表示、</a:t>
            </a:r>
            <a:r>
              <a:rPr lang="en-US" sz="1700" dirty="0" err="1" smtClean="0">
                <a:latin typeface="メイリオ" panose="020B0604030504040204" pitchFamily="50" charset="-128"/>
                <a:ea typeface="メイリオ" panose="020B0604030504040204" pitchFamily="50" charset="-128"/>
                <a:cs typeface="メイリオ" panose="020B0604030504040204" pitchFamily="50" charset="-128"/>
              </a:rPr>
              <a:t>帰属</a:t>
            </a:r>
            <a:r>
              <a:rPr lang="ja-JP" altLang="en-US" sz="1700" dirty="0">
                <a:latin typeface="メイリオ" panose="020B0604030504040204" pitchFamily="50" charset="-128"/>
                <a:ea typeface="メイリオ" panose="020B0604030504040204" pitchFamily="50" charset="-128"/>
                <a:cs typeface="メイリオ" panose="020B0604030504040204" pitchFamily="50" charset="-128"/>
              </a:rPr>
              <a:t>表示</a:t>
            </a:r>
            <a:r>
              <a:rPr lang="en-US" sz="1700"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sz="1700" dirty="0" err="1">
                <a:latin typeface="メイリオ" panose="020B0604030504040204" pitchFamily="50" charset="-128"/>
                <a:ea typeface="メイリオ" panose="020B0604030504040204" pitchFamily="50" charset="-128"/>
                <a:cs typeface="メイリオ" panose="020B0604030504040204" pitchFamily="50" charset="-128"/>
              </a:rPr>
              <a:t>およびライセンスの義務</a:t>
            </a:r>
            <a:r>
              <a:rPr lang="ja-JP" altLang="en-US" sz="1700" dirty="0">
                <a:latin typeface="メイリオ" panose="020B0604030504040204" pitchFamily="50" charset="-128"/>
                <a:ea typeface="メイリオ" panose="020B0604030504040204" pitchFamily="50" charset="-128"/>
                <a:cs typeface="メイリオ" panose="020B0604030504040204" pitchFamily="50" charset="-128"/>
              </a:rPr>
              <a:t>履行に</a:t>
            </a:r>
            <a:r>
              <a:rPr lang="en-US" sz="1700" dirty="0" err="1">
                <a:latin typeface="メイリオ" panose="020B0604030504040204" pitchFamily="50" charset="-128"/>
                <a:ea typeface="メイリオ" panose="020B0604030504040204" pitchFamily="50" charset="-128"/>
                <a:cs typeface="メイリオ" panose="020B0604030504040204" pitchFamily="50" charset="-128"/>
              </a:rPr>
              <a:t>必要</a:t>
            </a:r>
            <a:r>
              <a:rPr lang="ja-JP" altLang="en-US" sz="1700" dirty="0">
                <a:latin typeface="メイリオ" panose="020B0604030504040204" pitchFamily="50" charset="-128"/>
                <a:ea typeface="メイリオ" panose="020B0604030504040204" pitchFamily="50" charset="-128"/>
                <a:cs typeface="メイリオ" panose="020B0604030504040204" pitchFamily="50" charset="-128"/>
              </a:rPr>
              <a:t>な</a:t>
            </a:r>
            <a:r>
              <a:rPr lang="en-US" sz="1700" dirty="0" err="1">
                <a:latin typeface="メイリオ" panose="020B0604030504040204" pitchFamily="50" charset="-128"/>
                <a:ea typeface="メイリオ" panose="020B0604030504040204" pitchFamily="50" charset="-128"/>
                <a:cs typeface="メイリオ" panose="020B0604030504040204" pitchFamily="50" charset="-128"/>
              </a:rPr>
              <a:t>ベンダー改変ソースコード</a:t>
            </a:r>
            <a:endParaRPr lang="en-US" sz="2000" b="0" dirty="0">
              <a:latin typeface="メイリオ" panose="020B0604030504040204" pitchFamily="50" charset="-128"/>
              <a:ea typeface="メイリオ" panose="020B0604030504040204" pitchFamily="50" charset="-128"/>
              <a:cs typeface="メイリオ" panose="020B0604030504040204" pitchFamily="50" charset="-128"/>
            </a:endParaRPr>
          </a:p>
          <a:p>
            <a:pPr marL="0" indent="0">
              <a:lnSpc>
                <a:spcPct val="100000"/>
              </a:lnSpc>
              <a:buNone/>
            </a:pPr>
            <a:endParaRPr lang="en-US" sz="2000" b="0"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138993130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メイリオ" panose="020B0604030504040204" pitchFamily="50" charset="-128"/>
                <a:ea typeface="メイリオ" panose="020B0604030504040204" pitchFamily="50" charset="-128"/>
                <a:cs typeface="メイリオ" panose="020B0604030504040204" pitchFamily="50" charset="-128"/>
              </a:rPr>
              <a:t>FOSSレビューチーム</a:t>
            </a:r>
            <a:endParaRPr 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3" name="Content Placeholder 2"/>
          <p:cNvSpPr>
            <a:spLocks noGrp="1"/>
          </p:cNvSpPr>
          <p:nvPr>
            <p:ph idx="1"/>
          </p:nvPr>
        </p:nvSpPr>
        <p:spPr>
          <a:xfrm>
            <a:off x="304800" y="4531169"/>
            <a:ext cx="11277600" cy="3052238"/>
          </a:xfrm>
        </p:spPr>
        <p:txBody>
          <a:bodyPr vert="horz" lIns="91440" tIns="45720" rIns="91440" bIns="45720" rtlCol="0" anchor="t">
            <a:noAutofit/>
          </a:bodyPr>
          <a:lstStyle/>
          <a:p>
            <a:pPr marL="0" indent="0">
              <a:buNone/>
            </a:pPr>
            <a:r>
              <a:rPr lang="en-US" sz="2000" dirty="0">
                <a:latin typeface="メイリオ" panose="020B0604030504040204" pitchFamily="50" charset="-128"/>
                <a:ea typeface="メイリオ" panose="020B0604030504040204" pitchFamily="50" charset="-128"/>
                <a:cs typeface="メイリオ" panose="020B0604030504040204" pitchFamily="50" charset="-128"/>
              </a:rPr>
              <a:t>FOSS </a:t>
            </a:r>
            <a:r>
              <a:rPr lang="en-US" sz="2000" dirty="0" err="1">
                <a:latin typeface="メイリオ" panose="020B0604030504040204" pitchFamily="50" charset="-128"/>
                <a:ea typeface="メイリオ" panose="020B0604030504040204" pitchFamily="50" charset="-128"/>
                <a:cs typeface="メイリオ" panose="020B0604030504040204" pitchFamily="50" charset="-128"/>
              </a:rPr>
              <a:t>レビュ</a:t>
            </a:r>
            <a:r>
              <a:rPr lang="en-US" sz="2000" dirty="0">
                <a:latin typeface="メイリオ" panose="020B0604030504040204" pitchFamily="50" charset="-128"/>
                <a:ea typeface="メイリオ" panose="020B0604030504040204" pitchFamily="50" charset="-128"/>
                <a:cs typeface="メイリオ" panose="020B0604030504040204" pitchFamily="50" charset="-128"/>
              </a:rPr>
              <a:t>ー</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に</a:t>
            </a:r>
            <a:r>
              <a:rPr lang="en-US" sz="2000" dirty="0">
                <a:latin typeface="メイリオ" panose="020B0604030504040204" pitchFamily="50" charset="-128"/>
                <a:ea typeface="メイリオ" panose="020B0604030504040204" pitchFamily="50" charset="-128"/>
                <a:cs typeface="メイリオ" panose="020B0604030504040204" pitchFamily="50" charset="-128"/>
              </a:rPr>
              <a:t>は</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複数の支援グループが参加し、</a:t>
            </a:r>
            <a:r>
              <a:rPr lang="en-US" sz="2000" dirty="0" err="1">
                <a:latin typeface="メイリオ" panose="020B0604030504040204" pitchFamily="50" charset="-128"/>
                <a:ea typeface="メイリオ" panose="020B0604030504040204" pitchFamily="50" charset="-128"/>
                <a:cs typeface="メイリオ" panose="020B0604030504040204" pitchFamily="50" charset="-128"/>
              </a:rPr>
              <a:t>FOSSの使用</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に関する</a:t>
            </a:r>
            <a:r>
              <a:rPr lang="en-US" sz="2000" dirty="0" err="1">
                <a:latin typeface="メイリオ" panose="020B0604030504040204" pitchFamily="50" charset="-128"/>
                <a:ea typeface="メイリオ" panose="020B0604030504040204" pitchFamily="50" charset="-128"/>
                <a:cs typeface="メイリオ" panose="020B0604030504040204" pitchFamily="50" charset="-128"/>
              </a:rPr>
              <a:t>支援</a:t>
            </a:r>
            <a:r>
              <a:rPr lang="en-US" sz="20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指導</a:t>
            </a:r>
            <a:r>
              <a:rPr lang="en-US" sz="2000" dirty="0">
                <a:latin typeface="メイリオ" panose="020B0604030504040204" pitchFamily="50" charset="-128"/>
                <a:ea typeface="メイリオ" panose="020B0604030504040204" pitchFamily="50" charset="-128"/>
                <a:cs typeface="メイリオ" panose="020B0604030504040204" pitchFamily="50" charset="-128"/>
              </a:rPr>
              <a:t>、</a:t>
            </a:r>
            <a:r>
              <a:rPr lang="en-US" sz="2000" dirty="0" err="1">
                <a:latin typeface="メイリオ" panose="020B0604030504040204" pitchFamily="50" charset="-128"/>
                <a:ea typeface="メイリオ" panose="020B0604030504040204" pitchFamily="50" charset="-128"/>
                <a:cs typeface="メイリオ" panose="020B0604030504040204" pitchFamily="50" charset="-128"/>
              </a:rPr>
              <a:t>とりまとめ</a:t>
            </a:r>
            <a:r>
              <a:rPr lang="ja-JP" altLang="en-US" sz="2000" dirty="0" err="1">
                <a:latin typeface="メイリオ" panose="020B0604030504040204" pitchFamily="50" charset="-128"/>
                <a:ea typeface="メイリオ" panose="020B0604030504040204" pitchFamily="50" charset="-128"/>
                <a:cs typeface="メイリオ" panose="020B0604030504040204" pitchFamily="50" charset="-128"/>
              </a:rPr>
              <a:t>、</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および</a:t>
            </a:r>
            <a:r>
              <a:rPr lang="en-US" sz="2000" dirty="0" err="1">
                <a:latin typeface="メイリオ" panose="020B0604030504040204" pitchFamily="50" charset="-128"/>
                <a:ea typeface="メイリオ" panose="020B0604030504040204" pitchFamily="50" charset="-128"/>
                <a:cs typeface="メイリオ" panose="020B0604030504040204" pitchFamily="50" charset="-128"/>
              </a:rPr>
              <a:t>レビュ</a:t>
            </a:r>
            <a:r>
              <a:rPr lang="en-US" sz="2000" dirty="0">
                <a:latin typeface="メイリオ" panose="020B0604030504040204" pitchFamily="50" charset="-128"/>
                <a:ea typeface="メイリオ" panose="020B0604030504040204" pitchFamily="50" charset="-128"/>
                <a:cs typeface="メイリオ" panose="020B0604030504040204" pitchFamily="50" charset="-128"/>
              </a:rPr>
              <a:t>ー</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を</a:t>
            </a:r>
            <a:r>
              <a:rPr lang="en-US" sz="2000" dirty="0" err="1">
                <a:latin typeface="メイリオ" panose="020B0604030504040204" pitchFamily="50" charset="-128"/>
                <a:ea typeface="メイリオ" panose="020B0604030504040204" pitchFamily="50" charset="-128"/>
                <a:cs typeface="メイリオ" panose="020B0604030504040204" pitchFamily="50" charset="-128"/>
              </a:rPr>
              <a:t>協力して</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行う</a:t>
            </a:r>
            <a:r>
              <a:rPr lang="en-US" sz="20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レビュー </a:t>
            </a:r>
            <a:r>
              <a:rPr lang="en-US" sz="2000" dirty="0" err="1">
                <a:latin typeface="メイリオ" panose="020B0604030504040204" pitchFamily="50" charset="-128"/>
                <a:ea typeface="メイリオ" panose="020B0604030504040204" pitchFamily="50" charset="-128"/>
                <a:cs typeface="メイリオ" panose="020B0604030504040204" pitchFamily="50" charset="-128"/>
              </a:rPr>
              <a:t>チーム</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には、</a:t>
            </a:r>
            <a:r>
              <a:rPr lang="en-US" sz="2000" dirty="0" err="1">
                <a:latin typeface="メイリオ" panose="020B0604030504040204" pitchFamily="50" charset="-128"/>
                <a:ea typeface="メイリオ" panose="020B0604030504040204" pitchFamily="50" charset="-128"/>
                <a:cs typeface="メイリオ" panose="020B0604030504040204" pitchFamily="50" charset="-128"/>
              </a:rPr>
              <a:t>以下の</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複数のチームが含まれる。</a:t>
            </a:r>
            <a:endParaRPr lang="en-US" sz="2000" dirty="0">
              <a:latin typeface="メイリオ" panose="020B0604030504040204" pitchFamily="50" charset="-128"/>
              <a:ea typeface="メイリオ" panose="020B0604030504040204" pitchFamily="50" charset="-128"/>
              <a:cs typeface="メイリオ" panose="020B0604030504040204" pitchFamily="50" charset="-128"/>
            </a:endParaRPr>
          </a:p>
          <a:p>
            <a:pPr>
              <a:lnSpc>
                <a:spcPct val="130000"/>
              </a:lnSpc>
              <a:buFont typeface="Arial"/>
              <a:buChar char="•"/>
            </a:pPr>
            <a:r>
              <a:rPr lang="en-US" sz="1600" b="0" dirty="0" err="1">
                <a:latin typeface="メイリオ" panose="020B0604030504040204" pitchFamily="50" charset="-128"/>
                <a:ea typeface="メイリオ" panose="020B0604030504040204" pitchFamily="50" charset="-128"/>
                <a:cs typeface="メイリオ" panose="020B0604030504040204" pitchFamily="50" charset="-128"/>
              </a:rPr>
              <a:t>ライセンスの義務を特定し、評価する法務チーム</a:t>
            </a:r>
            <a:endParaRPr lang="en-US" sz="1600" b="0" dirty="0">
              <a:latin typeface="メイリオ" panose="020B0604030504040204" pitchFamily="50" charset="-128"/>
              <a:ea typeface="メイリオ" panose="020B0604030504040204" pitchFamily="50" charset="-128"/>
              <a:cs typeface="メイリオ" panose="020B0604030504040204" pitchFamily="50" charset="-128"/>
            </a:endParaRPr>
          </a:p>
          <a:p>
            <a:pPr>
              <a:lnSpc>
                <a:spcPct val="130000"/>
              </a:lnSpc>
              <a:buFont typeface="Arial"/>
              <a:buChar char="•"/>
            </a:pPr>
            <a:r>
              <a:rPr lang="en-US" sz="1600" b="0" dirty="0" err="1">
                <a:latin typeface="メイリオ" panose="020B0604030504040204" pitchFamily="50" charset="-128"/>
                <a:ea typeface="メイリオ" panose="020B0604030504040204" pitchFamily="50" charset="-128"/>
                <a:cs typeface="メイリオ" panose="020B0604030504040204" pitchFamily="50" charset="-128"/>
              </a:rPr>
              <a:t>FOSSの使用</a:t>
            </a:r>
            <a:r>
              <a:rPr lang="ja-JP" altLang="en-US" sz="1600" b="0" dirty="0">
                <a:latin typeface="メイリオ" panose="020B0604030504040204" pitchFamily="50" charset="-128"/>
                <a:ea typeface="メイリオ" panose="020B0604030504040204" pitchFamily="50" charset="-128"/>
                <a:cs typeface="メイリオ" panose="020B0604030504040204" pitchFamily="50" charset="-128"/>
              </a:rPr>
              <a:t>の</a:t>
            </a:r>
            <a:r>
              <a:rPr lang="en-US" sz="1600" b="0" dirty="0" err="1">
                <a:latin typeface="メイリオ" panose="020B0604030504040204" pitchFamily="50" charset="-128"/>
                <a:ea typeface="メイリオ" panose="020B0604030504040204" pitchFamily="50" charset="-128"/>
                <a:cs typeface="メイリオ" panose="020B0604030504040204" pitchFamily="50" charset="-128"/>
              </a:rPr>
              <a:t>確認</a:t>
            </a:r>
            <a:r>
              <a:rPr lang="ja-JP" altLang="en-US" sz="1600" b="0" dirty="0">
                <a:latin typeface="メイリオ" panose="020B0604030504040204" pitchFamily="50" charset="-128"/>
                <a:ea typeface="メイリオ" panose="020B0604030504040204" pitchFamily="50" charset="-128"/>
                <a:cs typeface="メイリオ" panose="020B0604030504040204" pitchFamily="50" charset="-128"/>
              </a:rPr>
              <a:t>と</a:t>
            </a:r>
            <a:r>
              <a:rPr lang="en-US" sz="1600" b="0" dirty="0" err="1">
                <a:latin typeface="メイリオ" panose="020B0604030504040204" pitchFamily="50" charset="-128"/>
                <a:ea typeface="メイリオ" panose="020B0604030504040204" pitchFamily="50" charset="-128"/>
                <a:cs typeface="メイリオ" panose="020B0604030504040204" pitchFamily="50" charset="-128"/>
              </a:rPr>
              <a:t>追跡を支援する</a:t>
            </a:r>
            <a:r>
              <a:rPr lang="ja-JP" altLang="en-US" sz="1600" b="0" dirty="0">
                <a:latin typeface="メイリオ" panose="020B0604030504040204" pitchFamily="50" charset="-128"/>
                <a:ea typeface="メイリオ" panose="020B0604030504040204" pitchFamily="50" charset="-128"/>
                <a:cs typeface="メイリオ" panose="020B0604030504040204" pitchFamily="50" charset="-128"/>
              </a:rPr>
              <a:t>スキャン・ツール サポート </a:t>
            </a:r>
            <a:r>
              <a:rPr lang="en-US" sz="1600" b="0" dirty="0" err="1">
                <a:latin typeface="メイリオ" panose="020B0604030504040204" pitchFamily="50" charset="-128"/>
                <a:ea typeface="メイリオ" panose="020B0604030504040204" pitchFamily="50" charset="-128"/>
                <a:cs typeface="メイリオ" panose="020B0604030504040204" pitchFamily="50" charset="-128"/>
              </a:rPr>
              <a:t>チーム</a:t>
            </a:r>
            <a:endParaRPr lang="en-US" sz="1600" b="0" dirty="0">
              <a:latin typeface="メイリオ" panose="020B0604030504040204" pitchFamily="50" charset="-128"/>
              <a:ea typeface="メイリオ" panose="020B0604030504040204" pitchFamily="50" charset="-128"/>
              <a:cs typeface="メイリオ" panose="020B0604030504040204" pitchFamily="50" charset="-128"/>
            </a:endParaRPr>
          </a:p>
          <a:p>
            <a:pPr>
              <a:lnSpc>
                <a:spcPct val="130000"/>
              </a:lnSpc>
              <a:buFont typeface="Arial"/>
              <a:buChar char="•"/>
            </a:pPr>
            <a:r>
              <a:rPr lang="en-US" sz="1600" b="0" dirty="0" err="1">
                <a:latin typeface="メイリオ" panose="020B0604030504040204" pitchFamily="50" charset="-128"/>
                <a:ea typeface="メイリオ" panose="020B0604030504040204" pitchFamily="50" charset="-128"/>
                <a:cs typeface="メイリオ" panose="020B0604030504040204" pitchFamily="50" charset="-128"/>
              </a:rPr>
              <a:t>事業</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企画</a:t>
            </a:r>
            <a:r>
              <a:rPr lang="en-US" sz="1600" b="0" dirty="0">
                <a:latin typeface="メイリオ" panose="020B0604030504040204" pitchFamily="50" charset="-128"/>
                <a:ea typeface="メイリオ" panose="020B0604030504040204" pitchFamily="50" charset="-128"/>
                <a:cs typeface="メイリオ" panose="020B0604030504040204" pitchFamily="50" charset="-128"/>
              </a:rPr>
              <a:t>、</a:t>
            </a:r>
            <a:r>
              <a:rPr lang="en-US" sz="1600" b="0" dirty="0" err="1">
                <a:latin typeface="メイリオ" panose="020B0604030504040204" pitchFamily="50" charset="-128"/>
                <a:ea typeface="メイリオ" panose="020B0604030504040204" pitchFamily="50" charset="-128"/>
                <a:cs typeface="メイリオ" panose="020B0604030504040204" pitchFamily="50" charset="-128"/>
              </a:rPr>
              <a:t>商用ライセンス、輸出コンプライアンスなどを取り扱</a:t>
            </a:r>
            <a:r>
              <a:rPr lang="ja-JP" altLang="en-US" sz="1600" b="0" dirty="0">
                <a:latin typeface="メイリオ" panose="020B0604030504040204" pitchFamily="50" charset="-128"/>
                <a:ea typeface="メイリオ" panose="020B0604030504040204" pitchFamily="50" charset="-128"/>
                <a:cs typeface="メイリオ" panose="020B0604030504040204" pitchFamily="50" charset="-128"/>
              </a:rPr>
              <a:t>い、</a:t>
            </a: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1600" dirty="0" err="1">
                <a:latin typeface="メイリオ" panose="020B0604030504040204" pitchFamily="50" charset="-128"/>
                <a:ea typeface="メイリオ" panose="020B0604030504040204" pitchFamily="50" charset="-128"/>
                <a:cs typeface="メイリオ" panose="020B0604030504040204" pitchFamily="50" charset="-128"/>
              </a:rPr>
              <a:t>FOSSの使用によって影響を受ける可能性のある</a:t>
            </a:r>
            <a:r>
              <a:rPr lang="en-US" sz="1600" b="0" dirty="0" err="1">
                <a:latin typeface="メイリオ" panose="020B0604030504040204" pitchFamily="50" charset="-128"/>
                <a:ea typeface="メイリオ" panose="020B0604030504040204" pitchFamily="50" charset="-128"/>
                <a:cs typeface="メイリオ" panose="020B0604030504040204" pitchFamily="50" charset="-128"/>
              </a:rPr>
              <a:t>専門家</a:t>
            </a:r>
            <a:endParaRPr lang="en-US" sz="1600" b="0" dirty="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59225" y="1402908"/>
            <a:ext cx="4273016" cy="1460319"/>
          </a:xfrm>
          <a:prstGeom prst="rect">
            <a:avLst/>
          </a:prstGeom>
        </p:spPr>
      </p:pic>
      <p:sp>
        <p:nvSpPr>
          <p:cNvPr id="15" name="TextBox 14"/>
          <p:cNvSpPr txBox="1"/>
          <p:nvPr/>
        </p:nvSpPr>
        <p:spPr>
          <a:xfrm>
            <a:off x="4633913" y="2032000"/>
            <a:ext cx="2738617" cy="830263"/>
          </a:xfrm>
          <a:prstGeom prst="rect">
            <a:avLst/>
          </a:prstGeom>
          <a:noFill/>
        </p:spPr>
        <p:txBody>
          <a:bodyPr wrap="square" lIns="91436" tIns="45719" rIns="91436" bIns="45719" rtlCol="0" anchor="t">
            <a:spAutoFit/>
          </a:bodyPr>
          <a:lstStyle/>
          <a:p>
            <a:pPr algn="ctr"/>
            <a:r>
              <a:rPr lang="en-US" sz="2400" b="1">
                <a:solidFill>
                  <a:srgbClr val="808080"/>
                </a:solidFill>
                <a:latin typeface="メイリオ" panose="020B0604030504040204" pitchFamily="50" charset="-128"/>
                <a:ea typeface="メイリオ" panose="020B0604030504040204" pitchFamily="50" charset="-128"/>
                <a:cs typeface="メイリオ" panose="020B0604030504040204" pitchFamily="50" charset="-128"/>
              </a:rPr>
              <a:t>FOSSレビューを開始する </a:t>
            </a:r>
            <a:endParaRPr lang="en-US" sz="2400" b="1" dirty="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16" name="Picture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25839" y="2984473"/>
            <a:ext cx="658853" cy="1298702"/>
          </a:xfrm>
          <a:prstGeom prst="rect">
            <a:avLst/>
          </a:prstGeom>
        </p:spPr>
      </p:pic>
      <p:grpSp>
        <p:nvGrpSpPr>
          <p:cNvPr id="17" name="Group 16"/>
          <p:cNvGrpSpPr/>
          <p:nvPr/>
        </p:nvGrpSpPr>
        <p:grpSpPr>
          <a:xfrm>
            <a:off x="1286351" y="2984473"/>
            <a:ext cx="2013684" cy="1212408"/>
            <a:chOff x="-229041" y="2412353"/>
            <a:chExt cx="2013684" cy="1212408"/>
          </a:xfrm>
        </p:grpSpPr>
        <p:grpSp>
          <p:nvGrpSpPr>
            <p:cNvPr id="18" name="Group 17"/>
            <p:cNvGrpSpPr/>
            <p:nvPr/>
          </p:nvGrpSpPr>
          <p:grpSpPr>
            <a:xfrm>
              <a:off x="-229041" y="2412353"/>
              <a:ext cx="2013684" cy="771113"/>
              <a:chOff x="-229041" y="2412353"/>
              <a:chExt cx="2013684" cy="771113"/>
            </a:xfrm>
          </p:grpSpPr>
          <p:sp>
            <p:nvSpPr>
              <p:cNvPr id="20" name="TextBox 19"/>
              <p:cNvSpPr txBox="1"/>
              <p:nvPr/>
            </p:nvSpPr>
            <p:spPr>
              <a:xfrm>
                <a:off x="-229041" y="2906469"/>
                <a:ext cx="1954373" cy="276997"/>
              </a:xfrm>
              <a:prstGeom prst="rect">
                <a:avLst/>
              </a:prstGeom>
              <a:noFill/>
            </p:spPr>
            <p:txBody>
              <a:bodyPr wrap="none" lIns="91436" tIns="45719" rIns="91436" bIns="45719" rtlCol="0">
                <a:spAutoFit/>
              </a:bodyPr>
              <a:lstStyle/>
              <a:p>
                <a:pPr algn="r">
                  <a:spcAft>
                    <a:spcPts val="300"/>
                  </a:spcAft>
                </a:pPr>
                <a:r>
                  <a:rPr lang="en-US" sz="1200" dirty="0" err="1">
                    <a:latin typeface="メイリオ" panose="020B0604030504040204" pitchFamily="50" charset="-128"/>
                    <a:ea typeface="メイリオ" panose="020B0604030504040204" pitchFamily="50" charset="-128"/>
                    <a:cs typeface="メイリオ" panose="020B0604030504040204" pitchFamily="50" charset="-128"/>
                  </a:rPr>
                  <a:t>プロダクト</a:t>
                </a:r>
                <a:r>
                  <a:rPr lang="ja-JP" altLang="en-US" sz="1200" dirty="0">
                    <a:latin typeface="メイリオ" panose="020B0604030504040204" pitchFamily="50" charset="-128"/>
                    <a:ea typeface="メイリオ" panose="020B0604030504040204" pitchFamily="50" charset="-128"/>
                    <a:cs typeface="メイリオ" panose="020B0604030504040204" pitchFamily="50" charset="-128"/>
                  </a:rPr>
                  <a:t> </a:t>
                </a:r>
                <a:r>
                  <a:rPr lang="en-US" sz="1200" dirty="0" err="1">
                    <a:latin typeface="メイリオ" panose="020B0604030504040204" pitchFamily="50" charset="-128"/>
                    <a:ea typeface="メイリオ" panose="020B0604030504040204" pitchFamily="50" charset="-128"/>
                    <a:cs typeface="メイリオ" panose="020B0604030504040204" pitchFamily="50" charset="-128"/>
                  </a:rPr>
                  <a:t>マネージャ</a:t>
                </a:r>
                <a:r>
                  <a:rPr lang="ja-JP" altLang="en-US" sz="1200" dirty="0" err="1">
                    <a:latin typeface="メイリオ" panose="020B0604030504040204" pitchFamily="50" charset="-128"/>
                    <a:ea typeface="メイリオ" panose="020B0604030504040204" pitchFamily="50" charset="-128"/>
                    <a:cs typeface="メイリオ" panose="020B0604030504040204" pitchFamily="50" charset="-128"/>
                  </a:rPr>
                  <a:t>ー</a:t>
                </a:r>
                <a:endParaRPr lang="en-US" sz="12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1" name="TextBox 20"/>
              <p:cNvSpPr txBox="1"/>
              <p:nvPr/>
            </p:nvSpPr>
            <p:spPr>
              <a:xfrm>
                <a:off x="-169730" y="2412353"/>
                <a:ext cx="1954373" cy="276997"/>
              </a:xfrm>
              <a:prstGeom prst="rect">
                <a:avLst/>
              </a:prstGeom>
              <a:noFill/>
            </p:spPr>
            <p:txBody>
              <a:bodyPr wrap="none" lIns="91436" tIns="45719" rIns="91436" bIns="45719" rtlCol="0">
                <a:spAutoFit/>
              </a:bodyPr>
              <a:lstStyle/>
              <a:p>
                <a:pPr algn="r">
                  <a:spcAft>
                    <a:spcPts val="300"/>
                  </a:spcAft>
                </a:pPr>
                <a:r>
                  <a:rPr lang="en-US" sz="1200" dirty="0" err="1">
                    <a:latin typeface="メイリオ" panose="020B0604030504040204" pitchFamily="50" charset="-128"/>
                    <a:ea typeface="メイリオ" panose="020B0604030504040204" pitchFamily="50" charset="-128"/>
                    <a:cs typeface="メイリオ" panose="020B0604030504040204" pitchFamily="50" charset="-128"/>
                  </a:rPr>
                  <a:t>プログラム</a:t>
                </a:r>
                <a:r>
                  <a:rPr lang="ja-JP" altLang="en-US" sz="1200" dirty="0">
                    <a:latin typeface="メイリオ" panose="020B0604030504040204" pitchFamily="50" charset="-128"/>
                    <a:ea typeface="メイリオ" panose="020B0604030504040204" pitchFamily="50" charset="-128"/>
                    <a:cs typeface="メイリオ" panose="020B0604030504040204" pitchFamily="50" charset="-128"/>
                  </a:rPr>
                  <a:t> </a:t>
                </a:r>
                <a:r>
                  <a:rPr lang="en-US" sz="1200" dirty="0" err="1">
                    <a:latin typeface="メイリオ" panose="020B0604030504040204" pitchFamily="50" charset="-128"/>
                    <a:ea typeface="メイリオ" panose="020B0604030504040204" pitchFamily="50" charset="-128"/>
                    <a:cs typeface="メイリオ" panose="020B0604030504040204" pitchFamily="50" charset="-128"/>
                  </a:rPr>
                  <a:t>マネージャ</a:t>
                </a:r>
                <a:r>
                  <a:rPr lang="ja-JP" altLang="en-US" sz="1200" dirty="0" err="1">
                    <a:latin typeface="メイリオ" panose="020B0604030504040204" pitchFamily="50" charset="-128"/>
                    <a:ea typeface="メイリオ" panose="020B0604030504040204" pitchFamily="50" charset="-128"/>
                    <a:cs typeface="メイリオ" panose="020B0604030504040204" pitchFamily="50" charset="-128"/>
                  </a:rPr>
                  <a:t>ー</a:t>
                </a:r>
                <a:endParaRPr lang="en-US" sz="1200" dirty="0">
                  <a:latin typeface="メイリオ" panose="020B0604030504040204" pitchFamily="50" charset="-128"/>
                  <a:ea typeface="メイリオ" panose="020B0604030504040204" pitchFamily="50" charset="-128"/>
                  <a:cs typeface="メイリオ" panose="020B0604030504040204" pitchFamily="50" charset="-128"/>
                </a:endParaRPr>
              </a:p>
            </p:txBody>
          </p:sp>
        </p:grpSp>
        <p:sp>
          <p:nvSpPr>
            <p:cNvPr id="19" name="TextBox 18"/>
            <p:cNvSpPr txBox="1"/>
            <p:nvPr/>
          </p:nvSpPr>
          <p:spPr>
            <a:xfrm>
              <a:off x="694288" y="3347764"/>
              <a:ext cx="1031044"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latin typeface="メイリオ" panose="020B0604030504040204" pitchFamily="50" charset="-128"/>
                  <a:ea typeface="メイリオ" panose="020B0604030504040204" pitchFamily="50" charset="-128"/>
                  <a:cs typeface="メイリオ" panose="020B0604030504040204" pitchFamily="50" charset="-128"/>
                </a:rPr>
                <a:t> エンジニア</a:t>
              </a:r>
            </a:p>
          </p:txBody>
        </p:sp>
      </p:grpSp>
      <p:pic>
        <p:nvPicPr>
          <p:cNvPr id="22" name="Picture 2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32679" y="2797468"/>
            <a:ext cx="660318" cy="1301588"/>
          </a:xfrm>
          <a:prstGeom prst="rect">
            <a:avLst/>
          </a:prstGeom>
        </p:spPr>
      </p:pic>
      <p:pic>
        <p:nvPicPr>
          <p:cNvPr id="23" name="Picture 2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21537" y="2797468"/>
            <a:ext cx="660318" cy="1301588"/>
          </a:xfrm>
          <a:prstGeom prst="rect">
            <a:avLst/>
          </a:prstGeom>
        </p:spPr>
      </p:pic>
      <p:pic>
        <p:nvPicPr>
          <p:cNvPr id="24" name="Picture 2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326070" y="2797468"/>
            <a:ext cx="660318" cy="1301588"/>
          </a:xfrm>
          <a:prstGeom prst="rect">
            <a:avLst/>
          </a:prstGeom>
        </p:spPr>
      </p:pic>
      <p:sp>
        <p:nvSpPr>
          <p:cNvPr id="25" name="TextBox 24"/>
          <p:cNvSpPr txBox="1"/>
          <p:nvPr/>
        </p:nvSpPr>
        <p:spPr>
          <a:xfrm>
            <a:off x="7782713" y="4123530"/>
            <a:ext cx="492434" cy="276997"/>
          </a:xfrm>
          <a:prstGeom prst="rect">
            <a:avLst/>
          </a:prstGeom>
          <a:noFill/>
        </p:spPr>
        <p:txBody>
          <a:bodyPr wrap="none" lIns="91436" tIns="45719" rIns="91436" bIns="45719" rtlCol="0">
            <a:spAutoFit/>
          </a:bodyPr>
          <a:lstStyle/>
          <a:p>
            <a:pPr algn="r">
              <a:spcAft>
                <a:spcPts val="300"/>
              </a:spcAft>
            </a:pPr>
            <a:r>
              <a:rPr lang="ja-JP" altLang="en-US" sz="1200" dirty="0">
                <a:latin typeface="ＭＳ ゴシック" panose="020B0609070205080204" pitchFamily="49" charset="-128"/>
                <a:ea typeface="ＭＳ ゴシック" panose="020B0609070205080204" pitchFamily="49" charset="-128"/>
              </a:rPr>
              <a:t>法務</a:t>
            </a:r>
            <a:endParaRPr lang="en-US" sz="1200" dirty="0">
              <a:latin typeface="ＭＳ ゴシック" panose="020B0609070205080204" pitchFamily="49" charset="-128"/>
              <a:ea typeface="ＭＳ ゴシック" panose="020B0609070205080204" pitchFamily="49" charset="-128"/>
            </a:endParaRPr>
          </a:p>
        </p:txBody>
      </p:sp>
      <p:sp>
        <p:nvSpPr>
          <p:cNvPr id="26" name="TextBox 25"/>
          <p:cNvSpPr txBox="1"/>
          <p:nvPr/>
        </p:nvSpPr>
        <p:spPr>
          <a:xfrm>
            <a:off x="8340926" y="4123530"/>
            <a:ext cx="954100" cy="276997"/>
          </a:xfrm>
          <a:prstGeom prst="rect">
            <a:avLst/>
          </a:prstGeom>
          <a:noFill/>
        </p:spPr>
        <p:txBody>
          <a:bodyPr wrap="none" lIns="91436" tIns="45719" rIns="91436" bIns="45719" rtlCol="0">
            <a:spAutoFit/>
          </a:bodyPr>
          <a:lstStyle/>
          <a:p>
            <a:pPr algn="r">
              <a:spcAft>
                <a:spcPts val="300"/>
              </a:spcAft>
            </a:pPr>
            <a:r>
              <a:rPr lang="ja-JP" altLang="en-US" sz="1200" dirty="0">
                <a:latin typeface="ＭＳ ゴシック" panose="020B0609070205080204" pitchFamily="49" charset="-128"/>
                <a:ea typeface="ＭＳ ゴシック" panose="020B0609070205080204" pitchFamily="49" charset="-128"/>
              </a:rPr>
              <a:t>調査・分析</a:t>
            </a:r>
            <a:endParaRPr lang="en-US" sz="1200" dirty="0">
              <a:latin typeface="ＭＳ ゴシック" panose="020B0609070205080204" pitchFamily="49" charset="-128"/>
              <a:ea typeface="ＭＳ ゴシック" panose="020B0609070205080204" pitchFamily="49" charset="-128"/>
            </a:endParaRPr>
          </a:p>
        </p:txBody>
      </p:sp>
      <p:sp>
        <p:nvSpPr>
          <p:cNvPr id="27" name="TextBox 26"/>
          <p:cNvSpPr txBox="1"/>
          <p:nvPr/>
        </p:nvSpPr>
        <p:spPr>
          <a:xfrm>
            <a:off x="9417228" y="4123530"/>
            <a:ext cx="646323" cy="276997"/>
          </a:xfrm>
          <a:prstGeom prst="rect">
            <a:avLst/>
          </a:prstGeom>
          <a:noFill/>
        </p:spPr>
        <p:txBody>
          <a:bodyPr wrap="none" lIns="91436" tIns="45719" rIns="91436" bIns="45719" rtlCol="0">
            <a:spAutoFit/>
          </a:bodyPr>
          <a:lstStyle/>
          <a:p>
            <a:pPr algn="r">
              <a:spcAft>
                <a:spcPts val="300"/>
              </a:spcAft>
            </a:pPr>
            <a:r>
              <a:rPr lang="en-US" sz="1200" dirty="0">
                <a:latin typeface="ＭＳ ゴシック" panose="020B0609070205080204" pitchFamily="49" charset="-128"/>
                <a:ea typeface="ＭＳ ゴシック" panose="020B0609070205080204" pitchFamily="49" charset="-128"/>
              </a:rPr>
              <a:t>専門家</a:t>
            </a:r>
          </a:p>
        </p:txBody>
      </p:sp>
    </p:spTree>
    <p:extLst>
      <p:ext uri="{BB962C8B-B14F-4D97-AF65-F5344CB8AC3E}">
        <p14:creationId xmlns:p14="http://schemas.microsoft.com/office/powerpoint/2010/main" val="187465796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提案されたFOSSの使用を分析する</a:t>
            </a:r>
          </a:p>
        </p:txBody>
      </p:sp>
      <p:sp>
        <p:nvSpPr>
          <p:cNvPr id="28" name="Content Placeholder 2"/>
          <p:cNvSpPr>
            <a:spLocks noGrp="1"/>
          </p:cNvSpPr>
          <p:nvPr>
            <p:ph idx="1"/>
          </p:nvPr>
        </p:nvSpPr>
        <p:spPr>
          <a:xfrm>
            <a:off x="417505" y="3692219"/>
            <a:ext cx="11277600" cy="2753406"/>
          </a:xfrm>
        </p:spPr>
        <p:txBody>
          <a:bodyPr vert="horz" lIns="91440" tIns="45720" rIns="91440" bIns="45720" rtlCol="0" anchor="t">
            <a:noAutofit/>
          </a:bodyPr>
          <a:lstStyle/>
          <a:p>
            <a:pPr marL="0" indent="0">
              <a:buNone/>
            </a:pPr>
            <a:r>
              <a:rPr lang="en-US" sz="2000" dirty="0" err="1">
                <a:latin typeface="メイリオ" panose="020B0604030504040204" pitchFamily="50" charset="-128"/>
                <a:ea typeface="メイリオ" panose="020B0604030504040204" pitchFamily="50" charset="-128"/>
                <a:cs typeface="メイリオ" panose="020B0604030504040204" pitchFamily="50" charset="-128"/>
              </a:rPr>
              <a:t>FOSSレビューチームは</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指導を行う</a:t>
            </a:r>
            <a:r>
              <a:rPr lang="en-US" sz="2000" dirty="0" err="1">
                <a:latin typeface="メイリオ" panose="020B0604030504040204" pitchFamily="50" charset="-128"/>
                <a:ea typeface="メイリオ" panose="020B0604030504040204" pitchFamily="50" charset="-128"/>
                <a:cs typeface="メイリオ" panose="020B0604030504040204" pitchFamily="50" charset="-128"/>
              </a:rPr>
              <a:t>前に</a:t>
            </a:r>
            <a:r>
              <a:rPr lang="en-US" sz="20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たと</a:t>
            </a:r>
            <a:r>
              <a:rPr lang="en-US" sz="2000" dirty="0" err="1">
                <a:latin typeface="メイリオ" panose="020B0604030504040204" pitchFamily="50" charset="-128"/>
                <a:ea typeface="メイリオ" panose="020B0604030504040204" pitchFamily="50" charset="-128"/>
                <a:cs typeface="メイリオ" panose="020B0604030504040204" pitchFamily="50" charset="-128"/>
              </a:rPr>
              <a:t>えば以下のような論点に対し、収集した情報を査定する必要があ</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る</a:t>
            </a:r>
            <a:r>
              <a:rPr lang="en-US" sz="2000" dirty="0">
                <a:latin typeface="メイリオ" panose="020B0604030504040204" pitchFamily="50" charset="-128"/>
                <a:ea typeface="メイリオ" panose="020B0604030504040204" pitchFamily="50" charset="-128"/>
                <a:cs typeface="メイリオ" panose="020B0604030504040204" pitchFamily="50" charset="-128"/>
              </a:rPr>
              <a:t>。</a:t>
            </a:r>
            <a:endParaRPr lang="en-US" sz="2000" i="1" dirty="0">
              <a:latin typeface="メイリオ" panose="020B0604030504040204" pitchFamily="50" charset="-128"/>
              <a:ea typeface="メイリオ" panose="020B0604030504040204" pitchFamily="50" charset="-128"/>
              <a:cs typeface="メイリオ" panose="020B0604030504040204" pitchFamily="50" charset="-128"/>
            </a:endParaRPr>
          </a:p>
          <a:p>
            <a:r>
              <a:rPr lang="en-US" sz="2000" b="0" dirty="0" err="1">
                <a:latin typeface="メイリオ" panose="020B0604030504040204" pitchFamily="50" charset="-128"/>
                <a:ea typeface="メイリオ" panose="020B0604030504040204" pitchFamily="50" charset="-128"/>
                <a:cs typeface="メイリオ" panose="020B0604030504040204" pitchFamily="50" charset="-128"/>
              </a:rPr>
              <a:t>完全性、一貫性、</a:t>
            </a:r>
            <a:r>
              <a:rPr lang="en-US" sz="2000" b="0" err="1">
                <a:latin typeface="メイリオ" panose="020B0604030504040204" pitchFamily="50" charset="-128"/>
                <a:ea typeface="メイリオ" panose="020B0604030504040204" pitchFamily="50" charset="-128"/>
                <a:cs typeface="メイリオ" panose="020B0604030504040204" pitchFamily="50" charset="-128"/>
              </a:rPr>
              <a:t>正確性</a:t>
            </a:r>
            <a:r>
              <a:rPr lang="en-US" sz="2000" b="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2000">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200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2000">
                <a:latin typeface="メイリオ" panose="020B0604030504040204" pitchFamily="50" charset="-128"/>
                <a:ea typeface="メイリオ" panose="020B0604030504040204" pitchFamily="50" charset="-128"/>
                <a:cs typeface="メイリオ" panose="020B0604030504040204" pitchFamily="50" charset="-128"/>
              </a:rPr>
              <a:t>の</a:t>
            </a:r>
            <a:r>
              <a:rPr lang="ja-JP" altLang="en-US" sz="2000" smtClean="0">
                <a:latin typeface="メイリオ" panose="020B0604030504040204" pitchFamily="50" charset="-128"/>
                <a:ea typeface="メイリオ" panose="020B0604030504040204" pitchFamily="50" charset="-128"/>
                <a:cs typeface="メイリオ" panose="020B0604030504040204" pitchFamily="50" charset="-128"/>
              </a:rPr>
              <a:t>明らかでない使用</a:t>
            </a:r>
            <a:r>
              <a:rPr lang="ja-JP" altLang="en-US" sz="2000">
                <a:latin typeface="メイリオ" panose="020B0604030504040204" pitchFamily="50" charset="-128"/>
                <a:ea typeface="メイリオ" panose="020B0604030504040204" pitchFamily="50" charset="-128"/>
                <a:cs typeface="メイリオ" panose="020B0604030504040204" pitchFamily="50" charset="-128"/>
              </a:rPr>
              <a:t>を精査するため</a:t>
            </a:r>
            <a:r>
              <a:rPr lang="ja-JP" altLang="en-US" sz="2000" smtClean="0">
                <a:latin typeface="メイリオ" panose="020B0604030504040204" pitchFamily="50" charset="-128"/>
                <a:ea typeface="メイリオ" panose="020B0604030504040204" pitchFamily="50" charset="-128"/>
                <a:cs typeface="メイリオ" panose="020B0604030504040204" pitchFamily="50" charset="-128"/>
              </a:rPr>
              <a:t>にコード スキャンツールが</a:t>
            </a:r>
            <a:r>
              <a:rPr lang="ja-JP" altLang="en-US" sz="2000">
                <a:latin typeface="メイリオ" panose="020B0604030504040204" pitchFamily="50" charset="-128"/>
                <a:ea typeface="メイリオ" panose="020B0604030504040204" pitchFamily="50" charset="-128"/>
                <a:cs typeface="メイリオ" panose="020B0604030504040204" pitchFamily="50" charset="-128"/>
              </a:rPr>
              <a:t>使われることが</a:t>
            </a:r>
            <a:r>
              <a:rPr lang="ja-JP" altLang="en-US" sz="2000" smtClean="0">
                <a:latin typeface="メイリオ" panose="020B0604030504040204" pitchFamily="50" charset="-128"/>
                <a:ea typeface="メイリオ" panose="020B0604030504040204" pitchFamily="50" charset="-128"/>
                <a:cs typeface="メイリオ" panose="020B0604030504040204" pitchFamily="50" charset="-128"/>
              </a:rPr>
              <a:t>ある</a:t>
            </a:r>
            <a:r>
              <a:rPr lang="ja-JP" altLang="en-US" sz="2000" b="0" smtClean="0">
                <a:latin typeface="メイリオ" panose="020B0604030504040204" pitchFamily="50" charset="-128"/>
                <a:ea typeface="メイリオ" panose="020B0604030504040204" pitchFamily="50" charset="-128"/>
                <a:cs typeface="メイリオ" panose="020B0604030504040204" pitchFamily="50" charset="-128"/>
              </a:rPr>
              <a:t>）</a:t>
            </a:r>
            <a:endParaRPr lang="en-US" sz="1800" dirty="0">
              <a:latin typeface="メイリオ" panose="020B0604030504040204" pitchFamily="50" charset="-128"/>
              <a:ea typeface="メイリオ" panose="020B0604030504040204" pitchFamily="50" charset="-128"/>
              <a:cs typeface="メイリオ" panose="020B0604030504040204" pitchFamily="50" charset="-128"/>
            </a:endParaRPr>
          </a:p>
          <a:p>
            <a:pPr>
              <a:buFont typeface="Arial"/>
              <a:buChar char="•"/>
            </a:pPr>
            <a:r>
              <a:rPr lang="ja-JP" altLang="en-US" sz="2000" b="0" dirty="0" smtClean="0">
                <a:latin typeface="メイリオ" panose="020B0604030504040204" pitchFamily="50" charset="-128"/>
                <a:ea typeface="メイリオ" panose="020B0604030504040204" pitchFamily="50" charset="-128"/>
                <a:cs typeface="メイリオ" panose="020B0604030504040204" pitchFamily="50" charset="-128"/>
              </a:rPr>
              <a:t>宣言</a:t>
            </a:r>
            <a:r>
              <a:rPr lang="en-US" sz="2000" b="0" dirty="0" err="1" smtClean="0">
                <a:latin typeface="メイリオ" panose="020B0604030504040204" pitchFamily="50" charset="-128"/>
                <a:ea typeface="メイリオ" panose="020B0604030504040204" pitchFamily="50" charset="-128"/>
                <a:cs typeface="メイリオ" panose="020B0604030504040204" pitchFamily="50" charset="-128"/>
              </a:rPr>
              <a:t>されたライセンスがコードファイルにある内容と</a:t>
            </a:r>
            <a:r>
              <a:rPr lang="ja-JP" altLang="en-US" sz="2000" b="0" dirty="0">
                <a:latin typeface="メイリオ" panose="020B0604030504040204" pitchFamily="50" charset="-128"/>
                <a:ea typeface="メイリオ" panose="020B0604030504040204" pitchFamily="50" charset="-128"/>
                <a:cs typeface="メイリオ" panose="020B0604030504040204" pitchFamily="50" charset="-128"/>
              </a:rPr>
              <a:t>合致し</a:t>
            </a:r>
            <a:r>
              <a:rPr lang="en-US" sz="2000" b="0" dirty="0" err="1">
                <a:latin typeface="メイリオ" panose="020B0604030504040204" pitchFamily="50" charset="-128"/>
                <a:ea typeface="メイリオ" panose="020B0604030504040204" pitchFamily="50" charset="-128"/>
                <a:cs typeface="メイリオ" panose="020B0604030504040204" pitchFamily="50" charset="-128"/>
              </a:rPr>
              <a:t>ているか</a:t>
            </a:r>
            <a:r>
              <a:rPr lang="en-US" sz="2000" b="0" dirty="0">
                <a:latin typeface="メイリオ" panose="020B0604030504040204" pitchFamily="50" charset="-128"/>
                <a:ea typeface="メイリオ" panose="020B0604030504040204" pitchFamily="50" charset="-128"/>
                <a:cs typeface="メイリオ" panose="020B0604030504040204" pitchFamily="50" charset="-128"/>
              </a:rPr>
              <a:t>？</a:t>
            </a:r>
          </a:p>
          <a:p>
            <a:pPr>
              <a:buFont typeface="Arial"/>
              <a:buChar char="•"/>
            </a:pPr>
            <a:r>
              <a:rPr lang="ja-JP" altLang="en-US" sz="2000" b="0" dirty="0" smtClean="0">
                <a:latin typeface="メイリオ" panose="020B0604030504040204" pitchFamily="50" charset="-128"/>
                <a:ea typeface="メイリオ" panose="020B0604030504040204" pitchFamily="50" charset="-128"/>
                <a:cs typeface="メイリオ" panose="020B0604030504040204" pitchFamily="50" charset="-128"/>
              </a:rPr>
              <a:t>そのソフトウェアの</a:t>
            </a:r>
            <a:r>
              <a:rPr lang="en-US" sz="2000" b="0" dirty="0" err="1" smtClean="0">
                <a:latin typeface="メイリオ" panose="020B0604030504040204" pitchFamily="50" charset="-128"/>
                <a:ea typeface="メイリオ" panose="020B0604030504040204" pitchFamily="50" charset="-128"/>
                <a:cs typeface="メイリオ" panose="020B0604030504040204" pitchFamily="50" charset="-128"/>
              </a:rPr>
              <a:t>使用</a:t>
            </a:r>
            <a:r>
              <a:rPr lang="ja-JP" altLang="en-US" sz="2000" b="0" dirty="0" smtClean="0">
                <a:latin typeface="メイリオ" panose="020B0604030504040204" pitchFamily="50" charset="-128"/>
                <a:ea typeface="メイリオ" panose="020B0604030504040204" pitchFamily="50" charset="-128"/>
                <a:cs typeface="メイリオ" panose="020B0604030504040204" pitchFamily="50" charset="-128"/>
              </a:rPr>
              <a:t>案</a:t>
            </a:r>
            <a:r>
              <a:rPr lang="en-US" sz="2000" b="0" dirty="0" smtClean="0">
                <a:latin typeface="メイリオ" panose="020B0604030504040204" pitchFamily="50" charset="-128"/>
                <a:ea typeface="メイリオ" panose="020B0604030504040204" pitchFamily="50" charset="-128"/>
                <a:cs typeface="メイリオ" panose="020B0604030504040204" pitchFamily="50" charset="-128"/>
              </a:rPr>
              <a:t>を</a:t>
            </a:r>
            <a:r>
              <a:rPr lang="en-US" altLang="ja-JP" sz="2000" dirty="0">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2000" dirty="0" err="1" smtClean="0">
                <a:latin typeface="メイリオ" panose="020B0604030504040204" pitchFamily="50" charset="-128"/>
                <a:ea typeface="メイリオ" panose="020B0604030504040204" pitchFamily="50" charset="-128"/>
                <a:cs typeface="メイリオ" panose="020B0604030504040204" pitchFamily="50" charset="-128"/>
              </a:rPr>
              <a:t>ライセンスが</a:t>
            </a:r>
            <a:r>
              <a:rPr lang="en-US" sz="2000" b="0" dirty="0" err="1" smtClean="0">
                <a:latin typeface="メイリオ" panose="020B0604030504040204" pitchFamily="50" charset="-128"/>
                <a:ea typeface="メイリオ" panose="020B0604030504040204" pitchFamily="50" charset="-128"/>
                <a:cs typeface="メイリオ" panose="020B0604030504040204" pitchFamily="50" charset="-128"/>
              </a:rPr>
              <a:t>本当に許容しているか</a:t>
            </a:r>
            <a:r>
              <a:rPr lang="en-US" sz="2000" b="0" dirty="0">
                <a:latin typeface="メイリオ" panose="020B0604030504040204" pitchFamily="50" charset="-128"/>
                <a:ea typeface="メイリオ" panose="020B0604030504040204" pitchFamily="50" charset="-128"/>
                <a:cs typeface="メイリオ" panose="020B0604030504040204" pitchFamily="50" charset="-128"/>
              </a:rPr>
              <a:t>？  </a:t>
            </a:r>
            <a:endParaRPr lang="en-US" sz="2000" dirty="0">
              <a:latin typeface="メイリオ" panose="020B0604030504040204" pitchFamily="50" charset="-128"/>
              <a:ea typeface="メイリオ" panose="020B0604030504040204" pitchFamily="50" charset="-128"/>
              <a:cs typeface="メイリオ" panose="020B0604030504040204" pitchFamily="50" charset="-128"/>
            </a:endParaRPr>
          </a:p>
          <a:p>
            <a:pPr marL="457200" indent="-457200">
              <a:buFont typeface="+mj-lt"/>
              <a:buAutoNum type="arabicPeriod"/>
            </a:pPr>
            <a:endParaRPr 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29" name="Picture 2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09738" y="1916482"/>
            <a:ext cx="660318" cy="1301588"/>
          </a:xfrm>
          <a:prstGeom prst="rect">
            <a:avLst/>
          </a:prstGeom>
        </p:spPr>
      </p:pic>
      <p:pic>
        <p:nvPicPr>
          <p:cNvPr id="30" name="Picture 2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98596" y="1916482"/>
            <a:ext cx="660318" cy="1301588"/>
          </a:xfrm>
          <a:prstGeom prst="rect">
            <a:avLst/>
          </a:prstGeom>
        </p:spPr>
      </p:pic>
      <p:pic>
        <p:nvPicPr>
          <p:cNvPr id="31" name="Picture 3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03129" y="1916482"/>
            <a:ext cx="660318" cy="1301588"/>
          </a:xfrm>
          <a:prstGeom prst="rect">
            <a:avLst/>
          </a:prstGeom>
        </p:spPr>
      </p:pic>
      <p:sp>
        <p:nvSpPr>
          <p:cNvPr id="32" name="TextBox 31"/>
          <p:cNvSpPr txBox="1"/>
          <p:nvPr/>
        </p:nvSpPr>
        <p:spPr>
          <a:xfrm>
            <a:off x="4938027" y="3218070"/>
            <a:ext cx="492434" cy="276997"/>
          </a:xfrm>
          <a:prstGeom prst="rect">
            <a:avLst/>
          </a:prstGeom>
          <a:noFill/>
        </p:spPr>
        <p:txBody>
          <a:bodyPr wrap="none" lIns="91436" tIns="45719" rIns="91436" bIns="45719" rtlCol="0">
            <a:spAutoFit/>
          </a:bodyPr>
          <a:lstStyle/>
          <a:p>
            <a:pPr algn="r">
              <a:spcAft>
                <a:spcPts val="300"/>
              </a:spcAft>
            </a:pPr>
            <a:r>
              <a:rPr lang="ja-JP" altLang="en-US" sz="1200" dirty="0">
                <a:latin typeface="メイリオ" panose="020B0604030504040204" pitchFamily="50" charset="-128"/>
                <a:ea typeface="メイリオ" panose="020B0604030504040204" pitchFamily="50" charset="-128"/>
                <a:cs typeface="メイリオ" panose="020B0604030504040204" pitchFamily="50" charset="-128"/>
              </a:rPr>
              <a:t>法務</a:t>
            </a:r>
            <a:endParaRPr lang="en-US" sz="12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3" name="TextBox 32"/>
          <p:cNvSpPr txBox="1"/>
          <p:nvPr/>
        </p:nvSpPr>
        <p:spPr>
          <a:xfrm>
            <a:off x="5507532" y="3218070"/>
            <a:ext cx="954100" cy="276997"/>
          </a:xfrm>
          <a:prstGeom prst="rect">
            <a:avLst/>
          </a:prstGeom>
          <a:noFill/>
        </p:spPr>
        <p:txBody>
          <a:bodyPr wrap="none" lIns="91436" tIns="45719" rIns="91436" bIns="45719" rtlCol="0">
            <a:spAutoFit/>
          </a:bodyPr>
          <a:lstStyle/>
          <a:p>
            <a:pPr algn="r">
              <a:spcAft>
                <a:spcPts val="300"/>
              </a:spcAft>
            </a:pPr>
            <a:r>
              <a:rPr lang="ja-JP" altLang="en-US" sz="1200" dirty="0">
                <a:latin typeface="メイリオ" panose="020B0604030504040204" pitchFamily="50" charset="-128"/>
                <a:ea typeface="メイリオ" panose="020B0604030504040204" pitchFamily="50" charset="-128"/>
                <a:cs typeface="メイリオ" panose="020B0604030504040204" pitchFamily="50" charset="-128"/>
              </a:rPr>
              <a:t>調査・分析</a:t>
            </a:r>
            <a:endParaRPr lang="en-US" sz="12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4" name="TextBox 33"/>
          <p:cNvSpPr txBox="1"/>
          <p:nvPr/>
        </p:nvSpPr>
        <p:spPr>
          <a:xfrm>
            <a:off x="6544412" y="3218070"/>
            <a:ext cx="646323" cy="276997"/>
          </a:xfrm>
          <a:prstGeom prst="rect">
            <a:avLst/>
          </a:prstGeom>
          <a:noFill/>
        </p:spPr>
        <p:txBody>
          <a:bodyPr wrap="none" lIns="91436" tIns="45719" rIns="91436" bIns="45719" rtlCol="0">
            <a:spAutoFit/>
          </a:bodyPr>
          <a:lstStyle/>
          <a:p>
            <a:pPr algn="r">
              <a:spcAft>
                <a:spcPts val="300"/>
              </a:spcAft>
            </a:pPr>
            <a:r>
              <a:rPr lang="en-US" sz="1200" dirty="0">
                <a:latin typeface="メイリオ" panose="020B0604030504040204" pitchFamily="50" charset="-128"/>
                <a:ea typeface="メイリオ" panose="020B0604030504040204" pitchFamily="50" charset="-128"/>
                <a:cs typeface="メイリオ" panose="020B0604030504040204" pitchFamily="50" charset="-128"/>
              </a:rPr>
              <a:t>専門家</a:t>
            </a:r>
          </a:p>
        </p:txBody>
      </p:sp>
    </p:spTree>
    <p:extLst>
      <p:ext uri="{BB962C8B-B14F-4D97-AF65-F5344CB8AC3E}">
        <p14:creationId xmlns:p14="http://schemas.microsoft.com/office/powerpoint/2010/main" val="23521682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422"/>
        <p:cNvGrpSpPr/>
        <p:nvPr/>
      </p:nvGrpSpPr>
      <p:grpSpPr>
        <a:xfrm>
          <a:off x="0" y="0"/>
          <a:ext cx="0" cy="0"/>
          <a:chOff x="0" y="0"/>
          <a:chExt cx="0" cy="0"/>
        </a:xfrm>
      </p:grpSpPr>
      <p:sp>
        <p:nvSpPr>
          <p:cNvPr id="423" name="Shape 423"/>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rgbClr val="D2533C"/>
              </a:buClr>
              <a:buSzPct val="25000"/>
              <a:buFont typeface="Roboto"/>
              <a:buNone/>
            </a:pPr>
            <a:r>
              <a:rPr lang="en-US" sz="4000" b="0" i="0" u="none" strike="noStrike" cap="none">
                <a:solidFill>
                  <a:srgbClr val="D2533C"/>
                </a:solidFill>
                <a:latin typeface="Roboto"/>
                <a:ea typeface="Roboto"/>
                <a:cs typeface="Roboto"/>
                <a:sym typeface="Roboto"/>
              </a:rPr>
              <a:t>Source Code Scanning Tools</a:t>
            </a:r>
          </a:p>
        </p:txBody>
      </p:sp>
      <p:sp>
        <p:nvSpPr>
          <p:cNvPr id="424" name="Shape 424"/>
          <p:cNvSpPr txBox="1">
            <a:spLocks noGrp="1"/>
          </p:cNvSpPr>
          <p:nvPr>
            <p:ph type="body" idx="1"/>
          </p:nvPr>
        </p:nvSpPr>
        <p:spPr>
          <a:xfrm>
            <a:off x="623093" y="1600200"/>
            <a:ext cx="10945811" cy="4953000"/>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There are many different automated source code scanning tools. </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All of the solutions address specific needs and - for that reason - none will solve all possible challenges</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Companies pick the solution most suited to their specific market area and product</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Many companies use both an automated tool and manual review</a:t>
            </a:r>
          </a:p>
          <a:p>
            <a:pPr marL="182880" marR="0" lvl="0" indent="-182880" algn="l" rtl="0">
              <a:spcBef>
                <a:spcPts val="480"/>
              </a:spcBef>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A good example of freely available source code scanning tool is FOSSology,</a:t>
            </a:r>
            <a:br>
              <a:rPr lang="en-US" sz="2400" b="0" i="0" u="none" strike="noStrike" cap="none">
                <a:solidFill>
                  <a:schemeClr val="dk1"/>
                </a:solidFill>
                <a:latin typeface="Roboto"/>
                <a:ea typeface="Roboto"/>
                <a:cs typeface="Roboto"/>
                <a:sym typeface="Roboto"/>
              </a:rPr>
            </a:br>
            <a:r>
              <a:rPr lang="en-US" sz="2400" b="0" i="0" u="none" strike="noStrike" cap="none">
                <a:solidFill>
                  <a:schemeClr val="dk1"/>
                </a:solidFill>
                <a:latin typeface="Roboto"/>
                <a:ea typeface="Roboto"/>
                <a:cs typeface="Roboto"/>
                <a:sym typeface="Roboto"/>
              </a:rPr>
              <a:t>a project hosted by the Linux Foundation:</a:t>
            </a:r>
            <a:br>
              <a:rPr lang="en-US" sz="2400" b="0" i="0" u="none" strike="noStrike" cap="none">
                <a:solidFill>
                  <a:schemeClr val="dk1"/>
                </a:solidFill>
                <a:latin typeface="Roboto"/>
                <a:ea typeface="Roboto"/>
                <a:cs typeface="Roboto"/>
                <a:sym typeface="Roboto"/>
              </a:rPr>
            </a:br>
            <a:r>
              <a:rPr lang="en-US" sz="2000" b="0" i="0" u="sng" strike="noStrike" cap="none">
                <a:solidFill>
                  <a:schemeClr val="hlink"/>
                </a:solidFill>
                <a:latin typeface="Roboto Mono"/>
                <a:ea typeface="Roboto Mono"/>
                <a:cs typeface="Roboto Mono"/>
                <a:sym typeface="Roboto Mono"/>
                <a:hlinkClick r:id="rId3"/>
              </a:rPr>
              <a:t>https://www.fossology.org</a:t>
            </a:r>
            <a:r>
              <a:rPr lang="en-US" sz="2400" b="0" i="0" u="none" strike="noStrike" cap="none">
                <a:solidFill>
                  <a:schemeClr val="dk1"/>
                </a:solidFill>
                <a:latin typeface="Roboto"/>
                <a:ea typeface="Roboto"/>
                <a:cs typeface="Roboto"/>
                <a:sym typeface="Roboto"/>
              </a:rPr>
              <a:t> </a:t>
            </a:r>
          </a:p>
        </p:txBody>
      </p:sp>
    </p:spTree>
    <p:extLst>
      <p:ext uri="{BB962C8B-B14F-4D97-AF65-F5344CB8AC3E}">
        <p14:creationId xmlns:p14="http://schemas.microsoft.com/office/powerpoint/2010/main" val="40606771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コンテンツ</a:t>
            </a:r>
          </a:p>
        </p:txBody>
      </p:sp>
      <p:sp>
        <p:nvSpPr>
          <p:cNvPr id="3" name="Content Placeholder 2"/>
          <p:cNvSpPr>
            <a:spLocks noGrp="1"/>
          </p:cNvSpPr>
          <p:nvPr>
            <p:ph sz="half" idx="1"/>
          </p:nvPr>
        </p:nvSpPr>
        <p:spPr/>
        <p:txBody>
          <a:bodyPr vert="horz" lIns="91440" tIns="45720" rIns="91440" bIns="45720" rtlCol="0" anchor="t">
            <a:normAutofit/>
          </a:bodyPr>
          <a:lstStyle/>
          <a:p>
            <a:pPr marL="514350" indent="-514350">
              <a:buFont typeface="+mj-lt"/>
              <a:buAutoNum type="arabicPeriod"/>
            </a:pPr>
            <a:r>
              <a:rPr lang="x-none" dirty="0">
                <a:latin typeface="メイリオ" panose="020B0604030504040204" pitchFamily="50" charset="-128"/>
                <a:ea typeface="メイリオ" panose="020B0604030504040204" pitchFamily="50" charset="-128"/>
                <a:cs typeface="メイリオ" panose="020B0604030504040204" pitchFamily="50" charset="-128"/>
              </a:rPr>
              <a:t>知的財産とは何か？</a:t>
            </a:r>
          </a:p>
          <a:p>
            <a:pPr marL="514350" indent="-514350">
              <a:buFont typeface="+mj-lt"/>
              <a:buAutoNum type="arabicPeriod"/>
            </a:pPr>
            <a:r>
              <a:rPr lang="en-US" dirty="0">
                <a:latin typeface="メイリオ" panose="020B0604030504040204" pitchFamily="50" charset="-128"/>
                <a:ea typeface="メイリオ" panose="020B0604030504040204" pitchFamily="50" charset="-128"/>
                <a:cs typeface="メイリオ" panose="020B0604030504040204" pitchFamily="50" charset="-128"/>
              </a:rPr>
              <a:t>FOSSライセンス概論</a:t>
            </a:r>
            <a:endParaRPr lang="x-none" dirty="0">
              <a:latin typeface="メイリオ" panose="020B0604030504040204" pitchFamily="50" charset="-128"/>
              <a:ea typeface="メイリオ" panose="020B0604030504040204" pitchFamily="50" charset="-128"/>
              <a:cs typeface="メイリオ" panose="020B0604030504040204" pitchFamily="50" charset="-128"/>
            </a:endParaRPr>
          </a:p>
          <a:p>
            <a:pPr marL="514350" indent="-514350">
              <a:buFont typeface="+mj-lt"/>
              <a:buAutoNum type="arabicPeriod"/>
            </a:pPr>
            <a:r>
              <a:rPr lang="x-none" dirty="0">
                <a:latin typeface="メイリオ" panose="020B0604030504040204" pitchFamily="50" charset="-128"/>
                <a:ea typeface="メイリオ" panose="020B0604030504040204" pitchFamily="50" charset="-128"/>
                <a:cs typeface="メイリオ" panose="020B0604030504040204" pitchFamily="50" charset="-128"/>
              </a:rPr>
              <a:t>FOSSコンプライアンス概論</a:t>
            </a:r>
          </a:p>
          <a:p>
            <a:pPr marL="514350" indent="-514350">
              <a:buFont typeface="+mj-lt"/>
              <a:buAutoNum type="arabicPeriod"/>
            </a:pPr>
            <a:r>
              <a:rPr lang="en-US" dirty="0">
                <a:latin typeface="メイリオ" panose="020B0604030504040204" pitchFamily="50" charset="-128"/>
                <a:ea typeface="メイリオ" panose="020B0604030504040204" pitchFamily="50" charset="-128"/>
                <a:cs typeface="メイリオ" panose="020B0604030504040204" pitchFamily="50" charset="-128"/>
              </a:rPr>
              <a:t>FOSSレビュー</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における</a:t>
            </a:r>
            <a:r>
              <a:rPr lang="en-US" dirty="0" err="1">
                <a:latin typeface="メイリオ" panose="020B0604030504040204" pitchFamily="50" charset="-128"/>
                <a:ea typeface="メイリオ" panose="020B0604030504040204" pitchFamily="50" charset="-128"/>
                <a:cs typeface="メイリオ" panose="020B0604030504040204" pitchFamily="50" charset="-128"/>
              </a:rPr>
              <a:t>ソフトウェアの重要概念</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Content Placeholder 3"/>
          <p:cNvSpPr>
            <a:spLocks noGrp="1"/>
          </p:cNvSpPr>
          <p:nvPr>
            <p:ph sz="half" idx="2"/>
          </p:nvPr>
        </p:nvSpPr>
        <p:spPr/>
        <p:txBody>
          <a:bodyPr vert="horz" lIns="91440" tIns="45720" rIns="91440" bIns="45720" rtlCol="0" anchor="t">
            <a:normAutofit/>
          </a:bodyPr>
          <a:lstStyle/>
          <a:p>
            <a:pPr marL="514350" indent="-514350">
              <a:buFont typeface="+mj-lt"/>
              <a:buAutoNum type="arabicPeriod" startAt="5"/>
            </a:pPr>
            <a:r>
              <a:rPr lang="en-US" dirty="0">
                <a:latin typeface="メイリオ" panose="020B0604030504040204" pitchFamily="50" charset="-128"/>
                <a:ea typeface="メイリオ" panose="020B0604030504040204" pitchFamily="50" charset="-128"/>
                <a:cs typeface="メイリオ" panose="020B0604030504040204" pitchFamily="50" charset="-128"/>
              </a:rPr>
              <a:t>FOSSレビュー</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の</a:t>
            </a:r>
            <a:r>
              <a:rPr lang="en-US" dirty="0" err="1">
                <a:latin typeface="メイリオ" panose="020B0604030504040204" pitchFamily="50" charset="-128"/>
                <a:ea typeface="メイリオ" panose="020B0604030504040204" pitchFamily="50" charset="-128"/>
                <a:cs typeface="メイリオ" panose="020B0604030504040204" pitchFamily="50" charset="-128"/>
              </a:rPr>
              <a:t>実施</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marL="514350" indent="-514350">
              <a:buFont typeface="+mj-lt"/>
              <a:buAutoNum type="arabicPeriod" startAt="5"/>
            </a:pPr>
            <a:r>
              <a:rPr lang="x-none" dirty="0" smtClean="0">
                <a:latin typeface="メイリオ" panose="020B0604030504040204" pitchFamily="50" charset="-128"/>
                <a:ea typeface="メイリオ" panose="020B0604030504040204" pitchFamily="50" charset="-128"/>
                <a:cs typeface="メイリオ" panose="020B0604030504040204" pitchFamily="50" charset="-128"/>
              </a:rPr>
              <a:t>コンプライアンスマネジメント</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の始めから終わりまで</a:t>
            </a:r>
            <a:r>
              <a:rPr lang="x-none" dirty="0" smtClean="0">
                <a:latin typeface="メイリオ" panose="020B0604030504040204" pitchFamily="50" charset="-128"/>
                <a:ea typeface="メイリオ" panose="020B0604030504040204" pitchFamily="50" charset="-128"/>
                <a:cs typeface="メイリオ" panose="020B0604030504040204" pitchFamily="50" charset="-128"/>
              </a:rPr>
              <a:t>（</a:t>
            </a:r>
            <a:r>
              <a:rPr lang="x-none" dirty="0">
                <a:latin typeface="メイリオ" panose="020B0604030504040204" pitchFamily="50" charset="-128"/>
                <a:ea typeface="メイリオ" panose="020B0604030504040204" pitchFamily="50" charset="-128"/>
                <a:cs typeface="メイリオ" panose="020B0604030504040204" pitchFamily="50" charset="-128"/>
              </a:rPr>
              <a:t>プロセス例）</a:t>
            </a:r>
          </a:p>
          <a:p>
            <a:pPr marL="514350" indent="-514350">
              <a:buFont typeface="+mj-lt"/>
              <a:buAutoNum type="arabicPeriod" startAt="5"/>
            </a:pP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コンプライアンス</a:t>
            </a:r>
            <a:r>
              <a:rPr lang="ja-JP" altLang="en-US" dirty="0" err="1" smtClean="0">
                <a:latin typeface="メイリオ" panose="020B0604030504040204" pitchFamily="50" charset="-128"/>
                <a:ea typeface="メイリオ" panose="020B0604030504040204" pitchFamily="50" charset="-128"/>
                <a:cs typeface="メイリオ" panose="020B0604030504040204" pitchFamily="50" charset="-128"/>
              </a:rPr>
              <a:t>での</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落とし穴</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と</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その</a:t>
            </a:r>
            <a:r>
              <a:rPr lang="en-US" smtClean="0">
                <a:latin typeface="メイリオ" panose="020B0604030504040204" pitchFamily="50" charset="-128"/>
                <a:ea typeface="メイリオ" panose="020B0604030504040204" pitchFamily="50" charset="-128"/>
                <a:cs typeface="メイリオ" panose="020B0604030504040204" pitchFamily="50" charset="-128"/>
              </a:rPr>
              <a:t>回避</a:t>
            </a:r>
          </a:p>
          <a:p>
            <a:pPr marL="514350" indent="-514350">
              <a:buFont typeface="+mj-lt"/>
              <a:buAutoNum type="arabicPeriod" startAt="5"/>
            </a:pP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開発者向けガイドライン</a:t>
            </a:r>
            <a:endParaRPr lang="x-none"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119124899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メイリオ" panose="020B0604030504040204" pitchFamily="50" charset="-128"/>
                <a:ea typeface="メイリオ" panose="020B0604030504040204" pitchFamily="50" charset="-128"/>
                <a:cs typeface="メイリオ" panose="020B0604030504040204" pitchFamily="50" charset="-128"/>
              </a:rPr>
              <a:t>FOSSレビュ</a:t>
            </a:r>
            <a:r>
              <a:rPr lang="en-US" dirty="0">
                <a:latin typeface="メイリオ" panose="020B0604030504040204" pitchFamily="50" charset="-128"/>
                <a:ea typeface="メイリオ" panose="020B0604030504040204" pitchFamily="50" charset="-128"/>
                <a:cs typeface="メイリオ" panose="020B0604030504040204" pitchFamily="50" charset="-128"/>
              </a:rPr>
              <a:t>ー</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の遂行</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1" name="Content Placeholder 2"/>
          <p:cNvSpPr>
            <a:spLocks noGrp="1"/>
          </p:cNvSpPr>
          <p:nvPr>
            <p:ph idx="1"/>
          </p:nvPr>
        </p:nvSpPr>
        <p:spPr>
          <a:xfrm>
            <a:off x="141674" y="5813485"/>
            <a:ext cx="11761292" cy="995106"/>
          </a:xfrm>
        </p:spPr>
        <p:txBody>
          <a:bodyPr vert="horz" lIns="91440" tIns="45720" rIns="91440" bIns="45720" rtlCol="0" anchor="t">
            <a:noAutofit/>
          </a:bodyPr>
          <a:lstStyle/>
          <a:p>
            <a:pPr marL="0" indent="0">
              <a:buNone/>
            </a:pPr>
            <a:r>
              <a:rPr lang="en-US" sz="1800" dirty="0" err="1">
                <a:latin typeface="メイリオ" panose="020B0604030504040204" pitchFamily="50" charset="-128"/>
                <a:ea typeface="メイリオ" panose="020B0604030504040204" pitchFamily="50" charset="-128"/>
                <a:cs typeface="メイリオ" panose="020B0604030504040204" pitchFamily="50" charset="-128"/>
              </a:rPr>
              <a:t>FOSSレビュープロセスは、</a:t>
            </a:r>
            <a:r>
              <a:rPr lang="en-US" sz="1800" dirty="0" err="1" smtClean="0">
                <a:latin typeface="メイリオ" panose="020B0604030504040204" pitchFamily="50" charset="-128"/>
                <a:ea typeface="メイリオ" panose="020B0604030504040204" pitchFamily="50" charset="-128"/>
                <a:cs typeface="メイリオ" panose="020B0604030504040204" pitchFamily="50" charset="-128"/>
              </a:rPr>
              <a:t>インタラクティブ</a:t>
            </a:r>
            <a:r>
              <a:rPr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に</a:t>
            </a:r>
            <a:r>
              <a:rPr lang="en-US" sz="1800" dirty="0" smtClean="0">
                <a:latin typeface="メイリオ" panose="020B0604030504040204" pitchFamily="50" charset="-128"/>
                <a:ea typeface="メイリオ" panose="020B0604030504040204" pitchFamily="50" charset="-128"/>
                <a:cs typeface="メイリオ" panose="020B0604030504040204" pitchFamily="50" charset="-128"/>
              </a:rPr>
              <a:t>取</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り</a:t>
            </a:r>
            <a:r>
              <a:rPr lang="en-US" sz="1800" dirty="0" smtClean="0">
                <a:latin typeface="メイリオ" panose="020B0604030504040204" pitchFamily="50" charset="-128"/>
                <a:ea typeface="メイリオ" panose="020B0604030504040204" pitchFamily="50" charset="-128"/>
                <a:cs typeface="メイリオ" panose="020B0604030504040204" pitchFamily="50" charset="-128"/>
              </a:rPr>
              <a:t>組</a:t>
            </a:r>
            <a:r>
              <a:rPr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む</a:t>
            </a:r>
            <a:r>
              <a:rPr lang="ja-JP" altLang="en-US" sz="1800" smtClean="0">
                <a:latin typeface="メイリオ" panose="020B0604030504040204" pitchFamily="50" charset="-128"/>
                <a:ea typeface="メイリオ" panose="020B0604030504040204" pitchFamily="50" charset="-128"/>
                <a:cs typeface="メイリオ" panose="020B0604030504040204" pitchFamily="50" charset="-128"/>
              </a:rPr>
              <a:t>ものとなる。この作業</a:t>
            </a:r>
            <a:r>
              <a:rPr lang="ja-JP" altLang="en-US" sz="1800">
                <a:latin typeface="メイリオ" panose="020B0604030504040204" pitchFamily="50" charset="-128"/>
                <a:ea typeface="メイリオ" panose="020B0604030504040204" pitchFamily="50" charset="-128"/>
                <a:cs typeface="メイリオ" panose="020B0604030504040204" pitchFamily="50" charset="-128"/>
              </a:rPr>
              <a:t>ではエンジニアリング チーム、ビジネス チーム、法務チーム</a:t>
            </a:r>
            <a:r>
              <a:rPr lang="ja-JP" altLang="en-US" sz="1800" smtClean="0">
                <a:latin typeface="メイリオ" panose="020B0604030504040204" pitchFamily="50" charset="-128"/>
                <a:ea typeface="メイリオ" panose="020B0604030504040204" pitchFamily="50" charset="-128"/>
                <a:cs typeface="メイリオ" panose="020B0604030504040204" pitchFamily="50" charset="-128"/>
              </a:rPr>
              <a:t>など分野をまたぐ形となる</a:t>
            </a:r>
            <a:r>
              <a:rPr lang="ja-JP" altLang="en-US" sz="1800">
                <a:latin typeface="メイリオ" panose="020B0604030504040204" pitchFamily="50" charset="-128"/>
                <a:ea typeface="メイリオ" panose="020B0604030504040204" pitchFamily="50" charset="-128"/>
                <a:cs typeface="メイリオ" panose="020B0604030504040204" pitchFamily="50" charset="-128"/>
              </a:rPr>
              <a:t>ため、フォローアップでの議論では内在する問題を</a:t>
            </a:r>
            <a:r>
              <a:rPr lang="ja-JP" altLang="en-US" sz="1800" smtClean="0">
                <a:latin typeface="メイリオ" panose="020B0604030504040204" pitchFamily="50" charset="-128"/>
                <a:ea typeface="メイリオ" panose="020B0604030504040204" pitchFamily="50" charset="-128"/>
                <a:cs typeface="メイリオ" panose="020B0604030504040204" pitchFamily="50" charset="-128"/>
              </a:rPr>
              <a:t>すべての</a:t>
            </a:r>
            <a:r>
              <a:rPr lang="ja-JP" altLang="en-US" sz="1800">
                <a:latin typeface="メイリオ" panose="020B0604030504040204" pitchFamily="50" charset="-128"/>
                <a:ea typeface="メイリオ" panose="020B0604030504040204" pitchFamily="50" charset="-128"/>
                <a:cs typeface="メイリオ" panose="020B0604030504040204" pitchFamily="50" charset="-128"/>
              </a:rPr>
              <a:t>参加者が理解することが求められる。最終的に本プロセスでは</a:t>
            </a:r>
            <a:r>
              <a:rPr lang="en-US" altLang="ja-JP" sz="180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1800">
                <a:latin typeface="メイリオ" panose="020B0604030504040204" pitchFamily="50" charset="-128"/>
                <a:ea typeface="メイリオ" panose="020B0604030504040204" pitchFamily="50" charset="-128"/>
                <a:cs typeface="メイリオ" panose="020B0604030504040204" pitchFamily="50" charset="-128"/>
              </a:rPr>
              <a:t>の使用</a:t>
            </a:r>
            <a:r>
              <a:rPr lang="ja-JP" altLang="en-US" sz="1800" smtClean="0">
                <a:latin typeface="メイリオ" panose="020B0604030504040204" pitchFamily="50" charset="-128"/>
                <a:ea typeface="メイリオ" panose="020B0604030504040204" pitchFamily="50" charset="-128"/>
                <a:cs typeface="メイリオ" panose="020B0604030504040204" pitchFamily="50" charset="-128"/>
              </a:rPr>
              <a:t>について</a:t>
            </a:r>
            <a:r>
              <a:rPr lang="ja-JP" altLang="en-US" sz="1800">
                <a:latin typeface="メイリオ" panose="020B0604030504040204" pitchFamily="50" charset="-128"/>
                <a:ea typeface="メイリオ" panose="020B0604030504040204" pitchFamily="50" charset="-128"/>
                <a:cs typeface="メイリオ" panose="020B0604030504040204" pitchFamily="50" charset="-128"/>
              </a:rPr>
              <a:t>の確実な指導を行う。</a:t>
            </a:r>
            <a:endParaRPr lang="en-US" sz="1800" dirty="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66100" y="1457910"/>
            <a:ext cx="4273016" cy="1460319"/>
          </a:xfrm>
          <a:prstGeom prst="rect">
            <a:avLst/>
          </a:prstGeom>
        </p:spPr>
      </p:pic>
      <p:sp>
        <p:nvSpPr>
          <p:cNvPr id="13" name="TextBox 12"/>
          <p:cNvSpPr txBox="1"/>
          <p:nvPr/>
        </p:nvSpPr>
        <p:spPr>
          <a:xfrm>
            <a:off x="4424363" y="2087563"/>
            <a:ext cx="2977671" cy="830262"/>
          </a:xfrm>
          <a:prstGeom prst="rect">
            <a:avLst/>
          </a:prstGeom>
          <a:noFill/>
        </p:spPr>
        <p:txBody>
          <a:bodyPr wrap="square" lIns="91436" tIns="45719" rIns="91436" bIns="45719" rtlCol="0" anchor="t">
            <a:spAutoFit/>
          </a:bodyPr>
          <a:lstStyle/>
          <a:p>
            <a:pPr algn="ctr"/>
            <a:r>
              <a:rPr lang="en-US" sz="2400" b="1" dirty="0" err="1">
                <a:solidFill>
                  <a:srgbClr val="808080"/>
                </a:solidFill>
                <a:latin typeface="メイリオ" panose="020B0604030504040204" pitchFamily="50" charset="-128"/>
                <a:ea typeface="メイリオ" panose="020B0604030504040204" pitchFamily="50" charset="-128"/>
                <a:cs typeface="メイリオ" panose="020B0604030504040204" pitchFamily="50" charset="-128"/>
              </a:rPr>
              <a:t>FOSSレビューを</a:t>
            </a:r>
            <a:r>
              <a:rPr lang="en-US" sz="2400" b="1" dirty="0">
                <a:solidFill>
                  <a:srgbClr val="808080"/>
                </a:solidFill>
                <a:latin typeface="メイリオ" panose="020B0604030504040204" pitchFamily="50" charset="-128"/>
                <a:ea typeface="メイリオ" panose="020B0604030504040204" pitchFamily="50" charset="-128"/>
                <a:cs typeface="メイリオ" panose="020B0604030504040204" pitchFamily="50" charset="-128"/>
              </a:rPr>
              <a:t/>
            </a:r>
            <a:br>
              <a:rPr lang="en-US" sz="2400" b="1" dirty="0">
                <a:solidFill>
                  <a:srgbClr val="808080"/>
                </a:solidFill>
                <a:latin typeface="メイリオ" panose="020B0604030504040204" pitchFamily="50" charset="-128"/>
                <a:ea typeface="メイリオ" panose="020B0604030504040204" pitchFamily="50" charset="-128"/>
                <a:cs typeface="メイリオ" panose="020B0604030504040204" pitchFamily="50" charset="-128"/>
              </a:rPr>
            </a:br>
            <a:r>
              <a:rPr lang="en-US" sz="2400" b="1" dirty="0" err="1">
                <a:solidFill>
                  <a:srgbClr val="808080"/>
                </a:solidFill>
                <a:latin typeface="メイリオ" panose="020B0604030504040204" pitchFamily="50" charset="-128"/>
                <a:ea typeface="メイリオ" panose="020B0604030504040204" pitchFamily="50" charset="-128"/>
                <a:cs typeface="メイリオ" panose="020B0604030504040204" pitchFamily="50" charset="-128"/>
              </a:rPr>
              <a:t>開始する</a:t>
            </a:r>
            <a:r>
              <a:rPr lang="en-US" sz="2400" b="1" dirty="0">
                <a:solidFill>
                  <a:srgbClr val="808080"/>
                </a:solidFill>
                <a:latin typeface="メイリオ" panose="020B0604030504040204" pitchFamily="50" charset="-128"/>
                <a:ea typeface="メイリオ" panose="020B0604030504040204" pitchFamily="50" charset="-128"/>
                <a:cs typeface="メイリオ" panose="020B0604030504040204" pitchFamily="50" charset="-128"/>
              </a:rPr>
              <a:t> </a:t>
            </a:r>
            <a:endParaRPr lang="en-US" sz="2400" b="1" dirty="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14" name="Pictur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32714" y="3039475"/>
            <a:ext cx="658853" cy="1298702"/>
          </a:xfrm>
          <a:prstGeom prst="rect">
            <a:avLst/>
          </a:prstGeom>
        </p:spPr>
      </p:pic>
      <p:grpSp>
        <p:nvGrpSpPr>
          <p:cNvPr id="15" name="Group 14"/>
          <p:cNvGrpSpPr/>
          <p:nvPr/>
        </p:nvGrpSpPr>
        <p:grpSpPr>
          <a:xfrm>
            <a:off x="1352537" y="3130915"/>
            <a:ext cx="1954373" cy="1120968"/>
            <a:chOff x="-169730" y="2503793"/>
            <a:chExt cx="1954373" cy="1120968"/>
          </a:xfrm>
        </p:grpSpPr>
        <p:grpSp>
          <p:nvGrpSpPr>
            <p:cNvPr id="16" name="Group 15"/>
            <p:cNvGrpSpPr/>
            <p:nvPr/>
          </p:nvGrpSpPr>
          <p:grpSpPr>
            <a:xfrm>
              <a:off x="-169730" y="2503793"/>
              <a:ext cx="1954373" cy="744702"/>
              <a:chOff x="-169730" y="2503793"/>
              <a:chExt cx="1954373" cy="744702"/>
            </a:xfrm>
          </p:grpSpPr>
          <p:sp>
            <p:nvSpPr>
              <p:cNvPr id="18" name="TextBox 17"/>
              <p:cNvSpPr txBox="1"/>
              <p:nvPr/>
            </p:nvSpPr>
            <p:spPr>
              <a:xfrm>
                <a:off x="-169730" y="2971498"/>
                <a:ext cx="1954373" cy="276997"/>
              </a:xfrm>
              <a:prstGeom prst="rect">
                <a:avLst/>
              </a:prstGeom>
              <a:noFill/>
            </p:spPr>
            <p:txBody>
              <a:bodyPr wrap="none" lIns="91436" tIns="45719" rIns="91436" bIns="45719" rtlCol="0">
                <a:spAutoFit/>
              </a:bodyPr>
              <a:lstStyle/>
              <a:p>
                <a:pPr algn="r">
                  <a:spcAft>
                    <a:spcPts val="300"/>
                  </a:spcAft>
                </a:pPr>
                <a:r>
                  <a:rPr lang="en-US" sz="1200" dirty="0" err="1">
                    <a:latin typeface="メイリオ" panose="020B0604030504040204" pitchFamily="50" charset="-128"/>
                    <a:ea typeface="メイリオ" panose="020B0604030504040204" pitchFamily="50" charset="-128"/>
                    <a:cs typeface="メイリオ" panose="020B0604030504040204" pitchFamily="50" charset="-128"/>
                  </a:rPr>
                  <a:t>プロダクト</a:t>
                </a:r>
                <a:r>
                  <a:rPr lang="ja-JP" altLang="en-US" sz="1200" dirty="0">
                    <a:latin typeface="メイリオ" panose="020B0604030504040204" pitchFamily="50" charset="-128"/>
                    <a:ea typeface="メイリオ" panose="020B0604030504040204" pitchFamily="50" charset="-128"/>
                    <a:cs typeface="メイリオ" panose="020B0604030504040204" pitchFamily="50" charset="-128"/>
                  </a:rPr>
                  <a:t> </a:t>
                </a:r>
                <a:r>
                  <a:rPr lang="en-US" sz="1200" dirty="0" err="1">
                    <a:latin typeface="メイリオ" panose="020B0604030504040204" pitchFamily="50" charset="-128"/>
                    <a:ea typeface="メイリオ" panose="020B0604030504040204" pitchFamily="50" charset="-128"/>
                    <a:cs typeface="メイリオ" panose="020B0604030504040204" pitchFamily="50" charset="-128"/>
                  </a:rPr>
                  <a:t>マネージャ</a:t>
                </a:r>
                <a:r>
                  <a:rPr lang="ja-JP" altLang="en-US" sz="1200" dirty="0" err="1">
                    <a:latin typeface="メイリオ" panose="020B0604030504040204" pitchFamily="50" charset="-128"/>
                    <a:ea typeface="メイリオ" panose="020B0604030504040204" pitchFamily="50" charset="-128"/>
                    <a:cs typeface="メイリオ" panose="020B0604030504040204" pitchFamily="50" charset="-128"/>
                  </a:rPr>
                  <a:t>ー</a:t>
                </a:r>
                <a:endParaRPr lang="en-US" sz="12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9" name="TextBox 18"/>
              <p:cNvSpPr txBox="1"/>
              <p:nvPr/>
            </p:nvSpPr>
            <p:spPr>
              <a:xfrm>
                <a:off x="-169730" y="2503793"/>
                <a:ext cx="1954373" cy="276997"/>
              </a:xfrm>
              <a:prstGeom prst="rect">
                <a:avLst/>
              </a:prstGeom>
              <a:noFill/>
            </p:spPr>
            <p:txBody>
              <a:bodyPr wrap="none" lIns="91436" tIns="45719" rIns="91436" bIns="45719" rtlCol="0">
                <a:spAutoFit/>
              </a:bodyPr>
              <a:lstStyle/>
              <a:p>
                <a:pPr algn="r">
                  <a:spcAft>
                    <a:spcPts val="300"/>
                  </a:spcAft>
                </a:pPr>
                <a:r>
                  <a:rPr lang="en-US" sz="1200" dirty="0" err="1">
                    <a:latin typeface="メイリオ" panose="020B0604030504040204" pitchFamily="50" charset="-128"/>
                    <a:ea typeface="メイリオ" panose="020B0604030504040204" pitchFamily="50" charset="-128"/>
                    <a:cs typeface="メイリオ" panose="020B0604030504040204" pitchFamily="50" charset="-128"/>
                  </a:rPr>
                  <a:t>プログラム</a:t>
                </a:r>
                <a:r>
                  <a:rPr lang="ja-JP" altLang="en-US" sz="1200" dirty="0">
                    <a:latin typeface="メイリオ" panose="020B0604030504040204" pitchFamily="50" charset="-128"/>
                    <a:ea typeface="メイリオ" panose="020B0604030504040204" pitchFamily="50" charset="-128"/>
                    <a:cs typeface="メイリオ" panose="020B0604030504040204" pitchFamily="50" charset="-128"/>
                  </a:rPr>
                  <a:t> </a:t>
                </a:r>
                <a:r>
                  <a:rPr lang="en-US" sz="1200" dirty="0" err="1">
                    <a:latin typeface="メイリオ" panose="020B0604030504040204" pitchFamily="50" charset="-128"/>
                    <a:ea typeface="メイリオ" panose="020B0604030504040204" pitchFamily="50" charset="-128"/>
                    <a:cs typeface="メイリオ" panose="020B0604030504040204" pitchFamily="50" charset="-128"/>
                  </a:rPr>
                  <a:t>マネージャ</a:t>
                </a:r>
                <a:r>
                  <a:rPr lang="ja-JP" altLang="en-US" sz="1200" dirty="0" err="1">
                    <a:latin typeface="メイリオ" panose="020B0604030504040204" pitchFamily="50" charset="-128"/>
                    <a:ea typeface="メイリオ" panose="020B0604030504040204" pitchFamily="50" charset="-128"/>
                    <a:cs typeface="メイリオ" panose="020B0604030504040204" pitchFamily="50" charset="-128"/>
                  </a:rPr>
                  <a:t>ー</a:t>
                </a:r>
                <a:endParaRPr lang="en-US" sz="1200" dirty="0">
                  <a:latin typeface="メイリオ" panose="020B0604030504040204" pitchFamily="50" charset="-128"/>
                  <a:ea typeface="メイリオ" panose="020B0604030504040204" pitchFamily="50" charset="-128"/>
                  <a:cs typeface="メイリオ" panose="020B0604030504040204" pitchFamily="50" charset="-128"/>
                </a:endParaRPr>
              </a:p>
            </p:txBody>
          </p:sp>
        </p:grpSp>
        <p:sp>
          <p:nvSpPr>
            <p:cNvPr id="17" name="TextBox 16"/>
            <p:cNvSpPr txBox="1"/>
            <p:nvPr/>
          </p:nvSpPr>
          <p:spPr>
            <a:xfrm>
              <a:off x="753599" y="3347764"/>
              <a:ext cx="1031044" cy="276997"/>
            </a:xfrm>
            <a:prstGeom prst="rect">
              <a:avLst/>
            </a:prstGeom>
            <a:noFill/>
          </p:spPr>
          <p:txBody>
            <a:bodyPr wrap="none" lIns="91436" tIns="45719" rIns="91436" bIns="45719" rtlCol="0">
              <a:spAutoFit/>
            </a:bodyPr>
            <a:lstStyle/>
            <a:p>
              <a:pPr algn="r">
                <a:spcAft>
                  <a:spcPts val="300"/>
                </a:spcAft>
              </a:pPr>
              <a:r>
                <a:rPr lang="en-US" sz="1200" dirty="0">
                  <a:latin typeface="メイリオ" panose="020B0604030504040204" pitchFamily="50" charset="-128"/>
                  <a:ea typeface="メイリオ" panose="020B0604030504040204" pitchFamily="50" charset="-128"/>
                  <a:cs typeface="メイリオ" panose="020B0604030504040204" pitchFamily="50" charset="-128"/>
                </a:rPr>
                <a:t> エンジニア</a:t>
              </a:r>
            </a:p>
          </p:txBody>
        </p:sp>
      </p:grpSp>
      <p:pic>
        <p:nvPicPr>
          <p:cNvPr id="20" name="Picture 1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39554" y="2852470"/>
            <a:ext cx="660318" cy="1301588"/>
          </a:xfrm>
          <a:prstGeom prst="rect">
            <a:avLst/>
          </a:prstGeom>
        </p:spPr>
      </p:pic>
      <p:pic>
        <p:nvPicPr>
          <p:cNvPr id="21" name="Picture 2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28412" y="2852470"/>
            <a:ext cx="660318" cy="1301588"/>
          </a:xfrm>
          <a:prstGeom prst="rect">
            <a:avLst/>
          </a:prstGeom>
        </p:spPr>
      </p:pic>
      <p:pic>
        <p:nvPicPr>
          <p:cNvPr id="22" name="Picture 2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332945" y="2852470"/>
            <a:ext cx="660318" cy="1301588"/>
          </a:xfrm>
          <a:prstGeom prst="rect">
            <a:avLst/>
          </a:prstGeom>
        </p:spPr>
      </p:pic>
      <p:sp>
        <p:nvSpPr>
          <p:cNvPr id="23" name="TextBox 22"/>
          <p:cNvSpPr txBox="1"/>
          <p:nvPr/>
        </p:nvSpPr>
        <p:spPr>
          <a:xfrm>
            <a:off x="7865788" y="4178532"/>
            <a:ext cx="492434" cy="276997"/>
          </a:xfrm>
          <a:prstGeom prst="rect">
            <a:avLst/>
          </a:prstGeom>
          <a:noFill/>
        </p:spPr>
        <p:txBody>
          <a:bodyPr wrap="none" lIns="91436" tIns="45719" rIns="91436" bIns="45719" rtlCol="0">
            <a:spAutoFit/>
          </a:bodyPr>
          <a:lstStyle/>
          <a:p>
            <a:pPr algn="r">
              <a:spcAft>
                <a:spcPts val="300"/>
              </a:spcAft>
            </a:pPr>
            <a:r>
              <a:rPr lang="ja-JP" altLang="en-US" sz="1200" dirty="0">
                <a:latin typeface="メイリオ" panose="020B0604030504040204" pitchFamily="50" charset="-128"/>
                <a:ea typeface="メイリオ" panose="020B0604030504040204" pitchFamily="50" charset="-128"/>
                <a:cs typeface="メイリオ" panose="020B0604030504040204" pitchFamily="50" charset="-128"/>
              </a:rPr>
              <a:t>法務</a:t>
            </a:r>
            <a:endParaRPr lang="en-US" sz="12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4" name="TextBox 23"/>
          <p:cNvSpPr txBox="1"/>
          <p:nvPr/>
        </p:nvSpPr>
        <p:spPr>
          <a:xfrm>
            <a:off x="8328512" y="4178532"/>
            <a:ext cx="954100" cy="276997"/>
          </a:xfrm>
          <a:prstGeom prst="rect">
            <a:avLst/>
          </a:prstGeom>
          <a:noFill/>
        </p:spPr>
        <p:txBody>
          <a:bodyPr wrap="none" lIns="91436" tIns="45719" rIns="91436" bIns="45719" rtlCol="0">
            <a:spAutoFit/>
          </a:bodyPr>
          <a:lstStyle/>
          <a:p>
            <a:pPr algn="r">
              <a:spcAft>
                <a:spcPts val="300"/>
              </a:spcAft>
            </a:pPr>
            <a:r>
              <a:rPr lang="ja-JP" altLang="en-US" sz="1200" dirty="0">
                <a:latin typeface="メイリオ" panose="020B0604030504040204" pitchFamily="50" charset="-128"/>
                <a:ea typeface="メイリオ" panose="020B0604030504040204" pitchFamily="50" charset="-128"/>
                <a:cs typeface="メイリオ" panose="020B0604030504040204" pitchFamily="50" charset="-128"/>
              </a:rPr>
              <a:t>調査・分析</a:t>
            </a:r>
            <a:endParaRPr lang="en-US" sz="12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5" name="TextBox 24"/>
          <p:cNvSpPr txBox="1"/>
          <p:nvPr/>
        </p:nvSpPr>
        <p:spPr>
          <a:xfrm>
            <a:off x="9424103" y="4178532"/>
            <a:ext cx="646323"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latin typeface="メイリオ" panose="020B0604030504040204" pitchFamily="50" charset="-128"/>
                <a:ea typeface="メイリオ" panose="020B0604030504040204" pitchFamily="50" charset="-128"/>
                <a:cs typeface="メイリオ" panose="020B0604030504040204" pitchFamily="50" charset="-128"/>
              </a:rPr>
              <a:t>専門家</a:t>
            </a:r>
          </a:p>
        </p:txBody>
      </p:sp>
      <p:pic>
        <p:nvPicPr>
          <p:cNvPr id="26" name="Picture 2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938833" y="3005479"/>
            <a:ext cx="2253969" cy="507937"/>
          </a:xfrm>
          <a:prstGeom prst="rect">
            <a:avLst/>
          </a:prstGeom>
        </p:spPr>
      </p:pic>
      <p:pic>
        <p:nvPicPr>
          <p:cNvPr id="27" name="Picture 26"/>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904173" y="3846309"/>
            <a:ext cx="2253969" cy="507937"/>
          </a:xfrm>
          <a:prstGeom prst="rect">
            <a:avLst/>
          </a:prstGeom>
        </p:spPr>
      </p:pic>
      <p:sp>
        <p:nvSpPr>
          <p:cNvPr id="35" name="TextBox 34"/>
          <p:cNvSpPr txBox="1"/>
          <p:nvPr/>
        </p:nvSpPr>
        <p:spPr>
          <a:xfrm>
            <a:off x="5681166" y="3382299"/>
            <a:ext cx="803417" cy="461663"/>
          </a:xfrm>
          <a:prstGeom prst="rect">
            <a:avLst/>
          </a:prstGeom>
          <a:noFill/>
        </p:spPr>
        <p:txBody>
          <a:bodyPr wrap="none" lIns="91436" tIns="45719" rIns="91436" bIns="45719" rtlCol="0">
            <a:spAutoFit/>
          </a:bodyPr>
          <a:lstStyle/>
          <a:p>
            <a:pPr algn="ctr">
              <a:spcAft>
                <a:spcPts val="300"/>
              </a:spcAft>
            </a:pPr>
            <a:r>
              <a:rPr lang="ja-JP" altLang="en-US" sz="2400" b="1" dirty="0">
                <a:latin typeface="メイリオ" panose="020B0604030504040204" pitchFamily="50" charset="-128"/>
                <a:ea typeface="メイリオ" panose="020B0604030504040204" pitchFamily="50" charset="-128"/>
                <a:cs typeface="メイリオ" panose="020B0604030504040204" pitchFamily="50" charset="-128"/>
              </a:rPr>
              <a:t>作業</a:t>
            </a:r>
            <a:endParaRPr lang="en-US" sz="2400" b="1" dirty="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36" name="Picture 35"/>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952169" y="4316671"/>
            <a:ext cx="4273016" cy="1460318"/>
          </a:xfrm>
          <a:prstGeom prst="rect">
            <a:avLst/>
          </a:prstGeom>
        </p:spPr>
      </p:pic>
      <p:sp>
        <p:nvSpPr>
          <p:cNvPr id="37" name="TextBox 36"/>
          <p:cNvSpPr txBox="1"/>
          <p:nvPr/>
        </p:nvSpPr>
        <p:spPr>
          <a:xfrm>
            <a:off x="5695408" y="4193072"/>
            <a:ext cx="803417" cy="461663"/>
          </a:xfrm>
          <a:prstGeom prst="rect">
            <a:avLst/>
          </a:prstGeom>
          <a:noFill/>
        </p:spPr>
        <p:txBody>
          <a:bodyPr wrap="none" lIns="91436" tIns="45719" rIns="91436" bIns="45719" rtlCol="0">
            <a:spAutoFit/>
          </a:bodyPr>
          <a:lstStyle/>
          <a:p>
            <a:pPr algn="ctr">
              <a:spcAft>
                <a:spcPts val="300"/>
              </a:spcAft>
            </a:pPr>
            <a:r>
              <a:rPr lang="ja-JP" altLang="en-US" sz="2400" b="1" dirty="0">
                <a:latin typeface="メイリオ" panose="020B0604030504040204" pitchFamily="50" charset="-128"/>
                <a:ea typeface="メイリオ" panose="020B0604030504040204" pitchFamily="50" charset="-128"/>
                <a:cs typeface="メイリオ" panose="020B0604030504040204" pitchFamily="50" charset="-128"/>
              </a:rPr>
              <a:t>指導</a:t>
            </a:r>
            <a:endParaRPr lang="en-US" sz="2400" b="1"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73827616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FOSS レビューの監督</a:t>
            </a:r>
            <a:endParaRPr 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9" name="Content Placeholder 2"/>
          <p:cNvSpPr txBox="1">
            <a:spLocks/>
          </p:cNvSpPr>
          <p:nvPr/>
        </p:nvSpPr>
        <p:spPr>
          <a:xfrm>
            <a:off x="325426" y="6113101"/>
            <a:ext cx="11421290" cy="1233038"/>
          </a:xfrm>
          <a:prstGeom prst="rect">
            <a:avLst/>
          </a:prstGeom>
        </p:spPr>
        <p:txBody>
          <a:bodyPr vert="horz" lIns="91440" tIns="45720" rIns="91440" bIns="45720" rtlCol="0" anchor="t">
            <a:no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Font typeface="Arial" pitchFamily="34" charset="0"/>
              <a:buNone/>
            </a:pPr>
            <a:r>
              <a:rPr lang="en-US" sz="2000" dirty="0">
                <a:latin typeface="メイリオ" panose="020B0604030504040204" pitchFamily="50" charset="-128"/>
                <a:ea typeface="メイリオ" panose="020B0604030504040204" pitchFamily="50" charset="-128"/>
                <a:cs typeface="メイリオ" panose="020B0604030504040204" pitchFamily="50" charset="-128"/>
              </a:rPr>
              <a:t>FOSSレビューのプロセスにおいては、関係者間での意見の相違があったり、ある決定が特別に重要だったりする場合を想定し、</a:t>
            </a:r>
            <a:r>
              <a:rPr lang="en-US" sz="2000" dirty="0" smtClean="0">
                <a:latin typeface="メイリオ" panose="020B0604030504040204" pitchFamily="50" charset="-128"/>
                <a:ea typeface="メイリオ" panose="020B0604030504040204" pitchFamily="50" charset="-128"/>
                <a:cs typeface="メイリオ" panose="020B0604030504040204" pitchFamily="50" charset="-128"/>
              </a:rPr>
              <a:t>十分な監督機能が必要とな</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る</a:t>
            </a:r>
            <a:r>
              <a:rPr lang="en-US" sz="2000" dirty="0">
                <a:latin typeface="メイリオ" panose="020B0604030504040204" pitchFamily="50" charset="-128"/>
                <a:ea typeface="メイリオ" panose="020B0604030504040204" pitchFamily="50" charset="-128"/>
                <a:cs typeface="メイリオ" panose="020B0604030504040204" pitchFamily="50" charset="-128"/>
              </a:rPr>
              <a:t>。</a:t>
            </a:r>
          </a:p>
        </p:txBody>
      </p:sp>
      <p:pic>
        <p:nvPicPr>
          <p:cNvPr id="30" name="Picture 2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79851" y="1231009"/>
            <a:ext cx="4273016" cy="1460319"/>
          </a:xfrm>
          <a:prstGeom prst="rect">
            <a:avLst/>
          </a:prstGeom>
        </p:spPr>
      </p:pic>
      <p:sp>
        <p:nvSpPr>
          <p:cNvPr id="31" name="TextBox 30"/>
          <p:cNvSpPr txBox="1"/>
          <p:nvPr/>
        </p:nvSpPr>
        <p:spPr>
          <a:xfrm>
            <a:off x="4567238" y="1859562"/>
            <a:ext cx="2825930" cy="830262"/>
          </a:xfrm>
          <a:prstGeom prst="rect">
            <a:avLst/>
          </a:prstGeom>
          <a:noFill/>
        </p:spPr>
        <p:txBody>
          <a:bodyPr wrap="square" lIns="91436" tIns="45719" rIns="91436" bIns="45719" rtlCol="0" anchor="t">
            <a:spAutoFit/>
          </a:bodyPr>
          <a:lstStyle/>
          <a:p>
            <a:pPr algn="ctr"/>
            <a:r>
              <a:rPr lang="en-US" sz="2400" b="1">
                <a:solidFill>
                  <a:srgbClr val="808080"/>
                </a:solidFill>
                <a:latin typeface="メイリオ" panose="020B0604030504040204" pitchFamily="50" charset="-128"/>
                <a:ea typeface="メイリオ" panose="020B0604030504040204" pitchFamily="50" charset="-128"/>
                <a:cs typeface="メイリオ" panose="020B0604030504040204" pitchFamily="50" charset="-128"/>
              </a:rPr>
              <a:t>FOSS</a:t>
            </a:r>
            <a:r>
              <a:rPr lang="en-US" sz="2400" b="1" smtClean="0">
                <a:solidFill>
                  <a:srgbClr val="808080"/>
                </a:solidFill>
                <a:latin typeface="メイリオ" panose="020B0604030504040204" pitchFamily="50" charset="-128"/>
                <a:ea typeface="メイリオ" panose="020B0604030504040204" pitchFamily="50" charset="-128"/>
                <a:cs typeface="メイリオ" panose="020B0604030504040204" pitchFamily="50" charset="-128"/>
              </a:rPr>
              <a:t>レビューを</a:t>
            </a:r>
            <a:br>
              <a:rPr lang="en-US" sz="2400" b="1" smtClean="0">
                <a:solidFill>
                  <a:srgbClr val="808080"/>
                </a:solidFill>
                <a:latin typeface="メイリオ" panose="020B0604030504040204" pitchFamily="50" charset="-128"/>
                <a:ea typeface="メイリオ" panose="020B0604030504040204" pitchFamily="50" charset="-128"/>
                <a:cs typeface="メイリオ" panose="020B0604030504040204" pitchFamily="50" charset="-128"/>
              </a:rPr>
            </a:br>
            <a:r>
              <a:rPr lang="en-US" sz="2400" b="1" smtClean="0">
                <a:solidFill>
                  <a:srgbClr val="808080"/>
                </a:solidFill>
                <a:latin typeface="メイリオ" panose="020B0604030504040204" pitchFamily="50" charset="-128"/>
                <a:ea typeface="メイリオ" panose="020B0604030504040204" pitchFamily="50" charset="-128"/>
                <a:cs typeface="メイリオ" panose="020B0604030504040204" pitchFamily="50" charset="-128"/>
              </a:rPr>
              <a:t>開始する </a:t>
            </a:r>
            <a:endParaRPr lang="en-US" sz="2400" b="1" dirty="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32" name="Picture 3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46465" y="2812574"/>
            <a:ext cx="658853" cy="1298702"/>
          </a:xfrm>
          <a:prstGeom prst="rect">
            <a:avLst/>
          </a:prstGeom>
        </p:spPr>
      </p:pic>
      <p:sp>
        <p:nvSpPr>
          <p:cNvPr id="39" name="TextBox 38"/>
          <p:cNvSpPr txBox="1"/>
          <p:nvPr/>
        </p:nvSpPr>
        <p:spPr>
          <a:xfrm>
            <a:off x="1366288" y="3321842"/>
            <a:ext cx="1954373" cy="276997"/>
          </a:xfrm>
          <a:prstGeom prst="rect">
            <a:avLst/>
          </a:prstGeom>
          <a:noFill/>
        </p:spPr>
        <p:txBody>
          <a:bodyPr wrap="none" lIns="91436" tIns="45719" rIns="91436" bIns="45719" rtlCol="0">
            <a:spAutoFit/>
          </a:bodyPr>
          <a:lstStyle/>
          <a:p>
            <a:pPr algn="r">
              <a:spcAft>
                <a:spcPts val="300"/>
              </a:spcAft>
            </a:pPr>
            <a:r>
              <a:rPr lang="en-US" sz="1200" dirty="0" err="1">
                <a:latin typeface="メイリオ" panose="020B0604030504040204" pitchFamily="50" charset="-128"/>
                <a:ea typeface="メイリオ" panose="020B0604030504040204" pitchFamily="50" charset="-128"/>
                <a:cs typeface="メイリオ" panose="020B0604030504040204" pitchFamily="50" charset="-128"/>
              </a:rPr>
              <a:t>プロダクト</a:t>
            </a:r>
            <a:r>
              <a:rPr lang="ja-JP" altLang="en-US" sz="1200" dirty="0">
                <a:latin typeface="メイリオ" panose="020B0604030504040204" pitchFamily="50" charset="-128"/>
                <a:ea typeface="メイリオ" panose="020B0604030504040204" pitchFamily="50" charset="-128"/>
                <a:cs typeface="メイリオ" panose="020B0604030504040204" pitchFamily="50" charset="-128"/>
              </a:rPr>
              <a:t> </a:t>
            </a:r>
            <a:r>
              <a:rPr lang="en-US" sz="1200" dirty="0" err="1">
                <a:latin typeface="メイリオ" panose="020B0604030504040204" pitchFamily="50" charset="-128"/>
                <a:ea typeface="メイリオ" panose="020B0604030504040204" pitchFamily="50" charset="-128"/>
                <a:cs typeface="メイリオ" panose="020B0604030504040204" pitchFamily="50" charset="-128"/>
              </a:rPr>
              <a:t>マネージャ</a:t>
            </a:r>
            <a:r>
              <a:rPr lang="ja-JP" altLang="en-US" sz="1200" dirty="0" err="1">
                <a:latin typeface="メイリオ" panose="020B0604030504040204" pitchFamily="50" charset="-128"/>
                <a:ea typeface="メイリオ" panose="020B0604030504040204" pitchFamily="50" charset="-128"/>
                <a:cs typeface="メイリオ" panose="020B0604030504040204" pitchFamily="50" charset="-128"/>
              </a:rPr>
              <a:t>ー</a:t>
            </a:r>
            <a:endParaRPr lang="en-US" sz="12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0" name="TextBox 39"/>
          <p:cNvSpPr txBox="1"/>
          <p:nvPr/>
        </p:nvSpPr>
        <p:spPr>
          <a:xfrm>
            <a:off x="1289343" y="2895699"/>
            <a:ext cx="2031318" cy="276997"/>
          </a:xfrm>
          <a:prstGeom prst="rect">
            <a:avLst/>
          </a:prstGeom>
          <a:noFill/>
        </p:spPr>
        <p:txBody>
          <a:bodyPr wrap="none" lIns="91436" tIns="45719" rIns="91436" bIns="45719" rtlCol="0">
            <a:spAutoFit/>
          </a:bodyPr>
          <a:lstStyle/>
          <a:p>
            <a:pPr algn="r">
              <a:spcAft>
                <a:spcPts val="300"/>
              </a:spcAft>
            </a:pPr>
            <a:r>
              <a:rPr lang="en-US" sz="1200" dirty="0" err="1">
                <a:latin typeface="メイリオ" panose="020B0604030504040204" pitchFamily="50" charset="-128"/>
                <a:ea typeface="メイリオ" panose="020B0604030504040204" pitchFamily="50" charset="-128"/>
                <a:cs typeface="メイリオ" panose="020B0604030504040204" pitchFamily="50" charset="-128"/>
              </a:rPr>
              <a:t>プログラム</a:t>
            </a:r>
            <a:r>
              <a:rPr lang="ja-JP" altLang="en-US" sz="1200" dirty="0">
                <a:latin typeface="メイリオ" panose="020B0604030504040204" pitchFamily="50" charset="-128"/>
                <a:ea typeface="メイリオ" panose="020B0604030504040204" pitchFamily="50" charset="-128"/>
                <a:cs typeface="メイリオ" panose="020B0604030504040204" pitchFamily="50" charset="-128"/>
              </a:rPr>
              <a:t>  </a:t>
            </a:r>
            <a:r>
              <a:rPr lang="en-US" sz="1200" dirty="0" err="1">
                <a:latin typeface="メイリオ" panose="020B0604030504040204" pitchFamily="50" charset="-128"/>
                <a:ea typeface="メイリオ" panose="020B0604030504040204" pitchFamily="50" charset="-128"/>
                <a:cs typeface="メイリオ" panose="020B0604030504040204" pitchFamily="50" charset="-128"/>
              </a:rPr>
              <a:t>マネージャ</a:t>
            </a:r>
            <a:r>
              <a:rPr lang="ja-JP" altLang="en-US" sz="1200" dirty="0" err="1">
                <a:latin typeface="メイリオ" panose="020B0604030504040204" pitchFamily="50" charset="-128"/>
                <a:ea typeface="メイリオ" panose="020B0604030504040204" pitchFamily="50" charset="-128"/>
                <a:cs typeface="メイリオ" panose="020B0604030504040204" pitchFamily="50" charset="-128"/>
              </a:rPr>
              <a:t>ー</a:t>
            </a:r>
            <a:endParaRPr lang="en-US" sz="12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8" name="TextBox 37"/>
          <p:cNvSpPr txBox="1"/>
          <p:nvPr/>
        </p:nvSpPr>
        <p:spPr>
          <a:xfrm>
            <a:off x="2289617" y="3747985"/>
            <a:ext cx="1031044" cy="276997"/>
          </a:xfrm>
          <a:prstGeom prst="rect">
            <a:avLst/>
          </a:prstGeom>
          <a:noFill/>
        </p:spPr>
        <p:txBody>
          <a:bodyPr wrap="none" lIns="91436" tIns="45719" rIns="91436" bIns="45719" rtlCol="0">
            <a:spAutoFit/>
          </a:bodyPr>
          <a:lstStyle/>
          <a:p>
            <a:pPr algn="r">
              <a:spcAft>
                <a:spcPts val="300"/>
              </a:spcAft>
            </a:pPr>
            <a:r>
              <a:rPr lang="en-US" sz="1200" dirty="0">
                <a:latin typeface="メイリオ" panose="020B0604030504040204" pitchFamily="50" charset="-128"/>
                <a:ea typeface="メイリオ" panose="020B0604030504040204" pitchFamily="50" charset="-128"/>
                <a:cs typeface="メイリオ" panose="020B0604030504040204" pitchFamily="50" charset="-128"/>
              </a:rPr>
              <a:t> エンジニア</a:t>
            </a:r>
          </a:p>
        </p:txBody>
      </p:sp>
      <p:pic>
        <p:nvPicPr>
          <p:cNvPr id="41" name="Picture 4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53305" y="2625569"/>
            <a:ext cx="660318" cy="1301588"/>
          </a:xfrm>
          <a:prstGeom prst="rect">
            <a:avLst/>
          </a:prstGeom>
        </p:spPr>
      </p:pic>
      <p:pic>
        <p:nvPicPr>
          <p:cNvPr id="42" name="Picture 4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42163" y="2625569"/>
            <a:ext cx="660318" cy="1301588"/>
          </a:xfrm>
          <a:prstGeom prst="rect">
            <a:avLst/>
          </a:prstGeom>
        </p:spPr>
      </p:pic>
      <p:pic>
        <p:nvPicPr>
          <p:cNvPr id="43" name="Picture 4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346696" y="2625569"/>
            <a:ext cx="660318" cy="1301588"/>
          </a:xfrm>
          <a:prstGeom prst="rect">
            <a:avLst/>
          </a:prstGeom>
        </p:spPr>
      </p:pic>
      <p:sp>
        <p:nvSpPr>
          <p:cNvPr id="44" name="TextBox 43"/>
          <p:cNvSpPr txBox="1"/>
          <p:nvPr/>
        </p:nvSpPr>
        <p:spPr>
          <a:xfrm>
            <a:off x="7869844" y="3951631"/>
            <a:ext cx="492434" cy="276997"/>
          </a:xfrm>
          <a:prstGeom prst="rect">
            <a:avLst/>
          </a:prstGeom>
          <a:noFill/>
        </p:spPr>
        <p:txBody>
          <a:bodyPr wrap="none" lIns="91436" tIns="45719" rIns="91436" bIns="45719" rtlCol="0">
            <a:spAutoFit/>
          </a:bodyPr>
          <a:lstStyle/>
          <a:p>
            <a:pPr algn="r">
              <a:spcAft>
                <a:spcPts val="300"/>
              </a:spcAft>
            </a:pPr>
            <a:r>
              <a:rPr lang="ja-JP" altLang="en-US" sz="1200" dirty="0">
                <a:latin typeface="メイリオ" panose="020B0604030504040204" pitchFamily="50" charset="-128"/>
                <a:ea typeface="メイリオ" panose="020B0604030504040204" pitchFamily="50" charset="-128"/>
                <a:cs typeface="メイリオ" panose="020B0604030504040204" pitchFamily="50" charset="-128"/>
              </a:rPr>
              <a:t>法務</a:t>
            </a:r>
            <a:endParaRPr lang="en-US" sz="12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5" name="TextBox 44"/>
          <p:cNvSpPr txBox="1"/>
          <p:nvPr/>
        </p:nvSpPr>
        <p:spPr>
          <a:xfrm>
            <a:off x="8354733" y="3951631"/>
            <a:ext cx="954100" cy="276997"/>
          </a:xfrm>
          <a:prstGeom prst="rect">
            <a:avLst/>
          </a:prstGeom>
          <a:noFill/>
        </p:spPr>
        <p:txBody>
          <a:bodyPr wrap="none" lIns="91436" tIns="45719" rIns="91436" bIns="45719" rtlCol="0">
            <a:spAutoFit/>
          </a:bodyPr>
          <a:lstStyle/>
          <a:p>
            <a:pPr algn="r">
              <a:spcAft>
                <a:spcPts val="300"/>
              </a:spcAft>
            </a:pPr>
            <a:r>
              <a:rPr lang="ja-JP" altLang="en-US" sz="1200" dirty="0">
                <a:latin typeface="メイリオ" panose="020B0604030504040204" pitchFamily="50" charset="-128"/>
                <a:ea typeface="メイリオ" panose="020B0604030504040204" pitchFamily="50" charset="-128"/>
                <a:cs typeface="メイリオ" panose="020B0604030504040204" pitchFamily="50" charset="-128"/>
              </a:rPr>
              <a:t>調査・分析</a:t>
            </a:r>
            <a:endParaRPr lang="en-US" sz="12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6" name="TextBox 45"/>
          <p:cNvSpPr txBox="1"/>
          <p:nvPr/>
        </p:nvSpPr>
        <p:spPr>
          <a:xfrm>
            <a:off x="9321479" y="3951631"/>
            <a:ext cx="646323" cy="276997"/>
          </a:xfrm>
          <a:prstGeom prst="rect">
            <a:avLst/>
          </a:prstGeom>
          <a:noFill/>
        </p:spPr>
        <p:txBody>
          <a:bodyPr wrap="none" lIns="91436" tIns="45719" rIns="91436" bIns="45719" rtlCol="0">
            <a:spAutoFit/>
          </a:bodyPr>
          <a:lstStyle/>
          <a:p>
            <a:pPr algn="r">
              <a:spcAft>
                <a:spcPts val="300"/>
              </a:spcAft>
            </a:pPr>
            <a:r>
              <a:rPr lang="en-US" sz="1200" dirty="0">
                <a:latin typeface="メイリオ" panose="020B0604030504040204" pitchFamily="50" charset="-128"/>
                <a:ea typeface="メイリオ" panose="020B0604030504040204" pitchFamily="50" charset="-128"/>
                <a:cs typeface="メイリオ" panose="020B0604030504040204" pitchFamily="50" charset="-128"/>
              </a:rPr>
              <a:t>専門家</a:t>
            </a:r>
          </a:p>
        </p:txBody>
      </p:sp>
      <p:pic>
        <p:nvPicPr>
          <p:cNvPr id="47" name="Picture 4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952584" y="2778578"/>
            <a:ext cx="2253969" cy="507937"/>
          </a:xfrm>
          <a:prstGeom prst="rect">
            <a:avLst/>
          </a:prstGeom>
        </p:spPr>
      </p:pic>
      <p:pic>
        <p:nvPicPr>
          <p:cNvPr id="48" name="Picture 47"/>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917924" y="3619408"/>
            <a:ext cx="2253969" cy="507937"/>
          </a:xfrm>
          <a:prstGeom prst="rect">
            <a:avLst/>
          </a:prstGeom>
        </p:spPr>
      </p:pic>
      <p:sp>
        <p:nvSpPr>
          <p:cNvPr id="49" name="TextBox 48"/>
          <p:cNvSpPr txBox="1"/>
          <p:nvPr/>
        </p:nvSpPr>
        <p:spPr>
          <a:xfrm>
            <a:off x="5658897" y="3198348"/>
            <a:ext cx="803417" cy="461663"/>
          </a:xfrm>
          <a:prstGeom prst="rect">
            <a:avLst/>
          </a:prstGeom>
          <a:noFill/>
        </p:spPr>
        <p:txBody>
          <a:bodyPr wrap="none" lIns="91436" tIns="45719" rIns="91436" bIns="45719" rtlCol="0">
            <a:spAutoFit/>
          </a:bodyPr>
          <a:lstStyle/>
          <a:p>
            <a:pPr algn="ctr">
              <a:spcAft>
                <a:spcPts val="300"/>
              </a:spcAft>
            </a:pPr>
            <a:r>
              <a:rPr lang="ja-JP" altLang="en-US" sz="2400" b="1" dirty="0">
                <a:latin typeface="メイリオ" panose="020B0604030504040204" pitchFamily="50" charset="-128"/>
                <a:ea typeface="メイリオ" panose="020B0604030504040204" pitchFamily="50" charset="-128"/>
                <a:cs typeface="メイリオ" panose="020B0604030504040204" pitchFamily="50" charset="-128"/>
              </a:rPr>
              <a:t>作業</a:t>
            </a:r>
            <a:endParaRPr lang="en-US" sz="2400" b="1" dirty="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50" name="Picture 49"/>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978576" y="4083441"/>
            <a:ext cx="4273016" cy="1460318"/>
          </a:xfrm>
          <a:prstGeom prst="rect">
            <a:avLst/>
          </a:prstGeom>
        </p:spPr>
      </p:pic>
      <p:sp>
        <p:nvSpPr>
          <p:cNvPr id="51" name="TextBox 50"/>
          <p:cNvSpPr txBox="1"/>
          <p:nvPr/>
        </p:nvSpPr>
        <p:spPr>
          <a:xfrm>
            <a:off x="5689764" y="4032684"/>
            <a:ext cx="803417" cy="461663"/>
          </a:xfrm>
          <a:prstGeom prst="rect">
            <a:avLst/>
          </a:prstGeom>
          <a:noFill/>
        </p:spPr>
        <p:txBody>
          <a:bodyPr wrap="none" lIns="91436" tIns="45719" rIns="91436" bIns="45719" rtlCol="0">
            <a:spAutoFit/>
          </a:bodyPr>
          <a:lstStyle/>
          <a:p>
            <a:pPr algn="ctr">
              <a:spcAft>
                <a:spcPts val="300"/>
              </a:spcAft>
            </a:pPr>
            <a:r>
              <a:rPr lang="ja-JP" altLang="en-US" sz="2400" b="1" dirty="0">
                <a:latin typeface="メイリオ" panose="020B0604030504040204" pitchFamily="50" charset="-128"/>
                <a:ea typeface="メイリオ" panose="020B0604030504040204" pitchFamily="50" charset="-128"/>
                <a:cs typeface="メイリオ" panose="020B0604030504040204" pitchFamily="50" charset="-128"/>
              </a:rPr>
              <a:t>指導</a:t>
            </a:r>
            <a:endParaRPr lang="en-US" sz="2400" b="1" dirty="0">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52" name="Group 51"/>
          <p:cNvGrpSpPr/>
          <p:nvPr/>
        </p:nvGrpSpPr>
        <p:grpSpPr>
          <a:xfrm>
            <a:off x="5001142" y="5187787"/>
            <a:ext cx="2185206" cy="960352"/>
            <a:chOff x="3452766" y="4882512"/>
            <a:chExt cx="2185206" cy="960352"/>
          </a:xfrm>
        </p:grpSpPr>
        <p:pic>
          <p:nvPicPr>
            <p:cNvPr id="53" name="Picture 52"/>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514857" y="4882512"/>
              <a:ext cx="2114286" cy="660318"/>
            </a:xfrm>
            <a:prstGeom prst="rect">
              <a:avLst/>
            </a:prstGeom>
          </p:spPr>
        </p:pic>
        <p:sp>
          <p:nvSpPr>
            <p:cNvPr id="54" name="TextBox 53"/>
            <p:cNvSpPr txBox="1"/>
            <p:nvPr/>
          </p:nvSpPr>
          <p:spPr>
            <a:xfrm>
              <a:off x="3452766" y="5565867"/>
              <a:ext cx="2185206" cy="276997"/>
            </a:xfrm>
            <a:prstGeom prst="rect">
              <a:avLst/>
            </a:prstGeom>
            <a:noFill/>
          </p:spPr>
          <p:txBody>
            <a:bodyPr wrap="none" lIns="91436" tIns="45719" rIns="91436" bIns="45719" rtlCol="0">
              <a:spAutoFit/>
            </a:bodyPr>
            <a:lstStyle/>
            <a:p>
              <a:pPr algn="r">
                <a:spcAft>
                  <a:spcPts val="300"/>
                </a:spcAft>
              </a:pP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幹部</a:t>
              </a:r>
              <a:r>
                <a:rPr lang="ja-JP" altLang="en-US" sz="1200" dirty="0">
                  <a:latin typeface="メイリオ" panose="020B0604030504040204" pitchFamily="50" charset="-128"/>
                  <a:ea typeface="メイリオ" panose="020B0604030504040204" pitchFamily="50" charset="-128"/>
                  <a:cs typeface="メイリオ" panose="020B0604030504040204" pitchFamily="50" charset="-128"/>
                </a:rPr>
                <a:t>レベルの</a:t>
              </a:r>
              <a:r>
                <a:rPr lang="en-US" sz="1200" dirty="0" err="1" smtClean="0">
                  <a:latin typeface="メイリオ" panose="020B0604030504040204" pitchFamily="50" charset="-128"/>
                  <a:ea typeface="メイリオ" panose="020B0604030504040204" pitchFamily="50" charset="-128"/>
                  <a:cs typeface="メイリオ" panose="020B0604030504040204" pitchFamily="50" charset="-128"/>
                </a:rPr>
                <a:t>レビュー委員会</a:t>
              </a:r>
              <a:endParaRPr lang="en-US" sz="1200" dirty="0">
                <a:latin typeface="メイリオ" panose="020B0604030504040204" pitchFamily="50" charset="-128"/>
                <a:ea typeface="メイリオ" panose="020B0604030504040204" pitchFamily="50" charset="-128"/>
                <a:cs typeface="メイリオ" panose="020B0604030504040204" pitchFamily="50" charset="-128"/>
              </a:endParaRPr>
            </a:p>
          </p:txBody>
        </p:sp>
      </p:grpSp>
    </p:spTree>
    <p:extLst>
      <p:ext uri="{BB962C8B-B14F-4D97-AF65-F5344CB8AC3E}">
        <p14:creationId xmlns:p14="http://schemas.microsoft.com/office/powerpoint/2010/main" val="94685665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理解度チェック</a:t>
            </a:r>
          </a:p>
        </p:txBody>
      </p:sp>
      <p:sp>
        <p:nvSpPr>
          <p:cNvPr id="3" name="Content Placeholder 2"/>
          <p:cNvSpPr>
            <a:spLocks noGrp="1"/>
          </p:cNvSpPr>
          <p:nvPr>
            <p:ph idx="1"/>
          </p:nvPr>
        </p:nvSpPr>
        <p:spPr/>
        <p:txBody>
          <a:bodyPr vert="horz" lIns="91440" tIns="45720" rIns="91440" bIns="45720" rtlCol="0" anchor="t">
            <a:normAutofit/>
          </a:bodyPr>
          <a:lstStyle/>
          <a:p>
            <a:r>
              <a:rPr lang="x-none" dirty="0">
                <a:latin typeface="メイリオ" panose="020B0604030504040204" pitchFamily="50" charset="-128"/>
                <a:ea typeface="メイリオ" panose="020B0604030504040204" pitchFamily="50" charset="-128"/>
                <a:cs typeface="メイリオ" panose="020B0604030504040204" pitchFamily="50" charset="-128"/>
              </a:rPr>
              <a:t>FOSSレビューの目的は何で</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す</a:t>
            </a:r>
            <a:r>
              <a:rPr lang="x-none" dirty="0">
                <a:latin typeface="メイリオ" panose="020B0604030504040204" pitchFamily="50" charset="-128"/>
                <a:ea typeface="メイリオ" panose="020B0604030504040204" pitchFamily="50" charset="-128"/>
                <a:cs typeface="メイリオ" panose="020B0604030504040204" pitchFamily="50" charset="-128"/>
              </a:rPr>
              <a:t>か？</a:t>
            </a:r>
          </a:p>
          <a:p>
            <a:pPr>
              <a:buFont typeface="Arial" charset="0"/>
              <a:buChar char="•"/>
            </a:pPr>
            <a:r>
              <a:rPr lang="x-none" dirty="0">
                <a:latin typeface="メイリオ" panose="020B0604030504040204" pitchFamily="50" charset="-128"/>
                <a:ea typeface="メイリオ" panose="020B0604030504040204" pitchFamily="50" charset="-128"/>
                <a:cs typeface="メイリオ" panose="020B0604030504040204" pitchFamily="50" charset="-128"/>
              </a:rPr>
              <a:t>FOSSコンポーネントを使いたい</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時に</a:t>
            </a:r>
            <a:r>
              <a:rPr lang="x-none" dirty="0">
                <a:latin typeface="メイリオ" panose="020B0604030504040204" pitchFamily="50" charset="-128"/>
                <a:ea typeface="メイリオ" panose="020B0604030504040204" pitchFamily="50" charset="-128"/>
                <a:cs typeface="メイリオ" panose="020B0604030504040204" pitchFamily="50" charset="-128"/>
              </a:rPr>
              <a:t>最初に行うべきアクションは</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何</a:t>
            </a:r>
            <a:r>
              <a:rPr lang="x-none" dirty="0">
                <a:latin typeface="メイリオ" panose="020B0604030504040204" pitchFamily="50" charset="-128"/>
                <a:ea typeface="メイリオ" panose="020B0604030504040204" pitchFamily="50" charset="-128"/>
                <a:cs typeface="メイリオ" panose="020B0604030504040204" pitchFamily="50" charset="-128"/>
              </a:rPr>
              <a:t>で</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す</a:t>
            </a:r>
            <a:r>
              <a:rPr lang="x-none" dirty="0">
                <a:latin typeface="メイリオ" panose="020B0604030504040204" pitchFamily="50" charset="-128"/>
                <a:ea typeface="メイリオ" panose="020B0604030504040204" pitchFamily="50" charset="-128"/>
                <a:cs typeface="メイリオ" panose="020B0604030504040204" pitchFamily="50" charset="-128"/>
              </a:rPr>
              <a:t>か？</a:t>
            </a:r>
          </a:p>
          <a:p>
            <a:pPr>
              <a:buFont typeface="Arial" charset="0"/>
              <a:buChar char="•"/>
            </a:pPr>
            <a:r>
              <a:rPr lang="x-none" dirty="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の使用</a:t>
            </a:r>
            <a:r>
              <a:rPr lang="x-none" dirty="0">
                <a:latin typeface="メイリオ" panose="020B0604030504040204" pitchFamily="50" charset="-128"/>
                <a:ea typeface="メイリオ" panose="020B0604030504040204" pitchFamily="50" charset="-128"/>
                <a:cs typeface="メイリオ" panose="020B0604030504040204" pitchFamily="50" charset="-128"/>
              </a:rPr>
              <a:t>に</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関する</a:t>
            </a:r>
            <a:r>
              <a:rPr lang="x-none" dirty="0">
                <a:latin typeface="メイリオ" panose="020B0604030504040204" pitchFamily="50" charset="-128"/>
                <a:ea typeface="メイリオ" panose="020B0604030504040204" pitchFamily="50" charset="-128"/>
                <a:cs typeface="メイリオ" panose="020B0604030504040204" pitchFamily="50" charset="-128"/>
              </a:rPr>
              <a:t>質問や疑問があ</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r>
              <a:rPr lang="x-none" dirty="0">
                <a:latin typeface="メイリオ" panose="020B0604030504040204" pitchFamily="50" charset="-128"/>
                <a:ea typeface="メイリオ" panose="020B0604030504040204" pitchFamily="50" charset="-128"/>
                <a:cs typeface="メイリオ" panose="020B0604030504040204" pitchFamily="50" charset="-128"/>
              </a:rPr>
              <a:t>場合、何をす</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r>
              <a:rPr lang="x-none" dirty="0">
                <a:latin typeface="メイリオ" panose="020B0604030504040204" pitchFamily="50" charset="-128"/>
                <a:ea typeface="メイリオ" panose="020B0604030504040204" pitchFamily="50" charset="-128"/>
                <a:cs typeface="メイリオ" panose="020B0604030504040204" pitchFamily="50" charset="-128"/>
              </a:rPr>
              <a:t>べきですか？</a:t>
            </a:r>
          </a:p>
          <a:p>
            <a:pPr>
              <a:buFont typeface="Arial" charset="0"/>
              <a:buChar char="•"/>
            </a:pPr>
            <a:r>
              <a:rPr lang="x-none" dirty="0">
                <a:latin typeface="メイリオ" panose="020B0604030504040204" pitchFamily="50" charset="-128"/>
                <a:ea typeface="メイリオ" panose="020B0604030504040204" pitchFamily="50" charset="-128"/>
                <a:cs typeface="メイリオ" panose="020B0604030504040204" pitchFamily="50" charset="-128"/>
              </a:rPr>
              <a:t>FOSSレビューのためにど</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のような</a:t>
            </a:r>
            <a:r>
              <a:rPr lang="x-none" dirty="0">
                <a:latin typeface="メイリオ" panose="020B0604030504040204" pitchFamily="50" charset="-128"/>
                <a:ea typeface="メイリオ" panose="020B0604030504040204" pitchFamily="50" charset="-128"/>
                <a:cs typeface="メイリオ" panose="020B0604030504040204" pitchFamily="50" charset="-128"/>
              </a:rPr>
              <a:t>種類の情報を集めますか？</a:t>
            </a:r>
          </a:p>
          <a:p>
            <a:pPr>
              <a:buFont typeface="Arial" charset="0"/>
              <a:buChar char="•"/>
            </a:pPr>
            <a:r>
              <a:rPr lang="x-none" dirty="0">
                <a:latin typeface="メイリオ" panose="020B0604030504040204" pitchFamily="50" charset="-128"/>
                <a:ea typeface="メイリオ" panose="020B0604030504040204" pitchFamily="50" charset="-128"/>
                <a:cs typeface="メイリオ" panose="020B0604030504040204" pitchFamily="50" charset="-128"/>
              </a:rPr>
              <a:t>誰がそのソフトウェアのライセンスを供与している</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の</a:t>
            </a:r>
            <a:r>
              <a:rPr lang="x-none" dirty="0">
                <a:latin typeface="メイリオ" panose="020B0604030504040204" pitchFamily="50" charset="-128"/>
                <a:ea typeface="メイリオ" panose="020B0604030504040204" pitchFamily="50" charset="-128"/>
                <a:cs typeface="メイリオ" panose="020B0604030504040204" pitchFamily="50" charset="-128"/>
              </a:rPr>
              <a:t>かを</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確認</a:t>
            </a:r>
            <a:r>
              <a:rPr lang="x-none" dirty="0">
                <a:latin typeface="メイリオ" panose="020B0604030504040204" pitchFamily="50" charset="-128"/>
                <a:ea typeface="メイリオ" panose="020B0604030504040204" pitchFamily="50" charset="-128"/>
                <a:cs typeface="メイリオ" panose="020B0604030504040204" pitchFamily="50" charset="-128"/>
              </a:rPr>
              <a:t>するには</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a:t>
            </a:r>
            <a:r>
              <a:rPr lang="x-none" dirty="0">
                <a:latin typeface="メイリオ" panose="020B0604030504040204" pitchFamily="50" charset="-128"/>
                <a:ea typeface="メイリオ" panose="020B0604030504040204" pitchFamily="50" charset="-128"/>
                <a:cs typeface="メイリオ" panose="020B0604030504040204" pitchFamily="50" charset="-128"/>
              </a:rPr>
              <a:t>ど</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のような</a:t>
            </a:r>
            <a:r>
              <a:rPr lang="x-none" dirty="0">
                <a:latin typeface="メイリオ" panose="020B0604030504040204" pitchFamily="50" charset="-128"/>
                <a:ea typeface="メイリオ" panose="020B0604030504040204" pitchFamily="50" charset="-128"/>
                <a:cs typeface="メイリオ" panose="020B0604030504040204" pitchFamily="50" charset="-128"/>
              </a:rPr>
              <a:t>情報が役立ちますか？ </a:t>
            </a:r>
            <a:endParaRPr lang="x-none" strike="sngStrike" dirty="0">
              <a:latin typeface="メイリオ" panose="020B0604030504040204" pitchFamily="50" charset="-128"/>
              <a:ea typeface="メイリオ" panose="020B0604030504040204" pitchFamily="50" charset="-128"/>
              <a:cs typeface="メイリオ" panose="020B0604030504040204" pitchFamily="50" charset="-128"/>
            </a:endParaRPr>
          </a:p>
          <a:p>
            <a:r>
              <a:rPr lang="x-none" dirty="0">
                <a:latin typeface="メイリオ" panose="020B0604030504040204" pitchFamily="50" charset="-128"/>
                <a:ea typeface="メイリオ" panose="020B0604030504040204" pitchFamily="50" charset="-128"/>
                <a:cs typeface="メイリオ" panose="020B0604030504040204" pitchFamily="50" charset="-128"/>
              </a:rPr>
              <a:t>外部ベンダーから</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受領した</a:t>
            </a:r>
            <a:r>
              <a:rPr lang="x-none" dirty="0">
                <a:latin typeface="メイリオ" panose="020B0604030504040204" pitchFamily="50" charset="-128"/>
                <a:ea typeface="メイリオ" panose="020B0604030504040204" pitchFamily="50" charset="-128"/>
                <a:cs typeface="メイリオ" panose="020B0604030504040204" pitchFamily="50" charset="-128"/>
              </a:rPr>
              <a:t>コンポーネントをレビューする際に追加的な情報として重要なものは何ですか？</a:t>
            </a:r>
          </a:p>
          <a:p>
            <a:r>
              <a:rPr lang="x-none" dirty="0">
                <a:latin typeface="メイリオ" panose="020B0604030504040204" pitchFamily="50" charset="-128"/>
                <a:ea typeface="メイリオ" panose="020B0604030504040204" pitchFamily="50" charset="-128"/>
                <a:cs typeface="メイリオ" panose="020B0604030504040204" pitchFamily="50" charset="-128"/>
              </a:rPr>
              <a:t>FOSSレビューで収集された情報の質を評価するためにど</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のような</a:t>
            </a:r>
            <a:r>
              <a:rPr lang="x-none" dirty="0">
                <a:latin typeface="メイリオ" panose="020B0604030504040204" pitchFamily="50" charset="-128"/>
                <a:ea typeface="メイリオ" panose="020B0604030504040204" pitchFamily="50" charset="-128"/>
                <a:cs typeface="メイリオ" panose="020B0604030504040204" pitchFamily="50" charset="-128"/>
              </a:rPr>
              <a:t>ステップを取ることができますか？</a:t>
            </a:r>
          </a:p>
          <a:p>
            <a:pPr>
              <a:buFont typeface="Arial" charset="0"/>
              <a:buChar char="•"/>
            </a:pPr>
            <a:endParaRPr lang="x-none" dirty="0">
              <a:latin typeface="メイリオ" panose="020B0604030504040204" pitchFamily="50" charset="-128"/>
              <a:ea typeface="メイリオ" panose="020B0604030504040204" pitchFamily="50" charset="-128"/>
              <a:cs typeface="メイリオ" panose="020B0604030504040204" pitchFamily="50" charset="-128"/>
            </a:endParaRPr>
          </a:p>
          <a:p>
            <a:endParaRPr lang="x-none" dirty="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2052563283"/>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400" dirty="0">
                <a:latin typeface="メイリオ" panose="020B0604030504040204" pitchFamily="50" charset="-128"/>
                <a:ea typeface="メイリオ" panose="020B0604030504040204" pitchFamily="50" charset="-128"/>
                <a:cs typeface="メイリオ" panose="020B0604030504040204" pitchFamily="50" charset="-128"/>
              </a:rPr>
              <a:t>第6章</a:t>
            </a:r>
          </a:p>
        </p:txBody>
      </p:sp>
      <p:sp>
        <p:nvSpPr>
          <p:cNvPr id="5" name="Text Placeholder 4"/>
          <p:cNvSpPr>
            <a:spLocks noGrp="1"/>
          </p:cNvSpPr>
          <p:nvPr>
            <p:ph type="body" idx="1"/>
          </p:nvPr>
        </p:nvSpPr>
        <p:spPr/>
        <p:txBody>
          <a:bodyPr>
            <a:noAutofit/>
          </a:bodyPr>
          <a:lstStyle/>
          <a:p>
            <a:r>
              <a:rPr lang="en-US" sz="4800" smtClean="0">
                <a:latin typeface="メイリオ" panose="020B0604030504040204" pitchFamily="50" charset="-128"/>
                <a:ea typeface="メイリオ" panose="020B0604030504040204" pitchFamily="50" charset="-128"/>
                <a:cs typeface="メイリオ" panose="020B0604030504040204" pitchFamily="50" charset="-128"/>
              </a:rPr>
              <a:t>コンプライアンス </a:t>
            </a:r>
            <a:r>
              <a:rPr lang="en-US" sz="4800" err="1">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マネジメント</a:t>
            </a:r>
            <a:r>
              <a:rPr lang="ja-JP" altLang="en-US" sz="480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の</a:t>
            </a:r>
            <a:r>
              <a:rPr lang="en-US" altLang="ja-JP" sz="480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r>
            <a:br>
              <a:rPr lang="en-US" altLang="ja-JP" sz="480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br>
            <a:r>
              <a:rPr lang="ja-JP" altLang="en-US" sz="480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始め</a:t>
            </a:r>
            <a:r>
              <a:rPr lang="ja-JP" altLang="en-US" sz="4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から終わりまで</a:t>
            </a:r>
            <a:r>
              <a:rPr lang="en-US" sz="480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r>
              <a:rPr lang="en-US" sz="4800" smtClean="0">
                <a:latin typeface="メイリオ" panose="020B0604030504040204" pitchFamily="50" charset="-128"/>
                <a:ea typeface="メイリオ" panose="020B0604030504040204" pitchFamily="50" charset="-128"/>
                <a:cs typeface="メイリオ" panose="020B0604030504040204" pitchFamily="50" charset="-128"/>
              </a:rPr>
              <a:t>プロセス例</a:t>
            </a:r>
            <a:r>
              <a:rPr lang="en-US" sz="4800" dirty="0">
                <a:latin typeface="メイリオ" panose="020B0604030504040204" pitchFamily="50" charset="-128"/>
                <a:ea typeface="メイリオ" panose="020B0604030504040204" pitchFamily="50" charset="-128"/>
                <a:cs typeface="メイリオ" panose="020B0604030504040204" pitchFamily="50" charset="-128"/>
              </a:rPr>
              <a:t>）</a:t>
            </a:r>
            <a:endParaRPr lang="en-US" sz="4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579167269"/>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概要</a:t>
            </a:r>
          </a:p>
        </p:txBody>
      </p:sp>
      <p:sp>
        <p:nvSpPr>
          <p:cNvPr id="123907" name="Rectangle 3"/>
          <p:cNvSpPr>
            <a:spLocks noGrp="1" noChangeArrowheads="1"/>
          </p:cNvSpPr>
          <p:nvPr>
            <p:ph idx="1"/>
          </p:nvPr>
        </p:nvSpPr>
        <p:spPr/>
        <p:txBody>
          <a:bodyPr vert="horz" lIns="91440" tIns="45720" rIns="91440" bIns="45720" rtlCol="0" anchor="t">
            <a:normAutofit/>
          </a:bodyPr>
          <a:lstStyle/>
          <a:p>
            <a:pPr>
              <a:buFont typeface="Arial"/>
              <a:buChar char="•"/>
            </a:pPr>
            <a:r>
              <a:rPr lang="en-US" dirty="0">
                <a:latin typeface="メイリオ" panose="020B0604030504040204" pitchFamily="50" charset="-128"/>
                <a:ea typeface="メイリオ" panose="020B0604030504040204" pitchFamily="50" charset="-128"/>
                <a:cs typeface="メイリオ" panose="020B0604030504040204" pitchFamily="50" charset="-128"/>
              </a:rPr>
              <a:t>コンプライアンス </a:t>
            </a:r>
            <a:r>
              <a:rPr lang="en-US" dirty="0" err="1">
                <a:latin typeface="メイリオ" panose="020B0604030504040204" pitchFamily="50" charset="-128"/>
                <a:ea typeface="メイリオ" panose="020B0604030504040204" pitchFamily="50" charset="-128"/>
                <a:cs typeface="メイリオ" panose="020B0604030504040204" pitchFamily="50" charset="-128"/>
              </a:rPr>
              <a:t>マネジメントは、製品</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 （</a:t>
            </a:r>
            <a:r>
              <a:rPr lang="en-US" altLang="ja-JP" dirty="0" err="1">
                <a:latin typeface="メイリオ" panose="020B0604030504040204" pitchFamily="50" charset="-128"/>
                <a:ea typeface="メイリオ" panose="020B0604030504040204" pitchFamily="50" charset="-128"/>
                <a:cs typeface="メイリオ" panose="020B0604030504040204" pitchFamily="50" charset="-128"/>
              </a:rPr>
              <a:t>もしくはOpenChain</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 </a:t>
            </a:r>
            <a:r>
              <a:rPr lang="en-US" altLang="ja-JP" dirty="0" err="1">
                <a:latin typeface="メイリオ" panose="020B0604030504040204" pitchFamily="50" charset="-128"/>
                <a:ea typeface="メイリオ" panose="020B0604030504040204" pitchFamily="50" charset="-128"/>
                <a:cs typeface="メイリオ" panose="020B0604030504040204" pitchFamily="50" charset="-128"/>
              </a:rPr>
              <a:t>仕様書</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で</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定義</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の</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altLang="ja-JP" dirty="0" err="1">
                <a:latin typeface="メイリオ" panose="020B0604030504040204" pitchFamily="50" charset="-128"/>
                <a:ea typeface="メイリオ" panose="020B0604030504040204" pitchFamily="50" charset="-128"/>
                <a:cs typeface="メイリオ" panose="020B0604030504040204" pitchFamily="50" charset="-128"/>
              </a:rPr>
              <a:t>供給ソフトウェア</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 </a:t>
            </a:r>
            <a:r>
              <a:rPr lang="en-US" dirty="0" err="1">
                <a:latin typeface="メイリオ" panose="020B0604030504040204" pitchFamily="50" charset="-128"/>
                <a:ea typeface="メイリオ" panose="020B0604030504040204" pitchFamily="50" charset="-128"/>
                <a:cs typeface="メイリオ" panose="020B0604030504040204" pitchFamily="50" charset="-128"/>
              </a:rPr>
              <a:t>の中で使われる</a:t>
            </a:r>
            <a:r>
              <a:rPr lang="en-US" err="1">
                <a:latin typeface="メイリオ" panose="020B0604030504040204" pitchFamily="50" charset="-128"/>
                <a:ea typeface="メイリオ" panose="020B0604030504040204" pitchFamily="50" charset="-128"/>
                <a:cs typeface="メイリオ" panose="020B0604030504040204" pitchFamily="50" charset="-128"/>
              </a:rPr>
              <a:t>FOSS</a:t>
            </a:r>
            <a:r>
              <a:rPr lang="en-US" smtClean="0">
                <a:latin typeface="メイリオ" panose="020B0604030504040204" pitchFamily="50" charset="-128"/>
                <a:ea typeface="メイリオ" panose="020B0604030504040204" pitchFamily="50" charset="-128"/>
                <a:cs typeface="メイリオ" panose="020B0604030504040204" pitchFamily="50" charset="-128"/>
              </a:rPr>
              <a:t>の取</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り</a:t>
            </a:r>
            <a:r>
              <a:rPr lang="en-US" smtClean="0">
                <a:latin typeface="メイリオ" panose="020B0604030504040204" pitchFamily="50" charset="-128"/>
                <a:ea typeface="メイリオ" panose="020B0604030504040204" pitchFamily="50" charset="-128"/>
                <a:cs typeface="メイリオ" panose="020B0604030504040204" pitchFamily="50" charset="-128"/>
              </a:rPr>
              <a:t>込みと頒布をコントロールする</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一連</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のアクション</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で構成され</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r>
              <a:rPr lang="en-US" dirty="0">
                <a:latin typeface="メイリオ" panose="020B0604030504040204" pitchFamily="50" charset="-128"/>
                <a:ea typeface="メイリオ" panose="020B0604030504040204" pitchFamily="50" charset="-128"/>
                <a:cs typeface="メイリオ" panose="020B0604030504040204" pitchFamily="50" charset="-128"/>
              </a:rPr>
              <a:t>  </a:t>
            </a:r>
          </a:p>
          <a:p>
            <a:pPr>
              <a:buFont typeface="Arial"/>
              <a:buChar char="•"/>
            </a:pP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コンプライアンス</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の適正努力（</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Compliance due diligence</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の結果</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として</a:t>
            </a:r>
            <a:r>
              <a:rPr lang="en-US"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供給ソフトウェアで使用されている</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すべて</a:t>
            </a:r>
            <a:r>
              <a:rPr lang="en-US" dirty="0" err="1">
                <a:latin typeface="メイリオ" panose="020B0604030504040204" pitchFamily="50" charset="-128"/>
                <a:ea typeface="メイリオ" panose="020B0604030504040204" pitchFamily="50" charset="-128"/>
                <a:cs typeface="メイリオ" panose="020B0604030504040204" pitchFamily="50" charset="-128"/>
              </a:rPr>
              <a:t>のFOSS</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が</a:t>
            </a:r>
            <a:r>
              <a:rPr lang="en-US" dirty="0" err="1">
                <a:latin typeface="メイリオ" panose="020B0604030504040204" pitchFamily="50" charset="-128"/>
                <a:ea typeface="メイリオ" panose="020B0604030504040204" pitchFamily="50" charset="-128"/>
                <a:cs typeface="メイリオ" panose="020B0604030504040204" pitchFamily="50" charset="-128"/>
              </a:rPr>
              <a:t>特定</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できる</a:t>
            </a:r>
            <a:r>
              <a:rPr lang="en-US"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こ</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れにより、</a:t>
            </a:r>
            <a:r>
              <a:rPr lang="en-US" dirty="0" err="1">
                <a:latin typeface="メイリオ" panose="020B0604030504040204" pitchFamily="50" charset="-128"/>
                <a:ea typeface="メイリオ" panose="020B0604030504040204" pitchFamily="50" charset="-128"/>
                <a:cs typeface="メイリオ" panose="020B0604030504040204" pitchFamily="50" charset="-128"/>
              </a:rPr>
              <a:t>すべてのFOSSライセンスの義務</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が</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履行され</a:t>
            </a:r>
            <a:r>
              <a:rPr lang="en-US"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将来にわたり</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履行されることを確</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かな</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ものに</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する</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a:buFont typeface="Arial"/>
              <a:buChar char="•"/>
            </a:pPr>
            <a:r>
              <a:rPr lang="en-US" dirty="0" err="1">
                <a:latin typeface="メイリオ" panose="020B0604030504040204" pitchFamily="50" charset="-128"/>
                <a:ea typeface="メイリオ" panose="020B0604030504040204" pitchFamily="50" charset="-128"/>
                <a:cs typeface="メイリオ" panose="020B0604030504040204" pitchFamily="50" charset="-128"/>
              </a:rPr>
              <a:t>大企業が詳細なプロセスを保有する一方で</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小規模の企業では</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単に</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チェック</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 </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リストを使うだけの場合があ</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本章では大企業のプロセス</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の一</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例を</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紹介する</a:t>
            </a:r>
            <a:r>
              <a:rPr lang="en-US" dirty="0" smtClean="0">
                <a:latin typeface="メイリオ" panose="020B0604030504040204" pitchFamily="50" charset="-128"/>
                <a:ea typeface="メイリオ" panose="020B0604030504040204" pitchFamily="50" charset="-128"/>
                <a:cs typeface="メイリオ" panose="020B0604030504040204" pitchFamily="50" charset="-128"/>
              </a:rPr>
              <a:t> </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Rectangle 3"/>
          <p:cNvSpPr>
            <a:spLocks noChangeArrowheads="1"/>
          </p:cNvSpPr>
          <p:nvPr/>
        </p:nvSpPr>
        <p:spPr bwMode="auto">
          <a:xfrm rot="16200000">
            <a:off x="3303601" y="5357706"/>
            <a:ext cx="720725" cy="1360488"/>
          </a:xfrm>
          <a:prstGeom prst="rect">
            <a:avLst/>
          </a:prstGeom>
          <a:ln>
            <a:headEnd/>
            <a:tailEnd/>
          </a:ln>
        </p:spPr>
        <p:style>
          <a:lnRef idx="0">
            <a:schemeClr val="accent1"/>
          </a:lnRef>
          <a:fillRef idx="3">
            <a:schemeClr val="accent1"/>
          </a:fillRef>
          <a:effectRef idx="3">
            <a:schemeClr val="accent1"/>
          </a:effectRef>
          <a:fontRef idx="minor">
            <a:schemeClr val="lt1"/>
          </a:fontRef>
        </p:style>
        <p:txBody>
          <a:bodyPr vert="eaVert"/>
          <a:lstStyle/>
          <a:p>
            <a:pPr algn="ctr">
              <a:defRPr/>
            </a:pPr>
            <a:r>
              <a:rPr lang="ja-JP" altLang="en-US" sz="12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入力（受領する）</a:t>
            </a:r>
            <a:endParaRPr lang="en-US" altLang="ja-JP" sz="12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algn="ctr">
              <a:defRPr/>
            </a:pPr>
            <a:r>
              <a:rPr lang="en-US" sz="12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FOSS</a:t>
            </a:r>
            <a:endParaRPr lang="en-US" sz="1200" b="1" i="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 name="AutoShape 6"/>
          <p:cNvSpPr>
            <a:spLocks noChangeArrowheads="1"/>
          </p:cNvSpPr>
          <p:nvPr/>
        </p:nvSpPr>
        <p:spPr bwMode="auto">
          <a:xfrm>
            <a:off x="4765688" y="5341039"/>
            <a:ext cx="2449512" cy="1406525"/>
          </a:xfrm>
          <a:prstGeom prst="cloudCallout">
            <a:avLst>
              <a:gd name="adj1" fmla="val -7227"/>
              <a:gd name="adj2" fmla="val 4968"/>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en-US"/>
          </a:p>
        </p:txBody>
      </p:sp>
      <p:sp>
        <p:nvSpPr>
          <p:cNvPr id="6" name="Rectangle 78"/>
          <p:cNvSpPr>
            <a:spLocks noChangeArrowheads="1"/>
          </p:cNvSpPr>
          <p:nvPr/>
        </p:nvSpPr>
        <p:spPr bwMode="auto">
          <a:xfrm rot="16200000">
            <a:off x="7952098" y="5194195"/>
            <a:ext cx="1039219" cy="1687512"/>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vert="eaVert" anchor="ctr"/>
          <a:lstStyle/>
          <a:p>
            <a:pPr>
              <a:defRPr/>
            </a:pPr>
            <a:r>
              <a:rPr lang="ja-JP" altLang="en-US" sz="1200" b="1"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a:t>
            </a:r>
            <a:r>
              <a:rPr lang="en-US" sz="1200" b="1"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1200" b="1"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の特定</a:t>
            </a:r>
            <a:endParaRPr lang="en-US" sz="1200" b="1"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endParaRPr>
          </a:p>
          <a:p>
            <a:pPr marL="92075" indent="-92075">
              <a:defRPr/>
            </a:pPr>
            <a:r>
              <a:rPr lang="ja-JP" altLang="en-US" sz="1200" b="1"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a:t>
            </a:r>
            <a:r>
              <a:rPr lang="en-US" sz="1200" b="1"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FOSSの義務</a:t>
            </a:r>
            <a:r>
              <a:rPr lang="ja-JP" altLang="en-US" sz="1200" b="1"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の</a:t>
            </a:r>
            <a:r>
              <a:rPr lang="en-US" altLang="ja-JP" sz="1200" b="1"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
            </a:r>
            <a:br>
              <a:rPr lang="en-US" altLang="ja-JP" sz="1200" b="1"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br>
            <a:r>
              <a:rPr lang="ja-JP" altLang="en-US" sz="1200" b="1"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履行</a:t>
            </a:r>
            <a:endParaRPr lang="en-US" sz="1200" b="1"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7" name="AutoShape 8"/>
          <p:cNvCxnSpPr>
            <a:cxnSpLocks noChangeShapeType="1"/>
          </p:cNvCxnSpPr>
          <p:nvPr/>
        </p:nvCxnSpPr>
        <p:spPr bwMode="auto">
          <a:xfrm>
            <a:off x="4387863" y="6037951"/>
            <a:ext cx="385762" cy="635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8" name="AutoShape 9"/>
          <p:cNvCxnSpPr>
            <a:cxnSpLocks noChangeShapeType="1"/>
          </p:cNvCxnSpPr>
          <p:nvPr/>
        </p:nvCxnSpPr>
        <p:spPr bwMode="auto">
          <a:xfrm flipV="1">
            <a:off x="7213614" y="6039539"/>
            <a:ext cx="327025" cy="4763"/>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9" name="Rectangle 10"/>
          <p:cNvSpPr>
            <a:spLocks noChangeArrowheads="1"/>
          </p:cNvSpPr>
          <p:nvPr/>
        </p:nvSpPr>
        <p:spPr bwMode="auto">
          <a:xfrm rot="16200000">
            <a:off x="5747757" y="5125704"/>
            <a:ext cx="646331" cy="18403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square" anchor="ctr">
            <a:spAutoFit/>
          </a:bodyPr>
          <a:lstStyle/>
          <a:p>
            <a:pPr algn="ctr"/>
            <a:r>
              <a:rPr lang="en-US" sz="1400" b="1" dirty="0">
                <a:latin typeface="メイリオ" panose="020B0604030504040204" pitchFamily="50" charset="-128"/>
                <a:ea typeface="メイリオ" panose="020B0604030504040204" pitchFamily="50" charset="-128"/>
                <a:cs typeface="メイリオ" panose="020B0604030504040204" pitchFamily="50" charset="-128"/>
              </a:rPr>
              <a:t>コンプライアンス</a:t>
            </a:r>
            <a:r>
              <a:rPr lang="en-US" sz="1600" b="1" dirty="0">
                <a:latin typeface="メイリオ" panose="020B0604030504040204" pitchFamily="50" charset="-128"/>
                <a:ea typeface="メイリオ" panose="020B0604030504040204" pitchFamily="50" charset="-128"/>
                <a:cs typeface="メイリオ" panose="020B0604030504040204" pitchFamily="50" charset="-128"/>
              </a:rPr>
              <a:t> </a:t>
            </a:r>
            <a:r>
              <a:rPr lang="en-US" sz="1400" b="1" dirty="0">
                <a:latin typeface="メイリオ" panose="020B0604030504040204" pitchFamily="50" charset="-128"/>
                <a:ea typeface="メイリオ" panose="020B0604030504040204" pitchFamily="50" charset="-128"/>
                <a:cs typeface="メイリオ" panose="020B0604030504040204" pitchFamily="50" charset="-128"/>
              </a:rPr>
              <a:t>プロセス</a:t>
            </a:r>
          </a:p>
        </p:txBody>
      </p:sp>
    </p:spTree>
    <p:extLst>
      <p:ext uri="{BB962C8B-B14F-4D97-AF65-F5344CB8AC3E}">
        <p14:creationId xmlns:p14="http://schemas.microsoft.com/office/powerpoint/2010/main" val="1136401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2" end="2"/>
                                            </p:txEl>
                                          </p:spTgt>
                                        </p:tgtEl>
                                        <p:attrNameLst>
                                          <p:attrName>style.visibility</p:attrName>
                                        </p:attrNameLst>
                                      </p:cBhvr>
                                      <p:to>
                                        <p:strVal val="visible"/>
                                      </p:to>
                                    </p:set>
                                    <p:animEffect transition="in" filter="fade">
                                      <p:cBhvr>
                                        <p:cTn id="17" dur="750"/>
                                        <p:tgtEl>
                                          <p:spTgt spid="12390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512"/>
        <p:cNvGrpSpPr/>
        <p:nvPr/>
      </p:nvGrpSpPr>
      <p:grpSpPr>
        <a:xfrm>
          <a:off x="0" y="0"/>
          <a:ext cx="0" cy="0"/>
          <a:chOff x="0" y="0"/>
          <a:chExt cx="0" cy="0"/>
        </a:xfrm>
      </p:grpSpPr>
      <p:sp>
        <p:nvSpPr>
          <p:cNvPr id="513" name="Shape 513"/>
          <p:cNvSpPr txBox="1">
            <a:spLocks noGrp="1"/>
          </p:cNvSpPr>
          <p:nvPr>
            <p:ph type="title"/>
          </p:nvPr>
        </p:nvSpPr>
        <p:spPr>
          <a:xfrm>
            <a:off x="447662" y="514350"/>
            <a:ext cx="10972800" cy="990600"/>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Example Small to Medium Company Checklist</a:t>
            </a:r>
          </a:p>
        </p:txBody>
      </p:sp>
      <p:sp>
        <p:nvSpPr>
          <p:cNvPr id="514" name="Shape 514"/>
          <p:cNvSpPr txBox="1">
            <a:spLocks noGrp="1"/>
          </p:cNvSpPr>
          <p:nvPr>
            <p:ph type="body" idx="1"/>
          </p:nvPr>
        </p:nvSpPr>
        <p:spPr>
          <a:xfrm>
            <a:off x="609600" y="1504950"/>
            <a:ext cx="10972799" cy="4876799"/>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accent1"/>
              </a:buClr>
              <a:buSzPct val="25000"/>
              <a:buFont typeface="Arial"/>
              <a:buNone/>
            </a:pPr>
            <a:r>
              <a:rPr lang="en-US" sz="2400" b="0" i="0" u="none" strike="noStrike" cap="none">
                <a:solidFill>
                  <a:schemeClr val="dk1"/>
                </a:solidFill>
                <a:latin typeface="Roboto"/>
                <a:ea typeface="Roboto"/>
                <a:cs typeface="Roboto"/>
                <a:sym typeface="Roboto"/>
              </a:rPr>
              <a:t>Ongoing Compliance Tasks:</a:t>
            </a:r>
          </a:p>
          <a:p>
            <a:pPr marL="457200" marR="0" lvl="0" indent="-457200" algn="l" rtl="0">
              <a:spcBef>
                <a:spcPts val="400"/>
              </a:spcBef>
              <a:spcAft>
                <a:spcPts val="0"/>
              </a:spcAft>
              <a:buClr>
                <a:schemeClr val="accent1"/>
              </a:buClr>
              <a:buSzPct val="85000"/>
              <a:buFont typeface="Arial"/>
              <a:buAutoNum type="arabicPeriod"/>
            </a:pPr>
            <a:r>
              <a:rPr lang="en-US" sz="2000" b="0" i="0" u="none" strike="noStrike" cap="none">
                <a:solidFill>
                  <a:schemeClr val="dk1"/>
                </a:solidFill>
                <a:latin typeface="Roboto"/>
                <a:ea typeface="Roboto"/>
                <a:cs typeface="Roboto"/>
                <a:sym typeface="Roboto"/>
              </a:rPr>
              <a:t>Discover all FOSS early in the procurement/development cycle</a:t>
            </a:r>
          </a:p>
          <a:p>
            <a:pPr marL="457200" marR="0" lvl="0" indent="-457200" algn="l" rtl="0">
              <a:spcBef>
                <a:spcPts val="400"/>
              </a:spcBef>
              <a:spcAft>
                <a:spcPts val="0"/>
              </a:spcAft>
              <a:buClr>
                <a:schemeClr val="accent1"/>
              </a:buClr>
              <a:buSzPct val="85000"/>
              <a:buFont typeface="Arial"/>
              <a:buAutoNum type="arabicPeriod"/>
            </a:pPr>
            <a:r>
              <a:rPr lang="en-US" sz="2000" b="0" i="0" u="none" strike="noStrike" cap="none">
                <a:solidFill>
                  <a:schemeClr val="dk1"/>
                </a:solidFill>
                <a:latin typeface="Roboto"/>
                <a:ea typeface="Roboto"/>
                <a:cs typeface="Roboto"/>
                <a:sym typeface="Roboto"/>
              </a:rPr>
              <a:t>Review and Approve all FOSS components used </a:t>
            </a:r>
          </a:p>
          <a:p>
            <a:pPr marL="457200" marR="0" lvl="0" indent="-457200" algn="l" rtl="0">
              <a:spcBef>
                <a:spcPts val="400"/>
              </a:spcBef>
              <a:spcAft>
                <a:spcPts val="0"/>
              </a:spcAft>
              <a:buClr>
                <a:schemeClr val="accent1"/>
              </a:buClr>
              <a:buSzPct val="85000"/>
              <a:buFont typeface="Arial"/>
              <a:buAutoNum type="arabicPeriod"/>
            </a:pPr>
            <a:r>
              <a:rPr lang="en-US" sz="2000" b="0" i="0" u="none" strike="noStrike" cap="none">
                <a:solidFill>
                  <a:schemeClr val="dk1"/>
                </a:solidFill>
                <a:latin typeface="Roboto"/>
                <a:ea typeface="Roboto"/>
                <a:cs typeface="Roboto"/>
                <a:sym typeface="Roboto"/>
              </a:rPr>
              <a:t>Verify the information necessary to satisfy FOSS obligations</a:t>
            </a:r>
          </a:p>
          <a:p>
            <a:pPr marL="457200" marR="0" lvl="0" indent="-457200" algn="l" rtl="0">
              <a:spcBef>
                <a:spcPts val="400"/>
              </a:spcBef>
              <a:spcAft>
                <a:spcPts val="0"/>
              </a:spcAft>
              <a:buClr>
                <a:schemeClr val="accent1"/>
              </a:buClr>
              <a:buSzPct val="85000"/>
              <a:buFont typeface="Arial"/>
              <a:buAutoNum type="arabicPeriod"/>
            </a:pPr>
            <a:r>
              <a:rPr lang="en-US" sz="2000" b="0" i="0" u="none" strike="noStrike" cap="none">
                <a:solidFill>
                  <a:schemeClr val="dk1"/>
                </a:solidFill>
                <a:latin typeface="Roboto"/>
                <a:ea typeface="Roboto"/>
                <a:cs typeface="Roboto"/>
                <a:sym typeface="Roboto"/>
              </a:rPr>
              <a:t>Review and approve any outbound contributions to FOSS projects</a:t>
            </a:r>
          </a:p>
          <a:p>
            <a:pPr marL="457200" marR="0" lvl="0" indent="-457200" algn="l" rtl="0">
              <a:spcBef>
                <a:spcPts val="400"/>
              </a:spcBef>
              <a:spcAft>
                <a:spcPts val="0"/>
              </a:spcAft>
              <a:buClr>
                <a:schemeClr val="accent1"/>
              </a:buClr>
              <a:buSzPct val="85000"/>
              <a:buFont typeface="Arial"/>
              <a:buNone/>
            </a:pPr>
            <a:endParaRPr sz="2000" b="0" i="0" u="none" strike="noStrike" cap="none">
              <a:solidFill>
                <a:schemeClr val="dk1"/>
              </a:solidFill>
              <a:latin typeface="Roboto"/>
              <a:ea typeface="Roboto"/>
              <a:cs typeface="Roboto"/>
              <a:sym typeface="Roboto"/>
            </a:endParaRPr>
          </a:p>
          <a:p>
            <a:pPr marL="0" marR="0" lvl="0" indent="0" algn="l" rtl="0">
              <a:spcBef>
                <a:spcPts val="480"/>
              </a:spcBef>
              <a:spcAft>
                <a:spcPts val="0"/>
              </a:spcAft>
              <a:buClr>
                <a:schemeClr val="accent1"/>
              </a:buClr>
              <a:buSzPct val="25000"/>
              <a:buFont typeface="Arial"/>
              <a:buNone/>
            </a:pPr>
            <a:r>
              <a:rPr lang="en-US" sz="2400" b="0" i="0" u="none" strike="noStrike" cap="none">
                <a:solidFill>
                  <a:schemeClr val="dk1"/>
                </a:solidFill>
                <a:latin typeface="Roboto"/>
                <a:ea typeface="Roboto"/>
                <a:cs typeface="Roboto"/>
                <a:sym typeface="Roboto"/>
              </a:rPr>
              <a:t>Support Requirements:</a:t>
            </a:r>
          </a:p>
          <a:p>
            <a:pPr marL="457200" marR="0" lvl="0" indent="-457200" algn="l" rtl="0">
              <a:spcBef>
                <a:spcPts val="400"/>
              </a:spcBef>
              <a:spcAft>
                <a:spcPts val="0"/>
              </a:spcAft>
              <a:buClr>
                <a:schemeClr val="accent1"/>
              </a:buClr>
              <a:buSzPct val="85000"/>
              <a:buFont typeface="Arial"/>
              <a:buAutoNum type="arabicPeriod"/>
            </a:pPr>
            <a:r>
              <a:rPr lang="en-US" sz="2000" b="0" i="0" u="none" strike="noStrike" cap="none">
                <a:solidFill>
                  <a:schemeClr val="dk1"/>
                </a:solidFill>
                <a:latin typeface="Roboto"/>
                <a:ea typeface="Roboto"/>
                <a:cs typeface="Roboto"/>
                <a:sym typeface="Roboto"/>
              </a:rPr>
              <a:t>Ensure adequate compliance staffing and designate clear lines of responsibility </a:t>
            </a:r>
          </a:p>
          <a:p>
            <a:pPr marL="457200" marR="0" lvl="0" indent="-457200" algn="l" rtl="0">
              <a:spcBef>
                <a:spcPts val="400"/>
              </a:spcBef>
              <a:spcAft>
                <a:spcPts val="0"/>
              </a:spcAft>
              <a:buClr>
                <a:schemeClr val="accent1"/>
              </a:buClr>
              <a:buSzPct val="85000"/>
              <a:buFont typeface="Arial"/>
              <a:buAutoNum type="arabicPeriod"/>
            </a:pPr>
            <a:r>
              <a:rPr lang="en-US" sz="2000" b="0" i="0" u="none" strike="noStrike" cap="none">
                <a:solidFill>
                  <a:schemeClr val="dk1"/>
                </a:solidFill>
                <a:latin typeface="Roboto"/>
                <a:ea typeface="Roboto"/>
                <a:cs typeface="Roboto"/>
                <a:sym typeface="Roboto"/>
              </a:rPr>
              <a:t>Adapt existing Business Processes to support the FOSS compliance program</a:t>
            </a:r>
          </a:p>
          <a:p>
            <a:pPr marL="457200" marR="0" lvl="0" indent="-457200" algn="l" rtl="0">
              <a:spcBef>
                <a:spcPts val="400"/>
              </a:spcBef>
              <a:spcAft>
                <a:spcPts val="0"/>
              </a:spcAft>
              <a:buClr>
                <a:schemeClr val="accent1"/>
              </a:buClr>
              <a:buSzPct val="85000"/>
              <a:buFont typeface="Arial"/>
              <a:buAutoNum type="arabicPeriod"/>
            </a:pPr>
            <a:r>
              <a:rPr lang="en-US" sz="2000" b="0" i="0" u="none" strike="noStrike" cap="none">
                <a:solidFill>
                  <a:schemeClr val="dk1"/>
                </a:solidFill>
                <a:latin typeface="Roboto"/>
                <a:ea typeface="Roboto"/>
                <a:cs typeface="Roboto"/>
                <a:sym typeface="Roboto"/>
              </a:rPr>
              <a:t>Have training on the organization’s FOSS policy available to everyone</a:t>
            </a:r>
          </a:p>
          <a:p>
            <a:pPr marL="457200" marR="0" lvl="0" indent="-457200" algn="l" rtl="0">
              <a:spcBef>
                <a:spcPts val="400"/>
              </a:spcBef>
              <a:spcAft>
                <a:spcPts val="0"/>
              </a:spcAft>
              <a:buClr>
                <a:schemeClr val="accent1"/>
              </a:buClr>
              <a:buSzPct val="85000"/>
              <a:buFont typeface="Arial"/>
              <a:buAutoNum type="arabicPeriod"/>
            </a:pPr>
            <a:r>
              <a:rPr lang="en-US" sz="2000" b="0" i="0" u="none" strike="noStrike" cap="none">
                <a:solidFill>
                  <a:schemeClr val="dk1"/>
                </a:solidFill>
                <a:latin typeface="Roboto"/>
                <a:ea typeface="Roboto"/>
                <a:cs typeface="Roboto"/>
                <a:sym typeface="Roboto"/>
              </a:rPr>
              <a:t>Track progress of all FOSS compliance activities</a:t>
            </a:r>
          </a:p>
          <a:p>
            <a:pPr marL="0" marR="0" lvl="0" indent="0" algn="l" rtl="0">
              <a:spcBef>
                <a:spcPts val="480"/>
              </a:spcBef>
              <a:buClr>
                <a:schemeClr val="accent1"/>
              </a:buClr>
              <a:buSzPct val="25000"/>
              <a:buFont typeface="Arial"/>
              <a:buNone/>
            </a:pPr>
            <a:endParaRPr sz="2400" b="0" i="0" u="none" strike="noStrike" cap="none">
              <a:solidFill>
                <a:schemeClr val="dk1"/>
              </a:solidFill>
              <a:latin typeface="Roboto"/>
              <a:ea typeface="Roboto"/>
              <a:cs typeface="Roboto"/>
              <a:sym typeface="Roboto"/>
            </a:endParaRPr>
          </a:p>
        </p:txBody>
      </p:sp>
      <p:sp>
        <p:nvSpPr>
          <p:cNvPr id="515" name="Shape 515"/>
          <p:cNvSpPr txBox="1"/>
          <p:nvPr/>
        </p:nvSpPr>
        <p:spPr>
          <a:xfrm>
            <a:off x="447675" y="6438900"/>
            <a:ext cx="11246636" cy="307777"/>
          </a:xfrm>
          <a:prstGeom prst="rect">
            <a:avLst/>
          </a:prstGeom>
          <a:noFill/>
          <a:ln>
            <a:noFill/>
          </a:ln>
        </p:spPr>
        <p:txBody>
          <a:bodyPr lIns="91425" tIns="45700" rIns="91425" bIns="45700" anchor="t" anchorCtr="0">
            <a:noAutofit/>
          </a:bodyPr>
          <a:lstStyle/>
          <a:p>
            <a:pPr algn="ctr">
              <a:buSzPct val="25000"/>
            </a:pPr>
            <a:r>
              <a:rPr lang="en-US" sz="1400" kern="0">
                <a:solidFill>
                  <a:srgbClr val="292934"/>
                </a:solidFill>
                <a:latin typeface="Roboto Condensed"/>
                <a:ea typeface="Roboto Condensed"/>
                <a:cs typeface="Roboto Condensed"/>
                <a:sym typeface="Roboto Condensed"/>
              </a:rPr>
              <a:t>You can get detailed checklists for these items here: </a:t>
            </a:r>
            <a:r>
              <a:rPr lang="en-US" sz="1050" kern="0">
                <a:solidFill>
                  <a:srgbClr val="292934"/>
                </a:solidFill>
                <a:latin typeface="Roboto Mono"/>
                <a:ea typeface="Roboto Mono"/>
                <a:cs typeface="Roboto Mono"/>
                <a:sym typeface="Roboto Mono"/>
              </a:rPr>
              <a:t>https://www.linuxfoundation.org/projects/opencompliance/self-assessment-compliance-checklist</a:t>
            </a:r>
          </a:p>
        </p:txBody>
      </p:sp>
    </p:spTree>
    <p:extLst>
      <p:ext uri="{BB962C8B-B14F-4D97-AF65-F5344CB8AC3E}">
        <p14:creationId xmlns:p14="http://schemas.microsoft.com/office/powerpoint/2010/main" val="416609203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78"/>
          <p:cNvSpPr>
            <a:spLocks noChangeArrowheads="1"/>
          </p:cNvSpPr>
          <p:nvPr/>
        </p:nvSpPr>
        <p:spPr bwMode="auto">
          <a:xfrm rot="-5400000">
            <a:off x="1142308" y="1197689"/>
            <a:ext cx="347663" cy="1830387"/>
          </a:xfrm>
          <a:prstGeom prst="rect">
            <a:avLst/>
          </a:prstGeom>
          <a:solidFill>
            <a:srgbClr val="009900"/>
          </a:solidFill>
          <a:ln w="9525">
            <a:solidFill>
              <a:srgbClr val="003359"/>
            </a:solidFill>
            <a:miter lim="800000"/>
            <a:headEnd/>
            <a:tailEnd/>
          </a:ln>
          <a:effectLst>
            <a:outerShdw blurRad="63500" dist="38100" dir="2700000" algn="tl" rotWithShape="0">
              <a:srgbClr val="000000">
                <a:alpha val="39999"/>
              </a:srgbClr>
            </a:outerShdw>
          </a:effectLst>
        </p:spPr>
        <p:txBody>
          <a:bodyPr vert="eaVert" lIns="82945" tIns="41473" rIns="82945" bIns="41473"/>
          <a:lstStyle/>
          <a:p>
            <a:pPr algn="ctr">
              <a:buFont typeface="Times New Roman" pitchFamily="16" charset="0"/>
              <a:buNone/>
              <a:defRPr/>
            </a:pPr>
            <a:r>
              <a:rPr lang="ja-JP" altLang="en-US" sz="1100" b="1"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入力</a:t>
            </a:r>
            <a:r>
              <a:rPr lang="en-US" sz="1100" b="1" dirty="0" err="1">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ソフトウェア</a:t>
            </a:r>
            <a:endParaRPr lang="en-US" sz="1100" b="1" dirty="0">
              <a:solidFill>
                <a:srgbClr val="FFFFFF"/>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AutoShape 6"/>
          <p:cNvSpPr>
            <a:spLocks noChangeArrowheads="1"/>
          </p:cNvSpPr>
          <p:nvPr/>
        </p:nvSpPr>
        <p:spPr bwMode="auto">
          <a:xfrm>
            <a:off x="2779426" y="1514293"/>
            <a:ext cx="7197951" cy="2651308"/>
          </a:xfrm>
          <a:prstGeom prst="cloudCallout">
            <a:avLst>
              <a:gd name="adj1" fmla="val -27681"/>
              <a:gd name="adj2" fmla="val 18898"/>
            </a:avLst>
          </a:prstGeom>
          <a:gradFill rotWithShape="1">
            <a:gsLst>
              <a:gs pos="0">
                <a:srgbClr val="B0BCD2"/>
              </a:gs>
              <a:gs pos="35001">
                <a:srgbClr val="C8D0DF"/>
              </a:gs>
              <a:gs pos="100000">
                <a:srgbClr val="EAEDF3"/>
              </a:gs>
            </a:gsLst>
            <a:lin ang="16200000" scaled="1"/>
          </a:gradFill>
          <a:ln>
            <a:noFill/>
          </a:ln>
          <a:effectLst>
            <a:outerShdw blurRad="63500" dist="20000" dir="5400000" rotWithShape="0">
              <a:srgbClr val="000000">
                <a:alpha val="37999"/>
              </a:srgbClr>
            </a:outerShdw>
          </a:effectLst>
          <a:extLst>
            <a:ext uri="{91240B29-F687-4F45-9708-019B960494DF}">
              <a14:hiddenLine xmlns:a14="http://schemas.microsoft.com/office/drawing/2010/main" w="9525">
                <a:solidFill>
                  <a:srgbClr val="000000"/>
                </a:solidFill>
                <a:round/>
                <a:headEnd/>
                <a:tailEnd/>
              </a14:hiddenLine>
            </a:ext>
          </a:extLst>
        </p:spPr>
        <p:txBody>
          <a:bodyPr lIns="82945" tIns="41473" rIns="82945" bIns="41473"/>
          <a:lstStyle/>
          <a:p>
            <a:pPr algn="ctr">
              <a:buFont typeface="Times New Roman" pitchFamily="16" charset="0"/>
              <a:buNone/>
              <a:defRPr/>
            </a:pPr>
            <a:endParaRPr lang="en-US" sz="1500" dirty="0">
              <a:solidFill>
                <a:schemeClr val="dk1"/>
              </a:solidFill>
            </a:endParaRPr>
          </a:p>
        </p:txBody>
      </p:sp>
      <p:sp>
        <p:nvSpPr>
          <p:cNvPr id="21517" name="AutoShape 25"/>
          <p:cNvSpPr>
            <a:spLocks noChangeArrowheads="1"/>
          </p:cNvSpPr>
          <p:nvPr/>
        </p:nvSpPr>
        <p:spPr bwMode="auto">
          <a:xfrm>
            <a:off x="540156" y="2411881"/>
            <a:ext cx="1620000" cy="467237"/>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82945" tIns="41473" rIns="82945" bIns="41473" anchor="ctr">
            <a:spAutoFit/>
          </a:bodyPr>
          <a:lstStyle/>
          <a:p>
            <a:pPr algn="ctr"/>
            <a:r>
              <a:rPr lang="en-US" sz="1100" b="1" dirty="0" err="1">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プロプライエタリ</a:t>
            </a:r>
            <a:r>
              <a:rPr lang="en-US" sz="1100" b="1" dirty="0">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 </a:t>
            </a:r>
            <a:br>
              <a:rPr lang="en-US" sz="1100" b="1" dirty="0">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br>
            <a:r>
              <a:rPr lang="en-US" sz="1100" b="1" dirty="0" err="1">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ソフトウェア</a:t>
            </a:r>
            <a:endParaRPr lang="en-US" sz="1100" b="1" dirty="0">
              <a:solidFill>
                <a:schemeClr val="tx2"/>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1518" name="AutoShape 25"/>
          <p:cNvSpPr>
            <a:spLocks noChangeArrowheads="1"/>
          </p:cNvSpPr>
          <p:nvPr/>
        </p:nvSpPr>
        <p:spPr bwMode="auto">
          <a:xfrm>
            <a:off x="540156" y="2948683"/>
            <a:ext cx="1620000" cy="467237"/>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82945" tIns="41473" rIns="82945" bIns="41473" anchor="ctr">
            <a:spAutoFit/>
          </a:bodyPr>
          <a:lstStyle/>
          <a:p>
            <a:pPr algn="ctr"/>
            <a:r>
              <a:rPr lang="en-US" sz="1100" b="1" dirty="0">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 </a:t>
            </a:r>
            <a:r>
              <a:rPr lang="en-US" sz="1100" b="1" dirty="0" err="1">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サード</a:t>
            </a:r>
            <a:r>
              <a:rPr lang="en-US" sz="1100" b="1" dirty="0">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 </a:t>
            </a:r>
            <a:r>
              <a:rPr lang="en-US" sz="1100" b="1" dirty="0" err="1">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パーティ</a:t>
            </a:r>
            <a:r>
              <a:rPr lang="en-US" sz="1100" b="1" dirty="0">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 </a:t>
            </a:r>
            <a:br>
              <a:rPr lang="en-US" sz="1100" b="1" dirty="0">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br>
            <a:r>
              <a:rPr lang="en-US" sz="1100" b="1" dirty="0" err="1">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ソフトウェア</a:t>
            </a:r>
            <a:endParaRPr lang="en-US" sz="1100" b="1" dirty="0">
              <a:solidFill>
                <a:schemeClr val="tx2"/>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1519" name="AutoShape 25"/>
          <p:cNvSpPr>
            <a:spLocks noChangeArrowheads="1"/>
          </p:cNvSpPr>
          <p:nvPr/>
        </p:nvSpPr>
        <p:spPr bwMode="auto">
          <a:xfrm>
            <a:off x="540156" y="3499379"/>
            <a:ext cx="1620000" cy="279952"/>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82945" tIns="41473" rIns="82945" bIns="41473" anchor="ctr">
            <a:spAutoFit/>
          </a:bodyPr>
          <a:lstStyle/>
          <a:p>
            <a:pPr algn="ctr"/>
            <a:r>
              <a:rPr lang="en-US" sz="1100" b="1" dirty="0">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FOSS</a:t>
            </a:r>
          </a:p>
        </p:txBody>
      </p:sp>
      <p:cxnSp>
        <p:nvCxnSpPr>
          <p:cNvPr id="40" name="Straight Arrow Connector 39"/>
          <p:cNvCxnSpPr/>
          <p:nvPr/>
        </p:nvCxnSpPr>
        <p:spPr bwMode="auto">
          <a:xfrm flipV="1">
            <a:off x="2605242" y="2905244"/>
            <a:ext cx="324000" cy="1588"/>
          </a:xfrm>
          <a:prstGeom prst="straightConnector1">
            <a:avLst/>
          </a:prstGeom>
          <a:solidFill>
            <a:srgbClr val="00B8FF"/>
          </a:solidFill>
          <a:ln w="19050" cap="flat" cmpd="sng" algn="ctr">
            <a:solidFill>
              <a:schemeClr val="tx1">
                <a:lumMod val="95000"/>
                <a:lumOff val="5000"/>
              </a:schemeClr>
            </a:solidFill>
            <a:prstDash val="solid"/>
            <a:round/>
            <a:headEnd type="none" w="med" len="med"/>
            <a:tailEnd type="triangle" w="med" len="med"/>
          </a:ln>
          <a:effectLst/>
        </p:spPr>
      </p:cxnSp>
      <p:sp>
        <p:nvSpPr>
          <p:cNvPr id="42" name="Rectangle 78"/>
          <p:cNvSpPr>
            <a:spLocks noChangeArrowheads="1"/>
          </p:cNvSpPr>
          <p:nvPr/>
        </p:nvSpPr>
        <p:spPr bwMode="auto">
          <a:xfrm rot="-5400000">
            <a:off x="10822889" y="1292145"/>
            <a:ext cx="319088" cy="1612900"/>
          </a:xfrm>
          <a:prstGeom prst="rect">
            <a:avLst/>
          </a:prstGeom>
          <a:solidFill>
            <a:srgbClr val="CC6600"/>
          </a:solidFill>
          <a:ln w="9525">
            <a:solidFill>
              <a:srgbClr val="003359"/>
            </a:solidFill>
            <a:miter lim="800000"/>
            <a:headEnd/>
            <a:tailEnd/>
          </a:ln>
          <a:effectLst>
            <a:outerShdw blurRad="63500" dist="38100" dir="2700000" algn="tl" rotWithShape="0">
              <a:srgbClr val="000000">
                <a:alpha val="39999"/>
              </a:srgbClr>
            </a:outerShdw>
          </a:effectLst>
        </p:spPr>
        <p:txBody>
          <a:bodyPr vert="eaVert" lIns="82945" tIns="41473" rIns="82945" bIns="41473"/>
          <a:lstStyle/>
          <a:p>
            <a:pPr algn="ctr">
              <a:buFont typeface="Times New Roman" pitchFamily="16" charset="0"/>
              <a:buNone/>
              <a:defRPr/>
            </a:pPr>
            <a:r>
              <a:rPr lang="en-US" sz="1100" b="1"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出</a:t>
            </a:r>
            <a:r>
              <a:rPr lang="ja-JP" altLang="en-US" sz="1100" b="1"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力</a:t>
            </a:r>
            <a:r>
              <a:rPr lang="en-US" sz="1100" b="1" dirty="0" err="1">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ソフトウェア</a:t>
            </a:r>
            <a:endParaRPr lang="en-US" sz="1100" b="1" dirty="0">
              <a:solidFill>
                <a:srgbClr val="FFFFFF"/>
              </a:solidFill>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43" name="Straight Arrow Connector 42"/>
          <p:cNvCxnSpPr/>
          <p:nvPr/>
        </p:nvCxnSpPr>
        <p:spPr bwMode="auto">
          <a:xfrm>
            <a:off x="9496971" y="2891012"/>
            <a:ext cx="283719" cy="1587"/>
          </a:xfrm>
          <a:prstGeom prst="straightConnector1">
            <a:avLst/>
          </a:prstGeom>
          <a:solidFill>
            <a:srgbClr val="00B8FF"/>
          </a:solidFill>
          <a:ln w="19050" cap="flat" cmpd="sng" algn="ctr">
            <a:solidFill>
              <a:schemeClr val="tx1">
                <a:lumMod val="95000"/>
                <a:lumOff val="5000"/>
              </a:schemeClr>
            </a:solidFill>
            <a:prstDash val="solid"/>
            <a:round/>
            <a:headEnd type="none" w="med" len="med"/>
            <a:tailEnd type="triangle" w="med" len="med"/>
          </a:ln>
          <a:effectLst/>
        </p:spPr>
      </p:cxnSp>
      <p:sp>
        <p:nvSpPr>
          <p:cNvPr id="45" name="Rectangle 78"/>
          <p:cNvSpPr>
            <a:spLocks noChangeArrowheads="1"/>
          </p:cNvSpPr>
          <p:nvPr/>
        </p:nvSpPr>
        <p:spPr bwMode="auto">
          <a:xfrm rot="-5400000">
            <a:off x="10712433" y="1933981"/>
            <a:ext cx="540000" cy="1612900"/>
          </a:xfrm>
          <a:prstGeom prst="rect">
            <a:avLst/>
          </a:prstGeom>
          <a:solidFill>
            <a:srgbClr val="CC6600"/>
          </a:solidFill>
          <a:ln w="9525">
            <a:solidFill>
              <a:srgbClr val="003359"/>
            </a:solidFill>
            <a:miter lim="800000"/>
            <a:headEnd/>
            <a:tailEnd/>
          </a:ln>
          <a:effectLst>
            <a:outerShdw blurRad="63500" dist="38100" dir="2700000" algn="tl" rotWithShape="0">
              <a:srgbClr val="000000">
                <a:alpha val="39999"/>
              </a:srgbClr>
            </a:outerShdw>
          </a:effectLst>
        </p:spPr>
        <p:txBody>
          <a:bodyPr vert="eaVert" lIns="82945" tIns="41473" rIns="82945" bIns="41473"/>
          <a:lstStyle/>
          <a:p>
            <a:pPr algn="ctr">
              <a:buFont typeface="Times New Roman" pitchFamily="16" charset="0"/>
              <a:buNone/>
              <a:defRPr/>
            </a:pPr>
            <a:r>
              <a:rPr lang="en-US" sz="1100" b="1" dirty="0" err="1">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各種告知／表示および帰属</a:t>
            </a:r>
            <a:r>
              <a:rPr lang="ja-JP" altLang="en-US" sz="1100" b="1"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情報</a:t>
            </a:r>
            <a:endParaRPr lang="en-US" sz="1100" b="1"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6" name="Rectangle 78"/>
          <p:cNvSpPr>
            <a:spLocks noChangeArrowheads="1"/>
          </p:cNvSpPr>
          <p:nvPr/>
        </p:nvSpPr>
        <p:spPr bwMode="auto">
          <a:xfrm rot="-5400000">
            <a:off x="10712433" y="2659339"/>
            <a:ext cx="540000" cy="1612900"/>
          </a:xfrm>
          <a:prstGeom prst="rect">
            <a:avLst/>
          </a:prstGeom>
          <a:solidFill>
            <a:srgbClr val="CC6600"/>
          </a:solidFill>
          <a:ln w="9525">
            <a:solidFill>
              <a:srgbClr val="003359"/>
            </a:solidFill>
            <a:miter lim="800000"/>
            <a:headEnd/>
            <a:tailEnd/>
          </a:ln>
          <a:effectLst>
            <a:outerShdw blurRad="63500" dist="38100" dir="2700000" algn="tl" rotWithShape="0">
              <a:srgbClr val="000000">
                <a:alpha val="39999"/>
              </a:srgbClr>
            </a:outerShdw>
          </a:effectLst>
        </p:spPr>
        <p:txBody>
          <a:bodyPr vert="eaVert" lIns="82945" tIns="41473" rIns="82945" bIns="41473"/>
          <a:lstStyle/>
          <a:p>
            <a:pPr algn="ctr">
              <a:buFont typeface="Times New Roman" pitchFamily="16" charset="0"/>
              <a:buNone/>
              <a:defRPr/>
            </a:pPr>
            <a:r>
              <a:rPr lang="en-US" sz="1100" b="1"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書面による申し出</a:t>
            </a:r>
          </a:p>
          <a:p>
            <a:pPr algn="ctr">
              <a:buFont typeface="Times New Roman" pitchFamily="16" charset="0"/>
              <a:buNone/>
              <a:defRPr/>
            </a:pPr>
            <a:r>
              <a:rPr lang="ja-JP" altLang="en-US" sz="1100" b="1">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100" b="1"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Written </a:t>
            </a:r>
            <a:r>
              <a:rPr lang="en-US" altLang="ja-JP" sz="1100" b="1">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offer</a:t>
            </a:r>
            <a:r>
              <a:rPr lang="ja-JP" altLang="en-US" sz="1100" b="1">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a:t>
            </a:r>
            <a:endParaRPr lang="en-US" sz="1100" b="1"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1525" name="TextBox 23"/>
          <p:cNvSpPr txBox="1">
            <a:spLocks noChangeArrowheads="1"/>
          </p:cNvSpPr>
          <p:nvPr/>
        </p:nvSpPr>
        <p:spPr bwMode="auto">
          <a:xfrm>
            <a:off x="2084786" y="4961264"/>
            <a:ext cx="1947950" cy="9387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0" tIns="45715" rIns="91430" bIns="45715" anchor="t">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dirty="0">
                <a:latin typeface="メイリオ" panose="020B0604030504040204" pitchFamily="50" charset="-128"/>
                <a:ea typeface="メイリオ" panose="020B0604030504040204" pitchFamily="50" charset="-128"/>
                <a:cs typeface="メイリオ" panose="020B0604030504040204" pitchFamily="50" charset="-128"/>
              </a:rPr>
              <a:t>ソースコードの </a:t>
            </a:r>
          </a:p>
          <a:p>
            <a:pPr algn="ctr"/>
            <a:r>
              <a:rPr lang="en-US" sz="1100" dirty="0">
                <a:latin typeface="メイリオ" panose="020B0604030504040204" pitchFamily="50" charset="-128"/>
                <a:ea typeface="メイリオ" panose="020B0604030504040204" pitchFamily="50" charset="-128"/>
                <a:cs typeface="メイリオ" panose="020B0604030504040204" pitchFamily="50" charset="-128"/>
              </a:rPr>
              <a:t>スキャン、監査</a:t>
            </a:r>
          </a:p>
          <a:p>
            <a:pPr algn="ctr"/>
            <a:r>
              <a:rPr lang="en-US" sz="1100" dirty="0">
                <a:latin typeface="メイリオ" panose="020B0604030504040204" pitchFamily="50" charset="-128"/>
                <a:ea typeface="メイリオ" panose="020B0604030504040204" pitchFamily="50" charset="-128"/>
                <a:cs typeface="メイリオ" panose="020B0604030504040204" pitchFamily="50" charset="-128"/>
              </a:rPr>
              <a:t>－ および －</a:t>
            </a:r>
          </a:p>
          <a:p>
            <a:pPr algn="ctr"/>
            <a:r>
              <a:rPr lang="en-US" sz="1100" dirty="0">
                <a:latin typeface="メイリオ" panose="020B0604030504040204" pitchFamily="50" charset="-128"/>
                <a:ea typeface="メイリオ" panose="020B0604030504040204" pitchFamily="50" charset="-128"/>
                <a:cs typeface="メイリオ" panose="020B0604030504040204" pitchFamily="50" charset="-128"/>
              </a:rPr>
              <a:t>ソースコードの起源および </a:t>
            </a:r>
          </a:p>
          <a:p>
            <a:pPr algn="ctr"/>
            <a:r>
              <a:rPr lang="en-US" sz="1100" dirty="0">
                <a:latin typeface="メイリオ" panose="020B0604030504040204" pitchFamily="50" charset="-128"/>
                <a:ea typeface="メイリオ" panose="020B0604030504040204" pitchFamily="50" charset="-128"/>
                <a:cs typeface="メイリオ" panose="020B0604030504040204" pitchFamily="50" charset="-128"/>
              </a:rPr>
              <a:t>ライセンスの確認 </a:t>
            </a:r>
          </a:p>
        </p:txBody>
      </p:sp>
      <p:sp>
        <p:nvSpPr>
          <p:cNvPr id="21526" name="TextBox 24"/>
          <p:cNvSpPr txBox="1">
            <a:spLocks noChangeArrowheads="1"/>
          </p:cNvSpPr>
          <p:nvPr/>
        </p:nvSpPr>
        <p:spPr bwMode="auto">
          <a:xfrm>
            <a:off x="3605081" y="4613450"/>
            <a:ext cx="1736354" cy="600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0" tIns="45715" rIns="91430" bIns="45715" anchor="t">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dirty="0">
                <a:latin typeface="メイリオ" panose="020B0604030504040204" pitchFamily="50" charset="-128"/>
                <a:ea typeface="メイリオ" panose="020B0604030504040204" pitchFamily="50" charset="-128"/>
                <a:cs typeface="メイリオ" panose="020B0604030504040204" pitchFamily="50" charset="-128"/>
              </a:rPr>
              <a:t>企業のFOSSポリシー </a:t>
            </a:r>
          </a:p>
          <a:p>
            <a:pPr algn="ctr"/>
            <a:r>
              <a:rPr lang="en-US" sz="1100" dirty="0" err="1">
                <a:latin typeface="メイリオ" panose="020B0604030504040204" pitchFamily="50" charset="-128"/>
                <a:ea typeface="メイリオ" panose="020B0604030504040204" pitchFamily="50" charset="-128"/>
                <a:cs typeface="メイリオ" panose="020B0604030504040204" pitchFamily="50" charset="-128"/>
              </a:rPr>
              <a:t>に添って監査で</a:t>
            </a:r>
            <a:r>
              <a:rPr lang="ja-JP" altLang="en-US" sz="1100" dirty="0">
                <a:latin typeface="メイリオ" panose="020B0604030504040204" pitchFamily="50" charset="-128"/>
                <a:ea typeface="メイリオ" panose="020B0604030504040204" pitchFamily="50" charset="-128"/>
                <a:cs typeface="メイリオ" panose="020B0604030504040204" pitchFamily="50" charset="-128"/>
              </a:rPr>
              <a:t>見つけた</a:t>
            </a:r>
            <a:endParaRPr lang="en-US" sz="1100" dirty="0">
              <a:latin typeface="メイリオ" panose="020B0604030504040204" pitchFamily="50" charset="-128"/>
              <a:ea typeface="メイリオ" panose="020B0604030504040204" pitchFamily="50" charset="-128"/>
              <a:cs typeface="メイリオ" panose="020B0604030504040204" pitchFamily="50" charset="-128"/>
            </a:endParaRPr>
          </a:p>
          <a:p>
            <a:pPr algn="ctr"/>
            <a:r>
              <a:rPr lang="en-US" sz="1100" smtClean="0">
                <a:latin typeface="メイリオ" panose="020B0604030504040204" pitchFamily="50" charset="-128"/>
                <a:ea typeface="メイリオ" panose="020B0604030504040204" pitchFamily="50" charset="-128"/>
                <a:cs typeface="メイリオ" panose="020B0604030504040204" pitchFamily="50" charset="-128"/>
              </a:rPr>
              <a:t>全</a:t>
            </a:r>
            <a:r>
              <a:rPr lang="ja-JP" altLang="en-US" sz="1100">
                <a:latin typeface="メイリオ" panose="020B0604030504040204" pitchFamily="50" charset="-128"/>
                <a:ea typeface="メイリオ" panose="020B0604030504040204" pitchFamily="50" charset="-128"/>
                <a:cs typeface="メイリオ" panose="020B0604030504040204" pitchFamily="50" charset="-128"/>
              </a:rPr>
              <a:t>問題</a:t>
            </a:r>
            <a:r>
              <a:rPr lang="en-US" sz="1100" smtClean="0">
                <a:latin typeface="メイリオ" panose="020B0604030504040204" pitchFamily="50" charset="-128"/>
                <a:ea typeface="メイリオ" panose="020B0604030504040204" pitchFamily="50" charset="-128"/>
                <a:cs typeface="メイリオ" panose="020B0604030504040204" pitchFamily="50" charset="-128"/>
              </a:rPr>
              <a:t>を解決する</a:t>
            </a:r>
            <a:endParaRPr lang="en-US" sz="11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1527" name="TextBox 25"/>
          <p:cNvSpPr txBox="1">
            <a:spLocks noChangeArrowheads="1"/>
          </p:cNvSpPr>
          <p:nvPr/>
        </p:nvSpPr>
        <p:spPr bwMode="auto">
          <a:xfrm>
            <a:off x="592362" y="4740446"/>
            <a:ext cx="1498927" cy="600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0" tIns="45715" rIns="91430" bIns="45715" anchor="t">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smtClean="0">
                <a:latin typeface="メイリオ" panose="020B0604030504040204" pitchFamily="50" charset="-128"/>
                <a:ea typeface="メイリオ" panose="020B0604030504040204" pitchFamily="50" charset="-128"/>
                <a:cs typeface="メイリオ" panose="020B0604030504040204" pitchFamily="50" charset="-128"/>
              </a:rPr>
              <a:t>レビュー対象の</a:t>
            </a:r>
          </a:p>
          <a:p>
            <a:pPr algn="ctr"/>
            <a:r>
              <a:rPr lang="en-US" sz="1100" smtClean="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1100">
                <a:latin typeface="メイリオ" panose="020B0604030504040204" pitchFamily="50" charset="-128"/>
                <a:ea typeface="メイリオ" panose="020B0604030504040204" pitchFamily="50" charset="-128"/>
                <a:cs typeface="メイリオ" panose="020B0604030504040204" pitchFamily="50" charset="-128"/>
              </a:rPr>
              <a:t>コンポーネント</a:t>
            </a:r>
            <a:r>
              <a:rPr lang="en-US" sz="1100" smtClean="0">
                <a:latin typeface="メイリオ" panose="020B0604030504040204" pitchFamily="50" charset="-128"/>
                <a:ea typeface="メイリオ" panose="020B0604030504040204" pitchFamily="50" charset="-128"/>
                <a:cs typeface="メイリオ" panose="020B0604030504040204" pitchFamily="50" charset="-128"/>
              </a:rPr>
              <a:t>を特定する</a:t>
            </a:r>
            <a:endParaRPr lang="en-US" sz="11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9" name="Right Brace 28"/>
          <p:cNvSpPr>
            <a:spLocks/>
          </p:cNvSpPr>
          <p:nvPr/>
        </p:nvSpPr>
        <p:spPr bwMode="auto">
          <a:xfrm rot="5400000">
            <a:off x="3988539" y="3673289"/>
            <a:ext cx="142875" cy="430213"/>
          </a:xfrm>
          <a:prstGeom prst="rightBrace">
            <a:avLst>
              <a:gd name="adj1" fmla="val 8336"/>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a:solidFill>
                  <a:srgbClr val="FFFFFF"/>
                </a:solidFill>
              </a14:hiddenFill>
            </a:ext>
          </a:extLst>
        </p:spPr>
        <p:txBody>
          <a:bodyPr lIns="91430" tIns="45715" rIns="91430" bIns="45715" anchor="ctr"/>
          <a:lstStyle/>
          <a:p>
            <a:pPr algn="ctr">
              <a:defRPr/>
            </a:pPr>
            <a:endParaRPr lang="en-US" dirty="0"/>
          </a:p>
        </p:txBody>
      </p:sp>
      <p:sp>
        <p:nvSpPr>
          <p:cNvPr id="30" name="Right Brace 29"/>
          <p:cNvSpPr>
            <a:spLocks/>
          </p:cNvSpPr>
          <p:nvPr/>
        </p:nvSpPr>
        <p:spPr bwMode="auto">
          <a:xfrm rot="5400000">
            <a:off x="4642454" y="3673289"/>
            <a:ext cx="142875" cy="430212"/>
          </a:xfrm>
          <a:prstGeom prst="rightBrace">
            <a:avLst>
              <a:gd name="adj1" fmla="val 8336"/>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a:solidFill>
                  <a:srgbClr val="FFFFFF"/>
                </a:solidFill>
              </a14:hiddenFill>
            </a:ext>
          </a:extLst>
        </p:spPr>
        <p:txBody>
          <a:bodyPr lIns="91430" tIns="45715" rIns="91430" bIns="45715" anchor="ctr"/>
          <a:lstStyle/>
          <a:p>
            <a:pPr algn="ctr">
              <a:defRPr/>
            </a:pPr>
            <a:endParaRPr lang="en-US" dirty="0"/>
          </a:p>
        </p:txBody>
      </p:sp>
      <p:sp>
        <p:nvSpPr>
          <p:cNvPr id="21530" name="TextBox 37"/>
          <p:cNvSpPr txBox="1">
            <a:spLocks noChangeArrowheads="1"/>
          </p:cNvSpPr>
          <p:nvPr/>
        </p:nvSpPr>
        <p:spPr bwMode="auto">
          <a:xfrm>
            <a:off x="7674877" y="4827964"/>
            <a:ext cx="1612900" cy="11079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0" tIns="45715" rIns="91430" bIns="45715">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dirty="0" err="1">
                <a:latin typeface="メイリオ" panose="020B0604030504040204" pitchFamily="50" charset="-128"/>
                <a:ea typeface="メイリオ" panose="020B0604030504040204" pitchFamily="50" charset="-128"/>
                <a:cs typeface="メイリオ" panose="020B0604030504040204" pitchFamily="50" charset="-128"/>
              </a:rPr>
              <a:t>頒布用のソースコード</a:t>
            </a:r>
            <a:r>
              <a:rPr lang="en-US" sz="1100" dirty="0">
                <a:latin typeface="メイリオ" panose="020B0604030504040204" pitchFamily="50" charset="-128"/>
                <a:ea typeface="メイリオ" panose="020B0604030504040204" pitchFamily="50" charset="-128"/>
                <a:cs typeface="メイリオ" panose="020B0604030504040204" pitchFamily="50" charset="-128"/>
              </a:rPr>
              <a:t> </a:t>
            </a:r>
            <a:r>
              <a:rPr lang="en-US" sz="1100" dirty="0" err="1">
                <a:latin typeface="メイリオ" panose="020B0604030504040204" pitchFamily="50" charset="-128"/>
                <a:ea typeface="メイリオ" panose="020B0604030504040204" pitchFamily="50" charset="-128"/>
                <a:cs typeface="メイリオ" panose="020B0604030504040204" pitchFamily="50" charset="-128"/>
              </a:rPr>
              <a:t>パッケージを検証する</a:t>
            </a:r>
            <a:endParaRPr lang="en-US" sz="1100" dirty="0">
              <a:latin typeface="メイリオ" panose="020B0604030504040204" pitchFamily="50" charset="-128"/>
              <a:ea typeface="メイリオ" panose="020B0604030504040204" pitchFamily="50" charset="-128"/>
              <a:cs typeface="メイリオ" panose="020B0604030504040204" pitchFamily="50" charset="-128"/>
            </a:endParaRPr>
          </a:p>
          <a:p>
            <a:pPr algn="ctr"/>
            <a:endParaRPr lang="en-US" sz="1100" smtClean="0">
              <a:latin typeface="メイリオ" panose="020B0604030504040204" pitchFamily="50" charset="-128"/>
              <a:ea typeface="メイリオ" panose="020B0604030504040204" pitchFamily="50" charset="-128"/>
              <a:cs typeface="メイリオ" panose="020B0604030504040204" pitchFamily="50" charset="-128"/>
            </a:endParaRPr>
          </a:p>
          <a:p>
            <a:pPr algn="ctr"/>
            <a:r>
              <a:rPr lang="en-US" sz="1100" smtClean="0">
                <a:latin typeface="メイリオ" panose="020B0604030504040204" pitchFamily="50" charset="-128"/>
                <a:ea typeface="メイリオ" panose="020B0604030504040204" pitchFamily="50" charset="-128"/>
                <a:cs typeface="メイリオ" panose="020B0604030504040204" pitchFamily="50" charset="-128"/>
              </a:rPr>
              <a:t>適切な告知</a:t>
            </a:r>
            <a:r>
              <a:rPr lang="en-US" sz="1100" err="1">
                <a:latin typeface="メイリオ" panose="020B0604030504040204" pitchFamily="50" charset="-128"/>
                <a:ea typeface="メイリオ" panose="020B0604030504040204" pitchFamily="50" charset="-128"/>
                <a:cs typeface="メイリオ" panose="020B0604030504040204" pitchFamily="50" charset="-128"/>
              </a:rPr>
              <a:t>／</a:t>
            </a:r>
            <a:r>
              <a:rPr lang="en-US" sz="1100" smtClean="0">
                <a:latin typeface="メイリオ" panose="020B0604030504040204" pitchFamily="50" charset="-128"/>
                <a:ea typeface="メイリオ" panose="020B0604030504040204" pitchFamily="50" charset="-128"/>
                <a:cs typeface="メイリオ" panose="020B0604030504040204" pitchFamily="50" charset="-128"/>
              </a:rPr>
              <a:t>表示が提供されていることを検証する</a:t>
            </a:r>
            <a:endParaRPr lang="en-US" sz="11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2" name="Right Brace 31"/>
          <p:cNvSpPr>
            <a:spLocks/>
          </p:cNvSpPr>
          <p:nvPr/>
        </p:nvSpPr>
        <p:spPr bwMode="auto">
          <a:xfrm rot="5400000">
            <a:off x="7710126" y="3619189"/>
            <a:ext cx="144463" cy="540000"/>
          </a:xfrm>
          <a:prstGeom prst="rightBrace">
            <a:avLst>
              <a:gd name="adj1" fmla="val 8327"/>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a:solidFill>
                  <a:srgbClr val="FFFFFF"/>
                </a:solidFill>
              </a14:hiddenFill>
            </a:ext>
          </a:extLst>
        </p:spPr>
        <p:txBody>
          <a:bodyPr lIns="91430" tIns="45715" rIns="91430" bIns="45715" anchor="ctr"/>
          <a:lstStyle/>
          <a:p>
            <a:pPr algn="ctr">
              <a:defRPr/>
            </a:pPr>
            <a:endParaRPr lang="en-US" dirty="0"/>
          </a:p>
        </p:txBody>
      </p:sp>
      <p:sp>
        <p:nvSpPr>
          <p:cNvPr id="33" name="Right Brace 32"/>
          <p:cNvSpPr>
            <a:spLocks/>
          </p:cNvSpPr>
          <p:nvPr/>
        </p:nvSpPr>
        <p:spPr bwMode="auto">
          <a:xfrm rot="5400000">
            <a:off x="3337054" y="3674083"/>
            <a:ext cx="144463" cy="430213"/>
          </a:xfrm>
          <a:prstGeom prst="rightBrace">
            <a:avLst>
              <a:gd name="adj1" fmla="val 8327"/>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a:solidFill>
                  <a:srgbClr val="FFFFFF"/>
                </a:solidFill>
              </a14:hiddenFill>
            </a:ext>
          </a:extLst>
        </p:spPr>
        <p:txBody>
          <a:bodyPr lIns="91430" tIns="45715" rIns="91430" bIns="45715" anchor="ctr"/>
          <a:lstStyle/>
          <a:p>
            <a:pPr algn="ctr">
              <a:defRPr/>
            </a:pPr>
            <a:endParaRPr lang="en-US" dirty="0"/>
          </a:p>
        </p:txBody>
      </p:sp>
      <p:cxnSp>
        <p:nvCxnSpPr>
          <p:cNvPr id="38" name="Straight Arrow Connector 37"/>
          <p:cNvCxnSpPr>
            <a:cxnSpLocks noChangeShapeType="1"/>
            <a:stCxn id="21527" idx="0"/>
            <a:endCxn id="33" idx="1"/>
          </p:cNvCxnSpPr>
          <p:nvPr/>
        </p:nvCxnSpPr>
        <p:spPr bwMode="auto">
          <a:xfrm flipV="1">
            <a:off x="1341826" y="3961421"/>
            <a:ext cx="2067459" cy="779025"/>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39" name="Straight Arrow Connector 38"/>
          <p:cNvCxnSpPr>
            <a:cxnSpLocks noChangeShapeType="1"/>
            <a:stCxn id="21525" idx="0"/>
            <a:endCxn id="29" idx="1"/>
          </p:cNvCxnSpPr>
          <p:nvPr/>
        </p:nvCxnSpPr>
        <p:spPr bwMode="auto">
          <a:xfrm flipV="1">
            <a:off x="3058761" y="3959833"/>
            <a:ext cx="1001215" cy="1001431"/>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41" name="Straight Arrow Connector 40"/>
          <p:cNvCxnSpPr>
            <a:cxnSpLocks noChangeShapeType="1"/>
            <a:stCxn id="21526" idx="0"/>
            <a:endCxn id="30" idx="1"/>
          </p:cNvCxnSpPr>
          <p:nvPr/>
        </p:nvCxnSpPr>
        <p:spPr bwMode="auto">
          <a:xfrm flipV="1">
            <a:off x="4473258" y="3959833"/>
            <a:ext cx="240634" cy="653617"/>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a:noFill/>
              </a14:hiddenFill>
            </a:ext>
          </a:extLst>
        </p:spPr>
      </p:cxnSp>
      <p:sp>
        <p:nvSpPr>
          <p:cNvPr id="44" name="Right Brace 43"/>
          <p:cNvSpPr>
            <a:spLocks/>
          </p:cNvSpPr>
          <p:nvPr/>
        </p:nvSpPr>
        <p:spPr bwMode="auto">
          <a:xfrm rot="5400000">
            <a:off x="6473447" y="3600395"/>
            <a:ext cx="142875" cy="576000"/>
          </a:xfrm>
          <a:prstGeom prst="rightBrace">
            <a:avLst>
              <a:gd name="adj1" fmla="val 8336"/>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a:solidFill>
                  <a:srgbClr val="FFFFFF"/>
                </a:solidFill>
              </a14:hiddenFill>
            </a:ext>
          </a:extLst>
        </p:spPr>
        <p:txBody>
          <a:bodyPr lIns="91430" tIns="45715" rIns="91430" bIns="45715" anchor="ctr"/>
          <a:lstStyle/>
          <a:p>
            <a:pPr algn="ctr">
              <a:defRPr/>
            </a:pPr>
            <a:endParaRPr lang="en-US" dirty="0"/>
          </a:p>
        </p:txBody>
      </p:sp>
      <p:sp>
        <p:nvSpPr>
          <p:cNvPr id="21537" name="TextBox 62"/>
          <p:cNvSpPr txBox="1">
            <a:spLocks noChangeArrowheads="1"/>
          </p:cNvSpPr>
          <p:nvPr/>
        </p:nvSpPr>
        <p:spPr bwMode="auto">
          <a:xfrm>
            <a:off x="4938649" y="5069713"/>
            <a:ext cx="2864868" cy="9387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0" tIns="45715" rIns="91430" bIns="45715">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dirty="0" err="1">
                <a:latin typeface="メイリオ" panose="020B0604030504040204" pitchFamily="50" charset="-128"/>
                <a:ea typeface="メイリオ" panose="020B0604030504040204" pitchFamily="50" charset="-128"/>
                <a:cs typeface="メイリオ" panose="020B0604030504040204" pitchFamily="50" charset="-128"/>
              </a:rPr>
              <a:t>承認された</a:t>
            </a:r>
            <a:endParaRPr lang="en-US" sz="1100" dirty="0">
              <a:latin typeface="メイリオ" panose="020B0604030504040204" pitchFamily="50" charset="-128"/>
              <a:ea typeface="メイリオ" panose="020B0604030504040204" pitchFamily="50" charset="-128"/>
              <a:cs typeface="メイリオ" panose="020B0604030504040204" pitchFamily="50" charset="-128"/>
            </a:endParaRPr>
          </a:p>
          <a:p>
            <a:pPr algn="ctr"/>
            <a:r>
              <a:rPr lang="en-US" sz="1100" dirty="0" err="1">
                <a:latin typeface="メイリオ" panose="020B0604030504040204" pitchFamily="50" charset="-128"/>
                <a:ea typeface="メイリオ" panose="020B0604030504040204" pitchFamily="50" charset="-128"/>
                <a:cs typeface="メイリオ" panose="020B0604030504040204" pitchFamily="50" charset="-128"/>
              </a:rPr>
              <a:t>ソフトウェア／版</a:t>
            </a:r>
            <a:r>
              <a:rPr lang="ja-JP" altLang="en-US" sz="1100" dirty="0">
                <a:latin typeface="メイリオ" panose="020B0604030504040204" pitchFamily="50" charset="-128"/>
                <a:ea typeface="メイリオ" panose="020B0604030504040204" pitchFamily="50" charset="-128"/>
                <a:cs typeface="メイリオ" panose="020B0604030504040204" pitchFamily="50" charset="-128"/>
              </a:rPr>
              <a:t>名</a:t>
            </a:r>
            <a:r>
              <a:rPr lang="en-US" sz="1100" dirty="0">
                <a:latin typeface="メイリオ" panose="020B0604030504040204" pitchFamily="50" charset="-128"/>
                <a:ea typeface="メイリオ" panose="020B0604030504040204" pitchFamily="50" charset="-128"/>
                <a:cs typeface="メイリオ" panose="020B0604030504040204" pitchFamily="50" charset="-128"/>
              </a:rPr>
              <a:t>（</a:t>
            </a:r>
            <a:r>
              <a:rPr lang="en-US" sz="1100" dirty="0" err="1">
                <a:latin typeface="メイリオ" panose="020B0604030504040204" pitchFamily="50" charset="-128"/>
                <a:ea typeface="メイリオ" panose="020B0604030504040204" pitchFamily="50" charset="-128"/>
                <a:cs typeface="メイリオ" panose="020B0604030504040204" pitchFamily="50" charset="-128"/>
              </a:rPr>
              <a:t>バージョン</a:t>
            </a:r>
            <a:r>
              <a:rPr lang="ja-JP" altLang="en-US" sz="1100" dirty="0">
                <a:latin typeface="メイリオ" panose="020B0604030504040204" pitchFamily="50" charset="-128"/>
                <a:ea typeface="メイリオ" panose="020B0604030504040204" pitchFamily="50" charset="-128"/>
                <a:cs typeface="メイリオ" panose="020B0604030504040204" pitchFamily="50" charset="-128"/>
              </a:rPr>
              <a:t>番号</a:t>
            </a:r>
            <a:r>
              <a:rPr lang="en-US" sz="1100" dirty="0">
                <a:latin typeface="メイリオ" panose="020B0604030504040204" pitchFamily="50" charset="-128"/>
                <a:ea typeface="メイリオ" panose="020B0604030504040204" pitchFamily="50" charset="-128"/>
                <a:cs typeface="メイリオ" panose="020B0604030504040204" pitchFamily="50" charset="-128"/>
              </a:rPr>
              <a:t>）を</a:t>
            </a:r>
          </a:p>
          <a:p>
            <a:pPr algn="ctr"/>
            <a:r>
              <a:rPr lang="en-US" sz="1100" dirty="0" err="1">
                <a:latin typeface="メイリオ" panose="020B0604030504040204" pitchFamily="50" charset="-128"/>
                <a:ea typeface="メイリオ" panose="020B0604030504040204" pitchFamily="50" charset="-128"/>
                <a:cs typeface="メイリオ" panose="020B0604030504040204" pitchFamily="50" charset="-128"/>
              </a:rPr>
              <a:t>製品ごと、リリースごとに</a:t>
            </a:r>
            <a:r>
              <a:rPr lang="en-US" sz="1100" dirty="0">
                <a:latin typeface="メイリオ" panose="020B0604030504040204" pitchFamily="50" charset="-128"/>
                <a:ea typeface="メイリオ" panose="020B0604030504040204" pitchFamily="50" charset="-128"/>
                <a:cs typeface="メイリオ" panose="020B0604030504040204" pitchFamily="50" charset="-128"/>
              </a:rPr>
              <a:t> </a:t>
            </a:r>
          </a:p>
          <a:p>
            <a:pPr algn="ctr"/>
            <a:r>
              <a:rPr lang="en-US" sz="1100" smtClean="0">
                <a:latin typeface="メイリオ" panose="020B0604030504040204" pitchFamily="50" charset="-128"/>
                <a:ea typeface="メイリオ" panose="020B0604030504040204" pitchFamily="50" charset="-128"/>
                <a:cs typeface="メイリオ" panose="020B0604030504040204" pitchFamily="50" charset="-128"/>
              </a:rPr>
              <a:t>一覧表に記録する</a:t>
            </a:r>
            <a:endParaRPr lang="en-US" sz="1100" dirty="0">
              <a:latin typeface="メイリオ" panose="020B0604030504040204" pitchFamily="50" charset="-128"/>
              <a:ea typeface="メイリオ" panose="020B0604030504040204" pitchFamily="50" charset="-128"/>
              <a:cs typeface="メイリオ" panose="020B0604030504040204" pitchFamily="50" charset="-128"/>
            </a:endParaRPr>
          </a:p>
          <a:p>
            <a:pPr algn="ctr"/>
            <a:endParaRPr lang="en-US" sz="1100" dirty="0">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50" name="Straight Arrow Connector 49"/>
          <p:cNvCxnSpPr>
            <a:cxnSpLocks noChangeShapeType="1"/>
            <a:stCxn id="21537" idx="0"/>
            <a:endCxn id="44" idx="1"/>
          </p:cNvCxnSpPr>
          <p:nvPr/>
        </p:nvCxnSpPr>
        <p:spPr bwMode="auto">
          <a:xfrm flipV="1">
            <a:off x="6371083" y="3959833"/>
            <a:ext cx="173802" cy="1109880"/>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57" name="Straight Arrow Connector 56"/>
          <p:cNvCxnSpPr>
            <a:cxnSpLocks noChangeShapeType="1"/>
            <a:stCxn id="21530" idx="0"/>
            <a:endCxn id="32" idx="1"/>
          </p:cNvCxnSpPr>
          <p:nvPr/>
        </p:nvCxnSpPr>
        <p:spPr bwMode="auto">
          <a:xfrm flipH="1" flipV="1">
            <a:off x="7782358" y="3961421"/>
            <a:ext cx="698969" cy="866543"/>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a:noFill/>
              </a14:hiddenFill>
            </a:ext>
          </a:extLst>
        </p:spPr>
      </p:cxnSp>
      <p:sp>
        <p:nvSpPr>
          <p:cNvPr id="48" name="Right Brace 47"/>
          <p:cNvSpPr>
            <a:spLocks/>
          </p:cNvSpPr>
          <p:nvPr/>
        </p:nvSpPr>
        <p:spPr bwMode="auto">
          <a:xfrm rot="5400000">
            <a:off x="10876931" y="3017469"/>
            <a:ext cx="174625" cy="1865312"/>
          </a:xfrm>
          <a:prstGeom prst="rightBrace">
            <a:avLst>
              <a:gd name="adj1" fmla="val 8358"/>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a:solidFill>
                  <a:srgbClr val="FFFFFF"/>
                </a:solidFill>
              </a14:hiddenFill>
            </a:ext>
          </a:extLst>
        </p:spPr>
        <p:txBody>
          <a:bodyPr lIns="91430" tIns="45715" rIns="91430" bIns="45715" anchor="ctr"/>
          <a:lstStyle/>
          <a:p>
            <a:pPr algn="ctr">
              <a:defRPr/>
            </a:pPr>
            <a:endParaRPr lang="en-US" dirty="0"/>
          </a:p>
        </p:txBody>
      </p:sp>
      <p:sp>
        <p:nvSpPr>
          <p:cNvPr id="21541" name="TextBox 37"/>
          <p:cNvSpPr txBox="1">
            <a:spLocks noChangeArrowheads="1"/>
          </p:cNvSpPr>
          <p:nvPr/>
        </p:nvSpPr>
        <p:spPr bwMode="auto">
          <a:xfrm>
            <a:off x="9780690" y="4849846"/>
            <a:ext cx="2008193" cy="600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0" tIns="45715" rIns="91430" bIns="45715">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dirty="0" err="1">
                <a:latin typeface="メイリオ" panose="020B0604030504040204" pitchFamily="50" charset="-128"/>
                <a:ea typeface="メイリオ" panose="020B0604030504040204" pitchFamily="50" charset="-128"/>
                <a:cs typeface="メイリオ" panose="020B0604030504040204" pitchFamily="50" charset="-128"/>
              </a:rPr>
              <a:t>ソースコード、告知／</a:t>
            </a:r>
            <a:r>
              <a:rPr lang="en-US" sz="1100" err="1">
                <a:latin typeface="メイリオ" panose="020B0604030504040204" pitchFamily="50" charset="-128"/>
                <a:ea typeface="メイリオ" panose="020B0604030504040204" pitchFamily="50" charset="-128"/>
                <a:cs typeface="メイリオ" panose="020B0604030504040204" pitchFamily="50" charset="-128"/>
              </a:rPr>
              <a:t>表示</a:t>
            </a:r>
            <a:r>
              <a:rPr lang="en-US" sz="1100" smtClean="0">
                <a:latin typeface="メイリオ" panose="020B0604030504040204" pitchFamily="50" charset="-128"/>
                <a:ea typeface="メイリオ" panose="020B0604030504040204" pitchFamily="50" charset="-128"/>
                <a:cs typeface="メイリオ" panose="020B0604030504040204" pitchFamily="50" charset="-128"/>
              </a:rPr>
              <a:t>、</a:t>
            </a:r>
          </a:p>
          <a:p>
            <a:pPr algn="ctr"/>
            <a:r>
              <a:rPr lang="en-US" sz="1100" smtClean="0">
                <a:latin typeface="メイリオ" panose="020B0604030504040204" pitchFamily="50" charset="-128"/>
                <a:ea typeface="メイリオ" panose="020B0604030504040204" pitchFamily="50" charset="-128"/>
                <a:cs typeface="メイリオ" panose="020B0604030504040204" pitchFamily="50" charset="-128"/>
              </a:rPr>
              <a:t>書面による申し出</a:t>
            </a:r>
            <a:endParaRPr lang="en-US" sz="1100" dirty="0">
              <a:latin typeface="メイリオ" panose="020B0604030504040204" pitchFamily="50" charset="-128"/>
              <a:ea typeface="メイリオ" panose="020B0604030504040204" pitchFamily="50" charset="-128"/>
              <a:cs typeface="メイリオ" panose="020B0604030504040204" pitchFamily="50" charset="-128"/>
            </a:endParaRPr>
          </a:p>
          <a:p>
            <a:pPr algn="ctr"/>
            <a:r>
              <a:rPr lang="en-US" sz="1100" dirty="0" err="1">
                <a:latin typeface="メイリオ" panose="020B0604030504040204" pitchFamily="50" charset="-128"/>
                <a:ea typeface="メイリオ" panose="020B0604030504040204" pitchFamily="50" charset="-128"/>
                <a:cs typeface="メイリオ" panose="020B0604030504040204" pitchFamily="50" charset="-128"/>
              </a:rPr>
              <a:t>を公開する</a:t>
            </a:r>
            <a:endParaRPr lang="en-US" sz="1100" dirty="0">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21542" name="Straight Arrow Connector 59"/>
          <p:cNvCxnSpPr>
            <a:cxnSpLocks noChangeShapeType="1"/>
            <a:stCxn id="21541" idx="0"/>
            <a:endCxn id="48" idx="1"/>
          </p:cNvCxnSpPr>
          <p:nvPr/>
        </p:nvCxnSpPr>
        <p:spPr bwMode="auto">
          <a:xfrm flipV="1">
            <a:off x="10784787" y="4037438"/>
            <a:ext cx="179457" cy="812408"/>
          </a:xfrm>
          <a:prstGeom prst="straightConnector1">
            <a:avLst/>
          </a:prstGeom>
          <a:noFill/>
          <a:ln w="19050">
            <a:solidFill>
              <a:schemeClr val="tx1"/>
            </a:solidFill>
            <a:round/>
            <a:headEnd/>
            <a:tailEnd type="arrow" w="med" len="med"/>
          </a:ln>
          <a:extLst>
            <a:ext uri="{909E8E84-426E-40DD-AFC4-6F175D3DCCD1}">
              <a14:hiddenFill xmlns:a14="http://schemas.microsoft.com/office/drawing/2010/main">
                <a:noFill/>
              </a14:hiddenFill>
            </a:ext>
          </a:extLst>
        </p:spPr>
      </p:cxnSp>
      <p:sp>
        <p:nvSpPr>
          <p:cNvPr id="61" name="Right Brace 60"/>
          <p:cNvSpPr>
            <a:spLocks/>
          </p:cNvSpPr>
          <p:nvPr/>
        </p:nvSpPr>
        <p:spPr bwMode="auto">
          <a:xfrm rot="5400000" flipH="1">
            <a:off x="5518460" y="1177858"/>
            <a:ext cx="123529" cy="1243617"/>
          </a:xfrm>
          <a:prstGeom prst="rightBrace">
            <a:avLst>
              <a:gd name="adj1" fmla="val 8333"/>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a:solidFill>
                  <a:srgbClr val="FFFFFF"/>
                </a:solidFill>
              </a14:hiddenFill>
            </a:ext>
          </a:extLst>
        </p:spPr>
        <p:txBody>
          <a:bodyPr lIns="91430" tIns="45715" rIns="91430" bIns="45715" anchor="ctr"/>
          <a:lstStyle/>
          <a:p>
            <a:pPr algn="ctr">
              <a:defRPr/>
            </a:pPr>
            <a:endParaRPr lang="en-US" dirty="0">
              <a:solidFill>
                <a:srgbClr val="000000"/>
              </a:solidFill>
            </a:endParaRPr>
          </a:p>
        </p:txBody>
      </p:sp>
      <p:sp>
        <p:nvSpPr>
          <p:cNvPr id="62" name="Right Brace 61"/>
          <p:cNvSpPr>
            <a:spLocks/>
          </p:cNvSpPr>
          <p:nvPr/>
        </p:nvSpPr>
        <p:spPr bwMode="auto">
          <a:xfrm rot="5400000" flipH="1">
            <a:off x="7091738" y="1482959"/>
            <a:ext cx="138113" cy="648000"/>
          </a:xfrm>
          <a:prstGeom prst="rightBrace">
            <a:avLst>
              <a:gd name="adj1" fmla="val 8335"/>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a:solidFill>
                  <a:srgbClr val="FFFFFF"/>
                </a:solidFill>
              </a14:hiddenFill>
            </a:ext>
          </a:extLst>
        </p:spPr>
        <p:txBody>
          <a:bodyPr lIns="91430" tIns="45715" rIns="91430" bIns="45715" anchor="ctr"/>
          <a:lstStyle/>
          <a:p>
            <a:pPr algn="ctr">
              <a:defRPr/>
            </a:pPr>
            <a:endParaRPr lang="en-US" dirty="0">
              <a:solidFill>
                <a:srgbClr val="000000"/>
              </a:solidFill>
            </a:endParaRPr>
          </a:p>
        </p:txBody>
      </p:sp>
      <p:sp>
        <p:nvSpPr>
          <p:cNvPr id="63" name="Right Brace 62"/>
          <p:cNvSpPr>
            <a:spLocks/>
          </p:cNvSpPr>
          <p:nvPr/>
        </p:nvSpPr>
        <p:spPr bwMode="auto">
          <a:xfrm rot="5400000" flipH="1">
            <a:off x="8936315" y="1548966"/>
            <a:ext cx="138113" cy="540000"/>
          </a:xfrm>
          <a:prstGeom prst="rightBrace">
            <a:avLst>
              <a:gd name="adj1" fmla="val 8335"/>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a:solidFill>
                  <a:srgbClr val="FFFFFF"/>
                </a:solidFill>
              </a14:hiddenFill>
            </a:ext>
          </a:extLst>
        </p:spPr>
        <p:txBody>
          <a:bodyPr lIns="91430" tIns="45715" rIns="91430" bIns="45715" anchor="ctr"/>
          <a:lstStyle/>
          <a:p>
            <a:pPr algn="ctr">
              <a:defRPr/>
            </a:pPr>
            <a:endParaRPr lang="en-US" dirty="0">
              <a:solidFill>
                <a:srgbClr val="000000"/>
              </a:solidFill>
            </a:endParaRPr>
          </a:p>
        </p:txBody>
      </p:sp>
      <p:sp>
        <p:nvSpPr>
          <p:cNvPr id="19499" name="TextBox 24"/>
          <p:cNvSpPr txBox="1">
            <a:spLocks noChangeArrowheads="1"/>
          </p:cNvSpPr>
          <p:nvPr/>
        </p:nvSpPr>
        <p:spPr bwMode="auto">
          <a:xfrm>
            <a:off x="4093855" y="639889"/>
            <a:ext cx="1574800" cy="9387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0" tIns="45715" rIns="91430" bIns="45715">
            <a:spAutoFit/>
          </a:bodyPr>
          <a:lstStyle>
            <a:lvl1pPr>
              <a:defRPr kumimoji="1" sz="1000">
                <a:solidFill>
                  <a:schemeClr val="tx1"/>
                </a:solidFill>
                <a:latin typeface="Times New Roman" charset="0"/>
                <a:ea typeface="MS PGothic" charset="0"/>
                <a:cs typeface="MS PGothic" charset="0"/>
              </a:defRPr>
            </a:lvl1pPr>
            <a:lvl2pPr marL="742950" indent="-285750">
              <a:defRPr kumimoji="1" sz="1000">
                <a:solidFill>
                  <a:schemeClr val="tx1"/>
                </a:solidFill>
                <a:latin typeface="Times New Roman" charset="0"/>
                <a:ea typeface="MS PGothic" charset="0"/>
                <a:cs typeface="MS PGothic" charset="0"/>
              </a:defRPr>
            </a:lvl2pPr>
            <a:lvl3pPr marL="1143000" indent="-228600">
              <a:defRPr kumimoji="1" sz="1000">
                <a:solidFill>
                  <a:schemeClr val="tx1"/>
                </a:solidFill>
                <a:latin typeface="Times New Roman" charset="0"/>
                <a:ea typeface="MS PGothic" charset="0"/>
                <a:cs typeface="MS PGothic" charset="0"/>
              </a:defRPr>
            </a:lvl3pPr>
            <a:lvl4pPr marL="1600200" indent="-228600">
              <a:defRPr kumimoji="1" sz="1000">
                <a:solidFill>
                  <a:schemeClr val="tx1"/>
                </a:solidFill>
                <a:latin typeface="Times New Roman" charset="0"/>
                <a:ea typeface="MS PGothic" charset="0"/>
                <a:cs typeface="MS PGothic" charset="0"/>
              </a:defRPr>
            </a:lvl4pPr>
            <a:lvl5pPr marL="2057400" indent="-228600">
              <a:defRPr kumimoji="1" sz="1000">
                <a:solidFill>
                  <a:schemeClr val="tx1"/>
                </a:solidFill>
                <a:latin typeface="Times New Roman" charset="0"/>
                <a:ea typeface="MS PGothic" charset="0"/>
                <a:cs typeface="MS PGothic" charset="0"/>
              </a:defRPr>
            </a:lvl5pPr>
            <a:lvl6pPr marL="25146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6pPr>
            <a:lvl7pPr marL="29718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7pPr>
            <a:lvl8pPr marL="34290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8pPr>
            <a:lvl9pPr marL="38862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9pPr>
          </a:lstStyle>
          <a:p>
            <a:pPr algn="ctr">
              <a:defRPr/>
            </a:pPr>
            <a:r>
              <a:rPr lang="en-US" sz="110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FOSS </a:t>
            </a:r>
            <a:r>
              <a:rPr lang="en-US" sz="1100"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ソフトウェア</a:t>
            </a:r>
          </a:p>
          <a:p>
            <a:pPr algn="ctr">
              <a:defRPr/>
            </a:pPr>
            <a:r>
              <a:rPr lang="en-US" sz="1100"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 </a:t>
            </a:r>
            <a:r>
              <a:rPr lang="en-US" sz="1100"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コンポーネントの </a:t>
            </a:r>
          </a:p>
          <a:p>
            <a:pPr algn="ctr">
              <a:defRPr/>
            </a:pPr>
            <a:r>
              <a:rPr lang="en-US" sz="1100"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コンプライアンス記録をレビューし、承認する</a:t>
            </a:r>
          </a:p>
        </p:txBody>
      </p:sp>
      <p:sp>
        <p:nvSpPr>
          <p:cNvPr id="19500" name="TextBox 24"/>
          <p:cNvSpPr txBox="1">
            <a:spLocks noChangeArrowheads="1"/>
          </p:cNvSpPr>
          <p:nvPr/>
        </p:nvSpPr>
        <p:spPr bwMode="auto">
          <a:xfrm>
            <a:off x="6018739" y="608335"/>
            <a:ext cx="1576387" cy="600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0" tIns="45715" rIns="91430" bIns="45715">
            <a:spAutoFit/>
          </a:bodyPr>
          <a:lstStyle>
            <a:lvl1pPr>
              <a:defRPr kumimoji="1" sz="1000">
                <a:solidFill>
                  <a:schemeClr val="tx1"/>
                </a:solidFill>
                <a:latin typeface="Times New Roman" charset="0"/>
                <a:ea typeface="MS PGothic" charset="0"/>
                <a:cs typeface="MS PGothic" charset="0"/>
              </a:defRPr>
            </a:lvl1pPr>
            <a:lvl2pPr marL="742950" indent="-285750">
              <a:defRPr kumimoji="1" sz="1000">
                <a:solidFill>
                  <a:schemeClr val="tx1"/>
                </a:solidFill>
                <a:latin typeface="Times New Roman" charset="0"/>
                <a:ea typeface="MS PGothic" charset="0"/>
                <a:cs typeface="MS PGothic" charset="0"/>
              </a:defRPr>
            </a:lvl2pPr>
            <a:lvl3pPr marL="1143000" indent="-228600">
              <a:defRPr kumimoji="1" sz="1000">
                <a:solidFill>
                  <a:schemeClr val="tx1"/>
                </a:solidFill>
                <a:latin typeface="Times New Roman" charset="0"/>
                <a:ea typeface="MS PGothic" charset="0"/>
                <a:cs typeface="MS PGothic" charset="0"/>
              </a:defRPr>
            </a:lvl3pPr>
            <a:lvl4pPr marL="1600200" indent="-228600">
              <a:defRPr kumimoji="1" sz="1000">
                <a:solidFill>
                  <a:schemeClr val="tx1"/>
                </a:solidFill>
                <a:latin typeface="Times New Roman" charset="0"/>
                <a:ea typeface="MS PGothic" charset="0"/>
                <a:cs typeface="MS PGothic" charset="0"/>
              </a:defRPr>
            </a:lvl4pPr>
            <a:lvl5pPr marL="2057400" indent="-228600">
              <a:defRPr kumimoji="1" sz="1000">
                <a:solidFill>
                  <a:schemeClr val="tx1"/>
                </a:solidFill>
                <a:latin typeface="Times New Roman" charset="0"/>
                <a:ea typeface="MS PGothic" charset="0"/>
                <a:cs typeface="MS PGothic" charset="0"/>
              </a:defRPr>
            </a:lvl5pPr>
            <a:lvl6pPr marL="25146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6pPr>
            <a:lvl7pPr marL="29718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7pPr>
            <a:lvl8pPr marL="34290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8pPr>
            <a:lvl9pPr marL="38862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9pPr>
          </a:lstStyle>
          <a:p>
            <a:pPr algn="ctr">
              <a:defRPr/>
            </a:pPr>
            <a:r>
              <a:rPr lang="en-US" sz="1100" dirty="0" err="1">
                <a:latin typeface="メイリオ" panose="020B0604030504040204" pitchFamily="50" charset="-128"/>
                <a:ea typeface="メイリオ" panose="020B0604030504040204" pitchFamily="50" charset="-128"/>
                <a:cs typeface="メイリオ" panose="020B0604030504040204" pitchFamily="50" charset="-128"/>
              </a:rPr>
              <a:t>公開に向けて</a:t>
            </a:r>
            <a:endParaRPr lang="en-US" sz="1100" dirty="0">
              <a:latin typeface="メイリオ" panose="020B0604030504040204" pitchFamily="50" charset="-128"/>
              <a:ea typeface="メイリオ" panose="020B0604030504040204" pitchFamily="50" charset="-128"/>
              <a:cs typeface="メイリオ" panose="020B0604030504040204" pitchFamily="50" charset="-128"/>
            </a:endParaRPr>
          </a:p>
          <a:p>
            <a:pPr algn="ctr">
              <a:defRPr/>
            </a:pPr>
            <a:r>
              <a:rPr lang="en-US" sz="1100" dirty="0" err="1">
                <a:latin typeface="メイリオ" panose="020B0604030504040204" pitchFamily="50" charset="-128"/>
                <a:ea typeface="メイリオ" panose="020B0604030504040204" pitchFamily="50" charset="-128"/>
                <a:cs typeface="メイリオ" panose="020B0604030504040204" pitchFamily="50" charset="-128"/>
              </a:rPr>
              <a:t>告知／表示をまとめる</a:t>
            </a:r>
            <a:endParaRPr lang="en-US" sz="1100" dirty="0">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66" name="Straight Arrow Connector 65"/>
          <p:cNvCxnSpPr>
            <a:cxnSpLocks noChangeShapeType="1"/>
            <a:stCxn id="19499" idx="2"/>
            <a:endCxn id="61" idx="1"/>
          </p:cNvCxnSpPr>
          <p:nvPr/>
        </p:nvCxnSpPr>
        <p:spPr bwMode="auto">
          <a:xfrm>
            <a:off x="4881255" y="1578597"/>
            <a:ext cx="698969" cy="159305"/>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69" name="Straight Arrow Connector 68"/>
          <p:cNvCxnSpPr>
            <a:cxnSpLocks noChangeShapeType="1"/>
            <a:stCxn id="19500" idx="2"/>
            <a:endCxn id="62" idx="1"/>
          </p:cNvCxnSpPr>
          <p:nvPr/>
        </p:nvCxnSpPr>
        <p:spPr bwMode="auto">
          <a:xfrm>
            <a:off x="6806933" y="1208489"/>
            <a:ext cx="353862" cy="529414"/>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a:noFill/>
              </a14:hiddenFill>
            </a:ext>
          </a:extLst>
        </p:spPr>
      </p:cxnSp>
      <p:sp>
        <p:nvSpPr>
          <p:cNvPr id="19503" name="TextBox 24"/>
          <p:cNvSpPr txBox="1">
            <a:spLocks noChangeArrowheads="1"/>
          </p:cNvSpPr>
          <p:nvPr/>
        </p:nvSpPr>
        <p:spPr bwMode="auto">
          <a:xfrm>
            <a:off x="8421293" y="908412"/>
            <a:ext cx="1135062" cy="26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0" tIns="45715" rIns="91430" bIns="45715">
            <a:spAutoFit/>
          </a:bodyPr>
          <a:lstStyle>
            <a:lvl1pPr>
              <a:defRPr kumimoji="1" sz="1000">
                <a:solidFill>
                  <a:schemeClr val="tx1"/>
                </a:solidFill>
                <a:latin typeface="Times New Roman" charset="0"/>
                <a:ea typeface="MS PGothic" charset="0"/>
                <a:cs typeface="MS PGothic" charset="0"/>
              </a:defRPr>
            </a:lvl1pPr>
            <a:lvl2pPr marL="742950" indent="-285750">
              <a:defRPr kumimoji="1" sz="1000">
                <a:solidFill>
                  <a:schemeClr val="tx1"/>
                </a:solidFill>
                <a:latin typeface="Times New Roman" charset="0"/>
                <a:ea typeface="MS PGothic" charset="0"/>
                <a:cs typeface="MS PGothic" charset="0"/>
              </a:defRPr>
            </a:lvl2pPr>
            <a:lvl3pPr marL="1143000" indent="-228600">
              <a:defRPr kumimoji="1" sz="1000">
                <a:solidFill>
                  <a:schemeClr val="tx1"/>
                </a:solidFill>
                <a:latin typeface="Times New Roman" charset="0"/>
                <a:ea typeface="MS PGothic" charset="0"/>
                <a:cs typeface="MS PGothic" charset="0"/>
              </a:defRPr>
            </a:lvl3pPr>
            <a:lvl4pPr marL="1600200" indent="-228600">
              <a:defRPr kumimoji="1" sz="1000">
                <a:solidFill>
                  <a:schemeClr val="tx1"/>
                </a:solidFill>
                <a:latin typeface="Times New Roman" charset="0"/>
                <a:ea typeface="MS PGothic" charset="0"/>
                <a:cs typeface="MS PGothic" charset="0"/>
              </a:defRPr>
            </a:lvl4pPr>
            <a:lvl5pPr marL="2057400" indent="-228600">
              <a:defRPr kumimoji="1" sz="1000">
                <a:solidFill>
                  <a:schemeClr val="tx1"/>
                </a:solidFill>
                <a:latin typeface="Times New Roman" charset="0"/>
                <a:ea typeface="MS PGothic" charset="0"/>
                <a:cs typeface="MS PGothic" charset="0"/>
              </a:defRPr>
            </a:lvl5pPr>
            <a:lvl6pPr marL="25146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6pPr>
            <a:lvl7pPr marL="29718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7pPr>
            <a:lvl8pPr marL="34290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8pPr>
            <a:lvl9pPr marL="38862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9pPr>
          </a:lstStyle>
          <a:p>
            <a:pPr algn="ctr">
              <a:defRPr/>
            </a:pPr>
            <a:r>
              <a:rPr lang="en-US" sz="1100"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公開後の検証</a:t>
            </a:r>
            <a:endParaRPr lang="en-US" sz="110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76" name="Straight Arrow Connector 75"/>
          <p:cNvCxnSpPr>
            <a:cxnSpLocks noChangeShapeType="1"/>
            <a:stCxn id="19503" idx="2"/>
            <a:endCxn id="63" idx="1"/>
          </p:cNvCxnSpPr>
          <p:nvPr/>
        </p:nvCxnSpPr>
        <p:spPr bwMode="auto">
          <a:xfrm>
            <a:off x="8988824" y="1170012"/>
            <a:ext cx="16548" cy="579898"/>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a:noFill/>
              </a14:hiddenFill>
            </a:ext>
          </a:extLst>
        </p:spPr>
      </p:cxnSp>
      <p:sp>
        <p:nvSpPr>
          <p:cNvPr id="77" name="Left Brace 76"/>
          <p:cNvSpPr/>
          <p:nvPr/>
        </p:nvSpPr>
        <p:spPr bwMode="auto">
          <a:xfrm>
            <a:off x="9844275" y="1981811"/>
            <a:ext cx="225538" cy="1828614"/>
          </a:xfrm>
          <a:prstGeom prst="leftBrace">
            <a:avLst/>
          </a:prstGeom>
          <a:ln w="12700">
            <a:headEnd type="none" w="med" len="med"/>
            <a:tailEnd type="none" w="med" len="med"/>
          </a:ln>
        </p:spPr>
        <p:style>
          <a:lnRef idx="1">
            <a:schemeClr val="dk1"/>
          </a:lnRef>
          <a:fillRef idx="0">
            <a:schemeClr val="dk1"/>
          </a:fillRef>
          <a:effectRef idx="0">
            <a:schemeClr val="dk1"/>
          </a:effectRef>
          <a:fontRef idx="minor">
            <a:schemeClr val="tx1"/>
          </a:fontRef>
        </p:style>
        <p:txBody>
          <a:bodyPr lIns="82945" tIns="41473" rIns="82945" bIns="41473"/>
          <a:lstStyle/>
          <a:p>
            <a:pPr defTabSz="414726">
              <a:lnSpc>
                <a:spcPct val="93000"/>
              </a:lnSpc>
              <a:buClr>
                <a:srgbClr val="000000"/>
              </a:buClr>
              <a:buSzPct val="100000"/>
              <a:defRPr/>
            </a:pP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8" name="Left Brace 77"/>
          <p:cNvSpPr/>
          <p:nvPr/>
        </p:nvSpPr>
        <p:spPr bwMode="auto">
          <a:xfrm flipH="1">
            <a:off x="2329344" y="1933395"/>
            <a:ext cx="151102" cy="1920975"/>
          </a:xfrm>
          <a:prstGeom prst="leftBrace">
            <a:avLst/>
          </a:prstGeom>
          <a:ln w="12700">
            <a:headEnd type="none" w="med" len="med"/>
            <a:tailEnd type="none" w="med" len="med"/>
          </a:ln>
        </p:spPr>
        <p:style>
          <a:lnRef idx="1">
            <a:schemeClr val="dk1"/>
          </a:lnRef>
          <a:fillRef idx="0">
            <a:schemeClr val="dk1"/>
          </a:fillRef>
          <a:effectRef idx="0">
            <a:schemeClr val="dk1"/>
          </a:effectRef>
          <a:fontRef idx="minor">
            <a:schemeClr val="tx1"/>
          </a:fontRef>
        </p:style>
        <p:txBody>
          <a:bodyPr lIns="82945" tIns="41473" rIns="82945" bIns="41473"/>
          <a:lstStyle/>
          <a:p>
            <a:pPr defTabSz="414726">
              <a:lnSpc>
                <a:spcPct val="93000"/>
              </a:lnSpc>
              <a:buClr>
                <a:srgbClr val="000000"/>
              </a:buClr>
              <a:buSzPct val="100000"/>
              <a:defRPr/>
            </a:pPr>
            <a:endParaRPr lang="en-US" sz="1600" dirty="0">
              <a:latin typeface="Arial" charset="0"/>
              <a:cs typeface="DejaVu Sans" charset="0"/>
            </a:endParaRPr>
          </a:p>
        </p:txBody>
      </p:sp>
      <p:sp>
        <p:nvSpPr>
          <p:cNvPr id="79" name="Right Arrow 78"/>
          <p:cNvSpPr/>
          <p:nvPr/>
        </p:nvSpPr>
        <p:spPr bwMode="auto">
          <a:xfrm>
            <a:off x="1678514" y="6067749"/>
            <a:ext cx="8848725" cy="484187"/>
          </a:xfrm>
          <a:prstGeom prst="rightArrow">
            <a:avLst/>
          </a:prstGeom>
          <a:solidFill>
            <a:schemeClr val="tx1">
              <a:lumMod val="75000"/>
              <a:lumOff val="25000"/>
            </a:schemeClr>
          </a:solidFill>
          <a:ln w="9525" cap="flat" cmpd="sng" algn="ctr">
            <a:solidFill>
              <a:schemeClr val="tx1"/>
            </a:solidFill>
            <a:prstDash val="solid"/>
            <a:round/>
            <a:headEnd type="none" w="med" len="med"/>
            <a:tailEnd type="none" w="med" len="med"/>
          </a:ln>
          <a:effectLst/>
        </p:spPr>
        <p:txBody>
          <a:bodyPr lIns="82945" tIns="41473" rIns="82945" bIns="41473"/>
          <a:lstStyle/>
          <a:p>
            <a:pPr algn="ctr" defTabSz="414726">
              <a:lnSpc>
                <a:spcPct val="93000"/>
              </a:lnSpc>
              <a:buClr>
                <a:srgbClr val="000000"/>
              </a:buClr>
              <a:buSzPct val="100000"/>
              <a:defRPr/>
            </a:pPr>
            <a:r>
              <a:rPr lang="en-US" sz="1300" b="1" dirty="0" err="1">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コンプライアンス</a:t>
            </a:r>
            <a:r>
              <a:rPr lang="en-US" sz="1300" b="1"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 </a:t>
            </a:r>
            <a:r>
              <a:rPr lang="en-US" sz="1300" b="1" dirty="0" err="1">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マネジメントの</a:t>
            </a:r>
            <a:r>
              <a:rPr lang="ja-JP" altLang="en-US" sz="1300" b="1" dirty="0">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始めから終わりまで</a:t>
            </a:r>
            <a:r>
              <a:rPr lang="ja-JP" altLang="en-US" sz="1300" b="1">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の</a:t>
            </a:r>
            <a:r>
              <a:rPr lang="en-US" sz="1300" b="1" smtClean="0">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プロセス例</a:t>
            </a:r>
            <a:endParaRPr lang="en-US" sz="1300" b="1" dirty="0">
              <a:solidFill>
                <a:srgbClr val="FFFFFF"/>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2" name="Rectangle 2"/>
          <p:cNvSpPr txBox="1">
            <a:spLocks noChangeArrowheads="1"/>
          </p:cNvSpPr>
          <p:nvPr/>
        </p:nvSpPr>
        <p:spPr>
          <a:xfrm>
            <a:off x="273943" y="499592"/>
            <a:ext cx="10972800" cy="990600"/>
          </a:xfrm>
          <a:prstGeom prst="rect">
            <a:avLst/>
          </a:prstGeom>
        </p:spPr>
        <p:txBody>
          <a:bodyPr>
            <a:normAutofit/>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プロセス概要</a:t>
            </a:r>
          </a:p>
        </p:txBody>
      </p:sp>
      <p:sp>
        <p:nvSpPr>
          <p:cNvPr id="70" name="Rectangle 78"/>
          <p:cNvSpPr>
            <a:spLocks noChangeArrowheads="1"/>
          </p:cNvSpPr>
          <p:nvPr/>
        </p:nvSpPr>
        <p:spPr bwMode="auto">
          <a:xfrm rot="10800000">
            <a:off x="3770280" y="1933396"/>
            <a:ext cx="567620" cy="1800000"/>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vert="vert270" wrap="square" lIns="82945" tIns="41473" rIns="82945" bIns="41473" anchor="ctr" anchorCtr="1">
            <a:spAutoFit/>
          </a:bodyPr>
          <a:lstStyle/>
          <a:p>
            <a:pPr algn="ctr">
              <a:buFont typeface="Times New Roman" pitchFamily="16" charset="0"/>
              <a:buNone/>
            </a:pPr>
            <a:r>
              <a:rPr lang="en-US" sz="1300" b="1" smtClean="0">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監査</a:t>
            </a:r>
          </a:p>
          <a:p>
            <a:pPr algn="ctr">
              <a:buFont typeface="Times New Roman" pitchFamily="16" charset="0"/>
              <a:buNone/>
            </a:pPr>
            <a:r>
              <a:rPr lang="en-US" sz="1300" b="1" smtClean="0">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a:t>
            </a:r>
            <a:r>
              <a:rPr lang="en-US" sz="1300" b="1" dirty="0">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Audit）</a:t>
            </a:r>
          </a:p>
        </p:txBody>
      </p:sp>
      <p:sp>
        <p:nvSpPr>
          <p:cNvPr id="71" name="Rectangle 78"/>
          <p:cNvSpPr>
            <a:spLocks noChangeArrowheads="1"/>
          </p:cNvSpPr>
          <p:nvPr/>
        </p:nvSpPr>
        <p:spPr bwMode="auto">
          <a:xfrm rot="10800000">
            <a:off x="4391658" y="1933396"/>
            <a:ext cx="567620" cy="1800000"/>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vert="vert270" wrap="square" lIns="82945" tIns="41473" rIns="82945" bIns="41473" anchor="ctr" anchorCtr="1">
            <a:spAutoFit/>
          </a:bodyPr>
          <a:lstStyle/>
          <a:p>
            <a:pPr algn="ctr">
              <a:buFont typeface="Times New Roman" pitchFamily="16" charset="0"/>
              <a:buNone/>
            </a:pPr>
            <a:r>
              <a:rPr lang="en-US" sz="1300" b="1" smtClean="0">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問題の解決</a:t>
            </a:r>
          </a:p>
          <a:p>
            <a:pPr algn="ctr">
              <a:buFont typeface="Times New Roman" pitchFamily="16" charset="0"/>
              <a:buNone/>
            </a:pPr>
            <a:r>
              <a:rPr lang="en-US" sz="1300" b="1" smtClean="0">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a:t>
            </a:r>
            <a:r>
              <a:rPr lang="en-US" sz="1300" b="1" dirty="0">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Resolve Issue）</a:t>
            </a:r>
          </a:p>
        </p:txBody>
      </p:sp>
      <p:sp>
        <p:nvSpPr>
          <p:cNvPr id="72" name="Rectangle 78"/>
          <p:cNvSpPr>
            <a:spLocks noChangeArrowheads="1"/>
          </p:cNvSpPr>
          <p:nvPr/>
        </p:nvSpPr>
        <p:spPr bwMode="auto">
          <a:xfrm rot="10800000">
            <a:off x="5013036" y="1933396"/>
            <a:ext cx="567620" cy="1800000"/>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vert="vert270" wrap="square" lIns="82945" tIns="41473" rIns="82945" bIns="41473" anchor="ctr" anchorCtr="1">
            <a:spAutoFit/>
          </a:bodyPr>
          <a:lstStyle/>
          <a:p>
            <a:pPr algn="ctr">
              <a:buFont typeface="Times New Roman" pitchFamily="16" charset="0"/>
              <a:buNone/>
            </a:pPr>
            <a:r>
              <a:rPr lang="en-US" sz="1300" b="1" smtClean="0">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レビュー</a:t>
            </a:r>
          </a:p>
          <a:p>
            <a:pPr algn="ctr">
              <a:buFont typeface="Times New Roman" pitchFamily="16" charset="0"/>
              <a:buNone/>
            </a:pPr>
            <a:r>
              <a:rPr lang="en-US" sz="1300" b="1" smtClean="0">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a:t>
            </a:r>
            <a:r>
              <a:rPr lang="en-US" sz="1300" b="1" dirty="0">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Review）</a:t>
            </a:r>
          </a:p>
        </p:txBody>
      </p:sp>
      <p:sp>
        <p:nvSpPr>
          <p:cNvPr id="73" name="Rectangle 78"/>
          <p:cNvSpPr>
            <a:spLocks noChangeArrowheads="1"/>
          </p:cNvSpPr>
          <p:nvPr/>
        </p:nvSpPr>
        <p:spPr bwMode="auto">
          <a:xfrm rot="10800000">
            <a:off x="5634414" y="1933396"/>
            <a:ext cx="567620" cy="1800000"/>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vert="vert270" wrap="square" lIns="82945" tIns="41473" rIns="82945" bIns="41473" anchor="ctr" anchorCtr="1">
            <a:spAutoFit/>
          </a:bodyPr>
          <a:lstStyle/>
          <a:p>
            <a:pPr algn="ctr">
              <a:buFont typeface="Times New Roman" pitchFamily="16" charset="0"/>
              <a:buNone/>
            </a:pPr>
            <a:r>
              <a:rPr lang="en-US" sz="1300" b="1" smtClean="0">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承認</a:t>
            </a:r>
          </a:p>
          <a:p>
            <a:pPr algn="ctr">
              <a:buFont typeface="Times New Roman" pitchFamily="16" charset="0"/>
              <a:buNone/>
            </a:pPr>
            <a:r>
              <a:rPr lang="en-US" sz="1300" b="1" smtClean="0">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a:t>
            </a:r>
            <a:r>
              <a:rPr lang="en-US" sz="1300" b="1" dirty="0">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Approval）</a:t>
            </a:r>
          </a:p>
        </p:txBody>
      </p:sp>
      <p:sp>
        <p:nvSpPr>
          <p:cNvPr id="74" name="Rectangle 78"/>
          <p:cNvSpPr>
            <a:spLocks noChangeArrowheads="1"/>
          </p:cNvSpPr>
          <p:nvPr/>
        </p:nvSpPr>
        <p:spPr bwMode="auto">
          <a:xfrm rot="10800000">
            <a:off x="6255792" y="1933396"/>
            <a:ext cx="567620" cy="1800000"/>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vert="vert270" lIns="82945" tIns="41473" rIns="82945" bIns="41473" anchor="ctr" anchorCtr="1">
            <a:spAutoFit/>
          </a:bodyPr>
          <a:lstStyle/>
          <a:p>
            <a:pPr algn="ctr">
              <a:buFont typeface="Times New Roman" pitchFamily="16" charset="0"/>
              <a:buNone/>
            </a:pPr>
            <a:r>
              <a:rPr lang="en-US" sz="1300" b="1" smtClean="0">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登録</a:t>
            </a:r>
          </a:p>
          <a:p>
            <a:pPr algn="ctr">
              <a:buFont typeface="Times New Roman" pitchFamily="16" charset="0"/>
              <a:buNone/>
            </a:pPr>
            <a:r>
              <a:rPr lang="en-US" sz="1300" b="1" smtClean="0">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a:t>
            </a:r>
            <a:r>
              <a:rPr lang="en-US" sz="1300" b="1" dirty="0">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Registration）</a:t>
            </a:r>
          </a:p>
        </p:txBody>
      </p:sp>
      <p:sp>
        <p:nvSpPr>
          <p:cNvPr id="75" name="Rectangle 78"/>
          <p:cNvSpPr>
            <a:spLocks noChangeArrowheads="1"/>
          </p:cNvSpPr>
          <p:nvPr/>
        </p:nvSpPr>
        <p:spPr bwMode="auto">
          <a:xfrm rot="10800000">
            <a:off x="6877170" y="1933396"/>
            <a:ext cx="567620" cy="1800000"/>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vert="vert270" lIns="82945" tIns="41473" rIns="82945" bIns="41473" anchor="ctr" anchorCtr="1">
            <a:spAutoFit/>
          </a:bodyPr>
          <a:lstStyle/>
          <a:p>
            <a:pPr algn="ctr">
              <a:buFont typeface="Times New Roman" pitchFamily="16" charset="0"/>
              <a:buNone/>
            </a:pPr>
            <a:r>
              <a:rPr lang="en-US" sz="1300" b="1" dirty="0">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告知／通知</a:t>
            </a:r>
            <a:r>
              <a:rPr lang="en-US" sz="1300" b="1">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a:t>
            </a:r>
            <a:r>
              <a:rPr lang="en-US" sz="1300" b="1" smtClean="0">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表示</a:t>
            </a:r>
          </a:p>
          <a:p>
            <a:pPr algn="ctr">
              <a:buFont typeface="Times New Roman" pitchFamily="16" charset="0"/>
              <a:buNone/>
            </a:pPr>
            <a:r>
              <a:rPr lang="en-US" sz="1300" b="1" smtClean="0">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a:t>
            </a:r>
            <a:r>
              <a:rPr lang="en-US" sz="1300" b="1" dirty="0">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Notice）</a:t>
            </a:r>
          </a:p>
        </p:txBody>
      </p:sp>
      <p:sp>
        <p:nvSpPr>
          <p:cNvPr id="80" name="Rectangle 78"/>
          <p:cNvSpPr>
            <a:spLocks noChangeArrowheads="1"/>
          </p:cNvSpPr>
          <p:nvPr/>
        </p:nvSpPr>
        <p:spPr bwMode="auto">
          <a:xfrm rot="10800000">
            <a:off x="7498548" y="1933396"/>
            <a:ext cx="567620" cy="1800000"/>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vert="vert270" lIns="82945" tIns="41473" rIns="82945" bIns="41473" anchor="ctr" anchorCtr="1">
            <a:spAutoFit/>
          </a:bodyPr>
          <a:lstStyle/>
          <a:p>
            <a:pPr algn="ctr">
              <a:buFont typeface="Times New Roman" pitchFamily="16" charset="0"/>
              <a:buNone/>
            </a:pPr>
            <a:r>
              <a:rPr lang="en-US" sz="1300" b="1" smtClean="0">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検証</a:t>
            </a:r>
          </a:p>
          <a:p>
            <a:pPr algn="ctr">
              <a:buFont typeface="Times New Roman" pitchFamily="16" charset="0"/>
              <a:buNone/>
            </a:pPr>
            <a:r>
              <a:rPr lang="en-US" sz="1300" b="1" smtClean="0">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a:t>
            </a:r>
            <a:r>
              <a:rPr lang="en-US" sz="1300" b="1" dirty="0">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Verification）</a:t>
            </a:r>
          </a:p>
        </p:txBody>
      </p:sp>
      <p:sp>
        <p:nvSpPr>
          <p:cNvPr id="81" name="Rectangle 78"/>
          <p:cNvSpPr>
            <a:spLocks noChangeArrowheads="1"/>
          </p:cNvSpPr>
          <p:nvPr/>
        </p:nvSpPr>
        <p:spPr bwMode="auto">
          <a:xfrm rot="10800000">
            <a:off x="8119926" y="1933396"/>
            <a:ext cx="567620" cy="1800000"/>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vert="vert270" lIns="82945" tIns="41473" rIns="82945" bIns="41473" anchor="ctr" anchorCtr="1">
            <a:spAutoFit/>
          </a:bodyPr>
          <a:lstStyle/>
          <a:p>
            <a:pPr algn="ctr">
              <a:buFont typeface="Times New Roman" pitchFamily="16" charset="0"/>
              <a:buNone/>
            </a:pPr>
            <a:r>
              <a:rPr lang="en-US" sz="1300" b="1" smtClean="0">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頒布</a:t>
            </a:r>
          </a:p>
          <a:p>
            <a:pPr algn="ctr">
              <a:buFont typeface="Times New Roman" pitchFamily="16" charset="0"/>
              <a:buNone/>
            </a:pPr>
            <a:r>
              <a:rPr lang="en-US" sz="1300" b="1" smtClean="0">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a:t>
            </a:r>
            <a:r>
              <a:rPr lang="en-US" sz="1300" b="1" dirty="0">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Distribution）</a:t>
            </a:r>
          </a:p>
        </p:txBody>
      </p:sp>
      <p:sp>
        <p:nvSpPr>
          <p:cNvPr id="68" name="Rectangle 78"/>
          <p:cNvSpPr>
            <a:spLocks noChangeArrowheads="1"/>
          </p:cNvSpPr>
          <p:nvPr/>
        </p:nvSpPr>
        <p:spPr bwMode="auto">
          <a:xfrm rot="10800000">
            <a:off x="3148902" y="1933396"/>
            <a:ext cx="567620" cy="1800000"/>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vert="vert270" wrap="square" lIns="82945" tIns="41473" rIns="82945" bIns="41473" anchor="ctr" anchorCtr="1">
            <a:spAutoFit/>
          </a:bodyPr>
          <a:lstStyle/>
          <a:p>
            <a:pPr algn="ctr">
              <a:buFont typeface="Times New Roman" pitchFamily="16" charset="0"/>
              <a:buNone/>
              <a:defRPr/>
            </a:pPr>
            <a:r>
              <a:rPr lang="en-US" sz="1300" b="1" smtClean="0">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確認</a:t>
            </a:r>
          </a:p>
          <a:p>
            <a:pPr algn="ctr">
              <a:buFont typeface="Times New Roman" pitchFamily="16" charset="0"/>
              <a:buNone/>
              <a:defRPr/>
            </a:pPr>
            <a:r>
              <a:rPr lang="en-US" sz="1300" b="1" smtClean="0">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a:t>
            </a:r>
            <a:r>
              <a:rPr lang="en-US" sz="1300" b="1" dirty="0">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Identification）</a:t>
            </a:r>
            <a:endParaRPr lang="en-US" sz="1300" b="1" i="1" dirty="0">
              <a:solidFill>
                <a:srgbClr val="FFFFFF"/>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82" name="Rectangle 78"/>
          <p:cNvSpPr>
            <a:spLocks noChangeArrowheads="1"/>
          </p:cNvSpPr>
          <p:nvPr/>
        </p:nvSpPr>
        <p:spPr bwMode="auto">
          <a:xfrm rot="10800000">
            <a:off x="8741302" y="1933396"/>
            <a:ext cx="567620" cy="1800000"/>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vert="vert270" lIns="82945" tIns="41473" rIns="82945" bIns="41473" anchor="ctr" anchorCtr="1">
            <a:spAutoFit/>
          </a:bodyPr>
          <a:lstStyle/>
          <a:p>
            <a:pPr algn="ctr">
              <a:buFont typeface="Times New Roman" pitchFamily="16" charset="0"/>
              <a:buNone/>
            </a:pPr>
            <a:r>
              <a:rPr lang="en-US" sz="1300" b="1" smtClean="0">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検証</a:t>
            </a:r>
          </a:p>
          <a:p>
            <a:pPr algn="ctr">
              <a:buFont typeface="Times New Roman" pitchFamily="16" charset="0"/>
              <a:buNone/>
            </a:pPr>
            <a:r>
              <a:rPr lang="en-US" sz="1300" b="1" smtClean="0">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（Verification</a:t>
            </a:r>
            <a:r>
              <a:rPr lang="en-US" sz="1300" b="1" dirty="0">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a:t>
            </a:r>
          </a:p>
        </p:txBody>
      </p:sp>
    </p:spTree>
    <p:extLst>
      <p:ext uri="{BB962C8B-B14F-4D97-AF65-F5344CB8AC3E}">
        <p14:creationId xmlns:p14="http://schemas.microsoft.com/office/powerpoint/2010/main" val="714239834"/>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4"/>
          <p:cNvSpPr>
            <a:spLocks noGrp="1"/>
          </p:cNvSpPr>
          <p:nvPr>
            <p:ph idx="1"/>
          </p:nvPr>
        </p:nvSpPr>
        <p:spPr>
          <a:xfrm>
            <a:off x="0" y="3780000"/>
            <a:ext cx="4464496" cy="2985013"/>
          </a:xfrm>
        </p:spPr>
        <p:txBody>
          <a:bodyPr vert="horz" wrap="square" lIns="252000" tIns="46800" rIns="180000" bIns="216000" rtlCol="0" anchor="t">
            <a:noAutofit/>
          </a:bodyPr>
          <a:lstStyle/>
          <a:p>
            <a:pPr marL="228600" indent="-228600">
              <a:lnSpc>
                <a:spcPct val="90000"/>
              </a:lnSpc>
              <a:spcBef>
                <a:spcPts val="1000"/>
              </a:spcBef>
              <a:buClrTx/>
              <a:buSzTx/>
              <a:buFont typeface="Arial" panose="020B0604020202020204" pitchFamily="34" charset="0"/>
              <a:buChar char="•"/>
              <a:defRPr/>
            </a:pPr>
            <a:r>
              <a:rPr lang="en-US" b="0" u="sng" dirty="0" err="1">
                <a:solidFill>
                  <a:srgbClr val="0070C0"/>
                </a:solidFill>
                <a:latin typeface="メイリオ" panose="020B0604030504040204" pitchFamily="50" charset="-128"/>
                <a:ea typeface="メイリオ" panose="020B0604030504040204" pitchFamily="50" charset="-128"/>
                <a:cs typeface="メイリオ" panose="020B0604030504040204" pitchFamily="50" charset="-128"/>
              </a:rPr>
              <a:t>前提条件</a:t>
            </a:r>
            <a:r>
              <a:rPr lang="en-US" b="0" u="sng" dirty="0">
                <a:solidFill>
                  <a:srgbClr val="0070C0"/>
                </a:solidFill>
                <a:latin typeface="メイリオ" panose="020B0604030504040204" pitchFamily="50" charset="-128"/>
                <a:ea typeface="メイリオ" panose="020B0604030504040204" pitchFamily="50" charset="-128"/>
                <a:cs typeface="メイリオ" panose="020B0604030504040204" pitchFamily="50" charset="-128"/>
              </a:rPr>
              <a:t>：</a:t>
            </a:r>
          </a:p>
          <a:p>
            <a:pPr marL="457200" lvl="1" indent="-182880">
              <a:lnSpc>
                <a:spcPct val="90000"/>
              </a:lnSpc>
              <a:buSzPct val="85000"/>
              <a:buFont typeface="Arial" pitchFamily="34" charset="0"/>
              <a:buChar char="•"/>
              <a:defRPr/>
            </a:pPr>
            <a:r>
              <a:rPr lang="en-US" sz="1600" smtClean="0">
                <a:latin typeface="メイリオ" panose="020B0604030504040204" pitchFamily="50" charset="-128"/>
                <a:ea typeface="メイリオ" panose="020B0604030504040204" pitchFamily="50" charset="-128"/>
                <a:cs typeface="メイリオ" panose="020B0604030504040204" pitchFamily="50" charset="-128"/>
              </a:rPr>
              <a:t>このプロセスは以下のイベント</a:t>
            </a:r>
            <a:br>
              <a:rPr lang="en-US" sz="1600" smtClean="0">
                <a:latin typeface="メイリオ" panose="020B0604030504040204" pitchFamily="50" charset="-128"/>
                <a:ea typeface="メイリオ" panose="020B0604030504040204" pitchFamily="50" charset="-128"/>
                <a:cs typeface="メイリオ" panose="020B0604030504040204" pitchFamily="50" charset="-128"/>
              </a:rPr>
            </a:br>
            <a:r>
              <a:rPr lang="en-US" sz="1600" smtClean="0">
                <a:latin typeface="メイリオ" panose="020B0604030504040204" pitchFamily="50" charset="-128"/>
                <a:ea typeface="メイリオ" panose="020B0604030504040204" pitchFamily="50" charset="-128"/>
                <a:cs typeface="メイリオ" panose="020B0604030504040204" pitchFamily="50" charset="-128"/>
              </a:rPr>
              <a:t>のうちの</a:t>
            </a: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1</a:t>
            </a:r>
            <a:r>
              <a:rPr lang="en-US" sz="1600" dirty="0">
                <a:latin typeface="メイリオ" panose="020B0604030504040204" pitchFamily="50" charset="-128"/>
                <a:ea typeface="メイリオ" panose="020B0604030504040204" pitchFamily="50" charset="-128"/>
                <a:cs typeface="メイリオ" panose="020B0604030504040204" pitchFamily="50" charset="-128"/>
              </a:rPr>
              <a:t>つで開始され</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る</a:t>
            </a:r>
            <a:r>
              <a:rPr lang="en-US" sz="1600" dirty="0">
                <a:latin typeface="メイリオ" panose="020B0604030504040204" pitchFamily="50" charset="-128"/>
                <a:ea typeface="メイリオ" panose="020B0604030504040204" pitchFamily="50" charset="-128"/>
                <a:cs typeface="メイリオ" panose="020B0604030504040204" pitchFamily="50" charset="-128"/>
              </a:rPr>
              <a:t>：</a:t>
            </a:r>
          </a:p>
          <a:p>
            <a:pPr lvl="1">
              <a:buFont typeface="Wingdings" panose="05000000000000000000" pitchFamily="2" charset="2"/>
              <a:buChar char="Ø"/>
            </a:pPr>
            <a:r>
              <a:rPr lang="en-US" sz="1400" dirty="0">
                <a:latin typeface="メイリオ" panose="020B0604030504040204" pitchFamily="50" charset="-128"/>
                <a:ea typeface="メイリオ" panose="020B0604030504040204" pitchFamily="50" charset="-128"/>
                <a:cs typeface="メイリオ" panose="020B0604030504040204" pitchFamily="50" charset="-128"/>
              </a:rPr>
              <a:t>開発チームがFOSSコンポーネントのレビューや外部向けのリリースを要望する</a:t>
            </a:r>
          </a:p>
          <a:p>
            <a:pPr lvl="1">
              <a:buFont typeface="Wingdings" panose="05000000000000000000" pitchFamily="2" charset="2"/>
              <a:buChar char="Ø"/>
            </a:pPr>
            <a:r>
              <a:rPr lang="en-US" sz="1400" dirty="0" err="1" smtClean="0">
                <a:latin typeface="メイリオ" panose="020B0604030504040204" pitchFamily="50" charset="-128"/>
                <a:ea typeface="メイリオ" panose="020B0604030504040204" pitchFamily="50" charset="-128"/>
                <a:cs typeface="メイリオ" panose="020B0604030504040204" pitchFamily="50" charset="-128"/>
              </a:rPr>
              <a:t>適切な承認</a:t>
            </a:r>
            <a:r>
              <a:rPr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rPr>
              <a:t>がなく</a:t>
            </a:r>
            <a:r>
              <a:rPr lang="en-US" sz="1400" dirty="0" err="1" smtClean="0">
                <a:latin typeface="メイリオ" panose="020B0604030504040204" pitchFamily="50" charset="-128"/>
                <a:ea typeface="メイリオ" panose="020B0604030504040204" pitchFamily="50" charset="-128"/>
                <a:cs typeface="メイリオ" panose="020B0604030504040204" pitchFamily="50" charset="-128"/>
              </a:rPr>
              <a:t>使用されている</a:t>
            </a:r>
            <a:r>
              <a:rPr lang="en-US" sz="1400" dirty="0" err="1">
                <a:latin typeface="メイリオ" panose="020B0604030504040204" pitchFamily="50" charset="-128"/>
                <a:ea typeface="メイリオ" panose="020B0604030504040204" pitchFamily="50" charset="-128"/>
                <a:cs typeface="メイリオ" panose="020B0604030504040204" pitchFamily="50" charset="-128"/>
              </a:rPr>
              <a:t>FOSSを発見する</a:t>
            </a:r>
            <a:endParaRPr lang="en-US" sz="1400"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en-US" sz="1400" dirty="0">
                <a:latin typeface="メイリオ" panose="020B0604030504040204" pitchFamily="50" charset="-128"/>
                <a:ea typeface="メイリオ" panose="020B0604030504040204" pitchFamily="50" charset="-128"/>
                <a:cs typeface="メイリオ" panose="020B0604030504040204" pitchFamily="50" charset="-128"/>
              </a:rPr>
              <a:t>サード パーティのソフトウェアの一部に使用されているFOSSを発見する </a:t>
            </a:r>
          </a:p>
          <a:p>
            <a:pPr eaLnBrk="1" hangingPunct="1">
              <a:buFont typeface="Arial"/>
              <a:buChar char="•"/>
            </a:pP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4579" name="Rectangle 25"/>
          <p:cNvSpPr>
            <a:spLocks noGrp="1"/>
          </p:cNvSpPr>
          <p:nvPr>
            <p:ph type="body" sz="half" idx="4294967295"/>
          </p:nvPr>
        </p:nvSpPr>
        <p:spPr>
          <a:xfrm>
            <a:off x="8153400" y="3780000"/>
            <a:ext cx="4038600" cy="2301875"/>
          </a:xfrm>
        </p:spPr>
        <p:txBody>
          <a:bodyPr vert="horz" lIns="91440" tIns="45720" rIns="91440" bIns="45720" rtlCol="0" anchor="t">
            <a:normAutofit/>
          </a:bodyPr>
          <a:lstStyle/>
          <a:p>
            <a:pPr marL="228600" indent="-228600">
              <a:lnSpc>
                <a:spcPct val="90000"/>
              </a:lnSpc>
              <a:spcBef>
                <a:spcPts val="1000"/>
              </a:spcBef>
              <a:buClrTx/>
              <a:buSzTx/>
              <a:defRPr/>
            </a:pPr>
            <a:r>
              <a:rPr lang="en-US" sz="1800" u="sng" dirty="0" err="1">
                <a:solidFill>
                  <a:srgbClr val="0070C0"/>
                </a:solidFill>
                <a:latin typeface="メイリオ" panose="020B0604030504040204" pitchFamily="50" charset="-128"/>
                <a:ea typeface="メイリオ" panose="020B0604030504040204" pitchFamily="50" charset="-128"/>
                <a:cs typeface="メイリオ" panose="020B0604030504040204" pitchFamily="50" charset="-128"/>
              </a:rPr>
              <a:t>成果</a:t>
            </a:r>
            <a:r>
              <a:rPr lang="en-US" sz="1800" u="sng" dirty="0">
                <a:solidFill>
                  <a:srgbClr val="0070C0"/>
                </a:solidFill>
                <a:latin typeface="メイリオ" panose="020B0604030504040204" pitchFamily="50" charset="-128"/>
                <a:ea typeface="メイリオ" panose="020B0604030504040204" pitchFamily="50" charset="-128"/>
                <a:cs typeface="メイリオ" panose="020B0604030504040204" pitchFamily="50" charset="-128"/>
              </a:rPr>
              <a:t>： </a:t>
            </a:r>
          </a:p>
          <a:p>
            <a:pPr lvl="1" eaLnBrk="1" hangingPunct="1"/>
            <a:r>
              <a:rPr lang="en-US" sz="1600" dirty="0" err="1">
                <a:latin typeface="メイリオ" panose="020B0604030504040204" pitchFamily="50" charset="-128"/>
                <a:ea typeface="メイリオ" panose="020B0604030504040204" pitchFamily="50" charset="-128"/>
                <a:cs typeface="メイリオ" panose="020B0604030504040204" pitchFamily="50" charset="-128"/>
              </a:rPr>
              <a:t>そのFOSSについてコンプライアンスの記録が作成</a:t>
            </a:r>
            <a:r>
              <a:rPr lang="en-US" sz="16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また</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はアップデート）される</a:t>
            </a:r>
            <a:r>
              <a:rPr lang="en-US" sz="1600" dirty="0">
                <a:latin typeface="メイリオ" panose="020B0604030504040204" pitchFamily="50" charset="-128"/>
                <a:ea typeface="メイリオ" panose="020B0604030504040204" pitchFamily="50" charset="-128"/>
                <a:cs typeface="メイリオ" panose="020B0604030504040204" pitchFamily="50" charset="-128"/>
              </a:rPr>
              <a:t> </a:t>
            </a:r>
          </a:p>
          <a:p>
            <a:pPr lvl="1" eaLnBrk="1" hangingPunct="1"/>
            <a:r>
              <a:rPr lang="en-US" sz="1600" dirty="0" err="1">
                <a:latin typeface="メイリオ" panose="020B0604030504040204" pitchFamily="50" charset="-128"/>
                <a:ea typeface="メイリオ" panose="020B0604030504040204" pitchFamily="50" charset="-128"/>
                <a:cs typeface="メイリオ" panose="020B0604030504040204" pitchFamily="50" charset="-128"/>
              </a:rPr>
              <a:t>ソースコードのスキャン</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また</a:t>
            </a:r>
            <a:r>
              <a:rPr lang="en-US" sz="1600" dirty="0" err="1" smtClean="0">
                <a:latin typeface="メイリオ" panose="020B0604030504040204" pitchFamily="50" charset="-128"/>
                <a:ea typeface="メイリオ" panose="020B0604030504040204" pitchFamily="50" charset="-128"/>
                <a:cs typeface="メイリオ" panose="020B0604030504040204" pitchFamily="50" charset="-128"/>
              </a:rPr>
              <a:t>はレビュ</a:t>
            </a:r>
            <a:r>
              <a:rPr lang="en-US" sz="1600" dirty="0" smtClean="0">
                <a:latin typeface="メイリオ" panose="020B0604030504040204" pitchFamily="50" charset="-128"/>
                <a:ea typeface="メイリオ" panose="020B0604030504040204" pitchFamily="50" charset="-128"/>
                <a:cs typeface="メイリオ" panose="020B0604030504040204" pitchFamily="50" charset="-128"/>
              </a:rPr>
              <a:t>ー</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のための（次のステップとなる）</a:t>
            </a:r>
            <a:r>
              <a:rPr lang="en-US" sz="1600" dirty="0" err="1" smtClean="0">
                <a:latin typeface="メイリオ" panose="020B0604030504040204" pitchFamily="50" charset="-128"/>
                <a:ea typeface="メイリオ" panose="020B0604030504040204" pitchFamily="50" charset="-128"/>
                <a:cs typeface="メイリオ" panose="020B0604030504040204" pitchFamily="50" charset="-128"/>
              </a:rPr>
              <a:t>監査が要請される</a:t>
            </a: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4580" name="AutoShape 5"/>
          <p:cNvSpPr>
            <a:spLocks noChangeArrowheads="1"/>
          </p:cNvSpPr>
          <p:nvPr/>
        </p:nvSpPr>
        <p:spPr bwMode="auto">
          <a:xfrm>
            <a:off x="3843338" y="1331075"/>
            <a:ext cx="4508500" cy="1792287"/>
          </a:xfrm>
          <a:prstGeom prst="cloudCallout">
            <a:avLst>
              <a:gd name="adj1" fmla="val -24583"/>
              <a:gd name="adj2" fmla="val 15722"/>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en-US" sz="1000">
              <a:latin typeface="ＭＳ ゴシック" panose="020B0609070205080204" pitchFamily="49" charset="-128"/>
              <a:ea typeface="ＭＳ ゴシック" panose="020B0609070205080204" pitchFamily="49" charset="-128"/>
            </a:endParaRPr>
          </a:p>
        </p:txBody>
      </p:sp>
      <p:cxnSp>
        <p:nvCxnSpPr>
          <p:cNvPr id="24595" name="AutoShape 21"/>
          <p:cNvCxnSpPr>
            <a:cxnSpLocks noChangeShapeType="1"/>
          </p:cNvCxnSpPr>
          <p:nvPr/>
        </p:nvCxnSpPr>
        <p:spPr bwMode="auto">
          <a:xfrm>
            <a:off x="4519613" y="2076450"/>
            <a:ext cx="0" cy="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21" name="Rectangle 25"/>
          <p:cNvSpPr txBox="1">
            <a:spLocks/>
          </p:cNvSpPr>
          <p:nvPr/>
        </p:nvSpPr>
        <p:spPr>
          <a:xfrm>
            <a:off x="4078800" y="3780000"/>
            <a:ext cx="4038600" cy="2619056"/>
          </a:xfrm>
          <a:prstGeom prst="rect">
            <a:avLst/>
          </a:prstGeom>
        </p:spPr>
        <p:txBody>
          <a:bodyPr vert="horz" lIns="91440" tIns="45720" rIns="91440" bIns="45720" rtlCol="0">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err="1">
                <a:ln>
                  <a:noFill/>
                </a:ln>
                <a:solidFill>
                  <a:srgbClr val="0070C0"/>
                </a:solidFill>
                <a:effectLst/>
                <a:uLnTx/>
                <a:uFillTx/>
                <a:latin typeface="メイリオ" panose="020B0604030504040204" pitchFamily="50" charset="-128"/>
                <a:ea typeface="メイリオ" panose="020B0604030504040204" pitchFamily="50" charset="-128"/>
                <a:cs typeface="メイリオ" panose="020B0604030504040204" pitchFamily="50" charset="-128"/>
              </a:rPr>
              <a:t>ステップ</a:t>
            </a:r>
            <a:r>
              <a:rPr kumimoji="0" lang="en-US" sz="1800" b="0" i="0" u="sng" strike="noStrike" kern="1200" cap="none" spc="0" normalizeH="0" baseline="0" noProof="0" dirty="0">
                <a:ln>
                  <a:noFill/>
                </a:ln>
                <a:solidFill>
                  <a:srgbClr val="0070C0"/>
                </a:solidFill>
                <a:effectLst/>
                <a:uLnTx/>
                <a:uFillTx/>
                <a:latin typeface="メイリオ" panose="020B0604030504040204" pitchFamily="50" charset="-128"/>
                <a:ea typeface="メイリオ" panose="020B0604030504040204" pitchFamily="50" charset="-128"/>
                <a:cs typeface="メイリオ" panose="020B0604030504040204" pitchFamily="50" charset="-128"/>
              </a:rPr>
              <a:t>： </a:t>
            </a:r>
          </a:p>
          <a:p>
            <a:pPr marR="0" lvl="1" indent="-182880" fontAlgn="auto">
              <a:lnSpc>
                <a:spcPct val="90000"/>
              </a:lnSpc>
              <a:spcBef>
                <a:spcPct val="20000"/>
              </a:spcBef>
              <a:spcAft>
                <a:spcPts val="0"/>
              </a:spcAft>
              <a:buClr>
                <a:schemeClr val="accent1"/>
              </a:buClr>
              <a:buSzPct val="85000"/>
              <a:buFont typeface="Arial" pitchFamily="34" charset="0"/>
              <a:buChar char="•"/>
              <a:tabLst/>
              <a:defRPr/>
            </a:pP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入力</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リクエストが登録される</a:t>
            </a: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marR="0" lvl="1" indent="-182880" fontAlgn="auto">
              <a:lnSpc>
                <a:spcPct val="90000"/>
              </a:lnSpc>
              <a:spcBef>
                <a:spcPct val="20000"/>
              </a:spcBef>
              <a:spcAft>
                <a:spcPts val="0"/>
              </a:spcAft>
              <a:buClr>
                <a:schemeClr val="accent1"/>
              </a:buClr>
              <a:buSzPct val="85000"/>
              <a:buFont typeface="Arial" pitchFamily="34" charset="0"/>
              <a:buChar char="•"/>
              <a:tabLst/>
              <a:defRPr/>
            </a:pPr>
            <a:r>
              <a:rPr lang="en-US" sz="1600" dirty="0">
                <a:latin typeface="メイリオ" panose="020B0604030504040204" pitchFamily="50" charset="-128"/>
                <a:ea typeface="メイリオ" panose="020B0604030504040204" pitchFamily="50" charset="-128"/>
                <a:cs typeface="メイリオ" panose="020B0604030504040204" pitchFamily="50" charset="-128"/>
              </a:rPr>
              <a:t>全プラットフォームのスキャンが実施される</a:t>
            </a:r>
          </a:p>
          <a:p>
            <a:pPr marR="0" lvl="1" indent="-182880" fontAlgn="auto">
              <a:lnSpc>
                <a:spcPct val="90000"/>
              </a:lnSpc>
              <a:spcBef>
                <a:spcPct val="20000"/>
              </a:spcBef>
              <a:spcAft>
                <a:spcPts val="0"/>
              </a:spcAft>
              <a:buClr>
                <a:schemeClr val="accent1"/>
              </a:buClr>
              <a:buSzPct val="85000"/>
              <a:buFont typeface="Arial" pitchFamily="34" charset="0"/>
              <a:buChar char="•"/>
              <a:tabLst/>
              <a:defRPr/>
            </a:pP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サードパーティ提供のソフトウェアに対</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する</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精査</a:t>
            </a:r>
            <a:r>
              <a:rPr lang="en-US" sz="1600" dirty="0" err="1" smtClean="0">
                <a:latin typeface="メイリオ" panose="020B0604030504040204" pitchFamily="50" charset="-128"/>
                <a:ea typeface="メイリオ" panose="020B0604030504040204" pitchFamily="50" charset="-128"/>
                <a:cs typeface="メイリオ" panose="020B0604030504040204" pitchFamily="50" charset="-128"/>
              </a:rPr>
              <a:t>を実施する</a:t>
            </a:r>
            <a:r>
              <a:rPr lang="en-US" sz="1600" dirty="0" smtClean="0">
                <a:latin typeface="メイリオ" panose="020B0604030504040204" pitchFamily="50" charset="-128"/>
                <a:ea typeface="メイリオ" panose="020B0604030504040204" pitchFamily="50" charset="-128"/>
                <a:cs typeface="メイリオ" panose="020B0604030504040204" pitchFamily="50" charset="-128"/>
              </a:rPr>
              <a:t> </a:t>
            </a: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marR="0" lvl="1" indent="-182880" fontAlgn="auto">
              <a:lnSpc>
                <a:spcPct val="90000"/>
              </a:lnSpc>
              <a:spcBef>
                <a:spcPct val="20000"/>
              </a:spcBef>
              <a:spcAft>
                <a:spcPts val="0"/>
              </a:spcAft>
              <a:buClr>
                <a:schemeClr val="accent1"/>
              </a:buClr>
              <a:buSzPct val="85000"/>
              <a:buFont typeface="Arial" pitchFamily="34" charset="0"/>
              <a:buChar char="•"/>
              <a:tabLst/>
              <a:defRPr/>
            </a:pP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ソース </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リポジトリに追加され</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ているが、</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入力リクエストのないすべてのFOSSコンポーネントを識別し、レビューを実施する</a:t>
            </a: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2" name="Rectangle 21"/>
          <p:cNvSpPr/>
          <p:nvPr/>
        </p:nvSpPr>
        <p:spPr>
          <a:xfrm>
            <a:off x="252000" y="3240000"/>
            <a:ext cx="6359370" cy="369332"/>
          </a:xfrm>
          <a:prstGeom prst="rect">
            <a:avLst/>
          </a:prstGeom>
        </p:spPr>
        <p:txBody>
          <a:bodyPr wrap="none" anchor="t">
            <a:spAutoFit/>
          </a:bodyPr>
          <a:lstStyle/>
          <a:p>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すべて</a:t>
            </a:r>
            <a:r>
              <a:rPr lang="en-US" b="1" dirty="0" err="1">
                <a:latin typeface="メイリオ" panose="020B0604030504040204" pitchFamily="50" charset="-128"/>
                <a:ea typeface="メイリオ" panose="020B0604030504040204" pitchFamily="50" charset="-128"/>
                <a:cs typeface="メイリオ" panose="020B0604030504040204" pitchFamily="50" charset="-128"/>
              </a:rPr>
              <a:t>のソース</a:t>
            </a: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に含まれる</a:t>
            </a:r>
            <a:r>
              <a:rPr lang="en-US" b="1" dirty="0" err="1">
                <a:latin typeface="メイリオ" panose="020B0604030504040204" pitchFamily="50" charset="-128"/>
                <a:ea typeface="メイリオ" panose="020B0604030504040204" pitchFamily="50" charset="-128"/>
                <a:cs typeface="メイリオ" panose="020B0604030504040204" pitchFamily="50" charset="-128"/>
              </a:rPr>
              <a:t>FOSSを確認し、追跡を開始する</a:t>
            </a:r>
            <a:endParaRPr 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3" name="Rectangle 2"/>
          <p:cNvSpPr txBox="1">
            <a:spLocks noChangeArrowheads="1"/>
          </p:cNvSpPr>
          <p:nvPr/>
        </p:nvSpPr>
        <p:spPr>
          <a:xfrm>
            <a:off x="261748" y="531277"/>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err="1">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FOSSの</a:t>
            </a:r>
            <a:r>
              <a:rPr lang="en-US" altLang="en-US" dirty="0" err="1">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使用を</a:t>
            </a:r>
            <a:r>
              <a:rPr lang="en-US" dirty="0" err="1">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確認し、追跡する</a:t>
            </a:r>
            <a:endParaRPr lang="en-US" dirty="0">
              <a:solidFill>
                <a:schemeClr val="tx2"/>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8" name="Rectangle 78"/>
          <p:cNvSpPr>
            <a:spLocks noChangeArrowheads="1"/>
          </p:cNvSpPr>
          <p:nvPr/>
        </p:nvSpPr>
        <p:spPr bwMode="auto">
          <a:xfrm rot="-5400000">
            <a:off x="1935191" y="1574826"/>
            <a:ext cx="504000" cy="954313"/>
          </a:xfrm>
          <a:prstGeom prst="rect">
            <a:avLst/>
          </a:prstGeom>
          <a:solidFill>
            <a:schemeClr val="bg1"/>
          </a:solidFill>
          <a:ln w="9525">
            <a:solidFill>
              <a:schemeClr val="tx1"/>
            </a:solidFill>
            <a:miter lim="800000"/>
            <a:headEnd/>
            <a:tailEnd/>
          </a:ln>
        </p:spPr>
        <p:txBody>
          <a:bodyPr vert="eaVert" anchor="ctr"/>
          <a:lstStyle/>
          <a:p>
            <a:pPr>
              <a:lnSpc>
                <a:spcPct val="65000"/>
              </a:lnSpc>
            </a:pPr>
            <a:r>
              <a:rPr lang="en-US" sz="1000" b="1">
                <a:latin typeface="メイリオ" panose="020B0604030504040204" pitchFamily="50" charset="-128"/>
                <a:ea typeface="メイリオ" panose="020B0604030504040204" pitchFamily="50" charset="-128"/>
                <a:cs typeface="メイリオ" panose="020B0604030504040204" pitchFamily="50" charset="-128"/>
              </a:rPr>
              <a:t>入</a:t>
            </a:r>
            <a:r>
              <a:rPr lang="ja-JP" altLang="en-US" sz="1000" b="1">
                <a:latin typeface="メイリオ" panose="020B0604030504040204" pitchFamily="50" charset="-128"/>
                <a:ea typeface="メイリオ" panose="020B0604030504040204" pitchFamily="50" charset="-128"/>
                <a:cs typeface="メイリオ" panose="020B0604030504040204" pitchFamily="50" charset="-128"/>
              </a:rPr>
              <a:t>力</a:t>
            </a: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：FOSS</a:t>
            </a:r>
            <a:endParaRPr lang="en-US" sz="1000" b="1" i="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9" name="Rectangle 78"/>
          <p:cNvSpPr>
            <a:spLocks noChangeArrowheads="1"/>
          </p:cNvSpPr>
          <p:nvPr/>
        </p:nvSpPr>
        <p:spPr bwMode="auto">
          <a:xfrm rot="-5400000">
            <a:off x="9928894" y="1511982"/>
            <a:ext cx="504000" cy="1080000"/>
          </a:xfrm>
          <a:prstGeom prst="rect">
            <a:avLst/>
          </a:prstGeom>
          <a:solidFill>
            <a:schemeClr val="bg1"/>
          </a:solidFill>
          <a:ln w="9525">
            <a:solidFill>
              <a:schemeClr val="tx1"/>
            </a:solidFill>
            <a:miter lim="800000"/>
            <a:headEnd/>
            <a:tailEnd/>
          </a:ln>
        </p:spPr>
        <p:txBody>
          <a:bodyPr vert="eaVert" anchor="ctr"/>
          <a:lstStyle/>
          <a:p>
            <a:pPr algn="ctr">
              <a:lnSpc>
                <a:spcPct val="70000"/>
              </a:lnSpc>
            </a:pPr>
            <a:r>
              <a:rPr lang="en-US" sz="1000" b="1" dirty="0">
                <a:latin typeface="メイリオ" panose="020B0604030504040204" pitchFamily="50" charset="-128"/>
                <a:ea typeface="メイリオ" panose="020B0604030504040204" pitchFamily="50" charset="-128"/>
                <a:cs typeface="メイリオ" panose="020B0604030504040204" pitchFamily="50" charset="-128"/>
              </a:rPr>
              <a:t>出</a:t>
            </a:r>
            <a:r>
              <a:rPr lang="ja-JP" altLang="en-US" sz="1000" b="1" dirty="0">
                <a:latin typeface="メイリオ" panose="020B0604030504040204" pitchFamily="50" charset="-128"/>
                <a:ea typeface="メイリオ" panose="020B0604030504040204" pitchFamily="50" charset="-128"/>
                <a:cs typeface="メイリオ" panose="020B0604030504040204" pitchFamily="50" charset="-128"/>
              </a:rPr>
              <a:t>力：</a:t>
            </a:r>
            <a:r>
              <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 </a:t>
            </a:r>
          </a:p>
          <a:p>
            <a:pPr algn="ctr">
              <a:lnSpc>
                <a:spcPct val="70000"/>
              </a:lnSpc>
            </a:pPr>
            <a:r>
              <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FOSS </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 </a:t>
            </a: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改変</a:t>
            </a:r>
            <a:endPar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60" name="AutoShape 9"/>
          <p:cNvCxnSpPr>
            <a:cxnSpLocks noChangeShapeType="1"/>
            <a:stCxn id="58" idx="2"/>
          </p:cNvCxnSpPr>
          <p:nvPr/>
        </p:nvCxnSpPr>
        <p:spPr bwMode="auto">
          <a:xfrm>
            <a:off x="2664348" y="2051983"/>
            <a:ext cx="252000"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61" name="AutoShape 10"/>
          <p:cNvCxnSpPr>
            <a:cxnSpLocks noChangeShapeType="1"/>
          </p:cNvCxnSpPr>
          <p:nvPr/>
        </p:nvCxnSpPr>
        <p:spPr bwMode="auto">
          <a:xfrm flipV="1">
            <a:off x="9386896" y="2075121"/>
            <a:ext cx="255587"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62" name="Rectangle 78"/>
          <p:cNvSpPr>
            <a:spLocks noChangeArrowheads="1"/>
          </p:cNvSpPr>
          <p:nvPr/>
        </p:nvSpPr>
        <p:spPr bwMode="auto">
          <a:xfrm rot="10800000">
            <a:off x="3891959" y="1514216"/>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監査</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Audit）</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3" name="Rectangle 78"/>
          <p:cNvSpPr>
            <a:spLocks noChangeArrowheads="1"/>
          </p:cNvSpPr>
          <p:nvPr/>
        </p:nvSpPr>
        <p:spPr bwMode="auto">
          <a:xfrm rot="10800000">
            <a:off x="4465953" y="1514216"/>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問題の解決</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Resolve Issue）</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4" name="Rectangle 78"/>
          <p:cNvSpPr>
            <a:spLocks noChangeArrowheads="1"/>
          </p:cNvSpPr>
          <p:nvPr/>
        </p:nvSpPr>
        <p:spPr bwMode="auto">
          <a:xfrm rot="10800000">
            <a:off x="5039945" y="1514216"/>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レビュー</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Review）</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5" name="Rectangle 78"/>
          <p:cNvSpPr>
            <a:spLocks noChangeArrowheads="1"/>
          </p:cNvSpPr>
          <p:nvPr/>
        </p:nvSpPr>
        <p:spPr bwMode="auto">
          <a:xfrm rot="10800000">
            <a:off x="5613938" y="1514216"/>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承認</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Approval）</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6" name="Rectangle 78"/>
          <p:cNvSpPr>
            <a:spLocks noChangeArrowheads="1"/>
          </p:cNvSpPr>
          <p:nvPr/>
        </p:nvSpPr>
        <p:spPr bwMode="auto">
          <a:xfrm rot="10800000">
            <a:off x="6187931" y="1514216"/>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登録</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Registration）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7" name="Rectangle 78"/>
          <p:cNvSpPr>
            <a:spLocks noChangeArrowheads="1"/>
          </p:cNvSpPr>
          <p:nvPr/>
        </p:nvSpPr>
        <p:spPr bwMode="auto">
          <a:xfrm rot="10800000">
            <a:off x="6761924" y="1514216"/>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告知／通知／</a:t>
            </a: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表示</a:t>
            </a:r>
            <a:b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b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Notice）</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8" name="Rectangle 78"/>
          <p:cNvSpPr>
            <a:spLocks noChangeArrowheads="1"/>
          </p:cNvSpPr>
          <p:nvPr/>
        </p:nvSpPr>
        <p:spPr bwMode="auto">
          <a:xfrm rot="10800000">
            <a:off x="7335917" y="1514216"/>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検証</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Verification）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9" name="Rectangle 78"/>
          <p:cNvSpPr>
            <a:spLocks noChangeArrowheads="1"/>
          </p:cNvSpPr>
          <p:nvPr/>
        </p:nvSpPr>
        <p:spPr bwMode="auto">
          <a:xfrm rot="10800000">
            <a:off x="7909910" y="1514216"/>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頒布</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Distribution）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0" name="Rectangle 78"/>
          <p:cNvSpPr>
            <a:spLocks noChangeArrowheads="1"/>
          </p:cNvSpPr>
          <p:nvPr/>
        </p:nvSpPr>
        <p:spPr bwMode="auto">
          <a:xfrm rot="10800000">
            <a:off x="8483903" y="1514216"/>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検証</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Verification）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2" name="Rectangle 78"/>
          <p:cNvSpPr>
            <a:spLocks noChangeArrowheads="1"/>
          </p:cNvSpPr>
          <p:nvPr/>
        </p:nvSpPr>
        <p:spPr bwMode="auto">
          <a:xfrm rot="10800000">
            <a:off x="3348135" y="1476962"/>
            <a:ext cx="430887" cy="1440000"/>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vert270" anchor="ctr" anchorCtr="1">
            <a:spAutoFit/>
          </a:bodyPr>
          <a:lstStyle/>
          <a:p>
            <a:pPr algn="ctr">
              <a:defRPr/>
            </a:pPr>
            <a:r>
              <a:rPr lang="en-US" sz="8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確認</a:t>
            </a:r>
          </a:p>
          <a:p>
            <a:pPr algn="ctr">
              <a:defRPr/>
            </a:pPr>
            <a:r>
              <a:rPr lang="en-US" sz="8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800" b="1" dirty="0" err="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Identification</a:t>
            </a:r>
            <a:r>
              <a:rPr lang="en-US" sz="8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endParaRPr lang="en-US" sz="800" b="1" i="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2078983697"/>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AutoShape 5"/>
          <p:cNvSpPr>
            <a:spLocks noChangeArrowheads="1"/>
          </p:cNvSpPr>
          <p:nvPr/>
        </p:nvSpPr>
        <p:spPr bwMode="auto">
          <a:xfrm>
            <a:off x="3843338" y="1331075"/>
            <a:ext cx="4508500" cy="1792287"/>
          </a:xfrm>
          <a:prstGeom prst="cloudCallout">
            <a:avLst>
              <a:gd name="adj1" fmla="val -24583"/>
              <a:gd name="adj2" fmla="val 15722"/>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en-US" sz="100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1" name="Rectangle 24"/>
          <p:cNvSpPr txBox="1">
            <a:spLocks/>
          </p:cNvSpPr>
          <p:nvPr/>
        </p:nvSpPr>
        <p:spPr>
          <a:xfrm>
            <a:off x="0" y="3780000"/>
            <a:ext cx="4039200" cy="2985013"/>
          </a:xfrm>
          <a:prstGeom prst="rect">
            <a:avLst/>
          </a:prstGeom>
          <a:noFill/>
          <a:ln w="3175" cap="sq">
            <a:noFill/>
            <a:miter lim="800000"/>
          </a:ln>
        </p:spPr>
        <p:txBody>
          <a:bodyPr vert="horz" wrap="square" lIns="252000" tIns="46800" rIns="180000" bIns="216000" rtlCol="0" anchor="t">
            <a:noAutofit/>
          </a:bodyPr>
          <a:lstStyle/>
          <a:p>
            <a:pPr marL="228600" indent="-228600">
              <a:lnSpc>
                <a:spcPct val="90000"/>
              </a:lnSpc>
              <a:spcBef>
                <a:spcPts val="1000"/>
              </a:spcBef>
              <a:buFont typeface="Arial" panose="020B0604020202020204" pitchFamily="34" charset="0"/>
              <a:buChar char="•"/>
              <a:defRPr/>
            </a:pPr>
            <a:r>
              <a:rPr lang="en-US" u="sng" dirty="0" err="1">
                <a:solidFill>
                  <a:srgbClr val="0070C0"/>
                </a:solidFill>
                <a:latin typeface="メイリオ" panose="020B0604030504040204" pitchFamily="50" charset="-128"/>
                <a:ea typeface="メイリオ" panose="020B0604030504040204" pitchFamily="50" charset="-128"/>
                <a:cs typeface="メイリオ" panose="020B0604030504040204" pitchFamily="50" charset="-128"/>
              </a:rPr>
              <a:t>前提条件</a:t>
            </a:r>
            <a:r>
              <a:rPr lang="en-US" u="sng" dirty="0">
                <a:solidFill>
                  <a:srgbClr val="0070C0"/>
                </a:solidFill>
                <a:latin typeface="メイリオ" panose="020B0604030504040204" pitchFamily="50" charset="-128"/>
                <a:ea typeface="メイリオ" panose="020B0604030504040204" pitchFamily="50" charset="-128"/>
                <a:cs typeface="メイリオ" panose="020B0604030504040204" pitchFamily="50" charset="-128"/>
              </a:rPr>
              <a:t>：</a:t>
            </a:r>
          </a:p>
          <a:p>
            <a:pPr lvl="1" indent="-182880">
              <a:lnSpc>
                <a:spcPct val="90000"/>
              </a:lnSpc>
              <a:spcBef>
                <a:spcPct val="20000"/>
              </a:spcBef>
              <a:buClr>
                <a:schemeClr val="accent1"/>
              </a:buClr>
              <a:buSzPct val="85000"/>
              <a:buFont typeface="Arial" pitchFamily="34" charset="0"/>
              <a:buChar char="•"/>
              <a:defRPr/>
            </a:pPr>
            <a:r>
              <a:rPr lang="en-US" sz="1600" dirty="0" err="1" smtClean="0">
                <a:latin typeface="メイリオ" panose="020B0604030504040204" pitchFamily="50" charset="-128"/>
                <a:ea typeface="メイリオ" panose="020B0604030504040204" pitchFamily="50" charset="-128"/>
                <a:cs typeface="メイリオ" panose="020B0604030504040204" pitchFamily="50" charset="-128"/>
              </a:rPr>
              <a:t>開発チーム</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が</a:t>
            </a:r>
            <a:r>
              <a:rPr lang="en-US" altLang="ja-JP" sz="1600" dirty="0" err="1" smtClean="0">
                <a:latin typeface="メイリオ" panose="020B0604030504040204" pitchFamily="50" charset="-128"/>
                <a:ea typeface="メイリオ" panose="020B0604030504040204" pitchFamily="50" charset="-128"/>
                <a:cs typeface="メイリオ" panose="020B0604030504040204" pitchFamily="50" charset="-128"/>
              </a:rPr>
              <a:t>コンプライアンスの記録</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を</a:t>
            </a:r>
            <a:r>
              <a:rPr lang="en-US" sz="1600" dirty="0" err="1" smtClean="0">
                <a:latin typeface="メイリオ" panose="020B0604030504040204" pitchFamily="50" charset="-128"/>
                <a:ea typeface="メイリオ" panose="020B0604030504040204" pitchFamily="50" charset="-128"/>
                <a:cs typeface="メイリオ" panose="020B0604030504040204" pitchFamily="50" charset="-128"/>
              </a:rPr>
              <a:t>FOSS</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の使用</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方法に関する</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情報</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と併せ</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提供する</a:t>
            </a:r>
            <a:r>
              <a:rPr lang="en-US" sz="1600" dirty="0">
                <a:latin typeface="メイリオ" panose="020B0604030504040204" pitchFamily="50" charset="-128"/>
                <a:ea typeface="メイリオ" panose="020B0604030504040204" pitchFamily="50" charset="-128"/>
                <a:cs typeface="メイリオ" panose="020B0604030504040204" pitchFamily="50" charset="-128"/>
              </a:rPr>
              <a:t> </a:t>
            </a:r>
          </a:p>
          <a:p>
            <a:pPr lvl="1" indent="-182880">
              <a:lnSpc>
                <a:spcPct val="90000"/>
              </a:lnSpc>
              <a:spcBef>
                <a:spcPct val="20000"/>
              </a:spcBef>
              <a:buClr>
                <a:schemeClr val="accent1"/>
              </a:buClr>
              <a:buSzPct val="85000"/>
              <a:buFont typeface="Arial" pitchFamily="34" charset="0"/>
              <a:buChar char="•"/>
              <a:defRPr/>
            </a:pPr>
            <a:r>
              <a:rPr lang="en-US" sz="1600" dirty="0" err="1">
                <a:latin typeface="メイリオ" panose="020B0604030504040204" pitchFamily="50" charset="-128"/>
                <a:ea typeface="メイリオ" panose="020B0604030504040204" pitchFamily="50" charset="-128"/>
                <a:cs typeface="メイリオ" panose="020B0604030504040204" pitchFamily="50" charset="-128"/>
              </a:rPr>
              <a:t>開発チームから提供される記録がない場合、FOSSコンポーネント</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発見時</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に記録が生成される</a:t>
            </a: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endParaRPr kumimoji="0" lang="en-US" sz="1800" b="1" i="0" u="none" strike="noStrike" kern="1200" cap="none" spc="0" normalizeH="0" baseline="0" noProof="0" dirty="0">
              <a:ln>
                <a:noFill/>
              </a:ln>
              <a:effectLst/>
              <a:uLnTx/>
              <a:uFillTx/>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2" name="Rectangle 25"/>
          <p:cNvSpPr txBox="1">
            <a:spLocks/>
          </p:cNvSpPr>
          <p:nvPr/>
        </p:nvSpPr>
        <p:spPr>
          <a:xfrm>
            <a:off x="8154000" y="3780000"/>
            <a:ext cx="4038600" cy="2301875"/>
          </a:xfrm>
          <a:prstGeom prst="rect">
            <a:avLst/>
          </a:prstGeom>
        </p:spPr>
        <p:txBody>
          <a:bodyPr vert="horz" lIns="91440" tIns="46800" rIns="91440" bIns="45720" rtlCol="0">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err="1">
                <a:ln>
                  <a:noFill/>
                </a:ln>
                <a:solidFill>
                  <a:srgbClr val="0070C0"/>
                </a:solidFill>
                <a:effectLst/>
                <a:uLnTx/>
                <a:uFillTx/>
                <a:latin typeface="メイリオ" panose="020B0604030504040204" pitchFamily="50" charset="-128"/>
                <a:ea typeface="メイリオ" panose="020B0604030504040204" pitchFamily="50" charset="-128"/>
                <a:cs typeface="メイリオ" panose="020B0604030504040204" pitchFamily="50" charset="-128"/>
              </a:rPr>
              <a:t>成果</a:t>
            </a:r>
            <a:r>
              <a:rPr kumimoji="0" lang="en-US" sz="1800" b="0" i="0" u="sng" strike="noStrike" kern="1200" cap="none" spc="0" normalizeH="0" baseline="0" noProof="0" dirty="0">
                <a:ln>
                  <a:noFill/>
                </a:ln>
                <a:solidFill>
                  <a:srgbClr val="0070C0"/>
                </a:solidFill>
                <a:effectLst/>
                <a:uLnTx/>
                <a:uFillTx/>
                <a:latin typeface="メイリオ" panose="020B0604030504040204" pitchFamily="50" charset="-128"/>
                <a:ea typeface="メイリオ" panose="020B0604030504040204" pitchFamily="50" charset="-128"/>
                <a:cs typeface="メイリオ" panose="020B0604030504040204" pitchFamily="50" charset="-128"/>
              </a:rPr>
              <a:t>： </a:t>
            </a:r>
          </a:p>
          <a:p>
            <a:pPr lvl="1" indent="-182880">
              <a:lnSpc>
                <a:spcPct val="90000"/>
              </a:lnSpc>
              <a:spcBef>
                <a:spcPct val="20000"/>
              </a:spcBef>
              <a:buClr>
                <a:schemeClr val="accent1"/>
              </a:buClr>
              <a:buSzPct val="85000"/>
              <a:buFont typeface="Arial" pitchFamily="34" charset="0"/>
              <a:buChar char="•"/>
              <a:defRPr/>
            </a:pP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ソースコードの起源とライセンス</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を</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確認した監査レポートが生成される</a:t>
            </a:r>
            <a:r>
              <a:rPr lang="en-US" sz="1600" dirty="0">
                <a:latin typeface="メイリオ" panose="020B0604030504040204" pitchFamily="50" charset="-128"/>
                <a:ea typeface="メイリオ" panose="020B0604030504040204" pitchFamily="50" charset="-128"/>
                <a:cs typeface="メイリオ" panose="020B0604030504040204" pitchFamily="50" charset="-128"/>
              </a:rPr>
              <a:t> </a:t>
            </a:r>
          </a:p>
        </p:txBody>
      </p:sp>
      <p:sp>
        <p:nvSpPr>
          <p:cNvPr id="23" name="Rectangle 25"/>
          <p:cNvSpPr txBox="1">
            <a:spLocks/>
          </p:cNvSpPr>
          <p:nvPr/>
        </p:nvSpPr>
        <p:spPr>
          <a:xfrm>
            <a:off x="4248000" y="3780000"/>
            <a:ext cx="4038600" cy="2619056"/>
          </a:xfrm>
          <a:prstGeom prst="rect">
            <a:avLst/>
          </a:prstGeom>
        </p:spPr>
        <p:txBody>
          <a:bodyPr vert="horz" lIns="91440" tIns="46800" rIns="91440" bIns="45720" rtlCol="0" anchor="t">
            <a:normAutofit lnSpcReduction="10000"/>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err="1">
                <a:ln>
                  <a:noFill/>
                </a:ln>
                <a:solidFill>
                  <a:srgbClr val="0070C0"/>
                </a:solidFill>
                <a:effectLst/>
                <a:uLnTx/>
                <a:uFillTx/>
                <a:latin typeface="メイリオ" panose="020B0604030504040204" pitchFamily="50" charset="-128"/>
                <a:ea typeface="メイリオ" panose="020B0604030504040204" pitchFamily="50" charset="-128"/>
                <a:cs typeface="メイリオ" panose="020B0604030504040204" pitchFamily="50" charset="-128"/>
              </a:rPr>
              <a:t>ステップ</a:t>
            </a:r>
            <a:r>
              <a:rPr kumimoji="0" lang="en-US" sz="1800" b="0" i="0" u="sng" strike="noStrike" kern="1200" cap="none" spc="0" normalizeH="0" baseline="0" noProof="0" dirty="0">
                <a:ln>
                  <a:noFill/>
                </a:ln>
                <a:solidFill>
                  <a:srgbClr val="0070C0"/>
                </a:solidFill>
                <a:effectLst/>
                <a:uLnTx/>
                <a:uFillTx/>
                <a:latin typeface="メイリオ" panose="020B0604030504040204" pitchFamily="50" charset="-128"/>
                <a:ea typeface="メイリオ" panose="020B0604030504040204" pitchFamily="50" charset="-128"/>
                <a:cs typeface="メイリオ" panose="020B0604030504040204" pitchFamily="50" charset="-128"/>
              </a:rPr>
              <a:t>： </a:t>
            </a:r>
            <a:endParaRPr kumimoji="0" lang="en-US" sz="1800" b="0" i="0" u="sng" strike="noStrike" kern="1200" cap="none" spc="0" normalizeH="0" baseline="0" noProof="0" dirty="0">
              <a:ln>
                <a:noFill/>
              </a:ln>
              <a:effectLst/>
              <a:uLnTx/>
              <a:uFillTx/>
              <a:latin typeface="メイリオ" panose="020B0604030504040204" pitchFamily="50" charset="-128"/>
              <a:ea typeface="メイリオ" panose="020B0604030504040204" pitchFamily="50" charset="-128"/>
              <a:cs typeface="メイリオ" panose="020B0604030504040204" pitchFamily="50" charset="-128"/>
            </a:endParaRPr>
          </a:p>
          <a:p>
            <a:pPr lvl="1" indent="-182880">
              <a:spcBef>
                <a:spcPct val="20000"/>
              </a:spcBef>
              <a:buClr>
                <a:schemeClr val="accent1"/>
              </a:buClr>
              <a:buSzPct val="85000"/>
              <a:buFont typeface="Arial" pitchFamily="34" charset="0"/>
              <a:buChar char="•"/>
              <a:defRPr/>
            </a:pPr>
            <a:r>
              <a:rPr lang="en-US" sz="1600" dirty="0">
                <a:latin typeface="メイリオ" panose="020B0604030504040204" pitchFamily="50" charset="-128"/>
                <a:ea typeface="メイリオ" panose="020B0604030504040204" pitchFamily="50" charset="-128"/>
                <a:cs typeface="メイリオ" panose="020B0604030504040204" pitchFamily="50" charset="-128"/>
              </a:rPr>
              <a:t>監査のためのソースコードが特定される</a:t>
            </a:r>
          </a:p>
          <a:p>
            <a:pPr lvl="1" indent="-182880">
              <a:lnSpc>
                <a:spcPct val="90000"/>
              </a:lnSpc>
              <a:spcBef>
                <a:spcPct val="20000"/>
              </a:spcBef>
              <a:buClr>
                <a:schemeClr val="accent1"/>
              </a:buClr>
              <a:buSzPct val="85000"/>
              <a:buFont typeface="Arial" pitchFamily="34" charset="0"/>
              <a:buChar char="•"/>
              <a:defRPr/>
            </a:pP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ソフトウェア</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 </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ツールによってソースがスキャンされる</a:t>
            </a: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lvl="1" indent="-182880">
              <a:lnSpc>
                <a:spcPct val="90000"/>
              </a:lnSpc>
              <a:spcBef>
                <a:spcPct val="20000"/>
              </a:spcBef>
              <a:buClr>
                <a:schemeClr val="accent1"/>
              </a:buClr>
              <a:buSzPct val="85000"/>
              <a:buFont typeface="Arial" pitchFamily="34" charset="0"/>
              <a:buChar char="•"/>
              <a:defRPr/>
            </a:pPr>
            <a:r>
              <a:rPr lang="en-US" sz="1600" dirty="0">
                <a:latin typeface="メイリオ" panose="020B0604030504040204" pitchFamily="50" charset="-128"/>
                <a:ea typeface="メイリオ" panose="020B0604030504040204" pitchFamily="50" charset="-128"/>
                <a:cs typeface="メイリオ" panose="020B0604030504040204" pitchFamily="50" charset="-128"/>
              </a:rPr>
              <a:t>監査やスキャンによって</a:t>
            </a:r>
            <a:r>
              <a:rPr lang="en-US" sz="1600" noProof="0" dirty="0">
                <a:latin typeface="メイリオ" panose="020B0604030504040204" pitchFamily="50" charset="-128"/>
                <a:ea typeface="メイリオ" panose="020B0604030504040204" pitchFamily="50" charset="-128"/>
                <a:cs typeface="メイリオ" panose="020B0604030504040204" pitchFamily="50" charset="-128"/>
              </a:rPr>
              <a:t>「ヒット」したものがレビューされ、コードの起源が適正かどうかが検証される</a:t>
            </a:r>
          </a:p>
          <a:p>
            <a:pPr marR="0" lvl="1" indent="-182880" fontAlgn="auto">
              <a:lnSpc>
                <a:spcPct val="90000"/>
              </a:lnSpc>
              <a:spcBef>
                <a:spcPct val="20000"/>
              </a:spcBef>
              <a:spcAft>
                <a:spcPts val="0"/>
              </a:spcAft>
              <a:buClr>
                <a:schemeClr val="accent1"/>
              </a:buClr>
              <a:buSzPct val="85000"/>
              <a:buFont typeface="Arial" pitchFamily="34" charset="0"/>
              <a:buChar char="•"/>
              <a:tabLst/>
              <a:defRPr/>
            </a:pP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ソフトウェア</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の</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開発</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リリース</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の</a:t>
            </a:r>
            <a:r>
              <a:rPr lang="en-US" sz="1600" dirty="0">
                <a:latin typeface="メイリオ" panose="020B0604030504040204" pitchFamily="50" charset="-128"/>
                <a:ea typeface="メイリオ" panose="020B0604030504040204" pitchFamily="50" charset="-128"/>
                <a:cs typeface="メイリオ" panose="020B0604030504040204" pitchFamily="50" charset="-128"/>
              </a:rPr>
              <a:t> ライフサイクルをベースに監査もしくはスキャンが繰り返し実施される</a:t>
            </a:r>
          </a:p>
        </p:txBody>
      </p:sp>
      <p:sp>
        <p:nvSpPr>
          <p:cNvPr id="24" name="Rectangle 23"/>
          <p:cNvSpPr/>
          <p:nvPr/>
        </p:nvSpPr>
        <p:spPr>
          <a:xfrm>
            <a:off x="252000" y="3240000"/>
            <a:ext cx="6821034" cy="369332"/>
          </a:xfrm>
          <a:prstGeom prst="rect">
            <a:avLst/>
          </a:prstGeom>
        </p:spPr>
        <p:txBody>
          <a:bodyPr wrap="none" anchor="t">
            <a:spAutoFit/>
          </a:bodyPr>
          <a:lstStyle/>
          <a:p>
            <a:r>
              <a:rPr lang="en-US" b="1" dirty="0" err="1">
                <a:latin typeface="メイリオ" panose="020B0604030504040204" pitchFamily="50" charset="-128"/>
                <a:ea typeface="メイリオ" panose="020B0604030504040204" pitchFamily="50" charset="-128"/>
                <a:cs typeface="メイリオ" panose="020B0604030504040204" pitchFamily="50" charset="-128"/>
              </a:rPr>
              <a:t>FOSSコンポーネント</a:t>
            </a:r>
            <a:r>
              <a:rPr lang="en-US" b="1"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および</a:t>
            </a:r>
            <a:r>
              <a:rPr lang="en-US" b="1" dirty="0" err="1" smtClean="0">
                <a:latin typeface="メイリオ" panose="020B0604030504040204" pitchFamily="50" charset="-128"/>
                <a:ea typeface="メイリオ" panose="020B0604030504040204" pitchFamily="50" charset="-128"/>
                <a:cs typeface="メイリオ" panose="020B0604030504040204" pitchFamily="50" charset="-128"/>
              </a:rPr>
              <a:t>その起源とライセンス</a:t>
            </a:r>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を</a:t>
            </a:r>
            <a:r>
              <a:rPr lang="en-US" b="1" dirty="0" err="1" smtClean="0">
                <a:latin typeface="メイリオ" panose="020B0604030504040204" pitchFamily="50" charset="-128"/>
                <a:ea typeface="メイリオ" panose="020B0604030504040204" pitchFamily="50" charset="-128"/>
                <a:cs typeface="メイリオ" panose="020B0604030504040204" pitchFamily="50" charset="-128"/>
              </a:rPr>
              <a:t>確認</a:t>
            </a:r>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する</a:t>
            </a:r>
            <a:endParaRPr 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6"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ソースコードを監査する</a:t>
            </a:r>
          </a:p>
        </p:txBody>
      </p:sp>
      <p:sp>
        <p:nvSpPr>
          <p:cNvPr id="25" name="Rectangle 78"/>
          <p:cNvSpPr>
            <a:spLocks noChangeArrowheads="1"/>
          </p:cNvSpPr>
          <p:nvPr/>
        </p:nvSpPr>
        <p:spPr bwMode="auto">
          <a:xfrm rot="-5400000">
            <a:off x="1935191" y="1574833"/>
            <a:ext cx="504000" cy="954313"/>
          </a:xfrm>
          <a:prstGeom prst="rect">
            <a:avLst/>
          </a:prstGeom>
          <a:solidFill>
            <a:schemeClr val="bg1"/>
          </a:solidFill>
          <a:ln w="9525">
            <a:solidFill>
              <a:schemeClr val="tx1"/>
            </a:solidFill>
            <a:miter lim="800000"/>
            <a:headEnd/>
            <a:tailEnd/>
          </a:ln>
        </p:spPr>
        <p:txBody>
          <a:bodyPr vert="eaVert" anchor="ctr"/>
          <a:lstStyle/>
          <a:p>
            <a:pPr>
              <a:lnSpc>
                <a:spcPct val="65000"/>
              </a:lnSpc>
            </a:pPr>
            <a:r>
              <a:rPr lang="en-US" sz="1000" b="1">
                <a:latin typeface="メイリオ" panose="020B0604030504040204" pitchFamily="50" charset="-128"/>
                <a:ea typeface="メイリオ" panose="020B0604030504040204" pitchFamily="50" charset="-128"/>
                <a:cs typeface="メイリオ" panose="020B0604030504040204" pitchFamily="50" charset="-128"/>
              </a:rPr>
              <a:t>入</a:t>
            </a:r>
            <a:r>
              <a:rPr lang="ja-JP" altLang="en-US" sz="1000" b="1">
                <a:latin typeface="メイリオ" panose="020B0604030504040204" pitchFamily="50" charset="-128"/>
                <a:ea typeface="メイリオ" panose="020B0604030504040204" pitchFamily="50" charset="-128"/>
                <a:cs typeface="メイリオ" panose="020B0604030504040204" pitchFamily="50" charset="-128"/>
              </a:rPr>
              <a:t>力</a:t>
            </a: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：FOSS</a:t>
            </a:r>
            <a:endParaRPr lang="en-US" sz="1000" b="1" i="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7" name="Rectangle 78"/>
          <p:cNvSpPr>
            <a:spLocks noChangeArrowheads="1"/>
          </p:cNvSpPr>
          <p:nvPr/>
        </p:nvSpPr>
        <p:spPr bwMode="auto">
          <a:xfrm rot="-5400000">
            <a:off x="9928894" y="1511989"/>
            <a:ext cx="504000" cy="1080000"/>
          </a:xfrm>
          <a:prstGeom prst="rect">
            <a:avLst/>
          </a:prstGeom>
          <a:solidFill>
            <a:schemeClr val="bg1"/>
          </a:solidFill>
          <a:ln w="9525">
            <a:solidFill>
              <a:schemeClr val="tx1"/>
            </a:solidFill>
            <a:miter lim="800000"/>
            <a:headEnd/>
            <a:tailEnd/>
          </a:ln>
        </p:spPr>
        <p:txBody>
          <a:bodyPr vert="eaVert" anchor="ctr"/>
          <a:lstStyle/>
          <a:p>
            <a:pPr algn="ctr">
              <a:lnSpc>
                <a:spcPct val="70000"/>
              </a:lnSpc>
            </a:pPr>
            <a:r>
              <a:rPr lang="en-US" sz="1000" b="1" dirty="0">
                <a:latin typeface="メイリオ" panose="020B0604030504040204" pitchFamily="50" charset="-128"/>
                <a:ea typeface="メイリオ" panose="020B0604030504040204" pitchFamily="50" charset="-128"/>
                <a:cs typeface="メイリオ" panose="020B0604030504040204" pitchFamily="50" charset="-128"/>
              </a:rPr>
              <a:t>出</a:t>
            </a:r>
            <a:r>
              <a:rPr lang="ja-JP" altLang="en-US" sz="1000" b="1" dirty="0">
                <a:latin typeface="メイリオ" panose="020B0604030504040204" pitchFamily="50" charset="-128"/>
                <a:ea typeface="メイリオ" panose="020B0604030504040204" pitchFamily="50" charset="-128"/>
                <a:cs typeface="メイリオ" panose="020B0604030504040204" pitchFamily="50" charset="-128"/>
              </a:rPr>
              <a:t>力：</a:t>
            </a:r>
            <a:r>
              <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 </a:t>
            </a:r>
          </a:p>
          <a:p>
            <a:pPr algn="ctr">
              <a:lnSpc>
                <a:spcPct val="70000"/>
              </a:lnSpc>
            </a:pPr>
            <a:r>
              <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FOSS </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 </a:t>
            </a: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改変</a:t>
            </a:r>
            <a:endPar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28" name="AutoShape 9"/>
          <p:cNvCxnSpPr>
            <a:cxnSpLocks noChangeShapeType="1"/>
            <a:stCxn id="25" idx="2"/>
          </p:cNvCxnSpPr>
          <p:nvPr/>
        </p:nvCxnSpPr>
        <p:spPr bwMode="auto">
          <a:xfrm>
            <a:off x="2664348" y="2051990"/>
            <a:ext cx="252000"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9" name="AutoShape 10"/>
          <p:cNvCxnSpPr>
            <a:cxnSpLocks noChangeShapeType="1"/>
          </p:cNvCxnSpPr>
          <p:nvPr/>
        </p:nvCxnSpPr>
        <p:spPr bwMode="auto">
          <a:xfrm flipV="1">
            <a:off x="9386896" y="2075128"/>
            <a:ext cx="255587"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1" name="Rectangle 78"/>
          <p:cNvSpPr>
            <a:spLocks noChangeArrowheads="1"/>
          </p:cNvSpPr>
          <p:nvPr/>
        </p:nvSpPr>
        <p:spPr bwMode="auto">
          <a:xfrm rot="10800000">
            <a:off x="4465953"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問題の解決</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Resolve Issue）</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2" name="Rectangle 78"/>
          <p:cNvSpPr>
            <a:spLocks noChangeArrowheads="1"/>
          </p:cNvSpPr>
          <p:nvPr/>
        </p:nvSpPr>
        <p:spPr bwMode="auto">
          <a:xfrm rot="10800000">
            <a:off x="5039945"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レビュー</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Review）</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3" name="Rectangle 78"/>
          <p:cNvSpPr>
            <a:spLocks noChangeArrowheads="1"/>
          </p:cNvSpPr>
          <p:nvPr/>
        </p:nvSpPr>
        <p:spPr bwMode="auto">
          <a:xfrm rot="10800000">
            <a:off x="5613938"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承認</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Approval）</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4" name="Rectangle 78"/>
          <p:cNvSpPr>
            <a:spLocks noChangeArrowheads="1"/>
          </p:cNvSpPr>
          <p:nvPr/>
        </p:nvSpPr>
        <p:spPr bwMode="auto">
          <a:xfrm rot="10800000">
            <a:off x="6187931"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登録</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Registration）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5" name="Rectangle 78"/>
          <p:cNvSpPr>
            <a:spLocks noChangeArrowheads="1"/>
          </p:cNvSpPr>
          <p:nvPr/>
        </p:nvSpPr>
        <p:spPr bwMode="auto">
          <a:xfrm rot="10800000">
            <a:off x="6761924"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告知／通知／</a:t>
            </a: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表示</a:t>
            </a:r>
            <a:b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b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Notice）</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6" name="Rectangle 78"/>
          <p:cNvSpPr>
            <a:spLocks noChangeArrowheads="1"/>
          </p:cNvSpPr>
          <p:nvPr/>
        </p:nvSpPr>
        <p:spPr bwMode="auto">
          <a:xfrm rot="10800000">
            <a:off x="7335917"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検証</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Verification）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7" name="Rectangle 78"/>
          <p:cNvSpPr>
            <a:spLocks noChangeArrowheads="1"/>
          </p:cNvSpPr>
          <p:nvPr/>
        </p:nvSpPr>
        <p:spPr bwMode="auto">
          <a:xfrm rot="10800000">
            <a:off x="7909910"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頒布</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Distribution）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8" name="Rectangle 78"/>
          <p:cNvSpPr>
            <a:spLocks noChangeArrowheads="1"/>
          </p:cNvSpPr>
          <p:nvPr/>
        </p:nvSpPr>
        <p:spPr bwMode="auto">
          <a:xfrm rot="10800000">
            <a:off x="8483903" y="1515600"/>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検証</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Verification）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9" name="Rectangle 78"/>
          <p:cNvSpPr>
            <a:spLocks noChangeArrowheads="1"/>
          </p:cNvSpPr>
          <p:nvPr/>
        </p:nvSpPr>
        <p:spPr bwMode="auto">
          <a:xfrm rot="10800000">
            <a:off x="3317966"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確認</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dirty="0" err="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Identification</a:t>
            </a:r>
            <a:r>
              <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endParaRPr lang="en-US" sz="1000" b="1" i="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0" name="Rectangle 78"/>
          <p:cNvSpPr>
            <a:spLocks noChangeArrowheads="1"/>
          </p:cNvSpPr>
          <p:nvPr/>
        </p:nvSpPr>
        <p:spPr bwMode="auto">
          <a:xfrm rot="10800000">
            <a:off x="3922127" y="1440000"/>
            <a:ext cx="430887" cy="1440000"/>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vert270" anchor="ctr" anchorCtr="1">
            <a:spAutoFit/>
          </a:bodyPr>
          <a:lstStyle/>
          <a:p>
            <a:pPr algn="ctr"/>
            <a:r>
              <a:rPr lang="en-US" sz="8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監査</a:t>
            </a:r>
          </a:p>
          <a:p>
            <a:pPr algn="ctr"/>
            <a:r>
              <a:rPr lang="en-US" sz="8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（Audit）</a:t>
            </a:r>
          </a:p>
        </p:txBody>
      </p:sp>
    </p:spTree>
    <p:extLst>
      <p:ext uri="{BB962C8B-B14F-4D97-AF65-F5344CB8AC3E}">
        <p14:creationId xmlns:p14="http://schemas.microsoft.com/office/powerpoint/2010/main" val="191303254"/>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AutoShape 5"/>
          <p:cNvSpPr>
            <a:spLocks noChangeArrowheads="1"/>
          </p:cNvSpPr>
          <p:nvPr/>
        </p:nvSpPr>
        <p:spPr bwMode="auto">
          <a:xfrm>
            <a:off x="3843338" y="1331075"/>
            <a:ext cx="4508500" cy="1792287"/>
          </a:xfrm>
          <a:prstGeom prst="cloudCallout">
            <a:avLst>
              <a:gd name="adj1" fmla="val -24583"/>
              <a:gd name="adj2" fmla="val 15722"/>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en-US" sz="100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3" name="Rectangle 24"/>
          <p:cNvSpPr txBox="1">
            <a:spLocks/>
          </p:cNvSpPr>
          <p:nvPr/>
        </p:nvSpPr>
        <p:spPr>
          <a:xfrm>
            <a:off x="0" y="3780000"/>
            <a:ext cx="4039200" cy="2985013"/>
          </a:xfrm>
          <a:prstGeom prst="rect">
            <a:avLst/>
          </a:prstGeom>
          <a:noFill/>
          <a:ln w="3175" cap="sq">
            <a:noFill/>
            <a:miter lim="800000"/>
          </a:ln>
        </p:spPr>
        <p:txBody>
          <a:bodyPr vert="horz" wrap="square" lIns="252000" tIns="46800" rIns="180000" bIns="216000" rtlCol="0" anchor="t">
            <a:noAutofit/>
          </a:bodyPr>
          <a:lstStyle/>
          <a:p>
            <a:pPr marL="228600" indent="-228600">
              <a:lnSpc>
                <a:spcPct val="90000"/>
              </a:lnSpc>
              <a:spcBef>
                <a:spcPts val="1000"/>
              </a:spcBef>
              <a:buFont typeface="Arial" panose="020B0604020202020204" pitchFamily="34" charset="0"/>
              <a:buChar char="•"/>
              <a:defRPr/>
            </a:pPr>
            <a:r>
              <a:rPr lang="en-US" u="sng" dirty="0" err="1">
                <a:solidFill>
                  <a:srgbClr val="0070C0"/>
                </a:solidFill>
                <a:latin typeface="メイリオ" panose="020B0604030504040204" pitchFamily="50" charset="-128"/>
                <a:ea typeface="メイリオ" panose="020B0604030504040204" pitchFamily="50" charset="-128"/>
                <a:cs typeface="メイリオ" panose="020B0604030504040204" pitchFamily="50" charset="-128"/>
              </a:rPr>
              <a:t>前提条件</a:t>
            </a:r>
            <a:r>
              <a:rPr lang="en-US" u="sng" dirty="0">
                <a:solidFill>
                  <a:srgbClr val="0070C0"/>
                </a:solidFill>
                <a:latin typeface="メイリオ" panose="020B0604030504040204" pitchFamily="50" charset="-128"/>
                <a:ea typeface="メイリオ" panose="020B0604030504040204" pitchFamily="50" charset="-128"/>
                <a:cs typeface="メイリオ" panose="020B0604030504040204" pitchFamily="50" charset="-128"/>
              </a:rPr>
              <a:t>：</a:t>
            </a:r>
          </a:p>
          <a:p>
            <a:pPr lvl="1" indent="-182880">
              <a:lnSpc>
                <a:spcPct val="90000"/>
              </a:lnSpc>
              <a:spcBef>
                <a:spcPct val="20000"/>
              </a:spcBef>
              <a:buClr>
                <a:schemeClr val="accent1"/>
              </a:buClr>
              <a:buSzPct val="85000"/>
              <a:buFont typeface="Arial" pitchFamily="34" charset="0"/>
              <a:buChar char="•"/>
              <a:defRPr/>
            </a:pP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ソースコード</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の</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監査</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や</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スキャンが完了している</a:t>
            </a:r>
            <a:r>
              <a:rPr lang="en-US" sz="1600" dirty="0">
                <a:latin typeface="メイリオ" panose="020B0604030504040204" pitchFamily="50" charset="-128"/>
                <a:ea typeface="メイリオ" panose="020B0604030504040204" pitchFamily="50" charset="-128"/>
                <a:cs typeface="メイリオ" panose="020B0604030504040204" pitchFamily="50" charset="-128"/>
              </a:rPr>
              <a:t> </a:t>
            </a:r>
          </a:p>
          <a:p>
            <a:pPr lvl="1" indent="-182880">
              <a:lnSpc>
                <a:spcPct val="90000"/>
              </a:lnSpc>
              <a:spcBef>
                <a:spcPct val="20000"/>
              </a:spcBef>
              <a:buClr>
                <a:schemeClr val="accent1"/>
              </a:buClr>
              <a:buSzPct val="85000"/>
              <a:buFont typeface="Arial" pitchFamily="34" charset="0"/>
              <a:buChar char="•"/>
              <a:defRPr/>
            </a:pPr>
            <a:r>
              <a:rPr lang="en-US" sz="1600" dirty="0" err="1">
                <a:latin typeface="メイリオ" panose="020B0604030504040204" pitchFamily="50" charset="-128"/>
                <a:ea typeface="メイリオ" panose="020B0604030504040204" pitchFamily="50" charset="-128"/>
                <a:cs typeface="メイリオ" panose="020B0604030504040204" pitchFamily="50" charset="-128"/>
              </a:rPr>
              <a:t>監査レポートがソースコードの起源とライセンスを特定し、さらなる</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調査が</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必要</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な</a:t>
            </a:r>
            <a:r>
              <a:rPr lang="en-US" sz="1600" dirty="0" err="1" smtClean="0">
                <a:latin typeface="メイリオ" panose="020B0604030504040204" pitchFamily="50" charset="-128"/>
                <a:ea typeface="メイリオ" panose="020B0604030504040204" pitchFamily="50" charset="-128"/>
                <a:cs typeface="メイリオ" panose="020B0604030504040204" pitchFamily="50" charset="-128"/>
              </a:rPr>
              <a:t>ファイルにフラグが立てられている</a:t>
            </a: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marL="614363" indent="-342900"/>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endParaRPr kumimoji="0" lang="en-US" sz="1800" b="1" i="0" u="none" strike="noStrike" kern="1200" cap="none" spc="0" normalizeH="0" baseline="0" noProof="0" dirty="0">
              <a:ln>
                <a:noFill/>
              </a:ln>
              <a:effectLst/>
              <a:uLnTx/>
              <a:uFillTx/>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4" name="Rectangle 25"/>
          <p:cNvSpPr txBox="1">
            <a:spLocks/>
          </p:cNvSpPr>
          <p:nvPr/>
        </p:nvSpPr>
        <p:spPr>
          <a:xfrm>
            <a:off x="8154000" y="3780000"/>
            <a:ext cx="4038600" cy="2301875"/>
          </a:xfrm>
          <a:prstGeom prst="rect">
            <a:avLst/>
          </a:prstGeom>
        </p:spPr>
        <p:txBody>
          <a:bodyPr vert="horz" lIns="91440" tIns="45720" rIns="91440" bIns="45720" rtlCol="0">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err="1">
                <a:ln>
                  <a:noFill/>
                </a:ln>
                <a:solidFill>
                  <a:srgbClr val="0070C0"/>
                </a:solidFill>
                <a:effectLst/>
                <a:uLnTx/>
                <a:uFillTx/>
                <a:latin typeface="メイリオ" panose="020B0604030504040204" pitchFamily="50" charset="-128"/>
                <a:ea typeface="メイリオ" panose="020B0604030504040204" pitchFamily="50" charset="-128"/>
                <a:cs typeface="メイリオ" panose="020B0604030504040204" pitchFamily="50" charset="-128"/>
              </a:rPr>
              <a:t>成果</a:t>
            </a:r>
            <a:r>
              <a:rPr kumimoji="0" lang="en-US" sz="1800" b="0" i="0" u="sng" strike="noStrike" kern="1200" cap="none" spc="0" normalizeH="0" baseline="0" noProof="0" dirty="0">
                <a:ln>
                  <a:noFill/>
                </a:ln>
                <a:solidFill>
                  <a:srgbClr val="0070C0"/>
                </a:solidFill>
                <a:effectLst/>
                <a:uLnTx/>
                <a:uFillTx/>
                <a:latin typeface="メイリオ" panose="020B0604030504040204" pitchFamily="50" charset="-128"/>
                <a:ea typeface="メイリオ" panose="020B0604030504040204" pitchFamily="50" charset="-128"/>
                <a:cs typeface="メイリオ" panose="020B0604030504040204" pitchFamily="50" charset="-128"/>
              </a:rPr>
              <a:t>： </a:t>
            </a:r>
          </a:p>
          <a:p>
            <a:pPr lvl="1" indent="-182880">
              <a:lnSpc>
                <a:spcPct val="90000"/>
              </a:lnSpc>
              <a:spcBef>
                <a:spcPct val="20000"/>
              </a:spcBef>
              <a:buClr>
                <a:schemeClr val="accent1"/>
              </a:buClr>
              <a:buSzPct val="85000"/>
              <a:buFont typeface="Arial" pitchFamily="34" charset="0"/>
              <a:buChar char="•"/>
              <a:defRPr/>
            </a:pP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レポートでフラグ</a:t>
            </a:r>
            <a:r>
              <a:rPr lang="ja-JP" altLang="en-US" sz="1600">
                <a:latin typeface="メイリオ" panose="020B0604030504040204" pitchFamily="50" charset="-128"/>
                <a:ea typeface="メイリオ" panose="020B0604030504040204" pitchFamily="50" charset="-128"/>
                <a:cs typeface="メイリオ" panose="020B0604030504040204" pitchFamily="50" charset="-128"/>
              </a:rPr>
              <a:t>を</a:t>
            </a:r>
            <a:r>
              <a:rPr lang="en-US" sz="1600" smtClean="0">
                <a:latin typeface="メイリオ" panose="020B0604030504040204" pitchFamily="50" charset="-128"/>
                <a:ea typeface="メイリオ" panose="020B0604030504040204" pitchFamily="50" charset="-128"/>
                <a:cs typeface="メイリオ" panose="020B0604030504040204" pitchFamily="50" charset="-128"/>
              </a:rPr>
              <a:t>立てられたそれぞれのファイル</a:t>
            </a:r>
            <a:r>
              <a:rPr lang="ja-JP" altLang="en-US" sz="1600" smtClean="0">
                <a:latin typeface="メイリオ" panose="020B0604030504040204" pitchFamily="50" charset="-128"/>
                <a:ea typeface="メイリオ" panose="020B0604030504040204" pitchFamily="50" charset="-128"/>
                <a:cs typeface="メイリオ" panose="020B0604030504040204" pitchFamily="50" charset="-128"/>
              </a:rPr>
              <a:t>に対する問題</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の解消、およびフラグの立てられたすべて</a:t>
            </a:r>
            <a:r>
              <a:rPr lang="ja-JP" altLang="en-US" sz="1600">
                <a:latin typeface="メイリオ" panose="020B0604030504040204" pitchFamily="50" charset="-128"/>
                <a:ea typeface="メイリオ" panose="020B0604030504040204" pitchFamily="50" charset="-128"/>
                <a:cs typeface="メイリオ" panose="020B0604030504040204" pitchFamily="50" charset="-128"/>
              </a:rPr>
              <a:t>の</a:t>
            </a:r>
            <a:r>
              <a:rPr lang="en-US" sz="1600" smtClean="0">
                <a:latin typeface="メイリオ" panose="020B0604030504040204" pitchFamily="50" charset="-128"/>
                <a:ea typeface="メイリオ" panose="020B0604030504040204" pitchFamily="50" charset="-128"/>
                <a:cs typeface="メイリオ" panose="020B0604030504040204" pitchFamily="50" charset="-128"/>
              </a:rPr>
              <a:t>ライセンス</a:t>
            </a:r>
            <a:r>
              <a:rPr lang="ja-JP" altLang="en-US" sz="1600" smtClean="0">
                <a:latin typeface="メイリオ" panose="020B0604030504040204" pitchFamily="50" charset="-128"/>
                <a:ea typeface="メイリオ" panose="020B0604030504040204" pitchFamily="50" charset="-128"/>
                <a:cs typeface="メイリオ" panose="020B0604030504040204" pitchFamily="50" charset="-128"/>
              </a:rPr>
              <a:t>に関する矛盾</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の解決</a:t>
            </a:r>
            <a:r>
              <a:rPr lang="en-US" sz="1600" dirty="0">
                <a:latin typeface="メイリオ" panose="020B0604030504040204" pitchFamily="50" charset="-128"/>
                <a:ea typeface="メイリオ" panose="020B0604030504040204" pitchFamily="50" charset="-128"/>
                <a:cs typeface="メイリオ" panose="020B0604030504040204" pitchFamily="50" charset="-128"/>
              </a:rPr>
              <a:t> </a:t>
            </a:r>
          </a:p>
          <a:p>
            <a:pPr marL="685800"/>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5" name="Rectangle 25"/>
          <p:cNvSpPr txBox="1">
            <a:spLocks/>
          </p:cNvSpPr>
          <p:nvPr/>
        </p:nvSpPr>
        <p:spPr>
          <a:xfrm>
            <a:off x="4078800" y="3780000"/>
            <a:ext cx="4038600" cy="2619056"/>
          </a:xfrm>
          <a:prstGeom prst="rect">
            <a:avLst/>
          </a:prstGeom>
        </p:spPr>
        <p:txBody>
          <a:bodyPr vert="horz" lIns="91440" tIns="45720" rIns="91440" bIns="45720" rtlCol="0" anchor="t">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err="1">
                <a:ln>
                  <a:noFill/>
                </a:ln>
                <a:solidFill>
                  <a:srgbClr val="0070C0"/>
                </a:solidFill>
                <a:effectLst/>
                <a:uLnTx/>
                <a:uFillTx/>
                <a:latin typeface="メイリオ" panose="020B0604030504040204" pitchFamily="50" charset="-128"/>
                <a:ea typeface="メイリオ" panose="020B0604030504040204" pitchFamily="50" charset="-128"/>
                <a:cs typeface="メイリオ" panose="020B0604030504040204" pitchFamily="50" charset="-128"/>
              </a:rPr>
              <a:t>ステップ</a:t>
            </a:r>
            <a:r>
              <a:rPr kumimoji="0" lang="en-US" sz="1800" b="0" i="0" u="sng" strike="noStrike" kern="1200" cap="none" spc="0" normalizeH="0" baseline="0" noProof="0" dirty="0">
                <a:ln>
                  <a:noFill/>
                </a:ln>
                <a:solidFill>
                  <a:srgbClr val="0070C0"/>
                </a:solidFill>
                <a:effectLst/>
                <a:uLnTx/>
                <a:uFillTx/>
                <a:latin typeface="メイリオ" panose="020B0604030504040204" pitchFamily="50" charset="-128"/>
                <a:ea typeface="メイリオ" panose="020B0604030504040204" pitchFamily="50" charset="-128"/>
                <a:cs typeface="メイリオ" panose="020B0604030504040204" pitchFamily="50" charset="-128"/>
              </a:rPr>
              <a:t>： </a:t>
            </a:r>
            <a:endParaRPr kumimoji="0" lang="en-US" sz="1800" b="0" i="0" u="sng" strike="noStrike" kern="1200" cap="none" spc="0" normalizeH="0" baseline="0" noProof="0" dirty="0">
              <a:ln>
                <a:noFill/>
              </a:ln>
              <a:effectLst/>
              <a:uLnTx/>
              <a:uFillTx/>
              <a:latin typeface="メイリオ" panose="020B0604030504040204" pitchFamily="50" charset="-128"/>
              <a:ea typeface="メイリオ" panose="020B0604030504040204" pitchFamily="50" charset="-128"/>
              <a:cs typeface="メイリオ" panose="020B0604030504040204" pitchFamily="50" charset="-128"/>
            </a:endParaRPr>
          </a:p>
          <a:p>
            <a:pPr lvl="1" indent="-182880">
              <a:lnSpc>
                <a:spcPct val="90000"/>
              </a:lnSpc>
              <a:spcBef>
                <a:spcPct val="20000"/>
              </a:spcBef>
              <a:buClr>
                <a:schemeClr val="accent1"/>
              </a:buClr>
              <a:buSzPct val="85000"/>
              <a:buFont typeface="Arial" pitchFamily="34" charset="0"/>
              <a:buChar char="•"/>
              <a:defRPr/>
            </a:pPr>
            <a:r>
              <a:rPr lang="en-US" sz="1600" dirty="0" err="1">
                <a:latin typeface="メイリオ" panose="020B0604030504040204" pitchFamily="50" charset="-128"/>
                <a:ea typeface="メイリオ" panose="020B0604030504040204" pitchFamily="50" charset="-128"/>
                <a:cs typeface="メイリオ" panose="020B0604030504040204" pitchFamily="50" charset="-128"/>
              </a:rPr>
              <a:t>監査レポート</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で指摘された</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FOSSポリシ</a:t>
            </a:r>
            <a:r>
              <a:rPr lang="en-US" sz="1600" dirty="0">
                <a:latin typeface="メイリオ" panose="020B0604030504040204" pitchFamily="50" charset="-128"/>
                <a:ea typeface="メイリオ" panose="020B0604030504040204" pitchFamily="50" charset="-128"/>
                <a:cs typeface="メイリオ" panose="020B0604030504040204" pitchFamily="50" charset="-128"/>
              </a:rPr>
              <a:t>ー</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に反する問</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題を解決するために</a:t>
            </a:r>
            <a:r>
              <a:rPr lang="ja-JP" altLang="en-US" sz="1600" dirty="0" err="1">
                <a:latin typeface="メイリオ" panose="020B0604030504040204" pitchFamily="50" charset="-128"/>
                <a:ea typeface="メイリオ" panose="020B0604030504040204" pitchFamily="50" charset="-128"/>
                <a:cs typeface="メイリオ" panose="020B0604030504040204" pitchFamily="50" charset="-128"/>
              </a:rPr>
              <a:t>、</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適切なエンジニアにフィードバックを提供する</a:t>
            </a:r>
            <a:r>
              <a:rPr lang="en-US" sz="1600" dirty="0">
                <a:latin typeface="メイリオ" panose="020B0604030504040204" pitchFamily="50" charset="-128"/>
                <a:ea typeface="メイリオ" panose="020B0604030504040204" pitchFamily="50" charset="-128"/>
                <a:cs typeface="メイリオ" panose="020B0604030504040204" pitchFamily="50" charset="-128"/>
              </a:rPr>
              <a:t> </a:t>
            </a:r>
          </a:p>
          <a:p>
            <a:pPr lvl="1" indent="-182880">
              <a:lnSpc>
                <a:spcPct val="90000"/>
              </a:lnSpc>
              <a:spcBef>
                <a:spcPct val="20000"/>
              </a:spcBef>
              <a:buClr>
                <a:schemeClr val="accent1"/>
              </a:buClr>
              <a:buSzPct val="85000"/>
              <a:buFont typeface="Arial" pitchFamily="34" charset="0"/>
              <a:buChar char="•"/>
              <a:defRPr/>
            </a:pP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問題</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が解決されたことをエンジニアとともに確認する</a:t>
            </a: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marL="685800" lvl="1" indent="-228600">
              <a:lnSpc>
                <a:spcPct val="90000"/>
              </a:lnSpc>
              <a:spcBef>
                <a:spcPts val="500"/>
              </a:spcBef>
              <a:buFont typeface="Arial" panose="020B0604020202020204" pitchFamily="34" charset="0"/>
              <a:buChar char="•"/>
            </a:pPr>
            <a:endParaRPr kumimoji="0" lang="en-US" sz="1600" b="0" i="0" u="none" strike="noStrike" kern="1200" cap="none" spc="0" normalizeH="0" baseline="0" noProof="0" dirty="0">
              <a:ln>
                <a:noFill/>
              </a:ln>
              <a:effectLst/>
              <a:uLnTx/>
              <a:uFillTx/>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6" name="Rectangle 25"/>
          <p:cNvSpPr/>
          <p:nvPr/>
        </p:nvSpPr>
        <p:spPr>
          <a:xfrm>
            <a:off x="252000" y="3240000"/>
            <a:ext cx="7240677" cy="369887"/>
          </a:xfrm>
          <a:prstGeom prst="rect">
            <a:avLst/>
          </a:prstGeom>
        </p:spPr>
        <p:txBody>
          <a:bodyPr wrap="square" anchor="t">
            <a:spAutoFit/>
          </a:bodyPr>
          <a:lstStyle/>
          <a:p>
            <a:r>
              <a:rPr lang="en-US" b="1" dirty="0" err="1" smtClean="0">
                <a:latin typeface="メイリオ" panose="020B0604030504040204" pitchFamily="50" charset="-128"/>
                <a:ea typeface="メイリオ" panose="020B0604030504040204" pitchFamily="50" charset="-128"/>
                <a:cs typeface="メイリオ" panose="020B0604030504040204" pitchFamily="50" charset="-128"/>
              </a:rPr>
              <a:t>監査で確認された</a:t>
            </a:r>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すべての問</a:t>
            </a:r>
            <a:r>
              <a:rPr lang="en-US" b="1" dirty="0" err="1" smtClean="0">
                <a:latin typeface="メイリオ" panose="020B0604030504040204" pitchFamily="50" charset="-128"/>
                <a:ea typeface="メイリオ" panose="020B0604030504040204" pitchFamily="50" charset="-128"/>
                <a:cs typeface="メイリオ" panose="020B0604030504040204" pitchFamily="50" charset="-128"/>
              </a:rPr>
              <a:t>題を解決する</a:t>
            </a:r>
            <a:endParaRPr 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7"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ja-JP" altLang="en-US" dirty="0">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問題</a:t>
            </a:r>
            <a:r>
              <a:rPr lang="en-US" dirty="0" err="1" smtClean="0">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を解決する</a:t>
            </a:r>
            <a:endParaRPr lang="en-US" dirty="0">
              <a:solidFill>
                <a:schemeClr val="tx2"/>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9" name="Rectangle 78"/>
          <p:cNvSpPr>
            <a:spLocks noChangeArrowheads="1"/>
          </p:cNvSpPr>
          <p:nvPr/>
        </p:nvSpPr>
        <p:spPr bwMode="auto">
          <a:xfrm rot="-5400000">
            <a:off x="1935191" y="1574833"/>
            <a:ext cx="504000" cy="954313"/>
          </a:xfrm>
          <a:prstGeom prst="rect">
            <a:avLst/>
          </a:prstGeom>
          <a:solidFill>
            <a:schemeClr val="bg1"/>
          </a:solidFill>
          <a:ln w="9525">
            <a:solidFill>
              <a:schemeClr val="tx1"/>
            </a:solidFill>
            <a:miter lim="800000"/>
            <a:headEnd/>
            <a:tailEnd/>
          </a:ln>
        </p:spPr>
        <p:txBody>
          <a:bodyPr vert="eaVert" anchor="ctr"/>
          <a:lstStyle/>
          <a:p>
            <a:pPr>
              <a:lnSpc>
                <a:spcPct val="65000"/>
              </a:lnSpc>
            </a:pPr>
            <a:r>
              <a:rPr lang="en-US" sz="1000" b="1">
                <a:latin typeface="メイリオ" panose="020B0604030504040204" pitchFamily="50" charset="-128"/>
                <a:ea typeface="メイリオ" panose="020B0604030504040204" pitchFamily="50" charset="-128"/>
                <a:cs typeface="メイリオ" panose="020B0604030504040204" pitchFamily="50" charset="-128"/>
              </a:rPr>
              <a:t>入</a:t>
            </a:r>
            <a:r>
              <a:rPr lang="ja-JP" altLang="en-US" sz="1000" b="1">
                <a:latin typeface="メイリオ" panose="020B0604030504040204" pitchFamily="50" charset="-128"/>
                <a:ea typeface="メイリオ" panose="020B0604030504040204" pitchFamily="50" charset="-128"/>
                <a:cs typeface="メイリオ" panose="020B0604030504040204" pitchFamily="50" charset="-128"/>
              </a:rPr>
              <a:t>力</a:t>
            </a: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：FOSS</a:t>
            </a:r>
            <a:endParaRPr lang="en-US" sz="1000" b="1" i="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0" name="Rectangle 78"/>
          <p:cNvSpPr>
            <a:spLocks noChangeArrowheads="1"/>
          </p:cNvSpPr>
          <p:nvPr/>
        </p:nvSpPr>
        <p:spPr bwMode="auto">
          <a:xfrm rot="-5400000">
            <a:off x="9928894" y="1511989"/>
            <a:ext cx="504000" cy="1080000"/>
          </a:xfrm>
          <a:prstGeom prst="rect">
            <a:avLst/>
          </a:prstGeom>
          <a:solidFill>
            <a:schemeClr val="bg1"/>
          </a:solidFill>
          <a:ln w="9525">
            <a:solidFill>
              <a:schemeClr val="tx1"/>
            </a:solidFill>
            <a:miter lim="800000"/>
            <a:headEnd/>
            <a:tailEnd/>
          </a:ln>
        </p:spPr>
        <p:txBody>
          <a:bodyPr vert="eaVert" anchor="ctr"/>
          <a:lstStyle/>
          <a:p>
            <a:pPr algn="ctr">
              <a:lnSpc>
                <a:spcPct val="70000"/>
              </a:lnSpc>
            </a:pPr>
            <a:r>
              <a:rPr lang="en-US" sz="1000" b="1" dirty="0">
                <a:latin typeface="メイリオ" panose="020B0604030504040204" pitchFamily="50" charset="-128"/>
                <a:ea typeface="メイリオ" panose="020B0604030504040204" pitchFamily="50" charset="-128"/>
                <a:cs typeface="メイリオ" panose="020B0604030504040204" pitchFamily="50" charset="-128"/>
              </a:rPr>
              <a:t>出</a:t>
            </a:r>
            <a:r>
              <a:rPr lang="ja-JP" altLang="en-US" sz="1000" b="1" dirty="0">
                <a:latin typeface="メイリオ" panose="020B0604030504040204" pitchFamily="50" charset="-128"/>
                <a:ea typeface="メイリオ" panose="020B0604030504040204" pitchFamily="50" charset="-128"/>
                <a:cs typeface="メイリオ" panose="020B0604030504040204" pitchFamily="50" charset="-128"/>
              </a:rPr>
              <a:t>力：</a:t>
            </a:r>
            <a:r>
              <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 </a:t>
            </a:r>
          </a:p>
          <a:p>
            <a:pPr algn="ctr">
              <a:lnSpc>
                <a:spcPct val="70000"/>
              </a:lnSpc>
            </a:pPr>
            <a:r>
              <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FOSS </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 </a:t>
            </a: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改変</a:t>
            </a:r>
            <a:endPar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31" name="AutoShape 9"/>
          <p:cNvCxnSpPr>
            <a:cxnSpLocks noChangeShapeType="1"/>
            <a:stCxn id="29" idx="2"/>
          </p:cNvCxnSpPr>
          <p:nvPr/>
        </p:nvCxnSpPr>
        <p:spPr bwMode="auto">
          <a:xfrm>
            <a:off x="2664348" y="2051990"/>
            <a:ext cx="252000"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2" name="AutoShape 10"/>
          <p:cNvCxnSpPr>
            <a:cxnSpLocks noChangeShapeType="1"/>
          </p:cNvCxnSpPr>
          <p:nvPr/>
        </p:nvCxnSpPr>
        <p:spPr bwMode="auto">
          <a:xfrm flipV="1">
            <a:off x="9386896" y="2075128"/>
            <a:ext cx="255587"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3" name="Rectangle 78"/>
          <p:cNvSpPr>
            <a:spLocks noChangeArrowheads="1"/>
          </p:cNvSpPr>
          <p:nvPr/>
        </p:nvSpPr>
        <p:spPr bwMode="auto">
          <a:xfrm rot="10800000">
            <a:off x="3891959"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監査</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Audit）</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5" name="Rectangle 78"/>
          <p:cNvSpPr>
            <a:spLocks noChangeArrowheads="1"/>
          </p:cNvSpPr>
          <p:nvPr/>
        </p:nvSpPr>
        <p:spPr bwMode="auto">
          <a:xfrm rot="10800000">
            <a:off x="5039945"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レビュー</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Review）</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6" name="Rectangle 78"/>
          <p:cNvSpPr>
            <a:spLocks noChangeArrowheads="1"/>
          </p:cNvSpPr>
          <p:nvPr/>
        </p:nvSpPr>
        <p:spPr bwMode="auto">
          <a:xfrm rot="10800000">
            <a:off x="5613938"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承認</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Approval）</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7" name="Rectangle 78"/>
          <p:cNvSpPr>
            <a:spLocks noChangeArrowheads="1"/>
          </p:cNvSpPr>
          <p:nvPr/>
        </p:nvSpPr>
        <p:spPr bwMode="auto">
          <a:xfrm rot="10800000">
            <a:off x="6187931"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登録</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Registration）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8" name="Rectangle 78"/>
          <p:cNvSpPr>
            <a:spLocks noChangeArrowheads="1"/>
          </p:cNvSpPr>
          <p:nvPr/>
        </p:nvSpPr>
        <p:spPr bwMode="auto">
          <a:xfrm rot="10800000">
            <a:off x="6761924"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告知／通知／</a:t>
            </a: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表示</a:t>
            </a:r>
            <a:b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b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Notice）</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9" name="Rectangle 78"/>
          <p:cNvSpPr>
            <a:spLocks noChangeArrowheads="1"/>
          </p:cNvSpPr>
          <p:nvPr/>
        </p:nvSpPr>
        <p:spPr bwMode="auto">
          <a:xfrm rot="10800000">
            <a:off x="7335917"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検証</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Verification）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0" name="Rectangle 78"/>
          <p:cNvSpPr>
            <a:spLocks noChangeArrowheads="1"/>
          </p:cNvSpPr>
          <p:nvPr/>
        </p:nvSpPr>
        <p:spPr bwMode="auto">
          <a:xfrm rot="10800000">
            <a:off x="7909910"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頒布</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Distribution）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1" name="Rectangle 78"/>
          <p:cNvSpPr>
            <a:spLocks noChangeArrowheads="1"/>
          </p:cNvSpPr>
          <p:nvPr/>
        </p:nvSpPr>
        <p:spPr bwMode="auto">
          <a:xfrm rot="10800000">
            <a:off x="8483903" y="1515600"/>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検証</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Verification）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2" name="Rectangle 78"/>
          <p:cNvSpPr>
            <a:spLocks noChangeArrowheads="1"/>
          </p:cNvSpPr>
          <p:nvPr/>
        </p:nvSpPr>
        <p:spPr bwMode="auto">
          <a:xfrm rot="10800000">
            <a:off x="3317966"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確認</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dirty="0" err="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Identification</a:t>
            </a:r>
            <a:r>
              <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endParaRPr lang="en-US" sz="1000" b="1" i="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3" name="Rectangle 78"/>
          <p:cNvSpPr>
            <a:spLocks noChangeArrowheads="1"/>
          </p:cNvSpPr>
          <p:nvPr/>
        </p:nvSpPr>
        <p:spPr bwMode="auto">
          <a:xfrm rot="10800000">
            <a:off x="4496120" y="1440000"/>
            <a:ext cx="430887" cy="1440000"/>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vert270" anchor="ctr" anchorCtr="1">
            <a:spAutoFit/>
          </a:bodyPr>
          <a:lstStyle/>
          <a:p>
            <a:pPr algn="ctr"/>
            <a:r>
              <a:rPr lang="en-US" sz="8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問題の解決</a:t>
            </a:r>
          </a:p>
          <a:p>
            <a:pPr algn="ctr"/>
            <a:r>
              <a:rPr lang="en-US" sz="8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（Resolve Issue）</a:t>
            </a:r>
          </a:p>
        </p:txBody>
      </p:sp>
    </p:spTree>
    <p:extLst>
      <p:ext uri="{BB962C8B-B14F-4D97-AF65-F5344CB8AC3E}">
        <p14:creationId xmlns:p14="http://schemas.microsoft.com/office/powerpoint/2010/main" val="348083468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solidFill>
                  <a:srgbClr val="D2533C"/>
                </a:solidFill>
                <a:latin typeface="メイリオ" panose="020B0604030504040204" pitchFamily="50" charset="-128"/>
                <a:ea typeface="メイリオ" panose="020B0604030504040204" pitchFamily="50" charset="-128"/>
                <a:cs typeface="メイリオ" panose="020B0604030504040204" pitchFamily="50" charset="-128"/>
              </a:rPr>
              <a:t>FOSS </a:t>
            </a:r>
            <a:r>
              <a:rPr lang="en-US" dirty="0" err="1">
                <a:solidFill>
                  <a:srgbClr val="D2533C"/>
                </a:solidFill>
                <a:latin typeface="メイリオ" panose="020B0604030504040204" pitchFamily="50" charset="-128"/>
                <a:ea typeface="メイリオ" panose="020B0604030504040204" pitchFamily="50" charset="-128"/>
                <a:cs typeface="メイリオ" panose="020B0604030504040204" pitchFamily="50" charset="-128"/>
              </a:rPr>
              <a:t>ポリシ</a:t>
            </a:r>
            <a:r>
              <a:rPr lang="en-US" dirty="0">
                <a:solidFill>
                  <a:srgbClr val="D2533C"/>
                </a:solidFill>
                <a:latin typeface="メイリオ" panose="020B0604030504040204" pitchFamily="50" charset="-128"/>
                <a:ea typeface="メイリオ" panose="020B0604030504040204" pitchFamily="50" charset="-128"/>
                <a:cs typeface="メイリオ" panose="020B0604030504040204" pitchFamily="50" charset="-128"/>
              </a:rPr>
              <a:t>ー</a:t>
            </a:r>
            <a:endParaRPr 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 name="Content Placeholder 5"/>
          <p:cNvSpPr>
            <a:spLocks noGrp="1"/>
          </p:cNvSpPr>
          <p:nvPr>
            <p:ph idx="1"/>
          </p:nvPr>
        </p:nvSpPr>
        <p:spPr/>
        <p:txBody>
          <a:bodyPr vert="horz" lIns="91440" tIns="45720" rIns="91440" bIns="45720" rtlCol="0" anchor="t">
            <a:normAutofit/>
          </a:bodyPr>
          <a:lstStyle/>
          <a:p>
            <a:r>
              <a:rPr lang="en-US" dirty="0" smtClean="0">
                <a:latin typeface="メイリオ" panose="020B0604030504040204" pitchFamily="50" charset="-128"/>
                <a:ea typeface="メイリオ" panose="020B0604030504040204" pitchFamily="50" charset="-128"/>
                <a:cs typeface="メイリオ" panose="020B0604030504040204" pitchFamily="50" charset="-128"/>
              </a:rPr>
              <a:t>&lt;&lt;</a:t>
            </a:r>
            <a:r>
              <a:rPr lang="en-US" err="1" smtClean="0">
                <a:latin typeface="メイリオ" panose="020B0604030504040204" pitchFamily="50" charset="-128"/>
                <a:ea typeface="メイリオ" panose="020B0604030504040204" pitchFamily="50" charset="-128"/>
                <a:cs typeface="メイリオ" panose="020B0604030504040204" pitchFamily="50" charset="-128"/>
              </a:rPr>
              <a:t>本スライドは</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a:t>
            </a:r>
            <a:r>
              <a:rPr lang="en-US" altLang="ja-JP" smtClean="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a:latin typeface="メイリオ" panose="020B0604030504040204" pitchFamily="50" charset="-128"/>
                <a:ea typeface="メイリオ" panose="020B0604030504040204" pitchFamily="50" charset="-128"/>
                <a:cs typeface="メイリオ" panose="020B0604030504040204" pitchFamily="50" charset="-128"/>
              </a:rPr>
              <a:t>ポリシー</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が企業内のどこ</a:t>
            </a:r>
            <a:r>
              <a:rPr lang="ja-JP" altLang="en-US">
                <a:latin typeface="メイリオ" panose="020B0604030504040204" pitchFamily="50" charset="-128"/>
                <a:ea typeface="メイリオ" panose="020B0604030504040204" pitchFamily="50" charset="-128"/>
                <a:cs typeface="メイリオ" panose="020B0604030504040204" pitchFamily="50" charset="-128"/>
              </a:rPr>
              <a:t>に置かれているかを周知する</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ためにご使用ください</a:t>
            </a:r>
            <a:r>
              <a:rPr lang="en-US" smtClean="0">
                <a:latin typeface="メイリオ" panose="020B0604030504040204" pitchFamily="50" charset="-128"/>
                <a:ea typeface="メイリオ" panose="020B0604030504040204" pitchFamily="50" charset="-128"/>
                <a:cs typeface="メイリオ" panose="020B0604030504040204" pitchFamily="50" charset="-128"/>
              </a:rPr>
              <a:t>（</a:t>
            </a:r>
            <a:r>
              <a:rPr lang="en-US" dirty="0" smtClean="0">
                <a:latin typeface="メイリオ" panose="020B0604030504040204" pitchFamily="50" charset="-128"/>
                <a:ea typeface="メイリオ" panose="020B0604030504040204" pitchFamily="50" charset="-128"/>
                <a:cs typeface="メイリオ" panose="020B0604030504040204" pitchFamily="50" charset="-128"/>
              </a:rPr>
              <a:t>OpenChain</a:t>
            </a:r>
            <a:r>
              <a:rPr lang="en-US" smtClean="0">
                <a:latin typeface="メイリオ" panose="020B0604030504040204" pitchFamily="50" charset="-128"/>
                <a:ea typeface="メイリオ" panose="020B0604030504040204" pitchFamily="50" charset="-128"/>
                <a:cs typeface="メイリオ" panose="020B0604030504040204" pitchFamily="50" charset="-128"/>
              </a:rPr>
              <a:t>仕様書1.1の</a:t>
            </a:r>
            <a:r>
              <a:rPr lang="en-US" dirty="0" smtClean="0">
                <a:latin typeface="メイリオ" panose="020B0604030504040204" pitchFamily="50" charset="-128"/>
                <a:ea typeface="メイリオ" panose="020B0604030504040204" pitchFamily="50" charset="-128"/>
                <a:cs typeface="メイリオ" panose="020B0604030504040204" pitchFamily="50" charset="-128"/>
              </a:rPr>
              <a:t>1.1.1項）&gt;&gt;</a:t>
            </a:r>
          </a:p>
          <a:p>
            <a:endParaRPr lang="en-US" smtClean="0">
              <a:latin typeface="メイリオ" panose="020B0604030504040204" pitchFamily="50" charset="-128"/>
              <a:ea typeface="メイリオ" panose="020B0604030504040204" pitchFamily="50" charset="-128"/>
              <a:cs typeface="メイリオ" panose="020B0604030504040204" pitchFamily="50" charset="-128"/>
            </a:endParaRPr>
          </a:p>
          <a:p>
            <a:r>
              <a:rPr lang="en-US" smtClean="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ポリシーの</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サンプルは、</a:t>
            </a:r>
            <a:r>
              <a:rPr lang="en-US" altLang="ja-JP" smtClean="0">
                <a:latin typeface="メイリオ" panose="020B0604030504040204" pitchFamily="50" charset="-128"/>
                <a:ea typeface="メイリオ" panose="020B0604030504040204" pitchFamily="50" charset="-128"/>
                <a:cs typeface="メイリオ" panose="020B0604030504040204" pitchFamily="50" charset="-128"/>
              </a:rPr>
              <a:t>The </a:t>
            </a:r>
            <a:r>
              <a:rPr lang="en-US" altLang="ja-JP" smtClean="0">
                <a:latin typeface="メイリオ" panose="020B0604030504040204" pitchFamily="50" charset="-128"/>
                <a:ea typeface="メイリオ" panose="020B0604030504040204" pitchFamily="50" charset="-128"/>
                <a:cs typeface="メイリオ" panose="020B0604030504040204" pitchFamily="50" charset="-128"/>
              </a:rPr>
              <a:t>Liunux Foundation</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の</a:t>
            </a:r>
            <a:r>
              <a:rPr lang="en-US" altLang="ja-JP" smtClean="0">
                <a:latin typeface="メイリオ" panose="020B0604030504040204" pitchFamily="50" charset="-128"/>
                <a:ea typeface="メイリオ" panose="020B0604030504040204" pitchFamily="50" charset="-128"/>
                <a:cs typeface="メイリオ" panose="020B0604030504040204" pitchFamily="50" charset="-128"/>
              </a:rPr>
              <a:t/>
            </a:r>
            <a:br>
              <a:rPr lang="en-US" altLang="ja-JP" smtClean="0">
                <a:latin typeface="メイリオ" panose="020B0604030504040204" pitchFamily="50" charset="-128"/>
                <a:ea typeface="メイリオ" panose="020B0604030504040204" pitchFamily="50" charset="-128"/>
                <a:cs typeface="メイリオ" panose="020B0604030504040204" pitchFamily="50" charset="-128"/>
              </a:rPr>
            </a:br>
            <a:r>
              <a:rPr lang="en-US" altLang="ja-JP" smtClean="0">
                <a:latin typeface="メイリオ" panose="020B0604030504040204" pitchFamily="50" charset="-128"/>
                <a:ea typeface="メイリオ" panose="020B0604030504040204" pitchFamily="50" charset="-128"/>
                <a:cs typeface="メイリオ" panose="020B0604030504040204" pitchFamily="50" charset="-128"/>
              </a:rPr>
              <a:t>Open </a:t>
            </a:r>
            <a:r>
              <a:rPr lang="en-US" altLang="ja-JP" smtClean="0">
                <a:latin typeface="メイリオ" panose="020B0604030504040204" pitchFamily="50" charset="-128"/>
                <a:ea typeface="メイリオ" panose="020B0604030504040204" pitchFamily="50" charset="-128"/>
                <a:cs typeface="メイリオ" panose="020B0604030504040204" pitchFamily="50" charset="-128"/>
              </a:rPr>
              <a:t>Compliance Program</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の</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サイト</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よ</a:t>
            </a:r>
            <a:r>
              <a:rPr lang="ja-JP" altLang="en-US">
                <a:latin typeface="メイリオ" panose="020B0604030504040204" pitchFamily="50" charset="-128"/>
                <a:ea typeface="メイリオ" panose="020B0604030504040204" pitchFamily="50" charset="-128"/>
                <a:cs typeface="メイリオ" panose="020B0604030504040204" pitchFamily="50" charset="-128"/>
              </a:rPr>
              <a:t>り</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入手可能：</a:t>
            </a:r>
            <a:r>
              <a:rPr lang="en-US">
                <a:latin typeface="メイリオ" panose="020B0604030504040204" pitchFamily="50" charset="-128"/>
                <a:ea typeface="メイリオ" panose="020B0604030504040204" pitchFamily="50" charset="-128"/>
                <a:cs typeface="メイリオ" panose="020B0604030504040204" pitchFamily="50" charset="-128"/>
              </a:rPr>
              <a:t/>
            </a:r>
            <a:br>
              <a:rPr lang="en-US">
                <a:latin typeface="メイリオ" panose="020B0604030504040204" pitchFamily="50" charset="-128"/>
                <a:ea typeface="メイリオ" panose="020B0604030504040204" pitchFamily="50" charset="-128"/>
                <a:cs typeface="メイリオ" panose="020B0604030504040204" pitchFamily="50" charset="-128"/>
              </a:rPr>
            </a:br>
            <a:r>
              <a:rPr lang="en-US">
                <a:latin typeface="メイリオ" panose="020B0604030504040204" pitchFamily="50" charset="-128"/>
                <a:ea typeface="メイリオ" panose="020B0604030504040204" pitchFamily="50" charset="-128"/>
                <a:cs typeface="メイリオ" panose="020B0604030504040204" pitchFamily="50" charset="-128"/>
                <a:hlinkClick r:id="rId3"/>
              </a:rPr>
              <a:t>https://</a:t>
            </a:r>
            <a:r>
              <a:rPr lang="en-US" smtClean="0">
                <a:latin typeface="メイリオ" panose="020B0604030504040204" pitchFamily="50" charset="-128"/>
                <a:ea typeface="メイリオ" panose="020B0604030504040204" pitchFamily="50" charset="-128"/>
                <a:cs typeface="メイリオ" panose="020B0604030504040204" pitchFamily="50" charset="-128"/>
                <a:hlinkClick r:id="rId3"/>
              </a:rPr>
              <a:t>www.linux.com/publications/generic-foss-policy</a:t>
            </a:r>
            <a:endParaRPr lang="en-US">
              <a:latin typeface="メイリオ" panose="020B0604030504040204" pitchFamily="50" charset="-128"/>
              <a:ea typeface="メイリオ" panose="020B0604030504040204" pitchFamily="50" charset="-128"/>
              <a:cs typeface="メイリオ" panose="020B0604030504040204" pitchFamily="50" charset="-128"/>
            </a:endParaRPr>
          </a:p>
          <a:p>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1997309476"/>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ext Box 5"/>
          <p:cNvSpPr txBox="1">
            <a:spLocks noChangeArrowheads="1"/>
          </p:cNvSpPr>
          <p:nvPr/>
        </p:nvSpPr>
        <p:spPr bwMode="auto">
          <a:xfrm>
            <a:off x="3346450" y="2201464"/>
            <a:ext cx="141577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メイリオ" panose="020B0604030504040204" pitchFamily="50" charset="-128"/>
                <a:ea typeface="メイリオ" panose="020B0604030504040204" pitchFamily="50" charset="-128"/>
                <a:cs typeface="メイリオ" panose="020B0604030504040204" pitchFamily="50" charset="-128"/>
              </a:rPr>
              <a:t>プロプライエタリ</a:t>
            </a:r>
          </a:p>
        </p:txBody>
      </p:sp>
      <p:sp>
        <p:nvSpPr>
          <p:cNvPr id="35843" name="Text Box 6"/>
          <p:cNvSpPr txBox="1">
            <a:spLocks noChangeArrowheads="1"/>
          </p:cNvSpPr>
          <p:nvPr/>
        </p:nvSpPr>
        <p:spPr bwMode="auto">
          <a:xfrm>
            <a:off x="2914650" y="1721753"/>
            <a:ext cx="54373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400" b="1">
                <a:latin typeface="メイリオ" panose="020B0604030504040204" pitchFamily="50" charset="-128"/>
                <a:ea typeface="メイリオ" panose="020B0604030504040204" pitchFamily="50" charset="-128"/>
                <a:cs typeface="メイリオ" panose="020B0604030504040204" pitchFamily="50" charset="-128"/>
              </a:rPr>
              <a:t>凡例</a:t>
            </a:r>
          </a:p>
        </p:txBody>
      </p:sp>
      <p:sp>
        <p:nvSpPr>
          <p:cNvPr id="35844" name="Rectangle 7"/>
          <p:cNvSpPr>
            <a:spLocks noChangeArrowheads="1"/>
          </p:cNvSpPr>
          <p:nvPr/>
        </p:nvSpPr>
        <p:spPr bwMode="auto">
          <a:xfrm>
            <a:off x="2889249" y="1675715"/>
            <a:ext cx="2499861" cy="434022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5845" name="Rectangle 8"/>
          <p:cNvSpPr>
            <a:spLocks noChangeArrowheads="1"/>
          </p:cNvSpPr>
          <p:nvPr/>
        </p:nvSpPr>
        <p:spPr bwMode="auto">
          <a:xfrm>
            <a:off x="3003551" y="2155425"/>
            <a:ext cx="284163" cy="260350"/>
          </a:xfrm>
          <a:prstGeom prst="rect">
            <a:avLst/>
          </a:prstGeom>
          <a:solidFill>
            <a:srgbClr val="009900"/>
          </a:solidFill>
          <a:ln w="9525">
            <a:solidFill>
              <a:schemeClr val="tx1"/>
            </a:solidFill>
            <a:miter lim="800000"/>
            <a:headEnd/>
            <a:tailEnd/>
          </a:ln>
        </p:spPr>
        <p:txBody>
          <a:bodyPr wrap="none" anchor="ctr"/>
          <a:lstStyle/>
          <a:p>
            <a:endParaRPr 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5846" name="Rectangle 9"/>
          <p:cNvSpPr>
            <a:spLocks noChangeArrowheads="1"/>
          </p:cNvSpPr>
          <p:nvPr/>
        </p:nvSpPr>
        <p:spPr bwMode="auto">
          <a:xfrm>
            <a:off x="3003551" y="2520153"/>
            <a:ext cx="284163" cy="260350"/>
          </a:xfrm>
          <a:prstGeom prst="rect">
            <a:avLst/>
          </a:prstGeom>
          <a:solidFill>
            <a:srgbClr val="CC6600"/>
          </a:solidFill>
          <a:ln w="9525">
            <a:solidFill>
              <a:schemeClr val="tx1"/>
            </a:solidFill>
            <a:miter lim="800000"/>
            <a:headEnd/>
            <a:tailEnd/>
          </a:ln>
        </p:spPr>
        <p:txBody>
          <a:bodyPr wrap="none" anchor="ctr"/>
          <a:lstStyle/>
          <a:p>
            <a:endParaRPr 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5847" name="Rectangle 10"/>
          <p:cNvSpPr>
            <a:spLocks noChangeArrowheads="1"/>
          </p:cNvSpPr>
          <p:nvPr/>
        </p:nvSpPr>
        <p:spPr bwMode="auto">
          <a:xfrm>
            <a:off x="3003551" y="2884881"/>
            <a:ext cx="284163" cy="260350"/>
          </a:xfrm>
          <a:prstGeom prst="rect">
            <a:avLst/>
          </a:prstGeom>
          <a:solidFill>
            <a:srgbClr val="FF3300"/>
          </a:solidFill>
          <a:ln w="9525">
            <a:solidFill>
              <a:schemeClr val="tx1"/>
            </a:solidFill>
            <a:miter lim="800000"/>
            <a:headEnd/>
            <a:tailEnd/>
          </a:ln>
        </p:spPr>
        <p:txBody>
          <a:bodyPr wrap="none" anchor="ctr"/>
          <a:lstStyle/>
          <a:p>
            <a:endParaRPr 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5848" name="Rectangle 11"/>
          <p:cNvSpPr>
            <a:spLocks noChangeArrowheads="1"/>
          </p:cNvSpPr>
          <p:nvPr/>
        </p:nvSpPr>
        <p:spPr bwMode="auto">
          <a:xfrm>
            <a:off x="3003551" y="3249609"/>
            <a:ext cx="284163" cy="260350"/>
          </a:xfrm>
          <a:prstGeom prst="rect">
            <a:avLst/>
          </a:prstGeom>
          <a:solidFill>
            <a:srgbClr val="FFFF66"/>
          </a:solidFill>
          <a:ln w="9525">
            <a:solidFill>
              <a:schemeClr val="tx1"/>
            </a:solidFill>
            <a:miter lim="800000"/>
            <a:headEnd/>
            <a:tailEnd/>
          </a:ln>
        </p:spPr>
        <p:txBody>
          <a:bodyPr wrap="none" anchor="ctr"/>
          <a:lstStyle/>
          <a:p>
            <a:endParaRPr 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5849" name="Rectangle 12"/>
          <p:cNvSpPr>
            <a:spLocks noChangeArrowheads="1"/>
          </p:cNvSpPr>
          <p:nvPr/>
        </p:nvSpPr>
        <p:spPr bwMode="auto">
          <a:xfrm>
            <a:off x="3003551" y="3614338"/>
            <a:ext cx="284163" cy="260350"/>
          </a:xfrm>
          <a:prstGeom prst="rect">
            <a:avLst/>
          </a:prstGeom>
          <a:solidFill>
            <a:srgbClr val="3366CC"/>
          </a:solidFill>
          <a:ln w="9525">
            <a:solidFill>
              <a:schemeClr val="tx1"/>
            </a:solidFill>
            <a:miter lim="800000"/>
            <a:headEnd/>
            <a:tailEnd/>
          </a:ln>
        </p:spPr>
        <p:txBody>
          <a:bodyPr wrap="none" anchor="ctr"/>
          <a:lstStyle/>
          <a:p>
            <a:endParaRPr 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5850" name="Text Box 13"/>
          <p:cNvSpPr txBox="1">
            <a:spLocks noChangeArrowheads="1"/>
          </p:cNvSpPr>
          <p:nvPr/>
        </p:nvSpPr>
        <p:spPr bwMode="auto">
          <a:xfrm>
            <a:off x="3346450" y="2556082"/>
            <a:ext cx="1800493"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メイリオ" panose="020B0604030504040204" pitchFamily="50" charset="-128"/>
                <a:ea typeface="メイリオ" panose="020B0604030504040204" pitchFamily="50" charset="-128"/>
                <a:cs typeface="メイリオ" panose="020B0604030504040204" pitchFamily="50" charset="-128"/>
              </a:rPr>
              <a:t>サード パーティの商用</a:t>
            </a:r>
          </a:p>
        </p:txBody>
      </p:sp>
      <p:sp>
        <p:nvSpPr>
          <p:cNvPr id="35851" name="Text Box 14"/>
          <p:cNvSpPr txBox="1">
            <a:spLocks noChangeArrowheads="1"/>
          </p:cNvSpPr>
          <p:nvPr/>
        </p:nvSpPr>
        <p:spPr bwMode="auto">
          <a:xfrm>
            <a:off x="3346450" y="2910700"/>
            <a:ext cx="47320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メイリオ" panose="020B0604030504040204" pitchFamily="50" charset="-128"/>
                <a:ea typeface="メイリオ" panose="020B0604030504040204" pitchFamily="50" charset="-128"/>
                <a:cs typeface="メイリオ" panose="020B0604030504040204" pitchFamily="50" charset="-128"/>
              </a:rPr>
              <a:t>GPL</a:t>
            </a:r>
          </a:p>
        </p:txBody>
      </p:sp>
      <p:sp>
        <p:nvSpPr>
          <p:cNvPr id="35852" name="Text Box 15"/>
          <p:cNvSpPr txBox="1">
            <a:spLocks noChangeArrowheads="1"/>
          </p:cNvSpPr>
          <p:nvPr/>
        </p:nvSpPr>
        <p:spPr bwMode="auto">
          <a:xfrm>
            <a:off x="3346450" y="3265318"/>
            <a:ext cx="55681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メイリオ" panose="020B0604030504040204" pitchFamily="50" charset="-128"/>
                <a:ea typeface="メイリオ" panose="020B0604030504040204" pitchFamily="50" charset="-128"/>
                <a:cs typeface="メイリオ" panose="020B0604030504040204" pitchFamily="50" charset="-128"/>
              </a:rPr>
              <a:t>LGPL</a:t>
            </a:r>
          </a:p>
        </p:txBody>
      </p:sp>
      <p:sp>
        <p:nvSpPr>
          <p:cNvPr id="35853" name="Text Box 16"/>
          <p:cNvSpPr txBox="1">
            <a:spLocks noChangeArrowheads="1"/>
          </p:cNvSpPr>
          <p:nvPr/>
        </p:nvSpPr>
        <p:spPr bwMode="auto">
          <a:xfrm>
            <a:off x="3346450" y="3622299"/>
            <a:ext cx="1560171"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dirty="0">
                <a:latin typeface="メイリオ" panose="020B0604030504040204" pitchFamily="50" charset="-128"/>
                <a:ea typeface="メイリオ" panose="020B0604030504040204" pitchFamily="50" charset="-128"/>
                <a:cs typeface="メイリオ" panose="020B0604030504040204" pitchFamily="50" charset="-128"/>
              </a:rPr>
              <a:t>FOSS パーミッシブ</a:t>
            </a:r>
          </a:p>
        </p:txBody>
      </p:sp>
      <p:sp>
        <p:nvSpPr>
          <p:cNvPr id="35854" name="Line 23"/>
          <p:cNvSpPr>
            <a:spLocks noChangeShapeType="1"/>
          </p:cNvSpPr>
          <p:nvPr/>
        </p:nvSpPr>
        <p:spPr bwMode="auto">
          <a:xfrm>
            <a:off x="3028950" y="4877702"/>
            <a:ext cx="628650" cy="0"/>
          </a:xfrm>
          <a:prstGeom prst="line">
            <a:avLst/>
          </a:prstGeom>
          <a:noFill/>
          <a:ln w="127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5855" name="Line 24"/>
          <p:cNvSpPr>
            <a:spLocks noChangeShapeType="1"/>
          </p:cNvSpPr>
          <p:nvPr/>
        </p:nvSpPr>
        <p:spPr bwMode="auto">
          <a:xfrm>
            <a:off x="3028950" y="5140428"/>
            <a:ext cx="628650" cy="0"/>
          </a:xfrm>
          <a:prstGeom prst="line">
            <a:avLst/>
          </a:prstGeom>
          <a:noFill/>
          <a:ln w="12700">
            <a:solidFill>
              <a:schemeClr val="tx1"/>
            </a:solidFill>
            <a:prstDash val="lgDash"/>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5856" name="Text Box 25"/>
          <p:cNvSpPr txBox="1">
            <a:spLocks noChangeArrowheads="1"/>
          </p:cNvSpPr>
          <p:nvPr/>
        </p:nvSpPr>
        <p:spPr bwMode="auto">
          <a:xfrm>
            <a:off x="3660989" y="4744204"/>
            <a:ext cx="954107"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dirty="0" err="1">
                <a:latin typeface="メイリオ" panose="020B0604030504040204" pitchFamily="50" charset="-128"/>
                <a:ea typeface="メイリオ" panose="020B0604030504040204" pitchFamily="50" charset="-128"/>
                <a:cs typeface="メイリオ" panose="020B0604030504040204" pitchFamily="50" charset="-128"/>
              </a:rPr>
              <a:t>関数呼び出し</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5857" name="Text Box 26"/>
          <p:cNvSpPr txBox="1">
            <a:spLocks noChangeArrowheads="1"/>
          </p:cNvSpPr>
          <p:nvPr/>
        </p:nvSpPr>
        <p:spPr bwMode="auto">
          <a:xfrm>
            <a:off x="3660989" y="5000307"/>
            <a:ext cx="1787669"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a:latin typeface="メイリオ" panose="020B0604030504040204" pitchFamily="50" charset="-128"/>
                <a:ea typeface="メイリオ" panose="020B0604030504040204" pitchFamily="50" charset="-128"/>
                <a:cs typeface="メイリオ" panose="020B0604030504040204" pitchFamily="50" charset="-128"/>
              </a:rPr>
              <a:t>ソケット インターフェース</a:t>
            </a:r>
          </a:p>
        </p:txBody>
      </p:sp>
      <p:sp>
        <p:nvSpPr>
          <p:cNvPr id="35858" name="Text Box 27"/>
          <p:cNvSpPr txBox="1">
            <a:spLocks noChangeArrowheads="1"/>
          </p:cNvSpPr>
          <p:nvPr/>
        </p:nvSpPr>
        <p:spPr bwMode="auto">
          <a:xfrm>
            <a:off x="3162301" y="4656742"/>
            <a:ext cx="40588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a:latin typeface="メイリオ" panose="020B0604030504040204" pitchFamily="50" charset="-128"/>
                <a:ea typeface="メイリオ" panose="020B0604030504040204" pitchFamily="50" charset="-128"/>
                <a:cs typeface="メイリオ" panose="020B0604030504040204" pitchFamily="50" charset="-128"/>
              </a:rPr>
              <a:t>(fc)</a:t>
            </a:r>
          </a:p>
        </p:txBody>
      </p:sp>
      <p:sp>
        <p:nvSpPr>
          <p:cNvPr id="35859" name="Text Box 28"/>
          <p:cNvSpPr txBox="1">
            <a:spLocks noChangeArrowheads="1"/>
          </p:cNvSpPr>
          <p:nvPr/>
        </p:nvSpPr>
        <p:spPr bwMode="auto">
          <a:xfrm>
            <a:off x="3162301" y="4928092"/>
            <a:ext cx="393056"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a:latin typeface="メイリオ" panose="020B0604030504040204" pitchFamily="50" charset="-128"/>
                <a:ea typeface="メイリオ" panose="020B0604030504040204" pitchFamily="50" charset="-128"/>
                <a:cs typeface="メイリオ" panose="020B0604030504040204" pitchFamily="50" charset="-128"/>
              </a:rPr>
              <a:t>(si)</a:t>
            </a:r>
          </a:p>
        </p:txBody>
      </p:sp>
      <p:sp>
        <p:nvSpPr>
          <p:cNvPr id="35860" name="Line 29"/>
          <p:cNvSpPr>
            <a:spLocks noChangeShapeType="1"/>
          </p:cNvSpPr>
          <p:nvPr/>
        </p:nvSpPr>
        <p:spPr bwMode="auto">
          <a:xfrm>
            <a:off x="3028950" y="5403154"/>
            <a:ext cx="62865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5861" name="Text Box 30"/>
          <p:cNvSpPr txBox="1">
            <a:spLocks noChangeArrowheads="1"/>
          </p:cNvSpPr>
          <p:nvPr/>
        </p:nvSpPr>
        <p:spPr bwMode="auto">
          <a:xfrm>
            <a:off x="3660989" y="5254049"/>
            <a:ext cx="1146468"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a:latin typeface="メイリオ" panose="020B0604030504040204" pitchFamily="50" charset="-128"/>
                <a:ea typeface="メイリオ" panose="020B0604030504040204" pitchFamily="50" charset="-128"/>
                <a:cs typeface="メイリオ" panose="020B0604030504040204" pitchFamily="50" charset="-128"/>
              </a:rPr>
              <a:t>システム コール</a:t>
            </a:r>
          </a:p>
        </p:txBody>
      </p:sp>
      <p:sp>
        <p:nvSpPr>
          <p:cNvPr id="35862" name="Text Box 31"/>
          <p:cNvSpPr txBox="1">
            <a:spLocks noChangeArrowheads="1"/>
          </p:cNvSpPr>
          <p:nvPr/>
        </p:nvSpPr>
        <p:spPr bwMode="auto">
          <a:xfrm>
            <a:off x="3143250" y="5197854"/>
            <a:ext cx="42672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a:latin typeface="メイリオ" panose="020B0604030504040204" pitchFamily="50" charset="-128"/>
                <a:ea typeface="メイリオ" panose="020B0604030504040204" pitchFamily="50" charset="-128"/>
                <a:cs typeface="メイリオ" panose="020B0604030504040204" pitchFamily="50" charset="-128"/>
              </a:rPr>
              <a:t>(sc)</a:t>
            </a:r>
          </a:p>
        </p:txBody>
      </p:sp>
      <p:sp>
        <p:nvSpPr>
          <p:cNvPr id="35863" name="Line 32"/>
          <p:cNvSpPr>
            <a:spLocks noChangeShapeType="1"/>
          </p:cNvSpPr>
          <p:nvPr/>
        </p:nvSpPr>
        <p:spPr bwMode="auto">
          <a:xfrm>
            <a:off x="3028950" y="5665879"/>
            <a:ext cx="628650" cy="0"/>
          </a:xfrm>
          <a:prstGeom prst="line">
            <a:avLst/>
          </a:prstGeom>
          <a:noFill/>
          <a:ln w="12700">
            <a:solidFill>
              <a:schemeClr val="tx1"/>
            </a:solidFill>
            <a:prstDash val="dash"/>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5864" name="Text Box 33"/>
          <p:cNvSpPr txBox="1">
            <a:spLocks noChangeArrowheads="1"/>
          </p:cNvSpPr>
          <p:nvPr/>
        </p:nvSpPr>
        <p:spPr bwMode="auto">
          <a:xfrm>
            <a:off x="3660989" y="5509379"/>
            <a:ext cx="825867"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a:latin typeface="メイリオ" panose="020B0604030504040204" pitchFamily="50" charset="-128"/>
                <a:ea typeface="メイリオ" panose="020B0604030504040204" pitchFamily="50" charset="-128"/>
                <a:cs typeface="メイリオ" panose="020B0604030504040204" pitchFamily="50" charset="-128"/>
              </a:rPr>
              <a:t>共通ヘッダ</a:t>
            </a:r>
          </a:p>
        </p:txBody>
      </p:sp>
      <p:sp>
        <p:nvSpPr>
          <p:cNvPr id="35865" name="Text Box 34"/>
          <p:cNvSpPr txBox="1">
            <a:spLocks noChangeArrowheads="1"/>
          </p:cNvSpPr>
          <p:nvPr/>
        </p:nvSpPr>
        <p:spPr bwMode="auto">
          <a:xfrm>
            <a:off x="3143250" y="5469361"/>
            <a:ext cx="439544"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sh</a:t>
            </a:r>
            <a:r>
              <a:rPr lang="en-US" dirty="0">
                <a:latin typeface="メイリオ" panose="020B0604030504040204" pitchFamily="50" charset="-128"/>
                <a:ea typeface="メイリオ" panose="020B0604030504040204" pitchFamily="50" charset="-128"/>
                <a:cs typeface="メイリオ" panose="020B0604030504040204" pitchFamily="50" charset="-128"/>
              </a:rPr>
              <a:t>)</a:t>
            </a:r>
          </a:p>
        </p:txBody>
      </p:sp>
      <p:sp>
        <p:nvSpPr>
          <p:cNvPr id="35866" name="Line 35"/>
          <p:cNvSpPr>
            <a:spLocks noChangeShapeType="1"/>
          </p:cNvSpPr>
          <p:nvPr/>
        </p:nvSpPr>
        <p:spPr bwMode="auto">
          <a:xfrm>
            <a:off x="5538082" y="4926914"/>
            <a:ext cx="3767137"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5867" name="Line 36"/>
          <p:cNvSpPr>
            <a:spLocks noChangeShapeType="1"/>
          </p:cNvSpPr>
          <p:nvPr/>
        </p:nvSpPr>
        <p:spPr bwMode="auto">
          <a:xfrm>
            <a:off x="5538082" y="3678213"/>
            <a:ext cx="3767137"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5868" name="Text Box 37"/>
          <p:cNvSpPr txBox="1">
            <a:spLocks noChangeArrowheads="1"/>
          </p:cNvSpPr>
          <p:nvPr/>
        </p:nvSpPr>
        <p:spPr bwMode="auto">
          <a:xfrm>
            <a:off x="8424706" y="2333281"/>
            <a:ext cx="110799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b="1" dirty="0" err="1">
                <a:latin typeface="メイリオ" panose="020B0604030504040204" pitchFamily="50" charset="-128"/>
                <a:ea typeface="メイリオ" panose="020B0604030504040204" pitchFamily="50" charset="-128"/>
                <a:cs typeface="メイリオ" panose="020B0604030504040204" pitchFamily="50" charset="-128"/>
              </a:rPr>
              <a:t>ユーザ</a:t>
            </a:r>
            <a:r>
              <a:rPr lang="ja-JP" altLang="en-US" sz="1200" b="1" dirty="0" err="1">
                <a:latin typeface="メイリオ" panose="020B0604030504040204" pitchFamily="50" charset="-128"/>
                <a:ea typeface="メイリオ" panose="020B0604030504040204" pitchFamily="50" charset="-128"/>
                <a:cs typeface="メイリオ" panose="020B0604030504040204" pitchFamily="50" charset="-128"/>
              </a:rPr>
              <a:t>ー</a:t>
            </a:r>
            <a:r>
              <a:rPr lang="en-US" sz="1200" b="1" dirty="0" err="1">
                <a:latin typeface="メイリオ" panose="020B0604030504040204" pitchFamily="50" charset="-128"/>
                <a:ea typeface="メイリオ" panose="020B0604030504040204" pitchFamily="50" charset="-128"/>
                <a:cs typeface="メイリオ" panose="020B0604030504040204" pitchFamily="50" charset="-128"/>
              </a:rPr>
              <a:t>空間</a:t>
            </a:r>
            <a:endParaRPr lang="en-US" sz="1200"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5869" name="Text Box 38"/>
          <p:cNvSpPr txBox="1">
            <a:spLocks noChangeArrowheads="1"/>
          </p:cNvSpPr>
          <p:nvPr/>
        </p:nvSpPr>
        <p:spPr bwMode="auto">
          <a:xfrm>
            <a:off x="8424706" y="3782327"/>
            <a:ext cx="110799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b="1" dirty="0" err="1">
                <a:latin typeface="メイリオ" panose="020B0604030504040204" pitchFamily="50" charset="-128"/>
                <a:ea typeface="メイリオ" panose="020B0604030504040204" pitchFamily="50" charset="-128"/>
                <a:cs typeface="メイリオ" panose="020B0604030504040204" pitchFamily="50" charset="-128"/>
              </a:rPr>
              <a:t>カーネル空間</a:t>
            </a:r>
            <a:endParaRPr lang="en-US" sz="1200"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5870" name="Text Box 39"/>
          <p:cNvSpPr txBox="1">
            <a:spLocks noChangeArrowheads="1"/>
          </p:cNvSpPr>
          <p:nvPr/>
        </p:nvSpPr>
        <p:spPr bwMode="auto">
          <a:xfrm>
            <a:off x="8424706" y="5081619"/>
            <a:ext cx="110799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b="1" dirty="0" err="1">
                <a:latin typeface="メイリオ" panose="020B0604030504040204" pitchFamily="50" charset="-128"/>
                <a:ea typeface="メイリオ" panose="020B0604030504040204" pitchFamily="50" charset="-128"/>
                <a:cs typeface="メイリオ" panose="020B0604030504040204" pitchFamily="50" charset="-128"/>
              </a:rPr>
              <a:t>ハードウェア</a:t>
            </a:r>
            <a:endParaRPr lang="en-US" sz="1200"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5871" name="Rectangle 40"/>
          <p:cNvSpPr>
            <a:spLocks noChangeArrowheads="1"/>
          </p:cNvSpPr>
          <p:nvPr/>
        </p:nvSpPr>
        <p:spPr bwMode="auto">
          <a:xfrm>
            <a:off x="5446059" y="1675715"/>
            <a:ext cx="4298442" cy="434022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5872" name="Text Box 43"/>
          <p:cNvSpPr txBox="1">
            <a:spLocks noChangeArrowheads="1"/>
          </p:cNvSpPr>
          <p:nvPr/>
        </p:nvSpPr>
        <p:spPr bwMode="auto">
          <a:xfrm>
            <a:off x="5828393" y="2853639"/>
            <a:ext cx="359585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4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400" dirty="0">
                <a:latin typeface="メイリオ" panose="020B0604030504040204" pitchFamily="50" charset="-128"/>
                <a:ea typeface="メイリオ" panose="020B0604030504040204" pitchFamily="50" charset="-128"/>
                <a:cs typeface="メイリオ" panose="020B0604030504040204" pitchFamily="50" charset="-128"/>
              </a:rPr>
              <a:t> </a:t>
            </a:r>
            <a:r>
              <a:rPr lang="en-US" sz="1400" dirty="0" err="1" smtClean="0">
                <a:latin typeface="メイリオ" panose="020B0604030504040204" pitchFamily="50" charset="-128"/>
                <a:ea typeface="メイリオ" panose="020B0604030504040204" pitchFamily="50" charset="-128"/>
                <a:cs typeface="メイリオ" panose="020B0604030504040204" pitchFamily="50" charset="-128"/>
              </a:rPr>
              <a:t>コンポーネント名を</a:t>
            </a:r>
            <a:r>
              <a:rPr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rPr>
              <a:t>記入</a:t>
            </a:r>
            <a:r>
              <a:rPr lang="ja-JP" altLang="en-US" sz="1400" dirty="0">
                <a:latin typeface="メイリオ" panose="020B0604030504040204" pitchFamily="50" charset="-128"/>
                <a:ea typeface="メイリオ" panose="020B0604030504040204" pitchFamily="50" charset="-128"/>
                <a:cs typeface="メイリオ" panose="020B0604030504040204" pitchFamily="50" charset="-128"/>
              </a:rPr>
              <a:t>し</a:t>
            </a:r>
            <a:r>
              <a:rPr lang="en-US" sz="1400" dirty="0" err="1" smtClean="0">
                <a:latin typeface="メイリオ" panose="020B0604030504040204" pitchFamily="50" charset="-128"/>
                <a:ea typeface="メイリオ" panose="020B0604030504040204" pitchFamily="50" charset="-128"/>
                <a:cs typeface="メイリオ" panose="020B0604030504040204" pitchFamily="50" charset="-128"/>
              </a:rPr>
              <a:t>てください</a:t>
            </a:r>
            <a:r>
              <a:rPr lang="en-US" sz="1400" dirty="0" smtClean="0">
                <a:latin typeface="メイリオ" panose="020B0604030504040204" pitchFamily="50" charset="-128"/>
                <a:ea typeface="メイリオ" panose="020B0604030504040204" pitchFamily="50" charset="-128"/>
                <a:cs typeface="メイリオ" panose="020B0604030504040204" pitchFamily="50" charset="-128"/>
              </a:rPr>
              <a:t> ]</a:t>
            </a:r>
            <a:endParaRPr lang="en-US" sz="1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5873" name="Text Box 44"/>
          <p:cNvSpPr txBox="1">
            <a:spLocks noChangeArrowheads="1"/>
          </p:cNvSpPr>
          <p:nvPr/>
        </p:nvSpPr>
        <p:spPr bwMode="auto">
          <a:xfrm>
            <a:off x="5828393" y="4082364"/>
            <a:ext cx="359585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400" dirty="0" smtClean="0">
                <a:latin typeface="メイリオ" panose="020B0604030504040204" pitchFamily="50" charset="-128"/>
                <a:ea typeface="メイリオ" panose="020B0604030504040204" pitchFamily="50" charset="-128"/>
                <a:cs typeface="メイリオ" panose="020B0604030504040204" pitchFamily="50" charset="-128"/>
              </a:rPr>
              <a:t>[ </a:t>
            </a:r>
            <a:r>
              <a:rPr lang="en-US" sz="1400" dirty="0" err="1" smtClean="0">
                <a:latin typeface="メイリオ" panose="020B0604030504040204" pitchFamily="50" charset="-128"/>
                <a:ea typeface="メイリオ" panose="020B0604030504040204" pitchFamily="50" charset="-128"/>
                <a:cs typeface="メイリオ" panose="020B0604030504040204" pitchFamily="50" charset="-128"/>
              </a:rPr>
              <a:t>コンポーネント名を</a:t>
            </a:r>
            <a:r>
              <a:rPr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rPr>
              <a:t>記入</a:t>
            </a:r>
            <a:r>
              <a:rPr lang="ja-JP" altLang="en-US" sz="1400" dirty="0">
                <a:latin typeface="メイリオ" panose="020B0604030504040204" pitchFamily="50" charset="-128"/>
                <a:ea typeface="メイリオ" panose="020B0604030504040204" pitchFamily="50" charset="-128"/>
                <a:cs typeface="メイリオ" panose="020B0604030504040204" pitchFamily="50" charset="-128"/>
              </a:rPr>
              <a:t>し</a:t>
            </a:r>
            <a:r>
              <a:rPr lang="en-US" sz="1400" dirty="0" err="1" smtClean="0">
                <a:latin typeface="メイリオ" panose="020B0604030504040204" pitchFamily="50" charset="-128"/>
                <a:ea typeface="メイリオ" panose="020B0604030504040204" pitchFamily="50" charset="-128"/>
                <a:cs typeface="メイリオ" panose="020B0604030504040204" pitchFamily="50" charset="-128"/>
              </a:rPr>
              <a:t>てください</a:t>
            </a:r>
            <a:r>
              <a:rPr lang="en-US" sz="1400" dirty="0" smtClean="0">
                <a:latin typeface="メイリオ" panose="020B0604030504040204" pitchFamily="50" charset="-128"/>
                <a:ea typeface="メイリオ" panose="020B0604030504040204" pitchFamily="50" charset="-128"/>
                <a:cs typeface="メイリオ" panose="020B0604030504040204" pitchFamily="50" charset="-128"/>
              </a:rPr>
              <a:t> ]</a:t>
            </a:r>
            <a:endParaRPr lang="en-US" sz="1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5874" name="Text Box 45"/>
          <p:cNvSpPr txBox="1">
            <a:spLocks noChangeArrowheads="1"/>
          </p:cNvSpPr>
          <p:nvPr/>
        </p:nvSpPr>
        <p:spPr bwMode="auto">
          <a:xfrm>
            <a:off x="5828393" y="5385988"/>
            <a:ext cx="359585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400" dirty="0" smtClean="0">
                <a:latin typeface="メイリオ" panose="020B0604030504040204" pitchFamily="50" charset="-128"/>
                <a:ea typeface="メイリオ" panose="020B0604030504040204" pitchFamily="50" charset="-128"/>
                <a:cs typeface="メイリオ" panose="020B0604030504040204" pitchFamily="50" charset="-128"/>
              </a:rPr>
              <a:t>[ </a:t>
            </a:r>
            <a:r>
              <a:rPr lang="en-US" sz="1400" dirty="0" err="1" smtClean="0">
                <a:latin typeface="メイリオ" panose="020B0604030504040204" pitchFamily="50" charset="-128"/>
                <a:ea typeface="メイリオ" panose="020B0604030504040204" pitchFamily="50" charset="-128"/>
                <a:cs typeface="メイリオ" panose="020B0604030504040204" pitchFamily="50" charset="-128"/>
              </a:rPr>
              <a:t>コンポーネント名を</a:t>
            </a:r>
            <a:r>
              <a:rPr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rPr>
              <a:t>記入し</a:t>
            </a:r>
            <a:r>
              <a:rPr lang="en-US" sz="1400" dirty="0" err="1" smtClean="0">
                <a:latin typeface="メイリオ" panose="020B0604030504040204" pitchFamily="50" charset="-128"/>
                <a:ea typeface="メイリオ" panose="020B0604030504040204" pitchFamily="50" charset="-128"/>
                <a:cs typeface="メイリオ" panose="020B0604030504040204" pitchFamily="50" charset="-128"/>
              </a:rPr>
              <a:t>てください</a:t>
            </a:r>
            <a:r>
              <a:rPr lang="en-US" sz="1400" dirty="0" smtClean="0">
                <a:latin typeface="メイリオ" panose="020B0604030504040204" pitchFamily="50" charset="-128"/>
                <a:ea typeface="メイリオ" panose="020B0604030504040204" pitchFamily="50" charset="-128"/>
                <a:cs typeface="メイリオ" panose="020B0604030504040204" pitchFamily="50" charset="-128"/>
              </a:rPr>
              <a:t> ]</a:t>
            </a:r>
            <a:endParaRPr lang="en-US" sz="1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5875" name="Line 46"/>
          <p:cNvSpPr>
            <a:spLocks noChangeShapeType="1"/>
          </p:cNvSpPr>
          <p:nvPr/>
        </p:nvSpPr>
        <p:spPr bwMode="auto">
          <a:xfrm>
            <a:off x="7025568" y="3194952"/>
            <a:ext cx="0" cy="86360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5876" name="Line 47"/>
          <p:cNvSpPr>
            <a:spLocks noChangeShapeType="1"/>
          </p:cNvSpPr>
          <p:nvPr/>
        </p:nvSpPr>
        <p:spPr bwMode="auto">
          <a:xfrm>
            <a:off x="7025568" y="4445903"/>
            <a:ext cx="0" cy="777875"/>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5877" name="Text Box 48"/>
          <p:cNvSpPr txBox="1">
            <a:spLocks noChangeArrowheads="1"/>
          </p:cNvSpPr>
          <p:nvPr/>
        </p:nvSpPr>
        <p:spPr bwMode="auto">
          <a:xfrm>
            <a:off x="7025567" y="3382279"/>
            <a:ext cx="2279651"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900" dirty="0">
                <a:latin typeface="メイリオ" panose="020B0604030504040204" pitchFamily="50" charset="-128"/>
                <a:ea typeface="メイリオ" panose="020B0604030504040204" pitchFamily="50" charset="-128"/>
                <a:cs typeface="メイリオ" panose="020B0604030504040204" pitchFamily="50" charset="-128"/>
              </a:rPr>
              <a:t>[</a:t>
            </a:r>
            <a:r>
              <a:rPr lang="en-US" sz="900" dirty="0" err="1" smtClean="0">
                <a:latin typeface="メイリオ" panose="020B0604030504040204" pitchFamily="50" charset="-128"/>
                <a:ea typeface="メイリオ" panose="020B0604030504040204" pitchFamily="50" charset="-128"/>
                <a:cs typeface="メイリオ" panose="020B0604030504040204" pitchFamily="50" charset="-128"/>
              </a:rPr>
              <a:t>相互作用</a:t>
            </a:r>
            <a:r>
              <a:rPr lang="ja-JP" altLang="en-US" sz="900" dirty="0" smtClean="0">
                <a:latin typeface="メイリオ" panose="020B0604030504040204" pitchFamily="50" charset="-128"/>
                <a:ea typeface="メイリオ" panose="020B0604030504040204" pitchFamily="50" charset="-128"/>
                <a:cs typeface="メイリオ" panose="020B0604030504040204" pitchFamily="50" charset="-128"/>
              </a:rPr>
              <a:t>の仕方を記入して</a:t>
            </a:r>
            <a:r>
              <a:rPr lang="en-US" sz="900" dirty="0" err="1" smtClean="0">
                <a:latin typeface="メイリオ" panose="020B0604030504040204" pitchFamily="50" charset="-128"/>
                <a:ea typeface="メイリオ" panose="020B0604030504040204" pitchFamily="50" charset="-128"/>
                <a:cs typeface="メイリオ" panose="020B0604030504040204" pitchFamily="50" charset="-128"/>
              </a:rPr>
              <a:t>ください</a:t>
            </a:r>
            <a:r>
              <a:rPr lang="en-US" sz="900" dirty="0" smtClean="0">
                <a:latin typeface="メイリオ" panose="020B0604030504040204" pitchFamily="50" charset="-128"/>
                <a:ea typeface="メイリオ" panose="020B0604030504040204" pitchFamily="50" charset="-128"/>
                <a:cs typeface="メイリオ" panose="020B0604030504040204" pitchFamily="50" charset="-128"/>
              </a:rPr>
              <a:t> ]</a:t>
            </a:r>
            <a:endParaRPr lang="en-US" sz="9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0"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err="1">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アーキテクチャ</a:t>
            </a:r>
            <a:r>
              <a:rPr lang="en-US" dirty="0">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 </a:t>
            </a:r>
            <a:r>
              <a:rPr lang="en-US" dirty="0" smtClean="0">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 </a:t>
            </a:r>
            <a:r>
              <a:rPr lang="en-US" dirty="0" err="1" smtClean="0">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レビュ</a:t>
            </a:r>
            <a:r>
              <a:rPr lang="en-US" dirty="0" smtClean="0">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ー</a:t>
            </a:r>
            <a:r>
              <a:rPr lang="en-US" dirty="0">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a:t>
            </a:r>
            <a:r>
              <a:rPr lang="en-US" dirty="0" err="1">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テンプレートの例</a:t>
            </a:r>
            <a:r>
              <a:rPr lang="en-US" dirty="0">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1" name="Text Box 48"/>
          <p:cNvSpPr txBox="1">
            <a:spLocks noChangeArrowheads="1"/>
          </p:cNvSpPr>
          <p:nvPr/>
        </p:nvSpPr>
        <p:spPr bwMode="auto">
          <a:xfrm>
            <a:off x="7025568" y="4628914"/>
            <a:ext cx="2279651"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900" dirty="0">
                <a:latin typeface="メイリオ" panose="020B0604030504040204" pitchFamily="50" charset="-128"/>
                <a:ea typeface="メイリオ" panose="020B0604030504040204" pitchFamily="50" charset="-128"/>
                <a:cs typeface="メイリオ" panose="020B0604030504040204" pitchFamily="50" charset="-128"/>
              </a:rPr>
              <a:t>[</a:t>
            </a:r>
            <a:r>
              <a:rPr lang="en-US" sz="900" dirty="0" err="1" smtClean="0">
                <a:latin typeface="メイリオ" panose="020B0604030504040204" pitchFamily="50" charset="-128"/>
                <a:ea typeface="メイリオ" panose="020B0604030504040204" pitchFamily="50" charset="-128"/>
                <a:cs typeface="メイリオ" panose="020B0604030504040204" pitchFamily="50" charset="-128"/>
              </a:rPr>
              <a:t>相互作用</a:t>
            </a:r>
            <a:r>
              <a:rPr lang="ja-JP" altLang="en-US" sz="900" dirty="0" smtClean="0">
                <a:latin typeface="メイリオ" panose="020B0604030504040204" pitchFamily="50" charset="-128"/>
                <a:ea typeface="メイリオ" panose="020B0604030504040204" pitchFamily="50" charset="-128"/>
                <a:cs typeface="メイリオ" panose="020B0604030504040204" pitchFamily="50" charset="-128"/>
              </a:rPr>
              <a:t>の仕方を記入して</a:t>
            </a:r>
            <a:r>
              <a:rPr lang="en-US" sz="900" dirty="0" err="1" smtClean="0">
                <a:latin typeface="メイリオ" panose="020B0604030504040204" pitchFamily="50" charset="-128"/>
                <a:ea typeface="メイリオ" panose="020B0604030504040204" pitchFamily="50" charset="-128"/>
                <a:cs typeface="メイリオ" panose="020B0604030504040204" pitchFamily="50" charset="-128"/>
              </a:rPr>
              <a:t>ください</a:t>
            </a:r>
            <a:r>
              <a:rPr lang="en-US" sz="900" dirty="0" smtClean="0">
                <a:latin typeface="メイリオ" panose="020B0604030504040204" pitchFamily="50" charset="-128"/>
                <a:ea typeface="メイリオ" panose="020B0604030504040204" pitchFamily="50" charset="-128"/>
                <a:cs typeface="メイリオ" panose="020B0604030504040204" pitchFamily="50" charset="-128"/>
              </a:rPr>
              <a:t> ]</a:t>
            </a:r>
            <a:endParaRPr lang="en-US" sz="900"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1799067300"/>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AutoShape 5"/>
          <p:cNvSpPr>
            <a:spLocks noChangeArrowheads="1"/>
          </p:cNvSpPr>
          <p:nvPr/>
        </p:nvSpPr>
        <p:spPr bwMode="auto">
          <a:xfrm>
            <a:off x="3843338" y="1331075"/>
            <a:ext cx="4508500" cy="1792287"/>
          </a:xfrm>
          <a:prstGeom prst="cloudCallout">
            <a:avLst>
              <a:gd name="adj1" fmla="val -24583"/>
              <a:gd name="adj2" fmla="val 15722"/>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en-US" sz="100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3" name="Rectangle 24"/>
          <p:cNvSpPr txBox="1">
            <a:spLocks/>
          </p:cNvSpPr>
          <p:nvPr/>
        </p:nvSpPr>
        <p:spPr>
          <a:xfrm>
            <a:off x="-1" y="3780000"/>
            <a:ext cx="4039200" cy="2985013"/>
          </a:xfrm>
          <a:prstGeom prst="rect">
            <a:avLst/>
          </a:prstGeom>
          <a:noFill/>
          <a:ln w="3175" cap="sq">
            <a:noFill/>
            <a:miter lim="800000"/>
          </a:ln>
        </p:spPr>
        <p:txBody>
          <a:bodyPr vert="horz" wrap="square" lIns="252000" tIns="46800" rIns="180000" bIns="216000" rtlCol="0" anchor="t">
            <a:noAutofit/>
          </a:bodyPr>
          <a:lstStyle/>
          <a:p>
            <a:pPr marL="228600" marR="0" lvl="0" indent="-228600" fontAlgn="auto">
              <a:lnSpc>
                <a:spcPct val="90000"/>
              </a:lnSpc>
              <a:spcBef>
                <a:spcPts val="1000"/>
              </a:spcBef>
              <a:spcAft>
                <a:spcPts val="0"/>
              </a:spcAft>
              <a:buClrTx/>
              <a:buSzPct val="90000"/>
              <a:buFont typeface="Arial" panose="020B0604020202020204" pitchFamily="34" charset="0"/>
              <a:buChar char="•"/>
              <a:tabLst/>
              <a:defRPr/>
            </a:pPr>
            <a:r>
              <a:rPr lang="en-US" u="sng" dirty="0" err="1">
                <a:solidFill>
                  <a:srgbClr val="0070C0"/>
                </a:solidFill>
                <a:latin typeface="メイリオ" panose="020B0604030504040204" pitchFamily="50" charset="-128"/>
                <a:ea typeface="メイリオ" panose="020B0604030504040204" pitchFamily="50" charset="-128"/>
                <a:cs typeface="メイリオ" panose="020B0604030504040204" pitchFamily="50" charset="-128"/>
              </a:rPr>
              <a:t>前提条件</a:t>
            </a:r>
            <a:r>
              <a:rPr lang="en-US" u="sng" dirty="0">
                <a:solidFill>
                  <a:srgbClr val="0070C0"/>
                </a:solidFill>
                <a:latin typeface="メイリオ" panose="020B0604030504040204" pitchFamily="50" charset="-128"/>
                <a:ea typeface="メイリオ" panose="020B0604030504040204" pitchFamily="50" charset="-128"/>
                <a:cs typeface="メイリオ" panose="020B0604030504040204" pitchFamily="50" charset="-128"/>
              </a:rPr>
              <a:t>：</a:t>
            </a:r>
          </a:p>
          <a:p>
            <a:pPr marR="0" lvl="1" indent="-182880" fontAlgn="auto">
              <a:lnSpc>
                <a:spcPct val="90000"/>
              </a:lnSpc>
              <a:spcBef>
                <a:spcPct val="20000"/>
              </a:spcBef>
              <a:spcAft>
                <a:spcPts val="0"/>
              </a:spcAft>
              <a:buClr>
                <a:schemeClr val="accent1"/>
              </a:buClr>
              <a:buSzPct val="85000"/>
              <a:buFont typeface="Arial" pitchFamily="34" charset="0"/>
              <a:buChar char="•"/>
              <a:tabLst/>
              <a:defRPr/>
            </a:pPr>
            <a:r>
              <a:rPr lang="en-US" sz="1600" dirty="0">
                <a:latin typeface="メイリオ" panose="020B0604030504040204" pitchFamily="50" charset="-128"/>
                <a:ea typeface="メイリオ" panose="020B0604030504040204" pitchFamily="50" charset="-128"/>
                <a:cs typeface="メイリオ" panose="020B0604030504040204" pitchFamily="50" charset="-128"/>
              </a:rPr>
              <a:t>ソースコードが監査されている </a:t>
            </a:r>
          </a:p>
          <a:p>
            <a:pPr lvl="1" indent="-182880">
              <a:lnSpc>
                <a:spcPct val="90000"/>
              </a:lnSpc>
              <a:spcBef>
                <a:spcPct val="20000"/>
              </a:spcBef>
              <a:buClr>
                <a:schemeClr val="accent1"/>
              </a:buClr>
              <a:buSzPct val="85000"/>
              <a:buFont typeface="Arial" pitchFamily="34" charset="0"/>
              <a:buChar char="•"/>
              <a:defRPr/>
            </a:pP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すべて</a:t>
            </a:r>
            <a:r>
              <a:rPr lang="en-US" sz="1600" dirty="0">
                <a:latin typeface="メイリオ" panose="020B0604030504040204" pitchFamily="50" charset="-128"/>
                <a:ea typeface="メイリオ" panose="020B0604030504040204" pitchFamily="50" charset="-128"/>
                <a:cs typeface="メイリオ" panose="020B0604030504040204" pitchFamily="50" charset="-128"/>
              </a:rPr>
              <a:t>の</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指摘</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された</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問</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題が解決されている</a:t>
            </a: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marL="614363" indent="-342900">
              <a:buFont typeface="Arial"/>
              <a:buChar char="•"/>
            </a:pP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marL="614363" indent="-342900"/>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endParaRPr kumimoji="0" lang="en-US" sz="1800" b="1" i="0" u="none" strike="noStrike" kern="1200" cap="none" spc="0" normalizeH="0" baseline="0" noProof="0" dirty="0">
              <a:ln>
                <a:noFill/>
              </a:ln>
              <a:solidFill>
                <a:schemeClr val="tx1"/>
              </a:solidFill>
              <a:effectLst/>
              <a:uLnTx/>
              <a:uFillTx/>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4" name="Rectangle 25"/>
          <p:cNvSpPr txBox="1">
            <a:spLocks/>
          </p:cNvSpPr>
          <p:nvPr/>
        </p:nvSpPr>
        <p:spPr>
          <a:xfrm>
            <a:off x="8154000" y="3780000"/>
            <a:ext cx="4039200" cy="2832415"/>
          </a:xfrm>
          <a:prstGeom prst="rect">
            <a:avLst/>
          </a:prstGeom>
        </p:spPr>
        <p:txBody>
          <a:bodyPr vert="horz" lIns="91440" tIns="45720" rIns="91440" bIns="45720" rtlCol="0" anchor="t">
            <a:normAutofit/>
          </a:bodyPr>
          <a:lstStyle/>
          <a:p>
            <a:pPr marL="228600" marR="0" lvl="0" indent="-228600" fontAlgn="auto">
              <a:lnSpc>
                <a:spcPct val="90000"/>
              </a:lnSpc>
              <a:spcBef>
                <a:spcPts val="1000"/>
              </a:spcBef>
              <a:spcAft>
                <a:spcPts val="0"/>
              </a:spcAft>
              <a:buClrTx/>
              <a:buSzPct val="90000"/>
              <a:buFont typeface="Arial" panose="020B0604020202020204" pitchFamily="34" charset="0"/>
              <a:buChar char="•"/>
              <a:tabLst/>
              <a:defRPr/>
            </a:pPr>
            <a:r>
              <a:rPr lang="en-US" u="sng" dirty="0" err="1">
                <a:solidFill>
                  <a:srgbClr val="0070C0"/>
                </a:solidFill>
                <a:latin typeface="メイリオ" panose="020B0604030504040204" pitchFamily="50" charset="-128"/>
                <a:ea typeface="メイリオ" panose="020B0604030504040204" pitchFamily="50" charset="-128"/>
                <a:cs typeface="メイリオ" panose="020B0604030504040204" pitchFamily="50" charset="-128"/>
              </a:rPr>
              <a:t>成果</a:t>
            </a:r>
            <a:r>
              <a:rPr lang="en-US" u="sng" dirty="0">
                <a:solidFill>
                  <a:srgbClr val="0070C0"/>
                </a:solidFill>
                <a:latin typeface="メイリオ" panose="020B0604030504040204" pitchFamily="50" charset="-128"/>
                <a:ea typeface="メイリオ" panose="020B0604030504040204" pitchFamily="50" charset="-128"/>
                <a:cs typeface="メイリオ" panose="020B0604030504040204" pitchFamily="50" charset="-128"/>
              </a:rPr>
              <a:t>： </a:t>
            </a:r>
          </a:p>
          <a:p>
            <a:pPr marR="0" lvl="1" indent="-182880" fontAlgn="auto">
              <a:lnSpc>
                <a:spcPct val="90000"/>
              </a:lnSpc>
              <a:spcBef>
                <a:spcPct val="20000"/>
              </a:spcBef>
              <a:spcAft>
                <a:spcPts val="0"/>
              </a:spcAft>
              <a:buClr>
                <a:schemeClr val="accent1"/>
              </a:buClr>
              <a:buSzPct val="85000"/>
              <a:buFont typeface="Arial" pitchFamily="34" charset="0"/>
              <a:buChar char="•"/>
              <a:tabLst/>
              <a:defRPr/>
            </a:pPr>
            <a:r>
              <a:rPr lang="en-US" sz="1600" dirty="0">
                <a:latin typeface="メイリオ" panose="020B0604030504040204" pitchFamily="50" charset="-128"/>
                <a:ea typeface="メイリオ" panose="020B0604030504040204" pitchFamily="50" charset="-128"/>
                <a:cs typeface="メイリオ" panose="020B0604030504040204" pitchFamily="50" charset="-128"/>
              </a:rPr>
              <a:t>監査レポートにあるソフトウェアがFOSSポリシーと合致することを確かなものとする </a:t>
            </a:r>
          </a:p>
          <a:p>
            <a:pPr lvl="1" indent="-182880">
              <a:lnSpc>
                <a:spcPct val="90000"/>
              </a:lnSpc>
              <a:spcBef>
                <a:spcPct val="20000"/>
              </a:spcBef>
              <a:buClr>
                <a:schemeClr val="accent1"/>
              </a:buClr>
              <a:buSzPct val="85000"/>
              <a:buFont typeface="Arial" pitchFamily="34" charset="0"/>
              <a:buChar char="•"/>
              <a:defRPr/>
            </a:pPr>
            <a:r>
              <a:rPr lang="en-US" sz="1600" dirty="0" err="1">
                <a:latin typeface="メイリオ" panose="020B0604030504040204" pitchFamily="50" charset="-128"/>
                <a:ea typeface="メイリオ" panose="020B0604030504040204" pitchFamily="50" charset="-128"/>
                <a:cs typeface="メイリオ" panose="020B0604030504040204" pitchFamily="50" charset="-128"/>
              </a:rPr>
              <a:t>監査レポートで発見</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され</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たことを保存し、解決された</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問</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題を次のステップへの準備ができた</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（つまり承認された） </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ものとして示</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される</a:t>
            </a: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marL="685800"/>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marL="685800"/>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marL="685800"/>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5" name="Rectangle 25"/>
          <p:cNvSpPr txBox="1">
            <a:spLocks/>
          </p:cNvSpPr>
          <p:nvPr/>
        </p:nvSpPr>
        <p:spPr>
          <a:xfrm>
            <a:off x="4078800" y="3780000"/>
            <a:ext cx="4038600" cy="2771456"/>
          </a:xfrm>
          <a:prstGeom prst="rect">
            <a:avLst/>
          </a:prstGeom>
        </p:spPr>
        <p:txBody>
          <a:bodyPr vert="horz" lIns="91440" tIns="45720" rIns="91440" bIns="45720" rtlCol="0" anchor="t">
            <a:normAutofit/>
          </a:bodyPr>
          <a:lstStyle/>
          <a:p>
            <a:pPr marL="228600" indent="-228600">
              <a:lnSpc>
                <a:spcPct val="90000"/>
              </a:lnSpc>
              <a:spcBef>
                <a:spcPts val="1000"/>
              </a:spcBef>
              <a:buSzPct val="90000"/>
              <a:buFont typeface="Arial" panose="020B0604020202020204" pitchFamily="34" charset="0"/>
              <a:buChar char="•"/>
              <a:defRPr/>
            </a:pPr>
            <a:r>
              <a:rPr lang="en-US" u="sng" dirty="0" err="1">
                <a:solidFill>
                  <a:srgbClr val="0070C0"/>
                </a:solidFill>
                <a:latin typeface="メイリオ" panose="020B0604030504040204" pitchFamily="50" charset="-128"/>
                <a:ea typeface="メイリオ" panose="020B0604030504040204" pitchFamily="50" charset="-128"/>
                <a:cs typeface="メイリオ" panose="020B0604030504040204" pitchFamily="50" charset="-128"/>
              </a:rPr>
              <a:t>ステップ</a:t>
            </a:r>
            <a:r>
              <a:rPr lang="en-US" u="sng" dirty="0">
                <a:solidFill>
                  <a:srgbClr val="0070C0"/>
                </a:solidFill>
                <a:latin typeface="メイリオ" panose="020B0604030504040204" pitchFamily="50" charset="-128"/>
                <a:ea typeface="メイリオ" panose="020B0604030504040204" pitchFamily="50" charset="-128"/>
                <a:cs typeface="メイリオ" panose="020B0604030504040204" pitchFamily="50" charset="-128"/>
              </a:rPr>
              <a:t>： </a:t>
            </a:r>
          </a:p>
          <a:p>
            <a:pPr marR="0" lvl="1" indent="-182880" fontAlgn="auto">
              <a:lnSpc>
                <a:spcPct val="90000"/>
              </a:lnSpc>
              <a:spcBef>
                <a:spcPct val="20000"/>
              </a:spcBef>
              <a:spcAft>
                <a:spcPts val="0"/>
              </a:spcAft>
              <a:buClr>
                <a:schemeClr val="accent1"/>
              </a:buClr>
              <a:buSzPct val="85000"/>
              <a:buFont typeface="Arial" pitchFamily="34" charset="0"/>
              <a:buChar char="•"/>
              <a:tabLst/>
              <a:defRPr/>
            </a:pP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レビュ</a:t>
            </a:r>
            <a:r>
              <a:rPr lang="en-US" sz="1600" dirty="0">
                <a:latin typeface="メイリオ" panose="020B0604030504040204" pitchFamily="50" charset="-128"/>
                <a:ea typeface="メイリオ" panose="020B0604030504040204" pitchFamily="50" charset="-128"/>
                <a:cs typeface="メイリオ" panose="020B0604030504040204" pitchFamily="50" charset="-128"/>
              </a:rPr>
              <a:t>ー </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スタッフに適切な職権レベルを含める</a:t>
            </a: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lvl="1" indent="-182880">
              <a:lnSpc>
                <a:spcPct val="90000"/>
              </a:lnSpc>
              <a:spcBef>
                <a:spcPct val="20000"/>
              </a:spcBef>
              <a:buClr>
                <a:schemeClr val="accent1"/>
              </a:buClr>
              <a:buSzPct val="85000"/>
              <a:buFont typeface="Arial" pitchFamily="34" charset="0"/>
              <a:buChar char="•"/>
              <a:defRPr/>
            </a:pPr>
            <a:r>
              <a:rPr lang="en-US" sz="1600" dirty="0" err="1">
                <a:latin typeface="メイリオ" panose="020B0604030504040204" pitchFamily="50" charset="-128"/>
                <a:ea typeface="メイリオ" panose="020B0604030504040204" pitchFamily="50" charset="-128"/>
                <a:cs typeface="メイリオ" panose="020B0604030504040204" pitchFamily="50" charset="-128"/>
              </a:rPr>
              <a:t>監査されたソースコード、ソフトウェア</a:t>
            </a:r>
            <a:r>
              <a:rPr lang="en-US" sz="1600" dirty="0">
                <a:latin typeface="メイリオ" panose="020B0604030504040204" pitchFamily="50" charset="-128"/>
                <a:ea typeface="メイリオ" panose="020B0604030504040204" pitchFamily="50" charset="-128"/>
                <a:cs typeface="メイリオ" panose="020B0604030504040204" pitchFamily="50" charset="-128"/>
              </a:rPr>
              <a:t> </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アーキテクチャ、およびFOSSの利用方法についてFOSSレビューを実施する</a:t>
            </a: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 （次</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スライドの</a:t>
            </a:r>
            <a:r>
              <a:rPr lang="en-US" altLang="ja-JP" sz="1600" dirty="0" err="1">
                <a:latin typeface="メイリオ" panose="020B0604030504040204" pitchFamily="50" charset="-128"/>
                <a:ea typeface="メイリオ" panose="020B0604030504040204" pitchFamily="50" charset="-128"/>
                <a:cs typeface="メイリオ" panose="020B0604030504040204" pitchFamily="50" charset="-128"/>
              </a:rPr>
              <a:t>テンプレート参照</a:t>
            </a: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a:t>
            </a: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marR="0" lvl="1" indent="-182880" fontAlgn="auto">
              <a:lnSpc>
                <a:spcPct val="90000"/>
              </a:lnSpc>
              <a:spcBef>
                <a:spcPct val="20000"/>
              </a:spcBef>
              <a:spcAft>
                <a:spcPts val="0"/>
              </a:spcAft>
              <a:buClr>
                <a:schemeClr val="accent1"/>
              </a:buClr>
              <a:buSzPct val="85000"/>
              <a:buFont typeface="Arial" pitchFamily="34" charset="0"/>
              <a:buChar char="•"/>
              <a:tabLst/>
              <a:defRPr/>
            </a:pPr>
            <a:r>
              <a:rPr lang="en-US" sz="1600" dirty="0">
                <a:latin typeface="メイリオ" panose="020B0604030504040204" pitchFamily="50" charset="-128"/>
                <a:ea typeface="メイリオ" panose="020B0604030504040204" pitchFamily="50" charset="-128"/>
                <a:cs typeface="メイリオ" panose="020B0604030504040204" pitchFamily="50" charset="-128"/>
              </a:rPr>
              <a:t>FOSSライセンス下の義務を確認する</a:t>
            </a:r>
          </a:p>
        </p:txBody>
      </p:sp>
      <p:sp>
        <p:nvSpPr>
          <p:cNvPr id="26" name="Rectangle 25"/>
          <p:cNvSpPr/>
          <p:nvPr/>
        </p:nvSpPr>
        <p:spPr>
          <a:xfrm>
            <a:off x="246509" y="3240000"/>
            <a:ext cx="11945492" cy="369332"/>
          </a:xfrm>
          <a:prstGeom prst="rect">
            <a:avLst/>
          </a:prstGeom>
        </p:spPr>
        <p:txBody>
          <a:bodyPr wrap="square" anchor="t">
            <a:spAutoFit/>
          </a:bodyPr>
          <a:lstStyle/>
          <a:p>
            <a:r>
              <a:rPr lang="en-US" b="1" dirty="0" err="1">
                <a:latin typeface="メイリオ" panose="020B0604030504040204" pitchFamily="50" charset="-128"/>
                <a:ea typeface="メイリオ" panose="020B0604030504040204" pitchFamily="50" charset="-128"/>
                <a:cs typeface="メイリオ" panose="020B0604030504040204" pitchFamily="50" charset="-128"/>
              </a:rPr>
              <a:t>監査レポートをレビューし、</a:t>
            </a:r>
            <a:r>
              <a:rPr lang="en-US" b="1" dirty="0" err="1" smtClean="0">
                <a:latin typeface="メイリオ" panose="020B0604030504040204" pitchFamily="50" charset="-128"/>
                <a:ea typeface="メイリオ" panose="020B0604030504040204" pitchFamily="50" charset="-128"/>
                <a:cs typeface="メイリオ" panose="020B0604030504040204" pitchFamily="50" charset="-128"/>
              </a:rPr>
              <a:t>発見されたすべての</a:t>
            </a:r>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問</a:t>
            </a:r>
            <a:r>
              <a:rPr lang="en-US" b="1" dirty="0" smtClean="0">
                <a:latin typeface="メイリオ" panose="020B0604030504040204" pitchFamily="50" charset="-128"/>
                <a:ea typeface="メイリオ" panose="020B0604030504040204" pitchFamily="50" charset="-128"/>
                <a:cs typeface="メイリオ" panose="020B0604030504040204" pitchFamily="50" charset="-128"/>
              </a:rPr>
              <a:t>題</a:t>
            </a: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が</a:t>
            </a:r>
            <a:r>
              <a:rPr lang="en-US" b="1" dirty="0" err="1">
                <a:latin typeface="メイリオ" panose="020B0604030504040204" pitchFamily="50" charset="-128"/>
                <a:ea typeface="メイリオ" panose="020B0604030504040204" pitchFamily="50" charset="-128"/>
                <a:cs typeface="メイリオ" panose="020B0604030504040204" pitchFamily="50" charset="-128"/>
              </a:rPr>
              <a:t>解決</a:t>
            </a: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していることを確認</a:t>
            </a:r>
            <a:r>
              <a:rPr lang="en-US" b="1" dirty="0" err="1">
                <a:latin typeface="メイリオ" panose="020B0604030504040204" pitchFamily="50" charset="-128"/>
                <a:ea typeface="メイリオ" panose="020B0604030504040204" pitchFamily="50" charset="-128"/>
                <a:cs typeface="メイリオ" panose="020B0604030504040204" pitchFamily="50" charset="-128"/>
              </a:rPr>
              <a:t>する</a:t>
            </a:r>
            <a:endParaRPr 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7"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レビューを実施する</a:t>
            </a:r>
          </a:p>
        </p:txBody>
      </p:sp>
      <p:sp>
        <p:nvSpPr>
          <p:cNvPr id="29" name="Rectangle 78"/>
          <p:cNvSpPr>
            <a:spLocks noChangeArrowheads="1"/>
          </p:cNvSpPr>
          <p:nvPr/>
        </p:nvSpPr>
        <p:spPr bwMode="auto">
          <a:xfrm rot="-5400000">
            <a:off x="1935191" y="1574833"/>
            <a:ext cx="504000" cy="954313"/>
          </a:xfrm>
          <a:prstGeom prst="rect">
            <a:avLst/>
          </a:prstGeom>
          <a:solidFill>
            <a:schemeClr val="bg1"/>
          </a:solidFill>
          <a:ln w="9525">
            <a:solidFill>
              <a:schemeClr val="tx1"/>
            </a:solidFill>
            <a:miter lim="800000"/>
            <a:headEnd/>
            <a:tailEnd/>
          </a:ln>
        </p:spPr>
        <p:txBody>
          <a:bodyPr vert="eaVert" anchor="ctr"/>
          <a:lstStyle/>
          <a:p>
            <a:pPr>
              <a:lnSpc>
                <a:spcPct val="65000"/>
              </a:lnSpc>
            </a:pPr>
            <a:r>
              <a:rPr lang="en-US" sz="1000" b="1">
                <a:latin typeface="メイリオ" panose="020B0604030504040204" pitchFamily="50" charset="-128"/>
                <a:ea typeface="メイリオ" panose="020B0604030504040204" pitchFamily="50" charset="-128"/>
                <a:cs typeface="メイリオ" panose="020B0604030504040204" pitchFamily="50" charset="-128"/>
              </a:rPr>
              <a:t>入</a:t>
            </a:r>
            <a:r>
              <a:rPr lang="ja-JP" altLang="en-US" sz="1000" b="1">
                <a:latin typeface="メイリオ" panose="020B0604030504040204" pitchFamily="50" charset="-128"/>
                <a:ea typeface="メイリオ" panose="020B0604030504040204" pitchFamily="50" charset="-128"/>
                <a:cs typeface="メイリオ" panose="020B0604030504040204" pitchFamily="50" charset="-128"/>
              </a:rPr>
              <a:t>力</a:t>
            </a: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：FOSS</a:t>
            </a:r>
            <a:endParaRPr lang="en-US" sz="1000" b="1" i="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0" name="Rectangle 78"/>
          <p:cNvSpPr>
            <a:spLocks noChangeArrowheads="1"/>
          </p:cNvSpPr>
          <p:nvPr/>
        </p:nvSpPr>
        <p:spPr bwMode="auto">
          <a:xfrm rot="-5400000">
            <a:off x="9928894" y="1511989"/>
            <a:ext cx="504000" cy="1080000"/>
          </a:xfrm>
          <a:prstGeom prst="rect">
            <a:avLst/>
          </a:prstGeom>
          <a:solidFill>
            <a:schemeClr val="bg1"/>
          </a:solidFill>
          <a:ln w="9525">
            <a:solidFill>
              <a:schemeClr val="tx1"/>
            </a:solidFill>
            <a:miter lim="800000"/>
            <a:headEnd/>
            <a:tailEnd/>
          </a:ln>
        </p:spPr>
        <p:txBody>
          <a:bodyPr vert="eaVert" anchor="ctr"/>
          <a:lstStyle/>
          <a:p>
            <a:pPr algn="ctr">
              <a:lnSpc>
                <a:spcPct val="70000"/>
              </a:lnSpc>
            </a:pPr>
            <a:r>
              <a:rPr lang="en-US" sz="1000" b="1" dirty="0">
                <a:latin typeface="メイリオ" panose="020B0604030504040204" pitchFamily="50" charset="-128"/>
                <a:ea typeface="メイリオ" panose="020B0604030504040204" pitchFamily="50" charset="-128"/>
                <a:cs typeface="メイリオ" panose="020B0604030504040204" pitchFamily="50" charset="-128"/>
              </a:rPr>
              <a:t>出</a:t>
            </a:r>
            <a:r>
              <a:rPr lang="ja-JP" altLang="en-US" sz="1000" b="1" dirty="0">
                <a:latin typeface="メイリオ" panose="020B0604030504040204" pitchFamily="50" charset="-128"/>
                <a:ea typeface="メイリオ" panose="020B0604030504040204" pitchFamily="50" charset="-128"/>
                <a:cs typeface="メイリオ" panose="020B0604030504040204" pitchFamily="50" charset="-128"/>
              </a:rPr>
              <a:t>力：</a:t>
            </a:r>
            <a:r>
              <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 </a:t>
            </a:r>
          </a:p>
          <a:p>
            <a:pPr algn="ctr">
              <a:lnSpc>
                <a:spcPct val="70000"/>
              </a:lnSpc>
            </a:pPr>
            <a:r>
              <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FOSS </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 </a:t>
            </a: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改変</a:t>
            </a:r>
            <a:endPar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31" name="AutoShape 9"/>
          <p:cNvCxnSpPr>
            <a:cxnSpLocks noChangeShapeType="1"/>
            <a:stCxn id="29" idx="2"/>
          </p:cNvCxnSpPr>
          <p:nvPr/>
        </p:nvCxnSpPr>
        <p:spPr bwMode="auto">
          <a:xfrm>
            <a:off x="2664348" y="2051990"/>
            <a:ext cx="252000"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2" name="AutoShape 10"/>
          <p:cNvCxnSpPr>
            <a:cxnSpLocks noChangeShapeType="1"/>
          </p:cNvCxnSpPr>
          <p:nvPr/>
        </p:nvCxnSpPr>
        <p:spPr bwMode="auto">
          <a:xfrm flipV="1">
            <a:off x="9386896" y="2075128"/>
            <a:ext cx="255587"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3" name="Rectangle 78"/>
          <p:cNvSpPr>
            <a:spLocks noChangeArrowheads="1"/>
          </p:cNvSpPr>
          <p:nvPr/>
        </p:nvSpPr>
        <p:spPr bwMode="auto">
          <a:xfrm rot="10800000">
            <a:off x="3891959"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監査</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Audit）</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4" name="Rectangle 78"/>
          <p:cNvSpPr>
            <a:spLocks noChangeArrowheads="1"/>
          </p:cNvSpPr>
          <p:nvPr/>
        </p:nvSpPr>
        <p:spPr bwMode="auto">
          <a:xfrm rot="10800000">
            <a:off x="4465952"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問題の解決</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Resolve Issue）</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6" name="Rectangle 78"/>
          <p:cNvSpPr>
            <a:spLocks noChangeArrowheads="1"/>
          </p:cNvSpPr>
          <p:nvPr/>
        </p:nvSpPr>
        <p:spPr bwMode="auto">
          <a:xfrm rot="10800000">
            <a:off x="5613938"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承認</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Approval）</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7" name="Rectangle 78"/>
          <p:cNvSpPr>
            <a:spLocks noChangeArrowheads="1"/>
          </p:cNvSpPr>
          <p:nvPr/>
        </p:nvSpPr>
        <p:spPr bwMode="auto">
          <a:xfrm rot="10800000">
            <a:off x="6187931"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登録</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Registration）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8" name="Rectangle 78"/>
          <p:cNvSpPr>
            <a:spLocks noChangeArrowheads="1"/>
          </p:cNvSpPr>
          <p:nvPr/>
        </p:nvSpPr>
        <p:spPr bwMode="auto">
          <a:xfrm rot="10800000">
            <a:off x="6761924"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告知／通知／</a:t>
            </a: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表示</a:t>
            </a:r>
            <a:b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b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Notice）</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9" name="Rectangle 78"/>
          <p:cNvSpPr>
            <a:spLocks noChangeArrowheads="1"/>
          </p:cNvSpPr>
          <p:nvPr/>
        </p:nvSpPr>
        <p:spPr bwMode="auto">
          <a:xfrm rot="10800000">
            <a:off x="7335917"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検証</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Verification）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0" name="Rectangle 78"/>
          <p:cNvSpPr>
            <a:spLocks noChangeArrowheads="1"/>
          </p:cNvSpPr>
          <p:nvPr/>
        </p:nvSpPr>
        <p:spPr bwMode="auto">
          <a:xfrm rot="10800000">
            <a:off x="7909910"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頒布</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Distribution）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1" name="Rectangle 78"/>
          <p:cNvSpPr>
            <a:spLocks noChangeArrowheads="1"/>
          </p:cNvSpPr>
          <p:nvPr/>
        </p:nvSpPr>
        <p:spPr bwMode="auto">
          <a:xfrm rot="10800000">
            <a:off x="8483903" y="1515600"/>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検証</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Verification）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2" name="Rectangle 78"/>
          <p:cNvSpPr>
            <a:spLocks noChangeArrowheads="1"/>
          </p:cNvSpPr>
          <p:nvPr/>
        </p:nvSpPr>
        <p:spPr bwMode="auto">
          <a:xfrm rot="10800000">
            <a:off x="3317966"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確認</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dirty="0" err="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Identification</a:t>
            </a:r>
            <a:r>
              <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endParaRPr lang="en-US" sz="1000" b="1" i="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3" name="Rectangle 78"/>
          <p:cNvSpPr>
            <a:spLocks noChangeArrowheads="1"/>
          </p:cNvSpPr>
          <p:nvPr/>
        </p:nvSpPr>
        <p:spPr bwMode="auto">
          <a:xfrm rot="10800000">
            <a:off x="5070113" y="1440000"/>
            <a:ext cx="430887" cy="1440000"/>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vert270" anchor="ctr" anchorCtr="1">
            <a:spAutoFit/>
          </a:bodyPr>
          <a:lstStyle/>
          <a:p>
            <a:pPr algn="ctr"/>
            <a:r>
              <a:rPr lang="en-US" sz="8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レビュー</a:t>
            </a:r>
          </a:p>
          <a:p>
            <a:pPr algn="ctr"/>
            <a:r>
              <a:rPr lang="en-US" sz="8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（Review）</a:t>
            </a:r>
          </a:p>
        </p:txBody>
      </p:sp>
    </p:spTree>
    <p:extLst>
      <p:ext uri="{BB962C8B-B14F-4D97-AF65-F5344CB8AC3E}">
        <p14:creationId xmlns:p14="http://schemas.microsoft.com/office/powerpoint/2010/main" val="1469920618"/>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3"/>
          <p:cNvSpPr>
            <a:spLocks noGrp="1"/>
          </p:cNvSpPr>
          <p:nvPr>
            <p:ph idx="1"/>
          </p:nvPr>
        </p:nvSpPr>
        <p:spPr>
          <a:xfrm>
            <a:off x="1866900" y="1260000"/>
            <a:ext cx="8458200" cy="3816187"/>
          </a:xfrm>
        </p:spPr>
        <p:txBody>
          <a:bodyPr vert="horz" wrap="square" lIns="252000" tIns="180000" rIns="180000" bIns="216000" rtlCol="0" anchor="t">
            <a:spAutoFit/>
          </a:bodyPr>
          <a:lstStyle/>
          <a:p>
            <a:pPr eaLnBrk="1" hangingPunct="1">
              <a:buFont typeface="Arial"/>
              <a:buChar char="•"/>
            </a:pPr>
            <a:r>
              <a:rPr lang="en-US" sz="2000" b="0" dirty="0" err="1">
                <a:latin typeface="メイリオ" panose="020B0604030504040204" pitchFamily="50" charset="-128"/>
                <a:ea typeface="メイリオ" panose="020B0604030504040204" pitchFamily="50" charset="-128"/>
                <a:cs typeface="メイリオ" panose="020B0604030504040204" pitchFamily="50" charset="-128"/>
              </a:rPr>
              <a:t>前ステップの</a:t>
            </a:r>
            <a:r>
              <a:rPr lang="ja-JP" altLang="en-US" sz="2000" b="0" dirty="0">
                <a:latin typeface="メイリオ" panose="020B0604030504040204" pitchFamily="50" charset="-128"/>
                <a:ea typeface="メイリオ" panose="020B0604030504040204" pitchFamily="50" charset="-128"/>
                <a:cs typeface="メイリオ" panose="020B0604030504040204" pitchFamily="50" charset="-128"/>
              </a:rPr>
              <a:t>ソースコード</a:t>
            </a:r>
            <a:r>
              <a:rPr lang="en-US" sz="2000" b="0" dirty="0" err="1">
                <a:latin typeface="メイリオ" panose="020B0604030504040204" pitchFamily="50" charset="-128"/>
                <a:ea typeface="メイリオ" panose="020B0604030504040204" pitchFamily="50" charset="-128"/>
                <a:cs typeface="メイリオ" panose="020B0604030504040204" pitchFamily="50" charset="-128"/>
              </a:rPr>
              <a:t>監査およびレビューの結果に基づき、ソフトウェアの使用が承認</a:t>
            </a:r>
            <a:r>
              <a:rPr lang="en-US" sz="2000" b="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2000" b="0" dirty="0">
                <a:latin typeface="メイリオ" panose="020B0604030504040204" pitchFamily="50" charset="-128"/>
                <a:ea typeface="メイリオ" panose="020B0604030504040204" pitchFamily="50" charset="-128"/>
                <a:cs typeface="メイリオ" panose="020B0604030504040204" pitchFamily="50" charset="-128"/>
              </a:rPr>
              <a:t>却下</a:t>
            </a:r>
            <a:r>
              <a:rPr lang="en-US" sz="2000" b="0" dirty="0" err="1">
                <a:latin typeface="メイリオ" panose="020B0604030504040204" pitchFamily="50" charset="-128"/>
                <a:ea typeface="メイリオ" panose="020B0604030504040204" pitchFamily="50" charset="-128"/>
                <a:cs typeface="メイリオ" panose="020B0604030504040204" pitchFamily="50" charset="-128"/>
              </a:rPr>
              <a:t>され</a:t>
            </a:r>
            <a:r>
              <a:rPr lang="ja-JP" altLang="en-US" sz="2000" b="0" dirty="0">
                <a:latin typeface="メイリオ" panose="020B0604030504040204" pitchFamily="50" charset="-128"/>
                <a:ea typeface="メイリオ" panose="020B0604030504040204" pitchFamily="50" charset="-128"/>
                <a:cs typeface="メイリオ" panose="020B0604030504040204" pitchFamily="50" charset="-128"/>
              </a:rPr>
              <a:t>る</a:t>
            </a:r>
            <a:endParaRPr lang="en-US" sz="2000" b="0" dirty="0">
              <a:latin typeface="メイリオ" panose="020B0604030504040204" pitchFamily="50" charset="-128"/>
              <a:ea typeface="メイリオ" panose="020B0604030504040204" pitchFamily="50" charset="-128"/>
              <a:cs typeface="メイリオ" panose="020B0604030504040204" pitchFamily="50" charset="-128"/>
            </a:endParaRPr>
          </a:p>
          <a:p>
            <a:pPr eaLnBrk="1" hangingPunct="1">
              <a:buFont typeface="Arial"/>
              <a:buChar char="•"/>
            </a:pPr>
            <a:r>
              <a:rPr lang="en-US" sz="2000" b="0" dirty="0" err="1">
                <a:latin typeface="メイリオ" panose="020B0604030504040204" pitchFamily="50" charset="-128"/>
                <a:ea typeface="メイリオ" panose="020B0604030504040204" pitchFamily="50" charset="-128"/>
                <a:cs typeface="メイリオ" panose="020B0604030504040204" pitchFamily="50" charset="-128"/>
              </a:rPr>
              <a:t>この承認で、承認対象のFOSS</a:t>
            </a:r>
            <a:r>
              <a:rPr lang="en-US" sz="2000" b="0" dirty="0" err="1" smtClean="0">
                <a:latin typeface="メイリオ" panose="020B0604030504040204" pitchFamily="50" charset="-128"/>
                <a:ea typeface="メイリオ" panose="020B0604030504040204" pitchFamily="50" charset="-128"/>
                <a:cs typeface="メイリオ" panose="020B0604030504040204" pitchFamily="50" charset="-128"/>
              </a:rPr>
              <a:t>コンポーネントの</a:t>
            </a:r>
            <a:r>
              <a:rPr lang="ja-JP" altLang="en-US" sz="2000" b="0" dirty="0" smtClean="0">
                <a:latin typeface="メイリオ" panose="020B0604030504040204" pitchFamily="50" charset="-128"/>
                <a:ea typeface="メイリオ" panose="020B0604030504040204" pitchFamily="50" charset="-128"/>
                <a:cs typeface="メイリオ" panose="020B0604030504040204" pitchFamily="50" charset="-128"/>
              </a:rPr>
              <a:t>バージョン</a:t>
            </a:r>
            <a:r>
              <a:rPr lang="en-US" sz="2000" b="0"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sz="2000" b="0" dirty="0" err="1">
                <a:latin typeface="メイリオ" panose="020B0604030504040204" pitchFamily="50" charset="-128"/>
                <a:ea typeface="メイリオ" panose="020B0604030504040204" pitchFamily="50" charset="-128"/>
                <a:cs typeface="メイリオ" panose="020B0604030504040204" pitchFamily="50" charset="-128"/>
              </a:rPr>
              <a:t>使用</a:t>
            </a:r>
            <a:r>
              <a:rPr lang="ja-JP" altLang="en-US" sz="2000" b="0" dirty="0">
                <a:latin typeface="メイリオ" panose="020B0604030504040204" pitchFamily="50" charset="-128"/>
                <a:ea typeface="メイリオ" panose="020B0604030504040204" pitchFamily="50" charset="-128"/>
                <a:cs typeface="メイリオ" panose="020B0604030504040204" pitchFamily="50" charset="-128"/>
              </a:rPr>
              <a:t>方法</a:t>
            </a:r>
            <a:r>
              <a:rPr lang="en-US" sz="2000" b="0" dirty="0">
                <a:latin typeface="メイリオ" panose="020B0604030504040204" pitchFamily="50" charset="-128"/>
                <a:ea typeface="メイリオ" panose="020B0604030504040204" pitchFamily="50" charset="-128"/>
                <a:cs typeface="メイリオ" panose="020B0604030504040204" pitchFamily="50" charset="-128"/>
              </a:rPr>
              <a:t>、</a:t>
            </a:r>
            <a:r>
              <a:rPr lang="en-US" sz="2000" b="0" dirty="0" err="1">
                <a:latin typeface="メイリオ" panose="020B0604030504040204" pitchFamily="50" charset="-128"/>
                <a:ea typeface="メイリオ" panose="020B0604030504040204" pitchFamily="50" charset="-128"/>
                <a:cs typeface="メイリオ" panose="020B0604030504040204" pitchFamily="50" charset="-128"/>
              </a:rPr>
              <a:t>およびFOSSライセンス下で</a:t>
            </a:r>
            <a:r>
              <a:rPr lang="ja-JP" altLang="en-US" sz="2000" b="0" dirty="0">
                <a:latin typeface="メイリオ" panose="020B0604030504040204" pitchFamily="50" charset="-128"/>
                <a:ea typeface="メイリオ" panose="020B0604030504040204" pitchFamily="50" charset="-128"/>
                <a:cs typeface="メイリオ" panose="020B0604030504040204" pitchFamily="50" charset="-128"/>
              </a:rPr>
              <a:t>適用される</a:t>
            </a:r>
            <a:r>
              <a:rPr lang="ja-JP" altLang="en-US" sz="2000" b="0" dirty="0" smtClean="0">
                <a:latin typeface="メイリオ" panose="020B0604030504040204" pitchFamily="50" charset="-128"/>
                <a:ea typeface="メイリオ" panose="020B0604030504040204" pitchFamily="50" charset="-128"/>
                <a:cs typeface="メイリオ" panose="020B0604030504040204" pitchFamily="50" charset="-128"/>
              </a:rPr>
              <a:t>その他すべて</a:t>
            </a:r>
            <a:r>
              <a:rPr lang="ja-JP" altLang="en-US" sz="2000" b="0" dirty="0">
                <a:latin typeface="メイリオ" panose="020B0604030504040204" pitchFamily="50" charset="-128"/>
                <a:ea typeface="メイリオ" panose="020B0604030504040204" pitchFamily="50" charset="-128"/>
                <a:cs typeface="メイリオ" panose="020B0604030504040204" pitchFamily="50" charset="-128"/>
              </a:rPr>
              <a:t>の</a:t>
            </a:r>
            <a:r>
              <a:rPr lang="en-US" sz="2000" b="0" dirty="0" err="1">
                <a:latin typeface="メイリオ" panose="020B0604030504040204" pitchFamily="50" charset="-128"/>
                <a:ea typeface="メイリオ" panose="020B0604030504040204" pitchFamily="50" charset="-128"/>
                <a:cs typeface="メイリオ" panose="020B0604030504040204" pitchFamily="50" charset="-128"/>
              </a:rPr>
              <a:t>義務などを明確にする</a:t>
            </a:r>
            <a:endParaRPr lang="en-US" sz="2000" dirty="0">
              <a:latin typeface="メイリオ" panose="020B0604030504040204" pitchFamily="50" charset="-128"/>
              <a:ea typeface="メイリオ" panose="020B0604030504040204" pitchFamily="50" charset="-128"/>
              <a:cs typeface="メイリオ" panose="020B0604030504040204" pitchFamily="50" charset="-128"/>
            </a:endParaRPr>
          </a:p>
          <a:p>
            <a:pPr eaLnBrk="1" hangingPunct="1">
              <a:buFont typeface="Arial"/>
              <a:buChar char="•"/>
            </a:pPr>
            <a:r>
              <a:rPr lang="en-US" sz="2000" b="0" dirty="0" err="1">
                <a:latin typeface="メイリオ" panose="020B0604030504040204" pitchFamily="50" charset="-128"/>
                <a:ea typeface="メイリオ" panose="020B0604030504040204" pitchFamily="50" charset="-128"/>
                <a:cs typeface="メイリオ" panose="020B0604030504040204" pitchFamily="50" charset="-128"/>
              </a:rPr>
              <a:t>承認は適切な職権レベルで行われる必要があ</a:t>
            </a:r>
            <a:r>
              <a:rPr lang="ja-JP" altLang="en-US" sz="2000" b="0" dirty="0">
                <a:latin typeface="メイリオ" panose="020B0604030504040204" pitchFamily="50" charset="-128"/>
                <a:ea typeface="メイリオ" panose="020B0604030504040204" pitchFamily="50" charset="-128"/>
                <a:cs typeface="メイリオ" panose="020B0604030504040204" pitchFamily="50" charset="-128"/>
              </a:rPr>
              <a:t>る</a:t>
            </a:r>
            <a:endParaRPr lang="en-US" sz="2000" b="0" dirty="0">
              <a:latin typeface="メイリオ" panose="020B0604030504040204" pitchFamily="50" charset="-128"/>
              <a:ea typeface="メイリオ" panose="020B0604030504040204" pitchFamily="50" charset="-128"/>
              <a:cs typeface="メイリオ" panose="020B0604030504040204" pitchFamily="50" charset="-128"/>
            </a:endParaRPr>
          </a:p>
          <a:p>
            <a:pPr eaLnBrk="1" hangingPunct="1">
              <a:buFont typeface="Arial"/>
              <a:buChar char="•"/>
            </a:pPr>
            <a:endParaRPr 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1"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承認</a:t>
            </a:r>
          </a:p>
        </p:txBody>
      </p:sp>
      <p:sp>
        <p:nvSpPr>
          <p:cNvPr id="20" name="AutoShape 5"/>
          <p:cNvSpPr>
            <a:spLocks noChangeArrowheads="1"/>
          </p:cNvSpPr>
          <p:nvPr/>
        </p:nvSpPr>
        <p:spPr bwMode="auto">
          <a:xfrm>
            <a:off x="3839808" y="4569939"/>
            <a:ext cx="4508500" cy="1792287"/>
          </a:xfrm>
          <a:prstGeom prst="cloudCallout">
            <a:avLst>
              <a:gd name="adj1" fmla="val -24583"/>
              <a:gd name="adj2" fmla="val 15722"/>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en-US" sz="100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2" name="Rectangle 78"/>
          <p:cNvSpPr>
            <a:spLocks noChangeArrowheads="1"/>
          </p:cNvSpPr>
          <p:nvPr/>
        </p:nvSpPr>
        <p:spPr bwMode="auto">
          <a:xfrm rot="-5400000">
            <a:off x="1935191" y="4931493"/>
            <a:ext cx="504000" cy="954313"/>
          </a:xfrm>
          <a:prstGeom prst="rect">
            <a:avLst/>
          </a:prstGeom>
          <a:solidFill>
            <a:schemeClr val="bg1"/>
          </a:solidFill>
          <a:ln w="9525">
            <a:solidFill>
              <a:schemeClr val="tx1"/>
            </a:solidFill>
            <a:miter lim="800000"/>
            <a:headEnd/>
            <a:tailEnd/>
          </a:ln>
        </p:spPr>
        <p:txBody>
          <a:bodyPr vert="eaVert" anchor="ctr"/>
          <a:lstStyle/>
          <a:p>
            <a:pPr>
              <a:lnSpc>
                <a:spcPct val="65000"/>
              </a:lnSpc>
            </a:pPr>
            <a:r>
              <a:rPr lang="en-US" sz="1000" b="1">
                <a:latin typeface="メイリオ" panose="020B0604030504040204" pitchFamily="50" charset="-128"/>
                <a:ea typeface="メイリオ" panose="020B0604030504040204" pitchFamily="50" charset="-128"/>
                <a:cs typeface="メイリオ" panose="020B0604030504040204" pitchFamily="50" charset="-128"/>
              </a:rPr>
              <a:t>入</a:t>
            </a:r>
            <a:r>
              <a:rPr lang="ja-JP" altLang="en-US" sz="1000" b="1">
                <a:latin typeface="メイリオ" panose="020B0604030504040204" pitchFamily="50" charset="-128"/>
                <a:ea typeface="メイリオ" panose="020B0604030504040204" pitchFamily="50" charset="-128"/>
                <a:cs typeface="メイリオ" panose="020B0604030504040204" pitchFamily="50" charset="-128"/>
              </a:rPr>
              <a:t>力</a:t>
            </a: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：FOSS</a:t>
            </a:r>
            <a:endParaRPr lang="en-US" sz="1000" b="1" i="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3" name="Rectangle 78"/>
          <p:cNvSpPr>
            <a:spLocks noChangeArrowheads="1"/>
          </p:cNvSpPr>
          <p:nvPr/>
        </p:nvSpPr>
        <p:spPr bwMode="auto">
          <a:xfrm rot="-5400000">
            <a:off x="9928894" y="4868649"/>
            <a:ext cx="504000" cy="1080000"/>
          </a:xfrm>
          <a:prstGeom prst="rect">
            <a:avLst/>
          </a:prstGeom>
          <a:solidFill>
            <a:schemeClr val="bg1"/>
          </a:solidFill>
          <a:ln w="9525">
            <a:solidFill>
              <a:schemeClr val="tx1"/>
            </a:solidFill>
            <a:miter lim="800000"/>
            <a:headEnd/>
            <a:tailEnd/>
          </a:ln>
        </p:spPr>
        <p:txBody>
          <a:bodyPr vert="eaVert" anchor="ctr"/>
          <a:lstStyle/>
          <a:p>
            <a:pPr algn="ctr">
              <a:lnSpc>
                <a:spcPct val="70000"/>
              </a:lnSpc>
            </a:pPr>
            <a:r>
              <a:rPr lang="en-US" sz="1000" b="1" dirty="0">
                <a:latin typeface="メイリオ" panose="020B0604030504040204" pitchFamily="50" charset="-128"/>
                <a:ea typeface="メイリオ" panose="020B0604030504040204" pitchFamily="50" charset="-128"/>
                <a:cs typeface="メイリオ" panose="020B0604030504040204" pitchFamily="50" charset="-128"/>
              </a:rPr>
              <a:t>出</a:t>
            </a:r>
            <a:r>
              <a:rPr lang="ja-JP" altLang="en-US" sz="1000" b="1" dirty="0">
                <a:latin typeface="メイリオ" panose="020B0604030504040204" pitchFamily="50" charset="-128"/>
                <a:ea typeface="メイリオ" panose="020B0604030504040204" pitchFamily="50" charset="-128"/>
                <a:cs typeface="メイリオ" panose="020B0604030504040204" pitchFamily="50" charset="-128"/>
              </a:rPr>
              <a:t>力：</a:t>
            </a:r>
            <a:r>
              <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 </a:t>
            </a:r>
          </a:p>
          <a:p>
            <a:pPr algn="ctr">
              <a:lnSpc>
                <a:spcPct val="70000"/>
              </a:lnSpc>
            </a:pPr>
            <a:r>
              <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FOSS </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 </a:t>
            </a: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改変</a:t>
            </a:r>
            <a:endPar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24" name="AutoShape 9"/>
          <p:cNvCxnSpPr>
            <a:cxnSpLocks noChangeShapeType="1"/>
            <a:stCxn id="22" idx="2"/>
          </p:cNvCxnSpPr>
          <p:nvPr/>
        </p:nvCxnSpPr>
        <p:spPr bwMode="auto">
          <a:xfrm>
            <a:off x="2664348" y="5408650"/>
            <a:ext cx="252000"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5" name="AutoShape 10"/>
          <p:cNvCxnSpPr>
            <a:cxnSpLocks noChangeShapeType="1"/>
          </p:cNvCxnSpPr>
          <p:nvPr/>
        </p:nvCxnSpPr>
        <p:spPr bwMode="auto">
          <a:xfrm flipV="1">
            <a:off x="9386896" y="5431788"/>
            <a:ext cx="255587"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6" name="Rectangle 78"/>
          <p:cNvSpPr>
            <a:spLocks noChangeArrowheads="1"/>
          </p:cNvSpPr>
          <p:nvPr/>
        </p:nvSpPr>
        <p:spPr bwMode="auto">
          <a:xfrm rot="10800000">
            <a:off x="3891959" y="487088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監査</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Audit）</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7" name="Rectangle 78"/>
          <p:cNvSpPr>
            <a:spLocks noChangeArrowheads="1"/>
          </p:cNvSpPr>
          <p:nvPr/>
        </p:nvSpPr>
        <p:spPr bwMode="auto">
          <a:xfrm rot="10800000">
            <a:off x="4465952" y="487088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問題の解決</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Resolve Issue）</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8" name="Rectangle 78"/>
          <p:cNvSpPr>
            <a:spLocks noChangeArrowheads="1"/>
          </p:cNvSpPr>
          <p:nvPr/>
        </p:nvSpPr>
        <p:spPr bwMode="auto">
          <a:xfrm rot="10800000">
            <a:off x="5039945" y="487088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レビュー</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Review）</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0" name="Rectangle 78"/>
          <p:cNvSpPr>
            <a:spLocks noChangeArrowheads="1"/>
          </p:cNvSpPr>
          <p:nvPr/>
        </p:nvSpPr>
        <p:spPr bwMode="auto">
          <a:xfrm rot="10800000">
            <a:off x="6187931" y="487088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登録</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Registration）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1" name="Rectangle 78"/>
          <p:cNvSpPr>
            <a:spLocks noChangeArrowheads="1"/>
          </p:cNvSpPr>
          <p:nvPr/>
        </p:nvSpPr>
        <p:spPr bwMode="auto">
          <a:xfrm rot="10800000">
            <a:off x="6761924" y="487088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告知／通知／</a:t>
            </a: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表示</a:t>
            </a:r>
            <a:b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b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Notice）</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2" name="Rectangle 78"/>
          <p:cNvSpPr>
            <a:spLocks noChangeArrowheads="1"/>
          </p:cNvSpPr>
          <p:nvPr/>
        </p:nvSpPr>
        <p:spPr bwMode="auto">
          <a:xfrm rot="10800000">
            <a:off x="7335917" y="487088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検証</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Verification）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3" name="Rectangle 78"/>
          <p:cNvSpPr>
            <a:spLocks noChangeArrowheads="1"/>
          </p:cNvSpPr>
          <p:nvPr/>
        </p:nvSpPr>
        <p:spPr bwMode="auto">
          <a:xfrm rot="10800000">
            <a:off x="7909910" y="487088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頒布</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Distribution）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4" name="Rectangle 78"/>
          <p:cNvSpPr>
            <a:spLocks noChangeArrowheads="1"/>
          </p:cNvSpPr>
          <p:nvPr/>
        </p:nvSpPr>
        <p:spPr bwMode="auto">
          <a:xfrm rot="10800000">
            <a:off x="8483903" y="4872260"/>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検証</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Verification）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5" name="Rectangle 78"/>
          <p:cNvSpPr>
            <a:spLocks noChangeArrowheads="1"/>
          </p:cNvSpPr>
          <p:nvPr/>
        </p:nvSpPr>
        <p:spPr bwMode="auto">
          <a:xfrm rot="10800000">
            <a:off x="3317966" y="487088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確認</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dirty="0" err="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Identification</a:t>
            </a:r>
            <a:r>
              <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endParaRPr lang="en-US" sz="1000" b="1" i="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6" name="Rectangle 78"/>
          <p:cNvSpPr>
            <a:spLocks noChangeArrowheads="1"/>
          </p:cNvSpPr>
          <p:nvPr/>
        </p:nvSpPr>
        <p:spPr bwMode="auto">
          <a:xfrm rot="10800000">
            <a:off x="5644106" y="4824000"/>
            <a:ext cx="430887" cy="1440000"/>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vert270" anchor="ctr" anchorCtr="1">
            <a:spAutoFit/>
          </a:bodyPr>
          <a:lstStyle/>
          <a:p>
            <a:pPr algn="ctr"/>
            <a:r>
              <a:rPr lang="en-US" sz="8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承認</a:t>
            </a:r>
          </a:p>
          <a:p>
            <a:pPr algn="ctr"/>
            <a:r>
              <a:rPr lang="en-US" sz="8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（Approval）</a:t>
            </a:r>
          </a:p>
        </p:txBody>
      </p:sp>
    </p:spTree>
    <p:extLst>
      <p:ext uri="{BB962C8B-B14F-4D97-AF65-F5344CB8AC3E}">
        <p14:creationId xmlns:p14="http://schemas.microsoft.com/office/powerpoint/2010/main" val="778888249"/>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AutoShape 5"/>
          <p:cNvSpPr>
            <a:spLocks noChangeArrowheads="1"/>
          </p:cNvSpPr>
          <p:nvPr/>
        </p:nvSpPr>
        <p:spPr bwMode="auto">
          <a:xfrm>
            <a:off x="3839808" y="4569939"/>
            <a:ext cx="4508500" cy="1792287"/>
          </a:xfrm>
          <a:prstGeom prst="cloudCallout">
            <a:avLst>
              <a:gd name="adj1" fmla="val -24583"/>
              <a:gd name="adj2" fmla="val 15722"/>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en-US" sz="100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8914" name="Rectangle 3"/>
          <p:cNvSpPr>
            <a:spLocks noGrp="1"/>
          </p:cNvSpPr>
          <p:nvPr>
            <p:ph idx="1"/>
          </p:nvPr>
        </p:nvSpPr>
        <p:spPr>
          <a:xfrm>
            <a:off x="1866000" y="1260000"/>
            <a:ext cx="8460000" cy="2703572"/>
          </a:xfrm>
        </p:spPr>
        <p:txBody>
          <a:bodyPr vert="horz" wrap="square" lIns="252000" tIns="180000" rIns="180000" bIns="216000" rtlCol="0" anchor="t">
            <a:normAutofit fontScale="92500"/>
          </a:bodyPr>
          <a:lstStyle/>
          <a:p>
            <a:pPr eaLnBrk="1" hangingPunct="1">
              <a:buFont typeface="Arial" panose="020B0604020202020204" pitchFamily="34" charset="0"/>
              <a:buChar char="•"/>
            </a:pPr>
            <a:r>
              <a:rPr lang="en-US" sz="2000" b="0" dirty="0" err="1">
                <a:latin typeface="メイリオ" panose="020B0604030504040204" pitchFamily="50" charset="-128"/>
                <a:ea typeface="メイリオ" panose="020B0604030504040204" pitchFamily="50" charset="-128"/>
                <a:cs typeface="メイリオ" panose="020B0604030504040204" pitchFamily="50" charset="-128"/>
              </a:rPr>
              <a:t>製品内での使用に</a:t>
            </a:r>
            <a:r>
              <a:rPr lang="ja-JP" altLang="en-US" sz="2000" b="0" dirty="0">
                <a:latin typeface="メイリオ" panose="020B0604030504040204" pitchFamily="50" charset="-128"/>
                <a:ea typeface="メイリオ" panose="020B0604030504040204" pitchFamily="50" charset="-128"/>
                <a:cs typeface="メイリオ" panose="020B0604030504040204" pitchFamily="50" charset="-128"/>
              </a:rPr>
              <a:t>ついて</a:t>
            </a:r>
            <a:r>
              <a:rPr lang="en-US" sz="2000" b="0" dirty="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2000" b="0" dirty="0">
                <a:latin typeface="メイリオ" panose="020B0604030504040204" pitchFamily="50" charset="-128"/>
                <a:ea typeface="メイリオ" panose="020B0604030504040204" pitchFamily="50" charset="-128"/>
                <a:cs typeface="メイリオ" panose="020B0604030504040204" pitchFamily="50" charset="-128"/>
              </a:rPr>
              <a:t>コンポーネント</a:t>
            </a:r>
            <a:r>
              <a:rPr lang="en-US" sz="2000" b="0" dirty="0" err="1" smtClean="0">
                <a:latin typeface="メイリオ" panose="020B0604030504040204" pitchFamily="50" charset="-128"/>
                <a:ea typeface="メイリオ" panose="020B0604030504040204" pitchFamily="50" charset="-128"/>
                <a:cs typeface="メイリオ" panose="020B0604030504040204" pitchFamily="50" charset="-128"/>
              </a:rPr>
              <a:t>が承認された</a:t>
            </a:r>
            <a:r>
              <a:rPr lang="ja-JP" altLang="en-US" sz="2000" b="0" dirty="0" smtClean="0">
                <a:latin typeface="メイリオ" panose="020B0604030504040204" pitchFamily="50" charset="-128"/>
                <a:ea typeface="メイリオ" panose="020B0604030504040204" pitchFamily="50" charset="-128"/>
                <a:cs typeface="メイリオ" panose="020B0604030504040204" pitchFamily="50" charset="-128"/>
              </a:rPr>
              <a:t>場合</a:t>
            </a:r>
            <a:r>
              <a:rPr lang="en-US" sz="2000" b="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2000" b="0" dirty="0">
                <a:latin typeface="メイリオ" panose="020B0604030504040204" pitchFamily="50" charset="-128"/>
                <a:ea typeface="メイリオ" panose="020B0604030504040204" pitchFamily="50" charset="-128"/>
                <a:cs typeface="メイリオ" panose="020B0604030504040204" pitchFamily="50" charset="-128"/>
              </a:rPr>
              <a:t>それが</a:t>
            </a:r>
            <a:r>
              <a:rPr lang="en-US" sz="2000" b="0" dirty="0" err="1">
                <a:latin typeface="メイリオ" panose="020B0604030504040204" pitchFamily="50" charset="-128"/>
                <a:ea typeface="メイリオ" panose="020B0604030504040204" pitchFamily="50" charset="-128"/>
                <a:cs typeface="メイリオ" panose="020B0604030504040204" pitchFamily="50" charset="-128"/>
              </a:rPr>
              <a:t>その製品</a:t>
            </a:r>
            <a:r>
              <a:rPr lang="ja-JP" altLang="en-US" sz="2000" b="0" dirty="0">
                <a:latin typeface="メイリオ" panose="020B0604030504040204" pitchFamily="50" charset="-128"/>
                <a:ea typeface="メイリオ" panose="020B0604030504040204" pitchFamily="50" charset="-128"/>
                <a:cs typeface="メイリオ" panose="020B0604030504040204" pitchFamily="50" charset="-128"/>
              </a:rPr>
              <a:t>の</a:t>
            </a:r>
            <a:r>
              <a:rPr lang="en-US" sz="2000" b="0" dirty="0" err="1">
                <a:latin typeface="メイリオ" panose="020B0604030504040204" pitchFamily="50" charset="-128"/>
                <a:ea typeface="メイリオ" panose="020B0604030504040204" pitchFamily="50" charset="-128"/>
                <a:cs typeface="メイリオ" panose="020B0604030504040204" pitchFamily="50" charset="-128"/>
              </a:rPr>
              <a:t>ソフトウェア一覧</a:t>
            </a:r>
            <a:r>
              <a:rPr lang="ja-JP" altLang="en-US" sz="2000" b="0" dirty="0">
                <a:latin typeface="メイリオ" panose="020B0604030504040204" pitchFamily="50" charset="-128"/>
                <a:ea typeface="メイリオ" panose="020B0604030504040204" pitchFamily="50" charset="-128"/>
                <a:cs typeface="メイリオ" panose="020B0604030504040204" pitchFamily="50" charset="-128"/>
              </a:rPr>
              <a:t>表</a:t>
            </a:r>
            <a:r>
              <a:rPr lang="en-US" sz="2000" b="0" dirty="0" err="1">
                <a:latin typeface="メイリオ" panose="020B0604030504040204" pitchFamily="50" charset="-128"/>
                <a:ea typeface="メイリオ" panose="020B0604030504040204" pitchFamily="50" charset="-128"/>
                <a:cs typeface="メイリオ" panose="020B0604030504040204" pitchFamily="50" charset="-128"/>
              </a:rPr>
              <a:t>に追加</a:t>
            </a:r>
            <a:r>
              <a:rPr lang="ja-JP" altLang="en-US" sz="2000" b="0" dirty="0" smtClean="0">
                <a:latin typeface="メイリオ" panose="020B0604030504040204" pitchFamily="50" charset="-128"/>
                <a:ea typeface="メイリオ" panose="020B0604030504040204" pitchFamily="50" charset="-128"/>
                <a:cs typeface="メイリオ" panose="020B0604030504040204" pitchFamily="50" charset="-128"/>
              </a:rPr>
              <a:t>される</a:t>
            </a:r>
            <a:r>
              <a:rPr lang="en-US" sz="2000" b="0" dirty="0" smtClean="0">
                <a:latin typeface="メイリオ" panose="020B0604030504040204" pitchFamily="50" charset="-128"/>
                <a:ea typeface="メイリオ" panose="020B0604030504040204" pitchFamily="50" charset="-128"/>
                <a:cs typeface="メイリオ" panose="020B0604030504040204" pitchFamily="50" charset="-128"/>
              </a:rPr>
              <a:t> </a:t>
            </a:r>
            <a:endParaRPr lang="en-US" sz="2000" b="0" dirty="0">
              <a:latin typeface="メイリオ" panose="020B0604030504040204" pitchFamily="50" charset="-128"/>
              <a:ea typeface="メイリオ" panose="020B0604030504040204" pitchFamily="50" charset="-128"/>
              <a:cs typeface="メイリオ" panose="020B0604030504040204" pitchFamily="50" charset="-128"/>
            </a:endParaRPr>
          </a:p>
          <a:p>
            <a:pPr eaLnBrk="1" hangingPunct="1">
              <a:buFont typeface="Arial" panose="020B0604020202020204" pitchFamily="34" charset="0"/>
              <a:buChar char="•"/>
            </a:pPr>
            <a:r>
              <a:rPr lang="en-US" sz="2000" b="0" dirty="0" err="1">
                <a:latin typeface="メイリオ" panose="020B0604030504040204" pitchFamily="50" charset="-128"/>
                <a:ea typeface="メイリオ" panose="020B0604030504040204" pitchFamily="50" charset="-128"/>
                <a:cs typeface="メイリオ" panose="020B0604030504040204" pitchFamily="50" charset="-128"/>
              </a:rPr>
              <a:t>承認内容とその条件</a:t>
            </a:r>
            <a:r>
              <a:rPr lang="ja-JP" altLang="en-US" sz="2000" b="0" dirty="0">
                <a:latin typeface="メイリオ" panose="020B0604030504040204" pitchFamily="50" charset="-128"/>
                <a:ea typeface="メイリオ" panose="020B0604030504040204" pitchFamily="50" charset="-128"/>
                <a:cs typeface="メイリオ" panose="020B0604030504040204" pitchFamily="50" charset="-128"/>
              </a:rPr>
              <a:t>が</a:t>
            </a:r>
            <a:r>
              <a:rPr lang="en-US" sz="2000" b="0" dirty="0" err="1">
                <a:latin typeface="メイリオ" panose="020B0604030504040204" pitchFamily="50" charset="-128"/>
                <a:ea typeface="メイリオ" panose="020B0604030504040204" pitchFamily="50" charset="-128"/>
                <a:cs typeface="メイリオ" panose="020B0604030504040204" pitchFamily="50" charset="-128"/>
              </a:rPr>
              <a:t>追跡システムに登録</a:t>
            </a:r>
            <a:r>
              <a:rPr lang="ja-JP" altLang="en-US" sz="2000" b="0" dirty="0" smtClean="0">
                <a:latin typeface="メイリオ" panose="020B0604030504040204" pitchFamily="50" charset="-128"/>
                <a:ea typeface="メイリオ" panose="020B0604030504040204" pitchFamily="50" charset="-128"/>
                <a:cs typeface="メイリオ" panose="020B0604030504040204" pitchFamily="50" charset="-128"/>
              </a:rPr>
              <a:t>される</a:t>
            </a:r>
            <a:r>
              <a:rPr lang="en-US" sz="2000" b="0" dirty="0" smtClean="0">
                <a:latin typeface="メイリオ" panose="020B0604030504040204" pitchFamily="50" charset="-128"/>
                <a:ea typeface="メイリオ" panose="020B0604030504040204" pitchFamily="50" charset="-128"/>
                <a:cs typeface="メイリオ" panose="020B0604030504040204" pitchFamily="50" charset="-128"/>
              </a:rPr>
              <a:t> </a:t>
            </a:r>
            <a:endParaRPr lang="en-US" sz="2000" b="0" dirty="0">
              <a:latin typeface="メイリオ" panose="020B0604030504040204" pitchFamily="50" charset="-128"/>
              <a:ea typeface="メイリオ" panose="020B0604030504040204" pitchFamily="50" charset="-128"/>
              <a:cs typeface="メイリオ" panose="020B0604030504040204" pitchFamily="50" charset="-128"/>
            </a:endParaRPr>
          </a:p>
          <a:p>
            <a:pPr>
              <a:buFont typeface="Arial" panose="020B0604020202020204" pitchFamily="34" charset="0"/>
              <a:buChar char="•"/>
            </a:pPr>
            <a:r>
              <a:rPr lang="en-US" sz="2000" b="0" dirty="0" err="1" smtClean="0">
                <a:latin typeface="メイリオ" panose="020B0604030504040204" pitchFamily="50" charset="-128"/>
                <a:ea typeface="メイリオ" panose="020B0604030504040204" pitchFamily="50" charset="-128"/>
                <a:cs typeface="メイリオ" panose="020B0604030504040204" pitchFamily="50" charset="-128"/>
              </a:rPr>
              <a:t>新しい</a:t>
            </a:r>
            <a:r>
              <a:rPr lang="ja-JP" altLang="en-US" sz="2000" b="0" dirty="0" smtClean="0">
                <a:latin typeface="メイリオ" panose="020B0604030504040204" pitchFamily="50" charset="-128"/>
                <a:ea typeface="メイリオ" panose="020B0604030504040204" pitchFamily="50" charset="-128"/>
                <a:cs typeface="メイリオ" panose="020B0604030504040204" pitchFamily="50" charset="-128"/>
              </a:rPr>
              <a:t>バージョン</a:t>
            </a:r>
            <a:r>
              <a:rPr lang="en-US" sz="2000" b="0" dirty="0" err="1" smtClean="0">
                <a:latin typeface="メイリオ" panose="020B0604030504040204" pitchFamily="50" charset="-128"/>
                <a:ea typeface="メイリオ" panose="020B0604030504040204" pitchFamily="50" charset="-128"/>
                <a:cs typeface="メイリオ" panose="020B0604030504040204" pitchFamily="50" charset="-128"/>
              </a:rPr>
              <a:t>の</a:t>
            </a:r>
            <a:r>
              <a:rPr lang="en-US" sz="2000" b="0" dirty="0" err="1">
                <a:latin typeface="メイリオ" panose="020B0604030504040204" pitchFamily="50" charset="-128"/>
                <a:ea typeface="メイリオ" panose="020B0604030504040204" pitchFamily="50" charset="-128"/>
                <a:cs typeface="メイリオ" panose="020B0604030504040204" pitchFamily="50" charset="-128"/>
              </a:rPr>
              <a:t>FOSSコンポーネントや新しい使用</a:t>
            </a:r>
            <a:r>
              <a:rPr lang="ja-JP" altLang="en-US" sz="2000" b="0" dirty="0">
                <a:latin typeface="メイリオ" panose="020B0604030504040204" pitchFamily="50" charset="-128"/>
                <a:ea typeface="メイリオ" panose="020B0604030504040204" pitchFamily="50" charset="-128"/>
                <a:cs typeface="メイリオ" panose="020B0604030504040204" pitchFamily="50" charset="-128"/>
              </a:rPr>
              <a:t>方法</a:t>
            </a:r>
            <a:r>
              <a:rPr lang="en-US" sz="2000" b="0" dirty="0" err="1">
                <a:latin typeface="メイリオ" panose="020B0604030504040204" pitchFamily="50" charset="-128"/>
                <a:ea typeface="メイリオ" panose="020B0604030504040204" pitchFamily="50" charset="-128"/>
                <a:cs typeface="メイリオ" panose="020B0604030504040204" pitchFamily="50" charset="-128"/>
              </a:rPr>
              <a:t>が提案された場合には</a:t>
            </a:r>
            <a:r>
              <a:rPr lang="ja-JP" altLang="en-US" sz="2000" b="0" dirty="0" err="1">
                <a:latin typeface="メイリオ" panose="020B0604030504040204" pitchFamily="50" charset="-128"/>
                <a:ea typeface="メイリオ" panose="020B0604030504040204" pitchFamily="50" charset="-128"/>
                <a:cs typeface="メイリオ" panose="020B0604030504040204" pitchFamily="50" charset="-128"/>
              </a:rPr>
              <a:t>、</a:t>
            </a:r>
            <a:r>
              <a:rPr lang="en-US" sz="2000" b="0" dirty="0" err="1" smtClean="0">
                <a:latin typeface="メイリオ" panose="020B0604030504040204" pitchFamily="50" charset="-128"/>
                <a:ea typeface="メイリオ" panose="020B0604030504040204" pitchFamily="50" charset="-128"/>
                <a:cs typeface="メイリオ" panose="020B0604030504040204" pitchFamily="50" charset="-128"/>
              </a:rPr>
              <a:t>新たな承認が必要となることを</a:t>
            </a:r>
            <a:r>
              <a:rPr lang="ja-JP" altLang="en-US" sz="2000" b="0" dirty="0">
                <a:latin typeface="メイリオ" panose="020B0604030504040204" pitchFamily="50" charset="-128"/>
                <a:ea typeface="メイリオ" panose="020B0604030504040204" pitchFamily="50" charset="-128"/>
                <a:cs typeface="メイリオ" panose="020B0604030504040204" pitchFamily="50" charset="-128"/>
              </a:rPr>
              <a:t>追跡</a:t>
            </a:r>
            <a:r>
              <a:rPr lang="en-US" altLang="ja-JP" sz="2000" b="0" dirty="0" err="1" smtClean="0">
                <a:latin typeface="メイリオ" panose="020B0604030504040204" pitchFamily="50" charset="-128"/>
                <a:ea typeface="メイリオ" panose="020B0604030504040204" pitchFamily="50" charset="-128"/>
                <a:cs typeface="メイリオ" panose="020B0604030504040204" pitchFamily="50" charset="-128"/>
              </a:rPr>
              <a:t>システム</a:t>
            </a:r>
            <a:r>
              <a:rPr lang="ja-JP" altLang="en-US" sz="2000" b="0" dirty="0" smtClean="0">
                <a:latin typeface="メイリオ" panose="020B0604030504040204" pitchFamily="50" charset="-128"/>
                <a:ea typeface="メイリオ" panose="020B0604030504040204" pitchFamily="50" charset="-128"/>
                <a:cs typeface="メイリオ" panose="020B0604030504040204" pitchFamily="50" charset="-128"/>
              </a:rPr>
              <a:t>で</a:t>
            </a:r>
            <a:r>
              <a:rPr lang="en-US" sz="2000" b="0" dirty="0" err="1" smtClean="0">
                <a:latin typeface="メイリオ" panose="020B0604030504040204" pitchFamily="50" charset="-128"/>
                <a:ea typeface="メイリオ" panose="020B0604030504040204" pitchFamily="50" charset="-128"/>
                <a:cs typeface="メイリオ" panose="020B0604030504040204" pitchFamily="50" charset="-128"/>
              </a:rPr>
              <a:t>明確にする</a:t>
            </a:r>
            <a:r>
              <a:rPr lang="en-US" sz="2000" b="0" dirty="0" smtClean="0">
                <a:latin typeface="メイリオ" panose="020B0604030504040204" pitchFamily="50" charset="-128"/>
                <a:ea typeface="メイリオ" panose="020B0604030504040204" pitchFamily="50" charset="-128"/>
                <a:cs typeface="メイリオ" panose="020B0604030504040204" pitchFamily="50" charset="-128"/>
              </a:rPr>
              <a:t> </a:t>
            </a:r>
            <a:endParaRPr lang="en-US" sz="2000" b="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1" name="Rectangle 20"/>
          <p:cNvSpPr/>
          <p:nvPr/>
        </p:nvSpPr>
        <p:spPr>
          <a:xfrm>
            <a:off x="974755" y="4655120"/>
            <a:ext cx="10639306" cy="369332"/>
          </a:xfrm>
          <a:prstGeom prst="rect">
            <a:avLst/>
          </a:prstGeom>
        </p:spPr>
        <p:txBody>
          <a:bodyPr wrap="square" anchor="t">
            <a:spAutoFit/>
          </a:bodyPr>
          <a:lstStyle/>
          <a:p>
            <a:pPr>
              <a:buFont typeface="Arial"/>
              <a:buChar char="•"/>
            </a:pPr>
            <a:endParaRPr lang="en-US" dirty="0">
              <a:latin typeface="Calibri" charset="0"/>
              <a:ea typeface="MS PGothic" charset="0"/>
            </a:endParaRPr>
          </a:p>
        </p:txBody>
      </p:sp>
      <p:sp>
        <p:nvSpPr>
          <p:cNvPr id="22"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登録／承認の追跡</a:t>
            </a:r>
            <a:endParaRPr 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4" name="Rectangle 78"/>
          <p:cNvSpPr>
            <a:spLocks noChangeArrowheads="1"/>
          </p:cNvSpPr>
          <p:nvPr/>
        </p:nvSpPr>
        <p:spPr bwMode="auto">
          <a:xfrm rot="-5400000">
            <a:off x="1935191" y="4931493"/>
            <a:ext cx="504000" cy="954313"/>
          </a:xfrm>
          <a:prstGeom prst="rect">
            <a:avLst/>
          </a:prstGeom>
          <a:solidFill>
            <a:schemeClr val="bg1"/>
          </a:solidFill>
          <a:ln w="9525">
            <a:solidFill>
              <a:schemeClr val="tx1"/>
            </a:solidFill>
            <a:miter lim="800000"/>
            <a:headEnd/>
            <a:tailEnd/>
          </a:ln>
        </p:spPr>
        <p:txBody>
          <a:bodyPr vert="eaVert" anchor="ctr"/>
          <a:lstStyle/>
          <a:p>
            <a:pPr>
              <a:lnSpc>
                <a:spcPct val="65000"/>
              </a:lnSpc>
            </a:pPr>
            <a:r>
              <a:rPr lang="en-US" sz="1000" b="1">
                <a:latin typeface="メイリオ" panose="020B0604030504040204" pitchFamily="50" charset="-128"/>
                <a:ea typeface="メイリオ" panose="020B0604030504040204" pitchFamily="50" charset="-128"/>
                <a:cs typeface="メイリオ" panose="020B0604030504040204" pitchFamily="50" charset="-128"/>
              </a:rPr>
              <a:t>入</a:t>
            </a:r>
            <a:r>
              <a:rPr lang="ja-JP" altLang="en-US" sz="1000" b="1">
                <a:latin typeface="メイリオ" panose="020B0604030504040204" pitchFamily="50" charset="-128"/>
                <a:ea typeface="メイリオ" panose="020B0604030504040204" pitchFamily="50" charset="-128"/>
                <a:cs typeface="メイリオ" panose="020B0604030504040204" pitchFamily="50" charset="-128"/>
              </a:rPr>
              <a:t>力</a:t>
            </a: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：FOSS</a:t>
            </a:r>
            <a:endParaRPr lang="en-US" sz="1000" b="1" i="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5" name="Rectangle 78"/>
          <p:cNvSpPr>
            <a:spLocks noChangeArrowheads="1"/>
          </p:cNvSpPr>
          <p:nvPr/>
        </p:nvSpPr>
        <p:spPr bwMode="auto">
          <a:xfrm rot="-5400000">
            <a:off x="9928894" y="4868649"/>
            <a:ext cx="504000" cy="1080000"/>
          </a:xfrm>
          <a:prstGeom prst="rect">
            <a:avLst/>
          </a:prstGeom>
          <a:solidFill>
            <a:schemeClr val="bg1"/>
          </a:solidFill>
          <a:ln w="9525">
            <a:solidFill>
              <a:schemeClr val="tx1"/>
            </a:solidFill>
            <a:miter lim="800000"/>
            <a:headEnd/>
            <a:tailEnd/>
          </a:ln>
        </p:spPr>
        <p:txBody>
          <a:bodyPr vert="eaVert" anchor="ctr"/>
          <a:lstStyle/>
          <a:p>
            <a:pPr algn="ctr">
              <a:lnSpc>
                <a:spcPct val="70000"/>
              </a:lnSpc>
            </a:pPr>
            <a:r>
              <a:rPr lang="en-US" sz="1000" b="1" dirty="0">
                <a:latin typeface="メイリオ" panose="020B0604030504040204" pitchFamily="50" charset="-128"/>
                <a:ea typeface="メイリオ" panose="020B0604030504040204" pitchFamily="50" charset="-128"/>
                <a:cs typeface="メイリオ" panose="020B0604030504040204" pitchFamily="50" charset="-128"/>
              </a:rPr>
              <a:t>出</a:t>
            </a:r>
            <a:r>
              <a:rPr lang="ja-JP" altLang="en-US" sz="1000" b="1" dirty="0">
                <a:latin typeface="メイリオ" panose="020B0604030504040204" pitchFamily="50" charset="-128"/>
                <a:ea typeface="メイリオ" panose="020B0604030504040204" pitchFamily="50" charset="-128"/>
                <a:cs typeface="メイリオ" panose="020B0604030504040204" pitchFamily="50" charset="-128"/>
              </a:rPr>
              <a:t>力：</a:t>
            </a:r>
            <a:r>
              <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 </a:t>
            </a:r>
          </a:p>
          <a:p>
            <a:pPr algn="ctr">
              <a:lnSpc>
                <a:spcPct val="70000"/>
              </a:lnSpc>
            </a:pPr>
            <a:r>
              <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FOSS </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 </a:t>
            </a: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改変</a:t>
            </a:r>
            <a:endPar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26" name="AutoShape 9"/>
          <p:cNvCxnSpPr>
            <a:cxnSpLocks noChangeShapeType="1"/>
            <a:stCxn id="24" idx="2"/>
          </p:cNvCxnSpPr>
          <p:nvPr/>
        </p:nvCxnSpPr>
        <p:spPr bwMode="auto">
          <a:xfrm>
            <a:off x="2664348" y="5408650"/>
            <a:ext cx="252000"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7" name="AutoShape 10"/>
          <p:cNvCxnSpPr>
            <a:cxnSpLocks noChangeShapeType="1"/>
          </p:cNvCxnSpPr>
          <p:nvPr/>
        </p:nvCxnSpPr>
        <p:spPr bwMode="auto">
          <a:xfrm flipV="1">
            <a:off x="9386896" y="5431788"/>
            <a:ext cx="255587"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8" name="Rectangle 78"/>
          <p:cNvSpPr>
            <a:spLocks noChangeArrowheads="1"/>
          </p:cNvSpPr>
          <p:nvPr/>
        </p:nvSpPr>
        <p:spPr bwMode="auto">
          <a:xfrm rot="10800000">
            <a:off x="3891959" y="487088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監査</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Audit）</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9" name="Rectangle 78"/>
          <p:cNvSpPr>
            <a:spLocks noChangeArrowheads="1"/>
          </p:cNvSpPr>
          <p:nvPr/>
        </p:nvSpPr>
        <p:spPr bwMode="auto">
          <a:xfrm rot="10800000">
            <a:off x="4465952" y="487088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問題の解決</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Resolve Issue）</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0" name="Rectangle 78"/>
          <p:cNvSpPr>
            <a:spLocks noChangeArrowheads="1"/>
          </p:cNvSpPr>
          <p:nvPr/>
        </p:nvSpPr>
        <p:spPr bwMode="auto">
          <a:xfrm rot="10800000">
            <a:off x="5039945" y="487088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レビュー</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Review）</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1" name="Rectangle 78"/>
          <p:cNvSpPr>
            <a:spLocks noChangeArrowheads="1"/>
          </p:cNvSpPr>
          <p:nvPr/>
        </p:nvSpPr>
        <p:spPr bwMode="auto">
          <a:xfrm rot="10800000">
            <a:off x="5613938" y="487088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承認</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Approval）</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3" name="Rectangle 78"/>
          <p:cNvSpPr>
            <a:spLocks noChangeArrowheads="1"/>
          </p:cNvSpPr>
          <p:nvPr/>
        </p:nvSpPr>
        <p:spPr bwMode="auto">
          <a:xfrm rot="10800000">
            <a:off x="6761924" y="487088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告知／通知／</a:t>
            </a: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表示</a:t>
            </a:r>
            <a:b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b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Notice）</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4" name="Rectangle 78"/>
          <p:cNvSpPr>
            <a:spLocks noChangeArrowheads="1"/>
          </p:cNvSpPr>
          <p:nvPr/>
        </p:nvSpPr>
        <p:spPr bwMode="auto">
          <a:xfrm rot="10800000">
            <a:off x="7335917" y="487088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検証</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Verification）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5" name="Rectangle 78"/>
          <p:cNvSpPr>
            <a:spLocks noChangeArrowheads="1"/>
          </p:cNvSpPr>
          <p:nvPr/>
        </p:nvSpPr>
        <p:spPr bwMode="auto">
          <a:xfrm rot="10800000">
            <a:off x="7909910" y="487088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頒布</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Distribution）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6" name="Rectangle 78"/>
          <p:cNvSpPr>
            <a:spLocks noChangeArrowheads="1"/>
          </p:cNvSpPr>
          <p:nvPr/>
        </p:nvSpPr>
        <p:spPr bwMode="auto">
          <a:xfrm rot="10800000">
            <a:off x="8483903" y="4872260"/>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検証</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Verification）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7" name="Rectangle 78"/>
          <p:cNvSpPr>
            <a:spLocks noChangeArrowheads="1"/>
          </p:cNvSpPr>
          <p:nvPr/>
        </p:nvSpPr>
        <p:spPr bwMode="auto">
          <a:xfrm rot="10800000">
            <a:off x="3317966" y="487088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確認</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dirty="0" err="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Identification</a:t>
            </a:r>
            <a:r>
              <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endParaRPr lang="en-US" sz="1000" b="1" i="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8" name="Rectangle 78"/>
          <p:cNvSpPr>
            <a:spLocks noChangeArrowheads="1"/>
          </p:cNvSpPr>
          <p:nvPr/>
        </p:nvSpPr>
        <p:spPr bwMode="auto">
          <a:xfrm rot="10800000">
            <a:off x="6218099" y="4804950"/>
            <a:ext cx="430887" cy="1440000"/>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vert270" anchor="ctr" anchorCtr="1">
            <a:spAutoFit/>
          </a:bodyPr>
          <a:lstStyle/>
          <a:p>
            <a:pPr algn="ctr"/>
            <a:r>
              <a:rPr lang="en-US" sz="8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登録</a:t>
            </a:r>
          </a:p>
          <a:p>
            <a:pPr algn="ctr"/>
            <a:r>
              <a:rPr lang="en-US" sz="8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（Registration）</a:t>
            </a:r>
          </a:p>
        </p:txBody>
      </p:sp>
    </p:spTree>
    <p:extLst>
      <p:ext uri="{BB962C8B-B14F-4D97-AF65-F5344CB8AC3E}">
        <p14:creationId xmlns:p14="http://schemas.microsoft.com/office/powerpoint/2010/main" val="1039733662"/>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AutoShape 5"/>
          <p:cNvSpPr>
            <a:spLocks noChangeArrowheads="1"/>
          </p:cNvSpPr>
          <p:nvPr/>
        </p:nvSpPr>
        <p:spPr bwMode="auto">
          <a:xfrm>
            <a:off x="3843338" y="1331075"/>
            <a:ext cx="4508500" cy="1792287"/>
          </a:xfrm>
          <a:prstGeom prst="cloudCallout">
            <a:avLst>
              <a:gd name="adj1" fmla="val -24583"/>
              <a:gd name="adj2" fmla="val 15722"/>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en-US" sz="1100">
              <a:latin typeface="Calibri" charset="0"/>
            </a:endParaRPr>
          </a:p>
        </p:txBody>
      </p:sp>
      <p:sp>
        <p:nvSpPr>
          <p:cNvPr id="40962" name="Rectangle 3"/>
          <p:cNvSpPr>
            <a:spLocks noGrp="1"/>
          </p:cNvSpPr>
          <p:nvPr>
            <p:ph idx="1"/>
          </p:nvPr>
        </p:nvSpPr>
        <p:spPr>
          <a:xfrm>
            <a:off x="1493989" y="3602457"/>
            <a:ext cx="9226906" cy="3292967"/>
          </a:xfrm>
        </p:spPr>
        <p:txBody>
          <a:bodyPr vert="horz" wrap="square" lIns="252000" tIns="180000" rIns="180000" bIns="216000" rtlCol="0" anchor="t">
            <a:spAutoFit/>
          </a:bodyPr>
          <a:lstStyle/>
          <a:p>
            <a:pPr marL="271463" lvl="1" indent="-271463">
              <a:lnSpc>
                <a:spcPct val="150000"/>
              </a:lnSpc>
              <a:buSzPct val="90000"/>
              <a:buFont typeface="Arial" panose="020B0604020202020204" pitchFamily="34" charset="0"/>
              <a:buChar char="•"/>
            </a:pPr>
            <a:r>
              <a:rPr lang="en-US" sz="2000" dirty="0" err="1">
                <a:latin typeface="メイリオ" panose="020B0604030504040204" pitchFamily="50" charset="-128"/>
                <a:ea typeface="メイリオ" panose="020B0604030504040204" pitchFamily="50" charset="-128"/>
                <a:cs typeface="メイリオ" panose="020B0604030504040204" pitchFamily="50" charset="-128"/>
              </a:rPr>
              <a:t>著作権表示と帰属</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表示</a:t>
            </a:r>
            <a:r>
              <a:rPr lang="en-US" sz="2000" dirty="0">
                <a:latin typeface="メイリオ" panose="020B0604030504040204" pitchFamily="50" charset="-128"/>
                <a:ea typeface="メイリオ" panose="020B0604030504040204" pitchFamily="50" charset="-128"/>
                <a:cs typeface="メイリオ" panose="020B0604030504040204" pitchFamily="50" charset="-128"/>
              </a:rPr>
              <a:t>の</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すべて</a:t>
            </a:r>
            <a:r>
              <a:rPr lang="en-US" sz="2000" dirty="0" err="1">
                <a:latin typeface="メイリオ" panose="020B0604030504040204" pitchFamily="50" charset="-128"/>
                <a:ea typeface="メイリオ" panose="020B0604030504040204" pitchFamily="50" charset="-128"/>
                <a:cs typeface="メイリオ" panose="020B0604030504040204" pitchFamily="50" charset="-128"/>
              </a:rPr>
              <a:t>を提供することで、FOSS</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が</a:t>
            </a:r>
            <a:r>
              <a:rPr lang="en-US" sz="2000" dirty="0" err="1">
                <a:latin typeface="メイリオ" panose="020B0604030504040204" pitchFamily="50" charset="-128"/>
                <a:ea typeface="メイリオ" panose="020B0604030504040204" pitchFamily="50" charset="-128"/>
                <a:cs typeface="メイリオ" panose="020B0604030504040204" pitchFamily="50" charset="-128"/>
              </a:rPr>
              <a:t>使用</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されていること</a:t>
            </a:r>
            <a:r>
              <a:rPr lang="en-US" sz="2000" dirty="0">
                <a:latin typeface="メイリオ" panose="020B0604030504040204" pitchFamily="50" charset="-128"/>
                <a:ea typeface="メイリオ" panose="020B0604030504040204" pitchFamily="50" charset="-128"/>
                <a:cs typeface="メイリオ" panose="020B0604030504040204" pitchFamily="50" charset="-128"/>
              </a:rPr>
              <a:t>を</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表明する</a:t>
            </a:r>
            <a:r>
              <a:rPr lang="en-US" sz="2000" dirty="0">
                <a:latin typeface="メイリオ" panose="020B0604030504040204" pitchFamily="50" charset="-128"/>
                <a:ea typeface="メイリオ" panose="020B0604030504040204" pitchFamily="50" charset="-128"/>
                <a:cs typeface="メイリオ" panose="020B0604030504040204" pitchFamily="50" charset="-128"/>
              </a:rPr>
              <a:t> </a:t>
            </a:r>
          </a:p>
          <a:p>
            <a:pPr marL="271463" lvl="1" indent="-271463">
              <a:lnSpc>
                <a:spcPct val="150000"/>
              </a:lnSpc>
              <a:buSzPct val="90000"/>
              <a:buFont typeface="Arial" panose="020B0604020202020204" pitchFamily="34" charset="0"/>
              <a:buChar char="•"/>
            </a:pPr>
            <a:r>
              <a:rPr lang="en-US" sz="2000" dirty="0" err="1">
                <a:latin typeface="メイリオ" panose="020B0604030504040204" pitchFamily="50" charset="-128"/>
                <a:ea typeface="メイリオ" panose="020B0604030504040204" pitchFamily="50" charset="-128"/>
                <a:cs typeface="メイリオ" panose="020B0604030504040204" pitchFamily="50" charset="-128"/>
              </a:rPr>
              <a:t>製品のエンドユーザ</a:t>
            </a:r>
            <a:r>
              <a:rPr lang="ja-JP" altLang="en-US" sz="2000" dirty="0" err="1">
                <a:latin typeface="メイリオ" panose="020B0604030504040204" pitchFamily="50" charset="-128"/>
                <a:ea typeface="メイリオ" panose="020B0604030504040204" pitchFamily="50" charset="-128"/>
                <a:cs typeface="メイリオ" panose="020B0604030504040204" pitchFamily="50" charset="-128"/>
              </a:rPr>
              <a:t>ー</a:t>
            </a:r>
            <a:r>
              <a:rPr lang="en-US" sz="2000" err="1">
                <a:latin typeface="メイリオ" panose="020B0604030504040204" pitchFamily="50" charset="-128"/>
                <a:ea typeface="メイリオ" panose="020B0604030504040204" pitchFamily="50" charset="-128"/>
                <a:cs typeface="メイリオ" panose="020B0604030504040204" pitchFamily="50" charset="-128"/>
              </a:rPr>
              <a:t>に</a:t>
            </a:r>
            <a:r>
              <a:rPr lang="en-US" sz="2000" smtClean="0">
                <a:latin typeface="メイリオ" panose="020B0604030504040204" pitchFamily="50" charset="-128"/>
                <a:ea typeface="メイリオ" panose="020B0604030504040204" pitchFamily="50" charset="-128"/>
                <a:cs typeface="メイリオ" panose="020B0604030504040204" pitchFamily="50" charset="-128"/>
              </a:rPr>
              <a:t>FOSSソースコードの写しの入手方法に</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関する</a:t>
            </a:r>
            <a:r>
              <a:rPr lang="en-US" sz="2000" dirty="0" err="1">
                <a:latin typeface="メイリオ" panose="020B0604030504040204" pitchFamily="50" charset="-128"/>
                <a:ea typeface="メイリオ" panose="020B0604030504040204" pitchFamily="50" charset="-128"/>
                <a:cs typeface="メイリオ" panose="020B0604030504040204" pitchFamily="50" charset="-128"/>
              </a:rPr>
              <a:t>情報</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を</a:t>
            </a:r>
            <a:r>
              <a:rPr lang="en-US" sz="2000" dirty="0" err="1">
                <a:latin typeface="メイリオ" panose="020B0604030504040204" pitchFamily="50" charset="-128"/>
                <a:ea typeface="メイリオ" panose="020B0604030504040204" pitchFamily="50" charset="-128"/>
                <a:cs typeface="メイリオ" panose="020B0604030504040204" pitchFamily="50" charset="-128"/>
              </a:rPr>
              <a:t>提供</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する</a:t>
            </a:r>
            <a:r>
              <a:rPr lang="en-US" sz="2000" dirty="0">
                <a:latin typeface="メイリオ" panose="020B0604030504040204" pitchFamily="50" charset="-128"/>
                <a:ea typeface="メイリオ" panose="020B0604030504040204" pitchFamily="50" charset="-128"/>
                <a:cs typeface="メイリオ" panose="020B0604030504040204" pitchFamily="50" charset="-128"/>
              </a:rPr>
              <a:t>（</a:t>
            </a:r>
            <a:r>
              <a:rPr lang="en-US" sz="2000" dirty="0" err="1">
                <a:latin typeface="メイリオ" panose="020B0604030504040204" pitchFamily="50" charset="-128"/>
                <a:ea typeface="メイリオ" panose="020B0604030504040204" pitchFamily="50" charset="-128"/>
                <a:cs typeface="メイリオ" panose="020B0604030504040204" pitchFamily="50" charset="-128"/>
              </a:rPr>
              <a:t>GPLやLGPLのケースのよう</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に、その必要がある</a:t>
            </a:r>
            <a:r>
              <a:rPr lang="en-US" sz="2000" dirty="0" err="1">
                <a:latin typeface="メイリオ" panose="020B0604030504040204" pitchFamily="50" charset="-128"/>
                <a:ea typeface="メイリオ" panose="020B0604030504040204" pitchFamily="50" charset="-128"/>
                <a:cs typeface="メイリオ" panose="020B0604030504040204" pitchFamily="50" charset="-128"/>
              </a:rPr>
              <a:t>場合</a:t>
            </a:r>
            <a:r>
              <a:rPr lang="en-US" sz="2000" dirty="0">
                <a:latin typeface="メイリオ" panose="020B0604030504040204" pitchFamily="50" charset="-128"/>
                <a:ea typeface="メイリオ" panose="020B0604030504040204" pitchFamily="50" charset="-128"/>
                <a:cs typeface="メイリオ" panose="020B0604030504040204" pitchFamily="50" charset="-128"/>
              </a:rPr>
              <a:t>）</a:t>
            </a:r>
          </a:p>
          <a:p>
            <a:pPr marL="271463" lvl="1" indent="-271463">
              <a:lnSpc>
                <a:spcPct val="150000"/>
              </a:lnSpc>
              <a:buSzPct val="90000"/>
              <a:buFont typeface="Arial" panose="020B0604020202020204" pitchFamily="34" charset="0"/>
              <a:buChar char="•"/>
            </a:pPr>
            <a:r>
              <a:rPr lang="en-US" sz="2000" dirty="0" err="1">
                <a:latin typeface="メイリオ" panose="020B0604030504040204" pitchFamily="50" charset="-128"/>
                <a:ea typeface="メイリオ" panose="020B0604030504040204" pitchFamily="50" charset="-128"/>
                <a:cs typeface="メイリオ" panose="020B0604030504040204" pitchFamily="50" charset="-128"/>
              </a:rPr>
              <a:t>必要に応じ製品に含まれるFOSS</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について</a:t>
            </a:r>
            <a:r>
              <a:rPr lang="en-US" sz="2000" dirty="0" err="1">
                <a:latin typeface="メイリオ" panose="020B0604030504040204" pitchFamily="50" charset="-128"/>
                <a:ea typeface="メイリオ" panose="020B0604030504040204" pitchFamily="50" charset="-128"/>
                <a:cs typeface="メイリオ" panose="020B0604030504040204" pitchFamily="50" charset="-128"/>
              </a:rPr>
              <a:t>ライセンス同意書全文</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の</a:t>
            </a:r>
            <a:r>
              <a:rPr lang="en-US" sz="2000" dirty="0" err="1">
                <a:latin typeface="メイリオ" panose="020B0604030504040204" pitchFamily="50" charset="-128"/>
                <a:ea typeface="メイリオ" panose="020B0604030504040204" pitchFamily="50" charset="-128"/>
                <a:cs typeface="メイリオ" panose="020B0604030504040204" pitchFamily="50" charset="-128"/>
              </a:rPr>
              <a:t>コピ</a:t>
            </a:r>
            <a:r>
              <a:rPr lang="en-US" sz="2000" dirty="0">
                <a:latin typeface="メイリオ" panose="020B0604030504040204" pitchFamily="50" charset="-128"/>
                <a:ea typeface="メイリオ" panose="020B0604030504040204" pitchFamily="50" charset="-128"/>
                <a:cs typeface="メイリオ" panose="020B0604030504040204" pitchFamily="50" charset="-128"/>
              </a:rPr>
              <a:t>ー</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を用意する</a:t>
            </a:r>
            <a:r>
              <a:rPr lang="en-US" sz="2000" dirty="0">
                <a:latin typeface="メイリオ" panose="020B0604030504040204" pitchFamily="50" charset="-128"/>
                <a:ea typeface="メイリオ" panose="020B0604030504040204" pitchFamily="50" charset="-128"/>
                <a:cs typeface="メイリオ" panose="020B0604030504040204" pitchFamily="50" charset="-128"/>
              </a:rPr>
              <a:t> </a:t>
            </a:r>
          </a:p>
        </p:txBody>
      </p:sp>
      <p:sp>
        <p:nvSpPr>
          <p:cNvPr id="21"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err="1">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告知</a:t>
            </a:r>
            <a:r>
              <a:rPr lang="en-US" altLang="en-US" dirty="0" smtClean="0">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smtClean="0">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通知</a:t>
            </a:r>
            <a:r>
              <a:rPr lang="ja-JP" altLang="en-US" dirty="0">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a:t>
            </a:r>
            <a:r>
              <a:rPr lang="en-US" altLang="en-US" dirty="0" err="1" smtClean="0">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表示</a:t>
            </a:r>
            <a:endParaRPr lang="en-US" altLang="en-US" dirty="0">
              <a:solidFill>
                <a:schemeClr val="tx2"/>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8" name="Rectangle 78"/>
          <p:cNvSpPr>
            <a:spLocks noChangeArrowheads="1"/>
          </p:cNvSpPr>
          <p:nvPr/>
        </p:nvSpPr>
        <p:spPr bwMode="auto">
          <a:xfrm rot="-5400000">
            <a:off x="1935191" y="1574833"/>
            <a:ext cx="504000" cy="954313"/>
          </a:xfrm>
          <a:prstGeom prst="rect">
            <a:avLst/>
          </a:prstGeom>
          <a:solidFill>
            <a:schemeClr val="bg1"/>
          </a:solidFill>
          <a:ln w="9525">
            <a:solidFill>
              <a:schemeClr val="tx1"/>
            </a:solidFill>
            <a:miter lim="800000"/>
            <a:headEnd/>
            <a:tailEnd/>
          </a:ln>
        </p:spPr>
        <p:txBody>
          <a:bodyPr vert="eaVert" anchor="ctr"/>
          <a:lstStyle/>
          <a:p>
            <a:pPr>
              <a:lnSpc>
                <a:spcPct val="65000"/>
              </a:lnSpc>
            </a:pPr>
            <a:r>
              <a:rPr lang="en-US" sz="1000" b="1">
                <a:latin typeface="メイリオ" panose="020B0604030504040204" pitchFamily="50" charset="-128"/>
                <a:ea typeface="メイリオ" panose="020B0604030504040204" pitchFamily="50" charset="-128"/>
                <a:cs typeface="メイリオ" panose="020B0604030504040204" pitchFamily="50" charset="-128"/>
              </a:rPr>
              <a:t>入</a:t>
            </a:r>
            <a:r>
              <a:rPr lang="ja-JP" altLang="en-US" sz="1000" b="1">
                <a:latin typeface="メイリオ" panose="020B0604030504040204" pitchFamily="50" charset="-128"/>
                <a:ea typeface="メイリオ" panose="020B0604030504040204" pitchFamily="50" charset="-128"/>
                <a:cs typeface="メイリオ" panose="020B0604030504040204" pitchFamily="50" charset="-128"/>
              </a:rPr>
              <a:t>力</a:t>
            </a: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：FOSS</a:t>
            </a:r>
            <a:endParaRPr lang="en-US" sz="1000" b="1" i="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9" name="Rectangle 78"/>
          <p:cNvSpPr>
            <a:spLocks noChangeArrowheads="1"/>
          </p:cNvSpPr>
          <p:nvPr/>
        </p:nvSpPr>
        <p:spPr bwMode="auto">
          <a:xfrm rot="-5400000">
            <a:off x="9928894" y="1511989"/>
            <a:ext cx="504000" cy="1080000"/>
          </a:xfrm>
          <a:prstGeom prst="rect">
            <a:avLst/>
          </a:prstGeom>
          <a:solidFill>
            <a:schemeClr val="bg1"/>
          </a:solidFill>
          <a:ln w="9525">
            <a:solidFill>
              <a:schemeClr val="tx1"/>
            </a:solidFill>
            <a:miter lim="800000"/>
            <a:headEnd/>
            <a:tailEnd/>
          </a:ln>
        </p:spPr>
        <p:txBody>
          <a:bodyPr vert="eaVert" anchor="ctr"/>
          <a:lstStyle/>
          <a:p>
            <a:pPr algn="ctr">
              <a:lnSpc>
                <a:spcPct val="70000"/>
              </a:lnSpc>
            </a:pPr>
            <a:r>
              <a:rPr lang="en-US" sz="1000" b="1" dirty="0">
                <a:latin typeface="メイリオ" panose="020B0604030504040204" pitchFamily="50" charset="-128"/>
                <a:ea typeface="メイリオ" panose="020B0604030504040204" pitchFamily="50" charset="-128"/>
                <a:cs typeface="メイリオ" panose="020B0604030504040204" pitchFamily="50" charset="-128"/>
              </a:rPr>
              <a:t>出</a:t>
            </a:r>
            <a:r>
              <a:rPr lang="ja-JP" altLang="en-US" sz="1000" b="1" dirty="0">
                <a:latin typeface="メイリオ" panose="020B0604030504040204" pitchFamily="50" charset="-128"/>
                <a:ea typeface="メイリオ" panose="020B0604030504040204" pitchFamily="50" charset="-128"/>
                <a:cs typeface="メイリオ" panose="020B0604030504040204" pitchFamily="50" charset="-128"/>
              </a:rPr>
              <a:t>力：</a:t>
            </a:r>
            <a:r>
              <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 </a:t>
            </a:r>
          </a:p>
          <a:p>
            <a:pPr algn="ctr">
              <a:lnSpc>
                <a:spcPct val="70000"/>
              </a:lnSpc>
            </a:pPr>
            <a:r>
              <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FOSS </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 </a:t>
            </a: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改変</a:t>
            </a:r>
            <a:endPar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40" name="AutoShape 9"/>
          <p:cNvCxnSpPr>
            <a:cxnSpLocks noChangeShapeType="1"/>
            <a:stCxn id="38" idx="2"/>
          </p:cNvCxnSpPr>
          <p:nvPr/>
        </p:nvCxnSpPr>
        <p:spPr bwMode="auto">
          <a:xfrm>
            <a:off x="2664348" y="2051990"/>
            <a:ext cx="252000"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1" name="AutoShape 10"/>
          <p:cNvCxnSpPr>
            <a:cxnSpLocks noChangeShapeType="1"/>
          </p:cNvCxnSpPr>
          <p:nvPr/>
        </p:nvCxnSpPr>
        <p:spPr bwMode="auto">
          <a:xfrm flipV="1">
            <a:off x="9386896" y="2075128"/>
            <a:ext cx="255587"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42" name="Rectangle 78"/>
          <p:cNvSpPr>
            <a:spLocks noChangeArrowheads="1"/>
          </p:cNvSpPr>
          <p:nvPr/>
        </p:nvSpPr>
        <p:spPr bwMode="auto">
          <a:xfrm rot="10800000">
            <a:off x="3891959"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監査</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Audit）</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3" name="Rectangle 78"/>
          <p:cNvSpPr>
            <a:spLocks noChangeArrowheads="1"/>
          </p:cNvSpPr>
          <p:nvPr/>
        </p:nvSpPr>
        <p:spPr bwMode="auto">
          <a:xfrm rot="10800000">
            <a:off x="4465952"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問題の解決</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Resolve Issue）</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4" name="Rectangle 78"/>
          <p:cNvSpPr>
            <a:spLocks noChangeArrowheads="1"/>
          </p:cNvSpPr>
          <p:nvPr/>
        </p:nvSpPr>
        <p:spPr bwMode="auto">
          <a:xfrm rot="10800000">
            <a:off x="5039945"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レビュー</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Review）</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5" name="Rectangle 78"/>
          <p:cNvSpPr>
            <a:spLocks noChangeArrowheads="1"/>
          </p:cNvSpPr>
          <p:nvPr/>
        </p:nvSpPr>
        <p:spPr bwMode="auto">
          <a:xfrm rot="10800000">
            <a:off x="5613938"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承認</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Approval）</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6" name="Rectangle 78"/>
          <p:cNvSpPr>
            <a:spLocks noChangeArrowheads="1"/>
          </p:cNvSpPr>
          <p:nvPr/>
        </p:nvSpPr>
        <p:spPr bwMode="auto">
          <a:xfrm rot="10800000">
            <a:off x="6187931"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登録</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Registration）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8" name="Rectangle 78"/>
          <p:cNvSpPr>
            <a:spLocks noChangeArrowheads="1"/>
          </p:cNvSpPr>
          <p:nvPr/>
        </p:nvSpPr>
        <p:spPr bwMode="auto">
          <a:xfrm rot="10800000">
            <a:off x="7335917"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検証</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Verification）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9" name="Rectangle 78"/>
          <p:cNvSpPr>
            <a:spLocks noChangeArrowheads="1"/>
          </p:cNvSpPr>
          <p:nvPr/>
        </p:nvSpPr>
        <p:spPr bwMode="auto">
          <a:xfrm rot="10800000">
            <a:off x="7909910"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頒布</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Distribution）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0" name="Rectangle 78"/>
          <p:cNvSpPr>
            <a:spLocks noChangeArrowheads="1"/>
          </p:cNvSpPr>
          <p:nvPr/>
        </p:nvSpPr>
        <p:spPr bwMode="auto">
          <a:xfrm rot="10800000">
            <a:off x="8483903" y="1515600"/>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検証</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Verification）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1" name="Rectangle 78"/>
          <p:cNvSpPr>
            <a:spLocks noChangeArrowheads="1"/>
          </p:cNvSpPr>
          <p:nvPr/>
        </p:nvSpPr>
        <p:spPr bwMode="auto">
          <a:xfrm rot="10800000">
            <a:off x="3317966"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確認</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dirty="0" err="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Identification</a:t>
            </a:r>
            <a:r>
              <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endParaRPr lang="en-US" sz="1000" b="1" i="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2" name="Rectangle 78"/>
          <p:cNvSpPr>
            <a:spLocks noChangeArrowheads="1"/>
          </p:cNvSpPr>
          <p:nvPr/>
        </p:nvSpPr>
        <p:spPr bwMode="auto">
          <a:xfrm rot="10800000">
            <a:off x="6792092" y="1440000"/>
            <a:ext cx="430887" cy="1440000"/>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vert270" anchor="ctr" anchorCtr="1">
            <a:spAutoFit/>
          </a:bodyPr>
          <a:lstStyle/>
          <a:p>
            <a:pPr algn="ctr"/>
            <a:r>
              <a:rPr lang="en-US" sz="8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告知／通知／</a:t>
            </a:r>
            <a:r>
              <a:rPr lang="en-US" sz="8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表示</a:t>
            </a:r>
          </a:p>
          <a:p>
            <a:pPr algn="ctr"/>
            <a:r>
              <a:rPr lang="en-US" sz="8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8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Notice）</a:t>
            </a:r>
          </a:p>
        </p:txBody>
      </p:sp>
      <p:sp>
        <p:nvSpPr>
          <p:cNvPr id="20" name="Rectangle 25"/>
          <p:cNvSpPr/>
          <p:nvPr/>
        </p:nvSpPr>
        <p:spPr>
          <a:xfrm>
            <a:off x="246509" y="3240000"/>
            <a:ext cx="11945492" cy="369332"/>
          </a:xfrm>
          <a:prstGeom prst="rect">
            <a:avLst/>
          </a:prstGeom>
        </p:spPr>
        <p:txBody>
          <a:bodyPr wrap="square" anchor="t">
            <a:spAutoFit/>
          </a:bodyPr>
          <a:lstStyle/>
          <a:p>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製品リリース時に用いる適切な告知／表示を準備</a:t>
            </a:r>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する</a:t>
            </a:r>
            <a:endParaRPr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338173736"/>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AutoShape 5"/>
          <p:cNvSpPr>
            <a:spLocks noChangeArrowheads="1"/>
          </p:cNvSpPr>
          <p:nvPr/>
        </p:nvSpPr>
        <p:spPr bwMode="auto">
          <a:xfrm>
            <a:off x="3843338" y="1331075"/>
            <a:ext cx="4508500" cy="1792287"/>
          </a:xfrm>
          <a:prstGeom prst="cloudCallout">
            <a:avLst>
              <a:gd name="adj1" fmla="val -24583"/>
              <a:gd name="adj2" fmla="val 15722"/>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en-US" sz="100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1" name="Rectangle 24"/>
          <p:cNvSpPr txBox="1">
            <a:spLocks/>
          </p:cNvSpPr>
          <p:nvPr/>
        </p:nvSpPr>
        <p:spPr>
          <a:xfrm>
            <a:off x="0" y="3780000"/>
            <a:ext cx="4039200" cy="2985013"/>
          </a:xfrm>
          <a:prstGeom prst="rect">
            <a:avLst/>
          </a:prstGeom>
          <a:noFill/>
          <a:ln w="3175" cap="sq">
            <a:noFill/>
            <a:miter lim="800000"/>
          </a:ln>
        </p:spPr>
        <p:txBody>
          <a:bodyPr vert="horz" wrap="square" lIns="252000" tIns="46800" rIns="180000" bIns="216000" rtlCol="0" anchor="t">
            <a:noAutofit/>
          </a:bodyPr>
          <a:lstStyle/>
          <a:p>
            <a:pPr marL="228600" indent="-228600">
              <a:lnSpc>
                <a:spcPct val="90000"/>
              </a:lnSpc>
              <a:spcBef>
                <a:spcPts val="1000"/>
              </a:spcBef>
              <a:buSzPct val="90000"/>
              <a:buFont typeface="Arial" panose="020B0604020202020204" pitchFamily="34" charset="0"/>
              <a:buChar char="•"/>
              <a:defRPr/>
            </a:pPr>
            <a:r>
              <a:rPr lang="en-US" u="sng" dirty="0" err="1">
                <a:solidFill>
                  <a:srgbClr val="0070C0"/>
                </a:solidFill>
                <a:latin typeface="メイリオ" panose="020B0604030504040204" pitchFamily="50" charset="-128"/>
                <a:ea typeface="メイリオ" panose="020B0604030504040204" pitchFamily="50" charset="-128"/>
                <a:cs typeface="メイリオ" panose="020B0604030504040204" pitchFamily="50" charset="-128"/>
              </a:rPr>
              <a:t>前提条件</a:t>
            </a:r>
            <a:r>
              <a:rPr lang="en-US" u="sng" dirty="0">
                <a:solidFill>
                  <a:srgbClr val="0070C0"/>
                </a:solidFill>
                <a:latin typeface="メイリオ" panose="020B0604030504040204" pitchFamily="50" charset="-128"/>
                <a:ea typeface="メイリオ" panose="020B0604030504040204" pitchFamily="50" charset="-128"/>
                <a:cs typeface="メイリオ" panose="020B0604030504040204" pitchFamily="50" charset="-128"/>
              </a:rPr>
              <a:t>：</a:t>
            </a:r>
          </a:p>
          <a:p>
            <a:pPr lvl="1" indent="-182880">
              <a:lnSpc>
                <a:spcPct val="90000"/>
              </a:lnSpc>
              <a:spcBef>
                <a:spcPct val="20000"/>
              </a:spcBef>
              <a:buClr>
                <a:schemeClr val="accent1"/>
              </a:buClr>
              <a:buSzPct val="85000"/>
              <a:buFont typeface="Arial" pitchFamily="34" charset="0"/>
              <a:buChar char="•"/>
              <a:defRPr/>
            </a:pPr>
            <a:r>
              <a:rPr lang="en-US" sz="1600" dirty="0" err="1">
                <a:latin typeface="メイリオ" panose="020B0604030504040204" pitchFamily="50" charset="-128"/>
                <a:ea typeface="メイリオ" panose="020B0604030504040204" pitchFamily="50" charset="-128"/>
                <a:cs typeface="メイリオ" panose="020B0604030504040204" pitchFamily="50" charset="-128"/>
              </a:rPr>
              <a:t>FOSSコンポーネントの使用が承認され</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ている</a:t>
            </a: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lvl="1" indent="-182880">
              <a:lnSpc>
                <a:spcPct val="90000"/>
              </a:lnSpc>
              <a:spcBef>
                <a:spcPct val="20000"/>
              </a:spcBef>
              <a:buClr>
                <a:schemeClr val="accent1"/>
              </a:buClr>
              <a:buSzPct val="85000"/>
              <a:buFont typeface="Arial" pitchFamily="34" charset="0"/>
              <a:buChar char="•"/>
              <a:defRPr/>
            </a:pPr>
            <a:r>
              <a:rPr lang="en-US" sz="1600" dirty="0" err="1">
                <a:latin typeface="メイリオ" panose="020B0604030504040204" pitchFamily="50" charset="-128"/>
                <a:ea typeface="メイリオ" panose="020B0604030504040204" pitchFamily="50" charset="-128"/>
                <a:cs typeface="メイリオ" panose="020B0604030504040204" pitchFamily="50" charset="-128"/>
              </a:rPr>
              <a:t>FOSSコンポーネントがそのリリース</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の</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ソフトウェア一覧</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表</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に登録され</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ている</a:t>
            </a: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lvl="1" indent="-182880">
              <a:lnSpc>
                <a:spcPct val="90000"/>
              </a:lnSpc>
              <a:spcBef>
                <a:spcPct val="20000"/>
              </a:spcBef>
              <a:buClr>
                <a:schemeClr val="accent1"/>
              </a:buClr>
              <a:buSzPct val="85000"/>
              <a:buFont typeface="Arial" pitchFamily="34" charset="0"/>
              <a:buChar char="•"/>
              <a:defRPr/>
            </a:pPr>
            <a:r>
              <a:rPr lang="en-US" sz="1600" dirty="0" err="1">
                <a:latin typeface="メイリオ" panose="020B0604030504040204" pitchFamily="50" charset="-128"/>
                <a:ea typeface="メイリオ" panose="020B0604030504040204" pitchFamily="50" charset="-128"/>
                <a:cs typeface="メイリオ" panose="020B0604030504040204" pitchFamily="50" charset="-128"/>
              </a:rPr>
              <a:t>適切な告知／表示が準備された</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ている</a:t>
            </a: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marL="614363" indent="-342900">
              <a:buFont typeface="Arial"/>
              <a:buChar char="•"/>
            </a:pP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marL="614363" indent="-342900">
              <a:buFont typeface="Arial"/>
              <a:buChar char="•"/>
            </a:pP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marL="614363" indent="-342900"/>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endParaRPr kumimoji="0" lang="en-US" sz="1800" b="1" i="0" u="none" strike="noStrike" kern="1200" cap="none" spc="0" normalizeH="0" baseline="0" noProof="0" dirty="0">
              <a:ln>
                <a:noFill/>
              </a:ln>
              <a:effectLst/>
              <a:uLnTx/>
              <a:uFillTx/>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2" name="Rectangle 25"/>
          <p:cNvSpPr txBox="1">
            <a:spLocks/>
          </p:cNvSpPr>
          <p:nvPr/>
        </p:nvSpPr>
        <p:spPr>
          <a:xfrm>
            <a:off x="8152800" y="3780000"/>
            <a:ext cx="4039200" cy="2680484"/>
          </a:xfrm>
          <a:prstGeom prst="rect">
            <a:avLst/>
          </a:prstGeom>
        </p:spPr>
        <p:txBody>
          <a:bodyPr vert="horz" lIns="91440" tIns="45720" rIns="91440" bIns="45720" rtlCol="0" anchor="t">
            <a:normAutofit/>
          </a:bodyPr>
          <a:lstStyle/>
          <a:p>
            <a:pPr marL="228600" indent="-228600">
              <a:lnSpc>
                <a:spcPct val="90000"/>
              </a:lnSpc>
              <a:spcBef>
                <a:spcPts val="1000"/>
              </a:spcBef>
              <a:buSzPct val="90000"/>
              <a:buFont typeface="Arial" panose="020B0604020202020204" pitchFamily="34" charset="0"/>
              <a:buChar char="•"/>
              <a:defRPr/>
            </a:pPr>
            <a:r>
              <a:rPr lang="en-US" u="sng" dirty="0" err="1">
                <a:solidFill>
                  <a:srgbClr val="0070C0"/>
                </a:solidFill>
                <a:latin typeface="メイリオ" panose="020B0604030504040204" pitchFamily="50" charset="-128"/>
                <a:ea typeface="メイリオ" panose="020B0604030504040204" pitchFamily="50" charset="-128"/>
                <a:cs typeface="メイリオ" panose="020B0604030504040204" pitchFamily="50" charset="-128"/>
              </a:rPr>
              <a:t>成果</a:t>
            </a:r>
            <a:r>
              <a:rPr lang="en-US" u="sng" dirty="0">
                <a:solidFill>
                  <a:srgbClr val="0070C0"/>
                </a:solidFill>
                <a:latin typeface="メイリオ" panose="020B0604030504040204" pitchFamily="50" charset="-128"/>
                <a:ea typeface="メイリオ" panose="020B0604030504040204" pitchFamily="50" charset="-128"/>
                <a:cs typeface="メイリオ" panose="020B0604030504040204" pitchFamily="50" charset="-128"/>
              </a:rPr>
              <a:t>： </a:t>
            </a:r>
          </a:p>
          <a:p>
            <a:pPr lvl="1" indent="-182880">
              <a:lnSpc>
                <a:spcPct val="80000"/>
              </a:lnSpc>
              <a:spcBef>
                <a:spcPct val="20000"/>
              </a:spcBef>
              <a:buClr>
                <a:schemeClr val="accent1"/>
              </a:buClr>
              <a:buSzPct val="85000"/>
              <a:buFont typeface="Arial" pitchFamily="34" charset="0"/>
              <a:buChar char="•"/>
              <a:defRPr/>
            </a:pPr>
            <a:r>
              <a:rPr lang="en-US" sz="1600" dirty="0" err="1">
                <a:latin typeface="メイリオ" panose="020B0604030504040204" pitchFamily="50" charset="-128"/>
                <a:ea typeface="メイリオ" panose="020B0604030504040204" pitchFamily="50" charset="-128"/>
                <a:cs typeface="メイリオ" panose="020B0604030504040204" pitchFamily="50" charset="-128"/>
              </a:rPr>
              <a:t>頒布パッケージ</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には、</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レビューされ承認されたソフトウェアだけ</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が</a:t>
            </a:r>
            <a:r>
              <a:rPr lang="en-US" sz="1600" dirty="0">
                <a:latin typeface="メイリオ" panose="020B0604030504040204" pitchFamily="50" charset="-128"/>
                <a:ea typeface="メイリオ" panose="020B0604030504040204" pitchFamily="50" charset="-128"/>
                <a:cs typeface="メイリオ" panose="020B0604030504040204" pitchFamily="50" charset="-128"/>
              </a:rPr>
              <a:t>含</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まれ</a:t>
            </a:r>
            <a:r>
              <a:rPr lang="ja-JP" altLang="en-US" sz="1600" dirty="0" err="1">
                <a:latin typeface="メイリオ" panose="020B0604030504040204" pitchFamily="50" charset="-128"/>
                <a:ea typeface="メイリオ" panose="020B0604030504040204" pitchFamily="50" charset="-128"/>
                <a:cs typeface="メイリオ" panose="020B0604030504040204" pitchFamily="50" charset="-128"/>
              </a:rPr>
              <a:t>て</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いる</a:t>
            </a: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lvl="1" indent="-182880">
              <a:lnSpc>
                <a:spcPct val="80000"/>
              </a:lnSpc>
              <a:spcBef>
                <a:spcPct val="20000"/>
              </a:spcBef>
              <a:buClr>
                <a:schemeClr val="accent1"/>
              </a:buClr>
              <a:buSzPct val="85000"/>
              <a:buFont typeface="Arial" pitchFamily="34" charset="0"/>
              <a:buChar char="•"/>
              <a:defRPr/>
            </a:pPr>
            <a:r>
              <a:rPr lang="en-US" sz="1600">
                <a:latin typeface="メイリオ" panose="020B0604030504040204" pitchFamily="50" charset="-128"/>
                <a:ea typeface="メイリオ" panose="020B0604030504040204" pitchFamily="50" charset="-128"/>
                <a:cs typeface="メイリオ" panose="020B0604030504040204" pitchFamily="50" charset="-128"/>
              </a:rPr>
              <a:t>（ </a:t>
            </a:r>
            <a:r>
              <a:rPr lang="en-US" sz="1600" smtClean="0">
                <a:latin typeface="メイリオ" panose="020B0604030504040204" pitchFamily="50" charset="-128"/>
                <a:ea typeface="メイリオ" panose="020B0604030504040204" pitchFamily="50" charset="-128"/>
                <a:cs typeface="メイリオ" panose="020B0604030504040204" pitchFamily="50" charset="-128"/>
              </a:rPr>
              <a:t>OpenChain仕様書で定義</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され</a:t>
            </a:r>
            <a:r>
              <a:rPr lang="en-US" sz="1600" dirty="0">
                <a:latin typeface="メイリオ" panose="020B0604030504040204" pitchFamily="50" charset="-128"/>
                <a:ea typeface="メイリオ" panose="020B0604030504040204" pitchFamily="50" charset="-128"/>
                <a:cs typeface="メイリオ" panose="020B0604030504040204" pitchFamily="50" charset="-128"/>
              </a:rPr>
              <a:t>る）「</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頒布コンプライアンス関連資料</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」として</a:t>
            </a:r>
            <a:r>
              <a:rPr lang="en-US" sz="1600" dirty="0">
                <a:latin typeface="メイリオ" panose="020B0604030504040204" pitchFamily="50" charset="-128"/>
                <a:ea typeface="メイリオ" panose="020B0604030504040204" pitchFamily="50" charset="-128"/>
                <a:cs typeface="メイリオ" panose="020B0604030504040204" pitchFamily="50" charset="-128"/>
              </a:rPr>
              <a:t>、</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頒布パッケージ</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やその他頒布</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形態に</a:t>
            </a:r>
            <a:r>
              <a:rPr lang="en-US" altLang="ja-JP" sz="1600" dirty="0" err="1">
                <a:latin typeface="メイリオ" panose="020B0604030504040204" pitchFamily="50" charset="-128"/>
                <a:ea typeface="メイリオ" panose="020B0604030504040204" pitchFamily="50" charset="-128"/>
                <a:cs typeface="メイリオ" panose="020B0604030504040204" pitchFamily="50" charset="-128"/>
              </a:rPr>
              <a:t>適切な告知／表示</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が</a:t>
            </a:r>
            <a:r>
              <a:rPr lang="en-US" altLang="ja-JP" sz="1600" dirty="0" err="1">
                <a:latin typeface="メイリオ" panose="020B0604030504040204" pitchFamily="50" charset="-128"/>
                <a:ea typeface="メイリオ" panose="020B0604030504040204" pitchFamily="50" charset="-128"/>
                <a:cs typeface="メイリオ" panose="020B0604030504040204" pitchFamily="50" charset="-128"/>
              </a:rPr>
              <a:t>盛り込</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まれ</a:t>
            </a:r>
            <a:r>
              <a:rPr lang="ja-JP" altLang="en-US" sz="1600" dirty="0" err="1">
                <a:latin typeface="メイリオ" panose="020B0604030504040204" pitchFamily="50" charset="-128"/>
                <a:ea typeface="メイリオ" panose="020B0604030504040204" pitchFamily="50" charset="-128"/>
                <a:cs typeface="メイリオ" panose="020B0604030504040204" pitchFamily="50" charset="-128"/>
              </a:rPr>
              <a:t>て</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いる</a:t>
            </a: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marL="685800"/>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marL="685800"/>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3" name="Rectangle 25"/>
          <p:cNvSpPr txBox="1">
            <a:spLocks/>
          </p:cNvSpPr>
          <p:nvPr/>
        </p:nvSpPr>
        <p:spPr>
          <a:xfrm>
            <a:off x="3930883" y="3699318"/>
            <a:ext cx="4344671" cy="2771456"/>
          </a:xfrm>
          <a:prstGeom prst="rect">
            <a:avLst/>
          </a:prstGeom>
        </p:spPr>
        <p:txBody>
          <a:bodyPr vert="horz" lIns="91440" tIns="45720" rIns="91440" bIns="45720" rtlCol="0" anchor="t">
            <a:noAutofit/>
          </a:bodyPr>
          <a:lstStyle/>
          <a:p>
            <a:pPr marL="228600" indent="-228600">
              <a:lnSpc>
                <a:spcPct val="110000"/>
              </a:lnSpc>
              <a:spcBef>
                <a:spcPts val="1000"/>
              </a:spcBef>
              <a:buSzPct val="90000"/>
              <a:buFont typeface="Arial" panose="020B0604020202020204" pitchFamily="34" charset="0"/>
              <a:buChar char="•"/>
              <a:defRPr/>
            </a:pPr>
            <a:r>
              <a:rPr lang="en-US" u="sng" dirty="0" err="1">
                <a:solidFill>
                  <a:srgbClr val="0070C0"/>
                </a:solidFill>
                <a:latin typeface="メイリオ" panose="020B0604030504040204" pitchFamily="50" charset="-128"/>
                <a:ea typeface="メイリオ" panose="020B0604030504040204" pitchFamily="50" charset="-128"/>
                <a:cs typeface="メイリオ" panose="020B0604030504040204" pitchFamily="50" charset="-128"/>
              </a:rPr>
              <a:t>ステップ</a:t>
            </a:r>
            <a:r>
              <a:rPr lang="en-US" u="sng" dirty="0">
                <a:solidFill>
                  <a:srgbClr val="0070C0"/>
                </a:solidFill>
                <a:latin typeface="メイリオ" panose="020B0604030504040204" pitchFamily="50" charset="-128"/>
                <a:ea typeface="メイリオ" panose="020B0604030504040204" pitchFamily="50" charset="-128"/>
                <a:cs typeface="メイリオ" panose="020B0604030504040204" pitchFamily="50" charset="-128"/>
              </a:rPr>
              <a:t>： </a:t>
            </a:r>
          </a:p>
          <a:p>
            <a:pPr lvl="1" indent="-182880">
              <a:spcBef>
                <a:spcPct val="20000"/>
              </a:spcBef>
              <a:buClr>
                <a:schemeClr val="accent1"/>
              </a:buClr>
              <a:buSzPct val="85000"/>
              <a:buFont typeface="Arial" pitchFamily="34" charset="0"/>
              <a:buChar char="•"/>
              <a:defRPr/>
            </a:pPr>
            <a:r>
              <a:rPr lang="en-US" sz="1600" dirty="0" err="1">
                <a:latin typeface="メイリオ" panose="020B0604030504040204" pitchFamily="50" charset="-128"/>
                <a:ea typeface="メイリオ" panose="020B0604030504040204" pitchFamily="50" charset="-128"/>
                <a:cs typeface="メイリオ" panose="020B0604030504040204" pitchFamily="50" charset="-128"/>
              </a:rPr>
              <a:t>頒布</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用</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のFOSSパッケージが明確になっていて</a:t>
            </a:r>
            <a:r>
              <a:rPr lang="ja-JP" altLang="en-US" sz="1600" dirty="0" err="1">
                <a:latin typeface="メイリオ" panose="020B0604030504040204" pitchFamily="50" charset="-128"/>
                <a:ea typeface="メイリオ" panose="020B0604030504040204" pitchFamily="50" charset="-128"/>
                <a:cs typeface="メイリオ" panose="020B0604030504040204" pitchFamily="50" charset="-128"/>
              </a:rPr>
              <a:t>、</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承認されていることを</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検証</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する</a:t>
            </a: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lvl="1" indent="-182880">
              <a:spcBef>
                <a:spcPct val="20000"/>
              </a:spcBef>
              <a:buClr>
                <a:schemeClr val="accent1"/>
              </a:buClr>
              <a:buSzPct val="85000"/>
              <a:buFont typeface="Arial" pitchFamily="34" charset="0"/>
              <a:buChar char="•"/>
              <a:defRPr/>
            </a:pP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レビューされたソースコードが製品として出荷されるバイナリ形態の同等物と合致していることを</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検証</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する</a:t>
            </a: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lvl="1" indent="-182880">
              <a:spcBef>
                <a:spcPct val="20000"/>
              </a:spcBef>
              <a:buClr>
                <a:schemeClr val="accent1"/>
              </a:buClr>
              <a:buSzPct val="85000"/>
              <a:buFont typeface="Arial" pitchFamily="34" charset="0"/>
              <a:buChar char="•"/>
              <a:defRPr/>
            </a:pP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エンドユーザ</a:t>
            </a:r>
            <a:r>
              <a:rPr lang="ja-JP" altLang="en-US" sz="1600" dirty="0" err="1">
                <a:latin typeface="メイリオ" panose="020B0604030504040204" pitchFamily="50" charset="-128"/>
                <a:ea typeface="メイリオ" panose="020B0604030504040204" pitchFamily="50" charset="-128"/>
                <a:cs typeface="メイリオ" panose="020B0604030504040204" pitchFamily="50" charset="-128"/>
              </a:rPr>
              <a:t>ー</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向けに当該FOSSのソースコードをリクエストできる権利について情報提供するため</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の</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適切な告知</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文</a:t>
            </a:r>
            <a:r>
              <a:rPr lang="en-US" sz="1600" dirty="0">
                <a:latin typeface="メイリオ" panose="020B0604030504040204" pitchFamily="50" charset="-128"/>
                <a:ea typeface="メイリオ" panose="020B0604030504040204" pitchFamily="50" charset="-128"/>
                <a:cs typeface="メイリオ" panose="020B0604030504040204" pitchFamily="50" charset="-128"/>
              </a:rPr>
              <a:t>が</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すべて用意さ</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れていることを</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検証</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する</a:t>
            </a: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lvl="1" indent="-182880">
              <a:spcBef>
                <a:spcPct val="20000"/>
              </a:spcBef>
              <a:buClr>
                <a:schemeClr val="accent1"/>
              </a:buClr>
              <a:buSzPct val="85000"/>
              <a:buFont typeface="Arial" pitchFamily="34" charset="0"/>
              <a:buChar char="•"/>
              <a:defRPr/>
            </a:pPr>
            <a:r>
              <a:rPr lang="en-US" sz="1600" dirty="0" err="1">
                <a:latin typeface="メイリオ" panose="020B0604030504040204" pitchFamily="50" charset="-128"/>
                <a:ea typeface="メイリオ" panose="020B0604030504040204" pitchFamily="50" charset="-128"/>
                <a:cs typeface="メイリオ" panose="020B0604030504040204" pitchFamily="50" charset="-128"/>
              </a:rPr>
              <a:t>確認された</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その他</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義務の履行を</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検証</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する</a:t>
            </a:r>
            <a:r>
              <a:rPr lang="en-US" sz="1600" dirty="0">
                <a:latin typeface="メイリオ" panose="020B0604030504040204" pitchFamily="50" charset="-128"/>
                <a:ea typeface="メイリオ" panose="020B0604030504040204" pitchFamily="50" charset="-128"/>
                <a:cs typeface="メイリオ" panose="020B0604030504040204" pitchFamily="50" charset="-128"/>
              </a:rPr>
              <a:t> </a:t>
            </a:r>
          </a:p>
          <a:p>
            <a:pPr marL="614363" indent="-342900">
              <a:buFont typeface="Arial"/>
              <a:buChar char="•"/>
            </a:pP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marL="614363" indent="-342900">
              <a:buFont typeface="Arial"/>
              <a:buChar char="•"/>
            </a:pP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marL="614363" indent="-342900">
              <a:buFont typeface="Arial"/>
              <a:buChar char="•"/>
            </a:pP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4" name="Rectangle 23"/>
          <p:cNvSpPr/>
          <p:nvPr/>
        </p:nvSpPr>
        <p:spPr>
          <a:xfrm>
            <a:off x="246508" y="3216803"/>
            <a:ext cx="11945492" cy="369332"/>
          </a:xfrm>
          <a:prstGeom prst="rect">
            <a:avLst/>
          </a:prstGeom>
        </p:spPr>
        <p:txBody>
          <a:bodyPr wrap="square" anchor="t">
            <a:spAutoFit/>
          </a:bodyPr>
          <a:lstStyle/>
          <a:p>
            <a:r>
              <a:rPr lang="en-US" b="1" dirty="0" err="1">
                <a:latin typeface="メイリオ" panose="020B0604030504040204" pitchFamily="50" charset="-128"/>
                <a:ea typeface="メイリオ" panose="020B0604030504040204" pitchFamily="50" charset="-128"/>
                <a:cs typeface="メイリオ" panose="020B0604030504040204" pitchFamily="50" charset="-128"/>
              </a:rPr>
              <a:t>頒布されるソフトウェアがレビューされ承認されたことを</a:t>
            </a: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検証</a:t>
            </a:r>
            <a:r>
              <a:rPr lang="en-US" b="1" dirty="0" err="1">
                <a:latin typeface="メイリオ" panose="020B0604030504040204" pitchFamily="50" charset="-128"/>
                <a:ea typeface="メイリオ" panose="020B0604030504040204" pitchFamily="50" charset="-128"/>
                <a:cs typeface="メイリオ" panose="020B0604030504040204" pitchFamily="50" charset="-128"/>
              </a:rPr>
              <a:t>する</a:t>
            </a:r>
            <a:r>
              <a:rPr lang="en-US" b="1" dirty="0">
                <a:latin typeface="メイリオ" panose="020B0604030504040204" pitchFamily="50" charset="-128"/>
                <a:ea typeface="メイリオ" panose="020B0604030504040204" pitchFamily="50" charset="-128"/>
                <a:cs typeface="メイリオ" panose="020B0604030504040204" pitchFamily="50" charset="-128"/>
              </a:rPr>
              <a:t> </a:t>
            </a:r>
          </a:p>
        </p:txBody>
      </p:sp>
      <p:sp>
        <p:nvSpPr>
          <p:cNvPr id="25"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頒布前の検証</a:t>
            </a:r>
          </a:p>
        </p:txBody>
      </p:sp>
      <p:sp>
        <p:nvSpPr>
          <p:cNvPr id="27" name="Rectangle 78"/>
          <p:cNvSpPr>
            <a:spLocks noChangeArrowheads="1"/>
          </p:cNvSpPr>
          <p:nvPr/>
        </p:nvSpPr>
        <p:spPr bwMode="auto">
          <a:xfrm rot="-5400000">
            <a:off x="1935191" y="1574833"/>
            <a:ext cx="504000" cy="954313"/>
          </a:xfrm>
          <a:prstGeom prst="rect">
            <a:avLst/>
          </a:prstGeom>
          <a:solidFill>
            <a:schemeClr val="bg1"/>
          </a:solidFill>
          <a:ln w="9525">
            <a:solidFill>
              <a:schemeClr val="tx1"/>
            </a:solidFill>
            <a:miter lim="800000"/>
            <a:headEnd/>
            <a:tailEnd/>
          </a:ln>
        </p:spPr>
        <p:txBody>
          <a:bodyPr vert="eaVert" anchor="ctr"/>
          <a:lstStyle/>
          <a:p>
            <a:pPr>
              <a:lnSpc>
                <a:spcPct val="65000"/>
              </a:lnSpc>
            </a:pPr>
            <a:r>
              <a:rPr lang="en-US" sz="1000" b="1">
                <a:latin typeface="メイリオ" panose="020B0604030504040204" pitchFamily="50" charset="-128"/>
                <a:ea typeface="メイリオ" panose="020B0604030504040204" pitchFamily="50" charset="-128"/>
                <a:cs typeface="メイリオ" panose="020B0604030504040204" pitchFamily="50" charset="-128"/>
              </a:rPr>
              <a:t>入</a:t>
            </a:r>
            <a:r>
              <a:rPr lang="ja-JP" altLang="en-US" sz="1000" b="1">
                <a:latin typeface="メイリオ" panose="020B0604030504040204" pitchFamily="50" charset="-128"/>
                <a:ea typeface="メイリオ" panose="020B0604030504040204" pitchFamily="50" charset="-128"/>
                <a:cs typeface="メイリオ" panose="020B0604030504040204" pitchFamily="50" charset="-128"/>
              </a:rPr>
              <a:t>力</a:t>
            </a: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：FOSS</a:t>
            </a:r>
            <a:endParaRPr lang="en-US" sz="1000" b="1" i="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8" name="Rectangle 78"/>
          <p:cNvSpPr>
            <a:spLocks noChangeArrowheads="1"/>
          </p:cNvSpPr>
          <p:nvPr/>
        </p:nvSpPr>
        <p:spPr bwMode="auto">
          <a:xfrm rot="-5400000">
            <a:off x="9928894" y="1511989"/>
            <a:ext cx="504000" cy="1080000"/>
          </a:xfrm>
          <a:prstGeom prst="rect">
            <a:avLst/>
          </a:prstGeom>
          <a:solidFill>
            <a:schemeClr val="bg1"/>
          </a:solidFill>
          <a:ln w="9525">
            <a:solidFill>
              <a:schemeClr val="tx1"/>
            </a:solidFill>
            <a:miter lim="800000"/>
            <a:headEnd/>
            <a:tailEnd/>
          </a:ln>
        </p:spPr>
        <p:txBody>
          <a:bodyPr vert="eaVert" anchor="ctr"/>
          <a:lstStyle/>
          <a:p>
            <a:pPr algn="ctr">
              <a:lnSpc>
                <a:spcPct val="70000"/>
              </a:lnSpc>
            </a:pPr>
            <a:r>
              <a:rPr lang="en-US" sz="1000" b="1" dirty="0">
                <a:latin typeface="メイリオ" panose="020B0604030504040204" pitchFamily="50" charset="-128"/>
                <a:ea typeface="メイリオ" panose="020B0604030504040204" pitchFamily="50" charset="-128"/>
                <a:cs typeface="メイリオ" panose="020B0604030504040204" pitchFamily="50" charset="-128"/>
              </a:rPr>
              <a:t>出</a:t>
            </a:r>
            <a:r>
              <a:rPr lang="ja-JP" altLang="en-US" sz="1000" b="1" dirty="0">
                <a:latin typeface="メイリオ" panose="020B0604030504040204" pitchFamily="50" charset="-128"/>
                <a:ea typeface="メイリオ" panose="020B0604030504040204" pitchFamily="50" charset="-128"/>
                <a:cs typeface="メイリオ" panose="020B0604030504040204" pitchFamily="50" charset="-128"/>
              </a:rPr>
              <a:t>力：</a:t>
            </a:r>
            <a:r>
              <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 </a:t>
            </a:r>
          </a:p>
          <a:p>
            <a:pPr algn="ctr">
              <a:lnSpc>
                <a:spcPct val="70000"/>
              </a:lnSpc>
            </a:pPr>
            <a:r>
              <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FOSS </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 </a:t>
            </a: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改変</a:t>
            </a:r>
            <a:endPar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29" name="AutoShape 9"/>
          <p:cNvCxnSpPr>
            <a:cxnSpLocks noChangeShapeType="1"/>
            <a:stCxn id="27" idx="2"/>
          </p:cNvCxnSpPr>
          <p:nvPr/>
        </p:nvCxnSpPr>
        <p:spPr bwMode="auto">
          <a:xfrm>
            <a:off x="2664348" y="2051990"/>
            <a:ext cx="252000"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0" name="AutoShape 10"/>
          <p:cNvCxnSpPr>
            <a:cxnSpLocks noChangeShapeType="1"/>
          </p:cNvCxnSpPr>
          <p:nvPr/>
        </p:nvCxnSpPr>
        <p:spPr bwMode="auto">
          <a:xfrm flipV="1">
            <a:off x="9386896" y="2075128"/>
            <a:ext cx="255587"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1" name="Rectangle 78"/>
          <p:cNvSpPr>
            <a:spLocks noChangeArrowheads="1"/>
          </p:cNvSpPr>
          <p:nvPr/>
        </p:nvSpPr>
        <p:spPr bwMode="auto">
          <a:xfrm rot="10800000">
            <a:off x="3891959"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監査</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Audit）</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2" name="Rectangle 78"/>
          <p:cNvSpPr>
            <a:spLocks noChangeArrowheads="1"/>
          </p:cNvSpPr>
          <p:nvPr/>
        </p:nvSpPr>
        <p:spPr bwMode="auto">
          <a:xfrm rot="10800000">
            <a:off x="4465952"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問題の解決</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Resolve Issue）</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3" name="Rectangle 78"/>
          <p:cNvSpPr>
            <a:spLocks noChangeArrowheads="1"/>
          </p:cNvSpPr>
          <p:nvPr/>
        </p:nvSpPr>
        <p:spPr bwMode="auto">
          <a:xfrm rot="10800000">
            <a:off x="5039945"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レビュー</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Review）</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4" name="Rectangle 78"/>
          <p:cNvSpPr>
            <a:spLocks noChangeArrowheads="1"/>
          </p:cNvSpPr>
          <p:nvPr/>
        </p:nvSpPr>
        <p:spPr bwMode="auto">
          <a:xfrm rot="10800000">
            <a:off x="5613938"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承認</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Approval）</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5" name="Rectangle 78"/>
          <p:cNvSpPr>
            <a:spLocks noChangeArrowheads="1"/>
          </p:cNvSpPr>
          <p:nvPr/>
        </p:nvSpPr>
        <p:spPr bwMode="auto">
          <a:xfrm rot="10800000">
            <a:off x="6187931"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登録</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Registration）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6" name="Rectangle 78"/>
          <p:cNvSpPr>
            <a:spLocks noChangeArrowheads="1"/>
          </p:cNvSpPr>
          <p:nvPr/>
        </p:nvSpPr>
        <p:spPr bwMode="auto">
          <a:xfrm rot="10800000">
            <a:off x="6761924"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告知／通知／</a:t>
            </a: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表示</a:t>
            </a:r>
            <a:b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b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Notice）</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8" name="Rectangle 78"/>
          <p:cNvSpPr>
            <a:spLocks noChangeArrowheads="1"/>
          </p:cNvSpPr>
          <p:nvPr/>
        </p:nvSpPr>
        <p:spPr bwMode="auto">
          <a:xfrm rot="10800000">
            <a:off x="7909910"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頒布</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Distribution）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9" name="Rectangle 78"/>
          <p:cNvSpPr>
            <a:spLocks noChangeArrowheads="1"/>
          </p:cNvSpPr>
          <p:nvPr/>
        </p:nvSpPr>
        <p:spPr bwMode="auto">
          <a:xfrm rot="10800000">
            <a:off x="8483903" y="1515600"/>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検証</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Verification）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0" name="Rectangle 78"/>
          <p:cNvSpPr>
            <a:spLocks noChangeArrowheads="1"/>
          </p:cNvSpPr>
          <p:nvPr/>
        </p:nvSpPr>
        <p:spPr bwMode="auto">
          <a:xfrm rot="10800000">
            <a:off x="3317966"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確認</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dirty="0" err="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Identification</a:t>
            </a:r>
            <a:r>
              <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endParaRPr lang="en-US" sz="1000" b="1" i="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1" name="Rectangle 78"/>
          <p:cNvSpPr>
            <a:spLocks noChangeArrowheads="1"/>
          </p:cNvSpPr>
          <p:nvPr/>
        </p:nvSpPr>
        <p:spPr bwMode="auto">
          <a:xfrm rot="10800000">
            <a:off x="7366085" y="1440000"/>
            <a:ext cx="430887" cy="1440000"/>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vert270" anchor="ctr" anchorCtr="1">
            <a:spAutoFit/>
          </a:bodyPr>
          <a:lstStyle/>
          <a:p>
            <a:pPr algn="ctr"/>
            <a:r>
              <a:rPr lang="en-US" sz="8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検証</a:t>
            </a:r>
          </a:p>
          <a:p>
            <a:pPr algn="ctr"/>
            <a:r>
              <a:rPr lang="en-US" sz="8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（Verification）</a:t>
            </a:r>
          </a:p>
        </p:txBody>
      </p:sp>
    </p:spTree>
    <p:extLst>
      <p:ext uri="{BB962C8B-B14F-4D97-AF65-F5344CB8AC3E}">
        <p14:creationId xmlns:p14="http://schemas.microsoft.com/office/powerpoint/2010/main" val="1248743274"/>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AutoShape 5"/>
          <p:cNvSpPr>
            <a:spLocks noChangeArrowheads="1"/>
          </p:cNvSpPr>
          <p:nvPr/>
        </p:nvSpPr>
        <p:spPr bwMode="auto">
          <a:xfrm>
            <a:off x="3843338" y="1331075"/>
            <a:ext cx="4508500" cy="1792287"/>
          </a:xfrm>
          <a:prstGeom prst="cloudCallout">
            <a:avLst>
              <a:gd name="adj1" fmla="val -24583"/>
              <a:gd name="adj2" fmla="val 15722"/>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en-US" sz="100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0" name="Rectangle 24"/>
          <p:cNvSpPr txBox="1">
            <a:spLocks/>
          </p:cNvSpPr>
          <p:nvPr/>
        </p:nvSpPr>
        <p:spPr>
          <a:xfrm>
            <a:off x="0" y="3780000"/>
            <a:ext cx="4039200" cy="2985013"/>
          </a:xfrm>
          <a:prstGeom prst="rect">
            <a:avLst/>
          </a:prstGeom>
          <a:noFill/>
          <a:ln w="3175" cap="sq">
            <a:noFill/>
            <a:miter lim="800000"/>
          </a:ln>
        </p:spPr>
        <p:txBody>
          <a:bodyPr vert="horz" wrap="square" lIns="252000" tIns="46800" rIns="180000" bIns="216000" rtlCol="0" anchor="t">
            <a:noAutofit/>
          </a:bodyPr>
          <a:lstStyle/>
          <a:p>
            <a:pPr marL="228600" marR="0" lvl="0" indent="-228600" fontAlgn="auto">
              <a:lnSpc>
                <a:spcPct val="90000"/>
              </a:lnSpc>
              <a:spcBef>
                <a:spcPts val="1000"/>
              </a:spcBef>
              <a:spcAft>
                <a:spcPts val="0"/>
              </a:spcAft>
              <a:buClrTx/>
              <a:buSzPct val="90000"/>
              <a:buFont typeface="Arial" panose="020B0604020202020204" pitchFamily="34" charset="0"/>
              <a:buChar char="•"/>
              <a:tabLst/>
              <a:defRPr/>
            </a:pPr>
            <a:r>
              <a:rPr lang="en-US" u="sng" dirty="0" err="1">
                <a:solidFill>
                  <a:srgbClr val="0070C0"/>
                </a:solidFill>
                <a:latin typeface="メイリオ" panose="020B0604030504040204" pitchFamily="50" charset="-128"/>
                <a:ea typeface="メイリオ" panose="020B0604030504040204" pitchFamily="50" charset="-128"/>
                <a:cs typeface="メイリオ" panose="020B0604030504040204" pitchFamily="50" charset="-128"/>
              </a:rPr>
              <a:t>前提条件</a:t>
            </a:r>
            <a:r>
              <a:rPr lang="en-US" u="sng" dirty="0">
                <a:solidFill>
                  <a:srgbClr val="0070C0"/>
                </a:solidFill>
                <a:latin typeface="メイリオ" panose="020B0604030504040204" pitchFamily="50" charset="-128"/>
                <a:ea typeface="メイリオ" panose="020B0604030504040204" pitchFamily="50" charset="-128"/>
                <a:cs typeface="メイリオ" panose="020B0604030504040204" pitchFamily="50" charset="-128"/>
              </a:rPr>
              <a:t>：</a:t>
            </a:r>
          </a:p>
          <a:p>
            <a:pPr lvl="1" indent="-182880">
              <a:lnSpc>
                <a:spcPct val="90000"/>
              </a:lnSpc>
              <a:spcBef>
                <a:spcPct val="20000"/>
              </a:spcBef>
              <a:buClr>
                <a:schemeClr val="accent1"/>
              </a:buClr>
              <a:buSzPct val="85000"/>
              <a:buFont typeface="Arial" pitchFamily="34" charset="0"/>
              <a:buChar char="•"/>
              <a:defRPr/>
            </a:pPr>
            <a:r>
              <a:rPr lang="en-US" sz="1600">
                <a:latin typeface="メイリオ" panose="020B0604030504040204" pitchFamily="50" charset="-128"/>
                <a:ea typeface="メイリオ" panose="020B0604030504040204" pitchFamily="50" charset="-128"/>
                <a:cs typeface="メイリオ" panose="020B0604030504040204" pitchFamily="50" charset="-128"/>
              </a:rPr>
              <a:t>すべての頒布前検証が完了し</a:t>
            </a:r>
            <a:r>
              <a:rPr lang="en-US" sz="1600" smtClean="0">
                <a:latin typeface="メイリオ" panose="020B0604030504040204" pitchFamily="50" charset="-128"/>
                <a:ea typeface="メイリオ" panose="020B0604030504040204" pitchFamily="50" charset="-128"/>
                <a:cs typeface="メイリオ" panose="020B0604030504040204" pitchFamily="50" charset="-128"/>
              </a:rPr>
              <a:t>、</a:t>
            </a:r>
            <a:br>
              <a:rPr lang="en-US" sz="1600" smtClean="0">
                <a:latin typeface="メイリオ" panose="020B0604030504040204" pitchFamily="50" charset="-128"/>
                <a:ea typeface="メイリオ" panose="020B0604030504040204" pitchFamily="50" charset="-128"/>
                <a:cs typeface="メイリオ" panose="020B0604030504040204" pitchFamily="50" charset="-128"/>
              </a:rPr>
            </a:br>
            <a:r>
              <a:rPr lang="en-US" sz="1600" smtClean="0">
                <a:latin typeface="メイリオ" panose="020B0604030504040204" pitchFamily="50" charset="-128"/>
                <a:ea typeface="メイリオ" panose="020B0604030504040204" pitchFamily="50" charset="-128"/>
                <a:cs typeface="メイリオ" panose="020B0604030504040204" pitchFamily="50" charset="-128"/>
              </a:rPr>
              <a:t>問題が発見されていない</a:t>
            </a: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marL="614363" indent="-342900">
              <a:buFont typeface="Arial"/>
              <a:buChar char="•"/>
            </a:pP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marL="614363" indent="-342900">
              <a:buFont typeface="Arial"/>
              <a:buChar char="•"/>
            </a:pP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marL="614363" indent="-342900"/>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endParaRPr kumimoji="0" lang="en-US" sz="1800" b="1" i="0" u="none" strike="noStrike" kern="1200" cap="none" spc="0" normalizeH="0" baseline="0" noProof="0" dirty="0">
              <a:ln>
                <a:noFill/>
              </a:ln>
              <a:effectLst/>
              <a:uLnTx/>
              <a:uFillTx/>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1" name="Rectangle 25"/>
          <p:cNvSpPr txBox="1">
            <a:spLocks/>
          </p:cNvSpPr>
          <p:nvPr/>
        </p:nvSpPr>
        <p:spPr>
          <a:xfrm>
            <a:off x="8153400" y="3780000"/>
            <a:ext cx="4038600" cy="2301875"/>
          </a:xfrm>
          <a:prstGeom prst="rect">
            <a:avLst/>
          </a:prstGeom>
        </p:spPr>
        <p:txBody>
          <a:bodyPr vert="horz" lIns="91440" tIns="45720" rIns="91440" bIns="45720" rtlCol="0" anchor="t">
            <a:normAutofit/>
          </a:bodyPr>
          <a:lstStyle/>
          <a:p>
            <a:pPr marL="228600" marR="0" lvl="0" indent="-228600" fontAlgn="auto">
              <a:lnSpc>
                <a:spcPct val="90000"/>
              </a:lnSpc>
              <a:spcBef>
                <a:spcPts val="1000"/>
              </a:spcBef>
              <a:spcAft>
                <a:spcPts val="0"/>
              </a:spcAft>
              <a:buClrTx/>
              <a:buSzPct val="90000"/>
              <a:buFont typeface="Arial" panose="020B0604020202020204" pitchFamily="34" charset="0"/>
              <a:buChar char="•"/>
              <a:tabLst/>
              <a:defRPr/>
            </a:pPr>
            <a:r>
              <a:rPr lang="en-US" u="sng" dirty="0" err="1">
                <a:solidFill>
                  <a:srgbClr val="0070C0"/>
                </a:solidFill>
                <a:latin typeface="メイリオ" panose="020B0604030504040204" pitchFamily="50" charset="-128"/>
                <a:ea typeface="メイリオ" panose="020B0604030504040204" pitchFamily="50" charset="-128"/>
                <a:cs typeface="メイリオ" panose="020B0604030504040204" pitchFamily="50" charset="-128"/>
              </a:rPr>
              <a:t>成果</a:t>
            </a:r>
            <a:r>
              <a:rPr lang="en-US" u="sng" dirty="0">
                <a:solidFill>
                  <a:srgbClr val="0070C0"/>
                </a:solidFill>
                <a:latin typeface="メイリオ" panose="020B0604030504040204" pitchFamily="50" charset="-128"/>
                <a:ea typeface="メイリオ" panose="020B0604030504040204" pitchFamily="50" charset="-128"/>
                <a:cs typeface="メイリオ" panose="020B0604030504040204" pitchFamily="50" charset="-128"/>
              </a:rPr>
              <a:t>： </a:t>
            </a:r>
          </a:p>
          <a:p>
            <a:pPr lvl="1" indent="-182880">
              <a:lnSpc>
                <a:spcPct val="90000"/>
              </a:lnSpc>
              <a:spcBef>
                <a:spcPct val="20000"/>
              </a:spcBef>
              <a:buClr>
                <a:schemeClr val="accent1"/>
              </a:buClr>
              <a:buSzPct val="85000"/>
              <a:buFont typeface="Arial" pitchFamily="34" charset="0"/>
              <a:buChar char="•"/>
              <a:defRPr/>
            </a:pP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ソースコード</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を</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提供</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する</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義務が履行される</a:t>
            </a: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marL="685800"/>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marL="685800"/>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2" name="Rectangle 25"/>
          <p:cNvSpPr txBox="1">
            <a:spLocks/>
          </p:cNvSpPr>
          <p:nvPr/>
        </p:nvSpPr>
        <p:spPr>
          <a:xfrm>
            <a:off x="4077000" y="3780000"/>
            <a:ext cx="4038600" cy="2771456"/>
          </a:xfrm>
          <a:prstGeom prst="rect">
            <a:avLst/>
          </a:prstGeom>
        </p:spPr>
        <p:txBody>
          <a:bodyPr vert="horz" lIns="91440" tIns="45720" rIns="91440" bIns="45720" rtlCol="0" anchor="t">
            <a:normAutofit/>
          </a:bodyPr>
          <a:lstStyle/>
          <a:p>
            <a:pPr marL="228600" marR="0" lvl="0" indent="-228600" fontAlgn="auto">
              <a:lnSpc>
                <a:spcPct val="90000"/>
              </a:lnSpc>
              <a:spcBef>
                <a:spcPts val="1000"/>
              </a:spcBef>
              <a:spcAft>
                <a:spcPts val="0"/>
              </a:spcAft>
              <a:buClrTx/>
              <a:buSzPct val="90000"/>
              <a:buFont typeface="Arial" panose="020B0604020202020204" pitchFamily="34" charset="0"/>
              <a:buChar char="•"/>
              <a:tabLst/>
              <a:defRPr/>
            </a:pPr>
            <a:r>
              <a:rPr lang="en-US" u="sng" dirty="0" err="1">
                <a:solidFill>
                  <a:srgbClr val="0070C0"/>
                </a:solidFill>
                <a:latin typeface="メイリオ" panose="020B0604030504040204" pitchFamily="50" charset="-128"/>
                <a:ea typeface="メイリオ" panose="020B0604030504040204" pitchFamily="50" charset="-128"/>
                <a:cs typeface="メイリオ" panose="020B0604030504040204" pitchFamily="50" charset="-128"/>
              </a:rPr>
              <a:t>ステップ</a:t>
            </a:r>
            <a:r>
              <a:rPr lang="en-US" u="sng" dirty="0">
                <a:solidFill>
                  <a:srgbClr val="0070C0"/>
                </a:solidFill>
                <a:latin typeface="メイリオ" panose="020B0604030504040204" pitchFamily="50" charset="-128"/>
                <a:ea typeface="メイリオ" panose="020B0604030504040204" pitchFamily="50" charset="-128"/>
                <a:cs typeface="メイリオ" panose="020B0604030504040204" pitchFamily="50" charset="-128"/>
              </a:rPr>
              <a:t>： </a:t>
            </a:r>
          </a:p>
          <a:p>
            <a:pPr lvl="1" indent="-182880">
              <a:lnSpc>
                <a:spcPct val="90000"/>
              </a:lnSpc>
              <a:spcBef>
                <a:spcPct val="20000"/>
              </a:spcBef>
              <a:buClr>
                <a:schemeClr val="accent1"/>
              </a:buClr>
              <a:buSzPct val="85000"/>
              <a:buFont typeface="Arial" pitchFamily="34" charset="0"/>
              <a:buChar char="•"/>
              <a:defRPr/>
            </a:pP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製品に対応</a:t>
            </a:r>
            <a:r>
              <a:rPr lang="ja-JP" altLang="en-US" sz="1600">
                <a:latin typeface="メイリオ" panose="020B0604030504040204" pitchFamily="50" charset="-128"/>
                <a:ea typeface="メイリオ" panose="020B0604030504040204" pitchFamily="50" charset="-128"/>
                <a:cs typeface="メイリオ" panose="020B0604030504040204" pitchFamily="50" charset="-128"/>
              </a:rPr>
              <a:t>した</a:t>
            </a:r>
            <a:r>
              <a:rPr lang="en-US" sz="1600" smtClean="0">
                <a:latin typeface="メイリオ" panose="020B0604030504040204" pitchFamily="50" charset="-128"/>
                <a:ea typeface="メイリオ" panose="020B0604030504040204" pitchFamily="50" charset="-128"/>
                <a:cs typeface="メイリオ" panose="020B0604030504040204" pitchFamily="50" charset="-128"/>
              </a:rPr>
              <a:t>ソースコードを関連ビルドツールや文書類とともに提供する（</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例：頒布Webサイトへアップロードする、頒布パッケージに含める</a:t>
            </a:r>
            <a:r>
              <a:rPr lang="en-US" sz="1600" dirty="0">
                <a:latin typeface="メイリオ" panose="020B0604030504040204" pitchFamily="50" charset="-128"/>
                <a:ea typeface="メイリオ" panose="020B0604030504040204" pitchFamily="50" charset="-128"/>
                <a:cs typeface="メイリオ" panose="020B0604030504040204" pitchFamily="50" charset="-128"/>
              </a:rPr>
              <a:t>） </a:t>
            </a:r>
          </a:p>
          <a:p>
            <a:pPr lvl="1" indent="-182880">
              <a:lnSpc>
                <a:spcPct val="90000"/>
              </a:lnSpc>
              <a:spcBef>
                <a:spcPct val="20000"/>
              </a:spcBef>
              <a:buClr>
                <a:schemeClr val="accent1"/>
              </a:buClr>
              <a:buSzPct val="85000"/>
              <a:buFont typeface="Arial" pitchFamily="34" charset="0"/>
              <a:buChar char="•"/>
              <a:defRPr/>
            </a:pP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ソースコードが</a:t>
            </a:r>
            <a:r>
              <a:rPr lang="ja-JP" altLang="en-US" sz="1600" dirty="0" err="1">
                <a:latin typeface="メイリオ" panose="020B0604030504040204" pitchFamily="50" charset="-128"/>
                <a:ea typeface="メイリオ" panose="020B0604030504040204" pitchFamily="50" charset="-128"/>
                <a:cs typeface="メイリオ" panose="020B0604030504040204" pitchFamily="50" charset="-128"/>
              </a:rPr>
              <a:t>、</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製品と</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バージョン</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に対応し</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たラベルで</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識別される</a:t>
            </a: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marL="614363" indent="-342900">
              <a:buFont typeface="Arial"/>
              <a:buChar char="•"/>
            </a:pP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marL="614363" indent="-342900">
              <a:buFont typeface="Arial"/>
              <a:buChar char="•"/>
            </a:pP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marL="614363" indent="-342900">
              <a:buFont typeface="Arial"/>
              <a:buChar char="•"/>
            </a:pP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3" name="Rectangle 22"/>
          <p:cNvSpPr/>
          <p:nvPr/>
        </p:nvSpPr>
        <p:spPr>
          <a:xfrm>
            <a:off x="246509" y="3240000"/>
            <a:ext cx="11945492" cy="369332"/>
          </a:xfrm>
          <a:prstGeom prst="rect">
            <a:avLst/>
          </a:prstGeom>
        </p:spPr>
        <p:txBody>
          <a:bodyPr wrap="square" anchor="t">
            <a:spAutoFit/>
          </a:bodyPr>
          <a:lstStyle/>
          <a:p>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添付</a:t>
            </a:r>
            <a:r>
              <a:rPr lang="en-US" b="1" dirty="0" err="1" smtClean="0">
                <a:latin typeface="メイリオ" panose="020B0604030504040204" pitchFamily="50" charset="-128"/>
                <a:ea typeface="メイリオ" panose="020B0604030504040204" pitchFamily="50" charset="-128"/>
                <a:cs typeface="メイリオ" panose="020B0604030504040204" pitchFamily="50" charset="-128"/>
              </a:rPr>
              <a:t>ソースコードを要求され</a:t>
            </a:r>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た</a:t>
            </a:r>
            <a:r>
              <a:rPr lang="en-US" b="1" dirty="0" err="1" smtClean="0">
                <a:latin typeface="メイリオ" panose="020B0604030504040204" pitchFamily="50" charset="-128"/>
                <a:ea typeface="メイリオ" panose="020B0604030504040204" pitchFamily="50" charset="-128"/>
                <a:cs typeface="メイリオ" panose="020B0604030504040204" pitchFamily="50" charset="-128"/>
              </a:rPr>
              <a:t>形で提供する</a:t>
            </a:r>
            <a:r>
              <a:rPr lang="en-US" b="1" dirty="0" smtClean="0">
                <a:latin typeface="メイリオ" panose="020B0604030504040204" pitchFamily="50" charset="-128"/>
                <a:ea typeface="メイリオ" panose="020B0604030504040204" pitchFamily="50" charset="-128"/>
                <a:cs typeface="メイリオ" panose="020B0604030504040204" pitchFamily="50" charset="-128"/>
              </a:rPr>
              <a:t> </a:t>
            </a:r>
            <a:endParaRPr 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6" name="Rectangle 78"/>
          <p:cNvSpPr>
            <a:spLocks noChangeArrowheads="1"/>
          </p:cNvSpPr>
          <p:nvPr/>
        </p:nvSpPr>
        <p:spPr bwMode="auto">
          <a:xfrm rot="-5400000">
            <a:off x="1935191" y="1574833"/>
            <a:ext cx="504000" cy="954313"/>
          </a:xfrm>
          <a:prstGeom prst="rect">
            <a:avLst/>
          </a:prstGeom>
          <a:solidFill>
            <a:schemeClr val="bg1"/>
          </a:solidFill>
          <a:ln w="9525">
            <a:solidFill>
              <a:schemeClr val="tx1"/>
            </a:solidFill>
            <a:miter lim="800000"/>
            <a:headEnd/>
            <a:tailEnd/>
          </a:ln>
        </p:spPr>
        <p:txBody>
          <a:bodyPr vert="eaVert" anchor="ctr"/>
          <a:lstStyle/>
          <a:p>
            <a:pPr>
              <a:lnSpc>
                <a:spcPct val="65000"/>
              </a:lnSpc>
            </a:pPr>
            <a:r>
              <a:rPr lang="en-US" sz="1000" b="1">
                <a:latin typeface="メイリオ" panose="020B0604030504040204" pitchFamily="50" charset="-128"/>
                <a:ea typeface="メイリオ" panose="020B0604030504040204" pitchFamily="50" charset="-128"/>
                <a:cs typeface="メイリオ" panose="020B0604030504040204" pitchFamily="50" charset="-128"/>
              </a:rPr>
              <a:t>入</a:t>
            </a:r>
            <a:r>
              <a:rPr lang="ja-JP" altLang="en-US" sz="1000" b="1">
                <a:latin typeface="メイリオ" panose="020B0604030504040204" pitchFamily="50" charset="-128"/>
                <a:ea typeface="メイリオ" panose="020B0604030504040204" pitchFamily="50" charset="-128"/>
                <a:cs typeface="メイリオ" panose="020B0604030504040204" pitchFamily="50" charset="-128"/>
              </a:rPr>
              <a:t>力</a:t>
            </a: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：FOSS</a:t>
            </a:r>
            <a:endParaRPr lang="en-US" sz="1000" b="1" i="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7" name="Rectangle 78"/>
          <p:cNvSpPr>
            <a:spLocks noChangeArrowheads="1"/>
          </p:cNvSpPr>
          <p:nvPr/>
        </p:nvSpPr>
        <p:spPr bwMode="auto">
          <a:xfrm rot="-5400000">
            <a:off x="9928894" y="1511989"/>
            <a:ext cx="504000" cy="1080000"/>
          </a:xfrm>
          <a:prstGeom prst="rect">
            <a:avLst/>
          </a:prstGeom>
          <a:solidFill>
            <a:schemeClr val="bg1"/>
          </a:solidFill>
          <a:ln w="9525">
            <a:solidFill>
              <a:schemeClr val="tx1"/>
            </a:solidFill>
            <a:miter lim="800000"/>
            <a:headEnd/>
            <a:tailEnd/>
          </a:ln>
        </p:spPr>
        <p:txBody>
          <a:bodyPr vert="eaVert" anchor="ctr"/>
          <a:lstStyle/>
          <a:p>
            <a:pPr algn="ctr">
              <a:lnSpc>
                <a:spcPct val="70000"/>
              </a:lnSpc>
            </a:pPr>
            <a:r>
              <a:rPr lang="en-US" sz="1000" b="1" dirty="0">
                <a:latin typeface="メイリオ" panose="020B0604030504040204" pitchFamily="50" charset="-128"/>
                <a:ea typeface="メイリオ" panose="020B0604030504040204" pitchFamily="50" charset="-128"/>
                <a:cs typeface="メイリオ" panose="020B0604030504040204" pitchFamily="50" charset="-128"/>
              </a:rPr>
              <a:t>出</a:t>
            </a:r>
            <a:r>
              <a:rPr lang="ja-JP" altLang="en-US" sz="1000" b="1" dirty="0">
                <a:latin typeface="メイリオ" panose="020B0604030504040204" pitchFamily="50" charset="-128"/>
                <a:ea typeface="メイリオ" panose="020B0604030504040204" pitchFamily="50" charset="-128"/>
                <a:cs typeface="メイリオ" panose="020B0604030504040204" pitchFamily="50" charset="-128"/>
              </a:rPr>
              <a:t>力：</a:t>
            </a:r>
            <a:r>
              <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 </a:t>
            </a:r>
          </a:p>
          <a:p>
            <a:pPr algn="ctr">
              <a:lnSpc>
                <a:spcPct val="70000"/>
              </a:lnSpc>
            </a:pPr>
            <a:r>
              <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FOSS </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 </a:t>
            </a: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改変</a:t>
            </a:r>
            <a:endPar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28" name="AutoShape 9"/>
          <p:cNvCxnSpPr>
            <a:cxnSpLocks noChangeShapeType="1"/>
            <a:stCxn id="26" idx="2"/>
          </p:cNvCxnSpPr>
          <p:nvPr/>
        </p:nvCxnSpPr>
        <p:spPr bwMode="auto">
          <a:xfrm>
            <a:off x="2664348" y="2051990"/>
            <a:ext cx="252000"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9" name="AutoShape 10"/>
          <p:cNvCxnSpPr>
            <a:cxnSpLocks noChangeShapeType="1"/>
          </p:cNvCxnSpPr>
          <p:nvPr/>
        </p:nvCxnSpPr>
        <p:spPr bwMode="auto">
          <a:xfrm flipV="1">
            <a:off x="9386896" y="2075128"/>
            <a:ext cx="255587"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0" name="Rectangle 78"/>
          <p:cNvSpPr>
            <a:spLocks noChangeArrowheads="1"/>
          </p:cNvSpPr>
          <p:nvPr/>
        </p:nvSpPr>
        <p:spPr bwMode="auto">
          <a:xfrm rot="10800000">
            <a:off x="3891959"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監査</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Audit）</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1" name="Rectangle 78"/>
          <p:cNvSpPr>
            <a:spLocks noChangeArrowheads="1"/>
          </p:cNvSpPr>
          <p:nvPr/>
        </p:nvSpPr>
        <p:spPr bwMode="auto">
          <a:xfrm rot="10800000">
            <a:off x="4465952"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問題の解決</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Resolve Issue）</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2" name="Rectangle 78"/>
          <p:cNvSpPr>
            <a:spLocks noChangeArrowheads="1"/>
          </p:cNvSpPr>
          <p:nvPr/>
        </p:nvSpPr>
        <p:spPr bwMode="auto">
          <a:xfrm rot="10800000">
            <a:off x="5039945"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レビュー</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Review）</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3" name="Rectangle 78"/>
          <p:cNvSpPr>
            <a:spLocks noChangeArrowheads="1"/>
          </p:cNvSpPr>
          <p:nvPr/>
        </p:nvSpPr>
        <p:spPr bwMode="auto">
          <a:xfrm rot="10800000">
            <a:off x="5613938"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承認</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Approval）</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4" name="Rectangle 78"/>
          <p:cNvSpPr>
            <a:spLocks noChangeArrowheads="1"/>
          </p:cNvSpPr>
          <p:nvPr/>
        </p:nvSpPr>
        <p:spPr bwMode="auto">
          <a:xfrm rot="10800000">
            <a:off x="6187931"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登録</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Registration）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5" name="Rectangle 78"/>
          <p:cNvSpPr>
            <a:spLocks noChangeArrowheads="1"/>
          </p:cNvSpPr>
          <p:nvPr/>
        </p:nvSpPr>
        <p:spPr bwMode="auto">
          <a:xfrm rot="10800000">
            <a:off x="6761924"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告知／通知／表示（Notice）</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6" name="Rectangle 78"/>
          <p:cNvSpPr>
            <a:spLocks noChangeArrowheads="1"/>
          </p:cNvSpPr>
          <p:nvPr/>
        </p:nvSpPr>
        <p:spPr bwMode="auto">
          <a:xfrm rot="10800000">
            <a:off x="7335917"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検証</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Verification）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8" name="Rectangle 78"/>
          <p:cNvSpPr>
            <a:spLocks noChangeArrowheads="1"/>
          </p:cNvSpPr>
          <p:nvPr/>
        </p:nvSpPr>
        <p:spPr bwMode="auto">
          <a:xfrm rot="10800000">
            <a:off x="8483903" y="1515600"/>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検証</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Verification）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9" name="Rectangle 78"/>
          <p:cNvSpPr>
            <a:spLocks noChangeArrowheads="1"/>
          </p:cNvSpPr>
          <p:nvPr/>
        </p:nvSpPr>
        <p:spPr bwMode="auto">
          <a:xfrm rot="10800000">
            <a:off x="3317966"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確認</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dirty="0" err="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Identification</a:t>
            </a:r>
            <a:r>
              <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endParaRPr lang="en-US" sz="1000" b="1" i="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4"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ja-JP" altLang="en-US" smtClean="0">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添付</a:t>
            </a:r>
            <a:r>
              <a:rPr lang="en-US" smtClean="0">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ソースコード</a:t>
            </a:r>
            <a:r>
              <a:rPr lang="en-US" altLang="ja-JP" sz="4000" baseline="30000" dirty="0">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 ※ </a:t>
            </a:r>
            <a:r>
              <a:rPr lang="en-US" smtClean="0">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を頒布する</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0" name="Rectangle 78"/>
          <p:cNvSpPr>
            <a:spLocks noChangeArrowheads="1"/>
          </p:cNvSpPr>
          <p:nvPr/>
        </p:nvSpPr>
        <p:spPr bwMode="auto">
          <a:xfrm rot="10800000">
            <a:off x="7940078" y="1440000"/>
            <a:ext cx="430887" cy="1440000"/>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vert270" anchor="ctr" anchorCtr="1">
            <a:spAutoFit/>
          </a:bodyPr>
          <a:lstStyle/>
          <a:p>
            <a:pPr algn="ctr"/>
            <a:r>
              <a:rPr lang="en-US" sz="8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頒布</a:t>
            </a:r>
          </a:p>
          <a:p>
            <a:pPr algn="ctr"/>
            <a:r>
              <a:rPr lang="en-US" sz="8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（Distribution）</a:t>
            </a:r>
          </a:p>
        </p:txBody>
      </p:sp>
      <p:sp>
        <p:nvSpPr>
          <p:cNvPr id="2" name="テキスト ボックス 1"/>
          <p:cNvSpPr txBox="1"/>
          <p:nvPr/>
        </p:nvSpPr>
        <p:spPr>
          <a:xfrm>
            <a:off x="246509" y="6351877"/>
            <a:ext cx="3672800" cy="338554"/>
          </a:xfrm>
          <a:prstGeom prst="rect">
            <a:avLst/>
          </a:prstGeom>
          <a:noFill/>
        </p:spPr>
        <p:txBody>
          <a:bodyPr wrap="none" rtlCol="0">
            <a:spAutoFit/>
          </a:bodyPr>
          <a:lstStyle/>
          <a:p>
            <a:r>
              <a:rPr kumimoji="1" lang="en-US" altLang="ja-JP" sz="1600" smtClean="0">
                <a:latin typeface="メイリオ" panose="020B0604030504040204" pitchFamily="50" charset="-128"/>
                <a:ea typeface="メイリオ" panose="020B0604030504040204" pitchFamily="50" charset="-128"/>
                <a:cs typeface="メイリオ" panose="020B0604030504040204" pitchFamily="50" charset="-128"/>
              </a:rPr>
              <a:t>※</a:t>
            </a:r>
            <a:r>
              <a:rPr kumimoji="1" lang="ja-JP" altLang="en-US" sz="1600" smtClean="0">
                <a:latin typeface="メイリオ" panose="020B0604030504040204" pitchFamily="50" charset="-128"/>
                <a:ea typeface="メイリオ" panose="020B0604030504040204" pitchFamily="50" charset="-128"/>
                <a:cs typeface="メイリオ" panose="020B0604030504040204" pitchFamily="50" charset="-128"/>
              </a:rPr>
              <a:t>製品に対応したソースコードのこと</a:t>
            </a:r>
            <a:endParaRPr kumimoji="1"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1351724372"/>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AutoShape 5"/>
          <p:cNvSpPr>
            <a:spLocks noChangeArrowheads="1"/>
          </p:cNvSpPr>
          <p:nvPr/>
        </p:nvSpPr>
        <p:spPr bwMode="auto">
          <a:xfrm>
            <a:off x="3843338" y="1331075"/>
            <a:ext cx="4508500" cy="1792287"/>
          </a:xfrm>
          <a:prstGeom prst="cloudCallout">
            <a:avLst>
              <a:gd name="adj1" fmla="val -24583"/>
              <a:gd name="adj2" fmla="val 15722"/>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en-US" sz="1100">
              <a:latin typeface="Calibri" charset="0"/>
            </a:endParaRPr>
          </a:p>
        </p:txBody>
      </p:sp>
      <p:sp>
        <p:nvSpPr>
          <p:cNvPr id="20" name="Rectangle 24"/>
          <p:cNvSpPr txBox="1">
            <a:spLocks/>
          </p:cNvSpPr>
          <p:nvPr/>
        </p:nvSpPr>
        <p:spPr>
          <a:xfrm>
            <a:off x="0" y="3780000"/>
            <a:ext cx="4039200" cy="2985013"/>
          </a:xfrm>
          <a:prstGeom prst="rect">
            <a:avLst/>
          </a:prstGeom>
          <a:noFill/>
          <a:ln w="3175" cap="sq">
            <a:noFill/>
            <a:miter lim="800000"/>
          </a:ln>
        </p:spPr>
        <p:txBody>
          <a:bodyPr vert="horz" wrap="square" lIns="252000" tIns="46800" rIns="180000" bIns="216000" rtlCol="0" anchor="t">
            <a:noAutofit/>
          </a:bodyPr>
          <a:lstStyle/>
          <a:p>
            <a:pPr marL="228600" indent="-228600">
              <a:lnSpc>
                <a:spcPct val="90000"/>
              </a:lnSpc>
              <a:spcBef>
                <a:spcPts val="1000"/>
              </a:spcBef>
              <a:buSzPct val="90000"/>
              <a:buFont typeface="Arial" panose="020B0604020202020204" pitchFamily="34" charset="0"/>
              <a:buChar char="•"/>
              <a:defRPr/>
            </a:pPr>
            <a:r>
              <a:rPr lang="en-US" u="sng" dirty="0" err="1">
                <a:solidFill>
                  <a:srgbClr val="0070C0"/>
                </a:solidFill>
                <a:latin typeface="メイリオ" panose="020B0604030504040204" pitchFamily="50" charset="-128"/>
                <a:ea typeface="メイリオ" panose="020B0604030504040204" pitchFamily="50" charset="-128"/>
                <a:cs typeface="メイリオ" panose="020B0604030504040204" pitchFamily="50" charset="-128"/>
              </a:rPr>
              <a:t>前提条件</a:t>
            </a:r>
            <a:r>
              <a:rPr lang="en-US" u="sng" dirty="0">
                <a:solidFill>
                  <a:srgbClr val="0070C0"/>
                </a:solidFill>
                <a:latin typeface="メイリオ" panose="020B0604030504040204" pitchFamily="50" charset="-128"/>
                <a:ea typeface="メイリオ" panose="020B0604030504040204" pitchFamily="50" charset="-128"/>
                <a:cs typeface="メイリオ" panose="020B0604030504040204" pitchFamily="50" charset="-128"/>
              </a:rPr>
              <a:t>：</a:t>
            </a:r>
          </a:p>
          <a:p>
            <a:pPr lvl="1" indent="-182880">
              <a:lnSpc>
                <a:spcPct val="90000"/>
              </a:lnSpc>
              <a:spcBef>
                <a:spcPct val="20000"/>
              </a:spcBef>
              <a:buClr>
                <a:schemeClr val="accent1"/>
              </a:buClr>
              <a:buSzPct val="85000"/>
              <a:buFont typeface="Arial" pitchFamily="34" charset="0"/>
              <a:buChar char="•"/>
              <a:defRPr/>
            </a:pP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添付</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ソースコードが要求された通りに提供されている</a:t>
            </a: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lvl="1" indent="-182880">
              <a:lnSpc>
                <a:spcPct val="90000"/>
              </a:lnSpc>
              <a:spcBef>
                <a:spcPct val="20000"/>
              </a:spcBef>
              <a:buClr>
                <a:schemeClr val="accent1"/>
              </a:buClr>
              <a:buSzPct val="85000"/>
              <a:buFont typeface="Arial" pitchFamily="34" charset="0"/>
              <a:buChar char="•"/>
              <a:defRPr/>
            </a:pPr>
            <a:r>
              <a:rPr lang="en-US" sz="1600" dirty="0" err="1">
                <a:latin typeface="メイリオ" panose="020B0604030504040204" pitchFamily="50" charset="-128"/>
                <a:ea typeface="メイリオ" panose="020B0604030504040204" pitchFamily="50" charset="-128"/>
                <a:cs typeface="メイリオ" panose="020B0604030504040204" pitchFamily="50" charset="-128"/>
              </a:rPr>
              <a:t>適切な告知</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文</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が準備された</a:t>
            </a:r>
            <a:r>
              <a:rPr lang="en-US" sz="1600" dirty="0">
                <a:latin typeface="メイリオ" panose="020B0604030504040204" pitchFamily="50" charset="-128"/>
                <a:ea typeface="メイリオ" panose="020B0604030504040204" pitchFamily="50" charset="-128"/>
                <a:cs typeface="メイリオ" panose="020B0604030504040204" pitchFamily="50" charset="-128"/>
              </a:rPr>
              <a:t> </a:t>
            </a:r>
          </a:p>
          <a:p>
            <a:pPr marL="614363" indent="-342900"/>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endParaRPr kumimoji="0" lang="en-US" sz="1800" b="1" i="0" u="none" strike="noStrike" kern="1200" cap="none" spc="0" normalizeH="0" baseline="0" noProof="0" dirty="0">
              <a:ln>
                <a:noFill/>
              </a:ln>
              <a:effectLst/>
              <a:uLnTx/>
              <a:uFillTx/>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1" name="Rectangle 25"/>
          <p:cNvSpPr txBox="1">
            <a:spLocks/>
          </p:cNvSpPr>
          <p:nvPr/>
        </p:nvSpPr>
        <p:spPr>
          <a:xfrm>
            <a:off x="8153400" y="3780000"/>
            <a:ext cx="4038600" cy="2301875"/>
          </a:xfrm>
          <a:prstGeom prst="rect">
            <a:avLst/>
          </a:prstGeom>
        </p:spPr>
        <p:txBody>
          <a:bodyPr vert="horz" lIns="91440" tIns="45720" rIns="91440" bIns="45720" rtlCol="0" anchor="t">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err="1">
                <a:ln>
                  <a:noFill/>
                </a:ln>
                <a:solidFill>
                  <a:srgbClr val="0070C0"/>
                </a:solidFill>
                <a:effectLst/>
                <a:uLnTx/>
                <a:uFillTx/>
                <a:latin typeface="メイリオ" panose="020B0604030504040204" pitchFamily="50" charset="-128"/>
                <a:ea typeface="メイリオ" panose="020B0604030504040204" pitchFamily="50" charset="-128"/>
                <a:cs typeface="メイリオ" panose="020B0604030504040204" pitchFamily="50" charset="-128"/>
              </a:rPr>
              <a:t>成果</a:t>
            </a:r>
            <a:r>
              <a:rPr kumimoji="0" lang="en-US" sz="1800" b="0" i="0" u="sng" strike="noStrike" kern="1200" cap="none" spc="0" normalizeH="0" baseline="0" noProof="0" dirty="0">
                <a:ln>
                  <a:noFill/>
                </a:ln>
                <a:solidFill>
                  <a:srgbClr val="0070C0"/>
                </a:solidFill>
                <a:effectLst/>
                <a:uLnTx/>
                <a:uFillTx/>
                <a:latin typeface="メイリオ" panose="020B0604030504040204" pitchFamily="50" charset="-128"/>
                <a:ea typeface="メイリオ" panose="020B0604030504040204" pitchFamily="50" charset="-128"/>
                <a:cs typeface="メイリオ" panose="020B0604030504040204" pitchFamily="50" charset="-128"/>
              </a:rPr>
              <a:t>： </a:t>
            </a:r>
            <a:endParaRPr kumimoji="0" lang="en-US" sz="1800" b="0" i="0" u="sng" strike="noStrike" kern="1200" cap="none" spc="0" normalizeH="0" baseline="0" noProof="0" dirty="0">
              <a:ln>
                <a:noFill/>
              </a:ln>
              <a:effectLst/>
              <a:uLnTx/>
              <a:uFillTx/>
              <a:latin typeface="メイリオ" panose="020B0604030504040204" pitchFamily="50" charset="-128"/>
              <a:ea typeface="メイリオ" panose="020B0604030504040204" pitchFamily="50" charset="-128"/>
              <a:cs typeface="メイリオ" panose="020B0604030504040204" pitchFamily="50" charset="-128"/>
            </a:endParaRPr>
          </a:p>
          <a:p>
            <a:pPr lvl="1" indent="-182880">
              <a:lnSpc>
                <a:spcPct val="90000"/>
              </a:lnSpc>
              <a:spcBef>
                <a:spcPct val="20000"/>
              </a:spcBef>
              <a:buClr>
                <a:schemeClr val="accent1"/>
              </a:buClr>
              <a:buSzPct val="85000"/>
              <a:buFont typeface="Arial" pitchFamily="34" charset="0"/>
              <a:buChar char="•"/>
              <a:defRPr/>
            </a:pP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検証済みの</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頒布コンプライアンス関連資料が適切に提供され</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る</a:t>
            </a: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marL="685800"/>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marL="685800"/>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2" name="Rectangle 25"/>
          <p:cNvSpPr txBox="1">
            <a:spLocks/>
          </p:cNvSpPr>
          <p:nvPr/>
        </p:nvSpPr>
        <p:spPr>
          <a:xfrm>
            <a:off x="3840762" y="3780000"/>
            <a:ext cx="4511076" cy="2771456"/>
          </a:xfrm>
          <a:prstGeom prst="rect">
            <a:avLst/>
          </a:prstGeom>
        </p:spPr>
        <p:txBody>
          <a:bodyPr vert="horz" lIns="91440" tIns="45720" rIns="91440" bIns="45720" rtlCol="0" anchor="t">
            <a:no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err="1">
                <a:ln>
                  <a:noFill/>
                </a:ln>
                <a:solidFill>
                  <a:srgbClr val="0070C0"/>
                </a:solidFill>
                <a:effectLst/>
                <a:uLnTx/>
                <a:uFillTx/>
                <a:latin typeface="メイリオ" panose="020B0604030504040204" pitchFamily="50" charset="-128"/>
                <a:ea typeface="メイリオ" panose="020B0604030504040204" pitchFamily="50" charset="-128"/>
                <a:cs typeface="メイリオ" panose="020B0604030504040204" pitchFamily="50" charset="-128"/>
              </a:rPr>
              <a:t>ステップ</a:t>
            </a:r>
            <a:r>
              <a:rPr kumimoji="0" lang="en-US" sz="1800" b="0" i="0" u="sng" strike="noStrike" kern="1200" cap="none" spc="0" normalizeH="0" baseline="0" noProof="0" dirty="0">
                <a:ln>
                  <a:noFill/>
                </a:ln>
                <a:solidFill>
                  <a:srgbClr val="0070C0"/>
                </a:solidFill>
                <a:effectLst/>
                <a:uLnTx/>
                <a:uFillTx/>
                <a:latin typeface="メイリオ" panose="020B0604030504040204" pitchFamily="50" charset="-128"/>
                <a:ea typeface="メイリオ" panose="020B0604030504040204" pitchFamily="50" charset="-128"/>
                <a:cs typeface="メイリオ" panose="020B0604030504040204" pitchFamily="50" charset="-128"/>
              </a:rPr>
              <a:t>： </a:t>
            </a:r>
            <a:endParaRPr kumimoji="0" lang="en-US" sz="1800" b="0" i="0" u="sng" strike="noStrike" kern="1200" cap="none" spc="0" normalizeH="0" baseline="0" noProof="0" dirty="0">
              <a:ln>
                <a:noFill/>
              </a:ln>
              <a:effectLst/>
              <a:uLnTx/>
              <a:uFillTx/>
              <a:latin typeface="メイリオ" panose="020B0604030504040204" pitchFamily="50" charset="-128"/>
              <a:ea typeface="メイリオ" panose="020B0604030504040204" pitchFamily="50" charset="-128"/>
              <a:cs typeface="メイリオ" panose="020B0604030504040204" pitchFamily="50" charset="-128"/>
            </a:endParaRPr>
          </a:p>
          <a:p>
            <a:pPr lvl="1" indent="-182880">
              <a:spcBef>
                <a:spcPct val="20000"/>
              </a:spcBef>
              <a:buClr>
                <a:schemeClr val="accent1"/>
              </a:buClr>
              <a:buSzPct val="85000"/>
              <a:buFont typeface="Arial" pitchFamily="34" charset="0"/>
              <a:buChar char="•"/>
              <a:defRPr/>
            </a:pP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添付</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ソースコードが（あるならば</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適切にアップロードされたか</a:t>
            </a:r>
            <a:r>
              <a:rPr lang="en-US" sz="16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または</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頒布されたかを</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検証</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する</a:t>
            </a:r>
            <a:r>
              <a:rPr lang="en-US" sz="1600" dirty="0">
                <a:latin typeface="メイリオ" panose="020B0604030504040204" pitchFamily="50" charset="-128"/>
                <a:ea typeface="メイリオ" panose="020B0604030504040204" pitchFamily="50" charset="-128"/>
                <a:cs typeface="メイリオ" panose="020B0604030504040204" pitchFamily="50" charset="-128"/>
              </a:rPr>
              <a:t>  </a:t>
            </a:r>
          </a:p>
          <a:p>
            <a:pPr lvl="1" indent="-182880">
              <a:spcBef>
                <a:spcPct val="20000"/>
              </a:spcBef>
              <a:buClr>
                <a:schemeClr val="accent1"/>
              </a:buClr>
              <a:buSzPct val="85000"/>
              <a:buFont typeface="Arial" pitchFamily="34" charset="0"/>
              <a:buChar char="•"/>
              <a:defRPr/>
            </a:pP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アップロードされた</a:t>
            </a:r>
            <a:r>
              <a:rPr lang="en-US" sz="16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または</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頒布されたソースコードが承認されたものと同じ</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バージョン</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となっていることを</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検証</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する</a:t>
            </a:r>
            <a:r>
              <a:rPr lang="en-US" sz="1600" dirty="0">
                <a:latin typeface="メイリオ" panose="020B0604030504040204" pitchFamily="50" charset="-128"/>
                <a:ea typeface="メイリオ" panose="020B0604030504040204" pitchFamily="50" charset="-128"/>
                <a:cs typeface="メイリオ" panose="020B0604030504040204" pitchFamily="50" charset="-128"/>
              </a:rPr>
              <a:t> </a:t>
            </a:r>
          </a:p>
          <a:p>
            <a:pPr lvl="1" indent="-182880">
              <a:spcBef>
                <a:spcPct val="20000"/>
              </a:spcBef>
              <a:buClr>
                <a:schemeClr val="accent1"/>
              </a:buClr>
              <a:buSzPct val="85000"/>
              <a:buFont typeface="Arial" pitchFamily="34" charset="0"/>
              <a:buChar char="•"/>
              <a:defRPr/>
            </a:pPr>
            <a:r>
              <a:rPr lang="en-US" sz="1600" dirty="0" err="1">
                <a:latin typeface="メイリオ" panose="020B0604030504040204" pitchFamily="50" charset="-128"/>
                <a:ea typeface="メイリオ" panose="020B0604030504040204" pitchFamily="50" charset="-128"/>
                <a:cs typeface="メイリオ" panose="020B0604030504040204" pitchFamily="50" charset="-128"/>
              </a:rPr>
              <a:t>告知</a:t>
            </a:r>
            <a:r>
              <a:rPr lang="en-US" sz="16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通知</a:t>
            </a: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表示</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が適切に公開され</a:t>
            </a:r>
            <a:r>
              <a:rPr lang="en-US" sz="16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入手可能となっている</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かを</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検証</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する</a:t>
            </a: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lvl="1" indent="-182880">
              <a:spcBef>
                <a:spcPct val="20000"/>
              </a:spcBef>
              <a:buClr>
                <a:schemeClr val="accent1"/>
              </a:buClr>
              <a:buSzPct val="85000"/>
              <a:buFont typeface="Arial" pitchFamily="34" charset="0"/>
              <a:buChar char="•"/>
              <a:defRPr/>
            </a:pPr>
            <a:r>
              <a:rPr lang="en-US" sz="1600" dirty="0">
                <a:latin typeface="メイリオ" panose="020B0604030504040204" pitchFamily="50" charset="-128"/>
                <a:ea typeface="メイリオ" panose="020B0604030504040204" pitchFamily="50" charset="-128"/>
                <a:cs typeface="メイリオ" panose="020B0604030504040204" pitchFamily="50" charset="-128"/>
              </a:rPr>
              <a:t> </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その他確認された義務が履行されているかを</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検証</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する</a:t>
            </a: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marL="614363" indent="-342900">
              <a:buFont typeface="Arial"/>
              <a:buChar char="•"/>
            </a:pP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marL="614363" indent="-342900">
              <a:buFont typeface="Arial"/>
              <a:buChar char="•"/>
            </a:pP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marL="614363" indent="-342900">
              <a:buFont typeface="Arial"/>
              <a:buChar char="•"/>
            </a:pP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3" name="Rectangle 22"/>
          <p:cNvSpPr/>
          <p:nvPr/>
        </p:nvSpPr>
        <p:spPr>
          <a:xfrm>
            <a:off x="246509" y="3240000"/>
            <a:ext cx="11945492" cy="369332"/>
          </a:xfrm>
          <a:prstGeom prst="rect">
            <a:avLst/>
          </a:prstGeom>
        </p:spPr>
        <p:txBody>
          <a:bodyPr wrap="square" anchor="t">
            <a:spAutoFit/>
          </a:bodyPr>
          <a:lstStyle/>
          <a:p>
            <a:r>
              <a:rPr lang="en-US" b="1" dirty="0" err="1">
                <a:latin typeface="メイリオ" panose="020B0604030504040204" pitchFamily="50" charset="-128"/>
                <a:ea typeface="メイリオ" panose="020B0604030504040204" pitchFamily="50" charset="-128"/>
                <a:cs typeface="メイリオ" panose="020B0604030504040204" pitchFamily="50" charset="-128"/>
              </a:rPr>
              <a:t>ライセンス義務のコンプライアンスを</a:t>
            </a: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検証</a:t>
            </a:r>
            <a:r>
              <a:rPr lang="en-US" b="1" dirty="0" err="1">
                <a:latin typeface="メイリオ" panose="020B0604030504040204" pitchFamily="50" charset="-128"/>
                <a:ea typeface="メイリオ" panose="020B0604030504040204" pitchFamily="50" charset="-128"/>
                <a:cs typeface="メイリオ" panose="020B0604030504040204" pitchFamily="50" charset="-128"/>
              </a:rPr>
              <a:t>する</a:t>
            </a:r>
            <a:endParaRPr 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4"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err="1">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最終</a:t>
            </a:r>
            <a:r>
              <a:rPr lang="ja-JP" altLang="en-US" dirty="0">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検証</a:t>
            </a:r>
            <a:endParaRPr lang="en-US" altLang="en-US" dirty="0">
              <a:solidFill>
                <a:schemeClr val="tx2"/>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6" name="Rectangle 78"/>
          <p:cNvSpPr>
            <a:spLocks noChangeArrowheads="1"/>
          </p:cNvSpPr>
          <p:nvPr/>
        </p:nvSpPr>
        <p:spPr bwMode="auto">
          <a:xfrm rot="-5400000">
            <a:off x="1935191" y="1574833"/>
            <a:ext cx="504000" cy="954313"/>
          </a:xfrm>
          <a:prstGeom prst="rect">
            <a:avLst/>
          </a:prstGeom>
          <a:solidFill>
            <a:schemeClr val="bg1"/>
          </a:solidFill>
          <a:ln w="9525">
            <a:solidFill>
              <a:schemeClr val="tx1"/>
            </a:solidFill>
            <a:miter lim="800000"/>
            <a:headEnd/>
            <a:tailEnd/>
          </a:ln>
        </p:spPr>
        <p:txBody>
          <a:bodyPr vert="eaVert" anchor="ctr"/>
          <a:lstStyle/>
          <a:p>
            <a:pPr>
              <a:lnSpc>
                <a:spcPct val="65000"/>
              </a:lnSpc>
            </a:pPr>
            <a:r>
              <a:rPr lang="en-US" sz="1000" b="1">
                <a:latin typeface="メイリオ" panose="020B0604030504040204" pitchFamily="50" charset="-128"/>
                <a:ea typeface="メイリオ" panose="020B0604030504040204" pitchFamily="50" charset="-128"/>
                <a:cs typeface="メイリオ" panose="020B0604030504040204" pitchFamily="50" charset="-128"/>
              </a:rPr>
              <a:t>入</a:t>
            </a:r>
            <a:r>
              <a:rPr lang="ja-JP" altLang="en-US" sz="1000" b="1">
                <a:latin typeface="メイリオ" panose="020B0604030504040204" pitchFamily="50" charset="-128"/>
                <a:ea typeface="メイリオ" panose="020B0604030504040204" pitchFamily="50" charset="-128"/>
                <a:cs typeface="メイリオ" panose="020B0604030504040204" pitchFamily="50" charset="-128"/>
              </a:rPr>
              <a:t>力</a:t>
            </a: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：FOSS</a:t>
            </a:r>
            <a:endParaRPr lang="en-US" sz="1000" b="1" i="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7" name="Rectangle 78"/>
          <p:cNvSpPr>
            <a:spLocks noChangeArrowheads="1"/>
          </p:cNvSpPr>
          <p:nvPr/>
        </p:nvSpPr>
        <p:spPr bwMode="auto">
          <a:xfrm rot="-5400000">
            <a:off x="9928894" y="1511989"/>
            <a:ext cx="504000" cy="1080000"/>
          </a:xfrm>
          <a:prstGeom prst="rect">
            <a:avLst/>
          </a:prstGeom>
          <a:solidFill>
            <a:schemeClr val="bg1"/>
          </a:solidFill>
          <a:ln w="9525">
            <a:solidFill>
              <a:schemeClr val="tx1"/>
            </a:solidFill>
            <a:miter lim="800000"/>
            <a:headEnd/>
            <a:tailEnd/>
          </a:ln>
        </p:spPr>
        <p:txBody>
          <a:bodyPr vert="eaVert" anchor="ctr"/>
          <a:lstStyle/>
          <a:p>
            <a:pPr algn="ctr">
              <a:lnSpc>
                <a:spcPct val="70000"/>
              </a:lnSpc>
            </a:pPr>
            <a:r>
              <a:rPr lang="en-US" sz="1000" b="1" dirty="0">
                <a:latin typeface="メイリオ" panose="020B0604030504040204" pitchFamily="50" charset="-128"/>
                <a:ea typeface="メイリオ" panose="020B0604030504040204" pitchFamily="50" charset="-128"/>
                <a:cs typeface="メイリオ" panose="020B0604030504040204" pitchFamily="50" charset="-128"/>
              </a:rPr>
              <a:t>出</a:t>
            </a:r>
            <a:r>
              <a:rPr lang="ja-JP" altLang="en-US" sz="1000" b="1" dirty="0">
                <a:latin typeface="メイリオ" panose="020B0604030504040204" pitchFamily="50" charset="-128"/>
                <a:ea typeface="メイリオ" panose="020B0604030504040204" pitchFamily="50" charset="-128"/>
                <a:cs typeface="メイリオ" panose="020B0604030504040204" pitchFamily="50" charset="-128"/>
              </a:rPr>
              <a:t>力：</a:t>
            </a:r>
            <a:r>
              <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 </a:t>
            </a:r>
          </a:p>
          <a:p>
            <a:pPr algn="ctr">
              <a:lnSpc>
                <a:spcPct val="70000"/>
              </a:lnSpc>
            </a:pPr>
            <a:r>
              <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FOSS </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 </a:t>
            </a: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改変</a:t>
            </a:r>
            <a:endPar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28" name="AutoShape 9"/>
          <p:cNvCxnSpPr>
            <a:cxnSpLocks noChangeShapeType="1"/>
            <a:stCxn id="26" idx="2"/>
          </p:cNvCxnSpPr>
          <p:nvPr/>
        </p:nvCxnSpPr>
        <p:spPr bwMode="auto">
          <a:xfrm>
            <a:off x="2664348" y="2051990"/>
            <a:ext cx="252000"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9" name="AutoShape 10"/>
          <p:cNvCxnSpPr>
            <a:cxnSpLocks noChangeShapeType="1"/>
          </p:cNvCxnSpPr>
          <p:nvPr/>
        </p:nvCxnSpPr>
        <p:spPr bwMode="auto">
          <a:xfrm flipV="1">
            <a:off x="9386896" y="2075128"/>
            <a:ext cx="255587"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0" name="Rectangle 78"/>
          <p:cNvSpPr>
            <a:spLocks noChangeArrowheads="1"/>
          </p:cNvSpPr>
          <p:nvPr/>
        </p:nvSpPr>
        <p:spPr bwMode="auto">
          <a:xfrm rot="10800000">
            <a:off x="3891959"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監査</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Audit）</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1" name="Rectangle 78"/>
          <p:cNvSpPr>
            <a:spLocks noChangeArrowheads="1"/>
          </p:cNvSpPr>
          <p:nvPr/>
        </p:nvSpPr>
        <p:spPr bwMode="auto">
          <a:xfrm rot="10800000">
            <a:off x="4465952"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問題の解決</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Resolve Issue）</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2" name="Rectangle 78"/>
          <p:cNvSpPr>
            <a:spLocks noChangeArrowheads="1"/>
          </p:cNvSpPr>
          <p:nvPr/>
        </p:nvSpPr>
        <p:spPr bwMode="auto">
          <a:xfrm rot="10800000">
            <a:off x="5039945"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レビュー</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Review）</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3" name="Rectangle 78"/>
          <p:cNvSpPr>
            <a:spLocks noChangeArrowheads="1"/>
          </p:cNvSpPr>
          <p:nvPr/>
        </p:nvSpPr>
        <p:spPr bwMode="auto">
          <a:xfrm rot="10800000">
            <a:off x="5613938"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承認</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Approval）</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4" name="Rectangle 78"/>
          <p:cNvSpPr>
            <a:spLocks noChangeArrowheads="1"/>
          </p:cNvSpPr>
          <p:nvPr/>
        </p:nvSpPr>
        <p:spPr bwMode="auto">
          <a:xfrm rot="10800000">
            <a:off x="6187931"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登録</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Registration）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5" name="Rectangle 78"/>
          <p:cNvSpPr>
            <a:spLocks noChangeArrowheads="1"/>
          </p:cNvSpPr>
          <p:nvPr/>
        </p:nvSpPr>
        <p:spPr bwMode="auto">
          <a:xfrm rot="10800000">
            <a:off x="6761924"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告知／通知／表示（Notice）</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6" name="Rectangle 78"/>
          <p:cNvSpPr>
            <a:spLocks noChangeArrowheads="1"/>
          </p:cNvSpPr>
          <p:nvPr/>
        </p:nvSpPr>
        <p:spPr bwMode="auto">
          <a:xfrm rot="10800000">
            <a:off x="7335917"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検証</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Verification）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7" name="Rectangle 78"/>
          <p:cNvSpPr>
            <a:spLocks noChangeArrowheads="1"/>
          </p:cNvSpPr>
          <p:nvPr/>
        </p:nvSpPr>
        <p:spPr bwMode="auto">
          <a:xfrm rot="10800000">
            <a:off x="7909910"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頒布</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Distribution）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9" name="Rectangle 78"/>
          <p:cNvSpPr>
            <a:spLocks noChangeArrowheads="1"/>
          </p:cNvSpPr>
          <p:nvPr/>
        </p:nvSpPr>
        <p:spPr bwMode="auto">
          <a:xfrm rot="10800000">
            <a:off x="3317966"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確認</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dirty="0" err="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Identification</a:t>
            </a:r>
            <a:r>
              <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endParaRPr lang="en-US" sz="1000" b="1" i="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0" name="Rectangle 78"/>
          <p:cNvSpPr>
            <a:spLocks noChangeArrowheads="1"/>
          </p:cNvSpPr>
          <p:nvPr/>
        </p:nvSpPr>
        <p:spPr bwMode="auto">
          <a:xfrm rot="10800000">
            <a:off x="8514071" y="1440000"/>
            <a:ext cx="430887" cy="1440000"/>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vert270" anchor="ctr" anchorCtr="1">
            <a:spAutoFit/>
          </a:bodyPr>
          <a:lstStyle/>
          <a:p>
            <a:pPr algn="ctr"/>
            <a:r>
              <a:rPr lang="en-US" sz="8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検証</a:t>
            </a:r>
          </a:p>
          <a:p>
            <a:pPr algn="ctr"/>
            <a:r>
              <a:rPr lang="en-US" sz="8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（Verification）</a:t>
            </a:r>
          </a:p>
        </p:txBody>
      </p:sp>
    </p:spTree>
    <p:extLst>
      <p:ext uri="{BB962C8B-B14F-4D97-AF65-F5344CB8AC3E}">
        <p14:creationId xmlns:p14="http://schemas.microsoft.com/office/powerpoint/2010/main" val="154813030"/>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理解度チェック</a:t>
            </a:r>
          </a:p>
        </p:txBody>
      </p:sp>
      <p:sp>
        <p:nvSpPr>
          <p:cNvPr id="123907" name="Rectangle 3"/>
          <p:cNvSpPr>
            <a:spLocks noGrp="1" noChangeArrowheads="1"/>
          </p:cNvSpPr>
          <p:nvPr>
            <p:ph idx="1"/>
          </p:nvPr>
        </p:nvSpPr>
        <p:spPr/>
        <p:txBody>
          <a:bodyPr vert="horz" lIns="91440" tIns="45720" rIns="91440" bIns="45720" rtlCol="0" anchor="t">
            <a:normAutofit lnSpcReduction="10000"/>
          </a:bodyPr>
          <a:lstStyle/>
          <a:p>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コンプライアンスの適正努力（</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Compliance due diligence</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）と</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してどの</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ようなもの</a:t>
            </a:r>
            <a:r>
              <a:rPr lang="x-none" dirty="0">
                <a:latin typeface="メイリオ" panose="020B0604030504040204" pitchFamily="50" charset="-128"/>
                <a:ea typeface="メイリオ" panose="020B0604030504040204" pitchFamily="50" charset="-128"/>
                <a:cs typeface="メイリオ" panose="020B0604030504040204" pitchFamily="50" charset="-128"/>
              </a:rPr>
              <a:t>が関係しますか？（</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本カリキュラムの</a:t>
            </a:r>
            <a:r>
              <a:rPr lang="x-none" dirty="0">
                <a:latin typeface="メイリオ" panose="020B0604030504040204" pitchFamily="50" charset="-128"/>
                <a:ea typeface="メイリオ" panose="020B0604030504040204" pitchFamily="50" charset="-128"/>
                <a:cs typeface="メイリオ" panose="020B0604030504040204" pitchFamily="50" charset="-128"/>
              </a:rPr>
              <a:t>プロセス例</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に</a:t>
            </a:r>
            <a:r>
              <a:rPr lang="x-none" dirty="0">
                <a:latin typeface="メイリオ" panose="020B0604030504040204" pitchFamily="50" charset="-128"/>
                <a:ea typeface="メイリオ" panose="020B0604030504040204" pitchFamily="50" charset="-128"/>
                <a:cs typeface="メイリオ" panose="020B0604030504040204" pitchFamily="50" charset="-128"/>
              </a:rPr>
              <a:t>挙げた</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各</a:t>
            </a:r>
            <a:r>
              <a:rPr lang="x-none" dirty="0">
                <a:latin typeface="メイリオ" panose="020B0604030504040204" pitchFamily="50" charset="-128"/>
                <a:ea typeface="メイリオ" panose="020B0604030504040204" pitchFamily="50" charset="-128"/>
                <a:cs typeface="メイリオ" panose="020B0604030504040204" pitchFamily="50" charset="-128"/>
              </a:rPr>
              <a:t>ステップについて</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概要を</a:t>
            </a:r>
            <a:r>
              <a:rPr lang="x-none" dirty="0">
                <a:latin typeface="メイリオ" panose="020B0604030504040204" pitchFamily="50" charset="-128"/>
                <a:ea typeface="メイリオ" panose="020B0604030504040204" pitchFamily="50" charset="-128"/>
                <a:cs typeface="メイリオ" panose="020B0604030504040204" pitchFamily="50" charset="-128"/>
              </a:rPr>
              <a:t>述べてください）</a:t>
            </a:r>
          </a:p>
          <a:p>
            <a:pPr lvl="1">
              <a:buFont typeface="Wingdings" panose="05000000000000000000" pitchFamily="2" charset="2"/>
              <a:buChar char="Ø"/>
            </a:pPr>
            <a:r>
              <a:rPr lang="x-none" dirty="0">
                <a:latin typeface="メイリオ" panose="020B0604030504040204" pitchFamily="50" charset="-128"/>
                <a:ea typeface="メイリオ" panose="020B0604030504040204" pitchFamily="50" charset="-128"/>
                <a:cs typeface="メイリオ" panose="020B0604030504040204" pitchFamily="50" charset="-128"/>
              </a:rPr>
              <a:t>確認</a:t>
            </a:r>
          </a:p>
          <a:p>
            <a:pPr lvl="1">
              <a:buFont typeface="Wingdings" panose="05000000000000000000" pitchFamily="2" charset="2"/>
              <a:buChar char="Ø"/>
            </a:pPr>
            <a:r>
              <a:rPr lang="x-none" dirty="0">
                <a:latin typeface="メイリオ" panose="020B0604030504040204" pitchFamily="50" charset="-128"/>
                <a:ea typeface="メイリオ" panose="020B0604030504040204" pitchFamily="50" charset="-128"/>
                <a:cs typeface="メイリオ" panose="020B0604030504040204" pitchFamily="50" charset="-128"/>
              </a:rPr>
              <a:t>ソースコードの監査</a:t>
            </a:r>
          </a:p>
          <a:p>
            <a:pPr lvl="1">
              <a:buFont typeface="Wingdings" panose="05000000000000000000" pitchFamily="2" charset="2"/>
              <a:buChar char="Ø"/>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問題</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の</a:t>
            </a:r>
            <a:r>
              <a:rPr lang="x-none" dirty="0" smtClean="0">
                <a:latin typeface="メイリオ" panose="020B0604030504040204" pitchFamily="50" charset="-128"/>
                <a:ea typeface="メイリオ" panose="020B0604030504040204" pitchFamily="50" charset="-128"/>
                <a:cs typeface="メイリオ" panose="020B0604030504040204" pitchFamily="50" charset="-128"/>
              </a:rPr>
              <a:t>解決</a:t>
            </a:r>
            <a:endParaRPr lang="x-none"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x-none" dirty="0">
                <a:latin typeface="メイリオ" panose="020B0604030504040204" pitchFamily="50" charset="-128"/>
                <a:ea typeface="メイリオ" panose="020B0604030504040204" pitchFamily="50" charset="-128"/>
                <a:cs typeface="メイリオ" panose="020B0604030504040204" pitchFamily="50" charset="-128"/>
              </a:rPr>
              <a:t>レビューの実施</a:t>
            </a:r>
          </a:p>
          <a:p>
            <a:pPr lvl="1">
              <a:buFont typeface="Wingdings" panose="05000000000000000000" pitchFamily="2" charset="2"/>
              <a:buChar char="Ø"/>
            </a:pPr>
            <a:r>
              <a:rPr lang="x-none" dirty="0">
                <a:latin typeface="メイリオ" panose="020B0604030504040204" pitchFamily="50" charset="-128"/>
                <a:ea typeface="メイリオ" panose="020B0604030504040204" pitchFamily="50" charset="-128"/>
                <a:cs typeface="メイリオ" panose="020B0604030504040204" pitchFamily="50" charset="-128"/>
              </a:rPr>
              <a:t>承認</a:t>
            </a:r>
          </a:p>
          <a:p>
            <a:pPr lvl="1">
              <a:buFont typeface="Wingdings" panose="05000000000000000000" pitchFamily="2" charset="2"/>
              <a:buChar char="Ø"/>
            </a:pPr>
            <a:r>
              <a:rPr lang="x-none" dirty="0">
                <a:latin typeface="メイリオ" panose="020B0604030504040204" pitchFamily="50" charset="-128"/>
                <a:ea typeface="メイリオ" panose="020B0604030504040204" pitchFamily="50" charset="-128"/>
                <a:cs typeface="メイリオ" panose="020B0604030504040204" pitchFamily="50" charset="-128"/>
              </a:rPr>
              <a:t>登録／承認の追跡</a:t>
            </a:r>
          </a:p>
          <a:p>
            <a:pPr lvl="1">
              <a:buFont typeface="Wingdings" panose="05000000000000000000" pitchFamily="2" charset="2"/>
              <a:buChar char="Ø"/>
            </a:pPr>
            <a:r>
              <a:rPr lang="x-none" dirty="0">
                <a:latin typeface="メイリオ" panose="020B0604030504040204" pitchFamily="50" charset="-128"/>
                <a:ea typeface="メイリオ" panose="020B0604030504040204" pitchFamily="50" charset="-128"/>
                <a:cs typeface="メイリオ" panose="020B0604030504040204" pitchFamily="50" charset="-128"/>
              </a:rPr>
              <a:t>告知</a:t>
            </a:r>
            <a:r>
              <a:rPr lang="x-none"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通知</a:t>
            </a:r>
            <a:r>
              <a:rPr lang="x-none" altLang="ja-JP" dirty="0">
                <a:latin typeface="メイリオ" panose="020B0604030504040204" pitchFamily="50" charset="-128"/>
                <a:ea typeface="メイリオ" panose="020B0604030504040204" pitchFamily="50" charset="-128"/>
                <a:cs typeface="メイリオ" panose="020B0604030504040204" pitchFamily="50" charset="-128"/>
              </a:rPr>
              <a:t>／ </a:t>
            </a:r>
            <a:r>
              <a:rPr lang="x-none" dirty="0" smtClean="0">
                <a:latin typeface="メイリオ" panose="020B0604030504040204" pitchFamily="50" charset="-128"/>
                <a:ea typeface="メイリオ" panose="020B0604030504040204" pitchFamily="50" charset="-128"/>
                <a:cs typeface="メイリオ" panose="020B0604030504040204" pitchFamily="50" charset="-128"/>
              </a:rPr>
              <a:t>表示</a:t>
            </a:r>
            <a:endParaRPr lang="x-none"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x-none" dirty="0">
                <a:latin typeface="メイリオ" panose="020B0604030504040204" pitchFamily="50" charset="-128"/>
                <a:ea typeface="メイリオ" panose="020B0604030504040204" pitchFamily="50" charset="-128"/>
                <a:cs typeface="メイリオ" panose="020B0604030504040204" pitchFamily="50" charset="-128"/>
              </a:rPr>
              <a:t>頒布前の</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検証</a:t>
            </a:r>
            <a:endParaRPr lang="x-none"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添付</a:t>
            </a:r>
            <a:r>
              <a:rPr lang="x-none" dirty="0" smtClean="0">
                <a:latin typeface="メイリオ" panose="020B0604030504040204" pitchFamily="50" charset="-128"/>
                <a:ea typeface="メイリオ" panose="020B0604030504040204" pitchFamily="50" charset="-128"/>
                <a:cs typeface="メイリオ" panose="020B0604030504040204" pitchFamily="50" charset="-128"/>
              </a:rPr>
              <a:t>ソースコードの頒布</a:t>
            </a:r>
            <a:endParaRPr lang="x-none"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x-none" dirty="0">
                <a:latin typeface="メイリオ" panose="020B0604030504040204" pitchFamily="50" charset="-128"/>
                <a:ea typeface="メイリオ" panose="020B0604030504040204" pitchFamily="50" charset="-128"/>
                <a:cs typeface="メイリオ" panose="020B0604030504040204" pitchFamily="50" charset="-128"/>
              </a:rPr>
              <a:t>検証</a:t>
            </a:r>
          </a:p>
          <a:p>
            <a:r>
              <a:rPr lang="x-none" dirty="0">
                <a:latin typeface="メイリオ" panose="020B0604030504040204" pitchFamily="50" charset="-128"/>
                <a:ea typeface="メイリオ" panose="020B0604030504040204" pitchFamily="50" charset="-128"/>
                <a:cs typeface="メイリオ" panose="020B0604030504040204" pitchFamily="50" charset="-128"/>
              </a:rPr>
              <a:t>アーキテクチャ </a:t>
            </a:r>
            <a:r>
              <a:rPr lang="x-none" dirty="0" smtClean="0">
                <a:latin typeface="メイリオ" panose="020B0604030504040204" pitchFamily="50" charset="-128"/>
                <a:ea typeface="メイリオ" panose="020B0604030504040204" pitchFamily="50" charset="-128"/>
                <a:cs typeface="メイリオ" panose="020B0604030504040204" pitchFamily="50" charset="-128"/>
              </a:rPr>
              <a:t>レビューでは</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どういったことを</a:t>
            </a:r>
            <a:r>
              <a:rPr lang="x-none" dirty="0" smtClean="0">
                <a:latin typeface="メイリオ" panose="020B0604030504040204" pitchFamily="50" charset="-128"/>
                <a:ea typeface="メイリオ" panose="020B0604030504040204" pitchFamily="50" charset="-128"/>
                <a:cs typeface="メイリオ" panose="020B0604030504040204" pitchFamily="50" charset="-128"/>
              </a:rPr>
              <a:t>期待しますか</a:t>
            </a:r>
            <a:r>
              <a:rPr lang="x-none" dirty="0">
                <a:latin typeface="メイリオ" panose="020B0604030504040204" pitchFamily="50" charset="-128"/>
                <a:ea typeface="メイリオ" panose="020B0604030504040204" pitchFamily="50" charset="-128"/>
                <a:cs typeface="メイリオ" panose="020B0604030504040204" pitchFamily="50" charset="-128"/>
              </a:rPr>
              <a:t>？</a:t>
            </a:r>
          </a:p>
        </p:txBody>
      </p:sp>
    </p:spTree>
    <p:extLst>
      <p:ext uri="{BB962C8B-B14F-4D97-AF65-F5344CB8AC3E}">
        <p14:creationId xmlns:p14="http://schemas.microsoft.com/office/powerpoint/2010/main" val="1163810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1" nodeType="clickEffect">
                                  <p:stCondLst>
                                    <p:cond delay="0"/>
                                  </p:stCondLst>
                                  <p:childTnLst>
                                    <p:set>
                                      <p:cBhvr>
                                        <p:cTn id="11" dur="1" fill="hold">
                                          <p:stCondLst>
                                            <p:cond delay="0"/>
                                          </p:stCondLst>
                                        </p:cTn>
                                        <p:tgtEl>
                                          <p:spTgt spid="123907">
                                            <p:txEl>
                                              <p:pRg st="0" end="0"/>
                                            </p:txEl>
                                          </p:spTgt>
                                        </p:tgtEl>
                                        <p:attrNameLst>
                                          <p:attrName>style.visibility</p:attrName>
                                        </p:attrNameLst>
                                      </p:cBhvr>
                                      <p:to>
                                        <p:strVal val="visible"/>
                                      </p:to>
                                    </p:set>
                                    <p:animEffect transition="in" filter="fade">
                                      <p:cBhvr>
                                        <p:cTn id="12" dur="500"/>
                                        <p:tgtEl>
                                          <p:spTgt spid="123907">
                                            <p:txEl>
                                              <p:pRg st="0" end="0"/>
                                            </p:txEl>
                                          </p:spTgt>
                                        </p:tgtEl>
                                      </p:cBhvr>
                                    </p:animEffect>
                                  </p:childTnLst>
                                </p:cTn>
                              </p:par>
                              <p:par>
                                <p:cTn id="13" presetID="10" presetClass="entr" presetSubtype="0" fill="hold" grpId="1" nodeType="withEffect">
                                  <p:stCondLst>
                                    <p:cond delay="0"/>
                                  </p:stCondLst>
                                  <p:childTnLst>
                                    <p:set>
                                      <p:cBhvr>
                                        <p:cTn id="14" dur="1" fill="hold">
                                          <p:stCondLst>
                                            <p:cond delay="0"/>
                                          </p:stCondLst>
                                        </p:cTn>
                                        <p:tgtEl>
                                          <p:spTgt spid="123907">
                                            <p:txEl>
                                              <p:pRg st="1" end="1"/>
                                            </p:txEl>
                                          </p:spTgt>
                                        </p:tgtEl>
                                        <p:attrNameLst>
                                          <p:attrName>style.visibility</p:attrName>
                                        </p:attrNameLst>
                                      </p:cBhvr>
                                      <p:to>
                                        <p:strVal val="visible"/>
                                      </p:to>
                                    </p:set>
                                    <p:animEffect transition="in" filter="fade">
                                      <p:cBhvr>
                                        <p:cTn id="15" dur="500"/>
                                        <p:tgtEl>
                                          <p:spTgt spid="123907">
                                            <p:txEl>
                                              <p:pRg st="1" end="1"/>
                                            </p:txEl>
                                          </p:spTgt>
                                        </p:tgtEl>
                                      </p:cBhvr>
                                    </p:animEffect>
                                  </p:childTnLst>
                                </p:cTn>
                              </p:par>
                              <p:par>
                                <p:cTn id="16" presetID="10" presetClass="entr" presetSubtype="0" fill="hold" grpId="1" nodeType="withEffect">
                                  <p:stCondLst>
                                    <p:cond delay="0"/>
                                  </p:stCondLst>
                                  <p:childTnLst>
                                    <p:set>
                                      <p:cBhvr>
                                        <p:cTn id="17" dur="1" fill="hold">
                                          <p:stCondLst>
                                            <p:cond delay="0"/>
                                          </p:stCondLst>
                                        </p:cTn>
                                        <p:tgtEl>
                                          <p:spTgt spid="123907">
                                            <p:txEl>
                                              <p:pRg st="2" end="2"/>
                                            </p:txEl>
                                          </p:spTgt>
                                        </p:tgtEl>
                                        <p:attrNameLst>
                                          <p:attrName>style.visibility</p:attrName>
                                        </p:attrNameLst>
                                      </p:cBhvr>
                                      <p:to>
                                        <p:strVal val="visible"/>
                                      </p:to>
                                    </p:set>
                                    <p:animEffect transition="in" filter="fade">
                                      <p:cBhvr>
                                        <p:cTn id="18" dur="500"/>
                                        <p:tgtEl>
                                          <p:spTgt spid="123907">
                                            <p:txEl>
                                              <p:pRg st="2" end="2"/>
                                            </p:txEl>
                                          </p:spTgt>
                                        </p:tgtEl>
                                      </p:cBhvr>
                                    </p:animEffect>
                                  </p:childTnLst>
                                </p:cTn>
                              </p:par>
                              <p:par>
                                <p:cTn id="19" presetID="10" presetClass="entr" presetSubtype="0" fill="hold" grpId="1" nodeType="withEffect">
                                  <p:stCondLst>
                                    <p:cond delay="0"/>
                                  </p:stCondLst>
                                  <p:childTnLst>
                                    <p:set>
                                      <p:cBhvr>
                                        <p:cTn id="20" dur="1" fill="hold">
                                          <p:stCondLst>
                                            <p:cond delay="0"/>
                                          </p:stCondLst>
                                        </p:cTn>
                                        <p:tgtEl>
                                          <p:spTgt spid="123907">
                                            <p:txEl>
                                              <p:pRg st="3" end="3"/>
                                            </p:txEl>
                                          </p:spTgt>
                                        </p:tgtEl>
                                        <p:attrNameLst>
                                          <p:attrName>style.visibility</p:attrName>
                                        </p:attrNameLst>
                                      </p:cBhvr>
                                      <p:to>
                                        <p:strVal val="visible"/>
                                      </p:to>
                                    </p:set>
                                    <p:animEffect transition="in" filter="fade">
                                      <p:cBhvr>
                                        <p:cTn id="21" dur="500"/>
                                        <p:tgtEl>
                                          <p:spTgt spid="123907">
                                            <p:txEl>
                                              <p:pRg st="3" end="3"/>
                                            </p:txEl>
                                          </p:spTgt>
                                        </p:tgtEl>
                                      </p:cBhvr>
                                    </p:animEffect>
                                  </p:childTnLst>
                                </p:cTn>
                              </p:par>
                              <p:par>
                                <p:cTn id="22" presetID="10" presetClass="entr" presetSubtype="0" fill="hold" grpId="1" nodeType="withEffect">
                                  <p:stCondLst>
                                    <p:cond delay="0"/>
                                  </p:stCondLst>
                                  <p:childTnLst>
                                    <p:set>
                                      <p:cBhvr>
                                        <p:cTn id="23" dur="1" fill="hold">
                                          <p:stCondLst>
                                            <p:cond delay="0"/>
                                          </p:stCondLst>
                                        </p:cTn>
                                        <p:tgtEl>
                                          <p:spTgt spid="123907">
                                            <p:txEl>
                                              <p:pRg st="4" end="4"/>
                                            </p:txEl>
                                          </p:spTgt>
                                        </p:tgtEl>
                                        <p:attrNameLst>
                                          <p:attrName>style.visibility</p:attrName>
                                        </p:attrNameLst>
                                      </p:cBhvr>
                                      <p:to>
                                        <p:strVal val="visible"/>
                                      </p:to>
                                    </p:set>
                                    <p:animEffect transition="in" filter="fade">
                                      <p:cBhvr>
                                        <p:cTn id="24" dur="500"/>
                                        <p:tgtEl>
                                          <p:spTgt spid="123907">
                                            <p:txEl>
                                              <p:pRg st="4" end="4"/>
                                            </p:txEl>
                                          </p:spTgt>
                                        </p:tgtEl>
                                      </p:cBhvr>
                                    </p:animEffect>
                                  </p:childTnLst>
                                </p:cTn>
                              </p:par>
                              <p:par>
                                <p:cTn id="25" presetID="10" presetClass="entr" presetSubtype="0" fill="hold" grpId="1" nodeType="withEffect">
                                  <p:stCondLst>
                                    <p:cond delay="0"/>
                                  </p:stCondLst>
                                  <p:childTnLst>
                                    <p:set>
                                      <p:cBhvr>
                                        <p:cTn id="26" dur="1" fill="hold">
                                          <p:stCondLst>
                                            <p:cond delay="0"/>
                                          </p:stCondLst>
                                        </p:cTn>
                                        <p:tgtEl>
                                          <p:spTgt spid="123907">
                                            <p:txEl>
                                              <p:pRg st="5" end="5"/>
                                            </p:txEl>
                                          </p:spTgt>
                                        </p:tgtEl>
                                        <p:attrNameLst>
                                          <p:attrName>style.visibility</p:attrName>
                                        </p:attrNameLst>
                                      </p:cBhvr>
                                      <p:to>
                                        <p:strVal val="visible"/>
                                      </p:to>
                                    </p:set>
                                    <p:animEffect transition="in" filter="fade">
                                      <p:cBhvr>
                                        <p:cTn id="27" dur="500"/>
                                        <p:tgtEl>
                                          <p:spTgt spid="123907">
                                            <p:txEl>
                                              <p:pRg st="5" end="5"/>
                                            </p:txEl>
                                          </p:spTgt>
                                        </p:tgtEl>
                                      </p:cBhvr>
                                    </p:animEffect>
                                  </p:childTnLst>
                                </p:cTn>
                              </p:par>
                              <p:par>
                                <p:cTn id="28" presetID="10" presetClass="entr" presetSubtype="0" fill="hold" grpId="1" nodeType="withEffect">
                                  <p:stCondLst>
                                    <p:cond delay="0"/>
                                  </p:stCondLst>
                                  <p:childTnLst>
                                    <p:set>
                                      <p:cBhvr>
                                        <p:cTn id="29" dur="1" fill="hold">
                                          <p:stCondLst>
                                            <p:cond delay="0"/>
                                          </p:stCondLst>
                                        </p:cTn>
                                        <p:tgtEl>
                                          <p:spTgt spid="123907">
                                            <p:txEl>
                                              <p:pRg st="6" end="6"/>
                                            </p:txEl>
                                          </p:spTgt>
                                        </p:tgtEl>
                                        <p:attrNameLst>
                                          <p:attrName>style.visibility</p:attrName>
                                        </p:attrNameLst>
                                      </p:cBhvr>
                                      <p:to>
                                        <p:strVal val="visible"/>
                                      </p:to>
                                    </p:set>
                                    <p:animEffect transition="in" filter="fade">
                                      <p:cBhvr>
                                        <p:cTn id="30" dur="500"/>
                                        <p:tgtEl>
                                          <p:spTgt spid="123907">
                                            <p:txEl>
                                              <p:pRg st="6" end="6"/>
                                            </p:txEl>
                                          </p:spTgt>
                                        </p:tgtEl>
                                      </p:cBhvr>
                                    </p:animEffect>
                                  </p:childTnLst>
                                </p:cTn>
                              </p:par>
                              <p:par>
                                <p:cTn id="31" presetID="10" presetClass="entr" presetSubtype="0" fill="hold" grpId="1" nodeType="withEffect">
                                  <p:stCondLst>
                                    <p:cond delay="0"/>
                                  </p:stCondLst>
                                  <p:childTnLst>
                                    <p:set>
                                      <p:cBhvr>
                                        <p:cTn id="32" dur="1" fill="hold">
                                          <p:stCondLst>
                                            <p:cond delay="0"/>
                                          </p:stCondLst>
                                        </p:cTn>
                                        <p:tgtEl>
                                          <p:spTgt spid="123907">
                                            <p:txEl>
                                              <p:pRg st="7" end="7"/>
                                            </p:txEl>
                                          </p:spTgt>
                                        </p:tgtEl>
                                        <p:attrNameLst>
                                          <p:attrName>style.visibility</p:attrName>
                                        </p:attrNameLst>
                                      </p:cBhvr>
                                      <p:to>
                                        <p:strVal val="visible"/>
                                      </p:to>
                                    </p:set>
                                    <p:animEffect transition="in" filter="fade">
                                      <p:cBhvr>
                                        <p:cTn id="33" dur="500"/>
                                        <p:tgtEl>
                                          <p:spTgt spid="123907">
                                            <p:txEl>
                                              <p:pRg st="7" end="7"/>
                                            </p:txEl>
                                          </p:spTgt>
                                        </p:tgtEl>
                                      </p:cBhvr>
                                    </p:animEffect>
                                  </p:childTnLst>
                                </p:cTn>
                              </p:par>
                              <p:par>
                                <p:cTn id="34" presetID="10" presetClass="entr" presetSubtype="0" fill="hold" grpId="1" nodeType="withEffect">
                                  <p:stCondLst>
                                    <p:cond delay="0"/>
                                  </p:stCondLst>
                                  <p:childTnLst>
                                    <p:set>
                                      <p:cBhvr>
                                        <p:cTn id="35" dur="1" fill="hold">
                                          <p:stCondLst>
                                            <p:cond delay="0"/>
                                          </p:stCondLst>
                                        </p:cTn>
                                        <p:tgtEl>
                                          <p:spTgt spid="123907">
                                            <p:txEl>
                                              <p:pRg st="8" end="8"/>
                                            </p:txEl>
                                          </p:spTgt>
                                        </p:tgtEl>
                                        <p:attrNameLst>
                                          <p:attrName>style.visibility</p:attrName>
                                        </p:attrNameLst>
                                      </p:cBhvr>
                                      <p:to>
                                        <p:strVal val="visible"/>
                                      </p:to>
                                    </p:set>
                                    <p:animEffect transition="in" filter="fade">
                                      <p:cBhvr>
                                        <p:cTn id="36" dur="500"/>
                                        <p:tgtEl>
                                          <p:spTgt spid="123907">
                                            <p:txEl>
                                              <p:pRg st="8" end="8"/>
                                            </p:txEl>
                                          </p:spTgt>
                                        </p:tgtEl>
                                      </p:cBhvr>
                                    </p:animEffect>
                                  </p:childTnLst>
                                </p:cTn>
                              </p:par>
                              <p:par>
                                <p:cTn id="37" presetID="10" presetClass="entr" presetSubtype="0" fill="hold" grpId="1" nodeType="withEffect">
                                  <p:stCondLst>
                                    <p:cond delay="0"/>
                                  </p:stCondLst>
                                  <p:childTnLst>
                                    <p:set>
                                      <p:cBhvr>
                                        <p:cTn id="38" dur="1" fill="hold">
                                          <p:stCondLst>
                                            <p:cond delay="0"/>
                                          </p:stCondLst>
                                        </p:cTn>
                                        <p:tgtEl>
                                          <p:spTgt spid="123907">
                                            <p:txEl>
                                              <p:pRg st="9" end="9"/>
                                            </p:txEl>
                                          </p:spTgt>
                                        </p:tgtEl>
                                        <p:attrNameLst>
                                          <p:attrName>style.visibility</p:attrName>
                                        </p:attrNameLst>
                                      </p:cBhvr>
                                      <p:to>
                                        <p:strVal val="visible"/>
                                      </p:to>
                                    </p:set>
                                    <p:animEffect transition="in" filter="fade">
                                      <p:cBhvr>
                                        <p:cTn id="39" dur="500"/>
                                        <p:tgtEl>
                                          <p:spTgt spid="123907">
                                            <p:txEl>
                                              <p:pRg st="9" end="9"/>
                                            </p:txEl>
                                          </p:spTgt>
                                        </p:tgtEl>
                                      </p:cBhvr>
                                    </p:animEffect>
                                  </p:childTnLst>
                                </p:cTn>
                              </p:par>
                              <p:par>
                                <p:cTn id="40" presetID="10" presetClass="entr" presetSubtype="0" fill="hold" grpId="1" nodeType="withEffect">
                                  <p:stCondLst>
                                    <p:cond delay="0"/>
                                  </p:stCondLst>
                                  <p:childTnLst>
                                    <p:set>
                                      <p:cBhvr>
                                        <p:cTn id="41" dur="1" fill="hold">
                                          <p:stCondLst>
                                            <p:cond delay="0"/>
                                          </p:stCondLst>
                                        </p:cTn>
                                        <p:tgtEl>
                                          <p:spTgt spid="123907">
                                            <p:txEl>
                                              <p:pRg st="10" end="10"/>
                                            </p:txEl>
                                          </p:spTgt>
                                        </p:tgtEl>
                                        <p:attrNameLst>
                                          <p:attrName>style.visibility</p:attrName>
                                        </p:attrNameLst>
                                      </p:cBhvr>
                                      <p:to>
                                        <p:strVal val="visible"/>
                                      </p:to>
                                    </p:set>
                                    <p:animEffect transition="in" filter="fade">
                                      <p:cBhvr>
                                        <p:cTn id="42" dur="500"/>
                                        <p:tgtEl>
                                          <p:spTgt spid="123907">
                                            <p:txEl>
                                              <p:pRg st="10" end="1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1" nodeType="clickEffect">
                                  <p:stCondLst>
                                    <p:cond delay="0"/>
                                  </p:stCondLst>
                                  <p:childTnLst>
                                    <p:set>
                                      <p:cBhvr>
                                        <p:cTn id="46" dur="1" fill="hold">
                                          <p:stCondLst>
                                            <p:cond delay="0"/>
                                          </p:stCondLst>
                                        </p:cTn>
                                        <p:tgtEl>
                                          <p:spTgt spid="123907">
                                            <p:txEl>
                                              <p:pRg st="11" end="11"/>
                                            </p:txEl>
                                          </p:spTgt>
                                        </p:tgtEl>
                                        <p:attrNameLst>
                                          <p:attrName>style.visibility</p:attrName>
                                        </p:attrNameLst>
                                      </p:cBhvr>
                                      <p:to>
                                        <p:strVal val="visible"/>
                                      </p:to>
                                    </p:set>
                                    <p:animEffect transition="in" filter="fade">
                                      <p:cBhvr>
                                        <p:cTn id="47" dur="500"/>
                                        <p:tgtEl>
                                          <p:spTgt spid="123907">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uiExpand="1" build="p"/>
      <p:bldP spid="123907" grpId="1" build="p"/>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400" dirty="0">
                <a:latin typeface="メイリオ" panose="020B0604030504040204" pitchFamily="50" charset="-128"/>
                <a:ea typeface="メイリオ" panose="020B0604030504040204" pitchFamily="50" charset="-128"/>
                <a:cs typeface="メイリオ" panose="020B0604030504040204" pitchFamily="50" charset="-128"/>
              </a:rPr>
              <a:t>第7章</a:t>
            </a:r>
          </a:p>
        </p:txBody>
      </p:sp>
      <p:sp>
        <p:nvSpPr>
          <p:cNvPr id="5" name="Text Placeholder 4"/>
          <p:cNvSpPr>
            <a:spLocks noGrp="1"/>
          </p:cNvSpPr>
          <p:nvPr>
            <p:ph type="body" idx="1"/>
          </p:nvPr>
        </p:nvSpPr>
        <p:spPr/>
        <p:txBody>
          <a:bodyPr>
            <a:noAutofit/>
          </a:bodyPr>
          <a:lstStyle/>
          <a:p>
            <a:r>
              <a:rPr lang="ja-JP" altLang="en-US" sz="4800" dirty="0">
                <a:latin typeface="メイリオ" panose="020B0604030504040204" pitchFamily="50" charset="-128"/>
                <a:ea typeface="メイリオ" panose="020B0604030504040204" pitchFamily="50" charset="-128"/>
                <a:cs typeface="メイリオ" panose="020B0604030504040204" pitchFamily="50" charset="-128"/>
              </a:rPr>
              <a:t>コンプライアンス</a:t>
            </a:r>
            <a:r>
              <a:rPr lang="ja-JP" altLang="en-US" sz="4800">
                <a:latin typeface="メイリオ" panose="020B0604030504040204" pitchFamily="50" charset="-128"/>
                <a:ea typeface="メイリオ" panose="020B0604030504040204" pitchFamily="50" charset="-128"/>
                <a:cs typeface="メイリオ" panose="020B0604030504040204" pitchFamily="50" charset="-128"/>
              </a:rPr>
              <a:t>で</a:t>
            </a:r>
            <a:r>
              <a:rPr lang="ja-JP" altLang="en-US" sz="4800" smtClean="0">
                <a:latin typeface="メイリオ" panose="020B0604030504040204" pitchFamily="50" charset="-128"/>
                <a:ea typeface="メイリオ" panose="020B0604030504040204" pitchFamily="50" charset="-128"/>
                <a:cs typeface="メイリオ" panose="020B0604030504040204" pitchFamily="50" charset="-128"/>
              </a:rPr>
              <a:t>の</a:t>
            </a:r>
            <a:r>
              <a:rPr lang="en-US" altLang="ja-JP" sz="4800" smtClean="0">
                <a:latin typeface="メイリオ" panose="020B0604030504040204" pitchFamily="50" charset="-128"/>
                <a:ea typeface="メイリオ" panose="020B0604030504040204" pitchFamily="50" charset="-128"/>
                <a:cs typeface="メイリオ" panose="020B0604030504040204" pitchFamily="50" charset="-128"/>
              </a:rPr>
              <a:t/>
            </a:r>
            <a:br>
              <a:rPr lang="en-US" altLang="ja-JP" sz="4800" smtClean="0">
                <a:latin typeface="メイリオ" panose="020B0604030504040204" pitchFamily="50" charset="-128"/>
                <a:ea typeface="メイリオ" panose="020B0604030504040204" pitchFamily="50" charset="-128"/>
                <a:cs typeface="メイリオ" panose="020B0604030504040204" pitchFamily="50" charset="-128"/>
              </a:rPr>
            </a:br>
            <a:r>
              <a:rPr lang="ja-JP" altLang="en-US" sz="4800" smtClean="0">
                <a:latin typeface="メイリオ" panose="020B0604030504040204" pitchFamily="50" charset="-128"/>
                <a:ea typeface="メイリオ" panose="020B0604030504040204" pitchFamily="50" charset="-128"/>
                <a:cs typeface="メイリオ" panose="020B0604030504040204" pitchFamily="50" charset="-128"/>
              </a:rPr>
              <a:t>落とし穴</a:t>
            </a:r>
            <a:r>
              <a:rPr lang="ja-JP" altLang="en-US" sz="4800" dirty="0">
                <a:latin typeface="メイリオ" panose="020B0604030504040204" pitchFamily="50" charset="-128"/>
                <a:ea typeface="メイリオ" panose="020B0604030504040204" pitchFamily="50" charset="-128"/>
                <a:cs typeface="メイリオ" panose="020B0604030504040204" pitchFamily="50" charset="-128"/>
              </a:rPr>
              <a:t>とその回避</a:t>
            </a:r>
          </a:p>
        </p:txBody>
      </p:sp>
    </p:spTree>
    <p:extLst>
      <p:ext uri="{BB962C8B-B14F-4D97-AF65-F5344CB8AC3E}">
        <p14:creationId xmlns:p14="http://schemas.microsoft.com/office/powerpoint/2010/main" val="135929038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a:latin typeface="メイリオ" panose="020B0604030504040204" pitchFamily="50" charset="-128"/>
                <a:ea typeface="メイリオ" panose="020B0604030504040204" pitchFamily="50" charset="-128"/>
                <a:cs typeface="メイリオ" panose="020B0604030504040204" pitchFamily="50" charset="-128"/>
              </a:rPr>
              <a:t>第1章</a:t>
            </a:r>
          </a:p>
        </p:txBody>
      </p:sp>
      <p:sp>
        <p:nvSpPr>
          <p:cNvPr id="3" name="Text Placeholder 2"/>
          <p:cNvSpPr>
            <a:spLocks noGrp="1"/>
          </p:cNvSpPr>
          <p:nvPr>
            <p:ph type="body" idx="1"/>
          </p:nvPr>
        </p:nvSpPr>
        <p:spPr/>
        <p:txBody>
          <a:bodyPr>
            <a:normAutofit/>
          </a:bodyPr>
          <a:lstStyle/>
          <a:p>
            <a:r>
              <a:rPr lang="en-US" sz="4800" dirty="0">
                <a:latin typeface="メイリオ" panose="020B0604030504040204" pitchFamily="50" charset="-128"/>
                <a:ea typeface="メイリオ" panose="020B0604030504040204" pitchFamily="50" charset="-128"/>
                <a:cs typeface="メイリオ" panose="020B0604030504040204" pitchFamily="50" charset="-128"/>
              </a:rPr>
              <a:t>知的財産とは何か？</a:t>
            </a:r>
          </a:p>
        </p:txBody>
      </p:sp>
    </p:spTree>
    <p:extLst>
      <p:ext uri="{BB962C8B-B14F-4D97-AF65-F5344CB8AC3E}">
        <p14:creationId xmlns:p14="http://schemas.microsoft.com/office/powerpoint/2010/main" val="1525629034"/>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コンプライアンスの落とし穴</a:t>
            </a:r>
          </a:p>
        </p:txBody>
      </p:sp>
      <p:sp>
        <p:nvSpPr>
          <p:cNvPr id="123907" name="Rectangle 3"/>
          <p:cNvSpPr>
            <a:spLocks noGrp="1" noChangeArrowheads="1"/>
          </p:cNvSpPr>
          <p:nvPr>
            <p:ph idx="1"/>
          </p:nvPr>
        </p:nvSpPr>
        <p:spPr>
          <a:xfrm>
            <a:off x="609600" y="1945532"/>
            <a:ext cx="10972800" cy="4531468"/>
          </a:xfrm>
        </p:spPr>
        <p:txBody>
          <a:bodyPr vert="horz" lIns="91440" tIns="45720" rIns="91440" bIns="45720" rtlCol="0" anchor="t">
            <a:normAutofit/>
          </a:bodyPr>
          <a:lstStyle/>
          <a:p>
            <a:pPr marL="0" indent="0">
              <a:buNone/>
            </a:pPr>
            <a:r>
              <a:rPr lang="en-US" dirty="0" err="1">
                <a:latin typeface="メイリオ" panose="020B0604030504040204" pitchFamily="50" charset="-128"/>
                <a:ea typeface="メイリオ" panose="020B0604030504040204" pitchFamily="50" charset="-128"/>
                <a:cs typeface="メイリオ" panose="020B0604030504040204" pitchFamily="50" charset="-128"/>
              </a:rPr>
              <a:t>本章は、コンプライアンス</a:t>
            </a:r>
            <a:r>
              <a:rPr lang="en-US" dirty="0">
                <a:latin typeface="メイリオ" panose="020B0604030504040204" pitchFamily="50" charset="-128"/>
                <a:ea typeface="メイリオ" panose="020B0604030504040204" pitchFamily="50" charset="-128"/>
                <a:cs typeface="メイリオ" panose="020B0604030504040204" pitchFamily="50" charset="-128"/>
              </a:rPr>
              <a:t> </a:t>
            </a:r>
            <a:r>
              <a:rPr lang="en-US" dirty="0" err="1">
                <a:latin typeface="メイリオ" panose="020B0604030504040204" pitchFamily="50" charset="-128"/>
                <a:ea typeface="メイリオ" panose="020B0604030504040204" pitchFamily="50" charset="-128"/>
                <a:cs typeface="メイリオ" panose="020B0604030504040204" pitchFamily="50" charset="-128"/>
              </a:rPr>
              <a:t>プロセスで回避</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すべき</a:t>
            </a:r>
            <a:r>
              <a:rPr lang="en-US" dirty="0" err="1">
                <a:latin typeface="メイリオ" panose="020B0604030504040204" pitchFamily="50" charset="-128"/>
                <a:ea typeface="メイリオ" panose="020B0604030504040204" pitchFamily="50" charset="-128"/>
                <a:cs typeface="メイリオ" panose="020B0604030504040204" pitchFamily="50" charset="-128"/>
              </a:rPr>
              <a:t>潜在的な落とし穴について説明</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する</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marL="457200" indent="-457200">
              <a:buFont typeface="+mj-lt"/>
              <a:buAutoNum type="arabicPeriod"/>
            </a:pPr>
            <a:r>
              <a:rPr lang="en-US" dirty="0" err="1">
                <a:latin typeface="メイリオ" panose="020B0604030504040204" pitchFamily="50" charset="-128"/>
                <a:ea typeface="メイリオ" panose="020B0604030504040204" pitchFamily="50" charset="-128"/>
                <a:cs typeface="メイリオ" panose="020B0604030504040204" pitchFamily="50" charset="-128"/>
              </a:rPr>
              <a:t>知的財産（IP</a:t>
            </a:r>
            <a:r>
              <a:rPr lang="en-US"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に関する</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落とし穴</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marL="457200" indent="-457200">
              <a:buFont typeface="+mj-lt"/>
              <a:buAutoNum type="arabicPeriod"/>
            </a:pPr>
            <a:r>
              <a:rPr lang="en-US" dirty="0" err="1">
                <a:latin typeface="メイリオ" panose="020B0604030504040204" pitchFamily="50" charset="-128"/>
                <a:ea typeface="メイリオ" panose="020B0604030504040204" pitchFamily="50" charset="-128"/>
                <a:cs typeface="メイリオ" panose="020B0604030504040204" pitchFamily="50" charset="-128"/>
              </a:rPr>
              <a:t>ライセンス</a:t>
            </a:r>
            <a:r>
              <a:rPr lang="en-US" dirty="0">
                <a:latin typeface="メイリオ" panose="020B0604030504040204" pitchFamily="50" charset="-128"/>
                <a:ea typeface="メイリオ" panose="020B0604030504040204" pitchFamily="50" charset="-128"/>
                <a:cs typeface="メイリオ" panose="020B0604030504040204" pitchFamily="50" charset="-128"/>
              </a:rPr>
              <a:t> </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コンプライアンス</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に関する</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落とし穴</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marL="457200" indent="-457200">
              <a:buFont typeface="+mj-lt"/>
              <a:buAutoNum type="arabicPeriod"/>
            </a:pPr>
            <a:r>
              <a:rPr lang="en-US" dirty="0" err="1">
                <a:latin typeface="メイリオ" panose="020B0604030504040204" pitchFamily="50" charset="-128"/>
                <a:ea typeface="メイリオ" panose="020B0604030504040204" pitchFamily="50" charset="-128"/>
                <a:cs typeface="メイリオ" panose="020B0604030504040204" pitchFamily="50" charset="-128"/>
              </a:rPr>
              <a:t>コンプライアンス</a:t>
            </a:r>
            <a:r>
              <a:rPr lang="en-US" dirty="0">
                <a:latin typeface="メイリオ" panose="020B0604030504040204" pitchFamily="50" charset="-128"/>
                <a:ea typeface="メイリオ" panose="020B0604030504040204" pitchFamily="50" charset="-128"/>
                <a:cs typeface="メイリオ" panose="020B0604030504040204" pitchFamily="50" charset="-128"/>
              </a:rPr>
              <a:t> </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プロセス</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に関する</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落とし穴</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a:buFont typeface="Arial"/>
              <a:buChar char="•"/>
            </a:pP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a:buFont typeface="Arial"/>
              <a:buChar char="•"/>
            </a:pP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175634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2" end="2"/>
                                            </p:txEl>
                                          </p:spTgt>
                                        </p:tgtEl>
                                        <p:attrNameLst>
                                          <p:attrName>style.visibility</p:attrName>
                                        </p:attrNameLst>
                                      </p:cBhvr>
                                      <p:to>
                                        <p:strVal val="visible"/>
                                      </p:to>
                                    </p:set>
                                    <p:animEffect transition="in" filter="fade">
                                      <p:cBhvr>
                                        <p:cTn id="17" dur="750"/>
                                        <p:tgtEl>
                                          <p:spTgt spid="12390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3" end="3"/>
                                            </p:txEl>
                                          </p:spTgt>
                                        </p:tgtEl>
                                        <p:attrNameLst>
                                          <p:attrName>style.visibility</p:attrName>
                                        </p:attrNameLst>
                                      </p:cBhvr>
                                      <p:to>
                                        <p:strVal val="visible"/>
                                      </p:to>
                                    </p:set>
                                    <p:animEffect transition="in" filter="fade">
                                      <p:cBhvr>
                                        <p:cTn id="22" dur="750"/>
                                        <p:tgtEl>
                                          <p:spTgt spid="12390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知的財産</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に関する</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落とし穴</a:t>
            </a:r>
            <a:endParaRPr 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graphicFrame>
        <p:nvGraphicFramePr>
          <p:cNvPr id="5" name="Group 26"/>
          <p:cNvGraphicFramePr>
            <a:graphicFrameLocks/>
          </p:cNvGraphicFramePr>
          <p:nvPr>
            <p:extLst>
              <p:ext uri="{D42A27DB-BD31-4B8C-83A1-F6EECF244321}">
                <p14:modId xmlns:p14="http://schemas.microsoft.com/office/powerpoint/2010/main" val="1831546609"/>
              </p:ext>
            </p:extLst>
          </p:nvPr>
        </p:nvGraphicFramePr>
        <p:xfrm>
          <a:off x="696000" y="1584000"/>
          <a:ext cx="10800000" cy="4734000"/>
        </p:xfrm>
        <a:graphic>
          <a:graphicData uri="http://schemas.openxmlformats.org/drawingml/2006/table">
            <a:tbl>
              <a:tblPr/>
              <a:tblGrid>
                <a:gridCol w="3600000">
                  <a:extLst>
                    <a:ext uri="{9D8B030D-6E8A-4147-A177-3AD203B41FA5}">
                      <a16:colId xmlns:a16="http://schemas.microsoft.com/office/drawing/2014/main" xmlns="" val="20000"/>
                    </a:ext>
                  </a:extLst>
                </a:gridCol>
                <a:gridCol w="3600000">
                  <a:extLst>
                    <a:ext uri="{9D8B030D-6E8A-4147-A177-3AD203B41FA5}">
                      <a16:colId xmlns:a16="http://schemas.microsoft.com/office/drawing/2014/main" xmlns="" val="20001"/>
                    </a:ext>
                  </a:extLst>
                </a:gridCol>
                <a:gridCol w="3600000">
                  <a:extLst>
                    <a:ext uri="{9D8B030D-6E8A-4147-A177-3AD203B41FA5}">
                      <a16:colId xmlns:a16="http://schemas.microsoft.com/office/drawing/2014/main" xmlns="" val="20002"/>
                    </a:ext>
                  </a:extLst>
                </a:gridCol>
              </a:tblGrid>
              <a:tr h="540000">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ja-JP" altLang="en-US" sz="1600" b="1"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タイプ</a:t>
                      </a:r>
                      <a:r>
                        <a:rPr kumimoji="0" lang="en-US" sz="1600" b="1"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と説明</a:t>
                      </a:r>
                      <a:endParaRPr kumimoji="0" lang="en-US" sz="28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発見のされ方</a:t>
                      </a:r>
                      <a:endParaRPr kumimoji="0" lang="en-US" sz="28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回避策</a:t>
                      </a:r>
                      <a:endParaRPr kumimoji="0" lang="en-US" sz="28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4194000">
                <a:tc>
                  <a:txBody>
                    <a:bodyPr/>
                    <a:lstStyle/>
                    <a:p>
                      <a:pPr marL="0" indent="-342900" defTabSz="457200" fontAlgn="base">
                        <a:spcBef>
                          <a:spcPct val="0"/>
                        </a:spcBef>
                        <a:spcAft>
                          <a:spcPct val="0"/>
                        </a:spcAft>
                      </a:pPr>
                      <a:r>
                        <a:rPr kumimoji="0" lang="en-US" altLang="ja-JP" sz="1800" b="1" i="0" u="none" strike="noStrike" kern="1200" cap="none" normalizeH="0" baseline="0" dirty="0" err="1">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コピーレフト</a:t>
                      </a:r>
                      <a:r>
                        <a:rPr kumimoji="0" lang="ja-JP" altLang="en-US" sz="1800" b="1" i="0" u="none" strike="noStrike" kern="1200"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型の</a:t>
                      </a:r>
                      <a:r>
                        <a:rPr kumimoji="0" lang="en-US" altLang="ja-JP" sz="1800" b="1" i="0" u="none" strike="noStrike" kern="1200"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FOSS</a:t>
                      </a:r>
                      <a:r>
                        <a:rPr kumimoji="0" lang="ja-JP" altLang="en-US" sz="1800" b="1" i="0" u="none" strike="noStrike" kern="1200"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が</a:t>
                      </a:r>
                      <a:r>
                        <a:rPr kumimoji="0" lang="en-US" sz="1800" b="1" i="0" u="none" strike="noStrike" kern="1200" cap="none" normalizeH="0" baseline="0" dirty="0" err="1">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プロプライエタリ</a:t>
                      </a:r>
                      <a:r>
                        <a:rPr kumimoji="0" lang="ja-JP" altLang="en-US" sz="1800" b="1" i="0" u="none" strike="noStrike" kern="1200"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 コードや</a:t>
                      </a:r>
                      <a:r>
                        <a:rPr kumimoji="0" lang="en-US" sz="1800" b="1" i="0" u="none" strike="noStrike" kern="1200" cap="none" normalizeH="0" baseline="0" dirty="0" err="1">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サード</a:t>
                      </a:r>
                      <a:r>
                        <a:rPr kumimoji="0" lang="en-US" sz="1800" b="1" i="0" u="none" strike="noStrike" kern="1200"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800" b="1" i="0" u="none" strike="noStrike" kern="1200" cap="none" normalizeH="0" baseline="0" dirty="0" err="1">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パーティのコード</a:t>
                      </a:r>
                      <a:r>
                        <a:rPr kumimoji="0" lang="ja-JP" altLang="en-US" sz="1800" b="1" i="0" u="none" strike="noStrike" kern="1200"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に意図せずに</a:t>
                      </a:r>
                      <a:r>
                        <a:rPr kumimoji="0" lang="ja-JP" altLang="en-US" sz="1800" b="1" i="0" u="none" strike="noStrike" kern="1200" cap="none" normalizeH="0" baseline="0" dirty="0" smtClean="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取り込まれてしまう：</a:t>
                      </a:r>
                      <a:endParaRPr kumimoji="0" lang="en-US" sz="1800" b="1" i="0" u="none" strike="noStrike" kern="1200"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endParaRPr>
                    </a:p>
                    <a:p>
                      <a:pPr marL="0" marR="0" lvl="0" indent="-342900" algn="l" defTabSz="4572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この</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タイプ</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の失敗は</a:t>
                      </a:r>
                      <a:r>
                        <a:rPr kumimoji="0" lang="ja-JP" alt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開発プロセス</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において</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エンジニアが</a:t>
                      </a:r>
                      <a:r>
                        <a:rPr kumimoji="0" lang="en-US" altLang="ja-JP"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FOSS</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ポリシーに反して、</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自社にとって、もしくはサード</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パーティにとって</a:t>
                      </a:r>
                      <a:r>
                        <a:rPr kumimoji="0" lang="en-US" sz="1600" b="0" i="0" u="none" strike="noStrike" cap="none" normalizeH="0" baseline="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r>
                        <a:rPr kumimoji="0" lang="en-US" sz="1600" b="0" i="0" u="none" strike="noStrike" cap="none" normalizeH="0" baseline="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プロプラ</a:t>
                      </a:r>
                      <a:r>
                        <a:rPr kumimoji="0" lang="ja-JP" altLang="en-US" sz="1600" b="0" i="0" u="none" strike="noStrike" cap="none" normalizeH="0" baseline="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イ</a:t>
                      </a:r>
                      <a:r>
                        <a:rPr kumimoji="0" lang="en-US" sz="1600" b="0" i="0" u="none" strike="noStrike" cap="none" normalizeH="0" baseline="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エタリ</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な</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ソースのコードにFOSSコードを追加</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または</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カット＆ペースト）する</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時</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に起こ</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る</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p>
                  </a:txBody>
                  <a:tcPr marL="92287" marR="92287"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この</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タイプ</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の失敗は</a:t>
                      </a:r>
                      <a:r>
                        <a:rPr kumimoji="0" 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、ソースコードをスキャン</a:t>
                      </a:r>
                      <a:r>
                        <a:rPr kumimoji="0" lang="ja-JP" alt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や</a:t>
                      </a:r>
                      <a:r>
                        <a:rPr kumimoji="0" 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監査実施の結果</a:t>
                      </a:r>
                      <a:r>
                        <a:rPr kumimoji="0" lang="ja-JP" alt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として</a:t>
                      </a:r>
                      <a:r>
                        <a:rPr kumimoji="0" 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r>
                        <a:rPr kumimoji="0" 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以下と合致可能性があるものとして発見され</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る</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p>
                    <a:p>
                      <a:pPr marL="468000" marR="0" lvl="0" indent="-216000" algn="l" defTabSz="457200" rtl="0" eaLnBrk="0" fontAlgn="base" latinLnBrk="0" hangingPunct="0">
                        <a:lnSpc>
                          <a:spcPct val="100000"/>
                        </a:lnSpc>
                        <a:spcBef>
                          <a:spcPts val="600"/>
                        </a:spcBef>
                        <a:spcAft>
                          <a:spcPct val="0"/>
                        </a:spcAft>
                        <a:buClrTx/>
                        <a:buSzTx/>
                        <a:buFontTx/>
                        <a:buChar char="•"/>
                        <a:tabLst/>
                      </a:pPr>
                      <a:r>
                        <a:rPr kumimoji="0" 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FOSS</a:t>
                      </a:r>
                      <a:r>
                        <a:rPr kumimoji="0" lang="ja-JP" alt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a:t>
                      </a:r>
                      <a:r>
                        <a:rPr kumimoji="0" 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ソースコード</a:t>
                      </a:r>
                      <a:endPar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p>
                      <a:pPr marL="468000" marR="0" lvl="0" indent="-216000" algn="l" defTabSz="457200" rtl="0" eaLnBrk="0" fontAlgn="base" latinLnBrk="0" hangingPunct="0">
                        <a:lnSpc>
                          <a:spcPct val="100000"/>
                        </a:lnSpc>
                        <a:spcBef>
                          <a:spcPct val="0"/>
                        </a:spcBef>
                        <a:spcAft>
                          <a:spcPct val="0"/>
                        </a:spcAft>
                        <a:buClrTx/>
                        <a:buSzTx/>
                        <a:buFontTx/>
                        <a:buChar char="•"/>
                        <a:tabLst/>
                      </a:pPr>
                      <a:r>
                        <a:rPr kumimoji="0" 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著作権表示</a:t>
                      </a:r>
                    </a:p>
                    <a:p>
                      <a:pPr marL="742950" marR="0" lvl="1" indent="-285750" algn="l" defTabSz="457200" rtl="0" eaLnBrk="0" fontAlgn="base" latinLnBrk="0" hangingPunct="0">
                        <a:lnSpc>
                          <a:spcPct val="100000"/>
                        </a:lnSpc>
                        <a:spcBef>
                          <a:spcPct val="0"/>
                        </a:spcBef>
                        <a:spcAft>
                          <a:spcPct val="0"/>
                        </a:spcAft>
                        <a:buClrTx/>
                        <a:buSzTx/>
                        <a:buFontTx/>
                        <a:buChar char="•"/>
                        <a:tabLst/>
                      </a:pPr>
                      <a:endParaRPr kumimoji="0" lang="en-US" sz="14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p>
                      <a:pPr marL="0" marR="0" lvl="0" indent="0" algn="l" defTabSz="457200" rtl="0" eaLnBrk="0" fontAlgn="base" latinLnBrk="0" hangingPunct="0">
                        <a:lnSpc>
                          <a:spcPct val="100000"/>
                        </a:lnSpc>
                        <a:spcBef>
                          <a:spcPct val="0"/>
                        </a:spcBef>
                        <a:spcAft>
                          <a:spcPct val="0"/>
                        </a:spcAft>
                        <a:buClrTx/>
                        <a:buSzTx/>
                        <a:buFontTx/>
                        <a:buNone/>
                        <a:tabLst/>
                      </a:pPr>
                      <a:r>
                        <a:rPr kumimoji="0" lang="en-US" sz="1600" b="0" i="0" u="none" strike="noStrike" kern="1200" cap="none" normalizeH="0" baseline="0" dirty="0" err="1" smtClean="0">
                          <a:ln>
                            <a:noFill/>
                          </a:ln>
                          <a:solidFill>
                            <a:srgbClr val="292934"/>
                          </a:solidFill>
                          <a:effectLst/>
                          <a:latin typeface="メイリオ" panose="020B0604030504040204" pitchFamily="50" charset="-128"/>
                          <a:ea typeface="メイリオ" panose="020B0604030504040204" pitchFamily="50" charset="-128"/>
                          <a:cs typeface="メイリオ" panose="020B0604030504040204" pitchFamily="50" charset="-128"/>
                        </a:rPr>
                        <a:t>ソースコード自動スキャン</a:t>
                      </a:r>
                      <a:r>
                        <a:rPr kumimoji="0" lang="ja-JP" altLang="en-US" sz="1600" b="0" i="0" u="none" strike="noStrike" kern="1200" cap="none" normalizeH="0" baseline="0" dirty="0" smtClean="0">
                          <a:ln>
                            <a:noFill/>
                          </a:ln>
                          <a:solidFill>
                            <a:srgbClr val="292934"/>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600" b="0" i="0" u="none" strike="noStrike" kern="1200" cap="none" normalizeH="0" baseline="0" dirty="0" err="1" smtClean="0">
                          <a:ln>
                            <a:noFill/>
                          </a:ln>
                          <a:solidFill>
                            <a:srgbClr val="292934"/>
                          </a:solidFill>
                          <a:effectLst/>
                          <a:latin typeface="メイリオ" panose="020B0604030504040204" pitchFamily="50" charset="-128"/>
                          <a:ea typeface="メイリオ" panose="020B0604030504040204" pitchFamily="50" charset="-128"/>
                          <a:cs typeface="メイリオ" panose="020B0604030504040204" pitchFamily="50" charset="-128"/>
                        </a:rPr>
                        <a:t>ツール</a:t>
                      </a:r>
                      <a:r>
                        <a:rPr kumimoji="0" lang="ja-JP" altLang="en-US" sz="1600" b="0" i="0" u="none" strike="noStrike" kern="1200" cap="none" normalizeH="0" baseline="0" dirty="0" smtClean="0">
                          <a:ln>
                            <a:noFill/>
                          </a:ln>
                          <a:solidFill>
                            <a:srgbClr val="292934"/>
                          </a:solidFill>
                          <a:effectLst/>
                          <a:latin typeface="メイリオ" panose="020B0604030504040204" pitchFamily="50" charset="-128"/>
                          <a:ea typeface="メイリオ" panose="020B0604030504040204" pitchFamily="50" charset="-128"/>
                          <a:cs typeface="メイリオ" panose="020B0604030504040204" pitchFamily="50" charset="-128"/>
                        </a:rPr>
                        <a:t>は</a:t>
                      </a:r>
                      <a:r>
                        <a:rPr kumimoji="0" lang="en-US" sz="1600" b="0" i="0" u="none" strike="noStrike" kern="1200" cap="none" normalizeH="0" baseline="0" dirty="0" err="1" smtClean="0">
                          <a:ln>
                            <a:noFill/>
                          </a:ln>
                          <a:solidFill>
                            <a:srgbClr val="292934"/>
                          </a:solidFill>
                          <a:effectLst/>
                          <a:latin typeface="メイリオ" panose="020B0604030504040204" pitchFamily="50" charset="-128"/>
                          <a:ea typeface="メイリオ" panose="020B0604030504040204" pitchFamily="50" charset="-128"/>
                          <a:cs typeface="メイリオ" panose="020B0604030504040204" pitchFamily="50" charset="-128"/>
                        </a:rPr>
                        <a:t>この目的</a:t>
                      </a:r>
                      <a:r>
                        <a:rPr kumimoji="0" lang="ja-JP" altLang="en-US" sz="1600" b="0" i="0" u="none" strike="noStrike" kern="1200" cap="none" normalizeH="0" baseline="0" dirty="0">
                          <a:ln>
                            <a:noFill/>
                          </a:ln>
                          <a:solidFill>
                            <a:srgbClr val="292934"/>
                          </a:solidFill>
                          <a:effectLst/>
                          <a:latin typeface="メイリオ" panose="020B0604030504040204" pitchFamily="50" charset="-128"/>
                          <a:ea typeface="メイリオ" panose="020B0604030504040204" pitchFamily="50" charset="-128"/>
                          <a:cs typeface="メイリオ" panose="020B0604030504040204" pitchFamily="50" charset="-128"/>
                        </a:rPr>
                        <a:t>のために</a:t>
                      </a:r>
                      <a:r>
                        <a:rPr kumimoji="0" lang="en-US" sz="1600" b="0" i="0" u="none" strike="noStrike" kern="1200" cap="none" normalizeH="0" baseline="0" dirty="0" err="1" smtClean="0">
                          <a:ln>
                            <a:noFill/>
                          </a:ln>
                          <a:solidFill>
                            <a:srgbClr val="292934"/>
                          </a:solidFill>
                          <a:effectLst/>
                          <a:latin typeface="メイリオ" panose="020B0604030504040204" pitchFamily="50" charset="-128"/>
                          <a:ea typeface="メイリオ" panose="020B0604030504040204" pitchFamily="50" charset="-128"/>
                          <a:cs typeface="メイリオ" panose="020B0604030504040204" pitchFamily="50" charset="-128"/>
                        </a:rPr>
                        <a:t>使用</a:t>
                      </a:r>
                      <a:r>
                        <a:rPr kumimoji="0" lang="ja-JP" altLang="en-US" sz="1600" b="0" i="0" u="none" strike="noStrike" kern="1200" cap="none" normalizeH="0" baseline="0" dirty="0" smtClean="0">
                          <a:ln>
                            <a:noFill/>
                          </a:ln>
                          <a:solidFill>
                            <a:srgbClr val="292934"/>
                          </a:solidFill>
                          <a:effectLst/>
                          <a:latin typeface="メイリオ" panose="020B0604030504040204" pitchFamily="50" charset="-128"/>
                          <a:ea typeface="メイリオ" panose="020B0604030504040204" pitchFamily="50" charset="-128"/>
                          <a:cs typeface="メイリオ" panose="020B0604030504040204" pitchFamily="50" charset="-128"/>
                        </a:rPr>
                        <a:t>することができる</a:t>
                      </a:r>
                      <a:endParaRPr kumimoji="0" lang="en-US" sz="1600" b="0" i="0" u="none" strike="noStrike" kern="1200" cap="none" normalizeH="0" baseline="0" dirty="0">
                        <a:ln>
                          <a:noFill/>
                        </a:ln>
                        <a:solidFill>
                          <a:srgbClr val="292934"/>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2287" marR="92287"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この</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タイプ</a:t>
                      </a:r>
                      <a:r>
                        <a:rPr kumimoji="0" 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の失敗は以下の対策によって回避</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できる</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p>
                    <a:p>
                      <a:pPr marL="252000" marR="0" lvl="0" indent="-252000" algn="l" defTabSz="457200" rtl="0" eaLnBrk="0" fontAlgn="base" latinLnBrk="0" hangingPunct="0">
                        <a:lnSpc>
                          <a:spcPct val="100000"/>
                        </a:lnSpc>
                        <a:spcBef>
                          <a:spcPts val="600"/>
                        </a:spcBef>
                        <a:spcAft>
                          <a:spcPct val="0"/>
                        </a:spcAft>
                        <a:buClrTx/>
                        <a:buSzTx/>
                        <a:buFontTx/>
                        <a:buChar char="•"/>
                        <a:tabLst/>
                      </a:pPr>
                      <a:r>
                        <a:rPr kumimoji="0" 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コンプライアンス</a:t>
                      </a:r>
                      <a:r>
                        <a:rPr kumimoji="0" lang="ja-JP" alt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での</a:t>
                      </a:r>
                      <a:r>
                        <a:rPr kumimoji="0" lang="ja-JP" alt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問題</a:t>
                      </a:r>
                      <a:r>
                        <a:rPr kumimoji="0" 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r>
                        <a:rPr kumimoji="0" lang="ja-JP" alt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各種タイプ</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／カテゴリーの</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FOSSライセンス</a:t>
                      </a:r>
                      <a:r>
                        <a:rPr kumimoji="0" lang="ja-JP" alt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および</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プロプライエタリ</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ソースコードにFOSSソースコードを</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取り込むことの意味</a:t>
                      </a:r>
                      <a:r>
                        <a:rPr kumimoji="0" 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を意識</a:t>
                      </a:r>
                      <a:r>
                        <a:rPr kumimoji="0" lang="ja-JP" alt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される</a:t>
                      </a:r>
                      <a:r>
                        <a:rPr kumimoji="0" 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よう</a:t>
                      </a:r>
                      <a:r>
                        <a:rPr kumimoji="0" lang="ja-JP" alt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に</a:t>
                      </a:r>
                      <a:r>
                        <a:rPr kumimoji="0" 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技術スタッフに</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トレーニングを提供する</a:t>
                      </a:r>
                      <a:endPar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p>
                      <a:pPr marL="252000" marR="0" lvl="0" indent="-252000" algn="l" defTabSz="457200" rtl="0" eaLnBrk="0" fontAlgn="base" latinLnBrk="0" hangingPunct="0">
                        <a:lnSpc>
                          <a:spcPct val="100000"/>
                        </a:lnSpc>
                        <a:spcBef>
                          <a:spcPts val="600"/>
                        </a:spcBef>
                        <a:spcAft>
                          <a:spcPct val="0"/>
                        </a:spcAft>
                        <a:buClrTx/>
                        <a:buSzTx/>
                        <a:buFontTx/>
                        <a:buChar char="•"/>
                        <a:tabLst/>
                      </a:pPr>
                      <a:r>
                        <a:rPr kumimoji="0" 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ビルド環境にお</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いて</a:t>
                      </a: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すべてのソースコード（プロプライエタリ、サード</a:t>
                      </a:r>
                      <a:r>
                        <a:rPr kumimoji="0" 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パーティ、FOSS）に対し</a:t>
                      </a:r>
                      <a:r>
                        <a:rPr kumimoji="0" lang="ja-JP" alt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定期的にソースコード</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スキャンや監査を実施する</a:t>
                      </a:r>
                      <a:endParaRPr kumimoji="0" 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2287" marR="92287"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bl>
          </a:graphicData>
        </a:graphic>
      </p:graphicFrame>
    </p:spTree>
    <p:extLst>
      <p:ext uri="{BB962C8B-B14F-4D97-AF65-F5344CB8AC3E}">
        <p14:creationId xmlns:p14="http://schemas.microsoft.com/office/powerpoint/2010/main" val="1671765699"/>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知的財産</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に関する</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落とし穴</a:t>
            </a:r>
            <a:endParaRPr 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graphicFrame>
        <p:nvGraphicFramePr>
          <p:cNvPr id="5" name="Group 26"/>
          <p:cNvGraphicFramePr>
            <a:graphicFrameLocks/>
          </p:cNvGraphicFramePr>
          <p:nvPr>
            <p:extLst>
              <p:ext uri="{D42A27DB-BD31-4B8C-83A1-F6EECF244321}">
                <p14:modId xmlns:p14="http://schemas.microsoft.com/office/powerpoint/2010/main" val="3688338705"/>
              </p:ext>
            </p:extLst>
          </p:nvPr>
        </p:nvGraphicFramePr>
        <p:xfrm>
          <a:off x="696000" y="1449530"/>
          <a:ext cx="10800000" cy="5314322"/>
        </p:xfrm>
        <a:graphic>
          <a:graphicData uri="http://schemas.openxmlformats.org/drawingml/2006/table">
            <a:tbl>
              <a:tblPr/>
              <a:tblGrid>
                <a:gridCol w="3600000">
                  <a:extLst>
                    <a:ext uri="{9D8B030D-6E8A-4147-A177-3AD203B41FA5}">
                      <a16:colId xmlns:a16="http://schemas.microsoft.com/office/drawing/2014/main" xmlns="" val="20000"/>
                    </a:ext>
                  </a:extLst>
                </a:gridCol>
                <a:gridCol w="3600000">
                  <a:extLst>
                    <a:ext uri="{9D8B030D-6E8A-4147-A177-3AD203B41FA5}">
                      <a16:colId xmlns:a16="http://schemas.microsoft.com/office/drawing/2014/main" xmlns="" val="20001"/>
                    </a:ext>
                  </a:extLst>
                </a:gridCol>
                <a:gridCol w="3600000">
                  <a:extLst>
                    <a:ext uri="{9D8B030D-6E8A-4147-A177-3AD203B41FA5}">
                      <a16:colId xmlns:a16="http://schemas.microsoft.com/office/drawing/2014/main" xmlns="" val="20002"/>
                    </a:ext>
                  </a:extLst>
                </a:gridCol>
              </a:tblGrid>
              <a:tr h="540000">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ja-JP" altLang="en-US" sz="1600" b="1"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タイプ</a:t>
                      </a:r>
                      <a:r>
                        <a:rPr kumimoji="0" lang="en-US" sz="1600" b="1"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と説明</a:t>
                      </a:r>
                      <a:endParaRPr kumimoji="0" lang="en-US" sz="28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発見のされ方</a:t>
                      </a:r>
                      <a:endParaRPr kumimoji="0" lang="en-US" sz="28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回避策</a:t>
                      </a:r>
                      <a:endParaRPr kumimoji="0" lang="en-US" sz="28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3187107">
                <a:tc>
                  <a:txBody>
                    <a:bodyPr/>
                    <a:lstStyle/>
                    <a:p>
                      <a:pPr marL="0" indent="-342900" defTabSz="457200" fontAlgn="base">
                        <a:lnSpc>
                          <a:spcPts val="2160"/>
                        </a:lnSpc>
                        <a:spcBef>
                          <a:spcPct val="0"/>
                        </a:spcBef>
                        <a:spcAft>
                          <a:spcPct val="0"/>
                        </a:spcAft>
                      </a:pPr>
                      <a:r>
                        <a:rPr kumimoji="0" lang="en-US" sz="1800" b="1" i="0" u="none" strike="noStrike" kern="1200" cap="none" normalizeH="0" baseline="0" dirty="0" err="1">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コピーレフト</a:t>
                      </a:r>
                      <a:r>
                        <a:rPr kumimoji="0" lang="ja-JP" altLang="en-US" sz="1800" b="1" i="0" u="none" strike="noStrike" kern="1200"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型の</a:t>
                      </a:r>
                      <a:r>
                        <a:rPr kumimoji="0" lang="en-US" sz="1800" b="1" i="0" u="none" strike="noStrike" kern="1200"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FOSS</a:t>
                      </a:r>
                      <a:r>
                        <a:rPr kumimoji="0" lang="ja-JP" altLang="en-US" sz="1800" b="1" i="0" u="none" strike="noStrike" kern="1200"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が</a:t>
                      </a:r>
                      <a:r>
                        <a:rPr kumimoji="0" lang="en-US" sz="1800" b="1" i="0" u="none" strike="noStrike" kern="1200" cap="none" normalizeH="0" baseline="0" dirty="0" err="1" smtClean="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プロプライエタリ</a:t>
                      </a:r>
                      <a:r>
                        <a:rPr kumimoji="0" lang="ja-JP" altLang="en-US" sz="1800" b="1" i="0" u="none" strike="noStrike" kern="1200"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なソフトウェアに意図せずに</a:t>
                      </a:r>
                      <a:r>
                        <a:rPr kumimoji="0" lang="en-US" sz="1800" b="1" i="0" u="none" strike="noStrike" kern="1200" cap="none" normalizeH="0" baseline="0" dirty="0" err="1">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リンク</a:t>
                      </a:r>
                      <a:r>
                        <a:rPr kumimoji="0" lang="ja-JP" altLang="en-US" sz="1800" b="1" i="0" u="none" strike="noStrike" kern="1200" cap="none" normalizeH="0" baseline="0" dirty="0" smtClean="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されてしまう</a:t>
                      </a:r>
                      <a:r>
                        <a:rPr kumimoji="0" lang="en-US" sz="1800" b="1" i="0" u="none" strike="noStrike" kern="1200" cap="none" normalizeH="0" baseline="0" dirty="0" smtClean="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a:t>
                      </a:r>
                      <a:r>
                        <a:rPr kumimoji="0" lang="en-US" sz="1800" b="1" i="0" u="none" strike="noStrike" kern="1200" cap="none" normalizeH="0" baseline="0" dirty="0" err="1">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逆もまた同様</a:t>
                      </a:r>
                      <a:r>
                        <a:rPr kumimoji="0" lang="en-US" sz="1800" b="1" i="0" u="none" strike="noStrike" kern="1200"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 </a:t>
                      </a:r>
                    </a:p>
                    <a:p>
                      <a:pPr marL="0" marR="0" lvl="0" indent="-342900" algn="l" defTabSz="4572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rgbClr val="009900"/>
                        </a:solidFill>
                        <a:effectLst/>
                        <a:latin typeface="メイリオ" panose="020B0604030504040204" pitchFamily="50" charset="-128"/>
                        <a:ea typeface="メイリオ" panose="020B0604030504040204" pitchFamily="50" charset="-128"/>
                        <a:cs typeface="メイリオ" panose="020B0604030504040204" pitchFamily="50" charset="-128"/>
                      </a:endParaRP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この</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タイプ</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の失敗は</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ライセンスが</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相互に矛盾するか</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両立しないソフトウェア（FOSS、プロプライエタリ、サード</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パーティ</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を</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リンクした結果起こ</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る</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リンクの法的効果についてはFOSS</a:t>
                      </a:r>
                      <a:r>
                        <a:rPr kumimoji="0" 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コミュニティで議論</a:t>
                      </a:r>
                      <a:r>
                        <a:rPr kumimoji="0" lang="ja-JP" alt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の対象となる</a:t>
                      </a:r>
                      <a:r>
                        <a:rPr kumimoji="0" 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endParaRPr kumimoji="0" lang="en-US" sz="28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この</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タイプ</a:t>
                      </a:r>
                      <a:r>
                        <a:rPr kumimoji="0" 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の失敗は異なるソフトウェア</a:t>
                      </a:r>
                      <a:r>
                        <a:rPr kumimoji="0" 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コンポーネント間の</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リンク</a:t>
                      </a:r>
                      <a:r>
                        <a:rPr kumimoji="0" lang="ja-JP" alt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に対し</a:t>
                      </a:r>
                      <a:r>
                        <a:rPr kumimoji="0" 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依存</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性</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追跡ツールを使うことで発見</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できる</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endParaRPr kumimoji="0" lang="en-US" sz="28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この</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タイプ</a:t>
                      </a:r>
                      <a:r>
                        <a:rPr kumimoji="0" lang="en-US" sz="1600" b="0" i="0" u="none" strike="noStrike" kern="1200"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の失敗は以下の対策によって回避</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できる</a:t>
                      </a:r>
                      <a:r>
                        <a:rPr kumimoji="0" 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p>
                    <a:p>
                      <a:pPr marL="252000" marR="0" lvl="0" indent="-252000" algn="l" defTabSz="457200" rtl="0" eaLnBrk="0" fontAlgn="base" latinLnBrk="0" hangingPunct="0">
                        <a:lnSpc>
                          <a:spcPct val="100000"/>
                        </a:lnSpc>
                        <a:spcBef>
                          <a:spcPts val="600"/>
                        </a:spcBef>
                        <a:spcAft>
                          <a:spcPct val="0"/>
                        </a:spcAft>
                        <a:buClrTx/>
                        <a:buSzTx/>
                        <a:buFontTx/>
                        <a:buAutoNum type="arabicPeriod"/>
                        <a:tabLst/>
                      </a:pP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エンジニアリング スタッフをトレーニングし</a:t>
                      </a:r>
                      <a:r>
                        <a:rPr kumimoji="0" lang="ja-JP" alt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r>
                        <a:rPr kumimoji="0" 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FOSSポリシ</a:t>
                      </a:r>
                      <a:r>
                        <a:rPr kumimoji="0" 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ー</a:t>
                      </a:r>
                      <a:r>
                        <a:rPr kumimoji="0" lang="ja-JP" alt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の法的見解</a:t>
                      </a:r>
                      <a:r>
                        <a:rPr kumimoji="0" 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に</a:t>
                      </a:r>
                      <a:r>
                        <a:rPr kumimoji="0" lang="ja-JP" alt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反した</a:t>
                      </a:r>
                      <a:r>
                        <a:rPr kumimoji="0" 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ライセンスを</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持つ</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ソフトウェア</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コンポーネント</a:t>
                      </a:r>
                      <a:r>
                        <a:rPr kumimoji="0" lang="ja-JP" alt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へ</a:t>
                      </a:r>
                      <a:r>
                        <a:rPr kumimoji="0" 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リンク</a:t>
                      </a:r>
                      <a:r>
                        <a:rPr kumimoji="0" lang="ja-JP" alt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すること</a:t>
                      </a:r>
                      <a:r>
                        <a:rPr kumimoji="0" 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を回避</a:t>
                      </a:r>
                      <a:r>
                        <a:rPr kumimoji="0" lang="ja-JP" alt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する</a:t>
                      </a:r>
                      <a:endPar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p>
                      <a:pPr marL="360000" marR="0" lvl="0" indent="-360000" algn="l" defTabSz="457200" rtl="0" eaLnBrk="0" fontAlgn="base" latinLnBrk="0" hangingPunct="0">
                        <a:lnSpc>
                          <a:spcPct val="100000"/>
                        </a:lnSpc>
                        <a:spcBef>
                          <a:spcPts val="600"/>
                        </a:spcBef>
                        <a:spcAft>
                          <a:spcPct val="0"/>
                        </a:spcAft>
                        <a:buClrTx/>
                        <a:buSzTx/>
                        <a:buFontTx/>
                        <a:buAutoNum type="arabicPeriod"/>
                        <a:tabLst/>
                      </a:pP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ビルド環境全体に対し</a:t>
                      </a:r>
                      <a:r>
                        <a:rPr kumimoji="0" lang="ja-JP" alt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r>
                        <a:rPr kumimoji="0" lang="en-US" sz="1600" b="0" i="0" u="none" strike="noStrike" kern="1200"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継続的に依存性追跡ツールを実行する</a:t>
                      </a:r>
                      <a:endParaRPr kumimoji="0" 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1587215">
                <a:tc>
                  <a:txBody>
                    <a:bodyPr/>
                    <a:lstStyle/>
                    <a:p>
                      <a:pPr marL="0" marR="0" lvl="0" indent="-342900" algn="l" defTabSz="457200" rtl="0" eaLnBrk="1" fontAlgn="base" latinLnBrk="0" hangingPunct="1">
                        <a:lnSpc>
                          <a:spcPts val="2160"/>
                        </a:lnSpc>
                        <a:spcBef>
                          <a:spcPct val="0"/>
                        </a:spcBef>
                        <a:spcAft>
                          <a:spcPct val="0"/>
                        </a:spcAft>
                        <a:buClrTx/>
                        <a:buSzTx/>
                        <a:buFontTx/>
                        <a:buNone/>
                        <a:tabLst/>
                      </a:pPr>
                      <a:r>
                        <a:rPr kumimoji="0" lang="en-US" sz="1800" b="1" i="0" u="none" strike="noStrike" kern="1200" cap="none" normalizeH="0" baseline="0" dirty="0" err="1">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ソースコードの改変</a:t>
                      </a:r>
                      <a:r>
                        <a:rPr kumimoji="0" lang="ja-JP" altLang="en-US" sz="1800" b="1" i="0" u="none" strike="noStrike" kern="1200"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を通じて</a:t>
                      </a:r>
                      <a:r>
                        <a:rPr kumimoji="0" lang="en-US" sz="1800" b="1" i="0" u="none" strike="noStrike" kern="1200"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800" b="1" i="0" u="none" strike="noStrike" kern="1200" cap="none" normalizeH="0" baseline="0" dirty="0" err="1" smtClean="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プロプライエタリのコードが</a:t>
                      </a:r>
                      <a:r>
                        <a:rPr kumimoji="0" lang="ja-JP" altLang="en-US" sz="1800" b="1" i="0" u="none" strike="noStrike" kern="1200"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コピーレフト型の</a:t>
                      </a:r>
                      <a:r>
                        <a:rPr kumimoji="0" lang="en-US" sz="1800" b="1" i="0" u="none" strike="noStrike" kern="1200" cap="none" normalizeH="0" baseline="0" dirty="0" err="1">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FOSSに組み</a:t>
                      </a:r>
                      <a:r>
                        <a:rPr kumimoji="0" lang="ja-JP" altLang="en-US" sz="1800" b="1" i="0" u="none" strike="noStrike" kern="1200" cap="none" normalizeH="0" baseline="0" dirty="0" smtClean="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込まれてしまう</a:t>
                      </a:r>
                      <a:endParaRPr kumimoji="0" lang="en-US" sz="1800" b="1" i="0" u="none" strike="noStrike" kern="1200"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この</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タイプ</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の失敗は、FOSS</a:t>
                      </a:r>
                      <a:r>
                        <a:rPr kumimoji="0" 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コンポーネントに</a:t>
                      </a:r>
                      <a:r>
                        <a:rPr kumimoji="0" lang="ja-JP" alt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組み入れた</a:t>
                      </a:r>
                      <a:r>
                        <a:rPr kumimoji="0" 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ソースコードを確認</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・分析する</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ための</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監査やスキャンに</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よって</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発見されることがあ</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る</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endParaRPr kumimoji="0" lang="en-US" sz="28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この</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タイプ</a:t>
                      </a:r>
                      <a:r>
                        <a:rPr kumimoji="0" lang="en-US" sz="1600" b="0" i="0" u="none" strike="noStrike" kern="1200"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の失敗は以下の対策によって回避</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できる</a:t>
                      </a:r>
                      <a:r>
                        <a:rPr kumimoji="0" 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p>
                    <a:p>
                      <a:pPr marL="360000" marR="0" lvl="0" indent="-360000" algn="l" defTabSz="457200" rtl="0" eaLnBrk="0" fontAlgn="base" latinLnBrk="0" hangingPunct="0">
                        <a:lnSpc>
                          <a:spcPct val="100000"/>
                        </a:lnSpc>
                        <a:spcBef>
                          <a:spcPts val="600"/>
                        </a:spcBef>
                        <a:spcAft>
                          <a:spcPct val="0"/>
                        </a:spcAft>
                        <a:buClrTx/>
                        <a:buSzTx/>
                        <a:buFontTx/>
                        <a:buAutoNum type="arabicPeriod"/>
                        <a:tabLst/>
                      </a:pPr>
                      <a:r>
                        <a:rPr kumimoji="0" 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エンジニアリング スタッフへのトレーニング</a:t>
                      </a:r>
                    </a:p>
                    <a:p>
                      <a:pPr marL="360000" marR="0" lvl="0" indent="-360000" algn="l" defTabSz="457200" rtl="0" eaLnBrk="0" fontAlgn="base" latinLnBrk="0" hangingPunct="0">
                        <a:lnSpc>
                          <a:spcPct val="100000"/>
                        </a:lnSpc>
                        <a:spcBef>
                          <a:spcPts val="600"/>
                        </a:spcBef>
                        <a:spcAft>
                          <a:spcPct val="0"/>
                        </a:spcAft>
                        <a:buClrTx/>
                        <a:buSzTx/>
                        <a:buFontTx/>
                        <a:buAutoNum type="arabicPeriod"/>
                        <a:tabLst/>
                      </a:pPr>
                      <a:r>
                        <a:rPr kumimoji="0" 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定期的なコード監査の実施</a:t>
                      </a: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bl>
          </a:graphicData>
        </a:graphic>
      </p:graphicFrame>
    </p:spTree>
    <p:extLst>
      <p:ext uri="{BB962C8B-B14F-4D97-AF65-F5344CB8AC3E}">
        <p14:creationId xmlns:p14="http://schemas.microsoft.com/office/powerpoint/2010/main" val="730303837"/>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err="1">
                <a:latin typeface="メイリオ" panose="020B0604030504040204" pitchFamily="50" charset="-128"/>
                <a:ea typeface="メイリオ" panose="020B0604030504040204" pitchFamily="50" charset="-128"/>
                <a:cs typeface="メイリオ" panose="020B0604030504040204" pitchFamily="50" charset="-128"/>
              </a:rPr>
              <a:t>ライセンス</a:t>
            </a:r>
            <a:r>
              <a:rPr lang="en-US" dirty="0">
                <a:latin typeface="メイリオ" panose="020B0604030504040204" pitchFamily="50" charset="-128"/>
                <a:ea typeface="メイリオ" panose="020B0604030504040204" pitchFamily="50" charset="-128"/>
                <a:cs typeface="メイリオ" panose="020B0604030504040204" pitchFamily="50" charset="-128"/>
              </a:rPr>
              <a:t> </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コンプライアンス</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に関する</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落とし穴</a:t>
            </a:r>
            <a:endParaRPr 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graphicFrame>
        <p:nvGraphicFramePr>
          <p:cNvPr id="4" name="Group 26"/>
          <p:cNvGraphicFramePr>
            <a:graphicFrameLocks noGrp="1"/>
          </p:cNvGraphicFramePr>
          <p:nvPr>
            <p:ph idx="1"/>
            <p:extLst>
              <p:ext uri="{D42A27DB-BD31-4B8C-83A1-F6EECF244321}">
                <p14:modId xmlns:p14="http://schemas.microsoft.com/office/powerpoint/2010/main" val="84277837"/>
              </p:ext>
            </p:extLst>
          </p:nvPr>
        </p:nvGraphicFramePr>
        <p:xfrm>
          <a:off x="696000" y="1584000"/>
          <a:ext cx="10800000" cy="4818041"/>
        </p:xfrm>
        <a:graphic>
          <a:graphicData uri="http://schemas.openxmlformats.org/drawingml/2006/table">
            <a:tbl>
              <a:tblPr/>
              <a:tblGrid>
                <a:gridCol w="3829847">
                  <a:extLst>
                    <a:ext uri="{9D8B030D-6E8A-4147-A177-3AD203B41FA5}">
                      <a16:colId xmlns:a16="http://schemas.microsoft.com/office/drawing/2014/main" xmlns="" val="20000"/>
                    </a:ext>
                  </a:extLst>
                </a:gridCol>
                <a:gridCol w="6970153">
                  <a:extLst>
                    <a:ext uri="{9D8B030D-6E8A-4147-A177-3AD203B41FA5}">
                      <a16:colId xmlns:a16="http://schemas.microsoft.com/office/drawing/2014/main" xmlns="" val="20001"/>
                    </a:ext>
                  </a:extLst>
                </a:gridCol>
              </a:tblGrid>
              <a:tr h="540000">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ja-JP" altLang="en-US" sz="1600" b="1"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タイプ</a:t>
                      </a:r>
                      <a:r>
                        <a:rPr kumimoji="0" lang="en-US" sz="1600" b="1"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と説明</a:t>
                      </a:r>
                      <a:r>
                        <a:rPr kumimoji="0" lang="en-US" sz="1600" b="1"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endParaRPr kumimoji="0" lang="en-US" sz="28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marT="45726" marB="4572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回避策</a:t>
                      </a:r>
                      <a:endParaRPr kumimoji="0" lang="en-US" sz="28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marT="45726" marB="4572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983457">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ja-JP" altLang="en-US" sz="1800" b="1" i="0" u="none" strike="noStrike" cap="none" normalizeH="0" baseline="0" dirty="0" smtClean="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添付</a:t>
                      </a:r>
                      <a:r>
                        <a:rPr kumimoji="0" lang="en-US" sz="1800" b="1" i="0" u="none" strike="noStrike" cap="none" normalizeH="0" baseline="0" dirty="0" err="1" smtClean="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ソースコードを提供</a:t>
                      </a:r>
                      <a:r>
                        <a:rPr kumimoji="0" lang="ja-JP" altLang="en-US" sz="1800" b="1" i="0" u="none" strike="noStrike" kern="1200" cap="none" normalizeH="0" baseline="0" dirty="0" smtClean="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しない</a:t>
                      </a:r>
                      <a:r>
                        <a:rPr kumimoji="0" lang="en-US" sz="1800" b="1" i="0" u="none" strike="noStrike" kern="1200" cap="none" normalizeH="0" baseline="0" dirty="0" smtClean="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 </a:t>
                      </a:r>
                      <a:endParaRPr kumimoji="0" lang="en-US" sz="1800" b="1" i="0" u="none" strike="noStrike" kern="1200"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endParaRPr>
                    </a:p>
                    <a:p>
                      <a:pPr marL="0" marR="0" lvl="0" indent="-342900" algn="l" defTabSz="4572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この</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タイプ</a:t>
                      </a: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の失敗は、製品</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を</a:t>
                      </a: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市場に出す前の段階で</a:t>
                      </a:r>
                      <a:r>
                        <a:rPr kumimoji="0" lang="ja-JP" alt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ソースコード</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の全体像を捕捉し、製品のリリース サイクル</a:t>
                      </a:r>
                      <a:r>
                        <a:rPr kumimoji="0" lang="ja-JP" altLang="en-US" sz="1600" b="0" i="0" u="none" strike="noStrike" kern="1200"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ごとの</a:t>
                      </a:r>
                      <a:r>
                        <a:rPr kumimoji="0" lang="en-US" sz="1600" b="0" i="0" u="none" strike="noStrike" kern="1200"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チェックリスト項目を</a:t>
                      </a:r>
                      <a:r>
                        <a:rPr kumimoji="0" lang="ja-JP" altLang="en-US" sz="1600" b="0" i="0" u="none" strike="noStrike" kern="1200"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公開</a:t>
                      </a:r>
                      <a:r>
                        <a:rPr kumimoji="0" lang="en-US" sz="1600" b="0" i="0" u="none" strike="noStrike" kern="1200"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することで回避でき</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る</a:t>
                      </a:r>
                      <a:r>
                        <a:rPr kumimoji="0" 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1267148">
                <a:tc>
                  <a:txBody>
                    <a:bodyPr/>
                    <a:lstStyle/>
                    <a:p>
                      <a:pPr marL="0" indent="-342900" defTabSz="457200" eaLnBrk="0" fontAlgn="base" hangingPunct="0">
                        <a:spcBef>
                          <a:spcPct val="0"/>
                        </a:spcBef>
                        <a:spcAft>
                          <a:spcPct val="0"/>
                        </a:spcAft>
                      </a:pPr>
                      <a:r>
                        <a:rPr kumimoji="0" lang="en-US" sz="1800" b="1" i="0" u="none" strike="noStrike" cap="none" normalizeH="0" baseline="0" dirty="0" err="1" smtClean="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間違った</a:t>
                      </a:r>
                      <a:r>
                        <a:rPr kumimoji="0" lang="ja-JP" altLang="en-US" sz="1800" b="1" i="0" u="none" strike="noStrike" cap="none" normalizeH="0" baseline="0" dirty="0" smtClean="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バージョン</a:t>
                      </a:r>
                      <a:r>
                        <a:rPr kumimoji="0" lang="en-US" sz="1800" b="1" i="0" u="none" strike="noStrike" cap="none" normalizeH="0" baseline="0" dirty="0" err="1" smtClean="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のソースコードを提供してしまう</a:t>
                      </a:r>
                      <a:endParaRPr kumimoji="0" lang="en-US" sz="1800" b="1" i="0" u="none" strike="noStrike"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endParaRPr>
                    </a:p>
                    <a:p>
                      <a:pPr marL="0" indent="-342900" defTabSz="457200" eaLnBrk="0" fontAlgn="base" hangingPunct="0">
                        <a:spcBef>
                          <a:spcPct val="0"/>
                        </a:spcBef>
                        <a:spcAft>
                          <a:spcPct val="0"/>
                        </a:spcAft>
                      </a:pPr>
                      <a:endParaRPr kumimoji="0" lang="en-US" sz="3200" b="0" i="0" u="none" strike="noStrike"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この</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タイプ</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の失敗は</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バイナリの</a:t>
                      </a:r>
                      <a:r>
                        <a:rPr kumimoji="0" lang="ja-JP" alt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バージョン</a:t>
                      </a:r>
                      <a:r>
                        <a:rPr kumimoji="0" 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に対応した</a:t>
                      </a:r>
                      <a:r>
                        <a:rPr kumimoji="0" 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ソースコード</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が確実に</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公開</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される</a:t>
                      </a:r>
                      <a:r>
                        <a:rPr kumimoji="0" lang="ja-JP" alt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よう</a:t>
                      </a:r>
                      <a:r>
                        <a:rPr kumimoji="0" lang="en-US" altLang="ja-JP"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コンプライアンス</a:t>
                      </a:r>
                      <a:r>
                        <a:rPr kumimoji="0" lang="en-US" altLang="ja-JP"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altLang="ja-JP"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プロセスに検証ステップを加え</a:t>
                      </a:r>
                      <a:r>
                        <a:rPr kumimoji="0" lang="ja-JP" alt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ることで回避</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できる。</a:t>
                      </a:r>
                      <a:endParaRPr kumimoji="0" lang="en-US" sz="28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2027436">
                <a:tc>
                  <a:txBody>
                    <a:bodyPr/>
                    <a:lstStyle/>
                    <a:p>
                      <a:pPr marL="0" indent="-342900" defTabSz="457200" fontAlgn="base">
                        <a:spcBef>
                          <a:spcPct val="0"/>
                        </a:spcBef>
                        <a:spcAft>
                          <a:spcPct val="0"/>
                        </a:spcAft>
                      </a:pPr>
                      <a:r>
                        <a:rPr kumimoji="0" lang="en-US" sz="1800" b="1" i="0" u="none" strike="noStrike" cap="none" normalizeH="0" baseline="0" dirty="0" err="1">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FOSS</a:t>
                      </a:r>
                      <a:r>
                        <a:rPr kumimoji="0" lang="en-US" sz="1800" b="1" i="0" u="none" strike="noStrike" cap="none" normalizeH="0" baseline="0" dirty="0" err="1" smtClean="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コンポーネントの改変に対応したソースコードを提供</a:t>
                      </a:r>
                      <a:r>
                        <a:rPr kumimoji="0" lang="ja-JP" altLang="en-US" sz="1800" b="1" i="0" u="none" strike="noStrike" cap="none" normalizeH="0" baseline="0" dirty="0" smtClean="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しない</a:t>
                      </a:r>
                      <a:endParaRPr kumimoji="0" lang="en-US" sz="1800" b="1" i="0" u="none" strike="noStrike" cap="none" normalizeH="0" baseline="0" dirty="0">
                        <a:ln>
                          <a:noFill/>
                        </a:ln>
                        <a:solidFill>
                          <a:srgbClr val="00B0F0"/>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この</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タイプ</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の失敗は</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altLang="ja-JP"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FOSS</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コンポーネントに対応した</a:t>
                      </a:r>
                      <a:r>
                        <a:rPr kumimoji="0" 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原作のソースコード</a:t>
                      </a:r>
                      <a:r>
                        <a:rPr kumimoji="0" lang="ja-JP" alt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に加え</a:t>
                      </a:r>
                      <a:r>
                        <a:rPr kumimoji="0" 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改変に対応したソースコード</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が確実に</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公開される</a:t>
                      </a:r>
                      <a:r>
                        <a:rPr kumimoji="0" lang="ja-JP" alt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ようコンプライアンス プロセスに</a:t>
                      </a:r>
                      <a:r>
                        <a:rPr kumimoji="0" lang="en-US" altLang="ja-JP"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検証ステップを加え</a:t>
                      </a:r>
                      <a:r>
                        <a:rPr kumimoji="0" lang="ja-JP" alt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ることで回避</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できる。</a:t>
                      </a:r>
                      <a:endPar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p>
                      <a:pPr marR="0" lvl="0" algn="l" defTabSz="457200" rtl="0" eaLnBrk="0" fontAlgn="base" latinLnBrk="0" hangingPunct="0">
                        <a:lnSpc>
                          <a:spcPct val="100000"/>
                        </a:lnSpc>
                        <a:spcBef>
                          <a:spcPct val="0"/>
                        </a:spcBef>
                        <a:spcAft>
                          <a:spcPct val="0"/>
                        </a:spcAft>
                        <a:buClrTx/>
                        <a:buSzTx/>
                        <a:tabLst/>
                      </a:pPr>
                      <a:r>
                        <a:rPr kumimoji="0" lang="en-US" sz="2800" b="0" i="0" u="none" strike="noStrike" cap="none" normalizeH="0" baseline="0" dirty="0">
                          <a:ln>
                            <a:noFill/>
                          </a:ln>
                          <a:solidFill>
                            <a:srgbClr val="292934"/>
                          </a:solidFill>
                          <a:effectLst/>
                          <a:latin typeface="メイリオ" panose="020B0604030504040204" pitchFamily="50" charset="-128"/>
                          <a:ea typeface="メイリオ" panose="020B0604030504040204" pitchFamily="50" charset="-128"/>
                          <a:cs typeface="メイリオ" panose="020B0604030504040204" pitchFamily="50" charset="-128"/>
                        </a:rPr>
                        <a:t> </a:t>
                      </a: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bl>
          </a:graphicData>
        </a:graphic>
      </p:graphicFrame>
    </p:spTree>
    <p:extLst>
      <p:ext uri="{BB962C8B-B14F-4D97-AF65-F5344CB8AC3E}">
        <p14:creationId xmlns:p14="http://schemas.microsoft.com/office/powerpoint/2010/main" val="840626916"/>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err="1">
                <a:latin typeface="メイリオ" panose="020B0604030504040204" pitchFamily="50" charset="-128"/>
                <a:ea typeface="メイリオ" panose="020B0604030504040204" pitchFamily="50" charset="-128"/>
                <a:cs typeface="メイリオ" panose="020B0604030504040204" pitchFamily="50" charset="-128"/>
              </a:rPr>
              <a:t>ライセンス</a:t>
            </a:r>
            <a:r>
              <a:rPr lang="en-US" dirty="0">
                <a:latin typeface="メイリオ" panose="020B0604030504040204" pitchFamily="50" charset="-128"/>
                <a:ea typeface="メイリオ" panose="020B0604030504040204" pitchFamily="50" charset="-128"/>
                <a:cs typeface="メイリオ" panose="020B0604030504040204" pitchFamily="50" charset="-128"/>
              </a:rPr>
              <a:t> </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コンプライアンス</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に関する</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落とし穴</a:t>
            </a:r>
            <a:endParaRPr 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graphicFrame>
        <p:nvGraphicFramePr>
          <p:cNvPr id="6" name="Group 26"/>
          <p:cNvGraphicFramePr>
            <a:graphicFrameLocks/>
          </p:cNvGraphicFramePr>
          <p:nvPr>
            <p:extLst>
              <p:ext uri="{D42A27DB-BD31-4B8C-83A1-F6EECF244321}">
                <p14:modId xmlns:p14="http://schemas.microsoft.com/office/powerpoint/2010/main" val="2494617379"/>
              </p:ext>
            </p:extLst>
          </p:nvPr>
        </p:nvGraphicFramePr>
        <p:xfrm>
          <a:off x="696000" y="1584000"/>
          <a:ext cx="10800000" cy="4633200"/>
        </p:xfrm>
        <a:graphic>
          <a:graphicData uri="http://schemas.openxmlformats.org/drawingml/2006/table">
            <a:tbl>
              <a:tblPr/>
              <a:tblGrid>
                <a:gridCol w="3829847">
                  <a:extLst>
                    <a:ext uri="{9D8B030D-6E8A-4147-A177-3AD203B41FA5}">
                      <a16:colId xmlns:a16="http://schemas.microsoft.com/office/drawing/2014/main" xmlns="" val="20000"/>
                    </a:ext>
                  </a:extLst>
                </a:gridCol>
                <a:gridCol w="6970153">
                  <a:extLst>
                    <a:ext uri="{9D8B030D-6E8A-4147-A177-3AD203B41FA5}">
                      <a16:colId xmlns:a16="http://schemas.microsoft.com/office/drawing/2014/main" xmlns="" val="20001"/>
                    </a:ext>
                  </a:extLst>
                </a:gridCol>
              </a:tblGrid>
              <a:tr h="540000">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ja-JP" altLang="en-US" sz="1600" b="1"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タイプ</a:t>
                      </a:r>
                      <a:r>
                        <a:rPr kumimoji="0" lang="en-US" sz="1600" b="1"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と説明</a:t>
                      </a:r>
                      <a:r>
                        <a:rPr kumimoji="0" lang="en-US" sz="1600" b="1"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endParaRPr kumimoji="0" lang="en-US" sz="2800" b="1"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marT="45726" marB="4572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回避策</a:t>
                      </a:r>
                      <a:endParaRPr kumimoji="0" lang="en-US" sz="2800" b="1"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marT="45726" marB="4572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4093200">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x-none" sz="1800" b="1" i="0" u="none" strike="noStrike" kern="1200"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FOSS</a:t>
                      </a:r>
                      <a:r>
                        <a:rPr kumimoji="0" lang="x-none" sz="1800" b="1" i="0" u="none" strike="noStrike" kern="1200" cap="none" normalizeH="0" baseline="0" dirty="0" smtClean="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ソースコードの改変に</a:t>
                      </a:r>
                      <a:r>
                        <a:rPr kumimoji="0" lang="ja-JP" altLang="en-US" sz="1800" b="1" i="0" u="none" strike="noStrike" kern="1200" cap="none" normalizeH="0" baseline="0" dirty="0" smtClean="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印付け</a:t>
                      </a:r>
                      <a:r>
                        <a:rPr kumimoji="0" lang="ja-JP" altLang="en-US" sz="1800" b="1" i="0" u="none" strike="noStrike" kern="1200"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がされて</a:t>
                      </a:r>
                      <a:r>
                        <a:rPr kumimoji="0" lang="x-none" sz="1800" b="1" i="0" u="none" strike="noStrike" kern="1200"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いない</a:t>
                      </a:r>
                      <a:r>
                        <a:rPr kumimoji="0" lang="x-none" sz="1800" b="1" i="0" u="none" strike="noStrike"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a:t>
                      </a:r>
                    </a:p>
                    <a:p>
                      <a:pPr marL="0" marR="0" lvl="0" indent="-342900" algn="l" defTabSz="4572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rgbClr val="009900"/>
                        </a:solidFill>
                        <a:effectLst/>
                        <a:latin typeface="メイリオ" panose="020B0604030504040204" pitchFamily="50" charset="-128"/>
                        <a:ea typeface="メイリオ" panose="020B0604030504040204" pitchFamily="50" charset="-128"/>
                        <a:cs typeface="メイリオ" panose="020B0604030504040204" pitchFamily="50" charset="-128"/>
                      </a:endParaRPr>
                    </a:p>
                    <a:p>
                      <a:pPr marL="0" marR="0" lvl="0" indent="-342900" algn="l" defTabSz="457200" rtl="0" eaLnBrk="1" fontAlgn="base" latinLnBrk="0" hangingPunct="1">
                        <a:lnSpc>
                          <a:spcPct val="100000"/>
                        </a:lnSpc>
                        <a:spcBef>
                          <a:spcPct val="0"/>
                        </a:spcBef>
                        <a:spcAft>
                          <a:spcPct val="0"/>
                        </a:spcAft>
                        <a:buClrTx/>
                        <a:buSzTx/>
                        <a:buFontTx/>
                        <a:buNone/>
                        <a:tabLst/>
                        <a:defRPr/>
                      </a:pPr>
                      <a:r>
                        <a:rPr kumimoji="0" lang="x-none" sz="1600" b="0" i="0" u="none" strike="noStrike" cap="none" normalizeH="0" baseline="0" dirty="0">
                          <a:ln>
                            <a:noFill/>
                          </a:ln>
                          <a:solidFill>
                            <a:srgbClr val="292934"/>
                          </a:solidFill>
                          <a:effectLst/>
                          <a:latin typeface="メイリオ" panose="020B0604030504040204" pitchFamily="50" charset="-128"/>
                          <a:ea typeface="メイリオ" panose="020B0604030504040204" pitchFamily="50" charset="-128"/>
                          <a:cs typeface="メイリオ" panose="020B0604030504040204" pitchFamily="50" charset="-128"/>
                        </a:rPr>
                        <a:t>変更したFOSSのソースコードに</a:t>
                      </a:r>
                      <a:r>
                        <a:rPr kumimoji="0" lang="ja-JP" altLang="en-US" sz="1600" b="0" i="0" u="none" strike="noStrike" cap="none" normalizeH="0" baseline="0" dirty="0" err="1">
                          <a:ln>
                            <a:noFill/>
                          </a:ln>
                          <a:solidFill>
                            <a:srgbClr val="292934"/>
                          </a:solidFill>
                          <a:effectLst/>
                          <a:latin typeface="メイリオ" panose="020B0604030504040204" pitchFamily="50" charset="-128"/>
                          <a:ea typeface="メイリオ" panose="020B0604030504040204" pitchFamily="50" charset="-128"/>
                          <a:cs typeface="メイリオ" panose="020B0604030504040204" pitchFamily="50" charset="-128"/>
                        </a:rPr>
                        <a:t>、</a:t>
                      </a:r>
                      <a:r>
                        <a:rPr kumimoji="0" lang="x-none" altLang="ja-JP" sz="1600" b="0" i="0" u="none" strike="noStrike" kern="1200" cap="none" normalizeH="0" baseline="0" dirty="0">
                          <a:ln>
                            <a:noFill/>
                          </a:ln>
                          <a:solidFill>
                            <a:srgbClr val="292934"/>
                          </a:solidFill>
                          <a:effectLst/>
                          <a:latin typeface="メイリオ" panose="020B0604030504040204" pitchFamily="50" charset="-128"/>
                          <a:ea typeface="メイリオ" panose="020B0604030504040204" pitchFamily="50" charset="-128"/>
                          <a:cs typeface="メイリオ" panose="020B0604030504040204" pitchFamily="50" charset="-128"/>
                        </a:rPr>
                        <a:t>FOSSライセンス</a:t>
                      </a:r>
                      <a:r>
                        <a:rPr kumimoji="0" lang="ja-JP" altLang="en-US" sz="1600" b="0" i="0" u="none" strike="noStrike" kern="1200" cap="none" normalizeH="0" baseline="0" dirty="0">
                          <a:ln>
                            <a:noFill/>
                          </a:ln>
                          <a:solidFill>
                            <a:srgbClr val="292934"/>
                          </a:solidFill>
                          <a:effectLst/>
                          <a:latin typeface="メイリオ" panose="020B0604030504040204" pitchFamily="50" charset="-128"/>
                          <a:ea typeface="メイリオ" panose="020B0604030504040204" pitchFamily="50" charset="-128"/>
                          <a:cs typeface="メイリオ" panose="020B0604030504040204" pitchFamily="50" charset="-128"/>
                        </a:rPr>
                        <a:t>が</a:t>
                      </a:r>
                      <a:r>
                        <a:rPr kumimoji="0" lang="x-none" altLang="ja-JP" sz="1600" b="0" i="0" u="none" strike="noStrike" kern="1200" cap="none" normalizeH="0" baseline="0" dirty="0">
                          <a:ln>
                            <a:noFill/>
                          </a:ln>
                          <a:solidFill>
                            <a:srgbClr val="292934"/>
                          </a:solidFill>
                          <a:effectLst/>
                          <a:latin typeface="メイリオ" panose="020B0604030504040204" pitchFamily="50" charset="-128"/>
                          <a:ea typeface="メイリオ" panose="020B0604030504040204" pitchFamily="50" charset="-128"/>
                          <a:cs typeface="メイリオ" panose="020B0604030504040204" pitchFamily="50" charset="-128"/>
                        </a:rPr>
                        <a:t>要求</a:t>
                      </a:r>
                      <a:r>
                        <a:rPr kumimoji="0" lang="ja-JP" altLang="en-US" sz="1600" b="0" i="0" u="none" strike="noStrike" kern="1200" cap="none" normalizeH="0" baseline="0" dirty="0">
                          <a:ln>
                            <a:noFill/>
                          </a:ln>
                          <a:solidFill>
                            <a:srgbClr val="292934"/>
                          </a:solidFill>
                          <a:effectLst/>
                          <a:latin typeface="メイリオ" panose="020B0604030504040204" pitchFamily="50" charset="-128"/>
                          <a:ea typeface="メイリオ" panose="020B0604030504040204" pitchFamily="50" charset="-128"/>
                          <a:cs typeface="メイリオ" panose="020B0604030504040204" pitchFamily="50" charset="-128"/>
                        </a:rPr>
                        <a:t>する印付け</a:t>
                      </a:r>
                      <a:r>
                        <a:rPr kumimoji="0" lang="x-none" sz="1600" b="0" i="0" u="none" strike="noStrike" kern="1200" cap="none" normalizeH="0" baseline="0" dirty="0">
                          <a:ln>
                            <a:noFill/>
                          </a:ln>
                          <a:solidFill>
                            <a:srgbClr val="292934"/>
                          </a:solidFill>
                          <a:effectLst/>
                          <a:latin typeface="メイリオ" panose="020B0604030504040204" pitchFamily="50" charset="-128"/>
                          <a:ea typeface="メイリオ" panose="020B0604030504040204" pitchFamily="50" charset="-128"/>
                          <a:cs typeface="メイリオ" panose="020B0604030504040204" pitchFamily="50" charset="-128"/>
                        </a:rPr>
                        <a:t>がされていない</a:t>
                      </a: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この</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タイプ</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の失敗は、以下</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の対策によって</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回避でき</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る</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p>
                    <a:p>
                      <a:pPr marL="360000" marR="0" lvl="0" indent="-360000" algn="l" defTabSz="457200" rtl="0" eaLnBrk="0" fontAlgn="base" latinLnBrk="0" hangingPunct="0">
                        <a:lnSpc>
                          <a:spcPct val="100000"/>
                        </a:lnSpc>
                        <a:spcBef>
                          <a:spcPts val="600"/>
                        </a:spcBef>
                        <a:spcAft>
                          <a:spcPct val="0"/>
                        </a:spcAft>
                        <a:buClrTx/>
                        <a:buSzTx/>
                        <a:buFontTx/>
                        <a:buAutoNum type="arabicPeriod"/>
                        <a:tabLst/>
                      </a:pP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ソースコード</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リリース前の検証ステップでソースコード改変の</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印付けを</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行う</a:t>
                      </a:r>
                      <a:r>
                        <a:rPr kumimoji="0" 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p>
                    <a:p>
                      <a:pPr marL="360000" marR="0" lvl="0" indent="-360000" algn="l" defTabSz="457200" rtl="0" eaLnBrk="0" fontAlgn="base" latinLnBrk="0" hangingPunct="0">
                        <a:lnSpc>
                          <a:spcPct val="100000"/>
                        </a:lnSpc>
                        <a:spcBef>
                          <a:spcPts val="600"/>
                        </a:spcBef>
                        <a:spcAft>
                          <a:spcPct val="0"/>
                        </a:spcAft>
                        <a:buClrTx/>
                        <a:buSzTx/>
                        <a:buFontTx/>
                        <a:buAutoNum type="arabicPeriod"/>
                        <a:tabLst/>
                      </a:pP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エンジニアリング</a:t>
                      </a:r>
                      <a:r>
                        <a:rPr kumimoji="0" 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スタッフにトレーニングを実施</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し</a:t>
                      </a:r>
                      <a:r>
                        <a:rPr kumimoji="0" lang="ja-JP" altLang="en-US" sz="1600" b="0" i="0" u="none" strike="noStrike" kern="1200"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r>
                        <a:rPr kumimoji="0" lang="en-US" sz="1600" b="0" i="0" u="none" strike="noStrike" kern="1200"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公開される</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すべての</a:t>
                      </a:r>
                      <a:r>
                        <a:rPr kumimoji="0" 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FOSS</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ソフトウェアや</a:t>
                      </a: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プロプライエタリ</a:t>
                      </a:r>
                      <a:r>
                        <a:rPr kumimoji="0" 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ソフトウェアの著作権表示やライセンス情報</a:t>
                      </a:r>
                      <a:r>
                        <a:rPr kumimoji="0" lang="ja-JP" altLang="en-US" sz="1600" b="0" i="0" u="none" strike="noStrike" kern="1200"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を</a:t>
                      </a:r>
                      <a:r>
                        <a:rPr kumimoji="0" lang="en-US" altLang="ja-JP" sz="1600" b="0" i="0" u="none" strike="noStrike" kern="1200"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エンジニアリング</a:t>
                      </a:r>
                      <a:r>
                        <a:rPr kumimoji="0" lang="en-US" altLang="ja-JP" sz="1600" b="0" i="0" u="none" strike="noStrike" kern="1200"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altLang="ja-JP" sz="1600" b="0" i="0" u="none" strike="noStrike" kern="1200"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スタッフ</a:t>
                      </a:r>
                      <a:r>
                        <a:rPr kumimoji="0" lang="ja-JP" altLang="en-US" sz="1600" b="0" i="0" u="none" strike="noStrike" kern="1200"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が確実</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に更新できるようにする</a:t>
                      </a:r>
                      <a:endParaRPr kumimoji="0" 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bl>
          </a:graphicData>
        </a:graphic>
      </p:graphicFrame>
    </p:spTree>
    <p:extLst>
      <p:ext uri="{BB962C8B-B14F-4D97-AF65-F5344CB8AC3E}">
        <p14:creationId xmlns:p14="http://schemas.microsoft.com/office/powerpoint/2010/main" val="395676449"/>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err="1">
                <a:latin typeface="メイリオ" panose="020B0604030504040204" pitchFamily="50" charset="-128"/>
                <a:ea typeface="メイリオ" panose="020B0604030504040204" pitchFamily="50" charset="-128"/>
                <a:cs typeface="メイリオ" panose="020B0604030504040204" pitchFamily="50" charset="-128"/>
              </a:rPr>
              <a:t>コンプライアンス</a:t>
            </a:r>
            <a:r>
              <a:rPr lang="en-US" dirty="0">
                <a:latin typeface="メイリオ" panose="020B0604030504040204" pitchFamily="50" charset="-128"/>
                <a:ea typeface="メイリオ" panose="020B0604030504040204" pitchFamily="50" charset="-128"/>
                <a:cs typeface="メイリオ" panose="020B0604030504040204" pitchFamily="50" charset="-128"/>
              </a:rPr>
              <a:t> </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プロセス</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に</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おける</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失敗</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graphicFrame>
        <p:nvGraphicFramePr>
          <p:cNvPr id="7" name="Group 26"/>
          <p:cNvGraphicFramePr>
            <a:graphicFrameLocks/>
          </p:cNvGraphicFramePr>
          <p:nvPr>
            <p:extLst>
              <p:ext uri="{D42A27DB-BD31-4B8C-83A1-F6EECF244321}">
                <p14:modId xmlns:p14="http://schemas.microsoft.com/office/powerpoint/2010/main" val="3429954906"/>
              </p:ext>
            </p:extLst>
          </p:nvPr>
        </p:nvGraphicFramePr>
        <p:xfrm>
          <a:off x="696000" y="1584000"/>
          <a:ext cx="10800000" cy="4984440"/>
        </p:xfrm>
        <a:graphic>
          <a:graphicData uri="http://schemas.openxmlformats.org/drawingml/2006/table">
            <a:tbl>
              <a:tblPr/>
              <a:tblGrid>
                <a:gridCol w="2923500">
                  <a:extLst>
                    <a:ext uri="{9D8B030D-6E8A-4147-A177-3AD203B41FA5}">
                      <a16:colId xmlns:a16="http://schemas.microsoft.com/office/drawing/2014/main" xmlns="" val="20000"/>
                    </a:ext>
                  </a:extLst>
                </a:gridCol>
                <a:gridCol w="3938250">
                  <a:extLst>
                    <a:ext uri="{9D8B030D-6E8A-4147-A177-3AD203B41FA5}">
                      <a16:colId xmlns:a16="http://schemas.microsoft.com/office/drawing/2014/main" xmlns="" val="20001"/>
                    </a:ext>
                  </a:extLst>
                </a:gridCol>
                <a:gridCol w="3938250">
                  <a:extLst>
                    <a:ext uri="{9D8B030D-6E8A-4147-A177-3AD203B41FA5}">
                      <a16:colId xmlns:a16="http://schemas.microsoft.com/office/drawing/2014/main" xmlns="" val="20002"/>
                    </a:ext>
                  </a:extLst>
                </a:gridCol>
              </a:tblGrid>
              <a:tr h="540000">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説明</a:t>
                      </a:r>
                      <a:endParaRPr kumimoji="0" lang="en-US" sz="28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回避策 </a:t>
                      </a:r>
                      <a:endParaRPr kumimoji="0" lang="en-US" sz="28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予防策</a:t>
                      </a:r>
                      <a:endParaRPr kumimoji="0" lang="en-US" sz="28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2703058">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err="1" smtClean="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開発者がFOSS</a:t>
                      </a:r>
                      <a:r>
                        <a:rPr kumimoji="0" lang="en-US" sz="1800" b="1" i="0" u="none" strike="noStrike" cap="none" normalizeH="0" baseline="0" dirty="0" err="1">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の使用について承認を求めない</a:t>
                      </a:r>
                      <a:endParaRPr kumimoji="0" lang="en-US" sz="3200" b="0" i="0" u="none" strike="noStrike"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この</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タイプ</a:t>
                      </a:r>
                      <a:r>
                        <a:rPr kumimoji="0" 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の失敗はその企業の</a:t>
                      </a:r>
                      <a:r>
                        <a:rPr kumimoji="0" 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FOSSポリシーやプロセスに従事するエンジニアリング</a:t>
                      </a:r>
                      <a:r>
                        <a:rPr kumimoji="0" 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スタッフへの</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トレーニングの提供によって</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回避</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できる</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p>
                    <a:p>
                      <a:pPr marL="342900" marR="0" lvl="0" indent="-342900" algn="l" defTabSz="4572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この</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タイプ</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の失敗は</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以下</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の対策によって</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予防</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できる</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p>
                    <a:p>
                      <a:pPr marL="360000" marR="0" lvl="0" indent="-360000" algn="l" defTabSz="457200" rtl="0" eaLnBrk="0" fontAlgn="base" latinLnBrk="0" hangingPunct="0">
                        <a:lnSpc>
                          <a:spcPct val="100000"/>
                        </a:lnSpc>
                        <a:spcBef>
                          <a:spcPts val="600"/>
                        </a:spcBef>
                        <a:spcAft>
                          <a:spcPct val="0"/>
                        </a:spcAft>
                        <a:buClrTx/>
                        <a:buSzTx/>
                        <a:buFontTx/>
                        <a:buAutoNum type="arabicPeriod"/>
                        <a:tabLst/>
                      </a:pPr>
                      <a:r>
                        <a:rPr kumimoji="0" lang="en-US" altLang="ja-JP"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ソフトウェア</a:t>
                      </a:r>
                      <a:r>
                        <a:rPr kumimoji="0" lang="en-US" altLang="ja-JP"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altLang="ja-JP"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プラットフォーム全体に対する定期的なスキャン</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を</a:t>
                      </a:r>
                      <a:r>
                        <a:rPr kumimoji="0" lang="en-US" altLang="ja-JP"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実施</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し、</a:t>
                      </a:r>
                      <a:r>
                        <a:rPr kumimoji="0" lang="en-US" altLang="ja-JP"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r>
                      <a:br>
                        <a:rPr kumimoji="0" lang="en-US" altLang="ja-JP"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br>
                      <a:r>
                        <a:rPr kumimoji="0" lang="en-US" altLang="ja-JP" sz="1600" b="0" i="0" u="none" strike="noStrike" kern="1200"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r>
                        <a:rPr kumimoji="0" lang="ja-JP" altLang="en-US" sz="1600" b="0" i="0" u="none" strike="noStrike" kern="1200"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宣言</a:t>
                      </a:r>
                      <a:r>
                        <a:rPr kumimoji="0" lang="en-US" altLang="ja-JP" sz="1600" b="0" i="0" u="none" strike="noStrike" kern="1200"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されていない</a:t>
                      </a:r>
                      <a:r>
                        <a:rPr kumimoji="0" lang="ja-JP" altLang="x-none"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r>
                        <a:rPr kumimoji="0" lang="en-US" altLang="ja-JP"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FOSS</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altLang="ja-JP"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の使用を検出する</a:t>
                      </a:r>
                      <a:endPar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p>
                      <a:pPr marL="360000" marR="0" lvl="0" indent="-360000" algn="l" defTabSz="457200" rtl="0" eaLnBrk="0" fontAlgn="base" latinLnBrk="0" hangingPunct="0">
                        <a:lnSpc>
                          <a:spcPct val="100000"/>
                        </a:lnSpc>
                        <a:spcBef>
                          <a:spcPts val="600"/>
                        </a:spcBef>
                        <a:spcAft>
                          <a:spcPct val="0"/>
                        </a:spcAft>
                        <a:buClrTx/>
                        <a:buSzTx/>
                        <a:buFontTx/>
                        <a:buAutoNum type="arabicPeriod"/>
                        <a:tabLst/>
                      </a:pP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企業のFOSSポリシーやプロセスに</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従事する</a:t>
                      </a: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エンジニアリング</a:t>
                      </a:r>
                      <a:r>
                        <a:rPr kumimoji="0" 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スタッフ</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に</a:t>
                      </a: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トレーニング</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を</a:t>
                      </a: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提供</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する</a:t>
                      </a:r>
                      <a:endParaRPr kumimoji="0" 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p>
                      <a:pPr marL="360000" marR="0" lvl="0" indent="-360000" algn="l" defTabSz="457200" rtl="0" eaLnBrk="0" fontAlgn="base" latinLnBrk="0" hangingPunct="0">
                        <a:lnSpc>
                          <a:spcPct val="100000"/>
                        </a:lnSpc>
                        <a:spcBef>
                          <a:spcPts val="600"/>
                        </a:spcBef>
                        <a:spcAft>
                          <a:spcPct val="0"/>
                        </a:spcAft>
                        <a:buClrTx/>
                        <a:buSzTx/>
                        <a:buFontTx/>
                        <a:buAutoNum type="arabicPeriod"/>
                        <a:tabLst/>
                      </a:pPr>
                      <a:r>
                        <a:rPr kumimoji="0" 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従業員の人事考課にコンプライアンスを含める</a:t>
                      </a: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1198320">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err="1">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FOSSトレーニングが</a:t>
                      </a:r>
                      <a:r>
                        <a:rPr kumimoji="0" lang="en-US" sz="1800" b="1" i="0" u="none" strike="noStrike"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800" b="1" i="0" u="none" strike="noStrike" cap="none" normalizeH="0" baseline="0" dirty="0" err="1" smtClean="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受講されない</a:t>
                      </a:r>
                      <a:endParaRPr kumimoji="0" lang="en-US" sz="3200" b="0" i="0" u="none" strike="noStrike"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この</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タイプ</a:t>
                      </a:r>
                      <a:r>
                        <a:rPr kumimoji="0" 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の失敗はFOSS</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トレーニングの修了</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を</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ja-JP" alt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従業員</a:t>
                      </a:r>
                      <a:r>
                        <a:rPr kumimoji="0" 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の専門性開発計画の一部</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とし</a:t>
                      </a:r>
                      <a:r>
                        <a:rPr kumimoji="0" 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r>
                        <a:rPr kumimoji="0" 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人事考課の管理対象に</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す</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ることで</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回避</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できる</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endParaRPr kumimoji="0" lang="en-US" sz="28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この</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タイプ</a:t>
                      </a: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の失敗は</a:t>
                      </a:r>
                      <a:r>
                        <a:rPr kumimoji="0" 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ja-JP" altLang="en-US" sz="1600" b="0" i="0" u="none" strike="noStrike" kern="1200"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指定</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期日</a:t>
                      </a: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まで</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a:t>
                      </a: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FOSSトレーニング受講を</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エンジニアリング スタッフに義務付ける</a:t>
                      </a:r>
                      <a:r>
                        <a:rPr kumimoji="0" lang="en-US" sz="1600" b="0" i="0" u="none" strike="noStrike" kern="1200"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ことで予防でき</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る</a:t>
                      </a:r>
                      <a:r>
                        <a:rPr kumimoji="0" 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ja-JP" alt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endParaRPr kumimoji="0" 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bl>
          </a:graphicData>
        </a:graphic>
      </p:graphicFrame>
    </p:spTree>
    <p:extLst>
      <p:ext uri="{BB962C8B-B14F-4D97-AF65-F5344CB8AC3E}">
        <p14:creationId xmlns:p14="http://schemas.microsoft.com/office/powerpoint/2010/main" val="1979555413"/>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err="1">
                <a:latin typeface="メイリオ" panose="020B0604030504040204" pitchFamily="50" charset="-128"/>
                <a:ea typeface="メイリオ" panose="020B0604030504040204" pitchFamily="50" charset="-128"/>
                <a:cs typeface="メイリオ" panose="020B0604030504040204" pitchFamily="50" charset="-128"/>
              </a:rPr>
              <a:t>コンプライアンス</a:t>
            </a:r>
            <a:r>
              <a:rPr lang="en-US" dirty="0">
                <a:latin typeface="メイリオ" panose="020B0604030504040204" pitchFamily="50" charset="-128"/>
                <a:ea typeface="メイリオ" panose="020B0604030504040204" pitchFamily="50" charset="-128"/>
                <a:cs typeface="メイリオ" panose="020B0604030504040204" pitchFamily="50" charset="-128"/>
              </a:rPr>
              <a:t> </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プロセス</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における</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失敗</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graphicFrame>
        <p:nvGraphicFramePr>
          <p:cNvPr id="6" name="Group 26"/>
          <p:cNvGraphicFramePr>
            <a:graphicFrameLocks/>
          </p:cNvGraphicFramePr>
          <p:nvPr>
            <p:extLst>
              <p:ext uri="{D42A27DB-BD31-4B8C-83A1-F6EECF244321}">
                <p14:modId xmlns:p14="http://schemas.microsoft.com/office/powerpoint/2010/main" val="3762332241"/>
              </p:ext>
            </p:extLst>
          </p:nvPr>
        </p:nvGraphicFramePr>
        <p:xfrm>
          <a:off x="696000" y="1584000"/>
          <a:ext cx="10800000" cy="5213040"/>
        </p:xfrm>
        <a:graphic>
          <a:graphicData uri="http://schemas.openxmlformats.org/drawingml/2006/table">
            <a:tbl>
              <a:tblPr/>
              <a:tblGrid>
                <a:gridCol w="2923500">
                  <a:extLst>
                    <a:ext uri="{9D8B030D-6E8A-4147-A177-3AD203B41FA5}">
                      <a16:colId xmlns:a16="http://schemas.microsoft.com/office/drawing/2014/main" xmlns="" val="20000"/>
                    </a:ext>
                  </a:extLst>
                </a:gridCol>
                <a:gridCol w="3938250">
                  <a:extLst>
                    <a:ext uri="{9D8B030D-6E8A-4147-A177-3AD203B41FA5}">
                      <a16:colId xmlns:a16="http://schemas.microsoft.com/office/drawing/2014/main" xmlns="" val="20001"/>
                    </a:ext>
                  </a:extLst>
                </a:gridCol>
                <a:gridCol w="3938250">
                  <a:extLst>
                    <a:ext uri="{9D8B030D-6E8A-4147-A177-3AD203B41FA5}">
                      <a16:colId xmlns:a16="http://schemas.microsoft.com/office/drawing/2014/main" xmlns="" val="20002"/>
                    </a:ext>
                  </a:extLst>
                </a:gridCol>
              </a:tblGrid>
              <a:tr h="540000">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説明</a:t>
                      </a:r>
                      <a:endParaRPr kumimoji="0" lang="en-US" sz="28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回避策 </a:t>
                      </a:r>
                      <a:endParaRPr kumimoji="0" lang="en-US" sz="28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予防策</a:t>
                      </a:r>
                      <a:endParaRPr kumimoji="0" lang="en-US" sz="28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1095450">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err="1">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ソースコードの</a:t>
                      </a:r>
                      <a:r>
                        <a:rPr kumimoji="0" lang="en-US" sz="1800" b="1" i="0" u="none" strike="noStrike"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800" b="1" i="0" u="none" strike="noStrike" cap="none" normalizeH="0" baseline="0" dirty="0" err="1" smtClean="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監査が実施されない</a:t>
                      </a:r>
                      <a:endParaRPr kumimoji="0" lang="en-US" sz="1800" b="0" i="0" u="none" strike="noStrike"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この</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タイプ</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の失敗は、以下</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の対策によって</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回避でき</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る</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p>
                    <a:p>
                      <a:pPr marL="360000" marR="0" lvl="0" indent="-360000" algn="l" defTabSz="457200" rtl="0" eaLnBrk="0" fontAlgn="base" latinLnBrk="0" hangingPunct="0">
                        <a:lnSpc>
                          <a:spcPct val="100000"/>
                        </a:lnSpc>
                        <a:spcBef>
                          <a:spcPts val="600"/>
                        </a:spcBef>
                        <a:spcAft>
                          <a:spcPct val="0"/>
                        </a:spcAft>
                        <a:buClrTx/>
                        <a:buSzTx/>
                        <a:buFontTx/>
                        <a:buAutoNum type="arabicPeriod"/>
                        <a:tabLst/>
                      </a:pP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周期的なソースコード</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スキャン／監査の実施</a:t>
                      </a:r>
                      <a:r>
                        <a:rPr kumimoji="0" 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p>
                    <a:p>
                      <a:pPr marL="360000" marR="0" lvl="0" indent="-360000" algn="l" defTabSz="457200" rtl="0" eaLnBrk="0" fontAlgn="base" latinLnBrk="0" hangingPunct="0">
                        <a:lnSpc>
                          <a:spcPct val="100000"/>
                        </a:lnSpc>
                        <a:spcBef>
                          <a:spcPts val="600"/>
                        </a:spcBef>
                        <a:spcAft>
                          <a:spcPct val="0"/>
                        </a:spcAft>
                        <a:buClrTx/>
                        <a:buSzTx/>
                        <a:buFontTx/>
                        <a:buAutoNum type="arabicPeriod"/>
                        <a:tabLst/>
                      </a:pP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定常的に</a:t>
                      </a: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監査を</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反復的</a:t>
                      </a: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開発プロセス</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における</a:t>
                      </a: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マイルストーンと位置付ける</a:t>
                      </a:r>
                      <a:r>
                        <a:rPr kumimoji="0" 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この</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タイプ</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の失敗は</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以下</a:t>
                      </a:r>
                      <a:r>
                        <a:rPr kumimoji="0" lang="ja-JP" alt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の対策</a:t>
                      </a:r>
                      <a:r>
                        <a:rPr kumimoji="0" 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によって予防</a:t>
                      </a:r>
                      <a:r>
                        <a:rPr kumimoji="0" lang="ja-JP" alt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できる</a:t>
                      </a:r>
                      <a:r>
                        <a:rPr kumimoji="0" 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スケジュール遅延とならないよう適切なスタッフを配置する</a:t>
                      </a:r>
                      <a:endParaRPr kumimoji="0" 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ja-JP" alt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定</a:t>
                      </a:r>
                      <a:r>
                        <a:rPr kumimoji="0" 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期的</a:t>
                      </a:r>
                      <a:r>
                        <a:rPr kumimoji="0" lang="ja-JP" alt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な</a:t>
                      </a:r>
                      <a:r>
                        <a:rPr kumimoji="0" 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監査を</a:t>
                      </a:r>
                      <a:r>
                        <a:rPr kumimoji="0" lang="ja-JP" alt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確実に実行</a:t>
                      </a:r>
                      <a:r>
                        <a:rPr kumimoji="0" 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する</a:t>
                      </a:r>
                      <a:r>
                        <a:rPr kumimoji="0" 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endPar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1350720">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kern="1200" cap="none" normalizeH="0" baseline="0" dirty="0" err="1">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監査で発見された</a:t>
                      </a:r>
                      <a:r>
                        <a:rPr kumimoji="0" lang="en-US" sz="1800" b="1" i="0" u="none" strike="noStrike" kern="1200"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800" b="1" i="0" u="none" strike="noStrike" kern="1200" cap="none" normalizeH="0" baseline="0" dirty="0" err="1" smtClean="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問題（スキャン</a:t>
                      </a:r>
                      <a:r>
                        <a:rPr kumimoji="0" lang="ja-JP" altLang="en-US" sz="1800" b="1" i="0" u="none" strike="noStrike" kern="1200" cap="none" normalizeH="0" baseline="0" dirty="0" smtClean="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800" b="1" i="0" u="none" strike="noStrike" kern="1200" cap="none" normalizeH="0" baseline="0" dirty="0" err="1" smtClean="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ツールや監査</a:t>
                      </a:r>
                      <a:r>
                        <a:rPr kumimoji="0" lang="ja-JP" altLang="en-US" sz="1800" b="1" i="0" u="none" strike="noStrike" kern="1200" cap="none" normalizeH="0" baseline="0" dirty="0" smtClean="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レポートで「</a:t>
                      </a:r>
                      <a:r>
                        <a:rPr kumimoji="0" lang="ja-JP" altLang="en-US" sz="1800" b="1" i="0" u="none" strike="noStrike" kern="1200"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ヒット</a:t>
                      </a:r>
                      <a:r>
                        <a:rPr kumimoji="0" lang="ja-JP" altLang="en-US" sz="1800" b="1" i="0" u="none" strike="noStrike" kern="1200" cap="none" normalizeH="0" baseline="0" dirty="0" smtClean="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」したもの</a:t>
                      </a:r>
                      <a:r>
                        <a:rPr kumimoji="0" lang="en-US" sz="1800" b="1" i="0" u="none" strike="noStrike" kern="1200" cap="none" normalizeH="0" baseline="0" dirty="0" smtClean="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a:t>
                      </a:r>
                      <a:r>
                        <a:rPr kumimoji="0" lang="en-US" altLang="ja-JP" sz="1800" b="1" i="0" u="none" strike="noStrike" kern="1200" cap="none" normalizeH="0" baseline="0" dirty="0" err="1">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を解決できな</a:t>
                      </a:r>
                      <a:r>
                        <a:rPr kumimoji="0" lang="ja-JP" altLang="en-US" sz="1800" b="1" i="0" u="none" strike="noStrike" kern="1200"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い</a:t>
                      </a:r>
                      <a:endParaRPr kumimoji="0" lang="en-US" sz="1800" b="1" i="0" u="none" strike="noStrike" kern="1200"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この</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タイプ</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の失敗は</a:t>
                      </a:r>
                      <a:r>
                        <a:rPr kumimoji="0" 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r>
                        <a:rPr kumimoji="0" lang="en-US" altLang="ja-JP"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監査レポート</a:t>
                      </a:r>
                      <a:r>
                        <a:rPr kumimoji="0" lang="ja-JP" alt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が未完了の場合に</a:t>
                      </a:r>
                      <a:r>
                        <a:rPr kumimoji="0" 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コンプライアンス</a:t>
                      </a:r>
                      <a:r>
                        <a:rPr kumimoji="0" lang="ja-JP" alt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チケット</a:t>
                      </a:r>
                      <a:r>
                        <a:rPr kumimoji="0" lang="ja-JP" alt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a:t>
                      </a:r>
                      <a:r>
                        <a:rPr kumimoji="0" 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解決</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（つまりクローズ</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r>
                        <a:rPr kumimoji="0" lang="ja-JP" alt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を許可しないこと</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で</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回避</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できる</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この</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タイプ</a:t>
                      </a:r>
                      <a:r>
                        <a:rPr kumimoji="0" 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の失敗は</a:t>
                      </a:r>
                      <a:r>
                        <a:rPr kumimoji="0" 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FOSS</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コンプライアンス</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プロセス</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承認ステップ</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にブロック機能を実装する</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ことで予防</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できる</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1371600">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err="1">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FOSS</a:t>
                      </a:r>
                      <a:r>
                        <a:rPr kumimoji="0" lang="en-US" sz="1800" b="1" i="0" u="none" strike="noStrike" cap="none" normalizeH="0" baseline="0" dirty="0" err="1" smtClean="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レビューがタイムリーに</a:t>
                      </a:r>
                      <a:r>
                        <a:rPr kumimoji="0" lang="ja-JP" altLang="en-US" sz="1800" b="1" i="0" u="none" strike="noStrike" cap="none" normalizeH="0" baseline="0" dirty="0" smtClean="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求められ</a:t>
                      </a:r>
                      <a:r>
                        <a:rPr kumimoji="0" lang="en-US" sz="1800" b="1" i="0" u="none" strike="noStrike" cap="none" normalizeH="0" baseline="0" dirty="0" err="1" smtClean="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ない</a:t>
                      </a:r>
                      <a:endParaRPr kumimoji="0" lang="en-US" sz="1800" b="0" i="0" u="none" strike="noStrike"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この</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タイプ</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の失敗は、エンジニアリング</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チームがFOSSソースコードの採用を決定していな</a:t>
                      </a:r>
                      <a:r>
                        <a:rPr kumimoji="0" lang="ja-JP" alt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い場合でも、それより</a:t>
                      </a:r>
                      <a:r>
                        <a:rPr kumimoji="0" 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早期に</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FOSSレビュ</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ー </a:t>
                      </a:r>
                      <a:r>
                        <a:rPr kumimoji="0" 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リクエストを</a:t>
                      </a:r>
                      <a:r>
                        <a:rPr kumimoji="0" lang="ja-JP" alt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開始</a:t>
                      </a:r>
                      <a:r>
                        <a:rPr kumimoji="0" 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することで回避</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できる</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この</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タイプ</a:t>
                      </a:r>
                      <a:r>
                        <a:rPr kumimoji="0" 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の失敗は教育を通じて予防</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できる</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1144290857"/>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err="1">
                <a:latin typeface="メイリオ" panose="020B0604030504040204" pitchFamily="50" charset="-128"/>
                <a:ea typeface="メイリオ" panose="020B0604030504040204" pitchFamily="50" charset="-128"/>
                <a:cs typeface="メイリオ" panose="020B0604030504040204" pitchFamily="50" charset="-128"/>
              </a:rPr>
              <a:t>製品出荷</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前に</a:t>
            </a:r>
            <a:r>
              <a:rPr lang="en-US" dirty="0" err="1">
                <a:latin typeface="メイリオ" panose="020B0604030504040204" pitchFamily="50" charset="-128"/>
                <a:ea typeface="メイリオ" panose="020B0604030504040204" pitchFamily="50" charset="-128"/>
                <a:cs typeface="メイリオ" panose="020B0604030504040204" pitchFamily="50" charset="-128"/>
              </a:rPr>
              <a:t>コンプライアンスを</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確認</a:t>
            </a:r>
            <a:r>
              <a:rPr lang="en-US" dirty="0" err="1">
                <a:latin typeface="メイリオ" panose="020B0604030504040204" pitchFamily="50" charset="-128"/>
                <a:ea typeface="メイリオ" panose="020B0604030504040204" pitchFamily="50" charset="-128"/>
                <a:cs typeface="メイリオ" panose="020B0604030504040204" pitchFamily="50" charset="-128"/>
              </a:rPr>
              <a:t>する</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23907" name="Rectangle 3"/>
          <p:cNvSpPr>
            <a:spLocks noGrp="1" noChangeArrowheads="1"/>
          </p:cNvSpPr>
          <p:nvPr>
            <p:ph idx="1"/>
          </p:nvPr>
        </p:nvSpPr>
        <p:spPr/>
        <p:txBody>
          <a:bodyPr>
            <a:normAutofit/>
          </a:bodyPr>
          <a:lstStyle/>
          <a:p>
            <a:pPr>
              <a:buFont typeface="Arial"/>
              <a:buChar char="•"/>
            </a:pPr>
            <a:r>
              <a:rPr lang="en-US" sz="2800" dirty="0" err="1">
                <a:latin typeface="メイリオ" panose="020B0604030504040204" pitchFamily="50" charset="-128"/>
                <a:ea typeface="メイリオ" panose="020B0604030504040204" pitchFamily="50" charset="-128"/>
                <a:cs typeface="メイリオ" panose="020B0604030504040204" pitchFamily="50" charset="-128"/>
              </a:rPr>
              <a:t>企業は製品が</a:t>
            </a:r>
            <a:r>
              <a:rPr lang="en-US" altLang="ja-JP" sz="2800" dirty="0">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2800" dirty="0" err="1">
                <a:latin typeface="メイリオ" panose="020B0604030504040204" pitchFamily="50" charset="-128"/>
                <a:ea typeface="メイリオ" panose="020B0604030504040204" pitchFamily="50" charset="-128"/>
                <a:cs typeface="メイリオ" panose="020B0604030504040204" pitchFamily="50" charset="-128"/>
              </a:rPr>
              <a:t>どのような形態であれ</a:t>
            </a:r>
            <a:r>
              <a:rPr lang="en-US" altLang="ja-JP" sz="2800" dirty="0">
                <a:latin typeface="メイリオ" panose="020B0604030504040204" pitchFamily="50" charset="-128"/>
                <a:ea typeface="メイリオ" panose="020B0604030504040204" pitchFamily="50" charset="-128"/>
                <a:cs typeface="メイリオ" panose="020B0604030504040204" pitchFamily="50" charset="-128"/>
              </a:rPr>
              <a:t>） </a:t>
            </a:r>
            <a:r>
              <a:rPr lang="en-US" sz="2800" dirty="0" err="1" smtClean="0">
                <a:latin typeface="メイリオ" panose="020B0604030504040204" pitchFamily="50" charset="-128"/>
                <a:ea typeface="メイリオ" panose="020B0604030504040204" pitchFamily="50" charset="-128"/>
                <a:cs typeface="メイリオ" panose="020B0604030504040204" pitchFamily="50" charset="-128"/>
              </a:rPr>
              <a:t>出荷される前にコンプライアンスを優先</a:t>
            </a:r>
            <a:r>
              <a:rPr lang="ja-JP" altLang="en-US" sz="2800" dirty="0" smtClean="0">
                <a:latin typeface="メイリオ" panose="020B0604030504040204" pitchFamily="50" charset="-128"/>
                <a:ea typeface="メイリオ" panose="020B0604030504040204" pitchFamily="50" charset="-128"/>
                <a:cs typeface="メイリオ" panose="020B0604030504040204" pitchFamily="50" charset="-128"/>
              </a:rPr>
              <a:t>して実行</a:t>
            </a:r>
            <a:r>
              <a:rPr lang="en-US" sz="2800" dirty="0" err="1">
                <a:latin typeface="メイリオ" panose="020B0604030504040204" pitchFamily="50" charset="-128"/>
                <a:ea typeface="メイリオ" panose="020B0604030504040204" pitchFamily="50" charset="-128"/>
                <a:cs typeface="メイリオ" panose="020B0604030504040204" pitchFamily="50" charset="-128"/>
              </a:rPr>
              <a:t>しなければな</a:t>
            </a:r>
            <a:r>
              <a:rPr lang="ja-JP" altLang="en-US" sz="2800" dirty="0">
                <a:latin typeface="メイリオ" panose="020B0604030504040204" pitchFamily="50" charset="-128"/>
                <a:ea typeface="メイリオ" panose="020B0604030504040204" pitchFamily="50" charset="-128"/>
                <a:cs typeface="メイリオ" panose="020B0604030504040204" pitchFamily="50" charset="-128"/>
              </a:rPr>
              <a:t>らない</a:t>
            </a:r>
            <a:endParaRPr lang="en-US" sz="2800" dirty="0">
              <a:latin typeface="メイリオ" panose="020B0604030504040204" pitchFamily="50" charset="-128"/>
              <a:ea typeface="メイリオ" panose="020B0604030504040204" pitchFamily="50" charset="-128"/>
              <a:cs typeface="メイリオ" panose="020B0604030504040204" pitchFamily="50" charset="-128"/>
            </a:endParaRPr>
          </a:p>
          <a:p>
            <a:pPr>
              <a:buFont typeface="Arial"/>
              <a:buChar char="•"/>
            </a:pPr>
            <a:r>
              <a:rPr lang="en-US" sz="2800" dirty="0" err="1">
                <a:latin typeface="メイリオ" panose="020B0604030504040204" pitchFamily="50" charset="-128"/>
                <a:ea typeface="メイリオ" panose="020B0604030504040204" pitchFamily="50" charset="-128"/>
                <a:cs typeface="メイリオ" panose="020B0604030504040204" pitchFamily="50" charset="-128"/>
              </a:rPr>
              <a:t>コンプライアンスを優先すること</a:t>
            </a:r>
            <a:r>
              <a:rPr lang="ja-JP" altLang="en-US" sz="2800" dirty="0" smtClean="0">
                <a:latin typeface="メイリオ" panose="020B0604030504040204" pitchFamily="50" charset="-128"/>
                <a:ea typeface="メイリオ" panose="020B0604030504040204" pitchFamily="50" charset="-128"/>
                <a:cs typeface="メイリオ" panose="020B0604030504040204" pitchFamily="50" charset="-128"/>
              </a:rPr>
              <a:t>で以下が</a:t>
            </a:r>
            <a:r>
              <a:rPr lang="en-US" sz="2800" dirty="0" err="1" smtClean="0">
                <a:latin typeface="メイリオ" panose="020B0604030504040204" pitchFamily="50" charset="-128"/>
                <a:ea typeface="メイリオ" panose="020B0604030504040204" pitchFamily="50" charset="-128"/>
                <a:cs typeface="メイリオ" panose="020B0604030504040204" pitchFamily="50" charset="-128"/>
              </a:rPr>
              <a:t>促進</a:t>
            </a:r>
            <a:r>
              <a:rPr lang="ja-JP" altLang="en-US" sz="2800" dirty="0" smtClean="0">
                <a:latin typeface="メイリオ" panose="020B0604030504040204" pitchFamily="50" charset="-128"/>
                <a:ea typeface="メイリオ" panose="020B0604030504040204" pitchFamily="50" charset="-128"/>
                <a:cs typeface="メイリオ" panose="020B0604030504040204" pitchFamily="50" charset="-128"/>
              </a:rPr>
              <a:t>される</a:t>
            </a:r>
            <a:r>
              <a:rPr lang="en-US" sz="2800" dirty="0" smtClean="0">
                <a:latin typeface="メイリオ" panose="020B0604030504040204" pitchFamily="50" charset="-128"/>
                <a:ea typeface="メイリオ" panose="020B0604030504040204" pitchFamily="50" charset="-128"/>
                <a:cs typeface="メイリオ" panose="020B0604030504040204" pitchFamily="50" charset="-128"/>
              </a:rPr>
              <a:t>：</a:t>
            </a:r>
            <a:endParaRPr lang="en-US" sz="2800"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en-US" sz="2500" dirty="0" err="1">
                <a:latin typeface="メイリオ" panose="020B0604030504040204" pitchFamily="50" charset="-128"/>
                <a:ea typeface="メイリオ" panose="020B0604030504040204" pitchFamily="50" charset="-128"/>
                <a:cs typeface="メイリオ" panose="020B0604030504040204" pitchFamily="50" charset="-128"/>
              </a:rPr>
              <a:t>組織内でのFOSSの</a:t>
            </a:r>
            <a:r>
              <a:rPr lang="ja-JP" altLang="en-US" sz="2500" dirty="0">
                <a:latin typeface="メイリオ" panose="020B0604030504040204" pitchFamily="50" charset="-128"/>
                <a:ea typeface="メイリオ" panose="020B0604030504040204" pitchFamily="50" charset="-128"/>
                <a:cs typeface="メイリオ" panose="020B0604030504040204" pitchFamily="50" charset="-128"/>
              </a:rPr>
              <a:t>効果的な</a:t>
            </a:r>
            <a:r>
              <a:rPr lang="en-US" sz="2500" dirty="0" err="1">
                <a:latin typeface="メイリオ" panose="020B0604030504040204" pitchFamily="50" charset="-128"/>
                <a:ea typeface="メイリオ" panose="020B0604030504040204" pitchFamily="50" charset="-128"/>
                <a:cs typeface="メイリオ" panose="020B0604030504040204" pitchFamily="50" charset="-128"/>
              </a:rPr>
              <a:t>使用</a:t>
            </a:r>
            <a:endParaRPr lang="en-US" sz="2500"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en-US" sz="2500" dirty="0" err="1">
                <a:latin typeface="メイリオ" panose="020B0604030504040204" pitchFamily="50" charset="-128"/>
                <a:ea typeface="メイリオ" panose="020B0604030504040204" pitchFamily="50" charset="-128"/>
                <a:cs typeface="メイリオ" panose="020B0604030504040204" pitchFamily="50" charset="-128"/>
              </a:rPr>
              <a:t>FOSSコミュニティやFOSS関連組織と</a:t>
            </a:r>
            <a:r>
              <a:rPr lang="ja-JP" altLang="en-US" sz="2500" dirty="0">
                <a:latin typeface="メイリオ" panose="020B0604030504040204" pitchFamily="50" charset="-128"/>
                <a:ea typeface="メイリオ" panose="020B0604030504040204" pitchFamily="50" charset="-128"/>
                <a:cs typeface="メイリオ" panose="020B0604030504040204" pitchFamily="50" charset="-128"/>
              </a:rPr>
              <a:t>のより良い</a:t>
            </a:r>
            <a:r>
              <a:rPr lang="en-US" sz="2500" dirty="0" err="1">
                <a:latin typeface="メイリオ" panose="020B0604030504040204" pitchFamily="50" charset="-128"/>
                <a:ea typeface="メイリオ" panose="020B0604030504040204" pitchFamily="50" charset="-128"/>
                <a:cs typeface="メイリオ" panose="020B0604030504040204" pitchFamily="50" charset="-128"/>
              </a:rPr>
              <a:t>関係</a:t>
            </a:r>
            <a:endParaRPr lang="en-US" sz="2500" dirty="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endParaRPr lang="x-none" sz="2000" dirty="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endParaRPr lang="x-none" sz="2000"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691979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23907">
                                            <p:txEl>
                                              <p:pRg st="2" end="2"/>
                                            </p:txEl>
                                          </p:spTgt>
                                        </p:tgtEl>
                                        <p:attrNameLst>
                                          <p:attrName>style.visibility</p:attrName>
                                        </p:attrNameLst>
                                      </p:cBhvr>
                                      <p:to>
                                        <p:strVal val="visible"/>
                                      </p:to>
                                    </p:set>
                                    <p:animEffect transition="in" filter="fade">
                                      <p:cBhvr>
                                        <p:cTn id="15" dur="750"/>
                                        <p:tgtEl>
                                          <p:spTgt spid="123907">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23907">
                                            <p:txEl>
                                              <p:pRg st="3" end="3"/>
                                            </p:txEl>
                                          </p:spTgt>
                                        </p:tgtEl>
                                        <p:attrNameLst>
                                          <p:attrName>style.visibility</p:attrName>
                                        </p:attrNameLst>
                                      </p:cBhvr>
                                      <p:to>
                                        <p:strVal val="visible"/>
                                      </p:to>
                                    </p:set>
                                    <p:animEffect transition="in" filter="fade">
                                      <p:cBhvr>
                                        <p:cTn id="18" dur="750"/>
                                        <p:tgtEl>
                                          <p:spTgt spid="12390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コミュニティとの関係を確立する</a:t>
            </a:r>
          </a:p>
        </p:txBody>
      </p:sp>
      <p:sp>
        <p:nvSpPr>
          <p:cNvPr id="3" name="Content Placeholder 2"/>
          <p:cNvSpPr>
            <a:spLocks noGrp="1"/>
          </p:cNvSpPr>
          <p:nvPr>
            <p:ph sz="half" idx="1"/>
          </p:nvPr>
        </p:nvSpPr>
        <p:spPr>
          <a:xfrm>
            <a:off x="609600" y="1673352"/>
            <a:ext cx="5384800" cy="3776061"/>
          </a:xfrm>
        </p:spPr>
        <p:txBody>
          <a:bodyPr>
            <a:normAutofit/>
          </a:bodyPr>
          <a:lstStyle/>
          <a:p>
            <a:pPr marL="0" indent="0">
              <a:buNone/>
            </a:pPr>
            <a:r>
              <a:rPr lang="en-US" sz="2000" dirty="0">
                <a:latin typeface="メイリオ" panose="020B0604030504040204" pitchFamily="50" charset="-128"/>
                <a:ea typeface="メイリオ" panose="020B0604030504040204" pitchFamily="50" charset="-128"/>
                <a:cs typeface="メイリオ" panose="020B0604030504040204" pitchFamily="50" charset="-128"/>
              </a:rPr>
              <a:t>FOSSを商用製品に使用する企業として、FOSSコミュニティと良好な関係を創出し、維持することは非常によいことです。自身が使用し、商用製品にデプロイしているFOSSプロジェクトに関連する特定のコミュニティについては特にそうでしょう。 </a:t>
            </a:r>
          </a:p>
          <a:p>
            <a:pPr marL="0" indent="0">
              <a:buNone/>
            </a:pPr>
            <a:endParaRPr lang="en-US" sz="2000" dirty="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endParaRPr lang="en-US" sz="2000" dirty="0">
              <a:latin typeface="メイリオ" panose="020B0604030504040204" pitchFamily="50" charset="-128"/>
              <a:ea typeface="メイリオ" panose="020B0604030504040204" pitchFamily="50" charset="-128"/>
              <a:cs typeface="メイリオ" panose="020B0604030504040204" pitchFamily="50" charset="-128"/>
            </a:endParaRPr>
          </a:p>
          <a:p>
            <a:endParaRPr 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Content Placeholder 3"/>
          <p:cNvSpPr>
            <a:spLocks noGrp="1"/>
          </p:cNvSpPr>
          <p:nvPr>
            <p:ph sz="half" idx="2"/>
          </p:nvPr>
        </p:nvSpPr>
        <p:spPr>
          <a:xfrm>
            <a:off x="6197600" y="1673352"/>
            <a:ext cx="5384800" cy="3776061"/>
          </a:xfrm>
        </p:spPr>
        <p:txBody>
          <a:bodyPr vert="horz" lIns="91440" tIns="45720" rIns="91440" bIns="45720" rtlCol="0" anchor="t">
            <a:noAutofit/>
          </a:bodyPr>
          <a:lstStyle/>
          <a:p>
            <a:pPr marL="0" indent="0">
              <a:buNone/>
            </a:pP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さらに</a:t>
            </a:r>
            <a:r>
              <a:rPr lang="x-none" sz="2000" dirty="0">
                <a:latin typeface="メイリオ" panose="020B0604030504040204" pitchFamily="50" charset="-128"/>
                <a:ea typeface="メイリオ" panose="020B0604030504040204" pitchFamily="50" charset="-128"/>
                <a:cs typeface="メイリオ" panose="020B0604030504040204" pitchFamily="50" charset="-128"/>
              </a:rPr>
              <a:t>、FOSS関連</a:t>
            </a: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組織や団体</a:t>
            </a:r>
            <a:r>
              <a:rPr lang="x-none" sz="2000" dirty="0" smtClean="0">
                <a:latin typeface="メイリオ" panose="020B0604030504040204" pitchFamily="50" charset="-128"/>
                <a:ea typeface="メイリオ" panose="020B0604030504040204" pitchFamily="50" charset="-128"/>
                <a:cs typeface="メイリオ" panose="020B0604030504040204" pitchFamily="50" charset="-128"/>
              </a:rPr>
              <a:t>との良好な関係は</a:t>
            </a:r>
            <a:r>
              <a:rPr lang="ja-JP" altLang="en-US" sz="2000" dirty="0" err="1">
                <a:latin typeface="メイリオ" panose="020B0604030504040204" pitchFamily="50" charset="-128"/>
                <a:ea typeface="メイリオ" panose="020B0604030504040204" pitchFamily="50" charset="-128"/>
                <a:cs typeface="メイリオ" panose="020B0604030504040204" pitchFamily="50" charset="-128"/>
              </a:rPr>
              <a:t>、</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コンプライアンスを履行</a:t>
            </a:r>
            <a:r>
              <a:rPr lang="x-none" sz="2000" dirty="0">
                <a:latin typeface="メイリオ" panose="020B0604030504040204" pitchFamily="50" charset="-128"/>
                <a:ea typeface="メイリオ" panose="020B0604030504040204" pitchFamily="50" charset="-128"/>
                <a:cs typeface="メイリオ" panose="020B0604030504040204" pitchFamily="50" charset="-128"/>
              </a:rPr>
              <a:t>する</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最良の</a:t>
            </a:r>
            <a:r>
              <a:rPr lang="x-none" sz="2000" dirty="0">
                <a:latin typeface="メイリオ" panose="020B0604030504040204" pitchFamily="50" charset="-128"/>
                <a:ea typeface="メイリオ" panose="020B0604030504040204" pitchFamily="50" charset="-128"/>
                <a:cs typeface="メイリオ" panose="020B0604030504040204" pitchFamily="50" charset="-128"/>
              </a:rPr>
              <a:t>方法について助言を得</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る上で、大いに</a:t>
            </a:r>
            <a:r>
              <a:rPr lang="x-none" sz="2000" dirty="0">
                <a:latin typeface="メイリオ" panose="020B0604030504040204" pitchFamily="50" charset="-128"/>
                <a:ea typeface="メイリオ" panose="020B0604030504040204" pitchFamily="50" charset="-128"/>
                <a:cs typeface="メイリオ" panose="020B0604030504040204" pitchFamily="50" charset="-128"/>
              </a:rPr>
              <a:t>助けになる</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でしょう。</a:t>
            </a:r>
            <a:r>
              <a:rPr lang="x-none" sz="2000" dirty="0">
                <a:latin typeface="メイリオ" panose="020B0604030504040204" pitchFamily="50" charset="-128"/>
                <a:ea typeface="メイリオ" panose="020B0604030504040204" pitchFamily="50" charset="-128"/>
                <a:cs typeface="メイリオ" panose="020B0604030504040204" pitchFamily="50" charset="-128"/>
              </a:rPr>
              <a:t>また、コンプライアンス上の問題についても助けてくれるでしょう。</a:t>
            </a:r>
            <a:endParaRPr lang="en-US" sz="2000" dirty="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endParaRPr lang="en-US" sz="2000" dirty="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r>
              <a:rPr lang="x-none" sz="2000" dirty="0">
                <a:latin typeface="メイリオ" panose="020B0604030504040204" pitchFamily="50" charset="-128"/>
                <a:ea typeface="メイリオ" panose="020B0604030504040204" pitchFamily="50" charset="-128"/>
                <a:cs typeface="メイリオ" panose="020B0604030504040204" pitchFamily="50" charset="-128"/>
              </a:rPr>
              <a:t>ソフトウェア コミュニティとの</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良好な</a:t>
            </a:r>
            <a:r>
              <a:rPr lang="x-none" sz="2000" dirty="0">
                <a:latin typeface="メイリオ" panose="020B0604030504040204" pitchFamily="50" charset="-128"/>
                <a:ea typeface="メイリオ" panose="020B0604030504040204" pitchFamily="50" charset="-128"/>
                <a:cs typeface="メイリオ" panose="020B0604030504040204" pitchFamily="50" charset="-128"/>
              </a:rPr>
              <a:t>関係</a:t>
            </a: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もまた、</a:t>
            </a:r>
            <a:r>
              <a:rPr lang="x-none" sz="2000" dirty="0" smtClean="0">
                <a:latin typeface="メイリオ" panose="020B0604030504040204" pitchFamily="50" charset="-128"/>
                <a:ea typeface="メイリオ" panose="020B0604030504040204" pitchFamily="50" charset="-128"/>
                <a:cs typeface="メイリオ" panose="020B0604030504040204" pitchFamily="50" charset="-128"/>
              </a:rPr>
              <a:t>双方向コミュニケーション</a:t>
            </a: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に</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役立つことでしょう。 （たとえばソフトウェアの</a:t>
            </a:r>
            <a:r>
              <a:rPr lang="x-none" altLang="ja-JP" sz="2000" dirty="0">
                <a:latin typeface="メイリオ" panose="020B0604030504040204" pitchFamily="50" charset="-128"/>
                <a:ea typeface="メイリオ" panose="020B0604030504040204" pitchFamily="50" charset="-128"/>
                <a:cs typeface="メイリオ" panose="020B0604030504040204" pitchFamily="50" charset="-128"/>
              </a:rPr>
              <a:t>改良を</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アップストリームに</a:t>
            </a:r>
            <a:r>
              <a:rPr lang="x-none" altLang="ja-JP" sz="2000" dirty="0">
                <a:latin typeface="メイリオ" panose="020B0604030504040204" pitchFamily="50" charset="-128"/>
                <a:ea typeface="メイリオ" panose="020B0604030504040204" pitchFamily="50" charset="-128"/>
                <a:cs typeface="メイリオ" panose="020B0604030504040204" pitchFamily="50" charset="-128"/>
              </a:rPr>
              <a:t>提供</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し、</a:t>
            </a:r>
            <a:r>
              <a:rPr lang="x-none" altLang="ja-JP" sz="2000" dirty="0">
                <a:latin typeface="メイリオ" panose="020B0604030504040204" pitchFamily="50" charset="-128"/>
                <a:ea typeface="メイリオ" panose="020B0604030504040204" pitchFamily="50" charset="-128"/>
                <a:cs typeface="メイリオ" panose="020B0604030504040204" pitchFamily="50" charset="-128"/>
              </a:rPr>
              <a:t>コミュニティのソフトウェア開発者からサポートを</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受けると</a:t>
            </a:r>
            <a:r>
              <a:rPr lang="ja-JP" altLang="en-US" sz="2000">
                <a:latin typeface="メイリオ" panose="020B0604030504040204" pitchFamily="50" charset="-128"/>
                <a:ea typeface="メイリオ" panose="020B0604030504040204" pitchFamily="50" charset="-128"/>
                <a:cs typeface="メイリオ" panose="020B0604030504040204" pitchFamily="50" charset="-128"/>
              </a:rPr>
              <a:t>いった</a:t>
            </a:r>
            <a:r>
              <a:rPr lang="ja-JP" altLang="en-US" sz="2000" smtClean="0">
                <a:latin typeface="メイリオ" panose="020B0604030504040204" pitchFamily="50" charset="-128"/>
                <a:ea typeface="メイリオ" panose="020B0604030504040204" pitchFamily="50" charset="-128"/>
                <a:cs typeface="メイリオ" panose="020B0604030504040204" pitchFamily="50" charset="-128"/>
              </a:rPr>
              <a:t>こと</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a:t>
            </a:r>
            <a:endParaRPr lang="x-none" sz="2000" dirty="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endParaRPr lang="en-US" sz="2000" dirty="0">
              <a:latin typeface="メイリオ" panose="020B0604030504040204" pitchFamily="50" charset="-128"/>
              <a:ea typeface="メイリオ" panose="020B0604030504040204" pitchFamily="50" charset="-128"/>
              <a:cs typeface="メイリオ" panose="020B0604030504040204" pitchFamily="50" charset="-128"/>
            </a:endParaRPr>
          </a:p>
          <a:p>
            <a:endParaRPr 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1120657562"/>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理解度チェック</a:t>
            </a:r>
          </a:p>
        </p:txBody>
      </p:sp>
      <p:sp>
        <p:nvSpPr>
          <p:cNvPr id="123907" name="Rectangle 3"/>
          <p:cNvSpPr>
            <a:spLocks noGrp="1" noChangeArrowheads="1"/>
          </p:cNvSpPr>
          <p:nvPr>
            <p:ph idx="1"/>
          </p:nvPr>
        </p:nvSpPr>
        <p:spPr/>
        <p:txBody>
          <a:bodyPr vert="horz" lIns="91440" tIns="45720" rIns="91440" bIns="45720" rtlCol="0" anchor="t">
            <a:normAutofit/>
          </a:bodyPr>
          <a:lstStyle/>
          <a:p>
            <a:pPr>
              <a:buFont typeface="Arial"/>
              <a:buChar char="•"/>
            </a:pPr>
            <a:r>
              <a:rPr lang="en-US" sz="2800" dirty="0" err="1">
                <a:latin typeface="メイリオ" panose="020B0604030504040204" pitchFamily="50" charset="-128"/>
                <a:ea typeface="メイリオ" panose="020B0604030504040204" pitchFamily="50" charset="-128"/>
                <a:cs typeface="メイリオ" panose="020B0604030504040204" pitchFamily="50" charset="-128"/>
              </a:rPr>
              <a:t>FOSSコンプライアンスではどのような</a:t>
            </a:r>
            <a:r>
              <a:rPr lang="ja-JP" altLang="en-US" sz="2800" dirty="0">
                <a:latin typeface="メイリオ" panose="020B0604030504040204" pitchFamily="50" charset="-128"/>
                <a:ea typeface="メイリオ" panose="020B0604030504040204" pitchFamily="50" charset="-128"/>
                <a:cs typeface="メイリオ" panose="020B0604030504040204" pitchFamily="50" charset="-128"/>
              </a:rPr>
              <a:t>タイプ</a:t>
            </a:r>
            <a:r>
              <a:rPr lang="en-US" sz="2800" dirty="0" err="1">
                <a:latin typeface="メイリオ" panose="020B0604030504040204" pitchFamily="50" charset="-128"/>
                <a:ea typeface="メイリオ" panose="020B0604030504040204" pitchFamily="50" charset="-128"/>
                <a:cs typeface="メイリオ" panose="020B0604030504040204" pitchFamily="50" charset="-128"/>
              </a:rPr>
              <a:t>の落とし穴がありますか</a:t>
            </a:r>
            <a:r>
              <a:rPr lang="en-US" sz="2800" dirty="0">
                <a:latin typeface="メイリオ" panose="020B0604030504040204" pitchFamily="50" charset="-128"/>
                <a:ea typeface="メイリオ" panose="020B0604030504040204" pitchFamily="50" charset="-128"/>
                <a:cs typeface="メイリオ" panose="020B0604030504040204" pitchFamily="50" charset="-128"/>
              </a:rPr>
              <a:t>？ </a:t>
            </a:r>
          </a:p>
          <a:p>
            <a:pPr>
              <a:buFont typeface="Arial"/>
              <a:buChar char="•"/>
            </a:pPr>
            <a:r>
              <a:rPr lang="en-US" sz="2800" dirty="0" err="1" smtClean="0">
                <a:latin typeface="メイリオ" panose="020B0604030504040204" pitchFamily="50" charset="-128"/>
                <a:ea typeface="メイリオ" panose="020B0604030504040204" pitchFamily="50" charset="-128"/>
                <a:cs typeface="メイリオ" panose="020B0604030504040204" pitchFamily="50" charset="-128"/>
              </a:rPr>
              <a:t>知的財産</a:t>
            </a:r>
            <a:r>
              <a:rPr lang="ja-JP" altLang="en-US" sz="2800" dirty="0" smtClean="0">
                <a:latin typeface="メイリオ" panose="020B0604030504040204" pitchFamily="50" charset="-128"/>
                <a:ea typeface="メイリオ" panose="020B0604030504040204" pitchFamily="50" charset="-128"/>
                <a:cs typeface="メイリオ" panose="020B0604030504040204" pitchFamily="50" charset="-128"/>
              </a:rPr>
              <a:t>に</a:t>
            </a:r>
            <a:r>
              <a:rPr lang="ja-JP" altLang="en-US" sz="2800" smtClean="0">
                <a:latin typeface="メイリオ" panose="020B0604030504040204" pitchFamily="50" charset="-128"/>
                <a:ea typeface="メイリオ" panose="020B0604030504040204" pitchFamily="50" charset="-128"/>
                <a:cs typeface="メイリオ" panose="020B0604030504040204" pitchFamily="50" charset="-128"/>
              </a:rPr>
              <a:t>関する</a:t>
            </a:r>
            <a:r>
              <a:rPr lang="en-US" sz="2800" smtClean="0">
                <a:latin typeface="メイリオ" panose="020B0604030504040204" pitchFamily="50" charset="-128"/>
                <a:ea typeface="メイリオ" panose="020B0604030504040204" pitchFamily="50" charset="-128"/>
                <a:cs typeface="メイリオ" panose="020B0604030504040204" pitchFamily="50" charset="-128"/>
              </a:rPr>
              <a:t>失敗例を</a:t>
            </a:r>
            <a:r>
              <a:rPr lang="en-US" sz="2800" dirty="0">
                <a:latin typeface="メイリオ" panose="020B0604030504040204" pitchFamily="50" charset="-128"/>
                <a:ea typeface="メイリオ" panose="020B0604030504040204" pitchFamily="50" charset="-128"/>
                <a:cs typeface="メイリオ" panose="020B0604030504040204" pitchFamily="50" charset="-128"/>
              </a:rPr>
              <a:t>1</a:t>
            </a:r>
            <a:r>
              <a:rPr lang="ja-JP" altLang="en-US" sz="2800" smtClean="0">
                <a:latin typeface="メイリオ" panose="020B0604030504040204" pitchFamily="50" charset="-128"/>
                <a:ea typeface="メイリオ" panose="020B0604030504040204" pitchFamily="50" charset="-128"/>
                <a:cs typeface="メイリオ" panose="020B0604030504040204" pitchFamily="50" charset="-128"/>
              </a:rPr>
              <a:t>つ</a:t>
            </a:r>
            <a:r>
              <a:rPr lang="en-US" sz="2800" dirty="0" err="1" smtClean="0">
                <a:latin typeface="メイリオ" panose="020B0604030504040204" pitchFamily="50" charset="-128"/>
                <a:ea typeface="メイリオ" panose="020B0604030504040204" pitchFamily="50" charset="-128"/>
                <a:cs typeface="メイリオ" panose="020B0604030504040204" pitchFamily="50" charset="-128"/>
              </a:rPr>
              <a:t>挙げてください</a:t>
            </a:r>
            <a:r>
              <a:rPr lang="en-US" sz="2800" dirty="0">
                <a:latin typeface="メイリオ" panose="020B0604030504040204" pitchFamily="50" charset="-128"/>
                <a:ea typeface="メイリオ" panose="020B0604030504040204" pitchFamily="50" charset="-128"/>
                <a:cs typeface="メイリオ" panose="020B0604030504040204" pitchFamily="50" charset="-128"/>
              </a:rPr>
              <a:t>。</a:t>
            </a:r>
          </a:p>
          <a:p>
            <a:pPr>
              <a:buFont typeface="Arial"/>
              <a:buChar char="•"/>
            </a:pPr>
            <a:r>
              <a:rPr lang="en-US" sz="2800" err="1">
                <a:latin typeface="メイリオ" panose="020B0604030504040204" pitchFamily="50" charset="-128"/>
                <a:ea typeface="メイリオ" panose="020B0604030504040204" pitchFamily="50" charset="-128"/>
                <a:cs typeface="メイリオ" panose="020B0604030504040204" pitchFamily="50" charset="-128"/>
              </a:rPr>
              <a:t>ライセンス</a:t>
            </a:r>
            <a:r>
              <a:rPr lang="en-US" sz="2800">
                <a:latin typeface="メイリオ" panose="020B0604030504040204" pitchFamily="50" charset="-128"/>
                <a:ea typeface="メイリオ" panose="020B0604030504040204" pitchFamily="50" charset="-128"/>
                <a:cs typeface="メイリオ" panose="020B0604030504040204" pitchFamily="50" charset="-128"/>
              </a:rPr>
              <a:t> </a:t>
            </a:r>
            <a:r>
              <a:rPr lang="en-US" sz="2800" smtClean="0">
                <a:latin typeface="メイリオ" panose="020B0604030504040204" pitchFamily="50" charset="-128"/>
                <a:ea typeface="メイリオ" panose="020B0604030504040204" pitchFamily="50" charset="-128"/>
                <a:cs typeface="メイリオ" panose="020B0604030504040204" pitchFamily="50" charset="-128"/>
              </a:rPr>
              <a:t>コンプライアンスでの失敗例を</a:t>
            </a:r>
            <a:r>
              <a:rPr lang="en-US" sz="2800" dirty="0">
                <a:latin typeface="メイリオ" panose="020B0604030504040204" pitchFamily="50" charset="-128"/>
                <a:ea typeface="メイリオ" panose="020B0604030504040204" pitchFamily="50" charset="-128"/>
                <a:cs typeface="メイリオ" panose="020B0604030504040204" pitchFamily="50" charset="-128"/>
              </a:rPr>
              <a:t>1</a:t>
            </a:r>
            <a:r>
              <a:rPr lang="ja-JP" altLang="en-US" sz="2800" smtClean="0">
                <a:latin typeface="メイリオ" panose="020B0604030504040204" pitchFamily="50" charset="-128"/>
                <a:ea typeface="メイリオ" panose="020B0604030504040204" pitchFamily="50" charset="-128"/>
                <a:cs typeface="メイリオ" panose="020B0604030504040204" pitchFamily="50" charset="-128"/>
              </a:rPr>
              <a:t>つ</a:t>
            </a:r>
            <a:r>
              <a:rPr lang="en-US" sz="2800" dirty="0" err="1" smtClean="0">
                <a:latin typeface="メイリオ" panose="020B0604030504040204" pitchFamily="50" charset="-128"/>
                <a:ea typeface="メイリオ" panose="020B0604030504040204" pitchFamily="50" charset="-128"/>
                <a:cs typeface="メイリオ" panose="020B0604030504040204" pitchFamily="50" charset="-128"/>
              </a:rPr>
              <a:t>挙げてください</a:t>
            </a:r>
            <a:r>
              <a:rPr lang="en-US" sz="2800" dirty="0">
                <a:latin typeface="メイリオ" panose="020B0604030504040204" pitchFamily="50" charset="-128"/>
                <a:ea typeface="メイリオ" panose="020B0604030504040204" pitchFamily="50" charset="-128"/>
                <a:cs typeface="メイリオ" panose="020B0604030504040204" pitchFamily="50" charset="-128"/>
              </a:rPr>
              <a:t>。</a:t>
            </a:r>
          </a:p>
          <a:p>
            <a:pPr>
              <a:buFont typeface="Arial"/>
              <a:buChar char="•"/>
            </a:pPr>
            <a:r>
              <a:rPr lang="en-US" sz="2800" err="1">
                <a:latin typeface="メイリオ" panose="020B0604030504040204" pitchFamily="50" charset="-128"/>
                <a:ea typeface="メイリオ" panose="020B0604030504040204" pitchFamily="50" charset="-128"/>
                <a:cs typeface="メイリオ" panose="020B0604030504040204" pitchFamily="50" charset="-128"/>
              </a:rPr>
              <a:t>コンプライアンス</a:t>
            </a:r>
            <a:r>
              <a:rPr lang="en-US" sz="2800">
                <a:latin typeface="メイリオ" panose="020B0604030504040204" pitchFamily="50" charset="-128"/>
                <a:ea typeface="メイリオ" panose="020B0604030504040204" pitchFamily="50" charset="-128"/>
                <a:cs typeface="メイリオ" panose="020B0604030504040204" pitchFamily="50" charset="-128"/>
              </a:rPr>
              <a:t> </a:t>
            </a:r>
            <a:r>
              <a:rPr lang="en-US" sz="2800" smtClean="0">
                <a:latin typeface="メイリオ" panose="020B0604030504040204" pitchFamily="50" charset="-128"/>
                <a:ea typeface="メイリオ" panose="020B0604030504040204" pitchFamily="50" charset="-128"/>
                <a:cs typeface="メイリオ" panose="020B0604030504040204" pitchFamily="50" charset="-128"/>
              </a:rPr>
              <a:t>プロセスでの失敗例を</a:t>
            </a:r>
            <a:r>
              <a:rPr lang="en-US" sz="2800" dirty="0">
                <a:latin typeface="メイリオ" panose="020B0604030504040204" pitchFamily="50" charset="-128"/>
                <a:ea typeface="メイリオ" panose="020B0604030504040204" pitchFamily="50" charset="-128"/>
                <a:cs typeface="メイリオ" panose="020B0604030504040204" pitchFamily="50" charset="-128"/>
              </a:rPr>
              <a:t>1</a:t>
            </a:r>
            <a:r>
              <a:rPr lang="ja-JP" altLang="en-US" sz="2800" smtClean="0">
                <a:latin typeface="メイリオ" panose="020B0604030504040204" pitchFamily="50" charset="-128"/>
                <a:ea typeface="メイリオ" panose="020B0604030504040204" pitchFamily="50" charset="-128"/>
                <a:cs typeface="メイリオ" panose="020B0604030504040204" pitchFamily="50" charset="-128"/>
              </a:rPr>
              <a:t>つ</a:t>
            </a:r>
            <a:r>
              <a:rPr lang="en-US" sz="2800" dirty="0" err="1" smtClean="0">
                <a:latin typeface="メイリオ" panose="020B0604030504040204" pitchFamily="50" charset="-128"/>
                <a:ea typeface="メイリオ" panose="020B0604030504040204" pitchFamily="50" charset="-128"/>
                <a:cs typeface="メイリオ" panose="020B0604030504040204" pitchFamily="50" charset="-128"/>
              </a:rPr>
              <a:t>挙げてください</a:t>
            </a:r>
            <a:r>
              <a:rPr lang="en-US" sz="2800" dirty="0">
                <a:latin typeface="メイリオ" panose="020B0604030504040204" pitchFamily="50" charset="-128"/>
                <a:ea typeface="メイリオ" panose="020B0604030504040204" pitchFamily="50" charset="-128"/>
                <a:cs typeface="メイリオ" panose="020B0604030504040204" pitchFamily="50" charset="-128"/>
              </a:rPr>
              <a:t>。</a:t>
            </a:r>
          </a:p>
          <a:p>
            <a:r>
              <a:rPr lang="en-US" sz="2800" dirty="0" err="1" smtClean="0">
                <a:latin typeface="メイリオ" panose="020B0604030504040204" pitchFamily="50" charset="-128"/>
                <a:ea typeface="メイリオ" panose="020B0604030504040204" pitchFamily="50" charset="-128"/>
                <a:cs typeface="メイリオ" panose="020B0604030504040204" pitchFamily="50" charset="-128"/>
              </a:rPr>
              <a:t>コンプライアンス</a:t>
            </a:r>
            <a:r>
              <a:rPr lang="ja-JP" altLang="en-US" sz="2800" dirty="0">
                <a:latin typeface="メイリオ" panose="020B0604030504040204" pitchFamily="50" charset="-128"/>
                <a:ea typeface="メイリオ" panose="020B0604030504040204" pitchFamily="50" charset="-128"/>
                <a:cs typeface="メイリオ" panose="020B0604030504040204" pitchFamily="50" charset="-128"/>
              </a:rPr>
              <a:t>を</a:t>
            </a:r>
            <a:r>
              <a:rPr lang="en-US" sz="2800" dirty="0" err="1" smtClean="0">
                <a:latin typeface="メイリオ" panose="020B0604030504040204" pitchFamily="50" charset="-128"/>
                <a:ea typeface="メイリオ" panose="020B0604030504040204" pitchFamily="50" charset="-128"/>
                <a:cs typeface="メイリオ" panose="020B0604030504040204" pitchFamily="50" charset="-128"/>
              </a:rPr>
              <a:t>優先</a:t>
            </a:r>
            <a:r>
              <a:rPr lang="ja-JP" altLang="en-US" sz="2800" dirty="0">
                <a:latin typeface="メイリオ" panose="020B0604030504040204" pitchFamily="50" charset="-128"/>
                <a:ea typeface="メイリオ" panose="020B0604030504040204" pitchFamily="50" charset="-128"/>
                <a:cs typeface="メイリオ" panose="020B0604030504040204" pitchFamily="50" charset="-128"/>
              </a:rPr>
              <a:t>する</a:t>
            </a:r>
            <a:r>
              <a:rPr lang="en-US" sz="2800" dirty="0" err="1" smtClean="0">
                <a:latin typeface="メイリオ" panose="020B0604030504040204" pitchFamily="50" charset="-128"/>
                <a:ea typeface="メイリオ" panose="020B0604030504040204" pitchFamily="50" charset="-128"/>
                <a:cs typeface="メイリオ" panose="020B0604030504040204" pitchFamily="50" charset="-128"/>
              </a:rPr>
              <a:t>ことのメリット</a:t>
            </a:r>
            <a:r>
              <a:rPr lang="ja-JP" altLang="en-US" sz="2800" dirty="0" err="1">
                <a:latin typeface="メイリオ" panose="020B0604030504040204" pitchFamily="50" charset="-128"/>
                <a:ea typeface="メイリオ" panose="020B0604030504040204" pitchFamily="50" charset="-128"/>
                <a:cs typeface="メイリオ" panose="020B0604030504040204" pitchFamily="50" charset="-128"/>
              </a:rPr>
              <a:t>には</a:t>
            </a:r>
            <a:r>
              <a:rPr lang="en-US" sz="2800" dirty="0">
                <a:latin typeface="メイリオ" panose="020B0604030504040204" pitchFamily="50" charset="-128"/>
                <a:ea typeface="メイリオ" panose="020B0604030504040204" pitchFamily="50" charset="-128"/>
                <a:cs typeface="メイリオ" panose="020B0604030504040204" pitchFamily="50" charset="-128"/>
              </a:rPr>
              <a:t>ど</a:t>
            </a:r>
            <a:r>
              <a:rPr lang="ja-JP" altLang="en-US" sz="2800" dirty="0" err="1">
                <a:latin typeface="メイリオ" panose="020B0604030504040204" pitchFamily="50" charset="-128"/>
                <a:ea typeface="メイリオ" panose="020B0604030504040204" pitchFamily="50" charset="-128"/>
                <a:cs typeface="メイリオ" panose="020B0604030504040204" pitchFamily="50" charset="-128"/>
              </a:rPr>
              <a:t>のような</a:t>
            </a:r>
            <a:r>
              <a:rPr lang="en-US" sz="2800" dirty="0" err="1">
                <a:latin typeface="メイリオ" panose="020B0604030504040204" pitchFamily="50" charset="-128"/>
                <a:ea typeface="メイリオ" panose="020B0604030504040204" pitchFamily="50" charset="-128"/>
                <a:cs typeface="メイリオ" panose="020B0604030504040204" pitchFamily="50" charset="-128"/>
              </a:rPr>
              <a:t>ものがありますか</a:t>
            </a:r>
            <a:r>
              <a:rPr lang="en-US" sz="2800" dirty="0">
                <a:latin typeface="メイリオ" panose="020B0604030504040204" pitchFamily="50" charset="-128"/>
                <a:ea typeface="メイリオ" panose="020B0604030504040204" pitchFamily="50" charset="-128"/>
                <a:cs typeface="メイリオ" panose="020B0604030504040204" pitchFamily="50" charset="-128"/>
              </a:rPr>
              <a:t>？</a:t>
            </a:r>
          </a:p>
          <a:p>
            <a:r>
              <a:rPr lang="en-US" sz="2800" dirty="0" err="1">
                <a:latin typeface="メイリオ" panose="020B0604030504040204" pitchFamily="50" charset="-128"/>
                <a:ea typeface="メイリオ" panose="020B0604030504040204" pitchFamily="50" charset="-128"/>
                <a:cs typeface="メイリオ" panose="020B0604030504040204" pitchFamily="50" charset="-128"/>
              </a:rPr>
              <a:t>コミュニティとの良好な関係を維持するメリットにはど</a:t>
            </a:r>
            <a:r>
              <a:rPr lang="ja-JP" altLang="en-US" sz="2800" dirty="0" err="1">
                <a:latin typeface="メイリオ" panose="020B0604030504040204" pitchFamily="50" charset="-128"/>
                <a:ea typeface="メイリオ" panose="020B0604030504040204" pitchFamily="50" charset="-128"/>
                <a:cs typeface="メイリオ" panose="020B0604030504040204" pitchFamily="50" charset="-128"/>
              </a:rPr>
              <a:t>のような</a:t>
            </a:r>
            <a:r>
              <a:rPr lang="en-US" sz="2800" dirty="0" err="1">
                <a:latin typeface="メイリオ" panose="020B0604030504040204" pitchFamily="50" charset="-128"/>
                <a:ea typeface="メイリオ" panose="020B0604030504040204" pitchFamily="50" charset="-128"/>
                <a:cs typeface="メイリオ" panose="020B0604030504040204" pitchFamily="50" charset="-128"/>
              </a:rPr>
              <a:t>ものがありますか</a:t>
            </a:r>
            <a:r>
              <a:rPr lang="en-US" sz="2800" dirty="0">
                <a:latin typeface="メイリオ" panose="020B0604030504040204" pitchFamily="50" charset="-128"/>
                <a:ea typeface="メイリオ" panose="020B0604030504040204" pitchFamily="50" charset="-128"/>
                <a:cs typeface="メイリオ" panose="020B0604030504040204" pitchFamily="50" charset="-128"/>
              </a:rPr>
              <a:t>？</a:t>
            </a:r>
          </a:p>
        </p:txBody>
      </p:sp>
    </p:spTree>
    <p:extLst>
      <p:ext uri="{BB962C8B-B14F-4D97-AF65-F5344CB8AC3E}">
        <p14:creationId xmlns:p14="http://schemas.microsoft.com/office/powerpoint/2010/main" val="20860509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2" end="2"/>
                                            </p:txEl>
                                          </p:spTgt>
                                        </p:tgtEl>
                                        <p:attrNameLst>
                                          <p:attrName>style.visibility</p:attrName>
                                        </p:attrNameLst>
                                      </p:cBhvr>
                                      <p:to>
                                        <p:strVal val="visible"/>
                                      </p:to>
                                    </p:set>
                                    <p:animEffect transition="in" filter="fade">
                                      <p:cBhvr>
                                        <p:cTn id="17" dur="750"/>
                                        <p:tgtEl>
                                          <p:spTgt spid="12390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3" end="3"/>
                                            </p:txEl>
                                          </p:spTgt>
                                        </p:tgtEl>
                                        <p:attrNameLst>
                                          <p:attrName>style.visibility</p:attrName>
                                        </p:attrNameLst>
                                      </p:cBhvr>
                                      <p:to>
                                        <p:strVal val="visible"/>
                                      </p:to>
                                    </p:set>
                                    <p:animEffect transition="in" filter="fade">
                                      <p:cBhvr>
                                        <p:cTn id="22" dur="750"/>
                                        <p:tgtEl>
                                          <p:spTgt spid="12390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3907">
                                            <p:txEl>
                                              <p:pRg st="4" end="4"/>
                                            </p:txEl>
                                          </p:spTgt>
                                        </p:tgtEl>
                                        <p:attrNameLst>
                                          <p:attrName>style.visibility</p:attrName>
                                        </p:attrNameLst>
                                      </p:cBhvr>
                                      <p:to>
                                        <p:strVal val="visible"/>
                                      </p:to>
                                    </p:set>
                                    <p:animEffect transition="in" filter="fade">
                                      <p:cBhvr>
                                        <p:cTn id="27" dur="750"/>
                                        <p:tgtEl>
                                          <p:spTgt spid="12390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23907">
                                            <p:txEl>
                                              <p:pRg st="5" end="5"/>
                                            </p:txEl>
                                          </p:spTgt>
                                        </p:tgtEl>
                                        <p:attrNameLst>
                                          <p:attrName>style.visibility</p:attrName>
                                        </p:attrNameLst>
                                      </p:cBhvr>
                                      <p:to>
                                        <p:strVal val="visible"/>
                                      </p:to>
                                    </p:set>
                                    <p:animEffect transition="in" filter="fade">
                                      <p:cBhvr>
                                        <p:cTn id="32" dur="750"/>
                                        <p:tgtEl>
                                          <p:spTgt spid="12390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"知的財産”とは何か？</a:t>
            </a:r>
            <a:endParaRPr lang="en-GB"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Content Placeholder 2"/>
          <p:cNvSpPr>
            <a:spLocks noGrp="1"/>
          </p:cNvSpPr>
          <p:nvPr>
            <p:ph idx="1"/>
          </p:nvPr>
        </p:nvSpPr>
        <p:spPr>
          <a:xfrm>
            <a:off x="522563" y="1600200"/>
            <a:ext cx="11146875" cy="4953000"/>
          </a:xfrm>
        </p:spPr>
        <p:txBody>
          <a:bodyPr vert="horz" lIns="91440" tIns="45720" rIns="91440" bIns="45720" rtlCol="0" anchor="t">
            <a:normAutofit/>
          </a:bodyPr>
          <a:lstStyle/>
          <a:p>
            <a:r>
              <a:rPr lang="en-US" b="1" dirty="0" err="1">
                <a:latin typeface="メイリオ" panose="020B0604030504040204" pitchFamily="50" charset="-128"/>
                <a:ea typeface="メイリオ" panose="020B0604030504040204" pitchFamily="50" charset="-128"/>
                <a:cs typeface="メイリオ" panose="020B0604030504040204" pitchFamily="50" charset="-128"/>
              </a:rPr>
              <a:t>著作権（コピーライト</a:t>
            </a:r>
            <a:r>
              <a:rPr lang="en-US" b="1">
                <a:latin typeface="メイリオ" panose="020B0604030504040204" pitchFamily="50" charset="-128"/>
                <a:ea typeface="メイリオ" panose="020B0604030504040204" pitchFamily="50" charset="-128"/>
                <a:cs typeface="メイリオ" panose="020B0604030504040204" pitchFamily="50" charset="-128"/>
              </a:rPr>
              <a:t>）：</a:t>
            </a:r>
            <a:r>
              <a:rPr lang="en-US" b="1" smtClean="0">
                <a:latin typeface="メイリオ" panose="020B0604030504040204" pitchFamily="50" charset="-128"/>
                <a:ea typeface="メイリオ" panose="020B0604030504040204" pitchFamily="50" charset="-128"/>
                <a:cs typeface="メイリオ" panose="020B0604030504040204" pitchFamily="50" charset="-128"/>
              </a:rPr>
              <a:t>作者</a:t>
            </a:r>
            <a:r>
              <a:rPr lang="ja-JP" altLang="en-US" b="1" smtClean="0">
                <a:latin typeface="メイリオ" panose="020B0604030504040204" pitchFamily="50" charset="-128"/>
                <a:ea typeface="メイリオ" panose="020B0604030504040204" pitchFamily="50" charset="-128"/>
                <a:cs typeface="メイリオ" panose="020B0604030504040204" pitchFamily="50" charset="-128"/>
              </a:rPr>
              <a:t>の独創性のある</a:t>
            </a:r>
            <a:r>
              <a:rPr lang="ja-JP" altLang="en-US" b="1" smtClean="0">
                <a:latin typeface="メイリオ" panose="020B0604030504040204" pitchFamily="50" charset="-128"/>
                <a:ea typeface="メイリオ" panose="020B0604030504040204" pitchFamily="50" charset="-128"/>
                <a:cs typeface="メイリオ" panose="020B0604030504040204" pitchFamily="50" charset="-128"/>
              </a:rPr>
              <a:t>著作物</a:t>
            </a:r>
            <a:r>
              <a:rPr lang="en-US" b="1" smtClean="0">
                <a:latin typeface="メイリオ" panose="020B0604030504040204" pitchFamily="50" charset="-128"/>
                <a:ea typeface="メイリオ" panose="020B0604030504040204" pitchFamily="50" charset="-128"/>
                <a:cs typeface="メイリオ" panose="020B0604030504040204" pitchFamily="50" charset="-128"/>
              </a:rPr>
              <a:t>を保護</a:t>
            </a:r>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する</a:t>
            </a:r>
            <a:r>
              <a:rPr lang="en-US" b="1" dirty="0" smtClean="0">
                <a:latin typeface="メイリオ" panose="020B0604030504040204" pitchFamily="50" charset="-128"/>
                <a:ea typeface="メイリオ" panose="020B0604030504040204" pitchFamily="50" charset="-128"/>
                <a:cs typeface="メイリオ" panose="020B0604030504040204" pitchFamily="50" charset="-128"/>
              </a:rPr>
              <a:t> </a:t>
            </a:r>
            <a:endParaRPr lang="en-US" b="1"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en-US" dirty="0">
                <a:latin typeface="メイリオ" panose="020B0604030504040204" pitchFamily="50" charset="-128"/>
                <a:ea typeface="メイリオ" panose="020B0604030504040204" pitchFamily="50" charset="-128"/>
                <a:cs typeface="メイリオ" panose="020B0604030504040204" pitchFamily="50" charset="-128"/>
              </a:rPr>
              <a:t>（根底のアイデアではなく）表現を保護 </a:t>
            </a:r>
          </a:p>
          <a:p>
            <a:pPr lvl="1">
              <a:buFont typeface="Wingdings" panose="05000000000000000000" pitchFamily="2" charset="2"/>
              <a:buChar char="Ø"/>
            </a:pPr>
            <a:r>
              <a:rPr lang="en-US" dirty="0">
                <a:latin typeface="メイリオ" panose="020B0604030504040204" pitchFamily="50" charset="-128"/>
                <a:ea typeface="メイリオ" panose="020B0604030504040204" pitchFamily="50" charset="-128"/>
                <a:cs typeface="メイリオ" panose="020B0604030504040204" pitchFamily="50" charset="-128"/>
              </a:rPr>
              <a:t>ソフトウェア、</a:t>
            </a:r>
            <a:r>
              <a:rPr lang="en-US">
                <a:latin typeface="メイリオ" panose="020B0604030504040204" pitchFamily="50" charset="-128"/>
                <a:ea typeface="メイリオ" panose="020B0604030504040204" pitchFamily="50" charset="-128"/>
                <a:cs typeface="メイリオ" panose="020B0604030504040204" pitchFamily="50" charset="-128"/>
              </a:rPr>
              <a:t>書物</a:t>
            </a:r>
            <a:r>
              <a:rPr lang="en-US"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および類似の著作物</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r>
              <a:rPr lang="en-US" b="1" dirty="0" err="1">
                <a:latin typeface="メイリオ" panose="020B0604030504040204" pitchFamily="50" charset="-128"/>
                <a:ea typeface="メイリオ" panose="020B0604030504040204" pitchFamily="50" charset="-128"/>
                <a:cs typeface="メイリオ" panose="020B0604030504040204" pitchFamily="50" charset="-128"/>
              </a:rPr>
              <a:t>特許権（パテント</a:t>
            </a:r>
            <a:r>
              <a:rPr lang="en-US" b="1" dirty="0">
                <a:latin typeface="メイリオ" panose="020B0604030504040204" pitchFamily="50" charset="-128"/>
                <a:ea typeface="メイリオ" panose="020B0604030504040204" pitchFamily="50" charset="-128"/>
                <a:cs typeface="メイリオ" panose="020B0604030504040204" pitchFamily="50" charset="-128"/>
              </a:rPr>
              <a:t>）：</a:t>
            </a:r>
            <a:r>
              <a:rPr lang="en-US" b="1" err="1">
                <a:latin typeface="メイリオ" panose="020B0604030504040204" pitchFamily="50" charset="-128"/>
                <a:ea typeface="メイリオ" panose="020B0604030504040204" pitchFamily="50" charset="-128"/>
                <a:cs typeface="メイリオ" panose="020B0604030504040204" pitchFamily="50" charset="-128"/>
              </a:rPr>
              <a:t>新規性</a:t>
            </a:r>
            <a:r>
              <a:rPr lang="en-US" b="1" smtClean="0">
                <a:latin typeface="メイリオ" panose="020B0604030504040204" pitchFamily="50" charset="-128"/>
                <a:ea typeface="メイリオ" panose="020B0604030504040204" pitchFamily="50" charset="-128"/>
                <a:cs typeface="メイリオ" panose="020B0604030504040204" pitchFamily="50" charset="-128"/>
              </a:rPr>
              <a:t>、非自明性を</a:t>
            </a:r>
            <a:r>
              <a:rPr lang="ja-JP" altLang="en-US" b="1" smtClean="0">
                <a:latin typeface="メイリオ" panose="020B0604030504040204" pitchFamily="50" charset="-128"/>
                <a:ea typeface="メイリオ" panose="020B0604030504040204" pitchFamily="50" charset="-128"/>
                <a:cs typeface="メイリオ" panose="020B0604030504040204" pitchFamily="50" charset="-128"/>
              </a:rPr>
              <a:t>持つ</a:t>
            </a:r>
            <a:r>
              <a:rPr lang="en-US" altLang="ja-JP" b="1" smtClean="0">
                <a:latin typeface="メイリオ" panose="020B0604030504040204" pitchFamily="50" charset="-128"/>
                <a:ea typeface="メイリオ" panose="020B0604030504040204" pitchFamily="50" charset="-128"/>
                <a:cs typeface="メイリオ" panose="020B0604030504040204" pitchFamily="50" charset="-128"/>
              </a:rPr>
              <a:t>有用性</a:t>
            </a:r>
            <a:r>
              <a:rPr lang="ja-JP" altLang="en-US" b="1" smtClean="0">
                <a:latin typeface="メイリオ" panose="020B0604030504040204" pitchFamily="50" charset="-128"/>
                <a:ea typeface="メイリオ" panose="020B0604030504040204" pitchFamily="50" charset="-128"/>
                <a:cs typeface="メイリオ" panose="020B0604030504040204" pitchFamily="50" charset="-128"/>
              </a:rPr>
              <a:t>のあ</a:t>
            </a:r>
            <a:r>
              <a:rPr lang="ja-JP" altLang="en-US" b="1">
                <a:latin typeface="メイリオ" panose="020B0604030504040204" pitchFamily="50" charset="-128"/>
                <a:ea typeface="メイリオ" panose="020B0604030504040204" pitchFamily="50" charset="-128"/>
                <a:cs typeface="メイリオ" panose="020B0604030504040204" pitchFamily="50" charset="-128"/>
              </a:rPr>
              <a:t>る</a:t>
            </a:r>
            <a:r>
              <a:rPr lang="en-US" b="1" smtClean="0">
                <a:latin typeface="メイリオ" panose="020B0604030504040204" pitchFamily="50" charset="-128"/>
                <a:ea typeface="メイリオ" panose="020B0604030504040204" pitchFamily="50" charset="-128"/>
                <a:cs typeface="メイリオ" panose="020B0604030504040204" pitchFamily="50" charset="-128"/>
              </a:rPr>
              <a:t>発明</a:t>
            </a:r>
            <a:endParaRPr lang="en-US" b="1"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en-US" dirty="0" err="1">
                <a:latin typeface="メイリオ" panose="020B0604030504040204" pitchFamily="50" charset="-128"/>
                <a:ea typeface="メイリオ" panose="020B0604030504040204" pitchFamily="50" charset="-128"/>
                <a:cs typeface="メイリオ" panose="020B0604030504040204" pitchFamily="50" charset="-128"/>
              </a:rPr>
              <a:t>イノベーションを奨励するための限定</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的な</a:t>
            </a:r>
            <a:r>
              <a:rPr lang="en-US" dirty="0" err="1">
                <a:latin typeface="メイリオ" panose="020B0604030504040204" pitchFamily="50" charset="-128"/>
                <a:ea typeface="メイリオ" panose="020B0604030504040204" pitchFamily="50" charset="-128"/>
                <a:cs typeface="メイリオ" panose="020B0604030504040204" pitchFamily="50" charset="-128"/>
              </a:rPr>
              <a:t>独占権</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r>
              <a:rPr lang="en-US" b="1" dirty="0" err="1">
                <a:latin typeface="メイリオ" panose="020B0604030504040204" pitchFamily="50" charset="-128"/>
                <a:ea typeface="メイリオ" panose="020B0604030504040204" pitchFamily="50" charset="-128"/>
                <a:cs typeface="メイリオ" panose="020B0604030504040204" pitchFamily="50" charset="-128"/>
              </a:rPr>
              <a:t>営業秘密</a:t>
            </a:r>
            <a:r>
              <a:rPr lang="en-GB" b="1" dirty="0">
                <a:latin typeface="メイリオ" panose="020B0604030504040204" pitchFamily="50" charset="-128"/>
                <a:ea typeface="メイリオ" panose="020B0604030504040204" pitchFamily="50" charset="-128"/>
                <a:cs typeface="メイリオ" panose="020B0604030504040204" pitchFamily="50" charset="-128"/>
              </a:rPr>
              <a:t>：</a:t>
            </a:r>
            <a:r>
              <a:rPr lang="en-GB" b="1" dirty="0" err="1">
                <a:latin typeface="メイリオ" panose="020B0604030504040204" pitchFamily="50" charset="-128"/>
                <a:ea typeface="メイリオ" panose="020B0604030504040204" pitchFamily="50" charset="-128"/>
                <a:cs typeface="メイリオ" panose="020B0604030504040204" pitchFamily="50" charset="-128"/>
              </a:rPr>
              <a:t>価値ある機密情報を保護</a:t>
            </a:r>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する</a:t>
            </a:r>
            <a:endParaRPr lang="en-GB" b="1" strike="sngStrike" dirty="0" smtClean="0">
              <a:latin typeface="メイリオ" panose="020B0604030504040204" pitchFamily="50" charset="-128"/>
              <a:ea typeface="メイリオ" panose="020B0604030504040204" pitchFamily="50" charset="-128"/>
              <a:cs typeface="メイリオ" panose="020B0604030504040204" pitchFamily="50" charset="-128"/>
            </a:endParaRPr>
          </a:p>
          <a:p>
            <a:r>
              <a:rPr lang="en-US" b="1" dirty="0" err="1" smtClean="0">
                <a:latin typeface="メイリオ" panose="020B0604030504040204" pitchFamily="50" charset="-128"/>
                <a:ea typeface="メイリオ" panose="020B0604030504040204" pitchFamily="50" charset="-128"/>
                <a:cs typeface="メイリオ" panose="020B0604030504040204" pitchFamily="50" charset="-128"/>
              </a:rPr>
              <a:t>商標</a:t>
            </a:r>
            <a:r>
              <a:rPr lang="en-US" b="1"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b="1" dirty="0" err="1" smtClean="0">
                <a:latin typeface="メイリオ" panose="020B0604030504040204" pitchFamily="50" charset="-128"/>
                <a:ea typeface="メイリオ" panose="020B0604030504040204" pitchFamily="50" charset="-128"/>
                <a:cs typeface="メイリオ" panose="020B0604030504040204" pitchFamily="50" charset="-128"/>
              </a:rPr>
              <a:t>言葉、ロゴ、標語、色などの</a:t>
            </a:r>
            <a:r>
              <a:rPr lang="en-US" b="1"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製品</a:t>
            </a:r>
            <a:r>
              <a:rPr lang="en-US" b="1" dirty="0" err="1" smtClean="0">
                <a:latin typeface="メイリオ" panose="020B0604030504040204" pitchFamily="50" charset="-128"/>
                <a:ea typeface="メイリオ" panose="020B0604030504040204" pitchFamily="50" charset="-128"/>
                <a:cs typeface="メイリオ" panose="020B0604030504040204" pitchFamily="50" charset="-128"/>
              </a:rPr>
              <a:t>の出所を識別する標識を保護</a:t>
            </a:r>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する</a:t>
            </a:r>
            <a:endParaRPr lang="en-US" b="1" dirty="0" smtClean="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消費者とブランドを</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保護</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消費者の混乱やブランドの希薄化を回避</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する</a:t>
            </a:r>
            <a:endParaRPr lang="en-US" strike="sngStrike" dirty="0">
              <a:latin typeface="メイリオ" panose="020B0604030504040204" pitchFamily="50" charset="-128"/>
              <a:ea typeface="メイリオ" panose="020B0604030504040204" pitchFamily="50" charset="-128"/>
              <a:cs typeface="メイリオ" panose="020B0604030504040204" pitchFamily="50" charset="-128"/>
            </a:endParaRPr>
          </a:p>
          <a:p>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marL="0" indent="0" algn="ctr">
              <a:buNone/>
            </a:pPr>
            <a:r>
              <a:rPr lang="en-US" u="sng" dirty="0" err="1">
                <a:latin typeface="メイリオ" panose="020B0604030504040204" pitchFamily="50" charset="-128"/>
                <a:ea typeface="メイリオ" panose="020B0604030504040204" pitchFamily="50" charset="-128"/>
                <a:cs typeface="メイリオ" panose="020B0604030504040204" pitchFamily="50" charset="-128"/>
              </a:rPr>
              <a:t>本章では</a:t>
            </a:r>
            <a:r>
              <a:rPr lang="ja-JP" altLang="en-US" u="sng" dirty="0" err="1">
                <a:latin typeface="メイリオ" panose="020B0604030504040204" pitchFamily="50" charset="-128"/>
                <a:ea typeface="メイリオ" panose="020B0604030504040204" pitchFamily="50" charset="-128"/>
                <a:cs typeface="メイリオ" panose="020B0604030504040204" pitchFamily="50" charset="-128"/>
              </a:rPr>
              <a:t>、</a:t>
            </a:r>
            <a:r>
              <a:rPr lang="en-US" u="sng" dirty="0" err="1">
                <a:latin typeface="メイリオ" panose="020B0604030504040204" pitchFamily="50" charset="-128"/>
                <a:ea typeface="メイリオ" panose="020B0604030504040204" pitchFamily="50" charset="-128"/>
                <a:cs typeface="メイリオ" panose="020B0604030504040204" pitchFamily="50" charset="-128"/>
              </a:rPr>
              <a:t>FOSS</a:t>
            </a:r>
            <a:r>
              <a:rPr lang="en-US" u="sng" err="1">
                <a:latin typeface="メイリオ" panose="020B0604030504040204" pitchFamily="50" charset="-128"/>
                <a:ea typeface="メイリオ" panose="020B0604030504040204" pitchFamily="50" charset="-128"/>
                <a:cs typeface="メイリオ" panose="020B0604030504040204" pitchFamily="50" charset="-128"/>
              </a:rPr>
              <a:t>コンプライアンスに最も関係する</a:t>
            </a:r>
            <a:r>
              <a:rPr lang="en-US" u="sng" smtClean="0">
                <a:latin typeface="メイリオ" panose="020B0604030504040204" pitchFamily="50" charset="-128"/>
                <a:ea typeface="メイリオ" panose="020B0604030504040204" pitchFamily="50" charset="-128"/>
                <a:cs typeface="メイリオ" panose="020B0604030504040204" pitchFamily="50" charset="-128"/>
              </a:rPr>
              <a:t>、</a:t>
            </a:r>
            <a:br>
              <a:rPr lang="en-US" u="sng" smtClean="0">
                <a:latin typeface="メイリオ" panose="020B0604030504040204" pitchFamily="50" charset="-128"/>
                <a:ea typeface="メイリオ" panose="020B0604030504040204" pitchFamily="50" charset="-128"/>
                <a:cs typeface="メイリオ" panose="020B0604030504040204" pitchFamily="50" charset="-128"/>
              </a:rPr>
            </a:br>
            <a:r>
              <a:rPr lang="en-US" u="sng" smtClean="0">
                <a:latin typeface="メイリオ" panose="020B0604030504040204" pitchFamily="50" charset="-128"/>
                <a:ea typeface="メイリオ" panose="020B0604030504040204" pitchFamily="50" charset="-128"/>
                <a:cs typeface="メイリオ" panose="020B0604030504040204" pitchFamily="50" charset="-128"/>
              </a:rPr>
              <a:t>著作権と特許権に焦点を当て</a:t>
            </a:r>
            <a:r>
              <a:rPr lang="ja-JP" altLang="en-US" u="sng" dirty="0" smtClean="0">
                <a:latin typeface="メイリオ" panose="020B0604030504040204" pitchFamily="50" charset="-128"/>
                <a:ea typeface="メイリオ" panose="020B0604030504040204" pitchFamily="50" charset="-128"/>
                <a:cs typeface="メイリオ" panose="020B0604030504040204" pitchFamily="50" charset="-128"/>
              </a:rPr>
              <a:t>る</a:t>
            </a:r>
            <a:endParaRPr lang="en-US" u="sng" strike="sngStrike" dirty="0">
              <a:latin typeface="メイリオ" panose="020B0604030504040204" pitchFamily="50" charset="-128"/>
              <a:ea typeface="メイリオ" panose="020B0604030504040204" pitchFamily="50" charset="-128"/>
              <a:cs typeface="メイリオ" panose="020B0604030504040204" pitchFamily="50" charset="-128"/>
            </a:endParaRPr>
          </a:p>
          <a:p>
            <a:pPr lvl="1"/>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1415954870"/>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400" smtClean="0">
                <a:latin typeface="メイリオ" panose="020B0604030504040204" pitchFamily="50" charset="-128"/>
                <a:ea typeface="メイリオ" panose="020B0604030504040204" pitchFamily="50" charset="-128"/>
                <a:cs typeface="メイリオ" panose="020B0604030504040204" pitchFamily="50" charset="-128"/>
              </a:rPr>
              <a:t>第8章</a:t>
            </a:r>
            <a:endParaRPr lang="en-US" sz="2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 name="Text Placeholder 4"/>
          <p:cNvSpPr>
            <a:spLocks noGrp="1"/>
          </p:cNvSpPr>
          <p:nvPr>
            <p:ph type="body" idx="1"/>
          </p:nvPr>
        </p:nvSpPr>
        <p:spPr/>
        <p:txBody>
          <a:bodyPr>
            <a:noAutofit/>
          </a:bodyPr>
          <a:lstStyle/>
          <a:p>
            <a:r>
              <a:rPr lang="ja-JP" altLang="en-US" sz="4800">
                <a:latin typeface="メイリオ" panose="020B0604030504040204" pitchFamily="50" charset="-128"/>
                <a:ea typeface="メイリオ" panose="020B0604030504040204" pitchFamily="50" charset="-128"/>
                <a:cs typeface="メイリオ" panose="020B0604030504040204" pitchFamily="50" charset="-128"/>
              </a:rPr>
              <a:t>開発者向けガイドライン</a:t>
            </a:r>
            <a:endParaRPr lang="ja-JP" altLang="en-US" sz="4800"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1399795298"/>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Shape 966"/>
        <p:cNvGrpSpPr/>
        <p:nvPr/>
      </p:nvGrpSpPr>
      <p:grpSpPr>
        <a:xfrm>
          <a:off x="0" y="0"/>
          <a:ext cx="0" cy="0"/>
          <a:chOff x="0" y="0"/>
          <a:chExt cx="0" cy="0"/>
        </a:xfrm>
      </p:grpSpPr>
      <p:sp>
        <p:nvSpPr>
          <p:cNvPr id="967" name="Shape 967"/>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Developer Guidelines</a:t>
            </a:r>
          </a:p>
        </p:txBody>
      </p:sp>
      <p:sp>
        <p:nvSpPr>
          <p:cNvPr id="968" name="Shape 968"/>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182880" marR="0" lvl="0" indent="-182880" algn="l" rtl="0">
              <a:lnSpc>
                <a:spcPct val="90000"/>
              </a:lnSpc>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Select code from high quality, well supported FOSS communities</a:t>
            </a:r>
          </a:p>
          <a:p>
            <a:pPr marL="182880" marR="0" lvl="0" indent="-182880" algn="l" rtl="0">
              <a:lnSpc>
                <a:spcPct val="90000"/>
              </a:lnSpc>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Seek guidance</a:t>
            </a:r>
          </a:p>
          <a:p>
            <a:pPr marL="457200" marR="0" lvl="1" indent="-190500" algn="l" rtl="0">
              <a:lnSpc>
                <a:spcPct val="90000"/>
              </a:lnSpc>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Request formal approval for each FOSS component you are using </a:t>
            </a:r>
          </a:p>
          <a:p>
            <a:pPr marL="457200" marR="0" lvl="1" indent="-190500" algn="l" rtl="0">
              <a:lnSpc>
                <a:spcPct val="90000"/>
              </a:lnSpc>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Do not check un-reviewed code into any internal source tree</a:t>
            </a:r>
          </a:p>
          <a:p>
            <a:pPr marL="457200" marR="0" lvl="1" indent="-190500" algn="l" rtl="0">
              <a:lnSpc>
                <a:spcPct val="90000"/>
              </a:lnSpc>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Request formal approval for outside contributions to FOSS projects</a:t>
            </a:r>
          </a:p>
          <a:p>
            <a:pPr marL="182880" marR="0" lvl="0" indent="-182880" algn="l" rtl="0">
              <a:lnSpc>
                <a:spcPct val="90000"/>
              </a:lnSpc>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Preserve existing licensing information</a:t>
            </a:r>
          </a:p>
          <a:p>
            <a:pPr marL="457200" marR="0" lvl="1" indent="-190500" algn="l" rtl="0">
              <a:lnSpc>
                <a:spcPct val="90000"/>
              </a:lnSpc>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Do not remove or in any way disturb existing FOSS licensing copyrights or other licensing information from any FOSS components that you use. All copyright and licensing information is to remain intact in all FOSS components</a:t>
            </a:r>
          </a:p>
          <a:p>
            <a:pPr marL="457200" marR="0" lvl="1" indent="-190500" algn="l" rtl="0">
              <a:lnSpc>
                <a:spcPct val="90000"/>
              </a:lnSpc>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Do not re-name FOSS components unless you are required to under the FOSS license (e.g., required renaming of modified versions)</a:t>
            </a:r>
          </a:p>
          <a:p>
            <a:pPr marL="182880" marR="0" lvl="0" indent="-182880" algn="l" rtl="0">
              <a:lnSpc>
                <a:spcPct val="90000"/>
              </a:lnSpc>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Gather and retain FOSS project information required for your FOSS review process</a:t>
            </a:r>
          </a:p>
          <a:p>
            <a:pPr marL="182880" marR="0" lvl="0" indent="-182880" algn="l" rtl="0">
              <a:lnSpc>
                <a:spcPct val="90000"/>
              </a:lnSpc>
              <a:spcBef>
                <a:spcPts val="480"/>
              </a:spcBef>
              <a:buClr>
                <a:schemeClr val="accent1"/>
              </a:buClr>
              <a:buSzPct val="85000"/>
              <a:buFont typeface="Arial"/>
              <a:buNone/>
            </a:pPr>
            <a:endParaRPr sz="2400" b="0" i="0" u="none" strike="noStrike" cap="none">
              <a:solidFill>
                <a:schemeClr val="dk1"/>
              </a:solidFill>
              <a:latin typeface="Roboto"/>
              <a:ea typeface="Roboto"/>
              <a:cs typeface="Roboto"/>
              <a:sym typeface="Roboto"/>
            </a:endParaRPr>
          </a:p>
        </p:txBody>
      </p:sp>
    </p:spTree>
    <p:extLst>
      <p:ext uri="{BB962C8B-B14F-4D97-AF65-F5344CB8AC3E}">
        <p14:creationId xmlns:p14="http://schemas.microsoft.com/office/powerpoint/2010/main" val="53133032"/>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Shape 973"/>
        <p:cNvGrpSpPr/>
        <p:nvPr/>
      </p:nvGrpSpPr>
      <p:grpSpPr>
        <a:xfrm>
          <a:off x="0" y="0"/>
          <a:ext cx="0" cy="0"/>
          <a:chOff x="0" y="0"/>
          <a:chExt cx="0" cy="0"/>
        </a:xfrm>
      </p:grpSpPr>
      <p:sp>
        <p:nvSpPr>
          <p:cNvPr id="974" name="Shape 974"/>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Anticipate Compliance Process Requirements</a:t>
            </a:r>
          </a:p>
        </p:txBody>
      </p:sp>
      <p:sp>
        <p:nvSpPr>
          <p:cNvPr id="975" name="Shape 975"/>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182880" marR="0" lvl="0" indent="-182880" algn="l" rtl="0">
              <a:lnSpc>
                <a:spcPct val="90000"/>
              </a:lnSpc>
              <a:spcBef>
                <a:spcPts val="0"/>
              </a:spcBef>
              <a:spcAft>
                <a:spcPts val="0"/>
              </a:spcAft>
              <a:buClr>
                <a:schemeClr val="accent1"/>
              </a:buClr>
              <a:buSzPct val="85772"/>
              <a:buFont typeface="Arial"/>
              <a:buChar char="•"/>
            </a:pPr>
            <a:r>
              <a:rPr lang="en-US" sz="2220" b="0" i="0" u="none" strike="noStrike" cap="none">
                <a:solidFill>
                  <a:schemeClr val="dk1"/>
                </a:solidFill>
                <a:latin typeface="Roboto"/>
                <a:ea typeface="Roboto"/>
                <a:cs typeface="Roboto"/>
                <a:sym typeface="Roboto"/>
              </a:rPr>
              <a:t>Include time required to follow established FOSS policy in work plans</a:t>
            </a:r>
          </a:p>
          <a:p>
            <a:pPr marL="457200" marR="0" lvl="1" indent="-190500" algn="l" rtl="0">
              <a:lnSpc>
                <a:spcPct val="90000"/>
              </a:lnSpc>
              <a:spcBef>
                <a:spcPts val="370"/>
              </a:spcBef>
              <a:spcAft>
                <a:spcPts val="0"/>
              </a:spcAft>
              <a:buClr>
                <a:schemeClr val="accent1"/>
              </a:buClr>
              <a:buSzPct val="82763"/>
              <a:buFont typeface="Arial"/>
              <a:buChar char="•"/>
            </a:pPr>
            <a:r>
              <a:rPr lang="en-US" sz="1850" b="0" i="0" u="none" strike="noStrike" cap="none">
                <a:solidFill>
                  <a:schemeClr val="dk1"/>
                </a:solidFill>
                <a:latin typeface="Roboto"/>
                <a:ea typeface="Roboto"/>
                <a:cs typeface="Roboto"/>
                <a:sym typeface="Roboto"/>
              </a:rPr>
              <a:t>Follow the developer guidelines for using FOSS software, particularly incorporating or linking FOSS code into proprietary or third party source code or vice versa </a:t>
            </a:r>
          </a:p>
          <a:p>
            <a:pPr marL="457200" marR="0" lvl="1" indent="-190500" algn="l" rtl="0">
              <a:lnSpc>
                <a:spcPct val="90000"/>
              </a:lnSpc>
              <a:spcBef>
                <a:spcPts val="370"/>
              </a:spcBef>
              <a:spcAft>
                <a:spcPts val="0"/>
              </a:spcAft>
              <a:buClr>
                <a:schemeClr val="accent1"/>
              </a:buClr>
              <a:buSzPct val="82763"/>
              <a:buFont typeface="Arial"/>
              <a:buChar char="•"/>
            </a:pPr>
            <a:r>
              <a:rPr lang="en-US" sz="1850" b="0" i="0" u="none" strike="noStrike" cap="none">
                <a:solidFill>
                  <a:schemeClr val="dk1"/>
                </a:solidFill>
                <a:latin typeface="Roboto"/>
                <a:ea typeface="Roboto"/>
                <a:cs typeface="Roboto"/>
                <a:sym typeface="Roboto"/>
              </a:rPr>
              <a:t>Review architecture plans and avoid mixing components governed by incompatible FOSS licenses</a:t>
            </a:r>
          </a:p>
          <a:p>
            <a:pPr marL="182880" marR="0" lvl="0" indent="-182880" algn="l" rtl="0">
              <a:lnSpc>
                <a:spcPct val="90000"/>
              </a:lnSpc>
              <a:spcBef>
                <a:spcPts val="444"/>
              </a:spcBef>
              <a:spcAft>
                <a:spcPts val="0"/>
              </a:spcAft>
              <a:buClr>
                <a:schemeClr val="accent1"/>
              </a:buClr>
              <a:buSzPct val="85772"/>
              <a:buFont typeface="Arial"/>
              <a:buChar char="•"/>
            </a:pPr>
            <a:r>
              <a:rPr lang="en-US" sz="2220" b="0" i="0" u="none" strike="noStrike" cap="none">
                <a:solidFill>
                  <a:schemeClr val="dk1"/>
                </a:solidFill>
                <a:latin typeface="Roboto"/>
                <a:ea typeface="Roboto"/>
                <a:cs typeface="Roboto"/>
                <a:sym typeface="Roboto"/>
              </a:rPr>
              <a:t>Always update compliance verification - for every product</a:t>
            </a:r>
          </a:p>
          <a:p>
            <a:pPr marL="457200" marR="0" lvl="1" indent="-190500" algn="l" rtl="0">
              <a:lnSpc>
                <a:spcPct val="90000"/>
              </a:lnSpc>
              <a:spcBef>
                <a:spcPts val="370"/>
              </a:spcBef>
              <a:spcAft>
                <a:spcPts val="0"/>
              </a:spcAft>
              <a:buClr>
                <a:schemeClr val="accent1"/>
              </a:buClr>
              <a:buSzPct val="82763"/>
              <a:buFont typeface="Arial"/>
              <a:buChar char="•"/>
            </a:pPr>
            <a:r>
              <a:rPr lang="en-US" sz="1850" b="0" i="0" u="none" strike="noStrike" cap="none">
                <a:solidFill>
                  <a:schemeClr val="dk1"/>
                </a:solidFill>
                <a:latin typeface="Roboto"/>
                <a:ea typeface="Roboto"/>
                <a:cs typeface="Roboto"/>
                <a:sym typeface="Roboto"/>
              </a:rPr>
              <a:t>Verify compliance on a product-by-product basis: Just because a FOSS package is approved for use in one product does not necessarily mean it will be approved for use in a second product</a:t>
            </a:r>
          </a:p>
          <a:p>
            <a:pPr marL="182880" marR="0" lvl="0" indent="-182880" algn="l" rtl="0">
              <a:lnSpc>
                <a:spcPct val="90000"/>
              </a:lnSpc>
              <a:spcBef>
                <a:spcPts val="444"/>
              </a:spcBef>
              <a:spcAft>
                <a:spcPts val="0"/>
              </a:spcAft>
              <a:buClr>
                <a:schemeClr val="accent1"/>
              </a:buClr>
              <a:buSzPct val="85772"/>
              <a:buFont typeface="Arial"/>
              <a:buChar char="•"/>
            </a:pPr>
            <a:r>
              <a:rPr lang="en-US" sz="2220" b="0" i="0" u="none" strike="noStrike" cap="none">
                <a:solidFill>
                  <a:schemeClr val="dk1"/>
                </a:solidFill>
                <a:latin typeface="Roboto"/>
                <a:ea typeface="Roboto"/>
                <a:cs typeface="Roboto"/>
                <a:sym typeface="Roboto"/>
              </a:rPr>
              <a:t>And for every upgrade to newer versions of FOSS </a:t>
            </a:r>
          </a:p>
          <a:p>
            <a:pPr marL="457200" marR="0" lvl="1" indent="-190500" algn="l" rtl="0">
              <a:lnSpc>
                <a:spcPct val="90000"/>
              </a:lnSpc>
              <a:spcBef>
                <a:spcPts val="370"/>
              </a:spcBef>
              <a:spcAft>
                <a:spcPts val="0"/>
              </a:spcAft>
              <a:buClr>
                <a:schemeClr val="accent1"/>
              </a:buClr>
              <a:buSzPct val="82763"/>
              <a:buFont typeface="Arial"/>
              <a:buChar char="•"/>
            </a:pPr>
            <a:r>
              <a:rPr lang="en-US" sz="1850" b="0" i="0" u="none" strike="noStrike" cap="none">
                <a:solidFill>
                  <a:schemeClr val="dk1"/>
                </a:solidFill>
                <a:latin typeface="Roboto"/>
                <a:ea typeface="Roboto"/>
                <a:cs typeface="Roboto"/>
                <a:sym typeface="Roboto"/>
              </a:rPr>
              <a:t>Ensure that each new version of the same FOSS component is reviewed and approved </a:t>
            </a:r>
          </a:p>
          <a:p>
            <a:pPr marL="457200" marR="0" lvl="1" indent="-190500" algn="l" rtl="0">
              <a:lnSpc>
                <a:spcPct val="90000"/>
              </a:lnSpc>
              <a:spcBef>
                <a:spcPts val="370"/>
              </a:spcBef>
              <a:spcAft>
                <a:spcPts val="0"/>
              </a:spcAft>
              <a:buClr>
                <a:schemeClr val="accent1"/>
              </a:buClr>
              <a:buSzPct val="82763"/>
              <a:buFont typeface="Arial"/>
              <a:buChar char="•"/>
            </a:pPr>
            <a:r>
              <a:rPr lang="en-US" sz="1850" b="0" i="0" u="none" strike="noStrike" cap="none">
                <a:solidFill>
                  <a:schemeClr val="dk1"/>
                </a:solidFill>
                <a:latin typeface="Roboto"/>
                <a:ea typeface="Roboto"/>
                <a:cs typeface="Roboto"/>
                <a:sym typeface="Roboto"/>
              </a:rPr>
              <a:t>When you upgrade the version of a FOSS package, make sure that the license of the new version is the same as the license of the older used version (license changes can occur between version upgrades)</a:t>
            </a:r>
          </a:p>
          <a:p>
            <a:pPr marL="457200" marR="0" lvl="1" indent="-190500" algn="l" rtl="0">
              <a:lnSpc>
                <a:spcPct val="90000"/>
              </a:lnSpc>
              <a:spcBef>
                <a:spcPts val="370"/>
              </a:spcBef>
              <a:spcAft>
                <a:spcPts val="0"/>
              </a:spcAft>
              <a:buClr>
                <a:schemeClr val="accent1"/>
              </a:buClr>
              <a:buSzPct val="82763"/>
              <a:buFont typeface="Arial"/>
              <a:buChar char="•"/>
            </a:pPr>
            <a:r>
              <a:rPr lang="en-US" sz="1850" b="0" i="0" u="none" strike="noStrike" cap="none">
                <a:solidFill>
                  <a:schemeClr val="dk1"/>
                </a:solidFill>
                <a:latin typeface="Roboto"/>
                <a:ea typeface="Roboto"/>
                <a:cs typeface="Roboto"/>
                <a:sym typeface="Roboto"/>
              </a:rPr>
              <a:t>If a FOSS project’s license changes, ensure that compliance records are updated and that the new license does not create a conflict</a:t>
            </a:r>
          </a:p>
          <a:p>
            <a:pPr marL="182880" marR="0" lvl="0" indent="-182880" algn="l" rtl="0">
              <a:lnSpc>
                <a:spcPct val="90000"/>
              </a:lnSpc>
              <a:spcBef>
                <a:spcPts val="444"/>
              </a:spcBef>
              <a:buClr>
                <a:schemeClr val="accent1"/>
              </a:buClr>
              <a:buSzPct val="85772"/>
              <a:buFont typeface="Arial"/>
              <a:buNone/>
            </a:pPr>
            <a:endParaRPr sz="2220" b="0" i="0" u="none" strike="noStrike" cap="none">
              <a:solidFill>
                <a:schemeClr val="dk1"/>
              </a:solidFill>
              <a:latin typeface="Roboto"/>
              <a:ea typeface="Roboto"/>
              <a:cs typeface="Roboto"/>
              <a:sym typeface="Roboto"/>
            </a:endParaRPr>
          </a:p>
        </p:txBody>
      </p:sp>
    </p:spTree>
    <p:extLst>
      <p:ext uri="{BB962C8B-B14F-4D97-AF65-F5344CB8AC3E}">
        <p14:creationId xmlns:p14="http://schemas.microsoft.com/office/powerpoint/2010/main" val="3484816088"/>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Shape 980"/>
        <p:cNvGrpSpPr/>
        <p:nvPr/>
      </p:nvGrpSpPr>
      <p:grpSpPr>
        <a:xfrm>
          <a:off x="0" y="0"/>
          <a:ext cx="0" cy="0"/>
          <a:chOff x="0" y="0"/>
          <a:chExt cx="0" cy="0"/>
        </a:xfrm>
      </p:grpSpPr>
      <p:sp>
        <p:nvSpPr>
          <p:cNvPr id="981" name="Shape 981"/>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3600" b="0" i="0" u="none" strike="noStrike" cap="none">
                <a:solidFill>
                  <a:schemeClr val="dk2"/>
                </a:solidFill>
                <a:latin typeface="Roboto"/>
                <a:ea typeface="Roboto"/>
                <a:cs typeface="Roboto"/>
                <a:sym typeface="Roboto"/>
              </a:rPr>
              <a:t>Compliance Process Applies to all FOSS components</a:t>
            </a:r>
          </a:p>
        </p:txBody>
      </p:sp>
      <p:sp>
        <p:nvSpPr>
          <p:cNvPr id="982" name="Shape 982"/>
          <p:cNvSpPr txBox="1">
            <a:spLocks noGrp="1"/>
          </p:cNvSpPr>
          <p:nvPr>
            <p:ph type="body" idx="1"/>
          </p:nvPr>
        </p:nvSpPr>
        <p:spPr>
          <a:xfrm>
            <a:off x="609600" y="1600200"/>
            <a:ext cx="10972799" cy="3873870"/>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In-bound software</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Take steps to understand what FOSS is included in software delivered by suppliers </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Evaluate your obligations for all of the software that will be included in your products</a:t>
            </a:r>
          </a:p>
          <a:p>
            <a:pPr marL="457200" marR="0" lvl="1" indent="-190500" algn="l" rtl="0">
              <a:spcBef>
                <a:spcPts val="400"/>
              </a:spcBef>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Always audit source code you received from your software providers or alternatively make it a company policy that software providers must deliver you a source code audit report for any source code you receive</a:t>
            </a:r>
          </a:p>
        </p:txBody>
      </p:sp>
    </p:spTree>
    <p:extLst>
      <p:ext uri="{BB962C8B-B14F-4D97-AF65-F5344CB8AC3E}">
        <p14:creationId xmlns:p14="http://schemas.microsoft.com/office/powerpoint/2010/main" val="1957927449"/>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Shape 987"/>
        <p:cNvGrpSpPr/>
        <p:nvPr/>
      </p:nvGrpSpPr>
      <p:grpSpPr>
        <a:xfrm>
          <a:off x="0" y="0"/>
          <a:ext cx="0" cy="0"/>
          <a:chOff x="0" y="0"/>
          <a:chExt cx="0" cy="0"/>
        </a:xfrm>
      </p:grpSpPr>
      <p:sp>
        <p:nvSpPr>
          <p:cNvPr id="988" name="Shape 988"/>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rgbClr val="D2533C"/>
              </a:buClr>
              <a:buSzPct val="25000"/>
              <a:buFont typeface="Roboto"/>
              <a:buNone/>
            </a:pPr>
            <a:r>
              <a:rPr lang="en-US" sz="4000" b="0" i="0" u="none" strike="noStrike" cap="none">
                <a:solidFill>
                  <a:srgbClr val="D2533C"/>
                </a:solidFill>
                <a:latin typeface="Roboto"/>
                <a:ea typeface="Roboto"/>
                <a:cs typeface="Roboto"/>
                <a:sym typeface="Roboto"/>
              </a:rPr>
              <a:t>Check Your Understanding</a:t>
            </a:r>
          </a:p>
        </p:txBody>
      </p:sp>
      <p:sp>
        <p:nvSpPr>
          <p:cNvPr id="989" name="Shape 989"/>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Name some general guidelines developers can practice when working with FOSS.</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Should you remove or alter FOSS license header information?</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Name some important steps in a compliance process.</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How can a new version of a previously-reviewed FOSS component create new compliance issues?</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What risks should you address with in-bound software?</a:t>
            </a:r>
          </a:p>
          <a:p>
            <a:pPr marL="0" marR="0" lvl="0" indent="0" algn="l" rtl="0">
              <a:spcBef>
                <a:spcPts val="480"/>
              </a:spcBef>
              <a:spcAft>
                <a:spcPts val="0"/>
              </a:spcAft>
              <a:buClr>
                <a:schemeClr val="accent1"/>
              </a:buClr>
              <a:buSzPct val="25000"/>
              <a:buFont typeface="Arial"/>
              <a:buNone/>
            </a:pPr>
            <a:endParaRPr sz="2400" b="0" i="0" u="none" strike="noStrike" cap="none">
              <a:solidFill>
                <a:schemeClr val="dk1"/>
              </a:solidFill>
              <a:latin typeface="Roboto"/>
              <a:ea typeface="Roboto"/>
              <a:cs typeface="Roboto"/>
              <a:sym typeface="Roboto"/>
            </a:endParaRPr>
          </a:p>
          <a:p>
            <a:pPr marL="0" marR="0" lvl="0" indent="0" algn="l" rtl="0">
              <a:spcBef>
                <a:spcPts val="480"/>
              </a:spcBef>
              <a:spcAft>
                <a:spcPts val="0"/>
              </a:spcAft>
              <a:buClr>
                <a:schemeClr val="accent1"/>
              </a:buClr>
              <a:buSzPct val="25000"/>
              <a:buFont typeface="Arial"/>
              <a:buNone/>
            </a:pPr>
            <a:r>
              <a:rPr lang="en-US" sz="2400" b="0" i="0" u="none" strike="noStrike" cap="none">
                <a:solidFill>
                  <a:schemeClr val="dk1"/>
                </a:solidFill>
                <a:latin typeface="Roboto"/>
                <a:ea typeface="Roboto"/>
                <a:cs typeface="Roboto"/>
                <a:sym typeface="Roboto"/>
              </a:rPr>
              <a:t>Learn more through the free Compliance Basics for Developers hosted by the Linux Foundation at: </a:t>
            </a:r>
            <a:br>
              <a:rPr lang="en-US" sz="2400" b="0" i="0" u="none" strike="noStrike" cap="none">
                <a:solidFill>
                  <a:schemeClr val="dk1"/>
                </a:solidFill>
                <a:latin typeface="Roboto"/>
                <a:ea typeface="Roboto"/>
                <a:cs typeface="Roboto"/>
                <a:sym typeface="Roboto"/>
              </a:rPr>
            </a:br>
            <a:r>
              <a:rPr lang="en-US" sz="1600" b="0" i="0" u="sng" strike="noStrike" cap="none">
                <a:solidFill>
                  <a:schemeClr val="hlink"/>
                </a:solidFill>
                <a:latin typeface="Roboto Mono"/>
                <a:ea typeface="Roboto Mono"/>
                <a:cs typeface="Roboto Mono"/>
                <a:sym typeface="Roboto Mono"/>
                <a:hlinkClick r:id="rId3"/>
              </a:rPr>
              <a:t>https://training.linuxfoundation.org/linux-courses/open-source-compliance-courses/ compliance-basics-for-developers</a:t>
            </a:r>
          </a:p>
          <a:p>
            <a:pPr marL="182880" marR="0" lvl="0" indent="-182880" algn="l" rtl="0">
              <a:spcBef>
                <a:spcPts val="480"/>
              </a:spcBef>
              <a:buClr>
                <a:schemeClr val="accent1"/>
              </a:buClr>
              <a:buSzPct val="85000"/>
              <a:buFont typeface="Arial"/>
              <a:buNone/>
            </a:pPr>
            <a:endParaRPr sz="2400" b="0" i="0" u="none" strike="noStrike" cap="none">
              <a:solidFill>
                <a:schemeClr val="dk1"/>
              </a:solidFill>
              <a:latin typeface="Roboto"/>
              <a:ea typeface="Roboto"/>
              <a:cs typeface="Roboto"/>
              <a:sym typeface="Roboto"/>
            </a:endParaRPr>
          </a:p>
        </p:txBody>
      </p:sp>
    </p:spTree>
    <p:extLst>
      <p:ext uri="{BB962C8B-B14F-4D97-AF65-F5344CB8AC3E}">
        <p14:creationId xmlns:p14="http://schemas.microsoft.com/office/powerpoint/2010/main" val="33620555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latin typeface="メイリオ" panose="020B0604030504040204" pitchFamily="50" charset="-128"/>
                <a:ea typeface="メイリオ" panose="020B0604030504040204" pitchFamily="50" charset="-128"/>
                <a:cs typeface="メイリオ" panose="020B0604030504040204" pitchFamily="50" charset="-128"/>
              </a:rPr>
              <a:t>ソフトウェアにおける著作権の概念</a:t>
            </a:r>
            <a:endParaRPr lang="en-US"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Content Placeholder 2"/>
          <p:cNvSpPr>
            <a:spLocks noGrp="1"/>
          </p:cNvSpPr>
          <p:nvPr>
            <p:ph idx="1"/>
          </p:nvPr>
        </p:nvSpPr>
        <p:spPr>
          <a:xfrm>
            <a:off x="712917" y="1611666"/>
            <a:ext cx="10640883" cy="3982309"/>
          </a:xfrm>
        </p:spPr>
        <p:txBody>
          <a:bodyPr vert="horz" lIns="91440" tIns="45720" rIns="91440" bIns="45720" rtlCol="0" anchor="t">
            <a:normAutofit/>
          </a:bodyPr>
          <a:lstStyle/>
          <a:p>
            <a:r>
              <a:rPr lang="en-US" smtClean="0">
                <a:latin typeface="メイリオ" panose="020B0604030504040204" pitchFamily="50" charset="-128"/>
                <a:ea typeface="メイリオ" panose="020B0604030504040204" pitchFamily="50" charset="-128"/>
                <a:cs typeface="メイリオ" panose="020B0604030504040204" pitchFamily="50" charset="-128"/>
              </a:rPr>
              <a:t>基本ルール</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a:t>
            </a:r>
            <a:r>
              <a:rPr lang="en-US" smtClean="0">
                <a:latin typeface="メイリオ" panose="020B0604030504040204" pitchFamily="50" charset="-128"/>
                <a:ea typeface="メイリオ" panose="020B0604030504040204" pitchFamily="50" charset="-128"/>
                <a:cs typeface="メイリオ" panose="020B0604030504040204" pitchFamily="50" charset="-128"/>
              </a:rPr>
              <a:t>著作権は独創的作品を保護</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する</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r>
              <a:rPr lang="en-US" dirty="0" err="1">
                <a:latin typeface="メイリオ" panose="020B0604030504040204" pitchFamily="50" charset="-128"/>
                <a:ea typeface="メイリオ" panose="020B0604030504040204" pitchFamily="50" charset="-128"/>
                <a:cs typeface="メイリオ" panose="020B0604030504040204" pitchFamily="50" charset="-128"/>
              </a:rPr>
              <a:t>一般的に著作権は、書</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物</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動画、絵画、音楽、地図などの</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著作物に適用される</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r>
              <a:rPr lang="en-US" dirty="0" err="1">
                <a:latin typeface="メイリオ" panose="020B0604030504040204" pitchFamily="50" charset="-128"/>
                <a:ea typeface="メイリオ" panose="020B0604030504040204" pitchFamily="50" charset="-128"/>
                <a:cs typeface="メイリオ" panose="020B0604030504040204" pitchFamily="50" charset="-128"/>
              </a:rPr>
              <a:t>ソフトウェアは、</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著作権によって保護さ</a:t>
            </a:r>
            <a:r>
              <a:rPr lang="ja-JP" altLang="en-US" err="1" smtClean="0">
                <a:latin typeface="メイリオ" panose="020B0604030504040204" pitchFamily="50" charset="-128"/>
                <a:ea typeface="メイリオ" panose="020B0604030504040204" pitchFamily="50" charset="-128"/>
                <a:cs typeface="メイリオ" panose="020B0604030504040204" pitchFamily="50" charset="-128"/>
              </a:rPr>
              <a:t>れる</a:t>
            </a:r>
            <a:r>
              <a:rPr lang="en-US" smtClean="0">
                <a:latin typeface="メイリオ" panose="020B0604030504040204" pitchFamily="50" charset="-128"/>
                <a:ea typeface="メイリオ" panose="020B0604030504040204" pitchFamily="50" charset="-128"/>
                <a:cs typeface="メイリオ" panose="020B0604030504040204" pitchFamily="50" charset="-128"/>
              </a:rPr>
              <a:t>。</a:t>
            </a:r>
          </a:p>
          <a:p>
            <a:pPr lvl="1">
              <a:buFont typeface="Wingdings" panose="05000000000000000000" pitchFamily="2" charset="2"/>
              <a:buChar char="Ø"/>
            </a:pPr>
            <a:r>
              <a:rPr lang="en-US" smtClean="0">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特許権で保護される</a:t>
            </a:r>
            <a:r>
              <a:rPr lang="en-US"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機能</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ではなく</a:t>
            </a:r>
            <a:r>
              <a:rPr lang="ja-JP" altLang="en-US" dirty="0" err="1"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表現</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実装の細部における独創性</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が</a:t>
            </a:r>
            <a:r>
              <a:rPr lang="ja-JP" altLang="en-US">
                <a:latin typeface="メイリオ" panose="020B0604030504040204" pitchFamily="50" charset="-128"/>
                <a:ea typeface="メイリオ" panose="020B0604030504040204" pitchFamily="50" charset="-128"/>
                <a:cs typeface="メイリオ" panose="020B0604030504040204" pitchFamily="50" charset="-128"/>
              </a:rPr>
              <a:t>保護</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される</a:t>
            </a:r>
            <a:endParaRPr lang="en-US" altLang="ja-JP" smtClean="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バイナリコードとソースコードが含まれる</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r>
              <a:rPr lang="en-US" dirty="0" err="1">
                <a:latin typeface="メイリオ" panose="020B0604030504040204" pitchFamily="50" charset="-128"/>
                <a:ea typeface="メイリオ" panose="020B0604030504040204" pitchFamily="50" charset="-128"/>
                <a:cs typeface="メイリオ" panose="020B0604030504040204" pitchFamily="50" charset="-128"/>
              </a:rPr>
              <a:t>その作品の著作権保有者</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は</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自らが創</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作</a:t>
            </a:r>
            <a:r>
              <a:rPr lang="en-US" dirty="0" err="1">
                <a:latin typeface="メイリオ" panose="020B0604030504040204" pitchFamily="50" charset="-128"/>
                <a:ea typeface="メイリオ" panose="020B0604030504040204" pitchFamily="50" charset="-128"/>
                <a:cs typeface="メイリオ" panose="020B0604030504040204" pitchFamily="50" charset="-128"/>
              </a:rPr>
              <a:t>した作品</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だけを</a:t>
            </a:r>
            <a:r>
              <a:rPr lang="en-US" dirty="0" err="1">
                <a:latin typeface="メイリオ" panose="020B0604030504040204" pitchFamily="50" charset="-128"/>
                <a:ea typeface="メイリオ" panose="020B0604030504040204" pitchFamily="50" charset="-128"/>
                <a:cs typeface="メイリオ" panose="020B0604030504040204" pitchFamily="50" charset="-128"/>
              </a:rPr>
              <a:t>コントロールでき</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他の誰かの独立した創作物は</a:t>
            </a:r>
            <a:r>
              <a:rPr lang="ja-JP" altLang="en-US">
                <a:latin typeface="メイリオ" panose="020B0604030504040204" pitchFamily="50" charset="-128"/>
                <a:ea typeface="メイリオ" panose="020B0604030504040204" pitchFamily="50" charset="-128"/>
                <a:cs typeface="メイリオ" panose="020B0604030504040204" pitchFamily="50" charset="-128"/>
              </a:rPr>
              <a:t>コントロール</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できない</a:t>
            </a:r>
            <a:endParaRPr lang="en-US" altLang="ja-JP" smtClean="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著作者の許可なく複製した場合、著作権侵害が生じる可能性がある</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152545319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txDef>
      <a:spPr/>
      <a:bodyPr vert="horz" lIns="91440" tIns="45720" rIns="91440" bIns="45720" rtlCol="0" anchor="t">
        <a:normAutofit/>
      </a:bodyPr>
      <a:lstStyle>
        <a:def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kumimoji="0" sz="1800" b="0" i="0" u="sng" strike="noStrike" kern="1200" cap="none" spc="0" normalizeH="0" baseline="0" noProof="0" dirty="0" err="1">
            <a:ln>
              <a:noFill/>
            </a:ln>
            <a:solidFill>
              <a:srgbClr val="0070C0"/>
            </a:solidFill>
            <a:effectLst/>
            <a:uLnTx/>
            <a:uFillTx/>
            <a:latin typeface="ＭＳ ゴシック" panose="020B0609070205080204" pitchFamily="49" charset="-128"/>
            <a:ea typeface="ＭＳ ゴシック" panose="020B0609070205080204" pitchFamily="49" charset="-128"/>
          </a:defRPr>
        </a:defPPr>
      </a:lstStyle>
    </a:txDef>
  </a:objectDefaults>
  <a:extraClrSchemeLst/>
</a:theme>
</file>

<file path=ppt/theme/theme2.xml><?xml version="1.0" encoding="utf-8"?>
<a:theme xmlns:a="http://schemas.openxmlformats.org/drawingml/2006/main" name="1_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Clarity.thmx</Template>
  <TotalTime>18253</TotalTime>
  <Words>9759</Words>
  <Application>Microsoft Office PowerPoint</Application>
  <PresentationFormat>ワイド画面</PresentationFormat>
  <Paragraphs>1680</Paragraphs>
  <Slides>84</Slides>
  <Notes>84</Notes>
  <HiddenSlides>0</HiddenSlides>
  <MMClips>0</MMClips>
  <ScaleCrop>false</ScaleCrop>
  <HeadingPairs>
    <vt:vector size="6" baseType="variant">
      <vt:variant>
        <vt:lpstr>使用されているフォント</vt:lpstr>
      </vt:variant>
      <vt:variant>
        <vt:i4>18</vt:i4>
      </vt:variant>
      <vt:variant>
        <vt:lpstr>テーマ</vt:lpstr>
      </vt:variant>
      <vt:variant>
        <vt:i4>2</vt:i4>
      </vt:variant>
      <vt:variant>
        <vt:lpstr>スライド タイトル</vt:lpstr>
      </vt:variant>
      <vt:variant>
        <vt:i4>84</vt:i4>
      </vt:variant>
    </vt:vector>
  </HeadingPairs>
  <TitlesOfParts>
    <vt:vector size="104" baseType="lpstr">
      <vt:lpstr>돋움</vt:lpstr>
      <vt:lpstr>맑은 고딕</vt:lpstr>
      <vt:lpstr>MS PGothic</vt:lpstr>
      <vt:lpstr>MS PGothic</vt:lpstr>
      <vt:lpstr>ＭＳ ゴシック</vt:lpstr>
      <vt:lpstr>メイリオ</vt:lpstr>
      <vt:lpstr>游ゴシック</vt:lpstr>
      <vt:lpstr>Arial</vt:lpstr>
      <vt:lpstr>Calibri</vt:lpstr>
      <vt:lpstr>DejaVu Sans</vt:lpstr>
      <vt:lpstr>Lucida Sans Unicode</vt:lpstr>
      <vt:lpstr>Roboto</vt:lpstr>
      <vt:lpstr>Roboto Condensed</vt:lpstr>
      <vt:lpstr>Roboto Medium</vt:lpstr>
      <vt:lpstr>Roboto Mono</vt:lpstr>
      <vt:lpstr>Times</vt:lpstr>
      <vt:lpstr>Times New Roman</vt:lpstr>
      <vt:lpstr>Wingdings</vt:lpstr>
      <vt:lpstr>Clarity</vt:lpstr>
      <vt:lpstr>1_Clarity</vt:lpstr>
      <vt:lpstr>カリキュラム</vt:lpstr>
      <vt:lpstr>Disclaimer（免責事項）</vt:lpstr>
      <vt:lpstr>OpenChain カリキュラムとは？</vt:lpstr>
      <vt:lpstr>OpenChain カリキュラムとは？</vt:lpstr>
      <vt:lpstr>コンテンツ</vt:lpstr>
      <vt:lpstr>FOSS ポリシー</vt:lpstr>
      <vt:lpstr>第1章</vt:lpstr>
      <vt:lpstr>"知的財産”とは何か？</vt:lpstr>
      <vt:lpstr>ソフトウェアにおける著作権の概念</vt:lpstr>
      <vt:lpstr>ソフトウェアに最も関係する著作権における「権利」</vt:lpstr>
      <vt:lpstr>ソフトウェアにおける特許の概念</vt:lpstr>
      <vt:lpstr>ライセンス</vt:lpstr>
      <vt:lpstr>理解度チェック</vt:lpstr>
      <vt:lpstr>第2章</vt:lpstr>
      <vt:lpstr>FOSSライセンス </vt:lpstr>
      <vt:lpstr>パーミッシブ（寛容）なFOSSライセンス</vt:lpstr>
      <vt:lpstr>ライセンスの互恵性とコピーレフトライセンス</vt:lpstr>
      <vt:lpstr>プロプライエタリライセンス、 もしくはクローズド ソース ライセンス</vt:lpstr>
      <vt:lpstr>その他のライセンス</vt:lpstr>
      <vt:lpstr>パブリック ドメイン</vt:lpstr>
      <vt:lpstr>ライセンスの両立性（互換性）※</vt:lpstr>
      <vt:lpstr>告知／表示</vt:lpstr>
      <vt:lpstr>マルチライセンス</vt:lpstr>
      <vt:lpstr>理解度チェック</vt:lpstr>
      <vt:lpstr>第3章</vt:lpstr>
      <vt:lpstr>FOSSコンプライアンスのゴール</vt:lpstr>
      <vt:lpstr>履行すべきコンプライアンスの義務には どんなものがあるか？</vt:lpstr>
      <vt:lpstr>FOSSコンプライアンスのトリガー：頒布</vt:lpstr>
      <vt:lpstr>FOSSコンプライスのトリガー：改変</vt:lpstr>
      <vt:lpstr>FOSSコンプライアンス プログラム</vt:lpstr>
      <vt:lpstr>コンプライアンスを実践する</vt:lpstr>
      <vt:lpstr>コンプライアンスのメリット</vt:lpstr>
      <vt:lpstr>理解度チェック</vt:lpstr>
      <vt:lpstr>第4章</vt:lpstr>
      <vt:lpstr>そのコンポーネントをどう使うのか？</vt:lpstr>
      <vt:lpstr>取り込む（Incorporation）</vt:lpstr>
      <vt:lpstr>リンクする（Linking）</vt:lpstr>
      <vt:lpstr>改変する（Modification）</vt:lpstr>
      <vt:lpstr>翻訳する（Translation）</vt:lpstr>
      <vt:lpstr>開発ツール</vt:lpstr>
      <vt:lpstr>FOSSコンポーネントをどのように頒布するか？</vt:lpstr>
      <vt:lpstr>理解度チェック</vt:lpstr>
      <vt:lpstr>第5章</vt:lpstr>
      <vt:lpstr>FOSSレビュー</vt:lpstr>
      <vt:lpstr>FOSSレビューの開始</vt:lpstr>
      <vt:lpstr>どのような情報を集める必要があるか？</vt:lpstr>
      <vt:lpstr>FOSSレビューチーム</vt:lpstr>
      <vt:lpstr>提案されたFOSSの使用を分析する</vt:lpstr>
      <vt:lpstr>Source Code Scanning Tools</vt:lpstr>
      <vt:lpstr>FOSSレビューの遂行</vt:lpstr>
      <vt:lpstr>FOSS レビューの監督</vt:lpstr>
      <vt:lpstr>理解度チェック</vt:lpstr>
      <vt:lpstr>第6章</vt:lpstr>
      <vt:lpstr>概要</vt:lpstr>
      <vt:lpstr>Example Small to Medium Company Checklist</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理解度チェック</vt:lpstr>
      <vt:lpstr>第7章</vt:lpstr>
      <vt:lpstr>コンプライアンスの落とし穴</vt:lpstr>
      <vt:lpstr>知的財産に関する落とし穴</vt:lpstr>
      <vt:lpstr>知的財産に関する落とし穴</vt:lpstr>
      <vt:lpstr>ライセンス コンプライアンスに関する落とし穴</vt:lpstr>
      <vt:lpstr>ライセンス コンプライアンスに関する落とし穴</vt:lpstr>
      <vt:lpstr>コンプライアンス プロセスにおける失敗</vt:lpstr>
      <vt:lpstr>コンプライアンス プロセスにおける失敗</vt:lpstr>
      <vt:lpstr>製品出荷前にコンプライアンスを確認する</vt:lpstr>
      <vt:lpstr>コミュニティとの関係を確立する</vt:lpstr>
      <vt:lpstr>理解度チェック</vt:lpstr>
      <vt:lpstr>第8章</vt:lpstr>
      <vt:lpstr>Developer Guidelines</vt:lpstr>
      <vt:lpstr>Anticipate Compliance Process Requirements</vt:lpstr>
      <vt:lpstr>Compliance Process Applies to all FOSS components</vt:lpstr>
      <vt:lpstr>Check Your Understanding</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0000011038279</dc:creator>
  <cp:lastModifiedBy>tani</cp:lastModifiedBy>
  <cp:revision>761</cp:revision>
  <cp:lastPrinted>2017-05-13T02:23:06Z</cp:lastPrinted>
  <dcterms:created xsi:type="dcterms:W3CDTF">2013-07-15T20:26:40Z</dcterms:created>
  <dcterms:modified xsi:type="dcterms:W3CDTF">2017-10-24T08:32:42Z</dcterms:modified>
</cp:coreProperties>
</file>