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comments/comment1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3.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16.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17.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18.xml" ContentType="application/vnd.openxmlformats-officedocument.presentationml.comments+xml"/>
  <Override PartName="/ppt/notesSlides/notesSlide68.xml" ContentType="application/vnd.openxmlformats-officedocument.presentationml.notesSlide+xml"/>
  <Override PartName="/ppt/comments/comment19.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48" r:id="rId57"/>
    <p:sldId id="749" r:id="rId58"/>
    <p:sldId id="750" r:id="rId59"/>
    <p:sldId id="751" r:id="rId60"/>
    <p:sldId id="752" r:id="rId61"/>
    <p:sldId id="753" r:id="rId62"/>
    <p:sldId id="754"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cmAuthor>
  <p:cmAuthor id="3" name="tani" initials="tani" lastIdx="2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66667" autoAdjust="0"/>
  </p:normalViewPr>
  <p:slideViewPr>
    <p:cSldViewPr snapToGrid="0">
      <p:cViewPr varScale="1">
        <p:scale>
          <a:sx n="47" d="100"/>
          <a:sy n="47" d="100"/>
        </p:scale>
        <p:origin x="-1542" y="-102"/>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996"/>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6.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2" dt="2017-06-30T19:39:55.439" idx="13">
    <p:pos x="1563" y="1872"/>
    <p:text>問題？ 課題？
どちらかに。</p:text>
    <p:extLst>
      <p:ext uri="{C676402C-5697-4E1C-873F-D02D1690AC5C}">
        <p15:threadingInfo xmlns:p15="http://schemas.microsoft.com/office/powerpoint/2012/main" timeZoneBias="-5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10" y="106"/>
    <p:text>「この種類の」が不自然に感じたので、「タイプ」に統一しました。</p:text>
    <p:extLst>
      <p:ext uri="{C676402C-5697-4E1C-873F-D02D1690AC5C}">
        <p15:threadingInfo xmlns:p15="http://schemas.microsoft.com/office/powerpoint/2012/main" timeZoneBias="-540">
          <p15:parentCm authorId="1" idx="9"/>
        </p15:threadingInfo>
      </p:ext>
    </p:extLst>
  </p:cm>
  <p:cm authorId="2" dt="2017-06-30T20:01:19.028" idx="15">
    <p:pos x="715" y="1397"/>
    <p:text>次のスライドの表現に合わせました。</p:text>
    <p:extLst>
      <p:ext uri="{C676402C-5697-4E1C-873F-D02D1690AC5C}">
        <p15:threadingInfo xmlns:p15="http://schemas.microsoft.com/office/powerpoint/2012/main" timeZoneBias="-5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09T17:37:07.859"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②６については「一貫した」よりも原文表現である「エンドツーエンド」の方が意味の齟齬は生じないと思うので戻しました。
⑦については体言止めとして表記を変えました</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2:15:26.625" idx="2">
    <p:pos x="1287" y="76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772" y="769"/>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09T17:34:16.679" idx="10">
    <p:pos x="2142" y="78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15T15:04:37.754" idx="5">
    <p:pos x="4496" y="1951"/>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28:34.725" idx="14">
    <p:pos x="5312" y="1930"/>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 authorId="3" dt="2017-10-10T09:15:32.363" idx="15">
    <p:pos x="6375" y="2831"/>
    <p:text>佐藤さん、この訳で合っていると思います。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10/12/2017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10/12/2017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a:t>セッション</a:t>
            </a:r>
            <a:r>
              <a:rPr lang="ja-JP" altLang="en-US" i="0" baseline="0" dirty="0"/>
              <a:t>を実施したり</a:t>
            </a:r>
            <a:r>
              <a:rPr lang="ja-JP" altLang="en-US" i="0" baseline="0" dirty="0" smtClean="0"/>
              <a:t>、短めのセッションとして章単位で重点を置いたトレーニングとして実施する場合において、その進め方を説明する際に用います</a:t>
            </a:r>
            <a:r>
              <a:rPr lang="en-US" i="0" baseline="0" dirty="0" smtClean="0"/>
              <a:t>。</a:t>
            </a:r>
            <a:r>
              <a:rPr lang="en-US" i="0" dirty="0" smtClean="0"/>
              <a:t> </a:t>
            </a:r>
            <a:r>
              <a:rPr lang="en-US" dirty="0"/>
              <a:t/>
            </a:r>
            <a:br>
              <a:rPr lang="en-US" dirty="0"/>
            </a:b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r>
              <a:rPr lang="en-US" smtClean="0"/>
              <a:t>---</a:t>
            </a:r>
            <a:endParaRPr lang="en-US" dirty="0" smtClean="0"/>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a:t>提案されたFOSSの使用が十分査定され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、この図では</a:t>
            </a:r>
            <a:r>
              <a:rPr lang="ja-JP" altLang="en-US" dirty="0"/>
              <a:t>役員レベルの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コントロールするFOSSライセンスの義務を履行するために、著作権表示、帰属</a:t>
            </a:r>
            <a:r>
              <a:rPr lang="ja-JP" altLang="en-US" dirty="0"/>
              <a:t>告知、</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本章は、コンプライアンス マネジメント プロセスの</a:t>
            </a:r>
            <a:r>
              <a:rPr lang="ja-JP" altLang="en-US" dirty="0">
                <a:solidFill>
                  <a:srgbClr val="FF0000"/>
                </a:solidFill>
              </a:rPr>
              <a:t>始めから終わりまでを、</a:t>
            </a:r>
            <a:r>
              <a:rPr lang="x-none" dirty="0">
                <a:solidFill>
                  <a:srgbClr val="FF0000"/>
                </a:solidFill>
              </a:rPr>
              <a:t>具体例に</a:t>
            </a:r>
            <a:r>
              <a:rPr lang="ja-JP" altLang="en-US" dirty="0">
                <a:solidFill>
                  <a:srgbClr val="FF0000"/>
                </a:solidFill>
              </a:rPr>
              <a:t>よって説明</a:t>
            </a:r>
            <a:r>
              <a:rPr lang="x-none" dirty="0">
                <a:solidFill>
                  <a:srgbClr val="FF0000"/>
                </a:solidFill>
              </a:rPr>
              <a:t>し</a:t>
            </a:r>
            <a:r>
              <a:rPr lang="x-none" dirty="0"/>
              <a:t>ています。 </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a:latin typeface="Times" charset="0"/>
              </a:rPr>
              <a:t>。</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ja-JP" altLang="en-US" dirty="0">
                <a:solidFill>
                  <a:srgbClr val="FF0000"/>
                </a:solidFill>
                <a:latin typeface="Calibri"/>
              </a:rPr>
              <a:t>言明</a:t>
            </a:r>
            <a:r>
              <a:rPr lang="x-none" dirty="0">
                <a:latin typeface="Calibri"/>
              </a:rPr>
              <a:t>されたライセンスのレビューや、FOSSコンポーネントの起源の調査など）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a:latin typeface="Calibri"/>
              </a:rPr>
              <a:t>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a:t>
            </a:r>
            <a:r>
              <a:rPr lang="ja-JP" altLang="en-US" dirty="0">
                <a:latin typeface="Times" charset="0"/>
              </a:rPr>
              <a:t>たとえば</a:t>
            </a:r>
            <a:r>
              <a:rPr lang="x-none" dirty="0">
                <a:latin typeface="Times" charset="0"/>
              </a:rPr>
              <a:t>、FOSSと企業のコンポーネントがどのように互いにリンクするか</a:t>
            </a:r>
            <a:r>
              <a:rPr lang="ja-JP" altLang="en-US" dirty="0">
                <a:latin typeface="Times" charset="0"/>
              </a:rPr>
              <a:t>など</a:t>
            </a:r>
            <a:r>
              <a:rPr lang="x-none" dirty="0">
                <a:latin typeface="Times" charset="0"/>
              </a:rPr>
              <a:t>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10/12/2017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10/12/2017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10/12/2017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10/12/2017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10/12/2017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10/12/2017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latin typeface="Calibri" charset="0"/>
                <a:ea typeface="MS PGothic" charset="0"/>
              </a:rPr>
              <a:t>第二のソフトウェアモジュールをGPLv2でライセンスされたモジュールと組み合わせ、</a:t>
            </a:r>
            <a:r>
              <a:rPr lang="ja-JP" altLang="en-US" sz="2000" dirty="0">
                <a:latin typeface="Calibri" charset="0"/>
                <a:ea typeface="MS PGothic" charset="0"/>
              </a:rPr>
              <a:t>その組み合わせた結果が</a:t>
            </a:r>
            <a:r>
              <a:rPr lang="en-US" sz="2000" dirty="0">
                <a:latin typeface="Calibri" charset="0"/>
                <a:ea typeface="MS PGothic" charset="0"/>
              </a:rPr>
              <a:t>GPLv2</a:t>
            </a:r>
            <a:r>
              <a:rPr lang="en-US" sz="2000" dirty="0" smtClean="0">
                <a:latin typeface="Calibri" charset="0"/>
                <a:ea typeface="MS PGothic" charset="0"/>
              </a:rPr>
              <a:t>でライセンスされたモジュールの</a:t>
            </a:r>
            <a:r>
              <a:rPr lang="ja-JP" altLang="en-US" sz="2000" dirty="0" smtClean="0">
                <a:latin typeface="Calibri" charset="0"/>
                <a:ea typeface="MS PGothic" charset="0"/>
              </a:rPr>
              <a:t>派生的著作物</a:t>
            </a:r>
            <a:r>
              <a:rPr lang="en-US" sz="2000" dirty="0" smtClean="0">
                <a:latin typeface="Calibri" charset="0"/>
                <a:ea typeface="MS PGothic" charset="0"/>
              </a:rPr>
              <a:t>でなければ</a:t>
            </a:r>
            <a:r>
              <a:rPr lang="en-US" sz="2000" dirty="0">
                <a:latin typeface="Calibri" charset="0"/>
                <a:ea typeface="MS PGothic" charset="0"/>
              </a:rPr>
              <a:t>、第二のソフトウェアモジュールはGPLv2の影響を受け</a:t>
            </a:r>
            <a:r>
              <a:rPr lang="ja-JP" altLang="en-US" sz="2000" dirty="0">
                <a:latin typeface="Calibri" charset="0"/>
                <a:ea typeface="MS PGothic" charset="0"/>
              </a:rPr>
              <a:t>ない</a:t>
            </a:r>
            <a:r>
              <a:rPr lang="en-US" sz="2000" dirty="0">
                <a:latin typeface="Calibri" charset="0"/>
                <a:ea typeface="MS PGothic" charset="0"/>
              </a:rPr>
              <a:t>  </a:t>
            </a:r>
          </a:p>
          <a:p>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Disclaimer</a:t>
            </a:r>
            <a:r>
              <a:rPr kumimoji="1" lang="ja-JP" altLang="en-US" dirty="0">
                <a:solidFill>
                  <a:schemeClr val="tx1"/>
                </a:solidFill>
              </a:rPr>
              <a:t>　（免責</a:t>
            </a:r>
            <a:r>
              <a:rPr kumimoji="1" lang="ja-JP" altLang="en-US" dirty="0" smtClean="0">
                <a:solidFill>
                  <a:schemeClr val="tx1"/>
                </a:solidFill>
              </a:rPr>
              <a:t>事項）</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日本で活用する際には、各企業の法務部門を加えた検討が</a:t>
            </a:r>
            <a:r>
              <a:rPr lang="ja-JP" altLang="en-US" dirty="0" smtClean="0"/>
              <a:t>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smtClean="0">
                <a:latin typeface="Calibri" charset="0"/>
                <a:ea typeface="ＭＳ Ｐゴシック" charset="0"/>
              </a:rPr>
              <a:t>ライセンスの</a:t>
            </a:r>
            <a:r>
              <a:rPr lang="ja-JP" altLang="en-US" dirty="0" smtClean="0">
                <a:latin typeface="Calibri" charset="0"/>
                <a:ea typeface="ＭＳ Ｐゴシック" charset="0"/>
              </a:rPr>
              <a:t>両立性（</a:t>
            </a:r>
            <a:r>
              <a:rPr lang="x-none" dirty="0" smtClean="0">
                <a:latin typeface="Calibri" charset="0"/>
                <a:ea typeface="ＭＳ Ｐゴシック" charset="0"/>
              </a:rPr>
              <a:t>互恵性</a:t>
            </a:r>
            <a:r>
              <a:rPr lang="ja-JP" altLang="en-US" dirty="0" smtClean="0">
                <a:latin typeface="Calibri" charset="0"/>
                <a:ea typeface="ＭＳ Ｐゴシック" charset="0"/>
              </a:rPr>
              <a:t>）</a:t>
            </a:r>
            <a:r>
              <a:rPr lang="x-none" dirty="0" smtClean="0">
                <a:latin typeface="Calibri" charset="0"/>
                <a:ea typeface="ＭＳ Ｐゴシック" charset="0"/>
              </a:rPr>
              <a:t>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ja-JP" altLang="en-US" dirty="0" smtClean="0"/>
              <a:t>エンド ツー　エンドの</a:t>
            </a:r>
            <a:r>
              <a:rPr lang="x-none" dirty="0" smtClean="0"/>
              <a:t>コンプライアンスマネジメント</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marL="560070" lvl="1" indent="-285750"/>
            <a:r>
              <a:rPr lang="en-US" sz="2400" dirty="0" err="1"/>
              <a:t>ソースコードでの</a:t>
            </a:r>
            <a:r>
              <a:rPr lang="ja-JP" altLang="en-US" sz="2400" dirty="0"/>
              <a:t>頒布</a:t>
            </a:r>
            <a:endParaRPr lang="en-US" sz="2400" dirty="0"/>
          </a:p>
          <a:p>
            <a:pPr marL="560070" lvl="1" indent="-285750"/>
            <a:r>
              <a:rPr lang="en-US" sz="2400" dirty="0" err="1"/>
              <a:t>バイナリでの</a:t>
            </a:r>
            <a:r>
              <a:rPr lang="ja-JP" altLang="en-US" sz="2400" dirty="0"/>
              <a:t>頒布</a:t>
            </a:r>
            <a:endParaRPr lang="en-US" sz="2400" dirty="0"/>
          </a:p>
          <a:p>
            <a:pPr marL="560070" lvl="1" indent="-285750"/>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solidFill>
                  <a:srgbClr val="FF0000"/>
                </a:solidFill>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solidFill>
                  <a:srgbClr val="00B0F0"/>
                </a:solidFill>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solidFill>
                  <a:srgbClr val="00B0F0"/>
                </a:solidFill>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solidFill>
                  <a:srgbClr val="FF0000"/>
                </a:solidFill>
                <a:latin typeface="Calibri" charset="0"/>
                <a:ea typeface="ＭＳ Ｐゴシック" charset="0"/>
              </a:rPr>
              <a:t>開示</a:t>
            </a:r>
            <a:r>
              <a:rPr lang="en-US" sz="2000" b="0" dirty="0" err="1">
                <a:latin typeface="Calibri" charset="0"/>
                <a:ea typeface="ＭＳ Ｐゴシック" charset="0"/>
              </a:rPr>
              <a:t>されていないFOSSの使用についてはコード</a:t>
            </a:r>
            <a:r>
              <a:rPr lang="en-US" sz="2000" b="0" dirty="0">
                <a:latin typeface="Calibri" charset="0"/>
                <a:ea typeface="ＭＳ Ｐゴシック" charset="0"/>
              </a:rPr>
              <a:t> </a:t>
            </a:r>
            <a:r>
              <a:rPr lang="ja-JP" altLang="en-US" sz="2000" b="0" dirty="0">
                <a:latin typeface="Calibri" charset="0"/>
                <a:ea typeface="ＭＳ Ｐゴシック" charset="0"/>
              </a:rPr>
              <a:t>スキャンツールが使われることがあ</a:t>
            </a:r>
            <a:r>
              <a:rPr lang="ja-JP" altLang="en-US" sz="2000" b="0" dirty="0">
                <a:solidFill>
                  <a:srgbClr val="00B0F0"/>
                </a:solidFill>
                <a:latin typeface="Calibri" charset="0"/>
                <a:ea typeface="ＭＳ Ｐゴシック" charset="0"/>
              </a:rPr>
              <a:t>る</a:t>
            </a:r>
            <a:r>
              <a:rPr lang="ja-JP" altLang="en-US" sz="2000" b="0" dirty="0">
                <a:latin typeface="Calibri" charset="0"/>
                <a:ea typeface="ＭＳ Ｐゴシック" charset="0"/>
              </a:rPr>
              <a:t>）</a:t>
            </a:r>
            <a:endParaRPr lang="en-US" sz="1800" dirty="0">
              <a:latin typeface="+mn-ea"/>
            </a:endParaRPr>
          </a:p>
          <a:p>
            <a:pPr>
              <a:buFont typeface="Arial"/>
              <a:buChar char="•"/>
            </a:pPr>
            <a:r>
              <a:rPr lang="ja-JP" altLang="en-US" sz="2000" b="0" dirty="0">
                <a:solidFill>
                  <a:srgbClr val="FF0000"/>
                </a:solidFill>
                <a:latin typeface="Calibri" charset="0"/>
                <a:ea typeface="ＭＳ Ｐゴシック" charset="0"/>
              </a:rPr>
              <a:t>言明</a:t>
            </a:r>
            <a:r>
              <a:rPr lang="en-US" sz="2000" b="0" dirty="0" err="1">
                <a:latin typeface="Calibri" charset="0"/>
                <a:ea typeface="ＭＳ Ｐゴシック" charset="0"/>
              </a:rPr>
              <a:t>されたライセンスがコードファイルにある内容と</a:t>
            </a:r>
            <a:r>
              <a:rPr lang="ja-JP" altLang="en-US" sz="2000" b="0" dirty="0">
                <a:solidFill>
                  <a:srgbClr val="FF0000"/>
                </a:solidFill>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en-US" sz="2000" b="0" dirty="0" err="1">
                <a:latin typeface="Calibri" charset="0"/>
                <a:ea typeface="ＭＳ Ｐゴシック" charset="0"/>
              </a:rPr>
              <a:t>そのライセンスがソフトウェアの</a:t>
            </a:r>
            <a:r>
              <a:rPr lang="ja-JP" altLang="en-US" sz="2000" dirty="0">
                <a:solidFill>
                  <a:srgbClr val="FF0000"/>
                </a:solidFill>
                <a:latin typeface="Calibri" charset="0"/>
                <a:ea typeface="ＭＳ Ｐゴシック" charset="0"/>
              </a:rPr>
              <a:t>提案された</a:t>
            </a:r>
            <a:r>
              <a:rPr lang="en-US" sz="2000" b="0" dirty="0" err="1">
                <a:solidFill>
                  <a:srgbClr val="FF0000"/>
                </a:solidFill>
                <a:latin typeface="Calibri" charset="0"/>
                <a:ea typeface="ＭＳ Ｐゴシック" charset="0"/>
              </a:rPr>
              <a:t>使用</a:t>
            </a:r>
            <a:r>
              <a:rPr lang="ja-JP" altLang="en-US" sz="2000" b="0" dirty="0">
                <a:solidFill>
                  <a:srgbClr val="FF0000"/>
                </a:solidFill>
                <a:latin typeface="Calibri" charset="0"/>
                <a:ea typeface="ＭＳ Ｐゴシック" charset="0"/>
              </a:rPr>
              <a:t>方法</a:t>
            </a:r>
            <a:r>
              <a:rPr lang="en-US" sz="2000" b="0" dirty="0" err="1">
                <a:latin typeface="Calibri" charset="0"/>
                <a:ea typeface="ＭＳ Ｐゴシック" charset="0"/>
              </a:rPr>
              <a:t>を本当に許容しているか</a:t>
            </a:r>
            <a:r>
              <a:rPr lang="en-US" sz="2000" b="0" dirty="0">
                <a:latin typeface="Calibri" charset="0"/>
                <a:ea typeface="ＭＳ Ｐゴシック" charset="0"/>
              </a:rPr>
              <a:t>？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87652" y="3237376"/>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33" name="TextBox 32"/>
          <p:cNvSpPr txBox="1"/>
          <p:nvPr/>
        </p:nvSpPr>
        <p:spPr>
          <a:xfrm>
            <a:off x="561772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solidFill>
                  <a:srgbClr val="FF0000"/>
                </a:solidFill>
                <a:latin typeface="Calibri" charset="0"/>
                <a:ea typeface="ＭＳ Ｐゴシック" charset="0"/>
              </a:rPr>
              <a:t>の遂行</a:t>
            </a:r>
            <a:endParaRPr lang="en-US" dirty="0">
              <a:solidFill>
                <a:srgbClr val="FF0000"/>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FOSSレビュープロセスは、インタラクティブな取</a:t>
            </a:r>
            <a:r>
              <a:rPr lang="ja-JP" altLang="en-US" sz="1800" dirty="0">
                <a:solidFill>
                  <a:srgbClr val="00B0F0"/>
                </a:solidFill>
                <a:latin typeface="Calibri" charset="0"/>
                <a:ea typeface="ＭＳ Ｐゴシック" charset="0"/>
              </a:rPr>
              <a:t>り</a:t>
            </a:r>
            <a:r>
              <a:rPr lang="en-US" sz="1800" dirty="0" err="1">
                <a:latin typeface="Calibri" charset="0"/>
                <a:ea typeface="ＭＳ Ｐゴシック" charset="0"/>
              </a:rPr>
              <a:t>組み。この作業はエンジニアリング</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solidFill>
                  <a:srgbClr val="00B0F0"/>
                </a:solidFill>
                <a:latin typeface="Calibri" charset="0"/>
                <a:ea typeface="ＭＳ Ｐゴシック" charset="0"/>
              </a:rPr>
              <a:t>る</a:t>
            </a:r>
            <a:r>
              <a:rPr lang="en-US" sz="1800" dirty="0">
                <a:latin typeface="Calibri" charset="0"/>
                <a:ea typeface="ＭＳ Ｐゴシック" charset="0"/>
              </a:rPr>
              <a:t>。</a:t>
            </a:r>
            <a:r>
              <a:rPr lang="en-US" sz="1800" dirty="0" err="1">
                <a:solidFill>
                  <a:srgbClr val="00B050"/>
                </a:solidFill>
                <a:latin typeface="Calibri" charset="0"/>
                <a:ea typeface="ＭＳ Ｐゴシック" charset="0"/>
              </a:rPr>
              <a:t>また</a:t>
            </a:r>
            <a:r>
              <a:rPr lang="ja-JP" altLang="en-US" sz="1800" dirty="0">
                <a:solidFill>
                  <a:srgbClr val="00B050"/>
                </a:solidFill>
                <a:latin typeface="Calibri" charset="0"/>
                <a:ea typeface="ＭＳ Ｐゴシック" charset="0"/>
              </a:rPr>
              <a:t>フォローアップの議論で分野をまたいだ作業が必要となる</a:t>
            </a:r>
            <a:r>
              <a:rPr lang="ja-JP" altLang="en-US" sz="1800" dirty="0">
                <a:solidFill>
                  <a:srgbClr val="00B0F0"/>
                </a:solidFill>
                <a:latin typeface="Calibri" charset="0"/>
                <a:ea typeface="ＭＳ Ｐゴシック" charset="0"/>
              </a:rPr>
              <a:t>ため</a:t>
            </a:r>
            <a:r>
              <a:rPr lang="ja-JP" altLang="en-US" sz="1800" dirty="0">
                <a:solidFill>
                  <a:srgbClr val="00B050"/>
                </a:solidFill>
                <a:latin typeface="Calibri" charset="0"/>
                <a:ea typeface="ＭＳ Ｐゴシック" charset="0"/>
              </a:rPr>
              <a:t>、すべて</a:t>
            </a:r>
            <a:r>
              <a:rPr lang="en-US" sz="1800" dirty="0" err="1">
                <a:solidFill>
                  <a:srgbClr val="00B050"/>
                </a:solidFill>
                <a:latin typeface="Calibri" charset="0"/>
                <a:ea typeface="ＭＳ Ｐゴシック" charset="0"/>
              </a:rPr>
              <a:t>の参加者が</a:t>
            </a:r>
            <a:r>
              <a:rPr lang="ja-JP" altLang="en-US" sz="1800" dirty="0">
                <a:solidFill>
                  <a:srgbClr val="00B050"/>
                </a:solidFill>
                <a:latin typeface="Calibri" charset="0"/>
                <a:ea typeface="ＭＳ Ｐゴシック" charset="0"/>
              </a:rPr>
              <a:t>内在する</a:t>
            </a:r>
            <a:r>
              <a:rPr lang="en-US" sz="1800" dirty="0" err="1">
                <a:solidFill>
                  <a:srgbClr val="00B050"/>
                </a:solidFill>
                <a:latin typeface="Calibri" charset="0"/>
                <a:ea typeface="ＭＳ Ｐゴシック" charset="0"/>
              </a:rPr>
              <a:t>問題を理解</a:t>
            </a:r>
            <a:r>
              <a:rPr lang="ja-JP" altLang="en-US" sz="1800" dirty="0">
                <a:solidFill>
                  <a:srgbClr val="00B0F0"/>
                </a:solidFill>
                <a:latin typeface="Calibri" charset="0"/>
                <a:ea typeface="ＭＳ Ｐゴシック" charset="0"/>
              </a:rPr>
              <a:t>する</a:t>
            </a:r>
            <a:r>
              <a:rPr lang="ja-JP" altLang="en-US" sz="1800" dirty="0">
                <a:solidFill>
                  <a:srgbClr val="00B050"/>
                </a:solidFill>
                <a:latin typeface="Calibri" charset="0"/>
                <a:ea typeface="ＭＳ Ｐゴシック" charset="0"/>
              </a:rPr>
              <a:t>。</a:t>
            </a:r>
            <a:r>
              <a:rPr lang="en-US" sz="1800" dirty="0" err="1">
                <a:latin typeface="Calibri" charset="0"/>
                <a:ea typeface="ＭＳ Ｐゴシック" charset="0"/>
              </a:rPr>
              <a:t>このプロセスは最終的にFOSS使用に関する明確な</a:t>
            </a:r>
            <a:r>
              <a:rPr lang="ja-JP" altLang="en-US" sz="1800" dirty="0">
                <a:solidFill>
                  <a:srgbClr val="FF0000"/>
                </a:solidFill>
                <a:latin typeface="Calibri" charset="0"/>
                <a:ea typeface="ＭＳ Ｐゴシック" charset="0"/>
              </a:rPr>
              <a:t>指導</a:t>
            </a:r>
            <a:r>
              <a:rPr lang="en-US" sz="1800" dirty="0" err="1">
                <a:latin typeface="Calibri" charset="0"/>
                <a:ea typeface="ＭＳ Ｐゴシック" charset="0"/>
              </a:rPr>
              <a:t>となる必要があ</a:t>
            </a:r>
            <a:r>
              <a:rPr lang="ja-JP" altLang="en-US" sz="1800" dirty="0">
                <a:solidFill>
                  <a:srgbClr val="00B0F0"/>
                </a:solidFill>
                <a:latin typeface="Calibri" charset="0"/>
                <a:ea typeface="ＭＳ Ｐゴシック" charset="0"/>
              </a:rPr>
              <a:t>る</a:t>
            </a:r>
            <a:r>
              <a:rPr lang="en-US" sz="1800" dirty="0">
                <a:latin typeface="Calibri" charset="0"/>
                <a:ea typeface="ＭＳ Ｐゴシック" charset="0"/>
              </a:rPr>
              <a: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33300" y="3039475"/>
            <a:ext cx="1973610" cy="1212408"/>
            <a:chOff x="-188967" y="2412353"/>
            <a:chExt cx="1973610" cy="1212408"/>
          </a:xfrm>
        </p:grpSpPr>
        <p:grpSp>
          <p:nvGrpSpPr>
            <p:cNvPr id="16" name="Group 15"/>
            <p:cNvGrpSpPr/>
            <p:nvPr/>
          </p:nvGrpSpPr>
          <p:grpSpPr>
            <a:xfrm>
              <a:off x="-188967" y="2412353"/>
              <a:ext cx="1973610" cy="771113"/>
              <a:chOff x="-188967" y="2412353"/>
              <a:chExt cx="1973610" cy="771113"/>
            </a:xfrm>
          </p:grpSpPr>
          <p:sp>
            <p:nvSpPr>
              <p:cNvPr id="18" name="TextBox 17"/>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19" name="TextBox 18"/>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72468" y="4193989"/>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4" name="TextBox 23"/>
          <p:cNvSpPr txBox="1"/>
          <p:nvPr/>
        </p:nvSpPr>
        <p:spPr>
          <a:xfrm>
            <a:off x="845117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711647" y="34584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9309" y="4316671"/>
            <a:ext cx="4273016" cy="1460318"/>
          </a:xfrm>
          <a:prstGeom prst="rect">
            <a:avLst/>
          </a:prstGeom>
        </p:spPr>
      </p:pic>
      <p:sp>
        <p:nvSpPr>
          <p:cNvPr id="37" name="TextBox 36"/>
          <p:cNvSpPr txBox="1"/>
          <p:nvPr/>
        </p:nvSpPr>
        <p:spPr>
          <a:xfrm>
            <a:off x="5725888" y="4708460"/>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err="1">
                <a:latin typeface="Calibri" charset="0"/>
                <a:ea typeface="ＭＳ Ｐゴシック" charset="0"/>
              </a:rPr>
              <a:t>FOSSレビューのプロセスにおいては、関係者間での意見の相違があったり、ある決定が特別に重要だったりする場合を想定し、十分な</a:t>
            </a:r>
            <a:r>
              <a:rPr lang="ja-JP" altLang="en-US" sz="2000" dirty="0">
                <a:latin typeface="Calibri" charset="0"/>
                <a:ea typeface="ＭＳ Ｐゴシック" charset="0"/>
              </a:rPr>
              <a:t>上級</a:t>
            </a:r>
            <a:r>
              <a:rPr lang="en-US" sz="2000" dirty="0" err="1">
                <a:latin typeface="Calibri" charset="0"/>
                <a:ea typeface="ＭＳ Ｐゴシック" charset="0"/>
              </a:rPr>
              <a:t>監督機能が必要とな</a:t>
            </a:r>
            <a:r>
              <a:rPr lang="ja-JP" altLang="en-US" sz="2000" dirty="0">
                <a:solidFill>
                  <a:srgbClr val="00B0F0"/>
                </a:solidFill>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347051" y="2812574"/>
            <a:ext cx="1973610" cy="1212408"/>
            <a:chOff x="-188967" y="2412353"/>
            <a:chExt cx="1973610" cy="1212408"/>
          </a:xfrm>
        </p:grpSpPr>
        <p:grpSp>
          <p:nvGrpSpPr>
            <p:cNvPr id="34" name="Group 33"/>
            <p:cNvGrpSpPr/>
            <p:nvPr/>
          </p:nvGrpSpPr>
          <p:grpSpPr>
            <a:xfrm>
              <a:off x="-188967" y="2412353"/>
              <a:ext cx="1973610" cy="771113"/>
              <a:chOff x="-188967" y="2412353"/>
              <a:chExt cx="1973610" cy="771113"/>
            </a:xfrm>
          </p:grpSpPr>
          <p:sp>
            <p:nvSpPr>
              <p:cNvPr id="39" name="TextBox 38"/>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40" name="TextBox 39"/>
              <p:cNvSpPr txBox="1"/>
              <p:nvPr/>
            </p:nvSpPr>
            <p:spPr>
              <a:xfrm>
                <a:off x="-172936" y="2412353"/>
                <a:ext cx="195757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86219" y="3967088"/>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45" name="TextBox 44"/>
          <p:cNvSpPr txBox="1"/>
          <p:nvPr/>
        </p:nvSpPr>
        <p:spPr>
          <a:xfrm>
            <a:off x="846492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725398" y="323159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739639" y="448155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grpSp>
        <p:nvGrpSpPr>
          <p:cNvPr id="52" name="Group 51"/>
          <p:cNvGrpSpPr/>
          <p:nvPr/>
        </p:nvGrpSpPr>
        <p:grpSpPr>
          <a:xfrm>
            <a:off x="4756065" y="5187787"/>
            <a:ext cx="2480158" cy="960352"/>
            <a:chOff x="3207689" y="4882512"/>
            <a:chExt cx="2480158"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207689" y="5565867"/>
              <a:ext cx="2480158"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00B050"/>
                  </a:solidFill>
                </a:rPr>
                <a:t>上級マネージメント</a:t>
              </a:r>
              <a:r>
                <a:rPr lang="en-US" sz="1200" dirty="0" err="1">
                  <a:solidFill>
                    <a:srgbClr val="333333"/>
                  </a:solidFill>
                </a:rPr>
                <a:t>レビュー委員会</a:t>
              </a:r>
              <a:endParaRPr lang="en-US" sz="1200" dirty="0">
                <a:solidFill>
                  <a:srgbClr val="333333"/>
                </a:solidFill>
              </a:endParaRPr>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solidFill>
                  <a:srgbClr val="00B0F0"/>
                </a:solidFill>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solidFill>
                  <a:srgbClr val="00B0F0"/>
                </a:solidFill>
                <a:latin typeface="Calibri" charset="0"/>
                <a:ea typeface="ＭＳ Ｐゴシック" charset="0"/>
              </a:rPr>
              <a:t>時に</a:t>
            </a:r>
            <a:r>
              <a:rPr lang="x-none" dirty="0">
                <a:latin typeface="Calibri" charset="0"/>
                <a:ea typeface="ＭＳ Ｐゴシック" charset="0"/>
              </a:rPr>
              <a:t>最初に行うべき</a:t>
            </a:r>
            <a:r>
              <a:rPr lang="x-none" dirty="0">
                <a:solidFill>
                  <a:srgbClr val="FF0000"/>
                </a:solidFill>
                <a:latin typeface="Calibri" charset="0"/>
                <a:ea typeface="ＭＳ Ｐゴシック" charset="0"/>
              </a:rPr>
              <a:t>ア</a:t>
            </a:r>
            <a:r>
              <a:rPr lang="x-none" dirty="0">
                <a:latin typeface="Calibri" charset="0"/>
                <a:ea typeface="ＭＳ Ｐゴシック" charset="0"/>
              </a:rPr>
              <a:t>クションは</a:t>
            </a:r>
            <a:r>
              <a:rPr lang="ja-JP" altLang="en-US" dirty="0">
                <a:solidFill>
                  <a:srgbClr val="00B0F0"/>
                </a:solidFill>
                <a:latin typeface="Calibri" charset="0"/>
                <a:ea typeface="ＭＳ Ｐゴシック" charset="0"/>
              </a:rPr>
              <a:t>何</a:t>
            </a:r>
            <a:r>
              <a:rPr lang="x-none" dirty="0">
                <a:latin typeface="Calibri" charset="0"/>
                <a:ea typeface="ＭＳ Ｐゴシック" charset="0"/>
              </a:rPr>
              <a:t>で</a:t>
            </a:r>
            <a:r>
              <a:rPr lang="ja-JP" altLang="en-US" dirty="0">
                <a:solidFill>
                  <a:srgbClr val="00B0F0"/>
                </a:solidFill>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solidFill>
                  <a:srgbClr val="00B0F0"/>
                </a:solidFill>
                <a:latin typeface="Calibri" charset="0"/>
                <a:ea typeface="ＭＳ Ｐゴシック" charset="0"/>
              </a:rPr>
              <a:t>の使用</a:t>
            </a:r>
            <a:r>
              <a:rPr lang="x-none" dirty="0">
                <a:solidFill>
                  <a:srgbClr val="00B0F0"/>
                </a:solidFill>
                <a:latin typeface="Calibri" charset="0"/>
                <a:ea typeface="ＭＳ Ｐゴシック" charset="0"/>
              </a:rPr>
              <a:t>に</a:t>
            </a:r>
            <a:r>
              <a:rPr lang="ja-JP" altLang="en-US" dirty="0">
                <a:solidFill>
                  <a:srgbClr val="00B0F0"/>
                </a:solidFill>
                <a:latin typeface="Calibri" charset="0"/>
                <a:ea typeface="ＭＳ Ｐゴシック" charset="0"/>
              </a:rPr>
              <a:t>関する</a:t>
            </a:r>
            <a:r>
              <a:rPr lang="x-none" dirty="0">
                <a:latin typeface="Calibri" charset="0"/>
                <a:ea typeface="ＭＳ Ｐゴシック" charset="0"/>
              </a:rPr>
              <a:t>質問や疑問があ</a:t>
            </a:r>
            <a:r>
              <a:rPr lang="ja-JP" altLang="en-US" dirty="0">
                <a:solidFill>
                  <a:srgbClr val="00B0F0"/>
                </a:solidFill>
                <a:latin typeface="Calibri" charset="0"/>
                <a:ea typeface="ＭＳ Ｐゴシック" charset="0"/>
              </a:rPr>
              <a:t>る</a:t>
            </a:r>
            <a:r>
              <a:rPr lang="x-none" dirty="0">
                <a:latin typeface="Calibri" charset="0"/>
                <a:ea typeface="ＭＳ Ｐゴシック" charset="0"/>
              </a:rPr>
              <a:t>場合、何をす</a:t>
            </a:r>
            <a:r>
              <a:rPr lang="ja-JP" altLang="en-US" dirty="0">
                <a:solidFill>
                  <a:srgbClr val="00B0F0"/>
                </a:solidFill>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solidFill>
                  <a:srgbClr val="00B0F0"/>
                </a:solidFill>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solidFill>
                  <a:srgbClr val="00B0F0"/>
                </a:solidFill>
                <a:latin typeface="Calibri" charset="0"/>
                <a:ea typeface="ＭＳ Ｐゴシック" charset="0"/>
              </a:rPr>
              <a:t>の</a:t>
            </a:r>
            <a:r>
              <a:rPr lang="x-none" dirty="0">
                <a:latin typeface="Calibri" charset="0"/>
                <a:ea typeface="ＭＳ Ｐゴシック" charset="0"/>
              </a:rPr>
              <a:t>かを</a:t>
            </a:r>
            <a:r>
              <a:rPr lang="ja-JP" altLang="en-US" dirty="0">
                <a:solidFill>
                  <a:srgbClr val="FF0000"/>
                </a:solidFill>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a:t>
            </a:r>
            <a:r>
              <a:rPr lang="ja-JP" altLang="en-US" dirty="0" err="1">
                <a:latin typeface="Calibri" charset="0"/>
                <a:ea typeface="ＭＳ Ｐゴシック" charset="0"/>
              </a:rPr>
              <a:t>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solidFill>
                  <a:srgbClr val="00B0F0"/>
                </a:solidFill>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a:t>
            </a:r>
            <a:r>
              <a:rPr lang="x-none"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t>マネジメント</a:t>
            </a:r>
            <a:r>
              <a:rPr lang="ja-JP" altLang="en-US" dirty="0">
                <a:solidFill>
                  <a:srgbClr val="FF0000"/>
                </a:solidFill>
              </a:rPr>
              <a:t>の始めから終わりまで</a:t>
            </a:r>
            <a:r>
              <a:rPr lang="en-US" dirty="0"/>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もしくはOpenChain</a:t>
            </a:r>
            <a:r>
              <a:rPr lang="en-US" altLang="ja-JP" dirty="0">
                <a:solidFill>
                  <a:srgbClr val="00B050"/>
                </a:solidFill>
                <a:latin typeface="Calibri" charset="0"/>
                <a:ea typeface="MS PGothic" charset="0"/>
              </a:rPr>
              <a:t> </a:t>
            </a:r>
            <a:r>
              <a:rPr lang="en-US" altLang="ja-JP" dirty="0" err="1">
                <a:solidFill>
                  <a:srgbClr val="00B050"/>
                </a:solidFill>
                <a:latin typeface="Calibri" charset="0"/>
                <a:ea typeface="MS PGothic" charset="0"/>
              </a:rPr>
              <a:t>仕様書</a:t>
            </a:r>
            <a:r>
              <a:rPr lang="ja-JP" altLang="en-US" dirty="0">
                <a:solidFill>
                  <a:srgbClr val="00B050"/>
                </a:solidFill>
                <a:latin typeface="Calibri" charset="0"/>
                <a:ea typeface="MS PGothic" charset="0"/>
              </a:rPr>
              <a:t>で定義されている</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供給ソフトウェア</a:t>
            </a:r>
            <a:r>
              <a:rPr lang="en-US" altLang="ja-JP" dirty="0">
                <a:solidFill>
                  <a:srgbClr val="00B050"/>
                </a:solidFill>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dirty="0">
                <a:solidFill>
                  <a:srgbClr val="FF0000"/>
                </a:solidFill>
                <a:latin typeface="Calibri" charset="0"/>
                <a:ea typeface="MS PGothic" charset="0"/>
              </a:rPr>
              <a:t>一連の業務行動</a:t>
            </a:r>
            <a:r>
              <a:rPr lang="en-US" dirty="0" err="1">
                <a:latin typeface="Calibri" charset="0"/>
                <a:ea typeface="MS PGothic" charset="0"/>
              </a:rPr>
              <a:t>で構成され</a:t>
            </a:r>
            <a:r>
              <a:rPr lang="ja-JP" altLang="en-US" dirty="0">
                <a:solidFill>
                  <a:srgbClr val="00B0F0"/>
                </a:solidFill>
                <a:latin typeface="Calibri" charset="0"/>
                <a:ea typeface="MS PGothic" charset="0"/>
              </a:rPr>
              <a:t>る</a:t>
            </a:r>
            <a:r>
              <a:rPr lang="en-US" dirty="0">
                <a:solidFill>
                  <a:srgbClr val="00B0F0"/>
                </a:solidFill>
                <a:latin typeface="Calibri" charset="0"/>
                <a:ea typeface="MS PGothic" charset="0"/>
              </a:rPr>
              <a:t>  </a:t>
            </a:r>
          </a:p>
          <a:p>
            <a:pPr>
              <a:buFont typeface="Arial"/>
              <a:buChar char="•"/>
            </a:pPr>
            <a:r>
              <a:rPr lang="en-US" dirty="0" err="1">
                <a:latin typeface="Calibri" charset="0"/>
                <a:ea typeface="MS PGothic" charset="0"/>
              </a:rPr>
              <a:t>コンプライアンス</a:t>
            </a:r>
            <a:r>
              <a:rPr lang="ja-JP" altLang="en-US" dirty="0">
                <a:solidFill>
                  <a:srgbClr val="00B050"/>
                </a:solidFill>
                <a:latin typeface="Calibri" charset="0"/>
                <a:ea typeface="MS PGothic" charset="0"/>
              </a:rPr>
              <a:t>精査</a:t>
            </a:r>
            <a:r>
              <a:rPr lang="en-US" dirty="0" err="1">
                <a:latin typeface="Calibri" charset="0"/>
                <a:ea typeface="MS PGothic" charset="0"/>
              </a:rPr>
              <a:t>の結果として、供給ソフトウェアで使用されている</a:t>
            </a:r>
            <a:r>
              <a:rPr lang="ja-JP" altLang="en-US" dirty="0">
                <a:solidFill>
                  <a:srgbClr val="FF0000"/>
                </a:solidFill>
                <a:latin typeface="Calibri" charset="0"/>
                <a:ea typeface="MS PGothic" charset="0"/>
              </a:rPr>
              <a:t>すべて</a:t>
            </a:r>
            <a:r>
              <a:rPr lang="en-US" dirty="0" err="1">
                <a:latin typeface="Calibri" charset="0"/>
                <a:ea typeface="MS PGothic" charset="0"/>
              </a:rPr>
              <a:t>のFOSS</a:t>
            </a:r>
            <a:r>
              <a:rPr lang="ja-JP" altLang="en-US" dirty="0">
                <a:solidFill>
                  <a:srgbClr val="FF0000"/>
                </a:solidFill>
                <a:latin typeface="Calibri" charset="0"/>
                <a:ea typeface="MS PGothic" charset="0"/>
              </a:rPr>
              <a:t>が</a:t>
            </a:r>
            <a:r>
              <a:rPr lang="en-US" dirty="0" err="1">
                <a:solidFill>
                  <a:srgbClr val="FF0000"/>
                </a:solidFill>
                <a:latin typeface="Calibri" charset="0"/>
                <a:ea typeface="MS PGothic" charset="0"/>
              </a:rPr>
              <a:t>特定</a:t>
            </a:r>
            <a:r>
              <a:rPr lang="ja-JP" altLang="en-US" dirty="0">
                <a:solidFill>
                  <a:srgbClr val="FF0000"/>
                </a:solidFill>
                <a:latin typeface="Calibri" charset="0"/>
                <a:ea typeface="MS PGothic" charset="0"/>
              </a:rPr>
              <a:t>でき</a:t>
            </a:r>
            <a:r>
              <a:rPr lang="ja-JP" altLang="en-US" dirty="0">
                <a:solidFill>
                  <a:srgbClr val="00B0F0"/>
                </a:solidFill>
                <a:latin typeface="Calibri" charset="0"/>
                <a:ea typeface="MS PGothic" charset="0"/>
              </a:rPr>
              <a:t>る</a:t>
            </a:r>
            <a:r>
              <a:rPr lang="en-US" dirty="0">
                <a:latin typeface="Calibri" charset="0"/>
                <a:ea typeface="MS PGothic" charset="0"/>
              </a:rPr>
              <a:t>。</a:t>
            </a:r>
            <a:r>
              <a:rPr lang="ja-JP" altLang="en-US" dirty="0">
                <a:solidFill>
                  <a:srgbClr val="FF0000"/>
                </a:solidFill>
                <a:latin typeface="Calibri" charset="0"/>
                <a:ea typeface="MS PGothic" charset="0"/>
              </a:rPr>
              <a:t>それによって</a:t>
            </a:r>
            <a:r>
              <a:rPr lang="ja-JP" altLang="en-US" dirty="0">
                <a:latin typeface="Calibri" charset="0"/>
                <a:ea typeface="MS PGothic" charset="0"/>
              </a:rPr>
              <a:t>、</a:t>
            </a:r>
            <a:r>
              <a:rPr lang="en-US" dirty="0" err="1">
                <a:latin typeface="Calibri" charset="0"/>
                <a:ea typeface="MS PGothic" charset="0"/>
              </a:rPr>
              <a:t>すべてのFOSSライセンスの義務</a:t>
            </a:r>
            <a:r>
              <a:rPr lang="ja-JP" altLang="en-US" dirty="0">
                <a:solidFill>
                  <a:srgbClr val="FF0000"/>
                </a:solidFill>
                <a:latin typeface="Calibri" charset="0"/>
                <a:ea typeface="MS PGothic" charset="0"/>
              </a:rPr>
              <a:t>が</a:t>
            </a:r>
            <a:r>
              <a:rPr lang="en-US" dirty="0" err="1">
                <a:latin typeface="Calibri" charset="0"/>
                <a:ea typeface="MS PGothic" charset="0"/>
              </a:rPr>
              <a:t>履行され</a:t>
            </a:r>
            <a:r>
              <a:rPr lang="ja-JP" altLang="en-US" dirty="0">
                <a:solidFill>
                  <a:srgbClr val="00B050"/>
                </a:solidFill>
                <a:latin typeface="Calibri" charset="0"/>
                <a:ea typeface="MS PGothic" charset="0"/>
              </a:rPr>
              <a:t>ていること</a:t>
            </a:r>
            <a:r>
              <a:rPr lang="en-US" dirty="0">
                <a:solidFill>
                  <a:srgbClr val="FF0000"/>
                </a:solidFill>
                <a:latin typeface="Calibri" charset="0"/>
                <a:ea typeface="MS PGothic" charset="0"/>
              </a:rPr>
              <a:t>、</a:t>
            </a:r>
            <a:r>
              <a:rPr lang="ja-JP" altLang="en-US" dirty="0">
                <a:solidFill>
                  <a:srgbClr val="FF0000"/>
                </a:solidFill>
                <a:latin typeface="Calibri" charset="0"/>
                <a:ea typeface="MS PGothic" charset="0"/>
              </a:rPr>
              <a:t>また、将来に渡って</a:t>
            </a:r>
            <a:r>
              <a:rPr lang="en-US" dirty="0" err="1">
                <a:solidFill>
                  <a:srgbClr val="FF0000"/>
                </a:solidFill>
                <a:latin typeface="Calibri" charset="0"/>
                <a:ea typeface="MS PGothic" charset="0"/>
              </a:rPr>
              <a:t>履行されることを確</a:t>
            </a:r>
            <a:r>
              <a:rPr lang="ja-JP" altLang="en-US" dirty="0" err="1">
                <a:solidFill>
                  <a:srgbClr val="FF0000"/>
                </a:solidFill>
                <a:latin typeface="Calibri" charset="0"/>
                <a:ea typeface="MS PGothic" charset="0"/>
              </a:rPr>
              <a:t>かな</a:t>
            </a:r>
            <a:r>
              <a:rPr lang="ja-JP" altLang="en-US" dirty="0">
                <a:solidFill>
                  <a:srgbClr val="FF0000"/>
                </a:solidFill>
                <a:latin typeface="Calibri" charset="0"/>
                <a:ea typeface="MS PGothic" charset="0"/>
              </a:rPr>
              <a:t>ものに</a:t>
            </a:r>
            <a:r>
              <a:rPr lang="ja-JP" altLang="en-US" dirty="0">
                <a:solidFill>
                  <a:srgbClr val="00B0F0"/>
                </a:solidFill>
                <a:latin typeface="Calibri" charset="0"/>
                <a:ea typeface="MS PGothic" charset="0"/>
              </a:rPr>
              <a:t>する</a:t>
            </a:r>
            <a:r>
              <a:rPr lang="en-US" dirty="0">
                <a:latin typeface="Calibri" charset="0"/>
                <a:ea typeface="MS PGothic" charset="0"/>
              </a:rPr>
              <a:t>。</a:t>
            </a:r>
          </a:p>
          <a:p>
            <a:pPr>
              <a:buFont typeface="Arial"/>
              <a:buChar char="•"/>
            </a:pPr>
            <a:r>
              <a:rPr lang="en-US" dirty="0" err="1">
                <a:latin typeface="Calibri" charset="0"/>
                <a:ea typeface="MS PGothic" charset="0"/>
              </a:rPr>
              <a:t>大企業が詳細なプロセスを保有する一方で</a:t>
            </a:r>
            <a:r>
              <a:rPr lang="ja-JP" altLang="en-US" dirty="0" err="1">
                <a:solidFill>
                  <a:srgbClr val="FF0000"/>
                </a:solidFill>
                <a:latin typeface="Calibri" charset="0"/>
                <a:ea typeface="MS PGothic" charset="0"/>
              </a:rPr>
              <a:t>、</a:t>
            </a:r>
            <a:r>
              <a:rPr lang="en-US" dirty="0" err="1">
                <a:latin typeface="Calibri" charset="0"/>
                <a:ea typeface="MS PGothic" charset="0"/>
              </a:rPr>
              <a:t>小規模の企業ではチェック</a:t>
            </a:r>
            <a:r>
              <a:rPr lang="ja-JP" altLang="en-US" dirty="0">
                <a:latin typeface="Calibri" charset="0"/>
                <a:ea typeface="MS PGothic" charset="0"/>
              </a:rPr>
              <a:t> </a:t>
            </a:r>
            <a:r>
              <a:rPr lang="en-US" dirty="0" err="1">
                <a:latin typeface="Calibri" charset="0"/>
                <a:ea typeface="MS PGothic" charset="0"/>
              </a:rPr>
              <a:t>リストを使うだけの場合があ</a:t>
            </a:r>
            <a:r>
              <a:rPr lang="ja-JP" altLang="en-US" dirty="0">
                <a:solidFill>
                  <a:srgbClr val="00B0F0"/>
                </a:solidFill>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a:t>
            </a:r>
            <a:r>
              <a:rPr lang="en-US" dirty="0" err="1">
                <a:solidFill>
                  <a:srgbClr val="FF0000"/>
                </a:solidFill>
                <a:latin typeface="Calibri" charset="0"/>
                <a:ea typeface="MS PGothic" charset="0"/>
              </a:rPr>
              <a:t>大企業</a:t>
            </a:r>
            <a:r>
              <a:rPr lang="en-US" dirty="0" err="1">
                <a:latin typeface="Calibri" charset="0"/>
                <a:ea typeface="MS PGothic" charset="0"/>
              </a:rPr>
              <a:t>のプロセス</a:t>
            </a:r>
            <a:r>
              <a:rPr lang="ja-JP" altLang="en-US" dirty="0">
                <a:solidFill>
                  <a:srgbClr val="00B0F0"/>
                </a:solidFill>
                <a:latin typeface="Calibri" charset="0"/>
                <a:ea typeface="MS PGothic" charset="0"/>
              </a:rPr>
              <a:t>の一</a:t>
            </a:r>
            <a:r>
              <a:rPr lang="en-US" dirty="0" err="1">
                <a:latin typeface="Calibri" charset="0"/>
                <a:ea typeface="MS PGothic" charset="0"/>
              </a:rPr>
              <a:t>例を提供します</a:t>
            </a:r>
            <a:r>
              <a:rPr lang="en-US" dirty="0">
                <a:latin typeface="Calibri" charset="0"/>
                <a:ea typeface="MS PGothic" charset="0"/>
              </a:rPr>
              <a:t>。  </a:t>
            </a: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a:t>
            </a:r>
            <a:r>
              <a:rPr lang="ja-JP" altLang="en-US" sz="1400" b="1" dirty="0">
                <a:solidFill>
                  <a:srgbClr val="00B0F0"/>
                </a:solidFill>
              </a:rPr>
              <a:t>（受領する）</a:t>
            </a:r>
            <a:endParaRPr lang="en-US" altLang="ja-JP" sz="1400" b="1" dirty="0">
              <a:solidFill>
                <a:srgbClr val="00B0F0"/>
              </a:solidFill>
            </a:endParaRP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FF0000"/>
                </a:solidFill>
              </a:rPr>
              <a:t>FOSS</a:t>
            </a:r>
            <a:r>
              <a:rPr lang="ja-JP" altLang="en-US" sz="1400" b="1" dirty="0">
                <a:solidFill>
                  <a:srgbClr val="FF0000"/>
                </a:solidFill>
              </a:rPr>
              <a:t>の特定</a:t>
            </a:r>
            <a:endParaRPr lang="en-US" sz="1400" b="1" dirty="0">
              <a:solidFill>
                <a:srgbClr val="FF0000"/>
              </a:solidFill>
            </a:endParaRPr>
          </a:p>
          <a:p>
            <a:pPr algn="ctr">
              <a:defRPr/>
            </a:pPr>
            <a:r>
              <a:rPr lang="en-US" sz="1400" b="1" dirty="0" err="1">
                <a:solidFill>
                  <a:srgbClr val="FF0000"/>
                </a:solidFill>
              </a:rPr>
              <a:t>FOSSの義務</a:t>
            </a:r>
            <a:r>
              <a:rPr lang="ja-JP" altLang="en-US" sz="1400" b="1" dirty="0">
                <a:solidFill>
                  <a:srgbClr val="FF0000"/>
                </a:solidFill>
              </a:rPr>
              <a:t>の履行</a:t>
            </a:r>
            <a:endParaRPr lang="en-US" sz="1400" b="1" dirty="0">
              <a:solidFill>
                <a:srgbClr val="FF0000"/>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389254"/>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1818214" y="2762317"/>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41866" y="1988025"/>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各種告知／表示および帰属</a:t>
            </a:r>
            <a:r>
              <a:rPr lang="ja-JP" altLang="en-US" sz="1100" b="1" dirty="0">
                <a:solidFill>
                  <a:srgbClr val="FF0000"/>
                </a:solidFill>
              </a:rPr>
              <a:t>情報</a:t>
            </a:r>
            <a:endParaRPr lang="en-US" sz="1100" b="1" dirty="0">
              <a:solidFill>
                <a:srgbClr val="FF0000"/>
              </a:solidFill>
            </a:endParaRP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書面による申し出</a:t>
            </a:r>
            <a:endParaRPr lang="en-US" sz="1100" b="1" dirty="0">
              <a:solidFill>
                <a:srgbClr val="FF0000"/>
              </a:solidFill>
            </a:endParaRPr>
          </a:p>
        </p:txBody>
      </p:sp>
      <p:sp>
        <p:nvSpPr>
          <p:cNvPr id="21525" name="TextBox 23"/>
          <p:cNvSpPr txBox="1">
            <a:spLocks noChangeArrowheads="1"/>
          </p:cNvSpPr>
          <p:nvPr/>
        </p:nvSpPr>
        <p:spPr bwMode="auto">
          <a:xfrm>
            <a:off x="2749859" y="4650111"/>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4042977" y="4485575"/>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solidFill>
                  <a:srgbClr val="FF0000"/>
                </a:solidFill>
                <a:cs typeface="Arial" charset="0"/>
              </a:rPr>
              <a:t>に添って監査で</a:t>
            </a:r>
            <a:r>
              <a:rPr lang="ja-JP" altLang="en-US" sz="1100" dirty="0">
                <a:solidFill>
                  <a:srgbClr val="FF0000"/>
                </a:solidFill>
                <a:cs typeface="Arial" charset="0"/>
              </a:rPr>
              <a:t>見つけた</a:t>
            </a:r>
            <a:endParaRPr lang="en-US" sz="1100" dirty="0">
              <a:solidFill>
                <a:srgbClr val="FF0000"/>
              </a:solidFill>
              <a:cs typeface="Arial" charset="0"/>
            </a:endParaRPr>
          </a:p>
          <a:p>
            <a:pPr algn="ctr"/>
            <a:r>
              <a:rPr lang="en-US" sz="1100" dirty="0">
                <a:cs typeface="Arial" charset="0"/>
              </a:rPr>
              <a:t>全</a:t>
            </a:r>
            <a:r>
              <a:rPr lang="ja-JP" altLang="en-US" sz="1100" dirty="0">
                <a:solidFill>
                  <a:srgbClr val="00B050"/>
                </a:solidFill>
                <a:cs typeface="Arial" charset="0"/>
              </a:rPr>
              <a:t>課題</a:t>
            </a:r>
            <a:r>
              <a:rPr lang="en-US" sz="1100" dirty="0" err="1">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1560702" y="4646613"/>
            <a:ext cx="1099615"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110840" y="4662810"/>
            <a:ext cx="1612900"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r>
              <a:rPr lang="en-US" sz="1100" dirty="0" err="1">
                <a:cs typeface="Arial" charset="0"/>
              </a:rPr>
              <a:t>スキャン、監査</a:t>
            </a:r>
            <a:r>
              <a:rPr lang="en-US" sz="1100" dirty="0">
                <a:cs typeface="Arial" charset="0"/>
              </a:rPr>
              <a:t> </a:t>
            </a:r>
          </a:p>
          <a:p>
            <a:pPr algn="ctr"/>
            <a:r>
              <a:rPr lang="en-US" sz="1100" dirty="0" err="1">
                <a:solidFill>
                  <a:srgbClr val="FF0000"/>
                </a:solidFill>
                <a:cs typeface="Arial" charset="0"/>
              </a:rPr>
              <a:t>適切な告知／表示が提供されていることを検証する</a:t>
            </a:r>
            <a:endParaRPr lang="en-US" sz="1100" dirty="0">
              <a:solidFill>
                <a:srgbClr val="FF0000"/>
              </a:solidFill>
              <a:cs typeface="Arial" charset="0"/>
            </a:endParaRPr>
          </a:p>
          <a:p>
            <a:pPr algn="ctr">
              <a:buFontTx/>
              <a:buChar char="-"/>
            </a:pPr>
            <a:endParaRPr lang="en-US" sz="1100" dirty="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2110510" y="4169099"/>
            <a:ext cx="2013547" cy="4775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582769" y="4162749"/>
            <a:ext cx="998488" cy="48736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866269" y="4162749"/>
            <a:ext cx="170601" cy="32282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028153" y="4902706"/>
            <a:ext cx="2448086"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solidFill>
                  <a:srgbClr val="00B0F0"/>
                </a:solidFill>
                <a:cs typeface="Arial" charset="0"/>
              </a:rPr>
              <a:t>名</a:t>
            </a:r>
            <a:r>
              <a:rPr lang="en-US" sz="1100" dirty="0">
                <a:cs typeface="Arial" charset="0"/>
              </a:rPr>
              <a:t>（</a:t>
            </a:r>
            <a:r>
              <a:rPr lang="en-US" sz="1100" dirty="0" err="1">
                <a:cs typeface="Arial" charset="0"/>
              </a:rPr>
              <a:t>バージョン</a:t>
            </a:r>
            <a:r>
              <a:rPr lang="ja-JP" altLang="en-US" sz="1100" dirty="0">
                <a:solidFill>
                  <a:srgbClr val="00B0F0"/>
                </a:solidFill>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dirty="0" err="1">
                <a:solidFill>
                  <a:srgbClr val="FF0000"/>
                </a:solidFill>
                <a:cs typeface="Arial" charset="0"/>
              </a:rPr>
              <a:t>一覧表に</a:t>
            </a:r>
            <a:r>
              <a:rPr lang="en-US" sz="1100" dirty="0">
                <a:solidFill>
                  <a:srgbClr val="FF0000"/>
                </a:solidFill>
                <a:cs typeface="Arial" charset="0"/>
              </a:rPr>
              <a:t> </a:t>
            </a:r>
          </a:p>
          <a:p>
            <a:pPr algn="ctr"/>
            <a:r>
              <a:rPr lang="en-US" sz="1100" dirty="0" err="1">
                <a:cs typeface="Arial" charset="0"/>
              </a:rPr>
              <a:t>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252196" y="4167511"/>
            <a:ext cx="53086" cy="73519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63474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a:t>
            </a:r>
            <a:r>
              <a:rPr lang="en-US" sz="1100" dirty="0" err="1">
                <a:solidFill>
                  <a:srgbClr val="FF0000"/>
                </a:solidFill>
                <a:cs typeface="Arial" charset="0"/>
              </a:rPr>
              <a:t>告知／表示、書面による申し出</a:t>
            </a:r>
            <a:endParaRPr lang="en-US" sz="1100" dirty="0">
              <a:solidFill>
                <a:srgbClr val="FF0000"/>
              </a:solidFill>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solidFill>
                  <a:srgbClr val="FF0000"/>
                </a:solidFill>
                <a:latin typeface="+mj-lt"/>
                <a:cs typeface="Arial" charset="0"/>
              </a:rPr>
              <a:t>公開に向けて</a:t>
            </a:r>
            <a:endParaRPr lang="en-US" sz="1100" dirty="0">
              <a:solidFill>
                <a:srgbClr val="FF0000"/>
              </a:solidFill>
              <a:latin typeface="+mj-lt"/>
              <a:cs typeface="Arial" charset="0"/>
            </a:endParaRPr>
          </a:p>
          <a:p>
            <a:pPr algn="ctr">
              <a:defRPr/>
            </a:pPr>
            <a:r>
              <a:rPr lang="en-US" sz="1100" dirty="0" err="1">
                <a:solidFill>
                  <a:srgbClr val="FF0000"/>
                </a:solidFill>
                <a:latin typeface="+mj-lt"/>
                <a:cs typeface="Arial" charset="0"/>
              </a:rPr>
              <a:t>告知／表示をまとめる</a:t>
            </a:r>
            <a:endParaRPr lang="en-US" sz="1100" dirty="0">
              <a:solidFill>
                <a:srgbClr val="FF0000"/>
              </a:solidFill>
              <a:latin typeface="+mj-lt"/>
              <a:cs typeface="Arial" charset="0"/>
            </a:endParaRP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chemeClr val="bg1"/>
                </a:solidFill>
                <a:latin typeface="+mj-lt"/>
                <a:ea typeface="MS PGothic" pitchFamily="34" charset="-128"/>
                <a:cs typeface="DejaVu Sans" charset="0"/>
              </a:rPr>
              <a:t>マネジメントの</a:t>
            </a:r>
            <a:r>
              <a:rPr lang="ja-JP" altLang="en-US" sz="1300" b="1" dirty="0">
                <a:solidFill>
                  <a:srgbClr val="FF0000"/>
                </a:solidFill>
                <a:latin typeface="+mj-lt"/>
                <a:ea typeface="MS PGothic" pitchFamily="34" charset="-128"/>
                <a:cs typeface="DejaVu Sans" charset="0"/>
              </a:rPr>
              <a:t>始めから終わりまでの</a:t>
            </a:r>
            <a:r>
              <a:rPr lang="en-US" sz="1300" b="1" dirty="0" err="1">
                <a:solidFill>
                  <a:srgbClr val="FFFFFF"/>
                </a:solidFill>
                <a:latin typeface="+mj-lt"/>
                <a:ea typeface="MS PGothic" pitchFamily="34" charset="-128"/>
                <a:cs typeface="DejaVu Sans" charset="0"/>
              </a:rPr>
              <a:t>プロセスの例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a:t>
            </a:r>
            <a:r>
              <a:rPr lang="en-US" altLang="ja-JP" sz="1600" dirty="0">
                <a:solidFill>
                  <a:srgbClr val="00B0F0"/>
                </a:solidFill>
                <a:latin typeface="Calibri" charset="0"/>
                <a:ea typeface="MS PGothic" charset="0"/>
              </a:rPr>
              <a:t>1</a:t>
            </a:r>
            <a:r>
              <a:rPr lang="en-US" sz="1600" dirty="0">
                <a:latin typeface="Calibri" charset="0"/>
                <a:ea typeface="MS PGothic" charset="0"/>
              </a:rPr>
              <a:t>つで開始され</a:t>
            </a:r>
            <a:r>
              <a:rPr lang="ja-JP" altLang="en-US" sz="1600" dirty="0">
                <a:solidFill>
                  <a:srgbClr val="00B0F0"/>
                </a:solidFill>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a:latin typeface="Calibri" charset="0"/>
                <a:ea typeface="MS PGothic" charset="0"/>
              </a:rPr>
              <a:t>適切な承認</a:t>
            </a:r>
            <a:r>
              <a:rPr lang="ja-JP" altLang="en-US" sz="1600" dirty="0">
                <a:solidFill>
                  <a:srgbClr val="FF0000"/>
                </a:solidFill>
                <a:latin typeface="Calibri" charset="0"/>
                <a:ea typeface="MS PGothic" charset="0"/>
              </a:rPr>
              <a:t>なしに</a:t>
            </a:r>
            <a:r>
              <a:rPr lang="en-US" sz="1600" dirty="0" err="1">
                <a:latin typeface="Calibri" charset="0"/>
                <a:ea typeface="MS PGothic" charset="0"/>
              </a:rPr>
              <a:t>使用されているFOSSを発見する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endParaRPr lang="en-US" sz="1800" u="sng" dirty="0">
              <a:latin typeface="Calibri" charset="0"/>
              <a:ea typeface="MS PGothic" charset="0"/>
            </a:endParaRP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はレビューのための監査が要請される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3"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latin typeface="Calibri" charset="0"/>
              </a:rPr>
              <a:t>入</a:t>
            </a:r>
            <a:r>
              <a:rPr lang="ja-JP" altLang="en-US" sz="1100" b="1" dirty="0">
                <a:latin typeface="Calibri" charset="0"/>
              </a:rPr>
              <a:t>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a:t>
            </a:r>
            <a:r>
              <a:rPr lang="en-US" sz="1100" b="1" dirty="0" err="1">
                <a:solidFill>
                  <a:srgbClr val="000000"/>
                </a:solidFill>
                <a:latin typeface="Calibri" charset="0"/>
              </a:rPr>
              <a:t>改変</a:t>
            </a:r>
            <a:r>
              <a:rPr lang="ja-JP" altLang="en-US" sz="1100" b="1" dirty="0">
                <a:solidFill>
                  <a:srgbClr val="000000"/>
                </a:solidFill>
                <a:latin typeface="Calibri" charset="0"/>
              </a:rPr>
              <a:t>り</a:t>
            </a:r>
            <a:endParaRPr lang="en-US" sz="1100" b="1" dirty="0">
              <a:solidFill>
                <a:srgbClr val="000000"/>
              </a:solidFill>
              <a:latin typeface="Calibri" charset="0"/>
            </a:endParaRPr>
          </a:p>
        </p:txBody>
      </p:sp>
      <p:cxnSp>
        <p:nvCxnSpPr>
          <p:cNvPr id="24583" name="AutoShape 9"/>
          <p:cNvCxnSpPr>
            <a:cxnSpLocks noChangeShapeType="1"/>
            <a:stCxn id="24581" idx="2"/>
            <a:endCxn id="24580" idx="0"/>
          </p:cNvCxnSpPr>
          <p:nvPr/>
        </p:nvCxnSpPr>
        <p:spPr bwMode="auto">
          <a:xfrm>
            <a:off x="3603627" y="2165351"/>
            <a:ext cx="253696"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dirty="0" err="1">
                <a:solidFill>
                  <a:srgbClr val="000000"/>
                </a:solidFill>
              </a:rPr>
              <a:t>確認（Identification</a:t>
            </a:r>
            <a:r>
              <a:rPr lang="en-US" sz="1000" b="1" dirty="0">
                <a:solidFill>
                  <a:srgbClr val="000000"/>
                </a:solidFill>
              </a:rPr>
              <a:t>）</a:t>
            </a:r>
            <a:endParaRPr lang="en-US" sz="1000" b="1" i="1" dirty="0">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effectLst/>
                <a:uLnTx/>
                <a:uFillTx/>
                <a:latin typeface="Calibri" charset="0"/>
                <a:ea typeface="MS PGothic" charset="0"/>
                <a:cs typeface="+mn-cs"/>
              </a:rPr>
              <a:t>入力</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リクエストが登録される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サードパーティ提供のソフトウェアに対する</a:t>
            </a:r>
            <a:r>
              <a:rPr kumimoji="0" lang="ja-JP" altLang="en-US" sz="1600" b="0" i="0" u="none" kern="1200" cap="none" spc="0" normalizeH="0" baseline="0" noProof="0" dirty="0">
                <a:ln>
                  <a:noFill/>
                </a:ln>
                <a:solidFill>
                  <a:srgbClr val="00B050"/>
                </a:solidFill>
                <a:effectLst/>
                <a:uLnTx/>
                <a:uFillTx/>
                <a:latin typeface="Calibri" charset="0"/>
                <a:ea typeface="MS PGothic" charset="0"/>
                <a:cs typeface="+mn-cs"/>
              </a:rPr>
              <a:t>精査</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を実施する</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ja-JP" altLang="en-US" sz="1600" dirty="0">
                <a:solidFill>
                  <a:srgbClr val="FF0000"/>
                </a:solidFill>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a:t>
            </a:r>
            <a:r>
              <a:rPr lang="ja-JP" altLang="en-US" sz="1600" dirty="0">
                <a:solidFill>
                  <a:srgbClr val="FF0000"/>
                </a:solidFill>
                <a:latin typeface="Calibri" charset="0"/>
                <a:ea typeface="MS PGothic" charset="0"/>
              </a:rPr>
              <a:t>いるが</a:t>
            </a:r>
            <a:r>
              <a:rPr lang="ja-JP" altLang="en-US" sz="1600" dirty="0">
                <a:latin typeface="Calibri" charset="0"/>
                <a:ea typeface="MS PGothic" charset="0"/>
              </a:rPr>
              <a:t>、</a:t>
            </a:r>
            <a:r>
              <a:rPr lang="en-US" sz="1600" dirty="0" err="1">
                <a:latin typeface="Calibri" charset="0"/>
                <a:ea typeface="MS PGothic" charset="0"/>
              </a:rPr>
              <a:t>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953809" cy="369332"/>
          </a:xfrm>
          <a:prstGeom prst="rect">
            <a:avLst/>
          </a:prstGeom>
        </p:spPr>
        <p:txBody>
          <a:bodyPr wrap="none" anchor="t">
            <a:spAutoFit/>
          </a:bodyPr>
          <a:lstStyle/>
          <a:p>
            <a:r>
              <a:rPr lang="ja-JP" altLang="en-US" b="1" dirty="0">
                <a:solidFill>
                  <a:srgbClr val="FF0000"/>
                </a:solidFill>
                <a:latin typeface="Calibri" charset="0"/>
                <a:ea typeface="MS PGothic" charset="0"/>
              </a:rPr>
              <a:t>すべて</a:t>
            </a:r>
            <a:r>
              <a:rPr lang="en-US" b="1" dirty="0" err="1">
                <a:latin typeface="Calibri" charset="0"/>
                <a:ea typeface="MS PGothic" charset="0"/>
              </a:rPr>
              <a:t>のソース</a:t>
            </a:r>
            <a:r>
              <a:rPr lang="ja-JP" altLang="en-US" b="1" dirty="0">
                <a:solidFill>
                  <a:srgbClr val="00B0F0"/>
                </a:solidFill>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開発チームが</a:t>
            </a:r>
            <a:r>
              <a:rPr lang="en-US" altLang="ja-JP" sz="1600" dirty="0" err="1">
                <a:solidFill>
                  <a:srgbClr val="00B050"/>
                </a:solidFill>
                <a:latin typeface="Calibri" charset="0"/>
                <a:ea typeface="MS PGothic" charset="0"/>
              </a:rPr>
              <a:t>コンプライアンスの記録</a:t>
            </a:r>
            <a:r>
              <a:rPr lang="ja-JP" altLang="en-US" sz="1600" dirty="0">
                <a:solidFill>
                  <a:srgbClr val="00B050"/>
                </a:solidFill>
                <a:latin typeface="Calibri" charset="0"/>
                <a:ea typeface="MS PGothic" charset="0"/>
              </a:rPr>
              <a:t>に</a:t>
            </a:r>
            <a:r>
              <a:rPr lang="en-US" sz="1600" dirty="0" err="1">
                <a:solidFill>
                  <a:srgbClr val="00B050"/>
                </a:solidFill>
                <a:latin typeface="Calibri" charset="0"/>
                <a:ea typeface="MS PGothic" charset="0"/>
              </a:rPr>
              <a:t>FOSSの使用についての情報を提供する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開発チームから提供される記録がない場合、FOSSコンポーネントが発見された</a:t>
            </a:r>
            <a:r>
              <a:rPr lang="ja-JP" altLang="en-US" sz="1600" dirty="0">
                <a:solidFill>
                  <a:srgbClr val="00B0F0"/>
                </a:solidFill>
                <a:latin typeface="Calibri" charset="0"/>
                <a:ea typeface="MS PGothic" charset="0"/>
              </a:rPr>
              <a:t>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err="1">
                <a:latin typeface="Calibri" charset="0"/>
                <a:ea typeface="MS PGothic" charset="0"/>
              </a:rPr>
              <a:t>ソフトウェア</a:t>
            </a:r>
            <a:r>
              <a:rPr lang="ja-JP" altLang="en-US" sz="1600" noProof="0" dirty="0">
                <a:latin typeface="Calibri" charset="0"/>
                <a:ea typeface="MS PGothic" charset="0"/>
              </a:rPr>
              <a:t> </a:t>
            </a:r>
            <a:r>
              <a:rPr lang="en-US" sz="1600" noProof="0" dirty="0" err="1">
                <a:latin typeface="Calibri" charset="0"/>
                <a:ea typeface="MS PGothic" charset="0"/>
              </a:rPr>
              <a:t>ツールによってソースがスキャンされる</a:t>
            </a:r>
            <a:endParaRPr lang="en-US" sz="1600" noProof="0" dirty="0">
              <a:latin typeface="Calibri" charset="0"/>
              <a:ea typeface="MS PGothic"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7008585"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a:latin typeface="Calibri" charset="0"/>
                <a:ea typeface="MS PGothic" charset="0"/>
              </a:rPr>
              <a:t>その起源とライセンス</a:t>
            </a:r>
            <a:r>
              <a:rPr lang="en-US" b="1" strike="sngStrike" dirty="0" err="1">
                <a:solidFill>
                  <a:srgbClr val="00B050"/>
                </a:solidFill>
                <a:latin typeface="Calibri" charset="0"/>
                <a:ea typeface="MS PGothic" charset="0"/>
              </a:rPr>
              <a:t>が</a:t>
            </a:r>
            <a:r>
              <a:rPr lang="ja-JP" altLang="en-US" b="1" dirty="0">
                <a:solidFill>
                  <a:srgbClr val="00B050"/>
                </a:solidFill>
                <a:latin typeface="Calibri" charset="0"/>
                <a:ea typeface="MS PGothic" charset="0"/>
              </a:rPr>
              <a:t>を</a:t>
            </a:r>
            <a:r>
              <a:rPr lang="en-US" b="1" dirty="0" err="1">
                <a:latin typeface="Calibri" charset="0"/>
                <a:ea typeface="MS PGothic" charset="0"/>
              </a:rPr>
              <a:t>確認</a:t>
            </a:r>
            <a:r>
              <a:rPr lang="en-US" b="1" strike="sngStrike" dirty="0" err="1">
                <a:solidFill>
                  <a:srgbClr val="00B050"/>
                </a:solidFill>
                <a:latin typeface="Calibri" charset="0"/>
                <a:ea typeface="MS PGothic" charset="0"/>
              </a:rPr>
              <a:t>される</a:t>
            </a:r>
            <a:r>
              <a:rPr lang="ja-JP" altLang="en-US" b="1" dirty="0">
                <a:solidFill>
                  <a:srgbClr val="00B050"/>
                </a:solidFill>
                <a:latin typeface="Calibri" charset="0"/>
                <a:ea typeface="MS PGothic" charset="0"/>
              </a:rPr>
              <a:t>する</a:t>
            </a:r>
            <a:endParaRPr lang="en-US" b="1" dirty="0">
              <a:solidFill>
                <a:srgbClr val="00B050"/>
              </a:solidFill>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ソースコード</a:t>
            </a:r>
            <a:r>
              <a:rPr lang="ja-JP" altLang="en-US" sz="1600" dirty="0">
                <a:solidFill>
                  <a:srgbClr val="00B0F0"/>
                </a:solidFill>
                <a:latin typeface="Calibri" charset="0"/>
                <a:ea typeface="MS PGothic" charset="0"/>
              </a:rPr>
              <a:t>の</a:t>
            </a:r>
            <a:r>
              <a:rPr lang="en-US" sz="1600" dirty="0" err="1">
                <a:latin typeface="Calibri" charset="0"/>
                <a:ea typeface="MS PGothic" charset="0"/>
              </a:rPr>
              <a:t>監査</a:t>
            </a:r>
            <a:r>
              <a:rPr lang="ja-JP" altLang="en-US" sz="1600" dirty="0">
                <a:solidFill>
                  <a:srgbClr val="00B0F0"/>
                </a:solidFill>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監査レポートがソースコードの起源とライセンスを特定し、さらなる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a:solidFill>
                  <a:srgbClr val="FF0000"/>
                </a:solidFill>
                <a:latin typeface="Calibri" charset="0"/>
                <a:ea typeface="MS PGothic" charset="0"/>
              </a:rPr>
              <a:t>の</a:t>
            </a:r>
            <a:r>
              <a:rPr lang="ja-JP" altLang="en-US" sz="1600" dirty="0">
                <a:solidFill>
                  <a:srgbClr val="00B050"/>
                </a:solidFill>
                <a:latin typeface="Calibri" charset="0"/>
                <a:ea typeface="MS PGothic" charset="0"/>
              </a:rPr>
              <a:t>課</a:t>
            </a:r>
            <a:r>
              <a:rPr lang="ja-JP" altLang="en-US" sz="1600" dirty="0">
                <a:solidFill>
                  <a:srgbClr val="FF0000"/>
                </a:solidFill>
                <a:latin typeface="Calibri" charset="0"/>
                <a:ea typeface="MS PGothic" charset="0"/>
              </a:rPr>
              <a:t>題を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違反の</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題を解決するために</a:t>
            </a:r>
            <a:r>
              <a:rPr lang="ja-JP" altLang="en-US" sz="1600" dirty="0" err="1">
                <a:solidFill>
                  <a:srgbClr val="00B0F0"/>
                </a:solidFill>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marL="685800" lvl="1" indent="-228600">
              <a:lnSpc>
                <a:spcPct val="90000"/>
              </a:lnSpc>
              <a:spcBef>
                <a:spcPts val="500"/>
              </a:spcBef>
              <a:buFont typeface="Arial" panose="020B0604020202020204" pitchFamily="34" charset="0"/>
              <a:buChar char="•"/>
            </a:pP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a:latin typeface="Calibri" charset="0"/>
                <a:ea typeface="MS PGothic" charset="0"/>
              </a:rPr>
              <a:t>の</a:t>
            </a:r>
            <a:r>
              <a:rPr lang="ja-JP" altLang="en-US" b="1" dirty="0">
                <a:solidFill>
                  <a:srgbClr val="00B050"/>
                </a:solidFill>
                <a:latin typeface="Calibri" charset="0"/>
                <a:ea typeface="MS PGothic" charset="0"/>
              </a:rPr>
              <a:t>課</a:t>
            </a:r>
            <a:r>
              <a:rPr lang="en-US" b="1" dirty="0" err="1">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00B050"/>
                </a:solidFill>
                <a:latin typeface="+mj-lt"/>
                <a:ea typeface="ＭＳ Ｐゴシック" charset="0"/>
                <a:cs typeface="ＭＳ Ｐゴシック" charset="0"/>
              </a:rPr>
              <a:t>課</a:t>
            </a:r>
            <a:r>
              <a:rPr lang="en-US" dirty="0" err="1">
                <a:solidFill>
                  <a:schemeClr val="tx2"/>
                </a:solidFill>
                <a:latin typeface="+mj-lt"/>
                <a:ea typeface="ＭＳ Ｐゴシック" charset="0"/>
                <a:cs typeface="ＭＳ Ｐゴシック" charset="0"/>
              </a:rPr>
              <a:t>題を解決する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1923609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err="1">
                  <a:solidFill>
                    <a:srgbClr val="000000"/>
                  </a:solidFill>
                  <a:latin typeface="Calibri" charset="0"/>
                </a:rPr>
                <a:t>入力</a:t>
              </a:r>
              <a:r>
                <a:rPr lang="en-US" sz="1200" b="1" dirty="0">
                  <a:solidFill>
                    <a:srgbClr val="000000"/>
                  </a:solidFill>
                  <a:latin typeface="Calibri" charset="0"/>
                </a:rPr>
                <a:t>：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a:solidFill>
                    <a:srgbClr val="000000"/>
                  </a:solidFill>
                  <a:latin typeface="Calibri" charset="0"/>
                </a:rPr>
                <a:t>出力： </a:t>
              </a:r>
              <a:endParaRPr lang="en-US" sz="1200" b="1" dirty="0">
                <a:solidFill>
                  <a:srgbClr val="000000"/>
                </a:solidFill>
                <a:latin typeface="Calibri" charset="0"/>
              </a:endParaRP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dirty="0" err="1">
                  <a:solidFill>
                    <a:srgbClr val="000000"/>
                  </a:solidFill>
                  <a:latin typeface="Calibri" charset="0"/>
                </a:rPr>
                <a:t>確認（Identification</a:t>
              </a:r>
              <a:r>
                <a:rPr lang="en-US" sz="1200" b="1" dirty="0">
                  <a:solidFill>
                    <a:srgbClr val="000000"/>
                  </a:solidFill>
                  <a:latin typeface="Calibri" charset="0"/>
                </a:rPr>
                <a:t>）</a:t>
              </a:r>
              <a:endParaRPr lang="en-US" sz="1200" b="1" i="1" dirty="0">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a:latin typeface="Calibri" charset="0"/>
                <a:ea typeface="MS PGothic" charset="0"/>
              </a:rPr>
              <a:t>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713816"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fontAlgn="auto" latinLnBrk="0">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監査レポートで発見したことを保存し、解決された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lvl="0" indent="-285750">
              <a:lnSpc>
                <a:spcPct val="90000"/>
              </a:lnSpc>
              <a:spcBef>
                <a:spcPts val="1000"/>
              </a:spcBef>
              <a:buFont typeface="Arial" panose="020B0604020202020204" pitchFamily="34" charset="0"/>
              <a:buChar char="•"/>
              <a:defRPr/>
            </a:pPr>
            <a:r>
              <a:rPr lang="en-US" sz="1600" dirty="0" err="1">
                <a:latin typeface="Calibri" charset="0"/>
                <a:ea typeface="MS PGothic" charset="0"/>
              </a:rPr>
              <a:t>監査されたソースコード、ソフトウェアアーキテクチャ、およびFOSSの利用方法についてFOSSレビューを実施する</a:t>
            </a:r>
            <a:r>
              <a:rPr lang="en-US" altLang="ja-JP" sz="1600" dirty="0">
                <a:latin typeface="Calibri" charset="0"/>
                <a:ea typeface="MS PGothic" charset="0"/>
              </a:rPr>
              <a:t> （</a:t>
            </a:r>
            <a:r>
              <a:rPr lang="en-US" altLang="ja-JP" sz="1600" dirty="0">
                <a:solidFill>
                  <a:srgbClr val="00B0F0"/>
                </a:solidFill>
                <a:latin typeface="Calibri" charset="0"/>
                <a:ea typeface="MS PGothic" charset="0"/>
              </a:rPr>
              <a:t>次</a:t>
            </a:r>
            <a:r>
              <a:rPr lang="ja-JP" altLang="en-US" sz="1600" dirty="0">
                <a:solidFill>
                  <a:srgbClr val="00B0F0"/>
                </a:solidFill>
                <a:latin typeface="Calibri" charset="0"/>
                <a:ea typeface="MS PGothic" charset="0"/>
              </a:rPr>
              <a:t>のスライドの</a:t>
            </a:r>
            <a:r>
              <a:rPr lang="en-US" altLang="ja-JP" sz="1600" dirty="0" err="1">
                <a:latin typeface="Calibri" charset="0"/>
                <a:ea typeface="MS PGothic" charset="0"/>
              </a:rPr>
              <a:t>テンプレート</a:t>
            </a:r>
            <a:r>
              <a:rPr lang="ja-JP" altLang="en-US" sz="1600" dirty="0">
                <a:solidFill>
                  <a:srgbClr val="00B0F0"/>
                </a:solidFill>
                <a:latin typeface="Calibri" charset="0"/>
                <a:ea typeface="MS PGothic" charset="0"/>
              </a:rPr>
              <a:t>を</a:t>
            </a:r>
            <a:r>
              <a:rPr lang="en-US" altLang="ja-JP" sz="1600" dirty="0" err="1">
                <a:latin typeface="Calibri" charset="0"/>
                <a:ea typeface="MS PGothic" charset="0"/>
              </a:rPr>
              <a:t>参照</a:t>
            </a:r>
            <a:r>
              <a:rPr lang="en-US" altLang="ja-JP" sz="1600" dirty="0">
                <a:latin typeface="Calibri" charset="0"/>
                <a:ea typeface="MS PGothic" charset="0"/>
              </a:rPr>
              <a:t>）</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監査レポートをレビューし、発見されたすべての</a:t>
            </a:r>
            <a:r>
              <a:rPr lang="ja-JP" altLang="en-US" b="1" dirty="0">
                <a:solidFill>
                  <a:srgbClr val="00B050"/>
                </a:solidFill>
                <a:latin typeface="Calibri" charset="0"/>
                <a:ea typeface="MS PGothic" charset="0"/>
              </a:rPr>
              <a:t>課</a:t>
            </a:r>
            <a:r>
              <a:rPr lang="en-US" b="1" dirty="0">
                <a:latin typeface="Calibri" charset="0"/>
                <a:ea typeface="MS PGothic" charset="0"/>
              </a:rPr>
              <a:t>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solidFill>
                  <a:srgbClr val="00B0F0"/>
                </a:solidFill>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16925"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90452"/>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solidFill>
                  <a:srgbClr val="00B050"/>
                </a:solidFill>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solidFill>
                  <a:srgbClr val="FF0000"/>
                </a:solidFill>
                <a:latin typeface="Calibri" charset="0"/>
                <a:ea typeface="MS PGothic" charset="0"/>
              </a:rPr>
              <a:t>適用されるその他の</a:t>
            </a:r>
            <a:r>
              <a:rPr lang="ja-JP" altLang="en-US" sz="2000" b="0" dirty="0">
                <a:solidFill>
                  <a:srgbClr val="00B0F0"/>
                </a:solidFill>
                <a:latin typeface="Calibri" charset="0"/>
                <a:ea typeface="MS PGothic" charset="0"/>
              </a:rPr>
              <a:t>すべての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a:t>
            </a:r>
            <a:r>
              <a:rPr lang="ja-JP" altLang="en-US" sz="2000" b="0" dirty="0">
                <a:solidFill>
                  <a:srgbClr val="00B0F0"/>
                </a:solidFill>
                <a:latin typeface="Calibri" charset="0"/>
                <a:ea typeface="MS PGothic" charset="0"/>
              </a:rPr>
              <a:t>る</a:t>
            </a:r>
            <a:endParaRPr lang="en-US" sz="2000" b="0" dirty="0">
              <a:solidFill>
                <a:srgbClr val="00B0F0"/>
              </a:solidFill>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a:latin typeface="Calibri" charset="0"/>
                <a:ea typeface="MS PGothic" charset="0"/>
              </a:rPr>
              <a:t>が承認されたら</a:t>
            </a:r>
            <a:r>
              <a:rPr lang="en-US" sz="2000" b="0" dirty="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solidFill>
                  <a:srgbClr val="FF0000"/>
                </a:solidFill>
                <a:latin typeface="Calibri" charset="0"/>
                <a:ea typeface="MS PGothic" charset="0"/>
              </a:rPr>
              <a:t>表</a:t>
            </a:r>
            <a:r>
              <a:rPr lang="en-US" sz="2000" b="0" dirty="0" err="1">
                <a:latin typeface="Calibri" charset="0"/>
                <a:ea typeface="MS PGothic" charset="0"/>
              </a:rPr>
              <a:t>に追加</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solidFill>
                  <a:srgbClr val="FF0000"/>
                </a:solidFill>
                <a:latin typeface="Calibri" charset="0"/>
                <a:ea typeface="MS PGothic" charset="0"/>
              </a:rPr>
              <a:t>追跡システム</a:t>
            </a:r>
            <a:r>
              <a:rPr lang="en-US" sz="2000" b="0" dirty="0" err="1">
                <a:latin typeface="Calibri" charset="0"/>
                <a:ea typeface="MS PGothic" charset="0"/>
              </a:rPr>
              <a:t>に登録</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a:t>
            </a:r>
            <a:r>
              <a:rPr lang="ja-JP" altLang="en-US" sz="2000" b="0" dirty="0" err="1">
                <a:latin typeface="Calibri" charset="0"/>
                <a:ea typeface="MS PGothic" charset="0"/>
              </a:rPr>
              <a:t>、</a:t>
            </a:r>
            <a:r>
              <a:rPr lang="en-US" sz="2000" b="0" dirty="0" err="1">
                <a:latin typeface="Calibri" charset="0"/>
                <a:ea typeface="MS PGothic" charset="0"/>
              </a:rPr>
              <a:t>新しい版</a:t>
            </a:r>
            <a:r>
              <a:rPr lang="ja-JP" altLang="en-US" sz="2000" b="0" dirty="0">
                <a:solidFill>
                  <a:srgbClr val="00B0F0"/>
                </a:solidFill>
                <a:latin typeface="Calibri" charset="0"/>
                <a:ea typeface="MS PGothic" charset="0"/>
              </a:rPr>
              <a:t>名</a:t>
            </a:r>
            <a:r>
              <a:rPr lang="en-US" sz="2000" b="0" dirty="0" err="1">
                <a:latin typeface="Calibri" charset="0"/>
                <a:ea typeface="MS PGothic" charset="0"/>
              </a:rPr>
              <a:t>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a:latin typeface="Calibri" charset="0"/>
                <a:ea typeface="MS PGothic" charset="0"/>
              </a:rPr>
              <a:t>新たな承認が必要となることを明確にする</a:t>
            </a:r>
            <a:r>
              <a:rPr lang="ja-JP" altLang="en-US" sz="2000" b="0" dirty="0">
                <a:solidFill>
                  <a:srgbClr val="00B0F0"/>
                </a:solidFill>
                <a:latin typeface="Calibri" charset="0"/>
                <a:ea typeface="MS PGothic" charset="0"/>
              </a:rPr>
              <a:t>こと</a:t>
            </a:r>
            <a:r>
              <a:rPr lang="en-US" sz="2000" b="0" dirty="0">
                <a:latin typeface="Calibri" charset="0"/>
                <a:ea typeface="MS PGothic" charset="0"/>
              </a:rPr>
              <a:t>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357326"/>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a:t>
            </a:r>
            <a:r>
              <a:rPr lang="ja-JP" altLang="en-US" sz="1800" dirty="0" err="1">
                <a:solidFill>
                  <a:srgbClr val="00B0F0"/>
                </a:solidFill>
                <a:latin typeface="Calibri" charset="0"/>
                <a:ea typeface="MS PGothic" charset="0"/>
              </a:rPr>
              <a:t>ー</a:t>
            </a:r>
            <a:r>
              <a:rPr lang="en-US" sz="1800" dirty="0" err="1">
                <a:solidFill>
                  <a:srgbClr val="FF0000"/>
                </a:solidFill>
                <a:latin typeface="Calibri" charset="0"/>
                <a:ea typeface="MS PGothic" charset="0"/>
              </a:rPr>
              <a:t>に</a:t>
            </a:r>
            <a:r>
              <a:rPr lang="en-US" sz="1800" dirty="0" err="1">
                <a:latin typeface="Calibri" charset="0"/>
                <a:ea typeface="MS PGothic" charset="0"/>
              </a:rPr>
              <a:t>FOSSのソースコードの写しの入手方法に</a:t>
            </a:r>
            <a:r>
              <a:rPr lang="ja-JP" altLang="en-US" sz="1800" dirty="0">
                <a:solidFill>
                  <a:srgbClr val="00B0F0"/>
                </a:solidFill>
                <a:latin typeface="Calibri" charset="0"/>
                <a:ea typeface="MS PGothic" charset="0"/>
              </a:rPr>
              <a:t>関する</a:t>
            </a:r>
            <a:r>
              <a:rPr lang="en-US" sz="1800" dirty="0" err="1">
                <a:latin typeface="Calibri" charset="0"/>
                <a:ea typeface="MS PGothic" charset="0"/>
              </a:rPr>
              <a:t>情報</a:t>
            </a:r>
            <a:r>
              <a:rPr lang="ja-JP" altLang="en-US" sz="1800" dirty="0">
                <a:solidFill>
                  <a:srgbClr val="00B0F0"/>
                </a:solidFill>
                <a:latin typeface="Calibri" charset="0"/>
                <a:ea typeface="MS PGothic" charset="0"/>
              </a:rPr>
              <a:t>を</a:t>
            </a:r>
            <a:r>
              <a:rPr lang="en-US" sz="1800" dirty="0" err="1">
                <a:latin typeface="Calibri" charset="0"/>
                <a:ea typeface="MS PGothic" charset="0"/>
              </a:rPr>
              <a:t>提供</a:t>
            </a:r>
            <a:r>
              <a:rPr lang="ja-JP" altLang="en-US" sz="1800" dirty="0">
                <a:solidFill>
                  <a:srgbClr val="00B0F0"/>
                </a:solidFill>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solidFill>
                  <a:srgbClr val="00B0F0"/>
                </a:solidFill>
                <a:latin typeface="Calibri" charset="0"/>
                <a:ea typeface="MS PGothic" charset="0"/>
              </a:rPr>
              <a:t>に</a:t>
            </a:r>
            <a:r>
              <a:rPr lang="ja-JP" altLang="en-US" sz="1800" dirty="0">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問題の解決（Resolve</a:t>
            </a:r>
            <a:r>
              <a:rPr lang="en-US" sz="1100" b="1" dirty="0">
                <a:solidFill>
                  <a:srgbClr val="000000"/>
                </a:solidFill>
                <a:latin typeface="Calibri" charset="0"/>
              </a:rPr>
              <a:t> Issue）</a:t>
            </a:r>
            <a:endParaRPr lang="en-US" sz="1100" b="1" i="1" dirty="0">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頒布（Distribution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FOSSコンポーネントの使用が承認された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FOSSコンポーネントがそのリリース</a:t>
            </a:r>
            <a:r>
              <a:rPr lang="ja-JP" altLang="en-US" sz="1600" dirty="0">
                <a:solidFill>
                  <a:srgbClr val="00B0F0"/>
                </a:solidFill>
                <a:latin typeface="Calibri" charset="0"/>
                <a:ea typeface="MS PGothic" charset="0"/>
              </a:rPr>
              <a:t>の</a:t>
            </a:r>
            <a:r>
              <a:rPr lang="en-US" sz="1600" dirty="0" err="1">
                <a:latin typeface="Calibri" charset="0"/>
                <a:ea typeface="MS PGothic" charset="0"/>
              </a:rPr>
              <a:t>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147608"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a:t>
            </a:r>
            <a:r>
              <a:rPr lang="ja-JP" altLang="en-US" sz="1600" dirty="0">
                <a:solidFill>
                  <a:srgbClr val="00B0F0"/>
                </a:solidFill>
                <a:latin typeface="Calibri" charset="0"/>
                <a:ea typeface="MS PGothic" charset="0"/>
              </a:rPr>
              <a:t>や頒布</a:t>
            </a:r>
            <a:r>
              <a:rPr lang="en-US" sz="1600" dirty="0" err="1">
                <a:latin typeface="Calibri" charset="0"/>
                <a:ea typeface="MS PGothic" charset="0"/>
              </a:rPr>
              <a:t>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a:t>
            </a:r>
            <a:r>
              <a:rPr lang="ja-JP" altLang="en-US" sz="1600" dirty="0" err="1">
                <a:solidFill>
                  <a:srgbClr val="00B0F0"/>
                </a:solidFill>
                <a:latin typeface="Calibri" charset="0"/>
                <a:ea typeface="MS PGothic" charset="0"/>
              </a:rPr>
              <a:t>ー</a:t>
            </a:r>
            <a:r>
              <a:rPr lang="en-US" sz="1600" dirty="0" err="1">
                <a:latin typeface="Calibri" charset="0"/>
                <a:ea typeface="MS PGothic" charset="0"/>
              </a:rPr>
              <a:t>向けに当該FOSSのソースコードをリクエストできる権利について情報提供するため</a:t>
            </a:r>
            <a:r>
              <a:rPr lang="ja-JP" altLang="en-US" sz="1600" dirty="0">
                <a:solidFill>
                  <a:srgbClr val="00B0F0"/>
                </a:solidFill>
                <a:latin typeface="Calibri" charset="0"/>
                <a:ea typeface="MS PGothic" charset="0"/>
              </a:rPr>
              <a:t>の</a:t>
            </a:r>
            <a:r>
              <a:rPr lang="en-US" sz="1600" dirty="0" err="1">
                <a:latin typeface="Calibri" charset="0"/>
                <a:ea typeface="MS PGothic" charset="0"/>
              </a:rPr>
              <a:t>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00B0F0"/>
                </a:solidFill>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a:t>
            </a:r>
            <a:r>
              <a:rPr lang="ja-JP" altLang="en-US" dirty="0">
                <a:solidFill>
                  <a:srgbClr val="00B0F0"/>
                </a:solidFill>
                <a:latin typeface="Calibri" charset="0"/>
                <a:ea typeface="ＭＳ Ｐゴシック" charset="0"/>
              </a:rPr>
              <a:t>どのようなもの</a:t>
            </a:r>
            <a:r>
              <a:rPr lang="x-none" dirty="0">
                <a:latin typeface="Calibri" charset="0"/>
                <a:ea typeface="ＭＳ Ｐゴシック" charset="0"/>
              </a:rPr>
              <a:t>が関係しますか？（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highlight>
                  <a:srgbClr val="FFFF00"/>
                </a:highlight>
                <a:latin typeface="Calibri" charset="0"/>
                <a:ea typeface="ＭＳ Ｐゴシック" charset="0"/>
              </a:rPr>
              <a:t>問題</a:t>
            </a:r>
            <a:r>
              <a:rPr lang="x-none" dirty="0">
                <a:latin typeface="Calibri" charset="0"/>
                <a:ea typeface="ＭＳ Ｐゴシック" charset="0"/>
              </a:rPr>
              <a:t>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a:latin typeface="Calibri" charset="0"/>
                <a:ea typeface="ＭＳ Ｐゴシック" charset="0"/>
              </a:rPr>
              <a:t>）</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a:latin typeface="Calibri" charset="0"/>
                <a:ea typeface="ＭＳ Ｐゴシック" charset="0"/>
              </a:rPr>
              <a:t>コンプライアンス</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a16="http://schemas.microsoft.com/office/drawing/2014/main" xmlns="" val="20000"/>
                    </a:ext>
                  </a:extLst>
                </a:gridCol>
                <a:gridCol w="3529114">
                  <a:extLst>
                    <a:ext uri="{9D8B030D-6E8A-4147-A177-3AD203B41FA5}">
                      <a16:colId xmlns:a16="http://schemas.microsoft.com/office/drawing/2014/main" xmlns="" val="20001"/>
                    </a:ext>
                  </a:extLst>
                </a:gridCol>
                <a:gridCol w="3531125">
                  <a:extLst>
                    <a:ext uri="{9D8B030D-6E8A-4147-A177-3AD203B41FA5}">
                      <a16:colId xmlns:a16="http://schemas.microsoft.com/office/drawing/2014/main" xmlns=""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a16="http://schemas.microsoft.com/office/drawing/2014/main" xmlns="" val="20000"/>
                    </a:ext>
                  </a:extLst>
                </a:gridCol>
                <a:gridCol w="3512522">
                  <a:extLst>
                    <a:ext uri="{9D8B030D-6E8A-4147-A177-3AD203B41FA5}">
                      <a16:colId xmlns:a16="http://schemas.microsoft.com/office/drawing/2014/main" xmlns="" val="20001"/>
                    </a:ext>
                  </a:extLst>
                </a:gridCol>
                <a:gridCol w="3512522">
                  <a:extLst>
                    <a:ext uri="{9D8B030D-6E8A-4147-A177-3AD203B41FA5}">
                      <a16:colId xmlns:a16="http://schemas.microsoft.com/office/drawing/2014/main" xmlns=""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xmlns="" val="20000"/>
                    </a:ext>
                  </a:extLst>
                </a:gridCol>
                <a:gridCol w="6555553">
                  <a:extLst>
                    <a:ext uri="{9D8B030D-6E8A-4147-A177-3AD203B41FA5}">
                      <a16:colId xmlns:a16="http://schemas.microsoft.com/office/drawing/2014/main" xmlns=""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xmlns="" val="20000"/>
                    </a:ext>
                  </a:extLst>
                </a:gridCol>
                <a:gridCol w="6681983">
                  <a:extLst>
                    <a:ext uri="{9D8B030D-6E8A-4147-A177-3AD203B41FA5}">
                      <a16:colId xmlns:a16="http://schemas.microsoft.com/office/drawing/2014/main" xmlns=""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a16="http://schemas.microsoft.com/office/drawing/2014/main" xmlns="" val="20000"/>
                    </a:ext>
                  </a:extLst>
                </a:gridCol>
                <a:gridCol w="3989238">
                  <a:extLst>
                    <a:ext uri="{9D8B030D-6E8A-4147-A177-3AD203B41FA5}">
                      <a16:colId xmlns:a16="http://schemas.microsoft.com/office/drawing/2014/main" xmlns="" val="20001"/>
                    </a:ext>
                  </a:extLst>
                </a:gridCol>
                <a:gridCol w="3803691">
                  <a:extLst>
                    <a:ext uri="{9D8B030D-6E8A-4147-A177-3AD203B41FA5}">
                      <a16:colId xmlns:a16="http://schemas.microsoft.com/office/drawing/2014/main" xmlns=""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a16="http://schemas.microsoft.com/office/drawing/2014/main" xmlns="" val="20000"/>
                    </a:ext>
                  </a:extLst>
                </a:gridCol>
                <a:gridCol w="4690173">
                  <a:extLst>
                    <a:ext uri="{9D8B030D-6E8A-4147-A177-3AD203B41FA5}">
                      <a16:colId xmlns:a16="http://schemas.microsoft.com/office/drawing/2014/main" xmlns="" val="20001"/>
                    </a:ext>
                  </a:extLst>
                </a:gridCol>
                <a:gridCol w="3516186">
                  <a:extLst>
                    <a:ext uri="{9D8B030D-6E8A-4147-A177-3AD203B41FA5}">
                      <a16:colId xmlns:a16="http://schemas.microsoft.com/office/drawing/2014/main" xmlns=""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chemeClr val="tx1"/>
                </a:solidFill>
              </a:rPr>
              <a:t>著作権の中でソフトウェアに最も関係する「権利」</a:t>
            </a:r>
            <a:endParaRPr lang="en-US" dirty="0">
              <a:solidFill>
                <a:schemeClr val="tx1"/>
              </a:solidFill>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192688"/>
            <a:ext cx="10313080"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a:t>rights to use, make, have made, sell, offer for sale, and import the technology</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16988</TotalTime>
  <Words>8158</Words>
  <Application>Microsoft Office PowerPoint</Application>
  <PresentationFormat>ユーザー設定</PresentationFormat>
  <Paragraphs>1346</Paragraphs>
  <Slides>76</Slides>
  <Notes>75</Notes>
  <HiddenSlides>0</HiddenSlides>
  <MMClips>0</MMClips>
  <ScaleCrop>false</ScaleCrop>
  <HeadingPairs>
    <vt:vector size="4" baseType="variant">
      <vt:variant>
        <vt:lpstr>テーマ</vt:lpstr>
      </vt:variant>
      <vt:variant>
        <vt:i4>1</vt:i4>
      </vt:variant>
      <vt:variant>
        <vt:lpstr>スライド タイトル</vt:lpstr>
      </vt:variant>
      <vt:variant>
        <vt:i4>76</vt:i4>
      </vt:variant>
    </vt:vector>
  </HeadingPairs>
  <TitlesOfParts>
    <vt:vector size="77" baseType="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567</cp:revision>
  <cp:lastPrinted>2017-05-13T02:23:06Z</cp:lastPrinted>
  <dcterms:created xsi:type="dcterms:W3CDTF">2013-07-15T20:26:40Z</dcterms:created>
  <dcterms:modified xsi:type="dcterms:W3CDTF">2017-10-11T20:50:44Z</dcterms:modified>
</cp:coreProperties>
</file>