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comments/comment9.xml" ContentType="application/vnd.openxmlformats-officedocument.presentationml.comments+xml"/>
  <Override PartName="/ppt/notesSlides/notesSlide15.xml" ContentType="application/vnd.openxmlformats-officedocument.presentationml.notesSlide+xml"/>
  <Override PartName="/ppt/comments/comment1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3.xml" ContentType="application/vnd.openxmlformats-officedocument.presentationml.comments+xml"/>
  <Override PartName="/ppt/notesSlides/notesSlide31.xml" ContentType="application/vnd.openxmlformats-officedocument.presentationml.notesSlide+xml"/>
  <Override PartName="/ppt/comments/comment1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5.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7.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8.xml" ContentType="application/vnd.openxmlformats-officedocument.presentationml.comments+xml"/>
  <Override PartName="/ppt/notesSlides/notesSlide48.xml" ContentType="application/vnd.openxmlformats-officedocument.presentationml.notesSlide+xml"/>
  <Override PartName="/ppt/comments/comment19.xml" ContentType="application/vnd.openxmlformats-officedocument.presentationml.comments+xml"/>
  <Override PartName="/ppt/notesSlides/notesSlide49.xml" ContentType="application/vnd.openxmlformats-officedocument.presentationml.notesSlide+xml"/>
  <Override PartName="/ppt/comments/comment20.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21.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22.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3.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4.xml" ContentType="application/vnd.openxmlformats-officedocument.presentationml.comment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25.xml" ContentType="application/vnd.openxmlformats-officedocument.presentationml.comment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6.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7.xml" ContentType="application/vnd.openxmlformats-officedocument.presentationml.comments+xml"/>
  <Override PartName="/ppt/notesSlides/notesSlide68.xml" ContentType="application/vnd.openxmlformats-officedocument.presentationml.notesSlide+xml"/>
  <Override PartName="/ppt/comments/comment28.xml" ContentType="application/vnd.openxmlformats-officedocument.presentationml.comments+xml"/>
  <Override PartName="/ppt/notesSlides/notesSlide69.xml" ContentType="application/vnd.openxmlformats-officedocument.presentationml.notesSlide+xml"/>
  <Override PartName="/ppt/comments/comment29.xml" ContentType="application/vnd.openxmlformats-officedocument.presentationml.comments+xml"/>
  <Override PartName="/ppt/notesSlides/notesSlide70.xml" ContentType="application/vnd.openxmlformats-officedocument.presentationml.notesSlide+xml"/>
  <Override PartName="/ppt/comments/comment30.xml" ContentType="application/vnd.openxmlformats-officedocument.presentationml.comment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omments/comment31.xml" ContentType="application/vnd.openxmlformats-officedocument.presentationml.comments+xml"/>
  <Override PartName="/ppt/notesSlides/notesSlide74.xml" ContentType="application/vnd.openxmlformats-officedocument.presentationml.notesSlide+xml"/>
  <Override PartName="/ppt/comments/comment32.xml" ContentType="application/vnd.openxmlformats-officedocument.presentationml.comments+xml"/>
  <Override PartName="/ppt/notesSlides/notesSlide75.xml" ContentType="application/vnd.openxmlformats-officedocument.presentationml.notesSlide+xml"/>
  <Override PartName="/ppt/comments/comment33.xml" ContentType="application/vnd.openxmlformats-officedocument.presentationml.comments+xml"/>
  <Override PartName="/ppt/notesSlides/notesSlide76.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8596" autoAdjust="0"/>
  </p:normalViewPr>
  <p:slideViewPr>
    <p:cSldViewPr snapToGrid="0">
      <p:cViewPr varScale="1">
        <p:scale>
          <a:sx n="61" d="100"/>
          <a:sy n="61" d="100"/>
        </p:scale>
        <p:origin x="2112" y="6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15T10:57:53.935" idx="40">
    <p:pos x="10" y="10"/>
    <p:text>佐藤さん、以下を重点的に見ていただけると助かります
①箇条書きの構造（一応当方案で直しています）
②フォントを整える（こちらは何もしていません）
ちなみに以下は実施しました。
・ノート部分に英語原文を付記
・図を整える
・表を整える（表中段落の乱れも含め）
・スライドの見栄えを合せる
・アニメーションの順番の適正化</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5T15:04:37.754" idx="5">
    <p:pos x="6768" y="1839"/>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7000" y="1818"/>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4" dt="2017-10-18T07:59:18.504" idx="4">
    <p:pos x="7248" y="1824"/>
    <p:text>協議の結果、次版[*]で修正されたため、バックポートすることで対応することになりました。
[*]
https://wiki.linuxfoundation.org/_media/openchain/openchain-curriculum-for-1-1.pdf）</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4.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7.xml><?xml version="1.0" encoding="utf-8"?>
<p:cmLst xmlns:a="http://schemas.openxmlformats.org/drawingml/2006/main" xmlns:r="http://schemas.openxmlformats.org/officeDocument/2006/relationships" xmlns:p="http://schemas.openxmlformats.org/presentationml/2006/main">
  <p:cm authorId="3" dt="2017-10-15T09:28:47.353" idx="30">
    <p:pos x="96" y="36"/>
    <p:text>「知的財産の落とし穴」がしっくりこないので、「知的財産に関する落とし穴」としました。（以降同様）
p72のタイトルと合わなくなっていますが、それは原文がそうなのでそのままにします</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3" dt="2017-10-15T08:21:08.107" idx="31">
    <p:pos x="1846" y="10"/>
    <p:text>読者により読みやすく、落とし穴らしく「～しまう」という表記にしたいと思います（後続ページも同様）
</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17-05-17T12:02:38.958" idx="10">
    <p:pos x="-24" y="37"/>
    <p:text>in certain casesの訳は不要でしょう</p:text>
    <p:extLst mod="1">
      <p:ext uri="{C676402C-5697-4E1C-873F-D02D1690AC5C}">
        <p15:threadingInfo xmlns:p15="http://schemas.microsoft.com/office/powerpoint/2012/main" timeZoneBias="-540"/>
      </p:ext>
    </p:extLst>
  </p:cm>
  <p:cm authorId="1" dt="2017-05-17T13:18:00.245" idx="11">
    <p:pos x="744" y="29"/>
    <p:text>ソースコードにリンクするのはヘン</p:text>
    <p:extLst mod="1">
      <p:ext uri="{C676402C-5697-4E1C-873F-D02D1690AC5C}">
        <p15:threadingInfo xmlns:p15="http://schemas.microsoft.com/office/powerpoint/2012/main" timeZoneBias="-540"/>
      </p:ext>
    </p:extLst>
  </p:cm>
  <p:cm authorId="2" dt="2017-06-30T23:29:53.711" idx="16">
    <p:pos x="1496" y="27"/>
    <p:text>他の場所に合わせて「依存関係」を「依存性」に変えました。</p:text>
    <p:extLst mod="1">
      <p:ext uri="{C676402C-5697-4E1C-873F-D02D1690AC5C}">
        <p15:threadingInfo xmlns:p15="http://schemas.microsoft.com/office/powerpoint/2012/main" timeZoneBias="-540"/>
      </p:ext>
    </p:extLst>
  </p:cm>
  <p:cm authorId="3" dt="2017-10-15T08:45:48.783" idx="32">
    <p:pos x="2050" y="22"/>
    <p:text>工内さん、佐藤さん承知しました。
福地さん、下段真ん中、「FOSSコンポーネントに導入したソースコードを」とあった点ですが若干違和感があったので「取り込んだ」とさせてください。「introduce」と違う言葉にはなっているのですが、日本語でののどごしを優先したい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17-10-15T09:13:23.801" idx="33">
    <p:pos x="60" y="12"/>
    <p:text>工内さん、上段の回避策で「チェックリスト項目を用意する」ですが、内容の正否はさておき、ここは原文「publishing a checklist item 」に忠実に「公開する」にしておきます。
佐藤さん、中段、下段の回避策は、節の順番を変えました。（流れを意識しました）</p:text>
  </p:cm>
</p:cmLst>
</file>

<file path=ppt/comments/comment31.xml><?xml version="1.0" encoding="utf-8"?>
<p:cmLst xmlns:a="http://schemas.openxmlformats.org/drawingml/2006/main" xmlns:r="http://schemas.openxmlformats.org/officeDocument/2006/relationships" xmlns:p="http://schemas.openxmlformats.org/presentationml/2006/main">
  <p:cm authorId="3" dt="2017-10-15T09:55:08.474" idx="35">
    <p:pos x="10" y="10"/>
    <p:text>工内さん、上段真ん中の「定常的に」が原文にはありませんが、ニュアンスとしてはそうだと思いますのでそのまま残したいと思います。
中段の予防策は、そのまま採用しました。3人分のレビューが混ざっているので念のため見ておいてください</p:text>
  </p:cm>
</p:cmLst>
</file>

<file path=ppt/comments/comment32.xml><?xml version="1.0" encoding="utf-8"?>
<p:cmLst xmlns:a="http://schemas.openxmlformats.org/drawingml/2006/main" xmlns:r="http://schemas.openxmlformats.org/officeDocument/2006/relationships" xmlns:p="http://schemas.openxmlformats.org/presentationml/2006/main">
  <p:cm authorId="3" dt="2017-10-15T09:59:23.324" idx="37">
    <p:pos x="10" y="10"/>
    <p:text>少しだけ文言を直しました
「高い優先度で」→「優先して」
「促進されるもの：」→「以下が促進される」</p:text>
  </p:cm>
</p:cmLst>
</file>

<file path=ppt/comments/comment33.xml><?xml version="1.0" encoding="utf-8"?>
<p:cmLst xmlns:a="http://schemas.openxmlformats.org/drawingml/2006/main" xmlns:r="http://schemas.openxmlformats.org/officeDocument/2006/relationships" xmlns:p="http://schemas.openxmlformats.org/presentationml/2006/main">
  <p:cm authorId="3" dt="2017-10-15T10:07:02.512" idx="38">
    <p:pos x="216" y="96"/>
    <p:text>佐藤さん、「双方向コミュニケーション（つまり・・・」と合ったところは、「双方向コミュニケーション（たとえば・・・」としました。
併せて括弧を最後に持ってきて読みやすくしました
工内さん
FOSS関連「組織」に「団体も加えました。組織は企業の印象が強いので、LFなどファンデーション機構のようなところをイメージしてもらうためです</p:text>
  </p:cm>
</p:cmLst>
</file>

<file path=ppt/comments/comment34.xml><?xml version="1.0" encoding="utf-8"?>
<p:cmLst xmlns:a="http://schemas.openxmlformats.org/drawingml/2006/main" xmlns:r="http://schemas.openxmlformats.org/officeDocument/2006/relationships" xmlns:p="http://schemas.openxmlformats.org/presentationml/2006/main">
  <p:cm authorId="3" dt="2017-10-15T10:08:17.751" idx="39">
    <p:pos x="84" y="60"/>
    <p:text>佐藤さん、「失敗の一例を」を「失敗例を一つ」としました。</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2:15:26.625" idx="2">
    <p:pos x="591" y="4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88" y="37"/>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15T10:15:25.245" idx="10">
    <p:pos x="1326" y="6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17-10-15T10:20:52.611" idx="41">
    <p:pos x="10" y="10"/>
    <p:text>福地さん、「三項型」を「3条項」と修正しました</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10/19/2017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10/19/2017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a:t>
            </a:r>
            <a:r>
              <a:rPr lang="x-none">
                <a:latin typeface="Calibri"/>
              </a:rPr>
              <a:t>。</a:t>
            </a:r>
            <a:r>
              <a:rPr lang="x-none" smtClean="0">
                <a:latin typeface="Calibri"/>
              </a:rPr>
              <a:t>特許はコンピュータ</a:t>
            </a:r>
            <a:r>
              <a:rPr lang="ja-JP" altLang="en-US" smtClean="0">
                <a:latin typeface="Calibri"/>
              </a:rPr>
              <a:t>ー</a:t>
            </a:r>
            <a:r>
              <a:rPr lang="x-none" smtClean="0">
                <a:latin typeface="Calibri"/>
              </a:rPr>
              <a:t> </a:t>
            </a:r>
            <a:r>
              <a:rPr lang="x-none" dirty="0">
                <a:latin typeface="Calibri"/>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a:latin typeface="Calibri"/>
              </a:rPr>
              <a:t>例</a:t>
            </a:r>
            <a:r>
              <a:rPr lang="ja-JP" altLang="en-US" smtClean="0">
                <a:latin typeface="Calibri"/>
              </a:rPr>
              <a:t>の</a:t>
            </a:r>
            <a:r>
              <a:rPr lang="en-US" altLang="ja-JP" smtClean="0">
                <a:latin typeface="Calibri"/>
              </a:rPr>
              <a:t>1</a:t>
            </a:r>
            <a:r>
              <a:rPr lang="ja-JP" altLang="en-US" smtClean="0">
                <a:latin typeface="Calibri"/>
              </a:rPr>
              <a:t>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a:t>
            </a:r>
            <a:r>
              <a:rPr lang="ja-JP" altLang="en-US"/>
              <a:t>関係者</a:t>
            </a:r>
            <a:r>
              <a:rPr lang="en-US" smtClean="0"/>
              <a:t>や</a:t>
            </a:r>
            <a:r>
              <a:rPr lang="ja-JP" altLang="en-US" smtClean="0"/>
              <a:t>マネージャー</a:t>
            </a:r>
            <a:r>
              <a:rPr lang="en-US" smtClean="0"/>
              <a:t>、</a:t>
            </a:r>
            <a:r>
              <a:rPr lang="en-US" dirty="0" err="1"/>
              <a:t>もしくは開発者の方にとって有用です</a:t>
            </a:r>
            <a:r>
              <a:rPr lang="en-US" dirty="0" smtClean="0"/>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a:latin typeface="Calibri"/>
              </a:rPr>
              <a:t>1</a:t>
            </a:r>
            <a:r>
              <a:rPr lang="en-US" smtClean="0">
                <a:latin typeface="Calibri"/>
              </a:rPr>
              <a:t>つと</a:t>
            </a:r>
            <a:r>
              <a:rPr lang="ja-JP" altLang="en-US" smtClean="0">
                <a:latin typeface="Calibri"/>
              </a:rPr>
              <a:t>言</a:t>
            </a:r>
            <a:r>
              <a:rPr lang="en-US" smtClean="0">
                <a:latin typeface="Calibri"/>
              </a:rPr>
              <a:t>えます</a:t>
            </a:r>
            <a:r>
              <a:rPr lang="en-US" dirty="0">
                <a:latin typeface="Calibri"/>
              </a:rPr>
              <a:t>。米国ではパブリック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a:t>
            </a:r>
            <a:r>
              <a:rPr lang="ja-JP" altLang="en-US" sz="1200">
                <a:latin typeface="Arial"/>
                <a:cs typeface="Arial"/>
              </a:rPr>
              <a:t>検討</a:t>
            </a:r>
            <a:r>
              <a:rPr lang="ja-JP" altLang="en-US" sz="1200" smtClean="0">
                <a:latin typeface="Arial"/>
                <a:cs typeface="Arial"/>
              </a:rPr>
              <a:t>した上で</a:t>
            </a:r>
            <a:r>
              <a:rPr lang="ja-JP" altLang="en-US" sz="1200" dirty="0">
                <a:latin typeface="Arial"/>
                <a:cs typeface="Arial"/>
              </a:rPr>
              <a:t>、</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a:t>
            </a:r>
            <a:r>
              <a:rPr lang="x-none">
                <a:latin typeface="Calibri"/>
              </a:rPr>
              <a:t>コピーレフト</a:t>
            </a:r>
            <a:r>
              <a:rPr lang="x-none" smtClean="0">
                <a:latin typeface="Calibri"/>
              </a:rPr>
              <a:t>」、「</a:t>
            </a:r>
            <a:r>
              <a:rPr lang="ja-JP" altLang="en-US" smtClean="0">
                <a:latin typeface="Calibri"/>
              </a:rPr>
              <a:t>共用（</a:t>
            </a:r>
            <a:r>
              <a:rPr lang="en-US" altLang="ja-JP" smtClean="0">
                <a:latin typeface="Calibri"/>
              </a:rPr>
              <a:t>Share-alike</a:t>
            </a:r>
            <a:r>
              <a:rPr lang="ja-JP" altLang="en-US" smtClean="0">
                <a:latin typeface="Calibri"/>
              </a:rPr>
              <a:t>）</a:t>
            </a:r>
            <a:r>
              <a:rPr lang="x-none" smtClean="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a:t>
            </a:r>
            <a:r>
              <a:rPr lang="x-none">
                <a:latin typeface="Calibri"/>
              </a:rPr>
              <a:t>表示が改</a:t>
            </a:r>
            <a:r>
              <a:rPr lang="ja-JP" altLang="en-US" smtClean="0">
                <a:latin typeface="Calibri"/>
              </a:rPr>
              <a:t>変に</a:t>
            </a:r>
            <a:r>
              <a:rPr lang="x-none" smtClean="0">
                <a:latin typeface="Calibri"/>
              </a:rPr>
              <a:t>ついて告知を提供する場合もあります</a:t>
            </a:r>
            <a:r>
              <a:rPr lang="x-none" dirty="0">
                <a:latin typeface="Calibri"/>
              </a:rPr>
              <a:t>。FOSSの告知／表示を帰属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a:t>
            </a:r>
            <a:r>
              <a:rPr lang="ja-JP" altLang="en-US" baseline="0"/>
              <a:t>する</a:t>
            </a:r>
            <a:r>
              <a:rPr lang="en-US" baseline="0" smtClean="0"/>
              <a:t>プロセスを</a:t>
            </a:r>
            <a:r>
              <a:rPr lang="ja-JP" altLang="en-US" baseline="0" smtClean="0"/>
              <a:t>持つ</a:t>
            </a:r>
            <a:r>
              <a:rPr lang="en-US" baseline="0" smtClean="0"/>
              <a:t>ことです</a:t>
            </a:r>
            <a:r>
              <a:rPr lang="en-US" baseline="0" dirty="0"/>
              <a:t>。もう</a:t>
            </a:r>
            <a:r>
              <a:rPr lang="en-US" altLang="ja-JP" baseline="0" dirty="0"/>
              <a:t>1</a:t>
            </a:r>
            <a:r>
              <a:rPr lang="en-US" baseline="0" dirty="0"/>
              <a:t>つは、ライセンスの義務を果たすことです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a:t>
            </a:r>
            <a:r>
              <a:rPr lang="en-US" baseline="0">
                <a:latin typeface="Calibri"/>
              </a:rPr>
              <a:t>に </a:t>
            </a:r>
            <a:r>
              <a:rPr lang="en-US" baseline="0" smtClean="0">
                <a:latin typeface="Calibri"/>
              </a:rPr>
              <a:t>頒布す</a:t>
            </a:r>
            <a:r>
              <a:rPr lang="ja-JP" altLang="en-US" baseline="0" smtClean="0">
                <a:latin typeface="Calibri"/>
              </a:rPr>
              <a:t>る時</a:t>
            </a:r>
            <a:r>
              <a:rPr lang="en-US" baseline="0" smtClean="0">
                <a:latin typeface="Calibri"/>
              </a:rPr>
              <a:t>です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dirty="0" smtClean="0"/>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このスライドではコンプライアンス</a:t>
            </a:r>
            <a:r>
              <a:rPr lang="en-US" baseline="0"/>
              <a:t> </a:t>
            </a:r>
            <a:r>
              <a:rPr lang="en-US" baseline="0" smtClean="0"/>
              <a:t>がライセンスの法的義務の履行という域を</a:t>
            </a:r>
            <a:r>
              <a:rPr lang="ja-JP" altLang="en-US" baseline="0" smtClean="0"/>
              <a:t>超え</a:t>
            </a:r>
            <a:r>
              <a:rPr lang="en-US" baseline="0" smtClean="0"/>
              <a:t>、</a:t>
            </a:r>
            <a:r>
              <a:rPr lang="en-US" baseline="0" dirty="0" err="1"/>
              <a:t>組織にもたらすメリットについて述べています</a:t>
            </a:r>
            <a:r>
              <a:rPr lang="en-US" baseline="0" dirty="0" smtClean="0"/>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t>FOSS</a:t>
            </a:r>
            <a:r>
              <a:rPr lang="en-US" smtClean="0"/>
              <a:t>コンプライアンスプログラムの2つの主要なゴールとは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marL="171450" indent="-171450">
              <a:buFont typeface="Arial" charset="0"/>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marL="171450" indent="-171450">
              <a:buFont typeface="Arial" charset="0"/>
              <a:buChar char="•"/>
            </a:pPr>
            <a:r>
              <a:rPr lang="en-US" smtClean="0">
                <a:latin typeface="Calibri" charset="0"/>
                <a:ea typeface="ＭＳ Ｐゴシック" charset="0"/>
              </a:rPr>
              <a:t>製品出荷時のライセンス義務の履行 </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indent="-226428"/>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indent="-226428"/>
            <a:r>
              <a:rPr lang="en-US" b="1"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indent="0"/>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smtClean="0"/>
              <a:t>そのソフトウェアを受け取るのは</a:t>
            </a:r>
            <a:r>
              <a:rPr lang="ja-JP" altLang="en-US" smtClean="0"/>
              <a:t>誰</a:t>
            </a:r>
            <a:r>
              <a:rPr lang="en-US" smtClean="0"/>
              <a:t>か</a:t>
            </a:r>
            <a:r>
              <a:rPr lang="en-US" dirty="0"/>
              <a:t>？</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ja-JP" altLang="en-US"/>
              <a:t>、</a:t>
            </a:r>
            <a:r>
              <a:rPr lang="x-none" smtClean="0"/>
              <a:t>および法務チームが集まる場となり</a:t>
            </a:r>
            <a:r>
              <a:rPr lang="ja-JP" altLang="en-US" smtClean="0"/>
              <a:t>え</a:t>
            </a:r>
            <a:r>
              <a:rPr lang="x-none" smtClean="0"/>
              <a:t>ます</a:t>
            </a:r>
            <a:r>
              <a:rPr lang="x-none" dirty="0"/>
              <a:t>。</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a:t>
            </a:r>
            <a:r>
              <a:rPr lang="x-none"/>
              <a:t>の使用について誰が意思決定者なのか</a:t>
            </a:r>
            <a:r>
              <a:rPr lang="x-none" smtClean="0"/>
              <a:t>（</a:t>
            </a:r>
            <a:r>
              <a:rPr lang="ja-JP" altLang="en-US" smtClean="0"/>
              <a:t>マネージャー</a:t>
            </a:r>
            <a:r>
              <a:rPr lang="x-none" smtClean="0"/>
              <a:t>、</a:t>
            </a:r>
            <a:r>
              <a:rPr lang="x-none" dirty="0"/>
              <a:t>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a:t>FOSS</a:t>
            </a:r>
            <a:r>
              <a:rPr lang="x-none" smtClean="0"/>
              <a:t>コンポーネントを特定するためのコードスキャンツールやフォレン</a:t>
            </a:r>
            <a:r>
              <a:rPr lang="ja-JP" altLang="en-US" dirty="0"/>
              <a:t>ジ</a:t>
            </a:r>
            <a:r>
              <a:rPr lang="x-none" smtClean="0"/>
              <a:t>クス</a:t>
            </a:r>
            <a:r>
              <a:rPr lang="x-none" dirty="0"/>
              <a:t>（法的確証収集）ツールを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a:t>
            </a:r>
            <a:r>
              <a:rPr lang="en-US" baseline="0" err="1"/>
              <a:t>、</a:t>
            </a:r>
            <a:r>
              <a:rPr lang="en-US" baseline="0" smtClean="0"/>
              <a:t>商標法の基礎について明確に理解していない可能性のある</a:t>
            </a:r>
            <a:r>
              <a:rPr lang="ja-JP" altLang="en-US" baseline="0" smtClean="0"/>
              <a:t>マネージャー</a:t>
            </a:r>
            <a:r>
              <a:rPr lang="en-US" baseline="0" smtClean="0"/>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a:t>に</a:t>
            </a:r>
            <a:r>
              <a:rPr lang="ja-JP" altLang="en-US" smtClean="0"/>
              <a:t>よって</a:t>
            </a:r>
            <a:r>
              <a:rPr lang="x-none" smtClean="0"/>
              <a:t>誰がそのFOSSソフトウェアをライセンスしているかを特定する</a:t>
            </a:r>
            <a:r>
              <a:rPr lang="ja-JP" altLang="en-US" smtClean="0"/>
              <a:t>こと</a:t>
            </a:r>
            <a:r>
              <a:rPr lang="ja-JP" altLang="en-US" dirty="0"/>
              <a:t>ができ</a:t>
            </a:r>
            <a:r>
              <a:rPr lang="x-none" dirty="0"/>
              <a:t>ます。</a:t>
            </a:r>
          </a:p>
          <a:p>
            <a:endParaRPr lang="x-none" dirty="0"/>
          </a:p>
          <a:p>
            <a:r>
              <a:rPr lang="x-none" dirty="0"/>
              <a:t>将来</a:t>
            </a:r>
            <a:r>
              <a:rPr lang="ja-JP" altLang="en-US"/>
              <a:t>発</a:t>
            </a:r>
            <a:r>
              <a:rPr lang="ja-JP" altLang="en-US" smtClean="0"/>
              <a:t>生しうる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dirty="0" smtClean="0"/>
              <a:t>帰属</a:t>
            </a:r>
            <a:r>
              <a:rPr lang="ja-JP" altLang="en-US" dirty="0"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dirty="0" smtClean="0"/>
              <a:t>ます</a:t>
            </a:r>
            <a:r>
              <a:rPr lang="x-none" dirty="0"/>
              <a:t>。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0" indent="0"/>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a:t>
            </a:r>
            <a:r>
              <a:rPr lang="x-none">
                <a:latin typeface="Times" charset="0"/>
              </a:rPr>
              <a:t>、</a:t>
            </a:r>
            <a:r>
              <a:rPr lang="x-none" smtClean="0">
                <a:latin typeface="Times" charset="0"/>
              </a:rPr>
              <a:t>より簡素化したプロセスで取</a:t>
            </a:r>
            <a:r>
              <a:rPr lang="ja-JP" altLang="en-US" smtClean="0">
                <a:latin typeface="Times" charset="0"/>
              </a:rPr>
              <a:t>り</a:t>
            </a:r>
            <a:r>
              <a:rPr lang="x-none" smtClean="0">
                <a:latin typeface="Times" charset="0"/>
              </a:rPr>
              <a:t>組むことが望まれ</a:t>
            </a:r>
            <a:r>
              <a:rPr lang="ja-JP" altLang="en-US" dirty="0" err="1">
                <a:latin typeface="Times" charset="0"/>
              </a:rPr>
              <a:t>るで</a:t>
            </a:r>
            <a:r>
              <a:rPr lang="ja-JP" altLang="en-US" dirty="0">
                <a:latin typeface="Times" charset="0"/>
              </a:rPr>
              <a:t>しょう</a:t>
            </a:r>
            <a:r>
              <a:rPr lang="x-none" dirty="0" smtClean="0">
                <a:latin typeface="Times" charset="0"/>
              </a:rPr>
              <a:t>。</a:t>
            </a:r>
            <a:endParaRPr lang="en-US" dirty="0" smtClean="0">
              <a:latin typeface="Times" charset="0"/>
            </a:endParaRPr>
          </a:p>
          <a:p>
            <a:pPr marL="226428" indent="-226428"/>
            <a:endParaRPr lang="en-US" dirty="0" smtClean="0">
              <a:latin typeface="Times" charset="0"/>
            </a:endParaRPr>
          </a:p>
          <a:p>
            <a:pPr marL="226428" indent="-226428"/>
            <a:r>
              <a:rPr lang="en-US" dirty="0" smtClean="0">
                <a:latin typeface="Times" charset="0"/>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Calibri"/>
              </a:rPr>
              <a:t>本</a:t>
            </a:r>
            <a:r>
              <a:rPr lang="x-none" dirty="0" smtClean="0">
                <a:latin typeface="Calibri"/>
              </a:rPr>
              <a:t>スライドは</a:t>
            </a:r>
            <a:r>
              <a:rPr lang="x-none" dirty="0">
                <a:latin typeface="Calibri"/>
              </a:rPr>
              <a:t>、本章で述べる各ステップの全体像です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a:t>
            </a:r>
            <a:r>
              <a:rPr lang="x-none">
                <a:latin typeface="Calibri"/>
              </a:rPr>
              <a:t>レビュー</a:t>
            </a:r>
            <a:r>
              <a:rPr lang="ja-JP" altLang="en-US">
                <a:latin typeface="Calibri"/>
              </a:rPr>
              <a:t> </a:t>
            </a:r>
            <a:r>
              <a:rPr lang="x-none" smtClean="0">
                <a:latin typeface="Calibri"/>
              </a:rPr>
              <a:t>チームはエンジニア</a:t>
            </a:r>
            <a:r>
              <a:rPr lang="ja-JP" altLang="en-US" smtClean="0">
                <a:latin typeface="Calibri"/>
              </a:rPr>
              <a:t>たち</a:t>
            </a:r>
            <a:r>
              <a:rPr lang="x-none" smtClean="0">
                <a:latin typeface="Calibri"/>
              </a:rPr>
              <a:t>からのレビュー </a:t>
            </a:r>
            <a:r>
              <a:rPr lang="x-none" dirty="0">
                <a:latin typeface="Calibri"/>
              </a:rPr>
              <a:t>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a:latin typeface="Calibri"/>
              </a:rPr>
              <a:t>サード </a:t>
            </a:r>
            <a:r>
              <a:rPr lang="x-none" smtClean="0">
                <a:latin typeface="Calibri"/>
              </a:rPr>
              <a:t>パーティのソフトウェア</a:t>
            </a:r>
            <a:r>
              <a:rPr lang="ja-JP" altLang="en-US" smtClean="0">
                <a:latin typeface="Calibri"/>
              </a:rPr>
              <a:t>へ</a:t>
            </a:r>
            <a:r>
              <a:rPr lang="x-none" smtClean="0">
                <a:latin typeface="Calibri"/>
              </a:rPr>
              <a:t>スキャン</a:t>
            </a:r>
            <a:r>
              <a:rPr lang="ja-JP" altLang="en-US" smtClean="0">
                <a:latin typeface="Calibri"/>
              </a:rPr>
              <a:t>を</a:t>
            </a:r>
            <a:r>
              <a:rPr lang="x-none" smtClean="0">
                <a:latin typeface="Calibri"/>
              </a:rPr>
              <a:t>実施</a:t>
            </a:r>
            <a:r>
              <a:rPr lang="ja-JP" altLang="en-US" smtClean="0">
                <a:latin typeface="Calibri"/>
              </a:rPr>
              <a:t>すること</a:t>
            </a:r>
            <a:r>
              <a:rPr lang="ja-JP" altLang="en-US" dirty="0">
                <a:latin typeface="Calibri"/>
              </a:rPr>
              <a:t>に</a:t>
            </a:r>
            <a:r>
              <a:rPr lang="ja-JP" altLang="en-US" smtClean="0">
                <a:latin typeface="Calibri"/>
              </a:rPr>
              <a:t>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a:t>
            </a:r>
            <a:r>
              <a:rPr lang="x-none">
                <a:latin typeface="Calibri"/>
              </a:rPr>
              <a:t>。</a:t>
            </a:r>
            <a:r>
              <a:rPr lang="x-none" smtClean="0">
                <a:latin typeface="Calibri"/>
              </a:rPr>
              <a:t>レビューチームはこの問題を解決するためにエンジ</a:t>
            </a:r>
            <a:r>
              <a:rPr lang="ja-JP" altLang="en-US" smtClean="0">
                <a:latin typeface="Calibri"/>
              </a:rPr>
              <a:t>ニ</a:t>
            </a:r>
            <a:r>
              <a:rPr lang="x-none" smtClean="0">
                <a:latin typeface="Calibri"/>
              </a:rPr>
              <a:t>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a:t>
            </a:r>
            <a:r>
              <a:rPr lang="x-none"/>
              <a:t>ライセンス全文の写しを含める必要があります</a:t>
            </a:r>
            <a:r>
              <a:rPr lang="x-none"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t>例として</a:t>
            </a:r>
            <a:r>
              <a:rPr lang="ja-JP" altLang="en-US" smtClean="0"/>
              <a:t>挙</a:t>
            </a:r>
            <a:r>
              <a:rPr lang="x-none" smtClean="0"/>
              <a:t>げたここでのプロセスについて</a:t>
            </a:r>
            <a:r>
              <a:rPr lang="x-none" dirty="0"/>
              <a:t>、このスライドでは企業がリリース前にFOSSライセンスの義務を履行したことを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0" indent="-226428"/>
            <a:r>
              <a:rPr lang="x-none" dirty="0">
                <a:latin typeface="Times"/>
                <a:cs typeface="Times"/>
              </a:rPr>
              <a:t>この状況はライセンスの告知</a:t>
            </a:r>
            <a:r>
              <a:rPr lang="x-none" dirty="0" smtClean="0">
                <a:latin typeface="Times"/>
                <a:cs typeface="Times"/>
              </a:rPr>
              <a:t>／</a:t>
            </a:r>
            <a:r>
              <a:rPr lang="ja-JP" altLang="en-US" dirty="0" smtClean="0">
                <a:latin typeface="Times"/>
                <a:cs typeface="Times"/>
              </a:rPr>
              <a:t>通知／</a:t>
            </a:r>
            <a:r>
              <a:rPr lang="x-none" dirty="0" smtClean="0">
                <a:latin typeface="Times"/>
                <a:cs typeface="Times"/>
              </a:rPr>
              <a:t>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0" indent="-226428"/>
            <a:endParaRPr lang="x-none" dirty="0">
              <a:latin typeface="Times"/>
              <a:cs typeface="Times"/>
            </a:endParaRPr>
          </a:p>
          <a:p>
            <a:pPr marL="0"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r>
              <a:rPr lang="x-none" dirty="0" smtClean="0">
                <a:latin typeface="Times"/>
                <a:cs typeface="Times"/>
              </a:rPr>
              <a:t>。</a:t>
            </a:r>
            <a:endParaRPr lang="en-US" dirty="0" smtClean="0">
              <a:latin typeface="Times"/>
              <a:cs typeface="Times"/>
            </a:endParaRPr>
          </a:p>
          <a:p>
            <a:pPr marL="226428" indent="-226428"/>
            <a:endParaRPr lang="en-US" dirty="0" smtClean="0">
              <a:latin typeface="Times"/>
              <a:cs typeface="Times"/>
            </a:endParaRPr>
          </a:p>
          <a:p>
            <a:pPr marL="226428" indent="-226428"/>
            <a:r>
              <a:rPr lang="en-US" dirty="0" smtClean="0">
                <a:latin typeface="Times"/>
                <a:cs typeface="Times"/>
              </a:rPr>
              <a:t>---</a:t>
            </a:r>
          </a:p>
          <a:p>
            <a:pPr marL="226428" indent="-226428"/>
            <a:r>
              <a:rPr lang="x-none" altLang="ja-JP" dirty="0" smtClean="0">
                <a:latin typeface="Times"/>
                <a:cs typeface="Times"/>
              </a:rPr>
              <a:t>The </a:t>
            </a:r>
            <a:r>
              <a:rPr lang="en-US" altLang="ja-JP" dirty="0" smtClean="0">
                <a:latin typeface="Times"/>
                <a:cs typeface="Times"/>
              </a:rPr>
              <a:t>first </a:t>
            </a:r>
            <a:r>
              <a:rPr lang="x-none" altLang="ja-JP" dirty="0" smtClean="0">
                <a:latin typeface="Times"/>
                <a:cs typeface="Times"/>
              </a:rPr>
              <a:t>pitfall described in this slide arises where copyleft-style licensed FOSS is inadvertently mixed with proprietary code. </a:t>
            </a:r>
          </a:p>
          <a:p>
            <a:pPr marL="226428" indent="-226428"/>
            <a:endParaRPr lang="x-none" altLang="ja-JP" dirty="0" smtClean="0">
              <a:latin typeface="Times"/>
              <a:cs typeface="Times"/>
            </a:endParaRPr>
          </a:p>
          <a:p>
            <a:pPr marL="226428" indent="-226428"/>
            <a:r>
              <a:rPr lang="x-none" altLang="ja-JP" dirty="0" smtClean="0">
                <a:latin typeface="Times"/>
                <a:cs typeface="Times"/>
              </a:rPr>
              <a:t>This may be discovered through auditing source code for license notices or using code scanning tools.</a:t>
            </a:r>
          </a:p>
          <a:p>
            <a:pPr marL="226428" indent="-226428"/>
            <a:endParaRPr lang="x-none" altLang="ja-JP" dirty="0" smtClean="0">
              <a:latin typeface="Times"/>
              <a:cs typeface="Times"/>
            </a:endParaRPr>
          </a:p>
          <a:p>
            <a:pPr marL="226428" indent="-226428"/>
            <a:r>
              <a:rPr lang="x-none" altLang="ja-JP" dirty="0" smtClean="0">
                <a:latin typeface="Times"/>
                <a:cs typeface="Times"/>
              </a:rPr>
              <a:t>Preventative measures include training of engineering staff, and building regular audits or scans into the development process.</a:t>
            </a:r>
          </a:p>
          <a:p>
            <a:pPr marL="226428" indent="-226428"/>
            <a:endParaRPr lang="x-none" dirty="0">
              <a:latin typeface="Times"/>
              <a:cs typeface="Times"/>
            </a:endParaRP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a:latin typeface="Times"/>
                <a:cs typeface="Times"/>
              </a:rPr>
              <a:t>て</a:t>
            </a:r>
            <a:r>
              <a:rPr lang="x-none" b="0" smtClean="0">
                <a:latin typeface="Times"/>
                <a:cs typeface="Times"/>
              </a:rPr>
              <a:t>行った改変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smtClean="0">
                <a:latin typeface="Times"/>
                <a:cs typeface="Times"/>
              </a:rPr>
              <a:t>予防策</a:t>
            </a:r>
            <a:r>
              <a:rPr lang="ja-JP" altLang="en-US" b="0" dirty="0" smtClean="0">
                <a:latin typeface="Times"/>
                <a:cs typeface="Times"/>
              </a:rPr>
              <a:t>としては</a:t>
            </a:r>
            <a:r>
              <a:rPr lang="ja-JP" altLang="en-US" b="0" dirty="0">
                <a:latin typeface="Times"/>
                <a:cs typeface="Times"/>
              </a:rPr>
              <a:t>、</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smtClean="0">
                <a:latin typeface="Times"/>
                <a:cs typeface="Times"/>
              </a:rPr>
              <a:t>定期的な監査</a:t>
            </a:r>
            <a:r>
              <a:rPr lang="ja-JP" altLang="en-US" b="0" smtClean="0">
                <a:latin typeface="Times"/>
                <a:cs typeface="Times"/>
              </a:rPr>
              <a:t>を</a:t>
            </a:r>
            <a:r>
              <a:rPr lang="x-none" b="0" smtClean="0">
                <a:latin typeface="Times"/>
                <a:cs typeface="Times"/>
              </a:rPr>
              <a:t>組み込</a:t>
            </a:r>
            <a:r>
              <a:rPr lang="ja-JP" altLang="en-US" b="0" smtClean="0">
                <a:latin typeface="Times"/>
                <a:cs typeface="Times"/>
              </a:rPr>
              <a:t>まれる</a:t>
            </a:r>
            <a:r>
              <a:rPr lang="ja-JP" altLang="en-US" b="0" dirty="0" smtClean="0">
                <a:latin typeface="Times"/>
                <a:cs typeface="Times"/>
              </a:rPr>
              <a:t>ことなどがあります</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copyleft-style licensed FOSS is inadvertently linked to proprietary code. </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detected using dependency tracking tools or reviews of architecture.</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architectural reviews into the development process.</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Times"/>
              <a:cs typeface="Times"/>
            </a:endParaRPr>
          </a:p>
          <a:p>
            <a:pPr marL="0" indent="0"/>
            <a:r>
              <a:rPr lang="x-none" altLang="ja-JP" b="0" dirty="0" smtClean="0">
                <a:latin typeface="Times"/>
                <a:cs typeface="Times"/>
              </a:rPr>
              <a:t>This type of failure may be discovered through auditing source code introduced into the FOSS component.</a:t>
            </a:r>
          </a:p>
          <a:p>
            <a:pPr marL="0" indent="0"/>
            <a:endParaRPr lang="x-none" altLang="ja-JP" b="0" dirty="0" smtClean="0">
              <a:latin typeface="Times"/>
              <a:cs typeface="Times"/>
            </a:endParaRPr>
          </a:p>
          <a:p>
            <a:pPr marL="0" indent="0"/>
            <a:r>
              <a:rPr lang="x-none" altLang="ja-JP" b="0" dirty="0" smtClean="0">
                <a:latin typeface="Times"/>
                <a:cs typeface="Times"/>
              </a:rPr>
              <a:t>Preventative measures include training of engineering staff and building regular audits into the development process.</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r>
              <a:rPr lang="x-none" b="0" dirty="0" smtClean="0">
                <a:latin typeface="Times"/>
                <a:cs typeface="Times"/>
              </a:rPr>
              <a:t>。</a:t>
            </a:r>
            <a:endParaRPr lang="en-US" b="0" dirty="0" smtClean="0">
              <a:latin typeface="Times"/>
              <a:cs typeface="Times"/>
            </a:endParaRPr>
          </a:p>
          <a:p>
            <a:pPr marL="0" indent="0"/>
            <a:endParaRPr lang="en-US" b="0" dirty="0" smtClean="0">
              <a:latin typeface="Times"/>
              <a:cs typeface="Times"/>
            </a:endParaRPr>
          </a:p>
          <a:p>
            <a:pPr marL="0" indent="0"/>
            <a:r>
              <a:rPr lang="en-US" b="0" dirty="0" smtClean="0">
                <a:latin typeface="Times"/>
                <a:cs typeface="Times"/>
              </a:rPr>
              <a:t>---</a:t>
            </a:r>
          </a:p>
          <a:p>
            <a:pPr marL="0" indent="0"/>
            <a:r>
              <a:rPr lang="x-none" altLang="ja-JP" b="0" dirty="0" smtClean="0">
                <a:latin typeface="Times"/>
                <a:cs typeface="Times"/>
              </a:rPr>
              <a:t>The first pitfall in this slide arises where a company has an obligation to provide accompanying source code, but fails to do so. </a:t>
            </a:r>
          </a:p>
          <a:p>
            <a:pPr marL="0" indent="0"/>
            <a:endParaRPr lang="x-none" altLang="ja-JP" b="0" dirty="0" smtClean="0">
              <a:latin typeface="Times"/>
              <a:cs typeface="Times"/>
            </a:endParaRPr>
          </a:p>
          <a:p>
            <a:pPr marL="0" indent="0"/>
            <a:r>
              <a:rPr lang="x-none" altLang="ja-JP" b="0" dirty="0" smtClean="0">
                <a:latin typeface="Times"/>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Times"/>
              <a:cs typeface="Times"/>
            </a:endParaRPr>
          </a:p>
          <a:p>
            <a:pPr marL="0" indent="0"/>
            <a:r>
              <a:rPr lang="x-none" altLang="ja-JP" b="0" dirty="0" smtClean="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Times"/>
              <a:cs typeface="Times"/>
            </a:endParaRPr>
          </a:p>
          <a:p>
            <a:pPr marL="0" indent="0"/>
            <a:r>
              <a:rPr lang="x-none" altLang="ja-JP" b="0" dirty="0" smtClean="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altLang="ja-JP" b="0" dirty="0" smtClean="0">
              <a:latin typeface="Times"/>
              <a:cs typeface="Times"/>
            </a:endParaRPr>
          </a:p>
          <a:p>
            <a:pPr marL="0" indent="0"/>
            <a:endParaRPr lang="x-none" b="0" dirty="0">
              <a:latin typeface="Times"/>
              <a:cs typeface="Times"/>
            </a:endParaRP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r>
              <a:rPr lang="x-none" dirty="0" smtClean="0">
                <a:latin typeface="Times" charset="0"/>
              </a:rPr>
              <a:t>。</a:t>
            </a:r>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Times"/>
            </a:endParaRPr>
          </a:p>
          <a:p>
            <a:pPr marL="0" indent="0"/>
            <a:r>
              <a:rPr lang="x-none" altLang="ja-JP" dirty="0" smtClean="0">
                <a:latin typeface="Times" charset="0"/>
              </a:rPr>
              <a:t>Preventative measures include monitoring of engineering training, and also making the compliance process easily accessible to the engineering team.</a:t>
            </a:r>
          </a:p>
          <a:p>
            <a:pPr marL="0" indent="0"/>
            <a:endParaRPr lang="x-none"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smtClean="0">
                <a:latin typeface="Times" charset="0"/>
              </a:rPr>
              <a:t>プロセス</a:t>
            </a:r>
            <a:r>
              <a:rPr lang="ja-JP" altLang="en-US" dirty="0" smtClean="0">
                <a:latin typeface="Times" charset="0"/>
              </a:rPr>
              <a:t>を</a:t>
            </a:r>
            <a:r>
              <a:rPr lang="x-none" dirty="0" smtClean="0">
                <a:latin typeface="Times" charset="0"/>
              </a:rPr>
              <a:t>優先</a:t>
            </a:r>
            <a:r>
              <a:rPr lang="ja-JP" altLang="en-US" dirty="0" smtClean="0">
                <a:latin typeface="Times" charset="0"/>
              </a:rPr>
              <a:t>する</a:t>
            </a:r>
            <a:r>
              <a:rPr lang="x-none" dirty="0" smtClean="0">
                <a:latin typeface="Times" charset="0"/>
              </a:rPr>
              <a:t>ことは重要なことです</a:t>
            </a:r>
            <a:r>
              <a:rPr lang="x-none" dirty="0">
                <a:latin typeface="Times" charset="0"/>
              </a:rPr>
              <a:t>。そうすることで、開発プロセスにおけるFOSSの使用を効果的なものに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smtClean="0">
                <a:latin typeface="Times" charset="0"/>
              </a:rPr>
              <a:t>役立つことになります。</a:t>
            </a:r>
            <a:endParaRPr lang="en-US" altLang="ja-JP"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community.</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smtClean="0">
                <a:latin typeface="Times" charset="0"/>
              </a:rPr>
              <a:t>コンプライアンス</a:t>
            </a:r>
            <a:r>
              <a:rPr lang="ja-JP" altLang="en-US" dirty="0" smtClean="0">
                <a:latin typeface="Times" charset="0"/>
              </a:rPr>
              <a:t>を</a:t>
            </a:r>
            <a:r>
              <a:rPr lang="x-none" dirty="0" smtClean="0">
                <a:latin typeface="Times" charset="0"/>
              </a:rPr>
              <a:t>優先</a:t>
            </a:r>
            <a:r>
              <a:rPr lang="ja-JP" altLang="en-US" dirty="0" smtClean="0">
                <a:latin typeface="Times" charset="0"/>
              </a:rPr>
              <a:t>すること</a:t>
            </a:r>
            <a:r>
              <a:rPr lang="ja-JP" altLang="en-US" dirty="0">
                <a:latin typeface="Times" charset="0"/>
              </a:rPr>
              <a:t>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a:t>
            </a:r>
            <a:r>
              <a:rPr lang="x-none">
                <a:latin typeface="Times" charset="0"/>
              </a:rPr>
              <a:t>FOSS</a:t>
            </a:r>
            <a:r>
              <a:rPr lang="x-none" smtClean="0">
                <a:latin typeface="Times" charset="0"/>
              </a:rPr>
              <a:t>ライセンスの要求への対応をより</a:t>
            </a:r>
            <a:r>
              <a:rPr lang="ja-JP" altLang="en-US" smtClean="0">
                <a:latin typeface="Times" charset="0"/>
              </a:rPr>
              <a:t>よく評価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dirty="0">
                <a:latin typeface="Times" charset="0"/>
              </a:rPr>
              <a:t>など</a:t>
            </a:r>
            <a:r>
              <a:rPr lang="x-none" dirty="0">
                <a:latin typeface="Times" charset="0"/>
              </a:rPr>
              <a:t>があります</a:t>
            </a:r>
            <a:r>
              <a:rPr lang="x-none" dirty="0" smtClean="0">
                <a:latin typeface="Times" charset="0"/>
              </a:rPr>
              <a:t>。</a:t>
            </a:r>
            <a:endParaRPr lang="en-US" dirty="0" smtClean="0">
              <a:latin typeface="Times" charset="0"/>
            </a:endParaRPr>
          </a:p>
          <a:p>
            <a:pPr marL="0" indent="0"/>
            <a:endParaRPr lang="en-US" dirty="0" smtClean="0">
              <a:latin typeface="Times" charset="0"/>
            </a:endParaRPr>
          </a:p>
          <a:p>
            <a:pPr marL="0" indent="0"/>
            <a:r>
              <a:rPr lang="en-US" dirty="0" smtClean="0">
                <a:latin typeface="Times" charset="0"/>
              </a:rPr>
              <a:t>---</a:t>
            </a:r>
          </a:p>
          <a:p>
            <a:pPr marL="0" indent="0"/>
            <a:r>
              <a:rPr lang="x-none" altLang="ja-JP" dirty="0" smtClean="0">
                <a:latin typeface="Times" charset="0"/>
              </a:rPr>
              <a:t>Pitfalls can occur under the following categories:</a:t>
            </a:r>
            <a:r>
              <a:rPr lang="en-US" altLang="ja-JP" dirty="0" smtClean="0">
                <a:latin typeface="Times" charset="0"/>
              </a:rPr>
              <a:t> </a:t>
            </a:r>
            <a:r>
              <a:rPr lang="x-none" altLang="ja-JP" dirty="0" smtClean="0">
                <a:latin typeface="Times" charset="0"/>
              </a:rPr>
              <a:t>IP failure, license compliance failure, and compliance process failure.</a:t>
            </a:r>
          </a:p>
          <a:p>
            <a:pPr marL="0" indent="0"/>
            <a:endParaRPr lang="en-US" altLang="ja-JP" dirty="0" smtClean="0">
              <a:latin typeface="Times" charset="0"/>
            </a:endParaRPr>
          </a:p>
          <a:p>
            <a:pPr marL="0" indent="0"/>
            <a:r>
              <a:rPr lang="x-none" altLang="ja-JP" dirty="0" smtClean="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Times" charset="0"/>
            </a:endParaRPr>
          </a:p>
          <a:p>
            <a:pPr marL="0" indent="0"/>
            <a:r>
              <a:rPr lang="x-none" altLang="ja-JP" dirty="0" smtClean="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Times" charset="0"/>
            </a:endParaRPr>
          </a:p>
          <a:p>
            <a:pPr marL="0" indent="0"/>
            <a:r>
              <a:rPr lang="x-none" altLang="ja-JP" dirty="0" smtClean="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Times" charset="0"/>
            </a:endParaRPr>
          </a:p>
          <a:p>
            <a:pPr marL="0" indent="0"/>
            <a:r>
              <a:rPr lang="x-none" altLang="ja-JP" dirty="0" smtClean="0">
                <a:latin typeface="Times" charset="0"/>
              </a:rPr>
              <a:t>The benefits of prioritizing compliance are that you become more efficient in your use of FOSS,</a:t>
            </a:r>
            <a:r>
              <a:rPr lang="en-US" altLang="ja-JP" dirty="0" smtClean="0">
                <a:latin typeface="Times" charset="0"/>
              </a:rPr>
              <a:t> </a:t>
            </a:r>
            <a:r>
              <a:rPr lang="x-none" altLang="ja-JP" dirty="0" smtClean="0">
                <a:latin typeface="Times" charset="0"/>
              </a:rPr>
              <a:t>and that you build a better relationship with the open source community.</a:t>
            </a:r>
          </a:p>
          <a:p>
            <a:pPr marL="0" indent="0"/>
            <a:endParaRPr lang="en-US" altLang="ja-JP" dirty="0" smtClean="0">
              <a:latin typeface="Times" charset="0"/>
            </a:endParaRPr>
          </a:p>
          <a:p>
            <a:pPr marL="0" indent="0"/>
            <a:r>
              <a:rPr lang="x-none" altLang="ja-JP" dirty="0" smtClean="0">
                <a:latin typeface="Times" charset="0"/>
              </a:rPr>
              <a:t>The benefits of maintaining a good community relationship are that you can better assess how you can comply with the FOSS license requirements, and you have a better two-way communication with regard to contribution and use of the FOSS.</a:t>
            </a:r>
            <a:endParaRPr lang="x-none"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10/19/2017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10/19/2017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omments" Target="../comments/comment18.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9.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20.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smtClean="0">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buFont typeface="Wingdings" panose="05000000000000000000" pitchFamily="2" charset="2"/>
              <a:buChar char="Ø"/>
            </a:pPr>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buFont typeface="Wingdings" panose="05000000000000000000" pitchFamily="2" charset="2"/>
              <a:buChar char="Ø"/>
            </a:pPr>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buFont typeface="Wingdings" panose="05000000000000000000" pitchFamily="2" charset="2"/>
              <a:buChar char="Ø"/>
            </a:pPr>
            <a:r>
              <a:rPr lang="en-US" dirty="0">
                <a:solidFill>
                  <a:srgbClr val="000000"/>
                </a:solidFill>
              </a:rPr>
              <a:t>地理的な範囲</a:t>
            </a:r>
            <a:endParaRPr lang="en-US" dirty="0"/>
          </a:p>
          <a:p>
            <a:pPr lvl="1">
              <a:buFont typeface="Wingdings" panose="05000000000000000000" pitchFamily="2" charset="2"/>
              <a:buChar char="Ø"/>
            </a:pPr>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buFont typeface="Wingdings" panose="05000000000000000000" pitchFamily="2" charset="2"/>
              <a:buChar char="Ø"/>
            </a:pPr>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a:t>
            </a:r>
            <a:r>
              <a:rPr lang="en-US" err="1">
                <a:latin typeface="Calibri" charset="0"/>
                <a:ea typeface="MS PGothic" charset="0"/>
              </a:rPr>
              <a:t>FOSS</a:t>
            </a:r>
            <a:r>
              <a:rPr lang="en-US" smtClean="0">
                <a:latin typeface="Calibri" charset="0"/>
                <a:ea typeface="MS PGothic" charset="0"/>
              </a:rPr>
              <a:t>ライセンス － 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buFont typeface="Wingdings" panose="05000000000000000000" pitchFamily="2" charset="2"/>
              <a:buChar char="Ø"/>
            </a:pPr>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buFont typeface="Wingdings" panose="05000000000000000000" pitchFamily="2" charset="2"/>
              <a:buChar char="Ø"/>
            </a:pPr>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a:t>
            </a:r>
            <a:r>
              <a:rPr lang="x-none" altLang="ja-JP">
                <a:latin typeface="Calibri" charset="0"/>
                <a:ea typeface="MS PGothic" charset="0"/>
              </a:rPr>
              <a:t>その </a:t>
            </a:r>
            <a:r>
              <a:rPr lang="x-none" altLang="ja-JP" smtClean="0">
                <a:latin typeface="Calibri" charset="0"/>
                <a:ea typeface="MS PGothic" charset="0"/>
              </a:rPr>
              <a:t>全体をこの契約書の条件に従って第三者へ無償で利用許諾しなければならない</a:t>
            </a:r>
            <a:r>
              <a:rPr lang="x-none" altLang="ja-JP" dirty="0">
                <a:latin typeface="Calibri" charset="0"/>
                <a:ea typeface="MS PGothic" charset="0"/>
              </a:rPr>
              <a:t>。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a:latin typeface="Calibri" charset="0"/>
                <a:ea typeface="MS PGothic" charset="0"/>
              </a:rPr>
              <a:t>入手</a:t>
            </a:r>
            <a:r>
              <a:rPr lang="x-none" altLang="x-none" smtClean="0">
                <a:latin typeface="Calibri" charset="0"/>
                <a:ea typeface="MS PGothic" charset="0"/>
              </a:rPr>
              <a:t>できる状態にあることを義務</a:t>
            </a:r>
            <a:r>
              <a:rPr lang="ja-JP" altLang="en-US" smtClean="0">
                <a:latin typeface="Calibri" charset="0"/>
                <a:ea typeface="MS PGothic" charset="0"/>
              </a:rPr>
              <a:t>付</a:t>
            </a:r>
            <a:r>
              <a:rPr lang="x-none" altLang="x-none" smtClean="0">
                <a:latin typeface="Calibri" charset="0"/>
                <a:ea typeface="MS PGothic" charset="0"/>
              </a:rPr>
              <a:t>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latin typeface="Calibri" charset="0"/>
                <a:ea typeface="MS PGothic" charset="0"/>
              </a:rPr>
              <a:t>ス</a:t>
            </a:r>
            <a:endParaRPr lang="en-US" dirty="0">
              <a:latin typeface="Calibri" charset="0"/>
              <a:ea typeface="MS PGothic" charset="0"/>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buFont typeface="Wingdings" panose="05000000000000000000" pitchFamily="2" charset="2"/>
              <a:buChar char="Ø"/>
            </a:pPr>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buFont typeface="Wingdings" panose="05000000000000000000" pitchFamily="2" charset="2"/>
              <a:buChar char="Ø"/>
            </a:pPr>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buFont typeface="Wingdings" panose="05000000000000000000" pitchFamily="2" charset="2"/>
              <a:buChar char="Ø"/>
            </a:pPr>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a:t>
            </a:r>
            <a:r>
              <a:rPr lang="ja-JP" altLang="en-US">
                <a:latin typeface="Calibri" charset="0"/>
                <a:ea typeface="MS PGothic" charset="0"/>
              </a:rPr>
              <a:t>の</a:t>
            </a:r>
            <a:r>
              <a:rPr lang="en-US" smtClean="0">
                <a:latin typeface="Calibri" charset="0"/>
                <a:ea typeface="MS PGothic" charset="0"/>
              </a:rPr>
              <a:t>支払</a:t>
            </a:r>
            <a:r>
              <a:rPr lang="ja-JP" altLang="en-US" smtClean="0">
                <a:latin typeface="Calibri" charset="0"/>
                <a:ea typeface="MS PGothic" charset="0"/>
              </a:rPr>
              <a:t>い</a:t>
            </a:r>
            <a:r>
              <a:rPr lang="en-US" smtClean="0">
                <a:latin typeface="Calibri" charset="0"/>
                <a:ea typeface="MS PGothic" charset="0"/>
              </a:rPr>
              <a:t>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buFont typeface="Wingdings" panose="05000000000000000000" pitchFamily="2" charset="2"/>
              <a:buChar char="Ø"/>
            </a:pPr>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buFont typeface="Wingdings" panose="05000000000000000000" pitchFamily="2" charset="2"/>
              <a:buChar char="Ø"/>
            </a:pP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と</a:t>
            </a:r>
            <a:r>
              <a:rPr lang="en-US" altLang="ja-JP" sz="2000" smtClean="0">
                <a:latin typeface="Calibri" charset="0"/>
                <a:ea typeface="MS PGothic" charset="0"/>
              </a:rPr>
              <a:t>EPL-1.0</a:t>
            </a:r>
            <a:r>
              <a:rPr lang="ja-JP" altLang="en-US" sz="2000" smtClean="0">
                <a:latin typeface="Calibri" charset="0"/>
                <a:ea typeface="MS PGothic" charset="0"/>
              </a:rPr>
              <a:t>はそれぞれ、</a:t>
            </a:r>
            <a:r>
              <a:rPr lang="en-US" altLang="ja-JP" sz="2000" smtClean="0">
                <a:latin typeface="Calibri" charset="0"/>
                <a:ea typeface="MS PGothic" charset="0"/>
              </a:rPr>
              <a:t> </a:t>
            </a:r>
            <a:r>
              <a:rPr lang="ja-JP" altLang="en-US" sz="2000" smtClean="0">
                <a:latin typeface="Calibri" charset="0"/>
                <a:ea typeface="MS PGothic" charset="0"/>
              </a:rPr>
              <a:t>頒布される「派生的著作物」に対し義務を拡張している</a:t>
            </a:r>
            <a:endParaRPr lang="en-US" altLang="ja-JP" sz="2000" smtClean="0">
              <a:latin typeface="Calibri" charset="0"/>
              <a:ea typeface="MS PGothic" charset="0"/>
            </a:endParaRPr>
          </a:p>
          <a:p>
            <a:pPr marL="622300" indent="-182563">
              <a:spcBef>
                <a:spcPts val="1200"/>
              </a:spcBef>
              <a:buFont typeface="Wingdings" panose="05000000000000000000" pitchFamily="2" charset="2"/>
              <a:buChar char="Ø"/>
            </a:pPr>
            <a:r>
              <a:rPr lang="en-US" altLang="ja-JP" sz="2000" smtClean="0">
                <a:latin typeface="Calibri" charset="0"/>
                <a:ea typeface="MS PGothic" charset="0"/>
              </a:rPr>
              <a:t>GPL-2.0</a:t>
            </a:r>
            <a:r>
              <a:rPr lang="ja-JP" altLang="en-US" sz="2000" smtClean="0">
                <a:latin typeface="Calibri" charset="0"/>
                <a:ea typeface="MS PGothic" charset="0"/>
              </a:rPr>
              <a:t>のモジュールが、</a:t>
            </a:r>
            <a:r>
              <a:rPr lang="en-US" altLang="ja-JP" sz="2000" smtClean="0">
                <a:latin typeface="Calibri" charset="0"/>
                <a:ea typeface="MS PGothic" charset="0"/>
              </a:rPr>
              <a:t>EPL-1.0</a:t>
            </a:r>
            <a:r>
              <a:rPr lang="ja-JP" altLang="en-US" sz="2000" smtClean="0">
                <a:latin typeface="Calibri" charset="0"/>
                <a:ea typeface="MS PGothic" charset="0"/>
              </a:rPr>
              <a:t>のモジュールに結合（</a:t>
            </a:r>
            <a:r>
              <a:rPr lang="en-US" altLang="ja-JP" sz="2000" smtClean="0">
                <a:latin typeface="Calibri" charset="0"/>
                <a:ea typeface="MS PGothic" charset="0"/>
              </a:rPr>
              <a:t>Combine</a:t>
            </a:r>
            <a:r>
              <a:rPr lang="ja-JP" altLang="en-US" sz="2000" smtClean="0">
                <a:latin typeface="Calibri" charset="0"/>
                <a:ea typeface="MS PGothic" charset="0"/>
              </a:rPr>
              <a:t>）され、統合されたモジュールが頒布される場合、そのモジュールは；</a:t>
            </a:r>
            <a:endParaRPr lang="en-US" altLang="ja-JP" sz="2000"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によれ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GPL-2.0</a:t>
            </a:r>
            <a:r>
              <a:rPr lang="ja-JP" altLang="en-US" smtClean="0">
                <a:latin typeface="Calibri" charset="0"/>
                <a:ea typeface="MS PGothic" charset="0"/>
              </a:rPr>
              <a:t>のみで頒布されなければならないことになる、さらに</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a:t>
            </a:r>
            <a:r>
              <a:rPr lang="en-US" altLang="ja-JP" smtClean="0">
                <a:latin typeface="Calibri" charset="0"/>
                <a:ea typeface="MS PGothic" charset="0"/>
              </a:rPr>
              <a:t>EPL-1.0</a:t>
            </a:r>
            <a:r>
              <a:rPr lang="ja-JP" altLang="en-US" smtClean="0">
                <a:latin typeface="Calibri" charset="0"/>
                <a:ea typeface="MS PGothic" charset="0"/>
              </a:rPr>
              <a:t>によれ</a:t>
            </a:r>
            <a:r>
              <a:rPr lang="ja-JP" altLang="en-US">
                <a:latin typeface="Calibri" charset="0"/>
                <a:ea typeface="MS PGothic" charset="0"/>
              </a:rPr>
              <a:t>ば</a:t>
            </a:r>
            <a:r>
              <a:rPr lang="ja-JP" altLang="en-US" smtClean="0">
                <a:latin typeface="Calibri" charset="0"/>
                <a:ea typeface="MS PGothic" charset="0"/>
              </a:rPr>
              <a:t>）</a:t>
            </a:r>
            <a:r>
              <a:rPr lang="en-US" altLang="ja-JP" smtClean="0">
                <a:latin typeface="Calibri" charset="0"/>
                <a:ea typeface="MS PGothic" charset="0"/>
              </a:rPr>
              <a:t>EPL-1.0</a:t>
            </a:r>
            <a:r>
              <a:rPr lang="ja-JP" altLang="en-US">
                <a:latin typeface="Calibri" charset="0"/>
                <a:ea typeface="MS PGothic" charset="0"/>
              </a:rPr>
              <a:t>のみで頒布されなければ</a:t>
            </a:r>
            <a:r>
              <a:rPr lang="ja-JP" altLang="en-US" smtClean="0">
                <a:latin typeface="Calibri" charset="0"/>
                <a:ea typeface="MS PGothic" charset="0"/>
              </a:rPr>
              <a:t>ならないことになる</a:t>
            </a:r>
            <a:r>
              <a:rPr lang="ja-JP" altLang="en-US">
                <a:latin typeface="Calibri" charset="0"/>
                <a:ea typeface="MS PGothic" charset="0"/>
              </a:rPr>
              <a:t>。</a:t>
            </a:r>
            <a:endParaRPr lang="en-US" altLang="ja-JP" smtClean="0">
              <a:latin typeface="Calibri" charset="0"/>
              <a:ea typeface="MS PGothic" charset="0"/>
            </a:endParaRPr>
          </a:p>
          <a:p>
            <a:pPr lvl="2">
              <a:buFont typeface="Wingdings" panose="05000000000000000000" pitchFamily="2" charset="2"/>
              <a:buChar char="ü"/>
            </a:pPr>
            <a:r>
              <a:rPr lang="ja-JP" altLang="en-US" smtClean="0">
                <a:latin typeface="Calibri" charset="0"/>
                <a:ea typeface="MS PGothic" charset="0"/>
              </a:rPr>
              <a:t>頒布</a:t>
            </a:r>
            <a:r>
              <a:rPr lang="ja-JP" altLang="en-US">
                <a:latin typeface="Calibri" charset="0"/>
                <a:ea typeface="MS PGothic" charset="0"/>
              </a:rPr>
              <a:t>者</a:t>
            </a:r>
            <a:r>
              <a:rPr lang="ja-JP" altLang="en-US" smtClean="0">
                <a:latin typeface="Calibri" charset="0"/>
                <a:ea typeface="MS PGothic" charset="0"/>
              </a:rPr>
              <a:t>は</a:t>
            </a:r>
            <a:r>
              <a:rPr lang="en-US" altLang="ja-JP" smtClean="0">
                <a:latin typeface="Calibri" charset="0"/>
                <a:ea typeface="MS PGothic" charset="0"/>
              </a:rPr>
              <a:t>2</a:t>
            </a:r>
            <a:r>
              <a:rPr lang="ja-JP" altLang="en-US" smtClean="0">
                <a:latin typeface="Calibri" charset="0"/>
                <a:ea typeface="MS PGothic" charset="0"/>
              </a:rPr>
              <a:t>つの条件を同時に満足することはできないので、このモジュールは頒布できない</a:t>
            </a:r>
            <a:endParaRPr lang="en-US" altLang="ja-JP" smtClean="0">
              <a:latin typeface="Calibri" charset="0"/>
              <a:ea typeface="MS PGothic" charset="0"/>
            </a:endParaRPr>
          </a:p>
          <a:p>
            <a:pPr lvl="2">
              <a:buFont typeface="Wingdings" panose="05000000000000000000" pitchFamily="2" charset="2"/>
              <a:buChar char="ü"/>
            </a:pPr>
            <a:r>
              <a:rPr lang="ja-JP" altLang="en-US">
                <a:latin typeface="Calibri" charset="0"/>
                <a:ea typeface="MS PGothic" charset="0"/>
              </a:rPr>
              <a:t>上記</a:t>
            </a:r>
            <a:r>
              <a:rPr lang="ja-JP" altLang="en-US" smtClean="0">
                <a:latin typeface="Calibri" charset="0"/>
                <a:ea typeface="MS PGothic" charset="0"/>
              </a:rPr>
              <a:t>はライセンスが両立しない</a:t>
            </a:r>
            <a:r>
              <a:rPr lang="en-US" altLang="ja-JP" smtClean="0">
                <a:latin typeface="Calibri" charset="0"/>
                <a:ea typeface="MS PGothic" charset="0"/>
              </a:rPr>
              <a:t>1</a:t>
            </a:r>
            <a:r>
              <a:rPr lang="ja-JP" altLang="en-US" smtClean="0">
                <a:latin typeface="Calibri" charset="0"/>
                <a:ea typeface="MS PGothic" charset="0"/>
              </a:rPr>
              <a:t>つの例</a:t>
            </a:r>
            <a:endParaRPr lang="en-US" altLang="ja-JP">
              <a:latin typeface="Calibri" charset="0"/>
              <a:ea typeface="MS PGothic" charset="0"/>
            </a:endParaRPr>
          </a:p>
          <a:p>
            <a:pPr marL="0" indent="0">
              <a:spcBef>
                <a:spcPts val="1200"/>
              </a:spcBef>
              <a:buNone/>
            </a:pPr>
            <a:r>
              <a:rPr lang="en-US" altLang="ja-JP" sz="2000" smtClean="0">
                <a:latin typeface="Calibri" charset="0"/>
                <a:ea typeface="MS PGothic" charset="0"/>
              </a:rPr>
              <a:t>「</a:t>
            </a:r>
            <a:r>
              <a:rPr lang="ja-JP" altLang="en-US" sz="2000">
                <a:latin typeface="Calibri" charset="0"/>
                <a:ea typeface="MS PGothic" charset="0"/>
              </a:rPr>
              <a:t>派生的著作物</a:t>
            </a:r>
            <a:r>
              <a:rPr lang="en-US" altLang="ja-JP" sz="2000">
                <a:latin typeface="Calibri" charset="0"/>
                <a:ea typeface="MS PGothic" charset="0"/>
              </a:rPr>
              <a:t>」の定義はFOSSコミュニティでもその見解が</a:t>
            </a:r>
            <a:r>
              <a:rPr lang="ja-JP" altLang="en-US" sz="2000">
                <a:latin typeface="Calibri" charset="0"/>
                <a:ea typeface="MS PGothic" charset="0"/>
              </a:rPr>
              <a:t>分かれる傾向にある</a:t>
            </a:r>
            <a:endParaRPr lang="en-US" altLang="ja-JP" sz="2000">
              <a:latin typeface="Calibri" charset="0"/>
              <a:ea typeface="MS PGothic" charset="0"/>
            </a:endParaRPr>
          </a:p>
          <a:p>
            <a:endParaRPr lang="en-US" sz="2000" smtClean="0">
              <a:latin typeface="Calibri" charset="0"/>
              <a:ea typeface="MS PGothic" charset="0"/>
            </a:endParaRPr>
          </a:p>
          <a:p>
            <a:pPr marL="0" indent="0">
              <a:buNone/>
            </a:pPr>
            <a:endParaRPr lang="en-US" sz="2000">
              <a:latin typeface="Calibri" charset="0"/>
              <a:ea typeface="MS PGothic" charset="0"/>
            </a:endParaRPr>
          </a:p>
          <a:p>
            <a:pPr marL="0" indent="0">
              <a:buNone/>
            </a:pPr>
            <a:endParaRPr lang="en-US" sz="2000" smtClean="0">
              <a:latin typeface="Calibri" charset="0"/>
              <a:ea typeface="MS PGothic" charset="0"/>
            </a:endParaRPr>
          </a:p>
          <a:p>
            <a:pPr marL="0" indent="0">
              <a:buNone/>
            </a:pPr>
            <a:r>
              <a:rPr lang="en-US" sz="200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296682" cy="369332"/>
          </a:xfrm>
          <a:prstGeom prst="rect">
            <a:avLst/>
          </a:prstGeom>
          <a:noFill/>
        </p:spPr>
        <p:txBody>
          <a:bodyPr wrap="none" rtlCol="0">
            <a:spAutoFit/>
          </a:bodyPr>
          <a:lstStyle/>
          <a:p>
            <a:r>
              <a:rPr kumimoji="1" lang="en-US" altLang="ja-JP" smtClean="0"/>
              <a:t>※</a:t>
            </a:r>
            <a:r>
              <a:rPr kumimoji="1" lang="en-US" altLang="ja-JP" dirty="0"/>
              <a:t>F</a:t>
            </a:r>
            <a:r>
              <a:rPr kumimoji="1" lang="en-US" altLang="ja-JP" smtClean="0"/>
              <a:t>OSS</a:t>
            </a:r>
            <a:r>
              <a:rPr kumimoji="1" lang="ja-JP" altLang="en-US" dirty="0" smtClean="0"/>
              <a:t>ライセンスに係る</a:t>
            </a:r>
            <a:r>
              <a:rPr kumimoji="1" lang="ja-JP" altLang="en-US" smtClean="0"/>
              <a:t>「</a:t>
            </a:r>
            <a:r>
              <a:rPr kumimoji="1" lang="en-US" altLang="ja-JP" smtClean="0"/>
              <a:t>Compatibility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a:t>
            </a:r>
            <a:r>
              <a:rPr lang="ja-JP" altLang="en-US" dirty="0" smtClean="0"/>
              <a:t>検討が不可欠です。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a:t>
            </a:r>
            <a:r>
              <a:rPr lang="ja-JP" altLang="en-US" smtClean="0">
                <a:latin typeface="Calibri" charset="0"/>
                <a:ea typeface="MS PGothic" charset="0"/>
              </a:rPr>
              <a:t>たとえばファイル先頭</a:t>
            </a:r>
            <a:r>
              <a:rPr lang="ja-JP" altLang="en-US" dirty="0">
                <a:latin typeface="Calibri" charset="0"/>
                <a:ea typeface="MS PGothic" charset="0"/>
              </a:rPr>
              <a:t>の</a:t>
            </a:r>
            <a:r>
              <a:rPr lang="ja-JP" altLang="en-US">
                <a:latin typeface="Calibri" charset="0"/>
                <a:ea typeface="MS PGothic" charset="0"/>
              </a:rPr>
              <a:t>コメント</a:t>
            </a:r>
            <a:r>
              <a:rPr lang="ja-JP" altLang="en-US" smtClean="0">
                <a:latin typeface="Calibri" charset="0"/>
                <a:ea typeface="MS PGothic" charset="0"/>
              </a:rPr>
              <a:t>行文字列</a:t>
            </a:r>
            <a:r>
              <a:rPr lang="ja-JP" altLang="en-US" dirty="0">
                <a:latin typeface="Calibri" charset="0"/>
                <a:ea typeface="MS PGothic" charset="0"/>
              </a:rPr>
              <a:t>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smtClean="0">
                <a:latin typeface="Calibri" charset="0"/>
                <a:ea typeface="ＭＳ Ｐゴシック" charset="0"/>
              </a:rPr>
              <a:t>ライセンスの互恵性とはどういったことを意味していますか</a:t>
            </a:r>
            <a:r>
              <a:rPr lang="x-none" dirty="0">
                <a:latin typeface="Calibri" charset="0"/>
                <a:ea typeface="ＭＳ Ｐゴシック" charset="0"/>
              </a:rPr>
              <a:t>？</a:t>
            </a:r>
          </a:p>
          <a:p>
            <a:r>
              <a:rPr lang="x-none" smtClean="0">
                <a:latin typeface="Calibri" charset="0"/>
                <a:ea typeface="ＭＳ Ｐゴシック" charset="0"/>
              </a:rPr>
              <a:t>コピーレフトの形態を</a:t>
            </a:r>
            <a:r>
              <a:rPr lang="ja-JP" altLang="en-US" smtClean="0">
                <a:latin typeface="Calibri" charset="0"/>
                <a:ea typeface="ＭＳ Ｐゴシック" charset="0"/>
              </a:rPr>
              <a:t>と</a:t>
            </a:r>
            <a:r>
              <a:rPr lang="ja-JP" altLang="en-US">
                <a:latin typeface="Calibri" charset="0"/>
                <a:ea typeface="ＭＳ Ｐゴシック" charset="0"/>
              </a:rPr>
              <a:t>る</a:t>
            </a:r>
            <a:r>
              <a:rPr lang="x-none" smtClean="0">
                <a:latin typeface="Calibri" charset="0"/>
                <a:ea typeface="ＭＳ Ｐゴシック" charset="0"/>
              </a:rPr>
              <a:t>ライセンスの名称をいくつか挙げてください</a:t>
            </a:r>
            <a:r>
              <a:rPr lang="x-none" dirty="0">
                <a:latin typeface="Calibri" charset="0"/>
                <a:ea typeface="ＭＳ Ｐゴシック" charset="0"/>
              </a:rPr>
              <a:t>。</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Calibri" charset="0"/>
                <a:ea typeface="ＭＳ Ｐゴシック" charset="0"/>
              </a:rPr>
              <a:t>履行</a:t>
            </a:r>
            <a:r>
              <a:rPr lang="en-US" dirty="0" err="1" smtClean="0">
                <a:latin typeface="Calibri" charset="0"/>
                <a:ea typeface="ＭＳ Ｐゴシック" charset="0"/>
              </a:rPr>
              <a:t>すべきコンプライアンスの義務には</a:t>
            </a:r>
            <a:r>
              <a:rPr lang="en-US" dirty="0" smtClean="0">
                <a:latin typeface="Calibri" charset="0"/>
                <a:ea typeface="ＭＳ Ｐゴシック" charset="0"/>
              </a:rPr>
              <a:t/>
            </a:r>
            <a:br>
              <a:rPr lang="en-US" dirty="0" smtClean="0">
                <a:latin typeface="Calibri" charset="0"/>
                <a:ea typeface="ＭＳ Ｐゴシック" charset="0"/>
              </a:rPr>
            </a:br>
            <a:r>
              <a:rPr lang="en-US" dirty="0" err="1" smtClean="0">
                <a:latin typeface="Calibri" charset="0"/>
                <a:ea typeface="ＭＳ Ｐゴシック" charset="0"/>
              </a:rPr>
              <a:t>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buFont typeface="Wingdings" panose="05000000000000000000" pitchFamily="2" charset="2"/>
              <a:buChar char="Ø"/>
            </a:pPr>
            <a:r>
              <a:rPr lang="en-US" dirty="0" err="1"/>
              <a:t>ユーザ</a:t>
            </a:r>
            <a:r>
              <a:rPr lang="ja-JP" altLang="en-US" dirty="0" err="1"/>
              <a:t>ー</a:t>
            </a:r>
            <a:r>
              <a:rPr lang="en-US" dirty="0" err="1"/>
              <a:t>機器やモバイル</a:t>
            </a:r>
            <a:r>
              <a:rPr lang="ja-JP" altLang="en-US" dirty="0"/>
              <a:t> </a:t>
            </a:r>
            <a:r>
              <a:rPr lang="en-US" dirty="0" err="1"/>
              <a:t>デバイスにダウンロードされるアプリケーション</a:t>
            </a:r>
            <a:endParaRPr lang="en-US" dirty="0"/>
          </a:p>
          <a:p>
            <a:pPr lvl="1">
              <a:buFont typeface="Wingdings" panose="05000000000000000000" pitchFamily="2" charset="2"/>
              <a:buChar char="Ø"/>
            </a:pPr>
            <a:r>
              <a:rPr lang="en-US" dirty="0"/>
              <a:t>JavaScript、 Web </a:t>
            </a:r>
            <a:r>
              <a:rPr lang="en-US" dirty="0" err="1"/>
              <a:t>クライアント</a:t>
            </a:r>
            <a:r>
              <a:rPr lang="ja-JP" altLang="en-US" dirty="0" err="1"/>
              <a:t>、</a:t>
            </a:r>
            <a:r>
              <a:rPr lang="en-US" dirty="0" err="1"/>
              <a:t>ユーザ</a:t>
            </a:r>
            <a:r>
              <a:rPr lang="ja-JP" altLang="en-US" dirty="0" err="1"/>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a:t>
            </a:r>
            <a:r>
              <a:rPr lang="en-US" err="1"/>
              <a:t>」</a:t>
            </a:r>
            <a:r>
              <a:rPr lang="en-US" smtClean="0"/>
              <a:t>となり</a:t>
            </a:r>
            <a:r>
              <a:rPr lang="ja-JP" altLang="en-US" smtClean="0"/>
              <a:t>うる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buFont typeface="Wingdings" panose="05000000000000000000" pitchFamily="2" charset="2"/>
              <a:buChar char="Ø"/>
            </a:pPr>
            <a:r>
              <a:rPr lang="en-US" dirty="0" err="1"/>
              <a:t>いくつかのライセンスがサーバ</a:t>
            </a:r>
            <a:r>
              <a:rPr lang="ja-JP" altLang="en-US" dirty="0" err="1"/>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err="1"/>
              <a:t>GPL</a:t>
            </a:r>
            <a:r>
              <a:rPr lang="en-US" smtClean="0"/>
              <a:t>のすべての版</a:t>
            </a:r>
            <a:r>
              <a:rPr lang="ja-JP" altLang="en-US" smtClean="0"/>
              <a:t>について</a:t>
            </a:r>
            <a:r>
              <a:rPr lang="en-US" smtClean="0"/>
              <a:t>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buFont typeface="Wingdings" panose="05000000000000000000" pitchFamily="2" charset="2"/>
              <a:buChar char="Ø"/>
            </a:pPr>
            <a:r>
              <a:rPr lang="en-US" dirty="0"/>
              <a:t>改変の告知</a:t>
            </a:r>
          </a:p>
          <a:p>
            <a:pPr lvl="1">
              <a:buFont typeface="Wingdings" panose="05000000000000000000" pitchFamily="2" charset="2"/>
              <a:buChar char="Ø"/>
            </a:pPr>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723900" indent="-457200">
              <a:spcBef>
                <a:spcPts val="1200"/>
              </a:spcBef>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723900" indent="-457200">
              <a:buFont typeface="+mj-lt"/>
              <a:buAutoNum type="arabicPeriod"/>
            </a:pPr>
            <a:r>
              <a:rPr lang="en-US" dirty="0">
                <a:latin typeface="Calibri" charset="0"/>
                <a:ea typeface="ＭＳ Ｐゴシック" charset="0"/>
              </a:rPr>
              <a:t>FOSS開発者の権利を尊重し、ライセンス義務を果たす</a:t>
            </a:r>
          </a:p>
          <a:p>
            <a:pPr marL="723900" indent="-457200">
              <a:buFont typeface="+mj-lt"/>
              <a:buAutoNum type="arabicPeriod"/>
            </a:pPr>
            <a:r>
              <a:rPr lang="en-US" dirty="0" err="1" smtClean="0">
                <a:latin typeface="Calibri" charset="0"/>
                <a:ea typeface="ＭＳ Ｐゴシック" charset="0"/>
              </a:rPr>
              <a:t>オープンコミュニティに参加し</a:t>
            </a:r>
            <a:r>
              <a:rPr lang="en-US" dirty="0" err="1">
                <a:latin typeface="Calibri" charset="0"/>
                <a:ea typeface="ＭＳ Ｐゴシック" charset="0"/>
              </a:rPr>
              <a:t>、コントリビュートする</a:t>
            </a:r>
            <a:endParaRPr lang="en-US" dirty="0">
              <a:latin typeface="Calibri" charset="0"/>
              <a:ea typeface="ＭＳ Ｐゴシック" charset="0"/>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smtClean="0">
                <a:latin typeface="Calibri" charset="0"/>
                <a:ea typeface="ＭＳ Ｐゴシック" charset="0"/>
              </a:rPr>
              <a:t>開発プロセス</a:t>
            </a:r>
            <a:r>
              <a:rPr lang="ja-JP" altLang="en-US" smtClean="0">
                <a:latin typeface="Calibri" charset="0"/>
                <a:ea typeface="ＭＳ Ｐゴシック" charset="0"/>
              </a:rPr>
              <a:t>における</a:t>
            </a:r>
            <a:r>
              <a:rPr lang="en-US" smtClean="0">
                <a:latin typeface="Calibri" charset="0"/>
                <a:ea typeface="ＭＳ Ｐゴシック" charset="0"/>
              </a:rPr>
              <a:t>FOSS</a:t>
            </a:r>
            <a:r>
              <a:rPr lang="en-US" dirty="0">
                <a:latin typeface="Calibri" charset="0"/>
                <a:ea typeface="ＭＳ Ｐゴシック" charset="0"/>
              </a:rPr>
              <a:t>ソフトウェアの追跡</a:t>
            </a:r>
          </a:p>
          <a:p>
            <a:pPr>
              <a:buFont typeface="Arial"/>
              <a:buChar char="•"/>
            </a:pPr>
            <a:r>
              <a:rPr lang="en-US" dirty="0">
                <a:latin typeface="Calibri" charset="0"/>
                <a:ea typeface="ＭＳ Ｐゴシック" charset="0"/>
              </a:rPr>
              <a:t>FOSSレビューの実施と</a:t>
            </a:r>
            <a:r>
              <a:rPr lang="en-US">
                <a:latin typeface="Calibri" charset="0"/>
                <a:ea typeface="ＭＳ Ｐゴシック" charset="0"/>
              </a:rPr>
              <a:t>、</a:t>
            </a:r>
            <a:r>
              <a:rPr lang="en-US" smtClean="0">
                <a:latin typeface="Calibri" charset="0"/>
                <a:ea typeface="ＭＳ Ｐゴシック" charset="0"/>
              </a:rPr>
              <a:t>ライセンス義務の確認</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a:t>
            </a:r>
            <a:r>
              <a:rPr lang="ja-JP" altLang="en-US">
                <a:latin typeface="Calibri" charset="0"/>
                <a:ea typeface="ＭＳ Ｐゴシック" charset="0"/>
              </a:rPr>
              <a:t>おける</a:t>
            </a:r>
            <a:r>
              <a:rPr lang="en-US" smtClean="0">
                <a:latin typeface="Calibri" charset="0"/>
                <a:ea typeface="ＭＳ Ｐゴシック" charset="0"/>
              </a:rPr>
              <a:t>ライセンス義務の履行 </a:t>
            </a:r>
            <a:endParaRPr lang="en-US" dirty="0">
              <a:latin typeface="Calibri" charset="0"/>
              <a:ea typeface="ＭＳ Ｐゴシック" charset="0"/>
            </a:endParaRP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8400" y="1600200"/>
            <a:ext cx="4513453" cy="4876800"/>
          </a:xfrm>
        </p:spPr>
        <p:txBody>
          <a:bodyPr vert="horz" lIns="91440" tIns="45720" rIns="91440" bIns="45720" rtlCol="0" anchor="t">
            <a:noAutofit/>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r>
              <a:rPr lang="en-US" smtClean="0"/>
              <a:t>FOSS</a:t>
            </a:r>
            <a:r>
              <a:rPr lang="en-US" dirty="0" err="1"/>
              <a:t>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err="1" smtClean="0"/>
              <a:t>本スライドは</a:t>
            </a:r>
            <a:r>
              <a:rPr lang="ja-JP" altLang="en-US" smtClean="0"/>
              <a:t>、</a:t>
            </a:r>
            <a:r>
              <a:rPr lang="en-US" altLang="ja-JP" smtClean="0"/>
              <a:t>FOSS</a:t>
            </a:r>
            <a:r>
              <a:rPr lang="ja-JP" altLang="en-US"/>
              <a:t>ポリシー</a:t>
            </a:r>
            <a:r>
              <a:rPr lang="ja-JP" altLang="en-US" smtClean="0"/>
              <a:t>が企業内のどこ</a:t>
            </a:r>
            <a:r>
              <a:rPr lang="ja-JP" altLang="en-US"/>
              <a:t>に置かれているかを周知する</a:t>
            </a:r>
            <a:r>
              <a:rPr lang="ja-JP" altLang="en-US" smtClean="0"/>
              <a:t>ためにご使用ください</a:t>
            </a:r>
            <a:r>
              <a:rPr lang="en-US" smtClean="0"/>
              <a:t>（</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lvl="1">
              <a:buFont typeface="Wingdings" panose="05000000000000000000" pitchFamily="2" charset="2"/>
              <a:buChar char="Ø"/>
            </a:pPr>
            <a:r>
              <a:rPr lang="en-US" sz="2400" dirty="0"/>
              <a:t>顧客／パートナー</a:t>
            </a:r>
          </a:p>
          <a:p>
            <a:pPr lvl="1">
              <a:buFont typeface="Wingdings" panose="05000000000000000000" pitchFamily="2" charset="2"/>
              <a:buChar char="Ø"/>
            </a:pPr>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lvl="1">
              <a:buFont typeface="Wingdings" panose="05000000000000000000" pitchFamily="2" charset="2"/>
              <a:buChar char="Ø"/>
            </a:pPr>
            <a:r>
              <a:rPr lang="en-US" sz="2400" dirty="0" err="1"/>
              <a:t>ソースコードでの</a:t>
            </a:r>
            <a:r>
              <a:rPr lang="ja-JP" altLang="en-US" sz="2400" dirty="0"/>
              <a:t>頒布</a:t>
            </a:r>
            <a:endParaRPr lang="en-US" sz="2400" dirty="0"/>
          </a:p>
          <a:p>
            <a:pPr lvl="1">
              <a:buFont typeface="Wingdings" panose="05000000000000000000" pitchFamily="2" charset="2"/>
              <a:buChar char="Ø"/>
            </a:pPr>
            <a:r>
              <a:rPr lang="en-US" sz="2400" dirty="0" err="1"/>
              <a:t>バイナリでの</a:t>
            </a:r>
            <a:r>
              <a:rPr lang="ja-JP" altLang="en-US" sz="2400" dirty="0"/>
              <a:t>頒布</a:t>
            </a:r>
            <a:endParaRPr lang="en-US" sz="2400" dirty="0"/>
          </a:p>
          <a:p>
            <a:pPr lvl="1">
              <a:buFont typeface="Wingdings" panose="05000000000000000000" pitchFamily="2" charset="2"/>
              <a:buChar char="Ø"/>
            </a:pPr>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外部ベンダーからの提供物の場合</a:t>
            </a:r>
            <a:r>
              <a:rPr lang="en-US" sz="2000" b="0" dirty="0">
                <a:latin typeface="Calibri" charset="0"/>
                <a:ea typeface="ＭＳ Ｐゴシック" charset="0"/>
              </a:rPr>
              <a:t>： </a:t>
            </a:r>
          </a:p>
          <a:p>
            <a:pPr lvl="1">
              <a:lnSpc>
                <a:spcPct val="110000"/>
              </a:lnSpc>
              <a:buFont typeface="Wingdings" panose="05000000000000000000" pitchFamily="2" charset="2"/>
              <a:buChar char="Ø"/>
            </a:pPr>
            <a:r>
              <a:rPr lang="en-US" sz="1700" b="0" dirty="0">
                <a:latin typeface="Calibri" charset="0"/>
                <a:ea typeface="ＭＳ Ｐゴシック" charset="0"/>
              </a:rPr>
              <a:t>開発チームのコンタクト ポイント</a:t>
            </a:r>
          </a:p>
          <a:p>
            <a:pPr lvl="1">
              <a:lnSpc>
                <a:spcPct val="110000"/>
              </a:lnSpc>
              <a:buFont typeface="Wingdings" panose="05000000000000000000" pitchFamily="2" charset="2"/>
              <a:buChar char="Ø"/>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a:t>
            </a:r>
            <a:r>
              <a:rPr lang="ja-JP" altLang="en-US" sz="1800" smtClean="0">
                <a:latin typeface="Calibri" charset="0"/>
                <a:ea typeface="ＭＳ Ｐゴシック" charset="0"/>
              </a:rPr>
              <a:t>ものとなる。この作業</a:t>
            </a:r>
            <a:r>
              <a:rPr lang="ja-JP" altLang="en-US" sz="1800">
                <a:latin typeface="Calibri" charset="0"/>
                <a:ea typeface="ＭＳ Ｐゴシック" charset="0"/>
              </a:rPr>
              <a:t>ではエンジニアリング チーム、ビジネス チーム、法務チーム</a:t>
            </a:r>
            <a:r>
              <a:rPr lang="ja-JP" altLang="en-US" sz="1800" smtClean="0">
                <a:latin typeface="Calibri" charset="0"/>
                <a:ea typeface="ＭＳ Ｐゴシック" charset="0"/>
              </a:rPr>
              <a:t>など分野をまたぐ形となる</a:t>
            </a:r>
            <a:r>
              <a:rPr lang="ja-JP" altLang="en-US" sz="1800">
                <a:latin typeface="Calibri" charset="0"/>
                <a:ea typeface="ＭＳ Ｐゴシック" charset="0"/>
              </a:rPr>
              <a:t>ため、フォローアップでの議論では内在する問題を</a:t>
            </a:r>
            <a:r>
              <a:rPr lang="ja-JP" altLang="en-US" sz="1800" smtClean="0">
                <a:latin typeface="Calibri" charset="0"/>
                <a:ea typeface="ＭＳ Ｐゴシック" charset="0"/>
              </a:rPr>
              <a:t>すべての</a:t>
            </a:r>
            <a:r>
              <a:rPr lang="ja-JP" altLang="en-US" sz="1800">
                <a:latin typeface="Calibri" charset="0"/>
                <a:ea typeface="ＭＳ Ｐゴシック" charset="0"/>
              </a:rPr>
              <a:t>参加者が理解することが求められる。最終的に本プロセスでは</a:t>
            </a:r>
            <a:r>
              <a:rPr lang="en-US" altLang="ja-JP" sz="1800">
                <a:latin typeface="Calibri" charset="0"/>
                <a:ea typeface="ＭＳ Ｐゴシック" charset="0"/>
              </a:rPr>
              <a:t>FOSS</a:t>
            </a:r>
            <a:r>
              <a:rPr lang="ja-JP" altLang="en-US" sz="1800">
                <a:latin typeface="Calibri" charset="0"/>
                <a:ea typeface="ＭＳ Ｐゴシック" charset="0"/>
              </a:rPr>
              <a:t>の使用</a:t>
            </a:r>
            <a:r>
              <a:rPr lang="ja-JP" altLang="en-US" sz="1800" smtClean="0">
                <a:latin typeface="Calibri" charset="0"/>
                <a:ea typeface="ＭＳ Ｐゴシック" charset="0"/>
              </a:rPr>
              <a:t>について</a:t>
            </a:r>
            <a:r>
              <a:rPr lang="ja-JP" altLang="en-US" sz="1800">
                <a:latin typeface="Calibri" charset="0"/>
                <a:ea typeface="ＭＳ Ｐゴシック" charset="0"/>
              </a:rPr>
              <a:t>の確実な指導を行う。</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a:t>
            </a:r>
            <a:r>
              <a:rPr lang="en-US" err="1">
                <a:latin typeface="Calibri" charset="0"/>
                <a:ea typeface="MS PGothic" charset="0"/>
              </a:rPr>
              <a:t>FOSS</a:t>
            </a:r>
            <a:r>
              <a:rPr lang="en-US" smtClean="0">
                <a:latin typeface="Calibri" charset="0"/>
                <a:ea typeface="MS PGothic" charset="0"/>
              </a:rPr>
              <a:t>の取</a:t>
            </a:r>
            <a:r>
              <a:rPr lang="ja-JP" altLang="en-US" smtClean="0">
                <a:latin typeface="Calibri" charset="0"/>
                <a:ea typeface="MS PGothic" charset="0"/>
              </a:rPr>
              <a:t>り</a:t>
            </a:r>
            <a:r>
              <a:rPr lang="en-US" smtClean="0">
                <a:latin typeface="Calibri" charset="0"/>
                <a:ea typeface="MS PGothic" charset="0"/>
              </a:rPr>
              <a:t>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a:solidFill>
                  <a:schemeClr val="bg1"/>
                </a:solidFill>
              </a:rPr>
              <a:t>（</a:t>
            </a:r>
            <a:r>
              <a:rPr lang="en-US" altLang="ja-JP" sz="1100" b="1" smtClean="0">
                <a:solidFill>
                  <a:schemeClr val="bg1"/>
                </a:solidFill>
              </a:rPr>
              <a:t>Written </a:t>
            </a:r>
            <a:r>
              <a:rPr lang="en-US" altLang="ja-JP" sz="1100" b="1">
                <a:solidFill>
                  <a:schemeClr val="bg1"/>
                </a:solidFill>
              </a:rPr>
              <a:t>offer</a:t>
            </a:r>
            <a:r>
              <a:rPr lang="ja-JP" altLang="en-US" sz="1100" b="1">
                <a:solidFill>
                  <a:schemeClr val="bg1"/>
                </a:solidFill>
              </a:rPr>
              <a:t>）</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ja-JP" altLang="en-US" sz="1100">
                <a:cs typeface="Arial" charset="0"/>
              </a:rPr>
              <a:t>コンポーネント</a:t>
            </a:r>
            <a:r>
              <a:rPr lang="en-US" sz="1100" smtClean="0">
                <a:cs typeface="Arial" charset="0"/>
              </a:rPr>
              <a:t>を特定する</a:t>
            </a:r>
            <a:endParaRPr lang="en-US" sz="1100" dirty="0">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a:latin typeface="Calibri" charset="0"/>
                <a:ea typeface="MS PGothic" charset="0"/>
              </a:rPr>
              <a:t>を</a:t>
            </a:r>
            <a:r>
              <a:rPr lang="en-US" sz="1600" smtClean="0">
                <a:latin typeface="Calibri" charset="0"/>
                <a:ea typeface="MS PGothic" charset="0"/>
              </a:rPr>
              <a:t>立てられたそれぞれのファイル</a:t>
            </a:r>
            <a:r>
              <a:rPr lang="ja-JP" altLang="en-US" sz="1600" smtClean="0">
                <a:latin typeface="Calibri" charset="0"/>
                <a:ea typeface="MS PGothic" charset="0"/>
              </a:rPr>
              <a:t>に対する問題</a:t>
            </a:r>
            <a:r>
              <a:rPr lang="ja-JP" altLang="en-US" sz="1600" dirty="0">
                <a:latin typeface="Calibri" charset="0"/>
                <a:ea typeface="MS PGothic" charset="0"/>
              </a:rPr>
              <a:t>の解消、およびフラグの立てられたすべて</a:t>
            </a:r>
            <a:r>
              <a:rPr lang="ja-JP" altLang="en-US" sz="1600">
                <a:latin typeface="Calibri" charset="0"/>
                <a:ea typeface="MS PGothic" charset="0"/>
              </a:rPr>
              <a:t>の</a:t>
            </a:r>
            <a:r>
              <a:rPr lang="en-US" sz="1600" smtClean="0">
                <a:latin typeface="Calibri" charset="0"/>
                <a:ea typeface="MS PGothic" charset="0"/>
              </a:rPr>
              <a:t>ライセンス</a:t>
            </a:r>
            <a:r>
              <a:rPr lang="ja-JP" altLang="en-US" sz="1600" smtClean="0">
                <a:latin typeface="Calibri" charset="0"/>
                <a:ea typeface="MS PGothic" charset="0"/>
              </a:rPr>
              <a:t>に関する矛盾</a:t>
            </a:r>
            <a:r>
              <a:rPr lang="ja-JP" altLang="en-US" sz="1600" dirty="0">
                <a:latin typeface="Calibri" charset="0"/>
                <a:ea typeface="MS PGothic" charset="0"/>
              </a:rPr>
              <a:t>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smtClean="0">
                <a:latin typeface="Calibri" charset="0"/>
              </a:rPr>
              <a:t>相互作用</a:t>
            </a:r>
            <a:r>
              <a:rPr lang="ja-JP" altLang="en-US" dirty="0" smtClean="0">
                <a:latin typeface="Calibri" charset="0"/>
              </a:rPr>
              <a:t>の仕方を記入して</a:t>
            </a:r>
            <a:r>
              <a:rPr lang="en-US" dirty="0" err="1" smtClean="0">
                <a:latin typeface="Calibri" charset="0"/>
              </a:rPr>
              <a:t>ください</a:t>
            </a:r>
            <a:r>
              <a:rPr lang="en-US" dirty="0" smtClean="0">
                <a:latin typeface="Calibri" charset="0"/>
              </a:rPr>
              <a:t> ]</a:t>
            </a:r>
            <a:endParaRPr lang="en-US" dirty="0">
              <a:latin typeface="Calibri" charset="0"/>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buFont typeface="Wingdings" panose="05000000000000000000" pitchFamily="2" charset="2"/>
              <a:buChar char="Ø"/>
            </a:pPr>
            <a:r>
              <a:rPr lang="en-US" dirty="0">
                <a:latin typeface="Arial"/>
              </a:rPr>
              <a:t>（根底のアイデアではなく）表現を保護 </a:t>
            </a:r>
          </a:p>
          <a:p>
            <a:pPr lvl="1">
              <a:buFont typeface="Wingdings" panose="05000000000000000000" pitchFamily="2" charset="2"/>
              <a:buChar char="Ø"/>
            </a:pPr>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err="1">
                <a:latin typeface="Arial"/>
              </a:rPr>
              <a:t>、</a:t>
            </a:r>
            <a:r>
              <a:rPr lang="en-US" smtClean="0">
                <a:latin typeface="Arial"/>
              </a:rPr>
              <a:t>非自明性を</a:t>
            </a:r>
            <a:r>
              <a:rPr lang="ja-JP" altLang="en-US" smtClean="0">
                <a:latin typeface="Arial"/>
              </a:rPr>
              <a:t>持つ</a:t>
            </a:r>
            <a:r>
              <a:rPr lang="en-US" smtClean="0">
                <a:latin typeface="Arial"/>
              </a:rPr>
              <a:t>発明</a:t>
            </a:r>
            <a:endParaRPr lang="en-US" dirty="0">
              <a:latin typeface="Arial"/>
            </a:endParaRPr>
          </a:p>
          <a:p>
            <a:pPr lvl="1">
              <a:buFont typeface="Wingdings" panose="05000000000000000000" pitchFamily="2" charset="2"/>
              <a:buChar char="Ø"/>
            </a:pPr>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buFont typeface="Wingdings" panose="05000000000000000000" pitchFamily="2" charset="2"/>
              <a:buChar char="Ø"/>
            </a:pPr>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著作権表示と帰属</a:t>
            </a:r>
            <a:r>
              <a:rPr lang="ja-JP" altLang="en-US" sz="2000" dirty="0">
                <a:latin typeface="Calibri" charset="0"/>
                <a:ea typeface="MS PGothic" charset="0"/>
              </a:rPr>
              <a:t>表示</a:t>
            </a:r>
            <a:r>
              <a:rPr lang="en-US" sz="2000" dirty="0">
                <a:latin typeface="Calibri" charset="0"/>
                <a:ea typeface="MS PGothic" charset="0"/>
              </a:rPr>
              <a:t>の</a:t>
            </a:r>
            <a:r>
              <a:rPr lang="ja-JP" altLang="en-US" sz="2000" dirty="0">
                <a:latin typeface="Calibri" charset="0"/>
                <a:ea typeface="MS PGothic" charset="0"/>
              </a:rPr>
              <a:t>すべて</a:t>
            </a:r>
            <a:r>
              <a:rPr lang="en-US" sz="2000" dirty="0" err="1">
                <a:latin typeface="Calibri" charset="0"/>
                <a:ea typeface="MS PGothic" charset="0"/>
              </a:rPr>
              <a:t>を提供することで、FOSS</a:t>
            </a:r>
            <a:r>
              <a:rPr lang="ja-JP" altLang="en-US" sz="2000" dirty="0">
                <a:latin typeface="Calibri" charset="0"/>
                <a:ea typeface="MS PGothic" charset="0"/>
              </a:rPr>
              <a:t>が</a:t>
            </a:r>
            <a:r>
              <a:rPr lang="en-US" sz="2000" dirty="0" err="1">
                <a:latin typeface="Calibri" charset="0"/>
                <a:ea typeface="MS PGothic" charset="0"/>
              </a:rPr>
              <a:t>使用</a:t>
            </a:r>
            <a:r>
              <a:rPr lang="ja-JP" altLang="en-US" sz="2000" dirty="0">
                <a:latin typeface="Calibri" charset="0"/>
                <a:ea typeface="MS PGothic" charset="0"/>
              </a:rPr>
              <a:t>されていること</a:t>
            </a:r>
            <a:r>
              <a:rPr lang="en-US" sz="2000" dirty="0">
                <a:latin typeface="Calibri" charset="0"/>
                <a:ea typeface="MS PGothic" charset="0"/>
              </a:rPr>
              <a:t>を</a:t>
            </a:r>
            <a:r>
              <a:rPr lang="ja-JP" altLang="en-US" sz="2000" dirty="0">
                <a:latin typeface="Calibri" charset="0"/>
                <a:ea typeface="MS PGothic" charset="0"/>
              </a:rPr>
              <a:t>表明する</a:t>
            </a:r>
            <a:r>
              <a:rPr lang="en-US" sz="2000" dirty="0">
                <a:latin typeface="Calibri" charset="0"/>
                <a:ea typeface="MS PGothic" charset="0"/>
              </a:rPr>
              <a:t> </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製品のエンドユーザ</a:t>
            </a:r>
            <a:r>
              <a:rPr lang="ja-JP" altLang="en-US" sz="2000" dirty="0" err="1">
                <a:latin typeface="Calibri" charset="0"/>
                <a:ea typeface="MS PGothic" charset="0"/>
              </a:rPr>
              <a:t>ー</a:t>
            </a:r>
            <a:r>
              <a:rPr lang="en-US" sz="2000" err="1">
                <a:latin typeface="Calibri" charset="0"/>
                <a:ea typeface="MS PGothic" charset="0"/>
              </a:rPr>
              <a:t>に</a:t>
            </a:r>
            <a:r>
              <a:rPr lang="en-US" sz="2000" smtClean="0">
                <a:latin typeface="Calibri" charset="0"/>
                <a:ea typeface="MS PGothic" charset="0"/>
              </a:rPr>
              <a:t>FOSSソースコードの写しの入手方法に</a:t>
            </a:r>
            <a:r>
              <a:rPr lang="ja-JP" altLang="en-US" sz="2000" dirty="0">
                <a:latin typeface="Calibri" charset="0"/>
                <a:ea typeface="MS PGothic" charset="0"/>
              </a:rPr>
              <a:t>関する</a:t>
            </a:r>
            <a:r>
              <a:rPr lang="en-US" sz="2000" dirty="0" err="1">
                <a:latin typeface="Calibri" charset="0"/>
                <a:ea typeface="MS PGothic" charset="0"/>
              </a:rPr>
              <a:t>情報</a:t>
            </a:r>
            <a:r>
              <a:rPr lang="ja-JP" altLang="en-US" sz="2000" dirty="0">
                <a:latin typeface="Calibri" charset="0"/>
                <a:ea typeface="MS PGothic" charset="0"/>
              </a:rPr>
              <a:t>を</a:t>
            </a:r>
            <a:r>
              <a:rPr lang="en-US" sz="2000" dirty="0" err="1">
                <a:latin typeface="Calibri" charset="0"/>
                <a:ea typeface="MS PGothic" charset="0"/>
              </a:rPr>
              <a:t>提供</a:t>
            </a:r>
            <a:r>
              <a:rPr lang="ja-JP" altLang="en-US" sz="2000" dirty="0">
                <a:latin typeface="Calibri" charset="0"/>
                <a:ea typeface="MS PGothic" charset="0"/>
              </a:rPr>
              <a:t>する</a:t>
            </a:r>
            <a:r>
              <a:rPr lang="en-US" sz="2000" dirty="0">
                <a:latin typeface="Calibri" charset="0"/>
                <a:ea typeface="MS PGothic" charset="0"/>
              </a:rPr>
              <a:t>（</a:t>
            </a:r>
            <a:r>
              <a:rPr lang="en-US" sz="2000" dirty="0" err="1">
                <a:latin typeface="Calibri" charset="0"/>
                <a:ea typeface="MS PGothic" charset="0"/>
              </a:rPr>
              <a:t>GPLやLGPLのケースのよう</a:t>
            </a:r>
            <a:r>
              <a:rPr lang="ja-JP" altLang="en-US" sz="2000" dirty="0">
                <a:latin typeface="Calibri" charset="0"/>
                <a:ea typeface="MS PGothic" charset="0"/>
              </a:rPr>
              <a:t>に、その必要がある</a:t>
            </a:r>
            <a:r>
              <a:rPr lang="en-US" sz="2000" dirty="0" err="1">
                <a:latin typeface="Calibri" charset="0"/>
                <a:ea typeface="MS PGothic" charset="0"/>
              </a:rPr>
              <a:t>場合</a:t>
            </a:r>
            <a:r>
              <a:rPr lang="en-US" sz="2000" dirty="0">
                <a:latin typeface="Calibri" charset="0"/>
                <a:ea typeface="MS PGothic" charset="0"/>
              </a:rPr>
              <a:t>）</a:t>
            </a:r>
          </a:p>
          <a:p>
            <a:pPr marL="271463" lvl="1" indent="-271463">
              <a:lnSpc>
                <a:spcPct val="150000"/>
              </a:lnSpc>
              <a:buSzPct val="90000"/>
              <a:buFont typeface="Arial" panose="020B0604020202020204" pitchFamily="34" charset="0"/>
              <a:buChar char="•"/>
            </a:pPr>
            <a:r>
              <a:rPr lang="en-US" sz="2000" dirty="0" err="1">
                <a:latin typeface="Calibri" charset="0"/>
                <a:ea typeface="MS PGothic" charset="0"/>
              </a:rPr>
              <a:t>必要に応じ製品に含まれるFOSS</a:t>
            </a:r>
            <a:r>
              <a:rPr lang="ja-JP" altLang="en-US" sz="2000" dirty="0">
                <a:latin typeface="Calibri" charset="0"/>
                <a:ea typeface="MS PGothic" charset="0"/>
              </a:rPr>
              <a:t>について</a:t>
            </a:r>
            <a:r>
              <a:rPr lang="en-US" sz="2000" dirty="0" err="1">
                <a:latin typeface="Calibri" charset="0"/>
                <a:ea typeface="MS PGothic" charset="0"/>
              </a:rPr>
              <a:t>ライセンス同意書全文</a:t>
            </a:r>
            <a:r>
              <a:rPr lang="ja-JP" altLang="en-US" sz="2000" dirty="0">
                <a:latin typeface="Calibri" charset="0"/>
                <a:ea typeface="MS PGothic" charset="0"/>
              </a:rPr>
              <a:t>の</a:t>
            </a:r>
            <a:r>
              <a:rPr lang="en-US" sz="2000" dirty="0" err="1">
                <a:latin typeface="Calibri" charset="0"/>
                <a:ea typeface="MS PGothic" charset="0"/>
              </a:rPr>
              <a:t>コピ</a:t>
            </a:r>
            <a:r>
              <a:rPr lang="en-US" sz="2000" dirty="0">
                <a:latin typeface="Calibri" charset="0"/>
                <a:ea typeface="MS PGothic" charset="0"/>
              </a:rPr>
              <a:t>ー</a:t>
            </a:r>
            <a:r>
              <a:rPr lang="ja-JP" altLang="en-US" sz="2000" dirty="0">
                <a:latin typeface="Calibri" charset="0"/>
                <a:ea typeface="MS PGothic" charset="0"/>
              </a:rPr>
              <a:t>を用意する</a:t>
            </a:r>
            <a:r>
              <a:rPr lang="en-US" sz="20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smtClean="0">
                <a:solidFill>
                  <a:schemeClr val="tx2"/>
                </a:solidFill>
                <a:latin typeface="+mj-lt"/>
                <a:ea typeface="ＭＳ Ｐゴシック" charset="0"/>
                <a:cs typeface="ＭＳ Ｐゴシック" charset="0"/>
              </a:rPr>
              <a:t>／</a:t>
            </a:r>
            <a:r>
              <a:rPr lang="ja-JP" altLang="en-US" dirty="0" smtClean="0">
                <a:solidFill>
                  <a:schemeClr val="tx2"/>
                </a:solidFill>
                <a:latin typeface="+mj-lt"/>
                <a:ea typeface="ＭＳ Ｐゴシック" charset="0"/>
                <a:cs typeface="ＭＳ Ｐゴシック" charset="0"/>
              </a:rPr>
              <a:t>通知</a:t>
            </a:r>
            <a:r>
              <a:rPr lang="ja-JP" altLang="en-US" dirty="0">
                <a:solidFill>
                  <a:schemeClr val="tx2"/>
                </a:solidFill>
                <a:latin typeface="+mj-lt"/>
                <a:ea typeface="ＭＳ Ｐゴシック" charset="0"/>
                <a:cs typeface="ＭＳ Ｐゴシック" charset="0"/>
              </a:rPr>
              <a:t>／</a:t>
            </a:r>
            <a:r>
              <a:rPr lang="en-US" altLang="en-US" dirty="0" err="1" smtClean="0">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a:latin typeface="Calibri" charset="0"/>
                <a:ea typeface="MS PGothic" charset="0"/>
              </a:rPr>
              <a:t>（ </a:t>
            </a:r>
            <a:r>
              <a:rPr lang="en-US" sz="1600" smtClean="0">
                <a:latin typeface="Calibri" charset="0"/>
                <a:ea typeface="MS PGothic" charset="0"/>
              </a:rPr>
              <a:t>OpenChain仕様書で定義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mj-lt"/>
                <a:ea typeface="ＭＳ Ｐゴシック" charset="0"/>
                <a:cs typeface="ＭＳ Ｐゴシック" charset="0"/>
              </a:rPr>
              <a:t>添付</a:t>
            </a:r>
            <a:r>
              <a:rPr lang="en-US" smtClean="0">
                <a:solidFill>
                  <a:schemeClr val="tx2"/>
                </a:solidFill>
                <a:latin typeface="+mj-lt"/>
                <a:ea typeface="ＭＳ Ｐゴシック" charset="0"/>
                <a:cs typeface="ＭＳ Ｐゴシック" charset="0"/>
              </a:rPr>
              <a:t>ソースコード</a:t>
            </a:r>
            <a:r>
              <a:rPr lang="en-US" altLang="ja-JP" sz="4000" baseline="30000" dirty="0">
                <a:solidFill>
                  <a:schemeClr val="tx2"/>
                </a:solidFill>
                <a:ea typeface="ＭＳ Ｐゴシック" charset="0"/>
                <a:cs typeface="ＭＳ Ｐゴシック" charset="0"/>
              </a:rPr>
              <a:t> ※ </a:t>
            </a:r>
            <a:r>
              <a:rPr lang="en-US" smtClean="0">
                <a:solidFill>
                  <a:schemeClr val="tx2"/>
                </a:solidFill>
                <a:latin typeface="+mj-lt"/>
                <a:ea typeface="ＭＳ Ｐゴシック" charset="0"/>
                <a:cs typeface="ＭＳ Ｐゴシック" charset="0"/>
              </a:rPr>
              <a:t>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666366358"/>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kern="1200"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a:t>
                      </a:r>
                      <a:r>
                        <a:rPr kumimoji="0" lang="en-US" sz="1600" b="0" i="0" u="none" strike="noStrike" cap="none" normalizeH="0" baseline="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イ</a:t>
                      </a:r>
                      <a:r>
                        <a:rPr kumimoji="0" lang="en-US" sz="1600" b="0" i="0" u="none" strike="noStrike" cap="none" normalizeH="0" baseline="0" smtClean="0">
                          <a:ln>
                            <a:noFill/>
                          </a:ln>
                          <a:solidFill>
                            <a:schemeClr val="tx1"/>
                          </a:solidFill>
                          <a:effectLst/>
                          <a:latin typeface="Calibri" pitchFamily="34" charset="0"/>
                          <a:ea typeface="ＭＳ Ｐゴシック" pitchFamily="34" charset="-128"/>
                          <a:cs typeface="Times New Roman" pitchFamily="18" charset="0"/>
                        </a:rPr>
                        <a:t>エタリ</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や</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として</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の</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ソースコード</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Calibri" pitchFamily="34" charset="0"/>
                          <a:ea typeface="ＭＳ Ｐゴシック" pitchFamily="34"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Calibri" pitchFamily="34" charset="0"/>
                          <a:ea typeface="ＭＳ Ｐゴシック" pitchFamily="34"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できる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問題</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Calibri" pitchFamily="34" charset="0"/>
                          <a:ea typeface="ＭＳ Ｐゴシック" pitchFamily="34"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いて</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kern="1200"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Calibri" charset="0"/>
                <a:ea typeface="ＭＳ Ｐゴシック" charset="0"/>
              </a:rPr>
              <a:t>知的財産</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990214653"/>
              </p:ext>
            </p:extLst>
          </p:nvPr>
        </p:nvGraphicFramePr>
        <p:xfrm>
          <a:off x="696000" y="1584000"/>
          <a:ext cx="10800000" cy="493846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型の</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が</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されてしまう</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相互に矛盾するか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の対象となる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コンポーネント間の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に対し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依存</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ー</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の法的見解</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反した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ライセンスを</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持つ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へ</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リンク</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すること</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を回避</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を通じて</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コピーレフト型の</a:t>
                      </a: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込まれてしまう</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コンポーネントに</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組み入れた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ソースコードを確認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・分析する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2262902901"/>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しない</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ごとの</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公開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することで回避でき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間違った</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バージョン</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バイナリの</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バージョン</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に対応した</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しない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cap="none" normalizeH="0" baseline="0" dirty="0" smtClean="0">
                          <a:ln>
                            <a:noFill/>
                          </a:ln>
                          <a:solidFill>
                            <a:schemeClr val="tx1"/>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に加え</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が確実に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514424496"/>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1"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Calibri" pitchFamily="34" charset="0"/>
                          <a:ea typeface="ＭＳ Ｐゴシック" pitchFamily="34"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がされて</a:t>
                      </a:r>
                      <a:r>
                        <a:rPr kumimoji="0" lang="x-none" sz="1800" b="1" i="0" u="none" strike="noStrike" kern="1200"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行う</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公開される</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すべての</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ソフトウェアや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プロプライエタリ</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が確実</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に更新できるようにする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a:latin typeface="Calibri" charset="0"/>
                <a:ea typeface="ＭＳ Ｐゴシック" charset="0"/>
              </a:rPr>
              <a:t>に</a:t>
            </a:r>
            <a:r>
              <a:rPr lang="ja-JP" altLang="en-US" dirty="0" smtClean="0">
                <a:latin typeface="Calibri" charset="0"/>
                <a:ea typeface="ＭＳ Ｐゴシック" charset="0"/>
              </a:rPr>
              <a:t>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456190493"/>
              </p:ext>
            </p:extLst>
          </p:nvPr>
        </p:nvGraphicFramePr>
        <p:xfrm>
          <a:off x="696000" y="1584000"/>
          <a:ext cx="10800000" cy="47406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開発者がFOSS</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の失敗はその企業の</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スタッフへの</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トレーニングの提供によって</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ソフトウェア</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実施</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し、</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
                      </a:r>
                      <a:b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br>
                      <a:r>
                        <a:rPr kumimoji="0" lang="en-US" altLang="ja-JP" sz="1600" b="0" i="0" u="none" strike="noStrike" kern="1200" cap="none" normalizeH="0" baseline="0" dirty="0" smtClean="0">
                          <a:ln>
                            <a:noFill/>
                          </a:ln>
                          <a:solidFill>
                            <a:schemeClr val="tx1"/>
                          </a:solidFill>
                          <a:effectLst/>
                          <a:latin typeface="Calibri" charset="0"/>
                          <a:ea typeface="ＭＳ Ｐゴシック" charset="0"/>
                          <a:cs typeface="Times New Roman" charset="0"/>
                        </a:rPr>
                        <a:t>「</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宣言</a:t>
                      </a:r>
                      <a:r>
                        <a:rPr kumimoji="0" lang="en-US" altLang="ja-JP"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されていない</a:t>
                      </a:r>
                      <a:r>
                        <a:rPr kumimoji="0" lang="ja-JP" altLang="x-none" sz="1600" b="0" i="0" u="none" strike="noStrike" kern="1200" cap="none" normalizeH="0" baseline="0" dirty="0">
                          <a:ln>
                            <a:noFill/>
                          </a:ln>
                          <a:solidFill>
                            <a:schemeClr val="tx1"/>
                          </a:solidFill>
                          <a:effectLst/>
                          <a:latin typeface="Calibri" charset="0"/>
                          <a:ea typeface="ＭＳ Ｐゴシック" charset="0"/>
                          <a:cs typeface="Times New Roman" charset="0"/>
                        </a:rPr>
                        <a:t>」</a:t>
                      </a:r>
                      <a:r>
                        <a:rPr kumimoji="0" lang="en-US" altLang="ja-JP" sz="1600" b="0" i="0" u="none" strike="noStrike" kern="1200" cap="none" normalizeH="0" baseline="0" dirty="0">
                          <a:ln>
                            <a:noFill/>
                          </a:ln>
                          <a:solidFill>
                            <a:schemeClr val="tx1"/>
                          </a:solidFill>
                          <a:effectLst/>
                          <a:latin typeface="Calibri" charset="0"/>
                          <a:ea typeface="ＭＳ Ｐゴシック" charset="0"/>
                          <a:cs typeface="Times New Roman" charset="0"/>
                        </a:rPr>
                        <a:t>FOSS</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altLang="ja-JP" sz="1600" b="0" i="0" u="none" strike="noStrike" kern="1200" cap="none" normalizeH="0" baseline="0" dirty="0" err="1">
                          <a:ln>
                            <a:noFill/>
                          </a:ln>
                          <a:solidFill>
                            <a:schemeClr val="tx1"/>
                          </a:solidFill>
                          <a:effectLst/>
                          <a:latin typeface="Calibri" charset="0"/>
                          <a:ea typeface="ＭＳ Ｐゴシック" charset="0"/>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従事する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する</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FOSSトレーニングが</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トレーニングの修了</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従業員</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の専門性開発計画の一部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とし</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人事考課の管理対象に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smtClean="0">
                          <a:ln>
                            <a:noFill/>
                          </a:ln>
                          <a:solidFill>
                            <a:schemeClr val="tx1"/>
                          </a:solidFill>
                          <a:effectLst/>
                          <a:latin typeface="Calibri" charset="0"/>
                          <a:ea typeface="ＭＳ Ｐゴシック" charset="0"/>
                          <a:cs typeface="Times New Roman" charset="0"/>
                        </a:rPr>
                        <a:t>指定</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期日</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まで</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Calibri" charset="0"/>
                          <a:ea typeface="ＭＳ Ｐゴシック" charset="0"/>
                          <a:cs typeface="Times New Roman" charset="0"/>
                        </a:rPr>
                        <a:t>ことで予防でき</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a:t>
                      </a:r>
                      <a:endPar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における</a:t>
            </a:r>
            <a:r>
              <a:rPr lang="en-US" dirty="0" err="1" smtClean="0">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2377302622"/>
              </p:ext>
            </p:extLst>
          </p:nvPr>
        </p:nvGraphicFramePr>
        <p:xfrm>
          <a:off x="696000" y="1584000"/>
          <a:ext cx="10800000" cy="496920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alibri" charset="0"/>
                          <a:ea typeface="ＭＳ Ｐゴシック" charset="0"/>
                          <a:cs typeface="Times New Roman" charset="0"/>
                        </a:rPr>
                        <a:t>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定常的に</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反復的</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開発プロセス</a:t>
                      </a:r>
                      <a:r>
                        <a:rPr kumimoji="0" lang="ja-JP" altLang="en-US" sz="1600" b="0" i="0" u="none" strike="noStrike" kern="1200" cap="none" normalizeH="0" baseline="0" dirty="0">
                          <a:ln>
                            <a:noFill/>
                          </a:ln>
                          <a:solidFill>
                            <a:schemeClr val="tx1"/>
                          </a:solidFill>
                          <a:effectLst/>
                          <a:latin typeface="Calibri" charset="0"/>
                          <a:ea typeface="ＭＳ Ｐゴシック" charset="0"/>
                          <a:cs typeface="Times New Roman" charset="0"/>
                        </a:rPr>
                        <a:t>における</a:t>
                      </a:r>
                      <a:r>
                        <a:rPr kumimoji="0" lang="en-US" sz="1600" b="0" i="0" u="none" strike="noStrike" kern="1200"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kern="1200"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の対策</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定</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期的</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確実に実行</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Calibri" charset="0"/>
                          <a:ea typeface="ＭＳ Ｐゴシック" charset="0"/>
                          <a:cs typeface="Times New Roman" charset="0"/>
                        </a:rPr>
                        <a:t>監査で発見された</a:t>
                      </a:r>
                      <a:r>
                        <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 </a:t>
                      </a:r>
                      <a:r>
                        <a:rPr kumimoji="0" lang="en-US" sz="1800" b="1" i="0" u="none" strike="noStrike" kern="1200" cap="none" normalizeH="0" baseline="0" dirty="0" err="1" smtClean="0">
                          <a:ln>
                            <a:noFill/>
                          </a:ln>
                          <a:solidFill>
                            <a:srgbClr val="0070C0"/>
                          </a:solidFill>
                          <a:effectLst/>
                          <a:latin typeface="Calibri" charset="0"/>
                          <a:ea typeface="ＭＳ Ｐゴシック" charset="0"/>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レポートで「</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ヒット</a:t>
                      </a:r>
                      <a:r>
                        <a:rPr kumimoji="0" lang="ja-JP" alt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」したもの</a:t>
                      </a:r>
                      <a:r>
                        <a:rPr kumimoji="0" lang="en-US" sz="1800" b="1" i="0" u="none" strike="noStrike" kern="1200" cap="none" normalizeH="0" baseline="0" dirty="0" smtClean="0">
                          <a:ln>
                            <a:noFill/>
                          </a:ln>
                          <a:solidFill>
                            <a:srgbClr val="0070C0"/>
                          </a:solidFill>
                          <a:effectLst/>
                          <a:latin typeface="Calibri" charset="0"/>
                          <a:ea typeface="ＭＳ Ｐゴシック" charset="0"/>
                          <a:cs typeface="Times New Roman" charset="0"/>
                        </a:rPr>
                        <a:t>）</a:t>
                      </a:r>
                      <a:r>
                        <a:rPr kumimoji="0" lang="en-US" altLang="ja-JP" sz="1800" b="1" i="0" u="none" strike="noStrike" kern="1200" cap="none" normalizeH="0" baseline="0" dirty="0" err="1">
                          <a:ln>
                            <a:noFill/>
                          </a:ln>
                          <a:solidFill>
                            <a:srgbClr val="0070C0"/>
                          </a:solidFill>
                          <a:effectLst/>
                          <a:latin typeface="Calibri" charset="0"/>
                          <a:ea typeface="ＭＳ Ｐゴシック" charset="0"/>
                          <a:cs typeface="Times New Roman" charset="0"/>
                        </a:rPr>
                        <a:t>を解決できな</a:t>
                      </a:r>
                      <a:r>
                        <a:rPr kumimoji="0" lang="ja-JP" altLang="en-US" sz="1800" b="1" i="0" u="none" strike="noStrike" kern="1200" cap="none" normalizeH="0" baseline="0" dirty="0">
                          <a:ln>
                            <a:noFill/>
                          </a:ln>
                          <a:solidFill>
                            <a:srgbClr val="0070C0"/>
                          </a:solidFill>
                          <a:effectLst/>
                          <a:latin typeface="Calibri" charset="0"/>
                          <a:ea typeface="ＭＳ Ｐゴシック" charset="0"/>
                          <a:cs typeface="Times New Roman" charset="0"/>
                        </a:rPr>
                        <a:t>い</a:t>
                      </a:r>
                      <a:endParaRPr kumimoji="0" lang="en-US" sz="1800" b="1" i="0" u="none" strike="noStrike" kern="1200"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a:t>
                      </a:r>
                      <a:r>
                        <a:rPr kumimoji="0" lang="en-US" altLang="ja-JP" sz="1600" b="0" i="0" u="none" strike="noStrike" cap="none" normalizeH="0" baseline="0" dirty="0" err="1" smtClean="0">
                          <a:ln>
                            <a:noFill/>
                          </a:ln>
                          <a:solidFill>
                            <a:schemeClr val="tx1"/>
                          </a:solidFill>
                          <a:effectLst/>
                          <a:latin typeface="Calibri" charset="0"/>
                          <a:ea typeface="ＭＳ Ｐゴシック" charset="0"/>
                          <a:cs typeface="Times New Roman" charset="0"/>
                        </a:rPr>
                        <a:t>監査レポート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が未完了の場合に</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解決</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を許可しないこと</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smtClean="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FOSS</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にブロック機能を実装する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Calibri" charset="0"/>
                          <a:ea typeface="ＭＳ Ｐゴシック" charset="0"/>
                          <a:cs typeface="Times New Roman" charset="0"/>
                        </a:rPr>
                        <a:t>求められ</a:t>
                      </a:r>
                      <a:r>
                        <a:rPr kumimoji="0" lang="en-US" sz="1800" b="1" i="0" u="none" strike="noStrike" cap="none" normalizeH="0" baseline="0" dirty="0" err="1" smtClean="0">
                          <a:ln>
                            <a:noFill/>
                          </a:ln>
                          <a:solidFill>
                            <a:srgbClr val="0070C0"/>
                          </a:solidFill>
                          <a:effectLst/>
                          <a:latin typeface="Calibri" charset="0"/>
                          <a:ea typeface="ＭＳ Ｐゴシック" charset="0"/>
                          <a:cs typeface="Times New Roman" charset="0"/>
                        </a:rPr>
                        <a:t>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い場合でも、それより</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早期に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FOSSレビュ</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ー </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リクエストを</a:t>
                      </a:r>
                      <a:r>
                        <a:rPr kumimoji="0" lang="ja-JP" altLang="en-US" sz="1600" b="0" i="0" u="none" strike="noStrike" cap="none" normalizeH="0" baseline="0" dirty="0" smtClean="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することで回避</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0" i="0" u="none" strike="noStrike" cap="none" normalizeH="0" baseline="0" dirty="0" err="1" smtClean="0">
                          <a:ln>
                            <a:noFill/>
                          </a:ln>
                          <a:solidFill>
                            <a:schemeClr val="tx1"/>
                          </a:solidFill>
                          <a:effectLst/>
                          <a:latin typeface="Calibri" charset="0"/>
                          <a:ea typeface="ＭＳ Ｐゴシック" charset="0"/>
                          <a:cs typeface="Times New Roman" charset="0"/>
                        </a:rPr>
                        <a:t>の失敗は教育を通じて予防</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できる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latin typeface="Calibri" charset="0"/>
                <a:ea typeface="ＭＳ Ｐゴシック" charset="0"/>
              </a:rPr>
              <a:t>前に</a:t>
            </a:r>
            <a:r>
              <a:rPr lang="en-US" dirty="0" err="1">
                <a:latin typeface="Calibri" charset="0"/>
                <a:ea typeface="ＭＳ Ｐゴシック" charset="0"/>
              </a:rPr>
              <a:t>コンプライアンスを</a:t>
            </a:r>
            <a:r>
              <a:rPr lang="ja-JP" altLang="en-US" dirty="0">
                <a:latin typeface="Calibri" charset="0"/>
                <a:ea typeface="ＭＳ Ｐゴシック" charset="0"/>
              </a:rPr>
              <a:t>確認</a:t>
            </a:r>
            <a:r>
              <a:rPr lang="en-US" dirty="0" err="1">
                <a:latin typeface="Calibri" charset="0"/>
                <a:ea typeface="ＭＳ Ｐゴシック" charset="0"/>
              </a:rPr>
              <a:t>する</a:t>
            </a:r>
            <a:endParaRPr lang="en-US" dirty="0">
              <a:latin typeface="Calibri" charset="0"/>
              <a:ea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err="1">
                <a:latin typeface="Calibri" charset="0"/>
                <a:ea typeface="ＭＳ Ｐゴシック" charset="0"/>
              </a:rPr>
              <a:t>どのような形態であれ</a:t>
            </a:r>
            <a:r>
              <a:rPr lang="en-US" altLang="ja-JP" sz="2800" dirty="0">
                <a:latin typeface="Calibri" charset="0"/>
                <a:ea typeface="ＭＳ Ｐゴシック" charset="0"/>
              </a:rPr>
              <a:t>） </a:t>
            </a:r>
            <a:r>
              <a:rPr lang="en-US" sz="2800" dirty="0" err="1" smtClean="0">
                <a:latin typeface="Calibri" charset="0"/>
                <a:ea typeface="ＭＳ Ｐゴシック" charset="0"/>
              </a:rPr>
              <a:t>出荷される前にコンプライアンスを優先</a:t>
            </a:r>
            <a:r>
              <a:rPr lang="ja-JP" altLang="en-US" sz="2800" dirty="0" smtClean="0">
                <a:latin typeface="Calibri" charset="0"/>
                <a:ea typeface="ＭＳ Ｐゴシック" charset="0"/>
              </a:rPr>
              <a:t>して実行</a:t>
            </a:r>
            <a:r>
              <a:rPr lang="en-US" sz="2800" dirty="0" err="1">
                <a:latin typeface="Calibri" charset="0"/>
                <a:ea typeface="ＭＳ Ｐゴシック" charset="0"/>
              </a:rPr>
              <a:t>しなければな</a:t>
            </a:r>
            <a:r>
              <a:rPr lang="ja-JP" altLang="en-US" sz="2800" dirty="0">
                <a:latin typeface="Calibri" charset="0"/>
                <a:ea typeface="ＭＳ Ｐゴシック" charset="0"/>
              </a:rPr>
              <a:t>らない</a:t>
            </a:r>
            <a:endParaRPr lang="en-US" sz="2800" dirty="0">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smtClean="0">
                <a:latin typeface="Calibri" charset="0"/>
                <a:ea typeface="ＭＳ Ｐゴシック" charset="0"/>
              </a:rPr>
              <a:t>で以下が</a:t>
            </a:r>
            <a:r>
              <a:rPr lang="en-US" sz="2800" dirty="0" err="1" smtClean="0">
                <a:latin typeface="Calibri" charset="0"/>
                <a:ea typeface="ＭＳ Ｐゴシック" charset="0"/>
              </a:rPr>
              <a:t>促進</a:t>
            </a:r>
            <a:r>
              <a:rPr lang="ja-JP" altLang="en-US" sz="2800" dirty="0" smtClean="0">
                <a:latin typeface="Calibri" charset="0"/>
                <a:ea typeface="ＭＳ Ｐゴシック" charset="0"/>
              </a:rPr>
              <a:t>される</a:t>
            </a:r>
            <a:r>
              <a:rPr lang="en-US" sz="2800" dirty="0" smtClean="0">
                <a:latin typeface="Calibri" charset="0"/>
                <a:ea typeface="ＭＳ Ｐゴシック" charset="0"/>
              </a:rPr>
              <a:t>：</a:t>
            </a:r>
            <a:endParaRPr lang="en-US" sz="2800" dirty="0">
              <a:latin typeface="Calibri" charset="0"/>
              <a:ea typeface="ＭＳ Ｐゴシック" charset="0"/>
            </a:endParaRP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latin typeface="Calibri" charset="0"/>
                <a:ea typeface="ＭＳ Ｐゴシック" charset="0"/>
              </a:rPr>
              <a:t>のより良い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400"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400" dirty="0">
                <a:latin typeface="Calibri" charset="0"/>
                <a:ea typeface="ＭＳ Ｐゴシック" charset="0"/>
              </a:rPr>
              <a:t>さらに</a:t>
            </a:r>
            <a:r>
              <a:rPr lang="x-none" sz="2400" dirty="0">
                <a:latin typeface="Calibri" charset="0"/>
                <a:ea typeface="ＭＳ Ｐゴシック" charset="0"/>
              </a:rPr>
              <a:t>、FOSS関連</a:t>
            </a:r>
            <a:r>
              <a:rPr lang="ja-JP" altLang="en-US" sz="2400" dirty="0" smtClean="0">
                <a:latin typeface="Calibri" charset="0"/>
                <a:ea typeface="ＭＳ Ｐゴシック" charset="0"/>
              </a:rPr>
              <a:t>組織や団体</a:t>
            </a:r>
            <a:r>
              <a:rPr lang="x-none" sz="2400" dirty="0" smtClean="0">
                <a:latin typeface="Calibri" charset="0"/>
                <a:ea typeface="ＭＳ Ｐゴシック" charset="0"/>
              </a:rPr>
              <a:t>との良好な関係は</a:t>
            </a:r>
            <a:r>
              <a:rPr lang="ja-JP" altLang="en-US" sz="2400" dirty="0" err="1">
                <a:latin typeface="Calibri" charset="0"/>
                <a:ea typeface="ＭＳ Ｐゴシック" charset="0"/>
              </a:rPr>
              <a:t>、</a:t>
            </a:r>
            <a:r>
              <a:rPr lang="ja-JP" altLang="en-US" sz="2400" dirty="0">
                <a:latin typeface="Calibri" charset="0"/>
                <a:ea typeface="ＭＳ Ｐゴシック" charset="0"/>
              </a:rPr>
              <a:t>コンプライアンスを履行</a:t>
            </a:r>
            <a:r>
              <a:rPr lang="x-none" sz="2400" dirty="0">
                <a:latin typeface="Calibri" charset="0"/>
                <a:ea typeface="ＭＳ Ｐゴシック" charset="0"/>
              </a:rPr>
              <a:t>する</a:t>
            </a:r>
            <a:r>
              <a:rPr lang="ja-JP" altLang="en-US" sz="2400" dirty="0">
                <a:latin typeface="Calibri" charset="0"/>
                <a:ea typeface="ＭＳ Ｐゴシック" charset="0"/>
              </a:rPr>
              <a:t>最良の</a:t>
            </a:r>
            <a:r>
              <a:rPr lang="x-none" sz="2400" dirty="0">
                <a:latin typeface="Calibri" charset="0"/>
                <a:ea typeface="ＭＳ Ｐゴシック" charset="0"/>
              </a:rPr>
              <a:t>方法について助言を得</a:t>
            </a:r>
            <a:r>
              <a:rPr lang="ja-JP" altLang="en-US" sz="2400" dirty="0">
                <a:latin typeface="Calibri" charset="0"/>
                <a:ea typeface="ＭＳ Ｐゴシック" charset="0"/>
              </a:rPr>
              <a:t>る上で、大いに</a:t>
            </a:r>
            <a:r>
              <a:rPr lang="x-none" sz="2400" dirty="0">
                <a:latin typeface="Calibri" charset="0"/>
                <a:ea typeface="ＭＳ Ｐゴシック" charset="0"/>
              </a:rPr>
              <a:t>助けになる</a:t>
            </a:r>
            <a:r>
              <a:rPr lang="ja-JP" altLang="en-US" sz="2400" dirty="0">
                <a:latin typeface="Calibri" charset="0"/>
                <a:ea typeface="ＭＳ Ｐゴシック" charset="0"/>
              </a:rPr>
              <a:t>でしょう。</a:t>
            </a:r>
            <a:r>
              <a:rPr lang="x-none" sz="2400" dirty="0">
                <a:latin typeface="Calibri" charset="0"/>
                <a:ea typeface="ＭＳ Ｐゴシック" charset="0"/>
              </a:rPr>
              <a:t>また、コンプライアンス上の問題についても助けてくれるでしょう。</a:t>
            </a:r>
            <a:endParaRPr lang="en-US" sz="2400" dirty="0">
              <a:latin typeface="Calibri" charset="0"/>
              <a:ea typeface="ＭＳ Ｐゴシック" charset="0"/>
            </a:endParaRPr>
          </a:p>
          <a:p>
            <a:pPr marL="0" indent="0">
              <a:buNone/>
            </a:pPr>
            <a:endParaRPr lang="en-US" sz="2400" dirty="0">
              <a:latin typeface="Calibri" charset="0"/>
              <a:ea typeface="ＭＳ Ｐゴシック" charset="0"/>
            </a:endParaRPr>
          </a:p>
          <a:p>
            <a:pPr marL="0" indent="0">
              <a:buNone/>
            </a:pPr>
            <a:r>
              <a:rPr lang="x-none" sz="2400" dirty="0">
                <a:latin typeface="Calibri" charset="0"/>
                <a:ea typeface="ＭＳ Ｐゴシック" charset="0"/>
              </a:rPr>
              <a:t>ソフトウェア コミュニティとの</a:t>
            </a:r>
            <a:r>
              <a:rPr lang="ja-JP" altLang="en-US" sz="2400" dirty="0">
                <a:latin typeface="Calibri" charset="0"/>
                <a:ea typeface="ＭＳ Ｐゴシック" charset="0"/>
              </a:rPr>
              <a:t>良好な</a:t>
            </a:r>
            <a:r>
              <a:rPr lang="x-none" sz="2400" dirty="0">
                <a:latin typeface="Calibri" charset="0"/>
                <a:ea typeface="ＭＳ Ｐゴシック" charset="0"/>
              </a:rPr>
              <a:t>関係</a:t>
            </a:r>
            <a:r>
              <a:rPr lang="ja-JP" altLang="en-US" sz="2400" dirty="0" smtClean="0">
                <a:latin typeface="Calibri" charset="0"/>
                <a:ea typeface="ＭＳ Ｐゴシック" charset="0"/>
              </a:rPr>
              <a:t>もまた、</a:t>
            </a:r>
            <a:r>
              <a:rPr lang="x-none" sz="2400" dirty="0" smtClean="0">
                <a:latin typeface="Calibri" charset="0"/>
                <a:ea typeface="ＭＳ Ｐゴシック" charset="0"/>
              </a:rPr>
              <a:t>双方向コミュニケーション</a:t>
            </a:r>
            <a:r>
              <a:rPr lang="ja-JP" altLang="en-US" sz="2400" dirty="0" smtClean="0">
                <a:latin typeface="Calibri" charset="0"/>
                <a:ea typeface="ＭＳ Ｐゴシック" charset="0"/>
              </a:rPr>
              <a:t>に</a:t>
            </a:r>
            <a:r>
              <a:rPr lang="ja-JP" altLang="en-US" sz="2400" dirty="0">
                <a:latin typeface="Calibri" charset="0"/>
                <a:ea typeface="ＭＳ Ｐゴシック" charset="0"/>
              </a:rPr>
              <a:t>役立つことでしょう。 （たとえばソフトウェアの</a:t>
            </a:r>
            <a:r>
              <a:rPr lang="x-none" altLang="ja-JP" sz="2400" dirty="0">
                <a:latin typeface="Calibri" charset="0"/>
                <a:ea typeface="ＭＳ Ｐゴシック" charset="0"/>
              </a:rPr>
              <a:t>改良を</a:t>
            </a:r>
            <a:r>
              <a:rPr lang="ja-JP" altLang="en-US" sz="2400" dirty="0">
                <a:latin typeface="Calibri" charset="0"/>
                <a:ea typeface="ＭＳ Ｐゴシック" charset="0"/>
              </a:rPr>
              <a:t>アップストリームに</a:t>
            </a:r>
            <a:r>
              <a:rPr lang="x-none" altLang="ja-JP" sz="2400" dirty="0">
                <a:latin typeface="Calibri" charset="0"/>
                <a:ea typeface="ＭＳ Ｐゴシック" charset="0"/>
              </a:rPr>
              <a:t>提供</a:t>
            </a:r>
            <a:r>
              <a:rPr lang="ja-JP" altLang="en-US" sz="2400" dirty="0">
                <a:latin typeface="Calibri" charset="0"/>
                <a:ea typeface="ＭＳ Ｐゴシック" charset="0"/>
              </a:rPr>
              <a:t>し、</a:t>
            </a:r>
            <a:r>
              <a:rPr lang="x-none" altLang="ja-JP" sz="2400" dirty="0">
                <a:latin typeface="Calibri" charset="0"/>
                <a:ea typeface="ＭＳ Ｐゴシック" charset="0"/>
              </a:rPr>
              <a:t>コミュニティのソフトウェア開発者からサポートを</a:t>
            </a:r>
            <a:r>
              <a:rPr lang="ja-JP" altLang="en-US" sz="2400" dirty="0">
                <a:latin typeface="Calibri" charset="0"/>
                <a:ea typeface="ＭＳ Ｐゴシック" charset="0"/>
              </a:rPr>
              <a:t>受けると</a:t>
            </a:r>
            <a:r>
              <a:rPr lang="ja-JP" altLang="en-US" sz="2400">
                <a:latin typeface="Calibri" charset="0"/>
                <a:ea typeface="ＭＳ Ｐゴシック" charset="0"/>
              </a:rPr>
              <a:t>いった</a:t>
            </a:r>
            <a:r>
              <a:rPr lang="ja-JP" altLang="en-US" sz="2400" smtClean="0">
                <a:latin typeface="Calibri" charset="0"/>
                <a:ea typeface="ＭＳ Ｐゴシック" charset="0"/>
              </a:rPr>
              <a:t>こと</a:t>
            </a:r>
            <a:r>
              <a:rPr lang="ja-JP" altLang="en-US" sz="2400" dirty="0">
                <a:latin typeface="Calibri" charset="0"/>
                <a:ea typeface="ＭＳ Ｐゴシック" charset="0"/>
              </a:rPr>
              <a:t>）</a:t>
            </a:r>
            <a:endParaRPr lang="x-none" sz="2400" dirty="0">
              <a:latin typeface="Calibri" charset="0"/>
              <a:ea typeface="ＭＳ Ｐゴシック" charset="0"/>
            </a:endParaRPr>
          </a:p>
          <a:p>
            <a:pPr marL="0" indent="0">
              <a:buNone/>
            </a:pPr>
            <a:endParaRPr lang="en-US" sz="2400" dirty="0">
              <a:latin typeface="Calibri" charset="0"/>
              <a:ea typeface="ＭＳ Ｐゴシック" charset="0"/>
            </a:endParaRPr>
          </a:p>
          <a:p>
            <a:endParaRPr lang="en-US" sz="2400" dirty="0"/>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smtClean="0">
                <a:latin typeface="Calibri" charset="0"/>
                <a:ea typeface="ＭＳ Ｐゴシック" charset="0"/>
              </a:rPr>
              <a:t>知的財産</a:t>
            </a:r>
            <a:r>
              <a:rPr lang="ja-JP" altLang="en-US" sz="2800" dirty="0" smtClean="0">
                <a:latin typeface="Calibri" charset="0"/>
                <a:ea typeface="ＭＳ Ｐゴシック" charset="0"/>
              </a:rPr>
              <a:t>に</a:t>
            </a:r>
            <a:r>
              <a:rPr lang="ja-JP" altLang="en-US" sz="2800" smtClean="0">
                <a:latin typeface="Calibri" charset="0"/>
                <a:ea typeface="ＭＳ Ｐゴシック" charset="0"/>
              </a:rPr>
              <a:t>関する</a:t>
            </a:r>
            <a:r>
              <a:rPr lang="en-US" sz="2800" smtClean="0">
                <a:latin typeface="Calibri" charset="0"/>
                <a:ea typeface="ＭＳ Ｐゴシック" charset="0"/>
              </a:rPr>
              <a:t>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ライセンス</a:t>
            </a:r>
            <a:r>
              <a:rPr lang="en-US" sz="2800">
                <a:latin typeface="Calibri" charset="0"/>
                <a:ea typeface="ＭＳ Ｐゴシック" charset="0"/>
              </a:rPr>
              <a:t> </a:t>
            </a:r>
            <a:r>
              <a:rPr lang="en-US" sz="2800" smtClean="0">
                <a:latin typeface="Calibri" charset="0"/>
                <a:ea typeface="ＭＳ Ｐゴシック" charset="0"/>
              </a:rPr>
              <a:t>コンプライアンスでの失敗例を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pPr>
              <a:buFont typeface="Arial"/>
              <a:buChar char="•"/>
            </a:pPr>
            <a:r>
              <a:rPr lang="en-US" sz="2800" err="1">
                <a:latin typeface="Calibri" charset="0"/>
                <a:ea typeface="ＭＳ Ｐゴシック" charset="0"/>
              </a:rPr>
              <a:t>コンプライアンス</a:t>
            </a:r>
            <a:r>
              <a:rPr lang="en-US" sz="2800">
                <a:latin typeface="Calibri" charset="0"/>
                <a:ea typeface="ＭＳ Ｐゴシック" charset="0"/>
              </a:rPr>
              <a:t> </a:t>
            </a:r>
            <a:r>
              <a:rPr lang="en-US" sz="2800" smtClean="0">
                <a:latin typeface="Calibri" charset="0"/>
                <a:ea typeface="ＭＳ Ｐゴシック" charset="0"/>
              </a:rPr>
              <a:t>プロセスでの失敗例を</a:t>
            </a:r>
            <a:r>
              <a:rPr lang="en-US" sz="2800" dirty="0">
                <a:latin typeface="Calibri" charset="0"/>
                <a:ea typeface="ＭＳ Ｐゴシック" charset="0"/>
              </a:rPr>
              <a:t>1</a:t>
            </a:r>
            <a:r>
              <a:rPr lang="ja-JP" altLang="en-US" sz="2800" smtClean="0">
                <a:latin typeface="Calibri" charset="0"/>
                <a:ea typeface="ＭＳ Ｐゴシック" charset="0"/>
              </a:rPr>
              <a:t>つ</a:t>
            </a:r>
            <a:r>
              <a:rPr lang="en-US" sz="2800" dirty="0" err="1" smtClean="0">
                <a:latin typeface="Calibri" charset="0"/>
                <a:ea typeface="ＭＳ Ｐゴシック" charset="0"/>
              </a:rPr>
              <a:t>挙げてください</a:t>
            </a:r>
            <a:r>
              <a:rPr lang="en-US" sz="2800" dirty="0">
                <a:latin typeface="Calibri" charset="0"/>
                <a:ea typeface="ＭＳ Ｐゴシック" charset="0"/>
              </a:rPr>
              <a:t>。</a:t>
            </a:r>
          </a:p>
          <a:p>
            <a:r>
              <a:rPr lang="en-US" sz="2800" dirty="0" err="1" smtClean="0">
                <a:latin typeface="Calibri" charset="0"/>
                <a:ea typeface="ＭＳ Ｐゴシック" charset="0"/>
              </a:rPr>
              <a:t>コンプライアンス</a:t>
            </a:r>
            <a:r>
              <a:rPr lang="ja-JP" altLang="en-US" sz="2800" dirty="0">
                <a:latin typeface="Calibri" charset="0"/>
                <a:ea typeface="ＭＳ Ｐゴシック" charset="0"/>
              </a:rPr>
              <a:t>を</a:t>
            </a:r>
            <a:r>
              <a:rPr lang="en-US" sz="2800" dirty="0" err="1" smtClean="0">
                <a:latin typeface="Calibri" charset="0"/>
                <a:ea typeface="ＭＳ Ｐゴシック" charset="0"/>
              </a:rPr>
              <a:t>優先</a:t>
            </a:r>
            <a:r>
              <a:rPr lang="ja-JP" altLang="en-US" sz="2800" dirty="0">
                <a:latin typeface="Calibri" charset="0"/>
                <a:ea typeface="ＭＳ Ｐゴシック" charset="0"/>
              </a:rPr>
              <a:t>する</a:t>
            </a:r>
            <a:r>
              <a:rPr lang="en-US" sz="2800" dirty="0" err="1" smtClean="0">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著作権の中でソフトウェアに最も関係する「権利」</a:t>
            </a:r>
            <a:endParaRPr lang="en-US" dirty="0"/>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buFont typeface="Wingdings" panose="05000000000000000000" pitchFamily="2" charset="2"/>
              <a:buChar char="Ø"/>
            </a:pPr>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buFont typeface="Wingdings" panose="05000000000000000000" pitchFamily="2" charset="2"/>
              <a:buChar char="Ø"/>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a:t>
            </a:r>
            <a:r>
              <a:rPr lang="en-US" err="1"/>
              <a:t>、</a:t>
            </a:r>
            <a:r>
              <a:rPr lang="en-US" smtClean="0"/>
              <a:t>コンピュータ</a:t>
            </a:r>
            <a:r>
              <a:rPr lang="ja-JP" altLang="en-US" smtClean="0"/>
              <a:t>ー</a:t>
            </a:r>
            <a:r>
              <a:rPr lang="en-US" smtClean="0"/>
              <a:t> </a:t>
            </a:r>
            <a:r>
              <a:rPr lang="en-US" dirty="0" err="1"/>
              <a:t>プログラムのような演算方法が含まれ</a:t>
            </a:r>
            <a:r>
              <a:rPr lang="ja-JP" altLang="en-US" dirty="0"/>
              <a:t>る</a:t>
            </a:r>
            <a:endParaRPr lang="en-US" dirty="0"/>
          </a:p>
          <a:p>
            <a:pPr lvl="1">
              <a:buFont typeface="Wingdings" panose="05000000000000000000" pitchFamily="2" charset="2"/>
              <a:buChar char="Ø"/>
            </a:pPr>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17770</TotalTime>
  <Words>9441</Words>
  <Application>Microsoft Office PowerPoint</Application>
  <PresentationFormat>ワイド画面</PresentationFormat>
  <Paragraphs>1605</Paragraphs>
  <Slides>76</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692</cp:revision>
  <cp:lastPrinted>2017-05-13T02:23:06Z</cp:lastPrinted>
  <dcterms:created xsi:type="dcterms:W3CDTF">2013-07-15T20:26:40Z</dcterms:created>
  <dcterms:modified xsi:type="dcterms:W3CDTF">2017-10-19T02:56:37Z</dcterms:modified>
</cp:coreProperties>
</file>