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になる必要があります。時としてFOSSの利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プロセスの詳細例について記載しています。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このスライドは、コンプライアンスマネジメントと最終目標について述べています。 </a:t>
            </a:r>
          </a:p>
          <a:p>
            <a:pPr marL="226428" indent="-226428"/>
            <a:endParaRPr lang="en-US" dirty="0">
              <a:latin typeface="Times" charset="0"/>
            </a:endParaRPr>
          </a:p>
          <a:p>
            <a:pPr marL="226428" indent="-226428"/>
            <a:r>
              <a:rPr lang="x-none" dirty="0">
                <a:latin typeface="Times" charset="0"/>
              </a:rPr>
              <a:t>このセクションは大規模なエンタープライズで生じうる、詳細な例を提供します。小規模な企業では、より簡素化したプロセスで取組むことが望まれます。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ここでの例における最初のステップは、FOSSの使用方法を確認することです。</a:t>
            </a:r>
          </a:p>
          <a:p>
            <a:endParaRPr lang="x-none" dirty="0">
              <a:latin typeface="Calibri"/>
            </a:endParaRPr>
          </a:p>
          <a:p>
            <a:r>
              <a:rPr lang="x-none" dirty="0">
                <a:latin typeface="Calibri"/>
              </a:rPr>
              <a:t>このステップは、「前提条件」で挙げたイベントのうちの一つによって始動されます。例えば開発チームがリクエストを上げた（もしくはFOSSレビューを開始した）といった場合です。またこのステップはレビューチームがソフトウェア リリースやその企業が使用するサード パーティのソフトウェアFOSSが使用されていることや適正なレビューの実施が必要であることを発見したり、知らされたりした場合に開始することもできます。 </a:t>
            </a:r>
          </a:p>
          <a:p>
            <a:endParaRPr lang="x-none" dirty="0">
              <a:latin typeface="Calibri"/>
            </a:endParaRPr>
          </a:p>
          <a:p>
            <a:r>
              <a:rPr lang="x-none" dirty="0">
                <a:latin typeface="Calibri"/>
              </a:rPr>
              <a:t>この例では、FOSSレビューチームはエンジニア達からのレビュー リクエスト通じ、内部開発とサード パーティのソフトウェアのスキャンの実施や、開発のブランチにチェックインされたコードのレビューなどからFOSSの使用方法を確認します。Fこのときにレビュー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例えば、宣言されたライセンスのレビューや、FOSSコンポーネントの起源の調査など）また企業はソースコードの起源や構成を検証するためにスキャンも実施します。 </a:t>
            </a:r>
          </a:p>
          <a:p>
            <a:endParaRPr lang="x-none" dirty="0">
              <a:latin typeface="Calibri"/>
            </a:endParaRPr>
          </a:p>
          <a:p>
            <a:r>
              <a:rPr lang="x-none" dirty="0">
                <a:latin typeface="Calibri"/>
              </a:rPr>
              <a:t>レビューチームはこのときソースコードの起源とライセンスに関して結論づけた監査レポートを生成します。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チームは企業のFOSSポリシーの下で全ての問題にフラグををつけレビューをする必要があります。例えば、始めのステップで両立しないライセンス下にある他のFOSSコードを含む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の問題を解決する）と密接に関係しています。直前のステップでは企業のポリシーと合致しないFOSSの使用を取り除きました。このステップでは使用することが保たれたFOSSのライセンスの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例えば、FOSSと企業のコンポーネントは一緒にリンクされるのか？といったことです。このようなテンプレートは計画的なFOSSの使用に当たり、FOSSレビューチームへの教育支援の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チームは問題のFOSSの使用をそれに伴う条件や義務に添って承認するかどうかを明らかにします。この承認では、FOSSコンポーネントの版数や承認される使用シナリオといった重要となる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前ステップから承認された情報はそのソフトウェアをリリースする誰もが理解し、関連するライセンスの義務を履行できるよう、登録され、追跡される必要があります。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通知／表示（notice）が準備されなければなりません（多くの場合、リリースに添付されるテキストファイルで）告知／通知／表示（notice)には属性表示や改変告知やソースコードに対する申し出（offer）が含まれます。いくつから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確認していきます。ソースコードを入手可能とさせなければならない場合、企業はソースコードが頒布されるバイナリファイルと合致していることを確認します。また企業は告知／通知／表示（notice）が適切に生成され、頒布パッケージに盛り込まれていることを必要に応じて確認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させなければならない場合、企業は添付ソースコードをFOSSライセンス下で許可された仕組みを通じ提供します。このことは、ソースコードをソフトウェア頒布にともに提供し、それを書面による申し出（written offer）を通じ入手可能とすること、もしくはWebサイトでソースコードのアーカイブを公開することを意味します。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このステップでは、企業が頒布物がFOSSライセンスの義務を履行していることを確認します。このステップはFOSSレビュープロセス全体を監督する、一組織体の一機能であることがあります。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ここでのプロセスで以下のステップがありました。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告知／通知／表示（Notice）－FOSSライセンスで求められる形で告知／通知／表示を準備します。</a:t>
            </a:r>
          </a:p>
          <a:p>
            <a:pPr marL="226428" indent="-226428">
              <a:buFont typeface="Arial" panose="020B0604020202020204" pitchFamily="34" charset="0"/>
              <a:buChar char="•"/>
            </a:pPr>
            <a:r>
              <a:rPr lang="x-none" dirty="0">
                <a:latin typeface="Times" charset="0"/>
              </a:rPr>
              <a:t>頒布前の確認－頒布物のリリース前のコンプライアンスをレビューします。 </a:t>
            </a:r>
          </a:p>
          <a:p>
            <a:pPr marL="226428" indent="-226428">
              <a:buFont typeface="Arial" panose="020B0604020202020204" pitchFamily="34" charset="0"/>
              <a:buChar char="•"/>
            </a:pPr>
            <a:r>
              <a:rPr lang="x-none" dirty="0">
                <a:latin typeface="Times" charset="0"/>
              </a:rPr>
              <a:t>添付ソースコードの頒布－ソースコードを必要に応じて入手可能にします。</a:t>
            </a:r>
          </a:p>
          <a:p>
            <a:pPr marL="226428" indent="-226428">
              <a:buFont typeface="Arial" panose="020B0604020202020204" pitchFamily="34" charset="0"/>
              <a:buChar char="•"/>
            </a:pPr>
            <a:r>
              <a:rPr lang="x-none" dirty="0">
                <a:latin typeface="Times" charset="0"/>
              </a:rPr>
              <a:t>評価（Verification）－コンプライアンスプロセスの監督を実施します。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レビューではFOSSコンポーネントと企業のソフトウェアの間の関係を検査します。例えば、FOSSと企業のコンポーネントがどのように互いにリンクするか？といったことです。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本章ではFOSSコンプライアンスプロセスで避けるべき、共通的な落とし穴について説明していきます。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a:t>
            </a:r>
            <a:r>
              <a:rPr lang="en-US" dirty="0">
                <a:latin typeface="Times"/>
                <a:cs typeface="Times"/>
              </a:rPr>
              <a:t/>
            </a:r>
            <a:r>
              <a:rPr lang="x-none" dirty="0">
                <a:latin typeface="Times"/>
                <a:cs typeface="Times"/>
              </a:rPr>
              <a:t>このスライドで挙げている最初の落とし穴として、コピーレフト型のライセンスのFOSSが気づかれずプロプライエタリのコードと混在してしまうことを説明しています。 </a:t>
            </a:r>
          </a:p>
          <a:p>
            <a:pPr marL="226428" indent="-226428"/>
            <a:endParaRPr lang="x-none" dirty="0">
              <a:latin typeface="Times"/>
              <a:cs typeface="Times"/>
            </a:endParaRPr>
          </a:p>
          <a:p>
            <a:pPr marL="226428" indent="-226428"/>
            <a:r>
              <a:rPr lang="x-none" dirty="0">
                <a:latin typeface="Times"/>
                <a:cs typeface="Times"/>
              </a:rPr>
              <a:t>この状況はソースコードのライセンスの告知／通知／表示（notice）に対し監査や、コードスキャンツールの使用を通じて発見されることがあります。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スタッフへのトレーニング提供や、開発プロセスにおける監査やスキャンの定期的な実施といったことがあります。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宣言されたライセンスがコードファイルにある内容と合っていますか？</a:t>
            </a:r>
          </a:p>
          <a:p>
            <a:pPr>
              <a:buFont typeface="Arial"/>
              <a:buChar char="•"/>
            </a:pPr>
            <a:r>
              <a:rPr lang="en-US" sz="2000" b="0" dirty="0">
                <a:latin typeface="Calibri" charset="0"/>
                <a:ea typeface="ＭＳ Ｐゴシック" charset="0"/>
              </a:rPr>
              <a:t>そのライセンスが提案されているソフトウェアの使用を本当に許容していますか？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
            </a:r>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マネジメントは、製品の中で使われるFOSS（もしくは</a:t>
            </a:r>
            <a:r>
              <a:rPr lang="en-US" dirty="0" err="1">
                <a:latin typeface="Calibri" charset="0"/>
                <a:ea typeface="MS PGothic" charset="0"/>
              </a:rPr>
              <a:t>OpenChain</a:t>
            </a:r>
            <a:r>
              <a:rPr lang="en-US" dirty="0">
                <a:latin typeface="Calibri" charset="0"/>
                <a:ea typeface="MS PGothic" charset="0"/>
              </a:rPr>
              <a:t> 仕様書の中の「供給ソフトウェア」）の取込みと頒布をコントロールする、一通りのアクションで構成されます。  </a:t>
            </a:r>
          </a:p>
          <a:p>
            <a:pPr>
              <a:buFont typeface="Arial"/>
              <a:buChar char="•"/>
            </a:pPr>
            <a:r>
              <a:rPr lang="en-US" dirty="0">
                <a:latin typeface="Calibri" charset="0"/>
                <a:ea typeface="MS PGothic" charset="0"/>
              </a:rPr>
              <a:t>コンプライアンスの適正努力の結果、供給ソフトウェアで使用されている全てのFOSSを特定します。すべてのFOSSライセンスの義務を履行された、もしくは履行されることをを確認します。</a:t>
            </a:r>
          </a:p>
          <a:p>
            <a:pPr>
              <a:buFont typeface="Arial"/>
              <a:buChar char="•"/>
            </a:pPr>
            <a:r>
              <a:rPr lang="en-US" dirty="0">
                <a:latin typeface="Calibri" charset="0"/>
                <a:ea typeface="MS PGothic" charset="0"/>
              </a:rPr>
              <a:t>大企業が詳細なプロセスを保有する一方で小規模の企業ではチェックリストを使うだけの場合があります。本章では大規模企業（エンタープライズ）のプロセス例を提供します。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確認されたFOSS；</a:t>
            </a:r>
          </a:p>
          <a:p>
            <a:pPr algn="ctr">
              <a:defRPr/>
            </a:pPr>
            <a:r>
              <a:rPr lang="en-US" sz="1400" b="1" dirty="0">
                <a:solidFill>
                  <a:srgbClr val="000000"/>
                </a:solidFill>
              </a:rPr>
              <a:t>履行されるFOSSの義務</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a:r>
            <a:r>
              <a:rPr lang="en-US" sz="1100" b="1" baseline="30000">
                <a:solidFill>
                  <a:schemeClr val="tx2"/>
                </a:solidFill>
                <a:latin typeface="Calibri" charset="0"/>
                <a:cs typeface="Arial" charset="0"/>
              </a:rPr>
              <a:t/>
            </a: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各種告知／通知／表示（Notices）および帰属（Attributions）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書面による申し出（Written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ソースコードのスキャン、監査 </a:t>
            </a:r>
          </a:p>
          <a:p>
            <a:pPr algn="ctr"/>
            <a:r>
              <a:rPr lang="en-US" sz="1100" dirty="0">
                <a:cs typeface="Arial" charset="0"/>
              </a:rPr>
              <a:t>－ および －</a:t>
            </a:r>
          </a:p>
          <a:p>
            <a:pPr algn="ctr"/>
            <a:r>
              <a:rPr lang="en-US" sz="1100" dirty="0">
                <a:cs typeface="Arial" charset="0"/>
              </a:rPr>
              <a:t>ソースコードの起源および</a:t>
            </a:r>
          </a:p>
          <a:p>
            <a:pPr algn="ctr"/>
            <a:r>
              <a:rPr lang="en-US" sz="1100" dirty="0">
                <a:cs typeface="Arial" charset="0"/>
              </a:rPr>
              <a:t>ライセンスの </a:t>
            </a:r>
          </a:p>
          <a:p>
            <a:pPr algn="ctr"/>
            <a:r>
              <a:rPr lang="en-US" sz="1100" dirty="0">
                <a:cs typeface="Arial" charset="0"/>
              </a:rPr>
              <a:t>確認 </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企業のFOSSポリシーに添って </a:t>
            </a:r>
          </a:p>
          <a:p>
            <a:pPr algn="ctr"/>
            <a:r>
              <a:rPr lang="en-US" sz="1100" dirty="0">
                <a:cs typeface="Arial" charset="0"/>
              </a:rPr>
              <a:t>監査での全問題</a:t>
            </a:r>
          </a:p>
          <a:p>
            <a:pPr algn="ctr"/>
            <a:r>
              <a:rPr lang="en-US" sz="1100" dirty="0">
                <a:cs typeface="Arial" charset="0"/>
              </a:rPr>
              <a:t>を解決する</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頒布用のソースコード パッケージを検証する</a:t>
            </a:r>
          </a:p>
          <a:p>
            <a:pPr algn="ctr"/>
            <a:r>
              <a:rPr lang="en-US" sz="1100">
                <a:cs typeface="Arial" charset="0"/>
              </a:rPr>
              <a:t>－ および － </a:t>
            </a:r>
          </a:p>
          <a:p>
            <a:pPr algn="ctr"/>
            <a:r>
              <a:rPr lang="en-US" sz="1100">
                <a:cs typeface="Arial" charset="0"/>
              </a:rPr>
              <a:t>適切な告知／通知／表示（notice）が提供されていることを検証する</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承認された</a:t>
            </a:r>
          </a:p>
          <a:p>
            <a:pPr algn="ctr"/>
            <a:r>
              <a:rPr lang="en-US" sz="1100">
                <a:cs typeface="Arial" charset="0"/>
              </a:rPr>
              <a:t>ソフトウェア／版数（バージョン）を</a:t>
            </a:r>
          </a:p>
          <a:p>
            <a:pPr algn="ctr"/>
            <a:r>
              <a:rPr lang="en-US" sz="1100">
                <a:cs typeface="Arial" charset="0"/>
              </a:rPr>
              <a:t>製品ごと、リリースごとに </a:t>
            </a:r>
          </a:p>
          <a:p>
            <a:pPr algn="ctr"/>
            <a:r>
              <a:rPr lang="en-US" sz="1100">
                <a:cs typeface="Arial" charset="0"/>
              </a:rPr>
              <a:t>一覧表（inventory）に </a:t>
            </a:r>
          </a:p>
          <a:p>
            <a:pPr algn="ctr"/>
            <a:r>
              <a:rPr lang="en-US" sz="1100">
                <a:cs typeface="Arial" charset="0"/>
              </a:rPr>
              <a:t>記録する</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ソースコード、告知／通知／表示（notice）、書面による申し出（written offer）</a:t>
            </a:r>
          </a:p>
          <a:p>
            <a:pPr algn="ctr"/>
            <a:r>
              <a:rPr lang="en-US" sz="1100">
                <a:cs typeface="Arial" charset="0"/>
              </a:rPr>
              <a:t>を公開する</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公開に向けて</a:t>
            </a:r>
          </a:p>
          <a:p>
            <a:pPr algn="ctr">
              <a:defRPr/>
            </a:pPr>
            <a:r>
              <a:rPr lang="en-US" sz="1100">
                <a:solidFill>
                  <a:srgbClr val="000000"/>
                </a:solidFill>
                <a:latin typeface="+mj-lt"/>
                <a:cs typeface="Arial" charset="0"/>
              </a:rPr>
              <a:t>告知／通知／表示（notice）をまとめる</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コンプライアンス マネジメントの</a:t>
            </a:r>
            <a:r>
              <a:rPr lang="en-US" sz="1300" b="1" dirty="0">
                <a:solidFill>
                  <a:srgbClr val="FFFFFF"/>
                </a:solidFill>
                <a:latin typeface="+mj-lt"/>
                <a:ea typeface="MS PGothic" pitchFamily="34" charset="-128"/>
                <a:cs typeface="DejaVu Sans" charset="0"/>
              </a:rPr>
              <a:t>エンド ツー エンドプロセスの例</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前提条件：</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このプロセスは以下のイベントのうちのひとつで開始されます：</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a:latin typeface="Calibri" charset="0"/>
                <a:ea typeface="MS PGothic" charset="0"/>
              </a:rPr>
              <a:t>適切な承認がなく使用されているFOSSを発見する</a:t>
            </a: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成果： </a:t>
            </a:r>
            <a:endParaRPr lang="en-US" sz="1800" u="sng" dirty="0">
              <a:latin typeface="Calibri" charset="0"/>
              <a:ea typeface="MS PGothic" charset="0"/>
            </a:endParaRPr>
          </a:p>
          <a:p>
            <a:pPr lvl="1" eaLnBrk="1" hangingPunct="1"/>
            <a:r>
              <a:rPr lang="en-US" sz="1600" dirty="0">
                <a:latin typeface="Calibri" charset="0"/>
                <a:ea typeface="MS PGothic" charset="0"/>
              </a:rPr>
              <a:t>そのFOSSについてコンプライアンスの記録が作成（もしくはアップデート）される </a:t>
            </a:r>
          </a:p>
          <a:p>
            <a:pPr lvl="1" eaLnBrk="1" hangingPunct="1"/>
            <a:r>
              <a:rPr lang="en-US" sz="1600" dirty="0">
                <a:latin typeface="Calibri" charset="0"/>
                <a:ea typeface="MS PGothic" charset="0"/>
              </a:rPr>
              <a:t>ソースコードのスキャンもしくはレビューのための監査が要請される</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確認（Identification）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入力となるリクエストが登録される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サードパーティ提供のソフトウェアに対する適正評価（Due delligence）を実施する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リポジトリに追加された入力リクエストのないすべてのFOSSコンポーネントを識別し、レビューを実施する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全てのソースからFOSSを確認し、追跡を開始する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FOSSの使用方法を確認し、追跡する</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開発チームがFOSSの使用についての情報のあるコンプライアンスの記録を提供する </a:t>
            </a:r>
          </a:p>
          <a:p>
            <a:pPr marL="614363" indent="-342900">
              <a:buFont typeface="Arial"/>
              <a:buChar char="•"/>
            </a:pPr>
            <a:r>
              <a:rPr lang="en-US" sz="1600" dirty="0">
                <a:latin typeface="Calibri" charset="0"/>
                <a:ea typeface="MS PGothic" charset="0"/>
              </a:rPr>
              <a:t>開発チームから提供される記録がない場合、FOSSコンポーネントが発見されたときに記録が生成される</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ソースコードの起源とライセンスの確認をした監査レポート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ソフトウェアツールによってソースがスキャンされる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ソフトウェア開発やリリース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FOSSコンポーネント、その起源とライセンスが確認される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ソースコード監査もしくはスキャンが完了している </a:t>
            </a:r>
          </a:p>
          <a:p>
            <a:pPr marL="614363" indent="-342900">
              <a:buFont typeface="Arial"/>
              <a:buChar char="•"/>
            </a:pPr>
            <a:r>
              <a:rPr lang="en-US" sz="1600" dirty="0">
                <a:latin typeface="Calibri" charset="0"/>
                <a:ea typeface="MS PGothic" charset="0"/>
              </a:rPr>
              <a:t>監査レポートがソースコードの起源とライセンスを特定していて、さらなる追及が必要がファイルにフラグが立てられている（マークされている）</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レポートの中でフラグの立てられたそれぞれのファイルに対する解決とライセンスの不一致の解消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監査レポートにあるFOSSポリシーと合わない問題を解決するために適切なエンジニアに向けたフィードバックを提供する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問題が解決されたことをエンジニアとともに確認する</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監査で確認された全ての問題を解決する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問題を解決する</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入力：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出力： </a:t>
              </a: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確認（Identification）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全ての確認された問題が解決されている</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監査レポートで発見したことを保存し、解決された問題を次のステップへの準備ができたものとして示すことができる</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レビュー スタッフに適切な権限（職権）レベルを含める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監査されたソースコード、ソフトウェアアーキテクチャ、およびFOSSの利用方法（次頁テンプレート参照）についてFOSSレビューを実施する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監査レポートをレビューし、発見されたすべての問題を解決する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
            </a:r>
            <a:r>
              <a:rPr lang="en-US" sz="1200" baseline="30000">
                <a:latin typeface="Calibri" charset="0"/>
              </a:rPr>
              <a:t/>
            </a:r>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ユーザ空間</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カーネル空間</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ハードウェア</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前ステップのソフトウェア監査およびレビューの結果に基づき、ソフトウェアの使用が承認、否認されます。</a:t>
            </a:r>
          </a:p>
          <a:p>
            <a:pPr eaLnBrk="1" hangingPunct="1">
              <a:buFont typeface="Arial"/>
              <a:buChar char="•"/>
            </a:pPr>
            <a:r>
              <a:rPr lang="en-US" sz="2000" b="0" dirty="0">
                <a:latin typeface="Calibri" charset="0"/>
                <a:ea typeface="MS PGothic" charset="0"/>
              </a:rPr>
              <a:t>この承認では、承認対象のFOSSコンポーネントのバージョン、使用モデル、およびその他FOSSライセンス下での適切な義務などを明確にする必要があります。</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承認は適切な権限（職権）レベルにてなされる必要があります。</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製品内での使用に対しFOSSが承認されたら、それはその製品に対するソフトウェア一覧（inventory)に追加される必要があります。 </a:t>
            </a:r>
          </a:p>
          <a:p>
            <a:pPr eaLnBrk="1" hangingPunct="1">
              <a:buFont typeface="Arial" panose="020B0604020202020204" pitchFamily="34" charset="0"/>
              <a:buChar char="•"/>
            </a:pPr>
            <a:r>
              <a:rPr lang="en-US" sz="2000" b="0">
                <a:latin typeface="Calibri" charset="0"/>
                <a:ea typeface="MS PGothic" charset="0"/>
              </a:rPr>
              <a:t>承認内容とその条件がトラッキングシステム（追跡システム）に登録される必要があります。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トラッキングシステムは新しい版数のFOSSコンポーネントや新しい使用モデルが提案された場合に対しては新たな承認が必要となることを明確にする必要があります。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製品リリースに当たり、適切な告知／通知／表示（notice）を準備する：</a:t>
            </a:r>
          </a:p>
          <a:p>
            <a:pPr lvl="1" eaLnBrk="1" hangingPunct="1"/>
            <a:r>
              <a:rPr lang="en-US" sz="1800" dirty="0">
                <a:latin typeface="Calibri" charset="0"/>
                <a:ea typeface="MS PGothic" charset="0"/>
              </a:rPr>
              <a:t>著作権表示と帰属表示の全てを提供することで、FOSSの使用を認める </a:t>
            </a:r>
          </a:p>
          <a:p>
            <a:pPr lvl="1" eaLnBrk="1" hangingPunct="1"/>
            <a:r>
              <a:rPr lang="en-US" sz="1800" dirty="0">
                <a:latin typeface="Calibri" charset="0"/>
                <a:ea typeface="MS PGothic" charset="0"/>
              </a:rPr>
              <a:t>製品のエンドユーザ（最終利用者）にFOSSのソースコードの写しの入手方法について情報提供を行う（GPLやLGPLのケースのように適用される場合）</a:t>
            </a:r>
          </a:p>
          <a:p>
            <a:pPr lvl="1" eaLnBrk="1" hangingPunct="1"/>
            <a:r>
              <a:rPr lang="en-US" sz="1800" dirty="0">
                <a:latin typeface="Calibri" charset="0"/>
                <a:ea typeface="MS PGothic" charset="0"/>
              </a:rPr>
              <a:t>必要に応じ製品に含まれるFOSSコードのライセンス同意書全文をコピーします。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FOSSコンポーネントの使用が承認された</a:t>
            </a:r>
          </a:p>
          <a:p>
            <a:pPr marL="614363" indent="-342900">
              <a:buFont typeface="Arial"/>
              <a:buChar char="•"/>
            </a:pPr>
            <a:r>
              <a:rPr lang="en-US" sz="1600" dirty="0">
                <a:latin typeface="Calibri" charset="0"/>
                <a:ea typeface="MS PGothic" charset="0"/>
              </a:rPr>
              <a:t>FOSSコンポーネントがそのリリースに対しソフトウェア一覧（inventory）に登録された</a:t>
            </a:r>
          </a:p>
          <a:p>
            <a:pPr marL="614363" indent="-342900">
              <a:buFont typeface="Arial"/>
              <a:buChar char="•"/>
            </a:pPr>
            <a:r>
              <a:rPr lang="en-US" sz="1600" dirty="0">
                <a:latin typeface="Calibri" charset="0"/>
                <a:ea typeface="MS PGothic" charset="0"/>
              </a:rPr>
              <a:t>適切な告知／通知／表示（notice）が準備された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頒布パッケージがレビューされ承認されたソフトウェアだけを含んでいる</a:t>
            </a: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a:t>
            </a:r>
            <a:r>
              <a:rPr lang="en-US" sz="1600">
                <a:latin typeface="Calibri" charset="0"/>
                <a:ea typeface="MS PGothic" charset="0"/>
              </a:rPr>
              <a:t>t仕様書で定義されている）「頒布コンプライアンス関連資料（Distributed Compliance Artifacts）」が、適切な告知／通知／表示（notice）を盛り込んだ形で、頒布パッケージもしくはデリバリ形態に含まれている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頒布向けのFOSSパッケージが明確になっていて承認されていることを確認する</a:t>
            </a:r>
          </a:p>
          <a:p>
            <a:pPr marL="614363" indent="-342900">
              <a:buFont typeface="Arial"/>
              <a:buChar char="•"/>
            </a:pPr>
            <a:r>
              <a:rPr lang="en-US" sz="1600" dirty="0">
                <a:latin typeface="Calibri" charset="0"/>
                <a:ea typeface="MS PGothic" charset="0"/>
              </a:rPr>
              <a:t>レビューされたソースコードが製品として出荷されるバイナリ形態の同等物と合致していることを確認する</a:t>
            </a:r>
          </a:p>
          <a:p>
            <a:pPr marL="614363" indent="-342900">
              <a:buFont typeface="Arial"/>
              <a:buChar char="•"/>
            </a:pPr>
            <a:r>
              <a:rPr lang="en-US" sz="1600" dirty="0">
                <a:latin typeface="Calibri" charset="0"/>
                <a:ea typeface="MS PGothic" charset="0"/>
              </a:rPr>
              <a:t>エンドユーザに向けに当該FOSSのソースコードをリクエストできる権利について情報提供するために適切な告知／通知／表示（notice）が全て盛り込まれていることを確認する</a:t>
            </a:r>
          </a:p>
          <a:p>
            <a:pPr marL="614363" indent="-342900">
              <a:buFont typeface="Arial"/>
              <a:buChar char="•"/>
            </a:pPr>
            <a:r>
              <a:rPr lang="en-US" sz="1600" dirty="0">
                <a:latin typeface="Calibri" charset="0"/>
                <a:ea typeface="MS PGothic" charset="0"/>
              </a:rPr>
              <a:t>その他確認された義務についての履行を確認する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頒布されるソフトウェアがレビューされ承認されたことを確認する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添付ソースコードの提供義務が履行される</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添付ソースコードを関連ビルドツールや文書類とともに提供する（例：頒布Webサイトへアップロードする、頒布パッケージに含める） </a:t>
            </a:r>
          </a:p>
          <a:p>
            <a:pPr marL="614363" indent="-342900">
              <a:buFont typeface="Arial"/>
              <a:buChar char="•"/>
            </a:pPr>
            <a:r>
              <a:rPr lang="en-US" sz="1600" dirty="0">
                <a:latin typeface="Calibri" charset="0"/>
                <a:ea typeface="MS PGothic" charset="0"/>
              </a:rPr>
              <a:t>添付ソースコードが製品と版数に対応して識別される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添付ソースコードを要求される形で提供する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ソースコードを添付して頒布する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添付ソースコードが要求された通りに提供されている</a:t>
            </a:r>
          </a:p>
          <a:p>
            <a:pPr marL="614363" indent="-342900">
              <a:buFont typeface="Arial"/>
              <a:buChar char="•"/>
            </a:pPr>
            <a:r>
              <a:rPr lang="en-US" sz="1600" dirty="0">
                <a:latin typeface="Calibri" charset="0"/>
                <a:ea typeface="MS PGothic" charset="0"/>
              </a:rPr>
              <a:t>適切な告知／通知／表示（notice）が準備された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頒布コンプライアンス関連資料が適切に提供された</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添付ソースコードが（あるならば）それが適切にアップロードされたか、頒布されたかを確認する  </a:t>
            </a:r>
          </a:p>
          <a:p>
            <a:pPr marL="614363" indent="-342900">
              <a:buFont typeface="Arial"/>
              <a:buChar char="•"/>
            </a:pPr>
            <a:r>
              <a:rPr lang="en-US" sz="1600" dirty="0">
                <a:latin typeface="Calibri" charset="0"/>
                <a:ea typeface="MS PGothic" charset="0"/>
              </a:rPr>
              <a:t>アップロードされた、頒布されたソースコードが承認されたものと同じ版数となっていることを確認する </a:t>
            </a:r>
          </a:p>
          <a:p>
            <a:pPr marL="614363" indent="-342900">
              <a:buFont typeface="Arial"/>
              <a:buChar char="•"/>
            </a:pPr>
            <a:r>
              <a:rPr lang="en-US" sz="1600" dirty="0">
                <a:latin typeface="Calibri" charset="0"/>
                <a:ea typeface="MS PGothic" charset="0"/>
              </a:rPr>
              <a:t>告知／通知／表示（notice）が適切に公開され、有効にさせられたかを確認する</a:t>
            </a:r>
          </a:p>
          <a:p>
            <a:pPr marL="614363" indent="-342900">
              <a:buFont typeface="Arial"/>
              <a:buChar char="•"/>
            </a:pPr>
            <a:r>
              <a:rPr lang="en-US" sz="1600">
                <a:latin typeface="Calibri" charset="0"/>
                <a:ea typeface="MS PGothic" charset="0"/>
              </a:rPr>
              <a:t/>
            </a:r>
            <a:r>
              <a:rPr lang="en-US" sz="1600" dirty="0">
                <a:latin typeface="Calibri" charset="0"/>
                <a:ea typeface="MS PGothic" charset="0"/>
              </a:rPr>
              <a:t> その他確認された義務が履行されているかを確認する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ライセンス義務のコンプライアンスを評価する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最終確認</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コンプライアンスの注意義務（due diligence）としてどんなことが関係してきますか？（例えばここでのプロセスとして、高いレベルでのステップを述べてください）</a:t>
            </a:r>
            <a:endParaRPr lang="x-none" dirty="0">
              <a:solidFill>
                <a:srgbClr val="292934"/>
              </a:solidFill>
              <a:latin typeface="Calibri"/>
              <a:ea typeface="ＭＳ Ｐゴシック" charset="0"/>
            </a:endParaRPr>
          </a:p>
          <a:p>
            <a:pPr lvl="1"/>
            <a:r>
              <a:rPr lang="x-none" dirty="0">
                <a:latin typeface="Calibri" charset="0"/>
                <a:ea typeface="ＭＳ Ｐゴシック" charset="0"/>
              </a:rPr>
              <a:t>確認（Identification）</a:t>
            </a:r>
          </a:p>
          <a:p>
            <a:pPr lvl="1"/>
            <a:r>
              <a:rPr lang="x-none" dirty="0">
                <a:latin typeface="Calibri" charset="0"/>
                <a:ea typeface="ＭＳ Ｐゴシック" charset="0"/>
              </a:rPr>
              <a:t>ソースコードの監査</a:t>
            </a:r>
          </a:p>
          <a:p>
            <a:pPr lvl="1"/>
            <a:r>
              <a:rPr lang="x-none" dirty="0">
                <a:latin typeface="Calibri" charset="0"/>
                <a:ea typeface="ＭＳ Ｐゴシック" charset="0"/>
              </a:rPr>
              <a:t>問題の解決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頒布前の確認</a:t>
            </a:r>
          </a:p>
          <a:p>
            <a:pPr lvl="1"/>
            <a:r>
              <a:rPr lang="x-none" dirty="0">
                <a:latin typeface="Calibri" charset="0"/>
                <a:ea typeface="ＭＳ Ｐゴシック" charset="0"/>
              </a:rPr>
              <a:t>添付ソースコードの頒布</a:t>
            </a:r>
          </a:p>
          <a:p>
            <a:pPr lvl="1"/>
            <a:r>
              <a:rPr lang="x-none" dirty="0">
                <a:latin typeface="Calibri" charset="0"/>
                <a:ea typeface="ＭＳ Ｐゴシック" charset="0"/>
              </a:rPr>
              <a:t>検証（Verification）</a:t>
            </a:r>
          </a:p>
          <a:p>
            <a:r>
              <a:rPr lang="x-none" dirty="0">
                <a:latin typeface="Calibri" charset="0"/>
                <a:ea typeface="ＭＳ Ｐゴシック" charset="0"/>
              </a:rPr>
              <a:t>アーキテクチャレビューでは何を期待しますか？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本章は、コンプライアンス プロセスで回避したい、潜在的な落とし穴について説明していきます。</a:t>
            </a:r>
          </a:p>
          <a:p>
            <a:pPr marL="457200" indent="-457200">
              <a:buFont typeface="+mj-lt"/>
              <a:buAutoNum type="arabicPeriod"/>
            </a:pPr>
            <a:r>
              <a:rPr lang="en-US" dirty="0">
                <a:latin typeface="Calibri" charset="0"/>
                <a:ea typeface="ＭＳ Ｐゴシック" charset="0"/>
              </a:rPr>
              <a:t>知的財産（IP）に関する落とし穴</a:t>
            </a:r>
          </a:p>
          <a:p>
            <a:pPr marL="457200" indent="-457200">
              <a:buFont typeface="+mj-lt"/>
              <a:buAutoNum type="arabicPeriod"/>
            </a:pPr>
            <a:r>
              <a:rPr lang="en-US" dirty="0">
                <a:latin typeface="Calibri" charset="0"/>
                <a:ea typeface="ＭＳ Ｐゴシック" charset="0"/>
              </a:rPr>
              <a:t>ライセンスコンプライアンスに関する落とし穴</a:t>
            </a:r>
          </a:p>
          <a:p>
            <a:pPr marL="457200" indent="-457200">
              <a:buFont typeface="+mj-lt"/>
              <a:buAutoNum type="arabicPeriod"/>
            </a:pPr>
            <a:r>
              <a:rPr lang="en-US" dirty="0">
                <a:latin typeface="Calibri" charset="0"/>
                <a:ea typeface="ＭＳ Ｐゴシック" charset="0"/>
              </a:rPr>
              <a:t>コンプライアンスのプロセスの </a:t>
            </a:r>
            <a:r>
              <a:rPr lang="en-US">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プロプライエタリ、もしくはサード パーティのコードへの意図していなかったコピーレフトOSSの内包</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この種の失敗は開発プロセス中、エンジニアが（自社にとって、もしくはサード パーティにとって）プロプラエタリソースのコードにFOSSポリシーに合致しないFOSSコードを追加（もしくカット＆ペースト）するときに起こります。</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ソースコードの</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自動スキャンツールを</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この目的で使用することができます。</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以下の対策によって回避されることがあります：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エンジニアリングスタッフが、コンプライアンスの論点、各種FOSSライセンス、プロプライエタリ ソースコードに対するFOSSソースコードを内包した形での実装などを意識できるよう、トレーニングを提供する。</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ビルド環境におけるすべてのソースコード（プロプライエタリ、サード パーティ、FOSS）に対し定期的にソースコードスキャンや監査を実施する。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以下の対策によって回避されることがあります：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以下の対策によって回避されることがあります：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