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8" r:id="rId1"/>
    <p:sldMasterId id="2147483691" r:id="rId2"/>
  </p:sldMasterIdLst>
  <p:notesMasterIdLst>
    <p:notesMasterId r:id="rId87"/>
  </p:notesMasterIdLst>
  <p:handoutMasterIdLst>
    <p:handoutMasterId r:id="rId88"/>
  </p:handoutMasterIdLst>
  <p:sldIdLst>
    <p:sldId id="694" r:id="rId3"/>
    <p:sldId id="769" r:id="rId4"/>
    <p:sldId id="780" r:id="rId5"/>
    <p:sldId id="695" r:id="rId6"/>
    <p:sldId id="696" r:id="rId7"/>
    <p:sldId id="697" r:id="rId8"/>
    <p:sldId id="698" r:id="rId9"/>
    <p:sldId id="699" r:id="rId10"/>
    <p:sldId id="700" r:id="rId11"/>
    <p:sldId id="701" r:id="rId12"/>
    <p:sldId id="702" r:id="rId13"/>
    <p:sldId id="703" r:id="rId14"/>
    <p:sldId id="704" r:id="rId15"/>
    <p:sldId id="705" r:id="rId16"/>
    <p:sldId id="706" r:id="rId17"/>
    <p:sldId id="707" r:id="rId18"/>
    <p:sldId id="708" r:id="rId19"/>
    <p:sldId id="709" r:id="rId20"/>
    <p:sldId id="788" r:id="rId21"/>
    <p:sldId id="710" r:id="rId22"/>
    <p:sldId id="778" r:id="rId23"/>
    <p:sldId id="712" r:id="rId24"/>
    <p:sldId id="713" r:id="rId25"/>
    <p:sldId id="714" r:id="rId26"/>
    <p:sldId id="715" r:id="rId27"/>
    <p:sldId id="716" r:id="rId28"/>
    <p:sldId id="717" r:id="rId29"/>
    <p:sldId id="719" r:id="rId30"/>
    <p:sldId id="720" r:id="rId31"/>
    <p:sldId id="721" r:id="rId32"/>
    <p:sldId id="722" r:id="rId33"/>
    <p:sldId id="723" r:id="rId34"/>
    <p:sldId id="724" r:id="rId35"/>
    <p:sldId id="725" r:id="rId36"/>
    <p:sldId id="726" r:id="rId37"/>
    <p:sldId id="727" r:id="rId38"/>
    <p:sldId id="728" r:id="rId39"/>
    <p:sldId id="729" r:id="rId40"/>
    <p:sldId id="730" r:id="rId41"/>
    <p:sldId id="731" r:id="rId42"/>
    <p:sldId id="732" r:id="rId43"/>
    <p:sldId id="733" r:id="rId44"/>
    <p:sldId id="734" r:id="rId45"/>
    <p:sldId id="735" r:id="rId46"/>
    <p:sldId id="736" r:id="rId47"/>
    <p:sldId id="737" r:id="rId48"/>
    <p:sldId id="738" r:id="rId49"/>
    <p:sldId id="739" r:id="rId50"/>
    <p:sldId id="786" r:id="rId51"/>
    <p:sldId id="789" r:id="rId52"/>
    <p:sldId id="741" r:id="rId53"/>
    <p:sldId id="742" r:id="rId54"/>
    <p:sldId id="743" r:id="rId55"/>
    <p:sldId id="744" r:id="rId56"/>
    <p:sldId id="787" r:id="rId57"/>
    <p:sldId id="745" r:id="rId58"/>
    <p:sldId id="746" r:id="rId59"/>
    <p:sldId id="747" r:id="rId60"/>
    <p:sldId id="771" r:id="rId61"/>
    <p:sldId id="750" r:id="rId62"/>
    <p:sldId id="749" r:id="rId63"/>
    <p:sldId id="751" r:id="rId64"/>
    <p:sldId id="752" r:id="rId65"/>
    <p:sldId id="753" r:id="rId66"/>
    <p:sldId id="776" r:id="rId67"/>
    <p:sldId id="755" r:id="rId68"/>
    <p:sldId id="756" r:id="rId69"/>
    <p:sldId id="757" r:id="rId70"/>
    <p:sldId id="758" r:id="rId71"/>
    <p:sldId id="759" r:id="rId72"/>
    <p:sldId id="760" r:id="rId73"/>
    <p:sldId id="761" r:id="rId74"/>
    <p:sldId id="762" r:id="rId75"/>
    <p:sldId id="763" r:id="rId76"/>
    <p:sldId id="764" r:id="rId77"/>
    <p:sldId id="765" r:id="rId78"/>
    <p:sldId id="766" r:id="rId79"/>
    <p:sldId id="767" r:id="rId80"/>
    <p:sldId id="768" r:id="rId81"/>
    <p:sldId id="781" r:id="rId82"/>
    <p:sldId id="782" r:id="rId83"/>
    <p:sldId id="783" r:id="rId84"/>
    <p:sldId id="784" r:id="rId85"/>
    <p:sldId id="785" r:id="rId86"/>
  </p:sldIdLst>
  <p:sldSz cx="12192000" cy="6858000"/>
  <p:notesSz cx="9866313" cy="14295438"/>
  <p:embeddedFontLst>
    <p:embeddedFont>
      <p:font typeface="Roboto Condensed" panose="02000000000000000000" pitchFamily="2" charset="0"/>
      <p:regular r:id="rId89"/>
    </p:embeddedFont>
    <p:embeddedFont>
      <p:font typeface="メイリオ" panose="020B0604030504040204" pitchFamily="50" charset="-128"/>
      <p:regular r:id="rId90"/>
      <p:bold r:id="rId91"/>
      <p:italic r:id="rId92"/>
      <p:boldItalic r:id="rId93"/>
    </p:embeddedFont>
    <p:embeddedFont>
      <p:font typeface="Lucida Sans Unicode" panose="020B0602030504020204" pitchFamily="34" charset="0"/>
      <p:regular r:id="rId94"/>
    </p:embeddedFont>
    <p:embeddedFont>
      <p:font typeface="Calibri" panose="020F0502020204030204" pitchFamily="34" charset="0"/>
      <p:regular r:id="rId95"/>
      <p:bold r:id="rId96"/>
      <p:italic r:id="rId97"/>
      <p:boldItalic r:id="rId98"/>
    </p:embeddedFont>
    <p:embeddedFont>
      <p:font typeface="맑은 고딕" panose="020B0503020000020004" pitchFamily="34" charset="-127"/>
      <p:regular r:id="rId99"/>
      <p:bold r:id="rId100"/>
    </p:embeddedFont>
    <p:embeddedFont>
      <p:font typeface="돋움" panose="020B0600000101010101" pitchFamily="34" charset="-127"/>
      <p:regular r:id="rId101"/>
    </p:embeddedFont>
    <p:embeddedFont>
      <p:font typeface="Roboto" panose="02000000000000000000" pitchFamily="2" charset="0"/>
      <p:regular r:id="rId10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21" clrIdx="0">
    <p:extLst/>
  </p:cmAuthor>
  <p:cmAuthor id="2" name="Mieko Sato" initials="MS" lastIdx="18" clrIdx="1">
    <p:extLst/>
  </p:cmAuthor>
  <p:cmAuthor id="3" name="tani" initials="tani" lastIdx="53" clrIdx="2"/>
  <p:cmAuthor id="4" name="tani" initials="AIC" lastIdx="48"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5" autoAdjust="0"/>
    <p:restoredTop sz="68500" autoAdjust="0"/>
  </p:normalViewPr>
  <p:slideViewPr>
    <p:cSldViewPr snapToGrid="0">
      <p:cViewPr varScale="1">
        <p:scale>
          <a:sx n="49" d="100"/>
          <a:sy n="49" d="100"/>
        </p:scale>
        <p:origin x="-1464" y="-96"/>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36"/>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1.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tableStyles" Target="tableStyle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notesMaster" Target="notesMasters/notesMaster1.xml"/><Relationship Id="rId102" Type="http://schemas.openxmlformats.org/officeDocument/2006/relationships/font" Target="fonts/font14.fntdata"/><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font" Target="fonts/font2.fntdata"/><Relationship Id="rId95" Type="http://schemas.openxmlformats.org/officeDocument/2006/relationships/font" Target="fonts/font7.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font" Target="fonts/font12.fntdata"/><Relationship Id="rId105"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font" Target="fonts/font5.fntdata"/><Relationship Id="rId98" Type="http://schemas.openxmlformats.org/officeDocument/2006/relationships/font" Target="fonts/font1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commentAuthors" Target="commentAuthors.xml"/><Relationship Id="rId108"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handoutMaster" Target="handoutMasters/handoutMaster1.xml"/><Relationship Id="rId91" Type="http://schemas.openxmlformats.org/officeDocument/2006/relationships/font" Target="fonts/font3.fntdata"/><Relationship Id="rId96"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font" Target="fonts/font6.fntdata"/><Relationship Id="rId99" Type="http://schemas.openxmlformats.org/officeDocument/2006/relationships/font" Target="fonts/font11.fntdata"/><Relationship Id="rId10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9.fntdata"/><Relationship Id="rId10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sz="quarter" idx="1"/>
          </p:nvPr>
        </p:nvSpPr>
        <p:spPr>
          <a:xfrm>
            <a:off x="5588628" y="0"/>
            <a:ext cx="4275402" cy="717255"/>
          </a:xfrm>
          <a:prstGeom prst="rect">
            <a:avLst/>
          </a:prstGeom>
        </p:spPr>
        <p:txBody>
          <a:bodyPr vert="horz" lIns="131472" tIns="65736" rIns="131472" bIns="65736" rtlCol="0"/>
          <a:lstStyle>
            <a:lvl1pPr algn="r">
              <a:defRPr sz="1700"/>
            </a:lvl1pPr>
          </a:lstStyle>
          <a:p>
            <a:fld id="{DC43A975-C83B-F446-B163-5306E95FC19C}" type="datetimeFigureOut">
              <a:rPr lang="en-US" smtClean="0"/>
              <a:t>11/14/2017</a:t>
            </a:fld>
            <a:endParaRPr lang="en-US"/>
          </a:p>
        </p:txBody>
      </p:sp>
      <p:sp>
        <p:nvSpPr>
          <p:cNvPr id="4" name="Footer Placeholder 3"/>
          <p:cNvSpPr>
            <a:spLocks noGrp="1"/>
          </p:cNvSpPr>
          <p:nvPr>
            <p:ph type="ftr" sz="quarter" idx="2"/>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5" name="Slide Number Placeholder 4"/>
          <p:cNvSpPr>
            <a:spLocks noGrp="1"/>
          </p:cNvSpPr>
          <p:nvPr>
            <p:ph type="sldNum" sz="quarter" idx="3"/>
          </p:nvPr>
        </p:nvSpPr>
        <p:spPr>
          <a:xfrm>
            <a:off x="5588628" y="13578186"/>
            <a:ext cx="4275402" cy="717254"/>
          </a:xfrm>
          <a:prstGeom prst="rect">
            <a:avLst/>
          </a:prstGeom>
        </p:spPr>
        <p:txBody>
          <a:bodyPr vert="horz" lIns="131472" tIns="65736" rIns="131472" bIns="65736" rtlCol="0" anchor="b"/>
          <a:lstStyle>
            <a:lvl1pPr algn="r">
              <a:defRPr sz="17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idx="1"/>
          </p:nvPr>
        </p:nvSpPr>
        <p:spPr>
          <a:xfrm>
            <a:off x="5588628" y="0"/>
            <a:ext cx="4275402" cy="717255"/>
          </a:xfrm>
          <a:prstGeom prst="rect">
            <a:avLst/>
          </a:prstGeom>
        </p:spPr>
        <p:txBody>
          <a:bodyPr vert="horz" lIns="131472" tIns="65736" rIns="131472" bIns="65736" rtlCol="0"/>
          <a:lstStyle>
            <a:lvl1pPr algn="r">
              <a:defRPr sz="1700"/>
            </a:lvl1pPr>
          </a:lstStyle>
          <a:p>
            <a:fld id="{6115C3A1-2123-46DB-B930-A516853D6C25}" type="datetimeFigureOut">
              <a:rPr lang="en-US"/>
              <a:t>11/14/2017</a:t>
            </a:fld>
            <a:endParaRPr lang="en-US"/>
          </a:p>
        </p:txBody>
      </p:sp>
      <p:sp>
        <p:nvSpPr>
          <p:cNvPr id="4" name="Slide Image Placeholder 3"/>
          <p:cNvSpPr>
            <a:spLocks noGrp="1" noRot="1" noChangeAspect="1"/>
          </p:cNvSpPr>
          <p:nvPr>
            <p:ph type="sldImg" idx="2"/>
          </p:nvPr>
        </p:nvSpPr>
        <p:spPr>
          <a:xfrm>
            <a:off x="642938" y="1785938"/>
            <a:ext cx="8580437" cy="4826000"/>
          </a:xfrm>
          <a:prstGeom prst="rect">
            <a:avLst/>
          </a:prstGeom>
          <a:noFill/>
          <a:ln w="12700">
            <a:solidFill>
              <a:prstClr val="black"/>
            </a:solidFill>
          </a:ln>
        </p:spPr>
        <p:txBody>
          <a:bodyPr vert="horz" lIns="131472" tIns="65736" rIns="131472" bIns="65736" rtlCol="0" anchor="ctr"/>
          <a:lstStyle/>
          <a:p>
            <a:endParaRPr lang="en-US"/>
          </a:p>
        </p:txBody>
      </p:sp>
      <p:sp>
        <p:nvSpPr>
          <p:cNvPr id="5" name="Notes Placeholder 4"/>
          <p:cNvSpPr>
            <a:spLocks noGrp="1"/>
          </p:cNvSpPr>
          <p:nvPr>
            <p:ph type="body" sz="quarter" idx="3"/>
          </p:nvPr>
        </p:nvSpPr>
        <p:spPr>
          <a:xfrm>
            <a:off x="986632" y="6879680"/>
            <a:ext cx="7893050" cy="5628829"/>
          </a:xfrm>
          <a:prstGeom prst="rect">
            <a:avLst/>
          </a:prstGeom>
        </p:spPr>
        <p:txBody>
          <a:bodyPr vert="horz" lIns="131472" tIns="65736" rIns="131472" bIns="6573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7" name="Slide Number Placeholder 6"/>
          <p:cNvSpPr>
            <a:spLocks noGrp="1"/>
          </p:cNvSpPr>
          <p:nvPr>
            <p:ph type="sldNum" sz="quarter" idx="5"/>
          </p:nvPr>
        </p:nvSpPr>
        <p:spPr>
          <a:xfrm>
            <a:off x="5588628" y="13578186"/>
            <a:ext cx="4275402" cy="717254"/>
          </a:xfrm>
          <a:prstGeom prst="rect">
            <a:avLst/>
          </a:prstGeom>
        </p:spPr>
        <p:txBody>
          <a:bodyPr vert="horz" lIns="131472" tIns="65736" rIns="131472" bIns="65736" rtlCol="0" anchor="b"/>
          <a:lstStyle>
            <a:lvl1pPr algn="r">
              <a:defRPr sz="17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en-US" strike="noStrike" dirty="0">
                <a:latin typeface="ＭＳ ゴシック" panose="020B0609070205080204" pitchFamily="49" charset="-128"/>
                <a:ea typeface="ＭＳ ゴシック" panose="020B0609070205080204" pitchFamily="49" charset="-128"/>
              </a:rPr>
              <a:t>OpenChain </a:t>
            </a:r>
            <a:r>
              <a:rPr lang="en-US" strike="noStrike" dirty="0" err="1">
                <a:latin typeface="ＭＳ ゴシック" panose="020B0609070205080204" pitchFamily="49" charset="-128"/>
                <a:ea typeface="ＭＳ ゴシック" panose="020B0609070205080204" pitchFamily="49" charset="-128"/>
              </a:rPr>
              <a:t>カリキュラムのスライドへようこそ。本スライドは、組織内チームに向けたFOSSコンプライアンスについてトレーニングを実施する際</a:t>
            </a:r>
            <a:r>
              <a:rPr lang="ja-JP" altLang="en-US" strike="noStrike" dirty="0">
                <a:latin typeface="ＭＳ ゴシック" panose="020B0609070205080204" pitchFamily="49" charset="-128"/>
                <a:ea typeface="ＭＳ ゴシック" panose="020B0609070205080204" pitchFamily="49" charset="-128"/>
              </a:rPr>
              <a:t>に、トレーニングの補助として使い、</a:t>
            </a:r>
            <a:r>
              <a:rPr lang="en-US" strike="noStrike" baseline="0" dirty="0" err="1">
                <a:latin typeface="ＭＳ ゴシック" panose="020B0609070205080204" pitchFamily="49" charset="-128"/>
                <a:ea typeface="ＭＳ ゴシック" panose="020B0609070205080204" pitchFamily="49" charset="-128"/>
              </a:rPr>
              <a:t>OpenChainの仕様</a:t>
            </a:r>
            <a:r>
              <a:rPr lang="ja-JP" altLang="en-US" strike="noStrike" baseline="0" dirty="0" err="1">
                <a:latin typeface="ＭＳ ゴシック" panose="020B0609070205080204" pitchFamily="49" charset="-128"/>
                <a:ea typeface="ＭＳ ゴシック" panose="020B0609070205080204" pitchFamily="49" charset="-128"/>
              </a:rPr>
              <a:t>への</a:t>
            </a:r>
            <a:r>
              <a:rPr lang="ja-JP" altLang="en-US" strike="noStrike" baseline="0" dirty="0">
                <a:latin typeface="ＭＳ ゴシック" panose="020B0609070205080204" pitchFamily="49" charset="-128"/>
                <a:ea typeface="ＭＳ ゴシック" panose="020B0609070205080204" pitchFamily="49" charset="-128"/>
              </a:rPr>
              <a:t>適合を達成するために用いる</a:t>
            </a:r>
            <a:r>
              <a:rPr lang="en-US" strike="noStrike" baseline="0" dirty="0" err="1">
                <a:latin typeface="ＭＳ ゴシック" panose="020B0609070205080204" pitchFamily="49" charset="-128"/>
                <a:ea typeface="ＭＳ ゴシック" panose="020B0609070205080204" pitchFamily="49" charset="-128"/>
              </a:rPr>
              <a:t>ことができます</a:t>
            </a:r>
            <a:r>
              <a:rPr lang="en-US" strike="noStrike" baseline="0" dirty="0">
                <a:latin typeface="ＭＳ ゴシック" panose="020B0609070205080204" pitchFamily="49" charset="-128"/>
                <a:ea typeface="ＭＳ ゴシック" panose="020B0609070205080204" pitchFamily="49" charset="-128"/>
              </a:rPr>
              <a:t>。 </a:t>
            </a:r>
            <a:endParaRPr lang="x-none" strike="noStrike" dirty="0">
              <a:latin typeface="ＭＳ ゴシック" panose="020B0609070205080204" pitchFamily="49" charset="-128"/>
              <a:ea typeface="ＭＳ ゴシック" panose="020B0609070205080204" pitchFamily="49" charset="-128"/>
            </a:endParaRPr>
          </a:p>
          <a:p>
            <a:endParaRPr lang="en-US" strike="noStrike" dirty="0">
              <a:latin typeface="ＭＳ ゴシック" panose="020B0609070205080204" pitchFamily="49" charset="-128"/>
              <a:ea typeface="ＭＳ ゴシック" panose="020B0609070205080204" pitchFamily="49" charset="-128"/>
            </a:endParaRPr>
          </a:p>
          <a:p>
            <a:r>
              <a:rPr lang="en-US" strike="noStrike" dirty="0" err="1">
                <a:latin typeface="ＭＳ ゴシック" panose="020B0609070205080204" pitchFamily="49" charset="-128"/>
                <a:ea typeface="ＭＳ ゴシック" panose="020B0609070205080204" pitchFamily="49" charset="-128"/>
              </a:rPr>
              <a:t>このスライド</a:t>
            </a:r>
            <a:r>
              <a:rPr lang="ja-JP" altLang="en-US" strike="noStrike" dirty="0">
                <a:latin typeface="ＭＳ ゴシック" panose="020B0609070205080204" pitchFamily="49" charset="-128"/>
                <a:ea typeface="ＭＳ ゴシック" panose="020B0609070205080204" pitchFamily="49" charset="-128"/>
              </a:rPr>
              <a:t>は、</a:t>
            </a:r>
            <a:r>
              <a:rPr lang="en-US" strike="noStrike" dirty="0" err="1">
                <a:latin typeface="ＭＳ ゴシック" panose="020B0609070205080204" pitchFamily="49" charset="-128"/>
                <a:ea typeface="ＭＳ ゴシック" panose="020B0609070205080204" pitchFamily="49" charset="-128"/>
              </a:rPr>
              <a:t>半日のトレーニング</a:t>
            </a:r>
            <a:r>
              <a:rPr lang="en-US" strike="noStrike" dirty="0">
                <a:latin typeface="ＭＳ ゴシック" panose="020B0609070205080204" pitchFamily="49" charset="-128"/>
                <a:ea typeface="ＭＳ ゴシック" panose="020B0609070205080204" pitchFamily="49" charset="-128"/>
              </a:rPr>
              <a:t> </a:t>
            </a:r>
            <a:r>
              <a:rPr lang="en-US" strike="noStrike" dirty="0" err="1">
                <a:latin typeface="ＭＳ ゴシック" panose="020B0609070205080204" pitchFamily="49" charset="-128"/>
                <a:ea typeface="ＭＳ ゴシック" panose="020B0609070205080204" pitchFamily="49" charset="-128"/>
              </a:rPr>
              <a:t>セッションとして提供することができます</a:t>
            </a:r>
            <a:r>
              <a:rPr lang="en-US" strike="noStrike" dirty="0">
                <a:latin typeface="ＭＳ ゴシック" panose="020B0609070205080204" pitchFamily="49" charset="-128"/>
                <a:ea typeface="ＭＳ ゴシック" panose="020B0609070205080204" pitchFamily="49" charset="-128"/>
              </a:rPr>
              <a:t>。</a:t>
            </a:r>
            <a:r>
              <a:rPr lang="ja-JP" altLang="en-US" strike="noStrike" dirty="0">
                <a:latin typeface="ＭＳ ゴシック" panose="020B0609070205080204" pitchFamily="49" charset="-128"/>
                <a:ea typeface="ＭＳ ゴシック" panose="020B0609070205080204" pitchFamily="49" charset="-128"/>
              </a:rPr>
              <a:t>また、</a:t>
            </a:r>
            <a:r>
              <a:rPr lang="en-US" strike="noStrike" dirty="0" err="1">
                <a:latin typeface="ＭＳ ゴシック" panose="020B0609070205080204" pitchFamily="49" charset="-128"/>
                <a:ea typeface="ＭＳ ゴシック" panose="020B0609070205080204" pitchFamily="49" charset="-128"/>
              </a:rPr>
              <a:t>各章を</a:t>
            </a:r>
            <a:r>
              <a:rPr lang="ja-JP" altLang="en-US" strike="noStrike" dirty="0">
                <a:latin typeface="ＭＳ ゴシック" panose="020B0609070205080204" pitchFamily="49" charset="-128"/>
                <a:ea typeface="ＭＳ ゴシック" panose="020B0609070205080204" pitchFamily="49" charset="-128"/>
              </a:rPr>
              <a:t>分割し</a:t>
            </a:r>
            <a:r>
              <a:rPr lang="en-US" strike="noStrike" dirty="0">
                <a:latin typeface="ＭＳ ゴシック" panose="020B0609070205080204" pitchFamily="49" charset="-128"/>
                <a:ea typeface="ＭＳ ゴシック" panose="020B0609070205080204" pitchFamily="49" charset="-128"/>
              </a:rPr>
              <a:t>、</a:t>
            </a:r>
            <a:r>
              <a:rPr lang="en-US" strike="noStrike" dirty="0" err="1">
                <a:latin typeface="ＭＳ ゴシック" panose="020B0609070205080204" pitchFamily="49" charset="-128"/>
                <a:ea typeface="ＭＳ ゴシック" panose="020B0609070205080204" pitchFamily="49" charset="-128"/>
              </a:rPr>
              <a:t>個別のモジュールとして提供することも可能です。各章には質問形式の「理解度チェック」のスライドを設けて</a:t>
            </a:r>
            <a:r>
              <a:rPr lang="ja-JP" altLang="en-US" strike="noStrike" dirty="0">
                <a:latin typeface="ＭＳ ゴシック" panose="020B0609070205080204" pitchFamily="49" charset="-128"/>
                <a:ea typeface="ＭＳ ゴシック" panose="020B0609070205080204" pitchFamily="49" charset="-128"/>
              </a:rPr>
              <a:t>おり、</a:t>
            </a:r>
            <a:r>
              <a:rPr lang="en-US" strike="noStrike" dirty="0" err="1">
                <a:latin typeface="ＭＳ ゴシック" panose="020B0609070205080204" pitchFamily="49" charset="-128"/>
                <a:ea typeface="ＭＳ ゴシック" panose="020B0609070205080204" pitchFamily="49" charset="-128"/>
              </a:rPr>
              <a:t>回答はスライドのノート欄に記載されています。これらの質問</a:t>
            </a:r>
            <a:r>
              <a:rPr lang="ja-JP" altLang="en-US" strike="noStrike" dirty="0">
                <a:latin typeface="ＭＳ ゴシック" panose="020B0609070205080204" pitchFamily="49" charset="-128"/>
                <a:ea typeface="ＭＳ ゴシック" panose="020B0609070205080204" pitchFamily="49" charset="-128"/>
              </a:rPr>
              <a:t>と回答</a:t>
            </a:r>
            <a:r>
              <a:rPr lang="en-US" strike="noStrike" dirty="0" err="1">
                <a:latin typeface="ＭＳ ゴシック" panose="020B0609070205080204" pitchFamily="49" charset="-128"/>
                <a:ea typeface="ＭＳ ゴシック" panose="020B0609070205080204" pitchFamily="49" charset="-128"/>
              </a:rPr>
              <a:t>はFOSSコンプライアンスの組織内テストの素材として使うことができます</a:t>
            </a:r>
            <a:r>
              <a:rPr lang="en-US" strike="noStrike" dirty="0">
                <a:latin typeface="ＭＳ ゴシック" panose="020B0609070205080204" pitchFamily="49" charset="-128"/>
                <a:ea typeface="ＭＳ ゴシック" panose="020B0609070205080204" pitchFamily="49" charset="-128"/>
              </a:rPr>
              <a:t>。</a:t>
            </a:r>
          </a:p>
          <a:p>
            <a:endParaRPr lang="en-US" strike="noStrike" dirty="0"/>
          </a:p>
          <a:p>
            <a:r>
              <a:rPr lang="en-US" strike="noStrike" dirty="0"/>
              <a:t>---</a:t>
            </a:r>
          </a:p>
          <a:p>
            <a:pPr defTabSz="1314724">
              <a:defRPr/>
            </a:pPr>
            <a:r>
              <a:rPr lang="en-US" altLang="ja-JP" strike="noStrike" dirty="0"/>
              <a:t>Welcome to the OpenChain Curriculum Slides. These slides can be used</a:t>
            </a:r>
            <a:r>
              <a:rPr lang="en-US" altLang="ja-JP" strike="noStrike" baseline="0" dirty="0"/>
              <a:t> to help train internal teams about FOSS compliance issues and to conform with the OpenChain Specification.</a:t>
            </a:r>
            <a:endParaRPr lang="x-none" altLang="ja-JP" strike="noStrike" dirty="0"/>
          </a:p>
          <a:p>
            <a:endParaRPr lang="en-US" altLang="ja-JP" strike="noStrike" dirty="0"/>
          </a:p>
          <a:p>
            <a:r>
              <a:rPr lang="en-US" altLang="ja-JP" strike="noStrike" dirty="0"/>
              <a:t>You can deliver these slides as one half-day training session or you</a:t>
            </a:r>
            <a:r>
              <a:rPr lang="en-US" altLang="ja-JP" strike="noStrike" baseline="0" dirty="0"/>
              <a:t> can deliver each chapter as a separate module. Please note that each chapter has “Check Your Understanding” slides with questions and answers in the slide notes. These can be used as the basis for in-house tests for FOSS </a:t>
            </a:r>
            <a:r>
              <a:rPr lang="en-US" altLang="ja-JP" strike="noStrike" baseline="0"/>
              <a:t>compliance.</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a:latin typeface="Calibri"/>
              </a:rPr>
              <a:t>。</a:t>
            </a:r>
          </a:p>
          <a:p>
            <a:endParaRPr lang="en-US" i="0" baseline="0" dirty="0">
              <a:latin typeface="Calibri"/>
            </a:endParaRPr>
          </a:p>
          <a:p>
            <a:r>
              <a:rPr lang="en-US" i="0" baseline="0" dirty="0">
                <a:latin typeface="Calibri"/>
              </a:rPr>
              <a:t>---</a:t>
            </a:r>
          </a:p>
          <a:p>
            <a:pPr defTabSz="1314724">
              <a:defRPr/>
            </a:pPr>
            <a:r>
              <a:rPr lang="en-US" altLang="ja-JP" i="0" dirty="0">
                <a:latin typeface="+mn-lt"/>
              </a:rPr>
              <a:t>This slide explains</a:t>
            </a:r>
            <a:r>
              <a:rPr lang="en-US" altLang="ja-JP" i="0" baseline="0" dirty="0">
                <a:latin typeface="+mn-lt"/>
              </a:rPr>
              <a:t> patent concepts relevant to </a:t>
            </a:r>
            <a:r>
              <a:rPr lang="en-US" altLang="ja-JP" i="0" baseline="0">
                <a:latin typeface="+mn-lt"/>
              </a:rPr>
              <a:t>software.</a:t>
            </a:r>
            <a:endParaRPr lang="en-US" altLang="ja-JP" i="0" dirty="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10</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a:t>
            </a:r>
            <a:r>
              <a:rPr lang="en-US" baseline="0" dirty="0">
                <a:latin typeface="ＭＳ ゴシック" panose="020B0609070205080204" pitchFamily="49" charset="-128"/>
                <a:ea typeface="ＭＳ ゴシック" panose="020B0609070205080204" pitchFamily="49" charset="-128"/>
              </a:rPr>
              <a:t> スライドは、「</a:t>
            </a:r>
            <a:r>
              <a:rPr lang="en-US" baseline="0" dirty="0" err="1">
                <a:latin typeface="ＭＳ ゴシック" panose="020B0609070205080204" pitchFamily="49" charset="-128"/>
                <a:ea typeface="ＭＳ ゴシック" panose="020B0609070205080204" pitchFamily="49" charset="-128"/>
              </a:rPr>
              <a:t>ライセンス」とは何かを説明しています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それ</a:t>
            </a:r>
            <a:r>
              <a:rPr lang="en-US" baseline="0" dirty="0" err="1">
                <a:latin typeface="ＭＳ ゴシック" panose="020B0609070205080204" pitchFamily="49" charset="-128"/>
                <a:ea typeface="ＭＳ ゴシック" panose="020B0609070205080204" pitchFamily="49" charset="-128"/>
              </a:rPr>
              <a:t>は米国法令下の</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err="1">
                <a:solidFill>
                  <a:schemeClr val="tx1"/>
                </a:solidFill>
                <a:latin typeface="ＭＳ ゴシック" panose="020B0609070205080204" pitchFamily="49" charset="-128"/>
                <a:ea typeface="ＭＳ ゴシック" panose="020B0609070205080204" pitchFamily="49" charset="-128"/>
              </a:rPr>
              <a:t>契約</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は</a:t>
            </a:r>
            <a:r>
              <a:rPr lang="en-US" baseline="0" dirty="0" err="1">
                <a:latin typeface="ＭＳ ゴシック" panose="020B0609070205080204" pitchFamily="49" charset="-128"/>
                <a:ea typeface="ＭＳ ゴシック" panose="020B0609070205080204" pitchFamily="49" charset="-128"/>
              </a:rPr>
              <a:t>異なっています。ここではライセンスの中にどういったものがあるか、その境界を説明しています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a:t>
            </a:r>
            <a:r>
              <a:rPr lang="en-US" altLang="ja-JP" baseline="0" dirty="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x-none" dirty="0">
                <a:latin typeface="ＭＳ ゴシック" panose="020B0609070205080204" pitchFamily="49" charset="-128"/>
                <a:ea typeface="ＭＳ ゴシック" panose="020B0609070205080204" pitchFamily="49" charset="-128"/>
              </a:rPr>
              <a:t>著作権は原作者の</a:t>
            </a:r>
            <a:r>
              <a:rPr lang="ja-JP" altLang="en-US" dirty="0">
                <a:latin typeface="ＭＳ ゴシック" panose="020B0609070205080204" pitchFamily="49" charset="-128"/>
                <a:ea typeface="ＭＳ ゴシック" panose="020B0609070205080204" pitchFamily="49" charset="-128"/>
              </a:rPr>
              <a:t>独創的な作品</a:t>
            </a:r>
            <a:r>
              <a:rPr lang="x-none" dirty="0">
                <a:latin typeface="ＭＳ ゴシック" panose="020B0609070205080204" pitchFamily="49" charset="-128"/>
                <a:ea typeface="ＭＳ ゴシック" panose="020B0609070205080204" pitchFamily="49" charset="-128"/>
              </a:rPr>
              <a:t>を保護します。著作権がアイデアの表現を保護するのに対し、特許</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根底にあるアイデアそのものを保護している点で異なります。原作者の作品としては、写真、歌、コンピューターの</a:t>
            </a:r>
            <a:r>
              <a:rPr lang="ja-JP" altLang="en-US" dirty="0">
                <a:latin typeface="ＭＳ ゴシック" panose="020B0609070205080204" pitchFamily="49" charset="-128"/>
                <a:ea typeface="ＭＳ ゴシック" panose="020B0609070205080204" pitchFamily="49" charset="-128"/>
              </a:rPr>
              <a:t>プログラム コード</a:t>
            </a:r>
            <a:r>
              <a:rPr lang="x-none" dirty="0">
                <a:latin typeface="ＭＳ ゴシック" panose="020B0609070205080204" pitchFamily="49" charset="-128"/>
                <a:ea typeface="ＭＳ ゴシック" panose="020B0609070205080204" pitchFamily="49" charset="-128"/>
              </a:rPr>
              <a:t>などが含まれます。 </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ソフトウェアの著作権で重要なのは： 複製する権利、</a:t>
            </a:r>
            <a:r>
              <a:rPr lang="ja-JP" altLang="en-US" dirty="0">
                <a:latin typeface="ＭＳ ゴシック" panose="020B0609070205080204" pitchFamily="49" charset="-128"/>
                <a:ea typeface="ＭＳ ゴシック" panose="020B0609070205080204" pitchFamily="49" charset="-128"/>
              </a:rPr>
              <a:t>派生的著作物</a:t>
            </a:r>
            <a:r>
              <a:rPr lang="x-none" dirty="0">
                <a:latin typeface="ＭＳ ゴシック" panose="020B0609070205080204" pitchFamily="49" charset="-128"/>
                <a:ea typeface="ＭＳ ゴシック" panose="020B0609070205080204" pitchFamily="49" charset="-128"/>
              </a:rPr>
              <a:t>を作成する（もしくは改変する）権利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および頒布する権利です。</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ソフトウェアは特許を受けることができます。特許はコンピュータ</a:t>
            </a:r>
            <a:r>
              <a:rPr lang="ja-JP" altLang="en-US" dirty="0" err="1">
                <a:latin typeface="ＭＳ ゴシック" panose="020B0609070205080204" pitchFamily="49" charset="-128"/>
                <a:ea typeface="ＭＳ ゴシック" panose="020B0609070205080204" pitchFamily="49" charset="-128"/>
              </a:rPr>
              <a:t>ー</a:t>
            </a:r>
            <a:r>
              <a:rPr lang="x-none" dirty="0">
                <a:latin typeface="ＭＳ ゴシック" panose="020B0609070205080204" pitchFamily="49" charset="-128"/>
                <a:ea typeface="ＭＳ ゴシック" panose="020B0609070205080204" pitchFamily="49" charset="-128"/>
              </a:rPr>
              <a:t> プログラムのような演算方法を保護します。ただし、特許は機能を保護するもので、抽象的なアイデアは保護しません。 </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特許保有者は他者の</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が独立</a:t>
            </a:r>
            <a:r>
              <a:rPr lang="ja-JP" altLang="en-US" dirty="0">
                <a:latin typeface="ＭＳ ゴシック" panose="020B0609070205080204" pitchFamily="49" charset="-128"/>
                <a:ea typeface="ＭＳ ゴシック" panose="020B0609070205080204" pitchFamily="49" charset="-128"/>
              </a:rPr>
              <a:t>に創出された</a:t>
            </a:r>
            <a:r>
              <a:rPr lang="x-none" dirty="0">
                <a:latin typeface="ＭＳ ゴシック" panose="020B0609070205080204" pitchFamily="49" charset="-128"/>
                <a:ea typeface="ＭＳ ゴシック" panose="020B0609070205080204" pitchFamily="49" charset="-128"/>
              </a:rPr>
              <a:t>かどうかに関係なく、他者が特許を実施することを排除できます。</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ソフトウェアを独立して開発した場合、それが独立開発であり、</a:t>
            </a:r>
            <a:r>
              <a:rPr lang="ja-JP" altLang="en-US" dirty="0">
                <a:latin typeface="ＭＳ ゴシック" panose="020B0609070205080204" pitchFamily="49" charset="-128"/>
                <a:ea typeface="ＭＳ ゴシック" panose="020B0609070205080204" pitchFamily="49" charset="-128"/>
              </a:rPr>
              <a:t>問題とされている</a:t>
            </a:r>
            <a:r>
              <a:rPr lang="x-none" dirty="0">
                <a:latin typeface="ＭＳ ゴシック" panose="020B0609070205080204" pitchFamily="49" charset="-128"/>
                <a:ea typeface="ＭＳ ゴシック" panose="020B0609070205080204" pitchFamily="49" charset="-128"/>
              </a:rPr>
              <a:t>著作権</a:t>
            </a:r>
            <a:r>
              <a:rPr lang="ja-JP" altLang="en-US" dirty="0">
                <a:latin typeface="ＭＳ ゴシック" panose="020B0609070205080204" pitchFamily="49" charset="-128"/>
                <a:ea typeface="ＭＳ ゴシック" panose="020B0609070205080204" pitchFamily="49" charset="-128"/>
              </a:rPr>
              <a:t>付きソフトウェア コード</a:t>
            </a:r>
            <a:r>
              <a:rPr lang="x-none" dirty="0">
                <a:latin typeface="ＭＳ ゴシック" panose="020B0609070205080204" pitchFamily="49" charset="-128"/>
                <a:ea typeface="ＭＳ ゴシック" panose="020B0609070205080204" pitchFamily="49" charset="-128"/>
              </a:rPr>
              <a:t>にアクセスしなかったことを示すことができれば</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著作権のライセンスは</a:t>
            </a:r>
            <a:r>
              <a:rPr lang="ja-JP" altLang="en-US" dirty="0">
                <a:latin typeface="ＭＳ ゴシック" panose="020B0609070205080204" pitchFamily="49" charset="-128"/>
                <a:ea typeface="ＭＳ ゴシック" panose="020B0609070205080204" pitchFamily="49" charset="-128"/>
              </a:rPr>
              <a:t>不要である可能性が高いと考えられます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ただし、誰もが</a:t>
            </a:r>
            <a:r>
              <a:rPr lang="x-none" dirty="0">
                <a:latin typeface="ＭＳ ゴシック" panose="020B0609070205080204" pitchFamily="49" charset="-128"/>
                <a:ea typeface="ＭＳ ゴシック" panose="020B0609070205080204" pitchFamily="49" charset="-128"/>
              </a:rPr>
              <a:t>その著作権</a:t>
            </a:r>
            <a:r>
              <a:rPr lang="ja-JP" altLang="en-US" dirty="0">
                <a:latin typeface="ＭＳ ゴシック" panose="020B0609070205080204" pitchFamily="49" charset="-128"/>
                <a:ea typeface="ＭＳ ゴシック" panose="020B0609070205080204" pitchFamily="49" charset="-128"/>
              </a:rPr>
              <a:t>付きのソフトウェア コードを知っており、あなたが</a:t>
            </a:r>
            <a:r>
              <a:rPr lang="x-none" dirty="0">
                <a:latin typeface="ＭＳ ゴシック" panose="020B0609070205080204" pitchFamily="49" charset="-128"/>
                <a:ea typeface="ＭＳ ゴシック" panose="020B0609070205080204" pitchFamily="49" charset="-128"/>
              </a:rPr>
              <a:t>アクセスでき</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と考えることが合理的だとすると、これを</a:t>
            </a:r>
            <a:r>
              <a:rPr lang="ja-JP" altLang="en-US" dirty="0">
                <a:latin typeface="ＭＳ ゴシック" panose="020B0609070205080204" pitchFamily="49" charset="-128"/>
                <a:ea typeface="ＭＳ ゴシック" panose="020B0609070205080204" pitchFamily="49" charset="-128"/>
              </a:rPr>
              <a:t>証明する</a:t>
            </a:r>
            <a:r>
              <a:rPr lang="x-none" dirty="0">
                <a:latin typeface="ＭＳ ゴシック" panose="020B0609070205080204" pitchFamily="49" charset="-128"/>
                <a:ea typeface="ＭＳ ゴシック" panose="020B0609070205080204" pitchFamily="49" charset="-128"/>
              </a:rPr>
              <a:t>ことは困難となります。ソフトウェアについて</a:t>
            </a:r>
            <a:r>
              <a:rPr lang="ja-JP" altLang="en-US" dirty="0">
                <a:latin typeface="ＭＳ ゴシック" panose="020B0609070205080204" pitchFamily="49" charset="-128"/>
                <a:ea typeface="ＭＳ ゴシック" panose="020B0609070205080204" pitchFamily="49" charset="-128"/>
              </a:rPr>
              <a:t>特定の</a:t>
            </a:r>
            <a:r>
              <a:rPr lang="x-none" dirty="0">
                <a:latin typeface="ＭＳ ゴシック" panose="020B0609070205080204" pitchFamily="49" charset="-128"/>
                <a:ea typeface="ＭＳ ゴシック" panose="020B0609070205080204" pitchFamily="49" charset="-128"/>
              </a:rPr>
              <a:t>特許</a:t>
            </a:r>
            <a:r>
              <a:rPr lang="ja-JP" altLang="en-US" dirty="0">
                <a:latin typeface="ＭＳ ゴシック" panose="020B0609070205080204" pitchFamily="49" charset="-128"/>
                <a:ea typeface="ＭＳ ゴシック" panose="020B0609070205080204" pitchFamily="49" charset="-128"/>
              </a:rPr>
              <a:t>が主張する機能を</a:t>
            </a:r>
            <a:r>
              <a:rPr lang="x-none" dirty="0">
                <a:latin typeface="ＭＳ ゴシック" panose="020B0609070205080204" pitchFamily="49" charset="-128"/>
                <a:ea typeface="ＭＳ ゴシック" panose="020B0609070205080204" pitchFamily="49" charset="-128"/>
              </a:rPr>
              <a:t>読み取れる場合には、そのソフトウェアが独立開発かどうかには関係なく特許ライセンスが必要となるでしょう。</a:t>
            </a:r>
            <a:r>
              <a:rPr lang="ja-JP" altLang="en-US" dirty="0">
                <a:latin typeface="ＭＳ ゴシック" panose="020B0609070205080204" pitchFamily="49" charset="-128"/>
                <a:ea typeface="ＭＳ ゴシック" panose="020B0609070205080204" pitchFamily="49" charset="-128"/>
              </a:rPr>
              <a:t>そのような</a:t>
            </a:r>
            <a:r>
              <a:rPr lang="x-none" dirty="0">
                <a:latin typeface="ＭＳ ゴシック" panose="020B0609070205080204" pitchFamily="49" charset="-128"/>
                <a:ea typeface="ＭＳ ゴシック" panose="020B0609070205080204" pitchFamily="49" charset="-128"/>
              </a:rPr>
              <a:t>例</a:t>
            </a:r>
            <a:r>
              <a:rPr lang="ja-JP" altLang="en-US" dirty="0">
                <a:latin typeface="ＭＳ ゴシック" panose="020B0609070205080204" pitchFamily="49" charset="-128"/>
                <a:ea typeface="ＭＳ ゴシック" panose="020B0609070205080204" pitchFamily="49" charset="-128"/>
              </a:rPr>
              <a:t>の</a:t>
            </a:r>
            <a:r>
              <a:rPr lang="en-US" altLang="ja-JP" dirty="0">
                <a:latin typeface="ＭＳ ゴシック" panose="020B0609070205080204" pitchFamily="49" charset="-128"/>
                <a:ea typeface="ＭＳ ゴシック" panose="020B0609070205080204" pitchFamily="49" charset="-128"/>
              </a:rPr>
              <a:t>1</a:t>
            </a:r>
            <a:r>
              <a:rPr lang="ja-JP" altLang="en-US" dirty="0">
                <a:latin typeface="ＭＳ ゴシック" panose="020B0609070205080204" pitchFamily="49" charset="-128"/>
                <a:ea typeface="ＭＳ ゴシック" panose="020B0609070205080204" pitchFamily="49" charset="-128"/>
              </a:rPr>
              <a:t>つ</a:t>
            </a:r>
            <a:r>
              <a:rPr lang="x-none" dirty="0">
                <a:latin typeface="ＭＳ ゴシック" panose="020B0609070205080204" pitchFamily="49" charset="-128"/>
                <a:ea typeface="ＭＳ ゴシック" panose="020B0609070205080204" pitchFamily="49" charset="-128"/>
              </a:rPr>
              <a:t>としてFFMpeg があります。これはビデオの符号化／復号化のためのコーデック機能を提供するフリー ソフトウェア プロジェクトです</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しかしながら</a:t>
            </a:r>
            <a:r>
              <a:rPr lang="x-none" dirty="0">
                <a:latin typeface="ＭＳ ゴシック" panose="020B0609070205080204" pitchFamily="49" charset="-128"/>
                <a:ea typeface="ＭＳ ゴシック" panose="020B0609070205080204" pitchFamily="49" charset="-128"/>
              </a:rPr>
              <a:t>、何らかのフォーマットを符号化／復号化をするには特許ライセンスが必要とな</a:t>
            </a:r>
            <a:r>
              <a:rPr lang="ja-JP" altLang="en-US" dirty="0">
                <a:latin typeface="ＭＳ ゴシック" panose="020B0609070205080204" pitchFamily="49" charset="-128"/>
                <a:ea typeface="ＭＳ ゴシック" panose="020B0609070205080204" pitchFamily="49" charset="-128"/>
              </a:rPr>
              <a:t>ります</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pPr defTabSz="1314724">
              <a:defRPr/>
            </a:pPr>
            <a:endParaRPr lang="en-US" dirty="0">
              <a:latin typeface="Calibri"/>
            </a:endParaRPr>
          </a:p>
          <a:p>
            <a:pPr defTabSz="1314724">
              <a:defRPr/>
            </a:pPr>
            <a:r>
              <a:rPr lang="en-US" dirty="0">
                <a:latin typeface="Calibri"/>
              </a:rPr>
              <a:t>---</a:t>
            </a:r>
          </a:p>
          <a:p>
            <a:pPr defTabSz="1314724">
              <a:defRPr/>
            </a:pPr>
            <a:r>
              <a:rPr lang="en-US" dirty="0">
                <a:latin typeface="+mn-lt"/>
              </a:rPr>
              <a:t>Copyright protects original works of </a:t>
            </a:r>
            <a:r>
              <a:rPr lang="en-US" dirty="0" err="1">
                <a:latin typeface="+mn-lt"/>
              </a:rPr>
              <a:t>authorship.It's</a:t>
            </a:r>
            <a:r>
              <a:rPr lang="en-US" dirty="0">
                <a:latin typeface="+mn-lt"/>
              </a:rPr>
              <a:t> different than patent in that copyright protects the expression of an idea, whereas patent protects the underlying idea itself. Examples of works of authorship include photographs, songs, and computer code. </a:t>
            </a:r>
          </a:p>
          <a:p>
            <a:pPr defTabSz="1314724">
              <a:defRPr/>
            </a:pPr>
            <a:endParaRPr lang="en-US" dirty="0">
              <a:latin typeface="+mn-lt"/>
            </a:endParaRPr>
          </a:p>
          <a:p>
            <a:pPr defTabSz="1314724">
              <a:defRPr/>
            </a:pPr>
            <a:r>
              <a:rPr lang="en-US" dirty="0">
                <a:latin typeface="+mn-lt"/>
              </a:rPr>
              <a:t>Most important copyright concepts for software are: right to reproduce, right to make creative works (or right to modify), and right to distribute.</a:t>
            </a:r>
          </a:p>
          <a:p>
            <a:pPr defTabSz="1314724">
              <a:defRPr/>
            </a:pPr>
            <a:endParaRPr lang="en-US" dirty="0">
              <a:latin typeface="+mn-lt"/>
            </a:endParaRPr>
          </a:p>
          <a:p>
            <a:pPr defTabSz="1314724">
              <a:defRPr/>
            </a:pPr>
            <a:r>
              <a:rPr lang="en-US" dirty="0">
                <a:latin typeface="+mn-lt"/>
              </a:rPr>
              <a:t>Software can be subject to a patent. Patent protects method of operation, such as computer program. However, patent protects functionality, and not abstract ideas. </a:t>
            </a:r>
          </a:p>
          <a:p>
            <a:pPr defTabSz="1314724">
              <a:defRPr/>
            </a:pPr>
            <a:endParaRPr lang="en-US" dirty="0">
              <a:latin typeface="+mn-lt"/>
            </a:endParaRPr>
          </a:p>
          <a:p>
            <a:pPr defTabSz="1314724">
              <a:defRPr/>
            </a:pPr>
            <a:r>
              <a:rPr lang="en-US" dirty="0">
                <a:latin typeface="+mn-lt"/>
              </a:rPr>
              <a:t>Patent holder can exclude others from practicing the patent, regardless of whether the others have independently created the product.</a:t>
            </a:r>
          </a:p>
          <a:p>
            <a:pPr defTabSz="1314724">
              <a:defRPr/>
            </a:pPr>
            <a:endParaRPr lang="en-US" dirty="0">
              <a:latin typeface="+mn-lt"/>
            </a:endParaRPr>
          </a:p>
          <a:p>
            <a:pPr defTabSz="1314724">
              <a:defRPr/>
            </a:pPr>
            <a:r>
              <a:rPr lang="en-US" dirty="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a:latin typeface="+mn-lt"/>
              </a:rPr>
              <a:t>FFMpeg</a:t>
            </a:r>
            <a:r>
              <a:rPr lang="en-US" dirty="0">
                <a:latin typeface="+mn-lt"/>
              </a:rPr>
              <a:t>, which is a free software project that provides the codecs for encoding and decoding videos. However, you would still need a patent license to encode and decode a certain format.</a:t>
            </a:r>
          </a:p>
          <a:p>
            <a:pPr defTabSz="1314724">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13</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en-US" dirty="0">
                <a:latin typeface="ＭＳ ゴシック" panose="020B0609070205080204" pitchFamily="49" charset="-128"/>
                <a:ea typeface="ＭＳ ゴシック" panose="020B0609070205080204" pitchFamily="49" charset="-128"/>
              </a:rPr>
              <a:t>このスライドでは、FOSSライセンスがどういったことをするかの</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全体像」を提供します。またここでは、FOSSライセンスについて</a:t>
            </a:r>
            <a:r>
              <a:rPr lang="ja-JP" altLang="en-US" baseline="0" dirty="0">
                <a:latin typeface="ＭＳ ゴシック" panose="020B0609070205080204" pitchFamily="49" charset="-128"/>
                <a:ea typeface="ＭＳ ゴシック" panose="020B0609070205080204" pitchFamily="49" charset="-128"/>
              </a:rPr>
              <a:t>さらに</a:t>
            </a:r>
            <a:r>
              <a:rPr lang="en-US" baseline="0" dirty="0" err="1">
                <a:latin typeface="ＭＳ ゴシック" panose="020B0609070205080204" pitchFamily="49" charset="-128"/>
                <a:ea typeface="ＭＳ ゴシック" panose="020B0609070205080204" pitchFamily="49" charset="-128"/>
              </a:rPr>
              <a:t>多くを調べる</a:t>
            </a:r>
            <a:r>
              <a:rPr lang="ja-JP" altLang="en-US" baseline="0" dirty="0">
                <a:latin typeface="ＭＳ ゴシック" panose="020B0609070205080204" pitchFamily="49" charset="-128"/>
                <a:ea typeface="ＭＳ ゴシック" panose="020B0609070205080204" pitchFamily="49" charset="-128"/>
              </a:rPr>
              <a:t>ための情報源</a:t>
            </a:r>
            <a:r>
              <a:rPr lang="en-US" baseline="0" err="1">
                <a:latin typeface="ＭＳ ゴシック" panose="020B0609070205080204" pitchFamily="49" charset="-128"/>
                <a:ea typeface="ＭＳ ゴシック" panose="020B0609070205080204" pitchFamily="49" charset="-128"/>
              </a:rPr>
              <a:t>についても説明しています</a:t>
            </a:r>
            <a:r>
              <a:rPr lang="en-US" baseline="0">
                <a:latin typeface="Calibri"/>
                <a:ea typeface="MS PGothic" charset="0"/>
              </a:rPr>
              <a:t>。</a:t>
            </a:r>
          </a:p>
          <a:p>
            <a:pPr defTabSz="1314724">
              <a:defRPr/>
            </a:pPr>
            <a:endParaRPr lang="en-US" baseline="0">
              <a:latin typeface="Calibri"/>
              <a:ea typeface="MS PGothic" charset="0"/>
            </a:endParaRPr>
          </a:p>
          <a:p>
            <a:pPr defTabSz="1314724">
              <a:defRPr/>
            </a:pPr>
            <a:r>
              <a:rPr lang="en-US">
                <a:latin typeface="Calibri"/>
                <a:ea typeface="MS PGothic" charset="0"/>
              </a:rPr>
              <a:t>---</a:t>
            </a:r>
          </a:p>
          <a:p>
            <a:pPr defTabSz="1314724">
              <a:defRPr/>
            </a:pPr>
            <a:r>
              <a:rPr lang="en-US">
                <a:latin typeface="+mn-lt"/>
                <a:ea typeface="MS PGothic" charset="0"/>
              </a:rPr>
              <a:t>This slide provides the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本スライドでは、</a:t>
            </a:r>
            <a:r>
              <a:rPr lang="en-US" altLang="ja-JP" dirty="0" err="1">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ライセンスの最も基本的なタイプであり、ライセンス上の要求が最も少ない</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パーミッシブ」FOSSライセンスについて説明しています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基本的な要求は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著作</a:t>
            </a:r>
            <a:r>
              <a:rPr lang="ja-JP" altLang="en-US" baseline="0" dirty="0">
                <a:latin typeface="ＭＳ ゴシック" panose="020B0609070205080204" pitchFamily="49" charset="-128"/>
                <a:ea typeface="ＭＳ ゴシック" panose="020B0609070205080204" pitchFamily="49" charset="-128"/>
              </a:rPr>
              <a:t>権</a:t>
            </a:r>
            <a:r>
              <a:rPr lang="en-US" baseline="0" dirty="0" err="1">
                <a:latin typeface="ＭＳ ゴシック" panose="020B0609070205080204" pitchFamily="49" charset="-128"/>
                <a:ea typeface="ＭＳ ゴシック" panose="020B0609070205080204" pitchFamily="49" charset="-128"/>
              </a:rPr>
              <a:t>表示を含めることです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パーミッシブ ライセンスは下流の受領者に対しソースコードを入手可能にすることを要求しません。コードの保有者はそのソースコードを</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ライセンスの下で提供</a:t>
            </a:r>
            <a:r>
              <a:rPr lang="ja-JP" altLang="en-US" u="sng" baseline="0" dirty="0">
                <a:latin typeface="ＭＳ ゴシック" panose="020B0609070205080204" pitchFamily="49" charset="-128"/>
                <a:ea typeface="ＭＳ ゴシック" panose="020B0609070205080204" pitchFamily="49" charset="-128"/>
              </a:rPr>
              <a:t>します</a:t>
            </a:r>
            <a:r>
              <a:rPr lang="ja-JP" altLang="en-US" baseline="0" dirty="0">
                <a:latin typeface="ＭＳ ゴシック" panose="020B0609070205080204" pitchFamily="49" charset="-128"/>
                <a:ea typeface="ＭＳ ゴシック" panose="020B0609070205080204" pitchFamily="49" charset="-128"/>
              </a:rPr>
              <a:t>が、</a:t>
            </a:r>
            <a:r>
              <a:rPr lang="ja-JP" altLang="en-US" u="sng" baseline="0" dirty="0">
                <a:latin typeface="ＭＳ ゴシック" panose="020B0609070205080204" pitchFamily="49" charset="-128"/>
                <a:ea typeface="ＭＳ ゴシック" panose="020B0609070205080204" pitchFamily="49" charset="-128"/>
              </a:rPr>
              <a:t>あなたが</a:t>
            </a:r>
            <a:r>
              <a:rPr lang="ja-JP" altLang="en-US" baseline="0" dirty="0">
                <a:latin typeface="ＭＳ ゴシック" panose="020B0609070205080204" pitchFamily="49" charset="-128"/>
                <a:ea typeface="ＭＳ ゴシック" panose="020B0609070205080204" pitchFamily="49" charset="-128"/>
              </a:rPr>
              <a:t>そのソースコードを</a:t>
            </a:r>
            <a:r>
              <a:rPr lang="ja-JP" altLang="en-US" u="sng" baseline="0" dirty="0">
                <a:latin typeface="ＭＳ ゴシック" panose="020B0609070205080204" pitchFamily="49" charset="-128"/>
                <a:ea typeface="ＭＳ ゴシック" panose="020B0609070205080204" pitchFamily="49" charset="-128"/>
              </a:rPr>
              <a:t>他者に提供することは要求しません</a:t>
            </a:r>
            <a:r>
              <a:rPr lang="ja-JP" altLang="en-US" baseline="0" dirty="0">
                <a:latin typeface="ＭＳ ゴシック" panose="020B0609070205080204" pitchFamily="49" charset="-128"/>
                <a:ea typeface="ＭＳ ゴシック" panose="020B0609070205080204" pitchFamily="49" charset="-128"/>
              </a:rPr>
              <a:t>。</a:t>
            </a:r>
            <a:endParaRPr lang="en-US" baseline="0" dirty="0">
              <a:latin typeface="ＭＳ ゴシック" panose="020B0609070205080204" pitchFamily="49" charset="-128"/>
              <a:ea typeface="ＭＳ ゴシック" panose="020B0609070205080204" pitchFamily="49" charset="-128"/>
            </a:endParaRPr>
          </a:p>
          <a:p>
            <a:endParaRPr lang="en-US" baseline="0" dirty="0"/>
          </a:p>
          <a:p>
            <a:r>
              <a:rPr lang="en-US" baseline="0" dirty="0"/>
              <a:t>---</a:t>
            </a:r>
          </a:p>
          <a:p>
            <a:pPr defTabSz="1314724">
              <a:defRPr/>
            </a:pPr>
            <a:r>
              <a:rPr lang="en-US" altLang="ja-JP" dirty="0"/>
              <a:t>This slide explains ”permissive” FOSS licenses, the most basic type of FOSS license, which usually have minimal requirements. The most basic requirement is to include</a:t>
            </a:r>
            <a:r>
              <a:rPr lang="en-US" altLang="ja-JP" baseline="0" dirty="0"/>
              <a:t> a copyright notice.</a:t>
            </a:r>
            <a:r>
              <a:rPr lang="ja-JP" altLang="en-US" baseline="0" dirty="0"/>
              <a:t> </a:t>
            </a:r>
            <a:r>
              <a:rPr lang="en-US" altLang="ja-JP" dirty="0"/>
              <a:t>Permissive licenses do not require source code to be made available to downstream recipients. The code owner is providing the source code under the FOSS license, but is not requiring that you provide the source code to others.  </a:t>
            </a:r>
          </a:p>
          <a:p>
            <a:pPr defTabSz="1314724">
              <a:defRPr/>
            </a:pP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15</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このスライドでは、パーミッシブ</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よりも強い</a:t>
            </a:r>
            <a:r>
              <a:rPr lang="en-US" dirty="0" err="1">
                <a:latin typeface="ＭＳ ゴシック" panose="020B0609070205080204" pitchFamily="49" charset="-128"/>
                <a:ea typeface="ＭＳ ゴシック" panose="020B0609070205080204" pitchFamily="49" charset="-128"/>
              </a:rPr>
              <a:t>要求事項を</a:t>
            </a:r>
            <a:r>
              <a:rPr lang="ja-JP" altLang="en-US" dirty="0">
                <a:latin typeface="ＭＳ ゴシック" panose="020B0609070205080204" pitchFamily="49" charset="-128"/>
                <a:ea typeface="ＭＳ ゴシック" panose="020B0609070205080204" pitchFamily="49" charset="-128"/>
              </a:rPr>
              <a:t>持つ</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より複雑なタイプのFOSSライセンスとして</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互恵性と「コピーレフト</a:t>
            </a:r>
            <a:r>
              <a:rPr lang="en-US"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 </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ついて説明しています。これらは</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原</a:t>
            </a:r>
            <a:r>
              <a:rPr lang="ja-JP" altLang="en-US" u="none" baseline="0" dirty="0">
                <a:latin typeface="ＭＳ ゴシック" panose="020B0609070205080204" pitchFamily="49" charset="-128"/>
                <a:ea typeface="ＭＳ ゴシック" panose="020B0609070205080204" pitchFamily="49" charset="-128"/>
              </a:rPr>
              <a:t>著作物</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「派生的著作物</a:t>
            </a:r>
            <a:r>
              <a:rPr lang="ja-JP" altLang="en-US" u="sng" baseline="0" dirty="0">
                <a:latin typeface="ＭＳ ゴシック" panose="020B0609070205080204" pitchFamily="49" charset="-128"/>
                <a:ea typeface="ＭＳ ゴシック" panose="020B0609070205080204" pitchFamily="49" charset="-128"/>
              </a:rPr>
              <a:t>」</a:t>
            </a:r>
            <a:r>
              <a:rPr lang="en-US" u="none" baseline="0" dirty="0" err="1">
                <a:latin typeface="ＭＳ ゴシック" panose="020B0609070205080204" pitchFamily="49" charset="-128"/>
                <a:ea typeface="ＭＳ ゴシック" panose="020B0609070205080204" pitchFamily="49" charset="-128"/>
              </a:rPr>
              <a:t>を原</a:t>
            </a:r>
            <a:r>
              <a:rPr lang="ja-JP" altLang="en-US" u="none" baseline="0" dirty="0">
                <a:latin typeface="ＭＳ ゴシック" panose="020B0609070205080204" pitchFamily="49" charset="-128"/>
                <a:ea typeface="ＭＳ ゴシック" panose="020B0609070205080204" pitchFamily="49" charset="-128"/>
              </a:rPr>
              <a:t>著作物</a:t>
            </a:r>
            <a:r>
              <a:rPr lang="en-US" baseline="0" dirty="0" err="1">
                <a:latin typeface="ＭＳ ゴシック" panose="020B0609070205080204" pitchFamily="49" charset="-128"/>
                <a:ea typeface="ＭＳ ゴシック" panose="020B0609070205080204" pitchFamily="49" charset="-128"/>
              </a:rPr>
              <a:t>と同じ条件の下で頒布することを要求します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 reciprocity and </a:t>
            </a:r>
            <a:r>
              <a:rPr lang="en-US" altLang="ja-JP" dirty="0" err="1">
                <a:latin typeface="+mn-lt"/>
              </a:rPr>
              <a:t>Copyleft</a:t>
            </a:r>
            <a:r>
              <a:rPr lang="en-US" altLang="ja-JP" dirty="0">
                <a:latin typeface="+mn-lt"/>
              </a:rPr>
              <a:t>,</a:t>
            </a:r>
            <a:r>
              <a:rPr lang="en-US" altLang="ja-JP" baseline="0" dirty="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このスライドでは、プロプライエタリ</a:t>
            </a:r>
            <a:r>
              <a:rPr lang="ja-JP" altLang="en-US" dirty="0">
                <a:latin typeface="ＭＳ ゴシック" panose="020B0609070205080204" pitchFamily="49" charset="-128"/>
                <a:ea typeface="ＭＳ ゴシック" panose="020B0609070205080204" pitchFamily="49" charset="-128"/>
              </a:rPr>
              <a:t> ライセンス</a:t>
            </a:r>
            <a:r>
              <a:rPr lang="en-US" dirty="0" err="1">
                <a:latin typeface="ＭＳ ゴシック" panose="020B0609070205080204" pitchFamily="49" charset="-128"/>
                <a:ea typeface="ＭＳ ゴシック" panose="020B0609070205080204" pitchFamily="49" charset="-128"/>
              </a:rPr>
              <a:t>もしくはクローズド</a:t>
            </a:r>
            <a:r>
              <a:rPr lang="en-US" dirty="0">
                <a:latin typeface="ＭＳ ゴシック" panose="020B0609070205080204" pitchFamily="49" charset="-128"/>
                <a:ea typeface="ＭＳ ゴシック" panose="020B0609070205080204" pitchFamily="49" charset="-128"/>
              </a:rPr>
              <a:t> ソース </a:t>
            </a:r>
            <a:r>
              <a:rPr lang="en-US" dirty="0" err="1">
                <a:latin typeface="ＭＳ ゴシック" panose="020B0609070205080204" pitchFamily="49" charset="-128"/>
                <a:ea typeface="ＭＳ ゴシック" panose="020B0609070205080204" pitchFamily="49" charset="-128"/>
              </a:rPr>
              <a:t>ライセンスについて説明しています。これらのライセンスをFOSSライセンスと比較すると</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多くの場合</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要件</a:t>
            </a:r>
            <a:r>
              <a:rPr lang="en-US" dirty="0" err="1">
                <a:latin typeface="ＭＳ ゴシック" panose="020B0609070205080204" pitchFamily="49" charset="-128"/>
                <a:ea typeface="ＭＳ ゴシック" panose="020B0609070205080204" pitchFamily="49" charset="-128"/>
              </a:rPr>
              <a:t>やルールに大きな相違があります</a:t>
            </a:r>
            <a:r>
              <a:rPr lang="en-US" dirty="0">
                <a:latin typeface="ＭＳ ゴシック" panose="020B0609070205080204" pitchFamily="49" charset="-128"/>
                <a:ea typeface="ＭＳ ゴシック" panose="020B0609070205080204" pitchFamily="49" charset="-128"/>
              </a:rPr>
              <a:t>。</a:t>
            </a:r>
          </a:p>
          <a:p>
            <a:endParaRPr lang="en-US" dirty="0">
              <a:latin typeface="Calibri"/>
            </a:endParaRPr>
          </a:p>
          <a:p>
            <a:r>
              <a:rPr lang="en-US" dirty="0">
                <a:latin typeface="Calibri"/>
              </a:rPr>
              <a:t>---</a:t>
            </a:r>
          </a:p>
          <a:p>
            <a:pPr defTabSz="1314724">
              <a:defRPr/>
            </a:pPr>
            <a:r>
              <a:rPr lang="en-US" altLang="ja-JP" dirty="0">
                <a:latin typeface="+mn-lt"/>
              </a:rPr>
              <a:t>This slide explains proprietary or closed source licenses. These licenses often have very different requirements and rules</a:t>
            </a:r>
            <a:r>
              <a:rPr lang="en-US" altLang="ja-JP" baseline="0" dirty="0">
                <a:latin typeface="+mn-lt"/>
              </a:rPr>
              <a:t> compared to FOSS licenses.</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There are other types of license used. Sometimes these are confused with FOSS but their requirements are</a:t>
            </a:r>
            <a:r>
              <a:rPr lang="en-US" altLang="ja-JP" baseline="0" dirty="0">
                <a:latin typeface="+mn-lt"/>
              </a:rPr>
              <a:t> actually different. Freeware or Shareware licensing should not be regarded as the same or compatible with FOSS licensing.</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There are other types of license used. Sometimes these are confused with FOSS but their requirements are</a:t>
            </a:r>
            <a:r>
              <a:rPr lang="en-US" altLang="ja-JP" baseline="0" dirty="0">
                <a:latin typeface="+mn-lt"/>
              </a:rPr>
              <a:t> actually different. Freeware or Shareware licensing should not be regarded as the same or compatible with FOSS licensing.</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19</a:t>
            </a:fld>
            <a:endParaRPr lang="en-US"/>
          </a:p>
        </p:txBody>
      </p:sp>
    </p:spTree>
    <p:extLst>
      <p:ext uri="{BB962C8B-B14F-4D97-AF65-F5344CB8AC3E}">
        <p14:creationId xmlns:p14="http://schemas.microsoft.com/office/powerpoint/2010/main" val="777699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このスライドではパブリック</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ソフトウェア</a:t>
            </a:r>
            <a:r>
              <a:rPr lang="en-US" dirty="0" err="1">
                <a:latin typeface="ＭＳ ゴシック" panose="020B0609070205080204" pitchFamily="49" charset="-128"/>
                <a:ea typeface="ＭＳ ゴシック" panose="020B0609070205080204" pitchFamily="49" charset="-128"/>
              </a:rPr>
              <a:t>作品に対しそれがいかなる制約もないことを意味する公開</a:t>
            </a:r>
            <a:r>
              <a:rPr lang="ja-JP" altLang="en-US" dirty="0">
                <a:latin typeface="ＭＳ ゴシック" panose="020B0609070205080204" pitchFamily="49" charset="-128"/>
                <a:ea typeface="ＭＳ ゴシック" panose="020B0609070205080204" pitchFamily="49" charset="-128"/>
              </a:rPr>
              <a:t>方法</a:t>
            </a:r>
            <a:r>
              <a:rPr lang="en-US" dirty="0">
                <a:latin typeface="ＭＳ ゴシック" panose="020B0609070205080204" pitchFamily="49" charset="-128"/>
                <a:ea typeface="ＭＳ ゴシック" panose="020B0609070205080204" pitchFamily="49" charset="-128"/>
              </a:rPr>
              <a:t>の</a:t>
            </a:r>
            <a:r>
              <a:rPr lang="en-US" altLang="ja-JP">
                <a:latin typeface="ＭＳ ゴシック" panose="020B0609070205080204" pitchFamily="49" charset="-128"/>
                <a:ea typeface="ＭＳ ゴシック" panose="020B0609070205080204" pitchFamily="49" charset="-128"/>
              </a:rPr>
              <a:t>1</a:t>
            </a:r>
            <a:r>
              <a:rPr lang="en-US">
                <a:latin typeface="ＭＳ ゴシック" panose="020B0609070205080204" pitchFamily="49" charset="-128"/>
                <a:ea typeface="ＭＳ ゴシック" panose="020B0609070205080204" pitchFamily="49" charset="-128"/>
              </a:rPr>
              <a:t>つと</a:t>
            </a:r>
            <a:r>
              <a:rPr lang="ja-JP" altLang="en-US">
                <a:latin typeface="ＭＳ ゴシック" panose="020B0609070205080204" pitchFamily="49" charset="-128"/>
                <a:ea typeface="ＭＳ ゴシック" panose="020B0609070205080204" pitchFamily="49" charset="-128"/>
              </a:rPr>
              <a:t>言</a:t>
            </a:r>
            <a:r>
              <a:rPr lang="en-US">
                <a:latin typeface="ＭＳ ゴシック" panose="020B0609070205080204" pitchFamily="49" charset="-128"/>
                <a:ea typeface="ＭＳ ゴシック" panose="020B0609070205080204" pitchFamily="49" charset="-128"/>
              </a:rPr>
              <a:t>えます</a:t>
            </a:r>
            <a:r>
              <a:rPr lang="en-US" dirty="0">
                <a:latin typeface="ＭＳ ゴシック" panose="020B0609070205080204" pitchFamily="49" charset="-128"/>
                <a:ea typeface="ＭＳ ゴシック" panose="020B0609070205080204" pitchFamily="49" charset="-128"/>
              </a:rPr>
              <a:t>。米国ではパブリック </a:t>
            </a:r>
            <a:r>
              <a:rPr lang="en-US" dirty="0" err="1">
                <a:latin typeface="ＭＳ ゴシック" panose="020B0609070205080204" pitchFamily="49" charset="-128"/>
                <a:ea typeface="ＭＳ ゴシック" panose="020B0609070205080204" pitchFamily="49" charset="-128"/>
              </a:rPr>
              <a:t>ドメイン</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も</a:t>
            </a:r>
            <a:r>
              <a:rPr lang="en-US"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含まれる可能性がありますが</a:t>
            </a:r>
            <a:r>
              <a:rPr lang="en-US" baseline="0" dirty="0">
                <a:latin typeface="ＭＳ ゴシック" panose="020B0609070205080204" pitchFamily="49" charset="-128"/>
                <a:ea typeface="ＭＳ ゴシック" panose="020B0609070205080204" pitchFamily="49" charset="-128"/>
              </a:rPr>
              <a:t>、</a:t>
            </a:r>
            <a:r>
              <a:rPr lang="ja-JP" altLang="en-US" baseline="0" dirty="0">
                <a:solidFill>
                  <a:schemeClr val="tx1"/>
                </a:solidFill>
                <a:latin typeface="ＭＳ ゴシック" panose="020B0609070205080204" pitchFamily="49" charset="-128"/>
                <a:ea typeface="ＭＳ ゴシック" panose="020B0609070205080204" pitchFamily="49" charset="-128"/>
              </a:rPr>
              <a:t>すべて</a:t>
            </a:r>
            <a:r>
              <a:rPr lang="en-US" baseline="0" dirty="0">
                <a:solidFill>
                  <a:schemeClr val="tx1"/>
                </a:solidFill>
                <a:latin typeface="ＭＳ ゴシック" panose="020B0609070205080204" pitchFamily="49" charset="-128"/>
                <a:ea typeface="ＭＳ ゴシック" panose="020B0609070205080204" pitchFamily="49" charset="-128"/>
              </a:rPr>
              <a:t>の</a:t>
            </a:r>
            <a:r>
              <a:rPr lang="ja-JP" altLang="en-US" baseline="0" dirty="0">
                <a:latin typeface="ＭＳ ゴシック" panose="020B0609070205080204" pitchFamily="49" charset="-128"/>
                <a:ea typeface="ＭＳ ゴシック" panose="020B0609070205080204" pitchFamily="49" charset="-128"/>
              </a:rPr>
              <a:t>国々</a:t>
            </a:r>
            <a:r>
              <a:rPr lang="en-US" baseline="0" dirty="0" err="1">
                <a:latin typeface="ＭＳ ゴシック" panose="020B0609070205080204" pitchFamily="49" charset="-128"/>
                <a:ea typeface="ＭＳ ゴシック" panose="020B0609070205080204" pitchFamily="49" charset="-128"/>
              </a:rPr>
              <a:t>がその存在を認識したり、パブリック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ドメインの下</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原作者</a:t>
            </a:r>
            <a:r>
              <a:rPr lang="ja-JP" altLang="en-US" baseline="0" dirty="0">
                <a:latin typeface="ＭＳ ゴシック" panose="020B0609070205080204" pitchFamily="49" charset="-128"/>
                <a:ea typeface="ＭＳ ゴシック" panose="020B0609070205080204" pitchFamily="49" charset="-128"/>
              </a:rPr>
              <a:t>であることを放棄したりすることを</a:t>
            </a:r>
            <a:r>
              <a:rPr lang="en-US" baseline="0" dirty="0" err="1">
                <a:latin typeface="ＭＳ ゴシック" panose="020B0609070205080204" pitchFamily="49" charset="-128"/>
                <a:ea typeface="ＭＳ ゴシック" panose="020B0609070205080204" pitchFamily="49" charset="-128"/>
              </a:rPr>
              <a:t>許容するわけではないこと</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留意しなければなりません。ドイツがその一例です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r>
              <a:rPr lang="en-US" dirty="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このスライドではライセンスの両立性</a:t>
            </a:r>
            <a:r>
              <a:rPr lang="ja-JP" altLang="en-US" dirty="0">
                <a:latin typeface="ＭＳ ゴシック" panose="020B0609070205080204" pitchFamily="49" charset="-128"/>
                <a:ea typeface="ＭＳ ゴシック" panose="020B0609070205080204" pitchFamily="49" charset="-128"/>
              </a:rPr>
              <a:t>（互換性）</a:t>
            </a:r>
            <a:r>
              <a:rPr lang="en-US" dirty="0" err="1">
                <a:latin typeface="ＭＳ ゴシック" panose="020B0609070205080204" pitchFamily="49" charset="-128"/>
                <a:ea typeface="ＭＳ ゴシック" panose="020B0609070205080204" pitchFamily="49" charset="-128"/>
              </a:rPr>
              <a:t>について説明しています。両立性</a:t>
            </a:r>
            <a:r>
              <a:rPr lang="ja-JP" altLang="en-US" dirty="0">
                <a:latin typeface="ＭＳ ゴシック" panose="020B0609070205080204" pitchFamily="49" charset="-128"/>
                <a:ea typeface="ＭＳ ゴシック" panose="020B0609070205080204" pitchFamily="49" charset="-128"/>
              </a:rPr>
              <a:t>（互換性）</a:t>
            </a:r>
            <a:r>
              <a:rPr lang="en-US" dirty="0" err="1">
                <a:latin typeface="ＭＳ ゴシック" panose="020B0609070205080204" pitchFamily="49" charset="-128"/>
                <a:ea typeface="ＭＳ ゴシック" panose="020B0609070205080204" pitchFamily="49" charset="-128"/>
              </a:rPr>
              <a:t>は、どのライセンスが一緒に使用できるかを理解する上での考え方です。FOSSにはお互いに両立</a:t>
            </a:r>
            <a:r>
              <a:rPr lang="ja-JP" altLang="en-US" dirty="0">
                <a:latin typeface="ＭＳ ゴシック" panose="020B0609070205080204" pitchFamily="49" charset="-128"/>
                <a:ea typeface="ＭＳ ゴシック" panose="020B0609070205080204" pitchFamily="49" charset="-128"/>
              </a:rPr>
              <a:t>（互換）</a:t>
            </a:r>
            <a:r>
              <a:rPr lang="en-US" dirty="0" err="1">
                <a:latin typeface="ＭＳ ゴシック" panose="020B0609070205080204" pitchFamily="49" charset="-128"/>
                <a:ea typeface="ＭＳ ゴシック" panose="020B0609070205080204" pitchFamily="49" charset="-128"/>
              </a:rPr>
              <a:t>できるもの、できないものがあります。コードやライセンスを選択する際にこれは重要な検討事項となります</a:t>
            </a:r>
            <a:r>
              <a:rPr lang="en-US" dirty="0">
                <a:latin typeface="ＭＳ ゴシック" panose="020B0609070205080204" pitchFamily="49" charset="-128"/>
                <a:ea typeface="ＭＳ ゴシック" panose="020B0609070205080204" pitchFamily="49" charset="-128"/>
              </a:rPr>
              <a:t>。</a:t>
            </a:r>
          </a:p>
          <a:p>
            <a:endParaRPr lang="en-US"/>
          </a:p>
          <a:p>
            <a:r>
              <a:rPr lang="en-US"/>
              <a:t>---</a:t>
            </a:r>
            <a:endParaRPr lang="en-US" dirty="0"/>
          </a:p>
          <a:p>
            <a:pPr defTabSz="1314724">
              <a:defRPr/>
            </a:pPr>
            <a:r>
              <a:rPr lang="en-US" altLang="ja-JP" dirty="0"/>
              <a:t>This slide explains license compatibility, the way of understanding what licenses can</a:t>
            </a:r>
            <a:r>
              <a:rPr lang="en-US" altLang="ja-JP" baseline="0" dirty="0"/>
              <a:t> be used together. Some FOSS licenses are compatible with each other. Some are incompatible. This is an important consideration when choosing code and choosing licenses.</a:t>
            </a: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21</a:t>
            </a:fld>
            <a:endParaRPr lang="en-US"/>
          </a:p>
        </p:txBody>
      </p:sp>
    </p:spTree>
    <p:extLst>
      <p:ext uri="{BB962C8B-B14F-4D97-AF65-F5344CB8AC3E}">
        <p14:creationId xmlns:p14="http://schemas.microsoft.com/office/powerpoint/2010/main" val="196428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このスライドでは、告知／表示（Notice</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について説明しています。これは</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ソースコード）</a:t>
            </a:r>
            <a:r>
              <a:rPr lang="en-US" dirty="0" err="1">
                <a:latin typeface="ＭＳ ゴシック" panose="020B0609070205080204" pitchFamily="49" charset="-128"/>
                <a:ea typeface="ＭＳ ゴシック" panose="020B0609070205080204" pitchFamily="49" charset="-128"/>
              </a:rPr>
              <a:t>ファイル</a:t>
            </a:r>
            <a:r>
              <a:rPr lang="ja-JP" altLang="en-US" dirty="0">
                <a:latin typeface="ＭＳ ゴシック" panose="020B0609070205080204" pitchFamily="49" charset="-128"/>
                <a:ea typeface="ＭＳ ゴシック" panose="020B0609070205080204" pitchFamily="49" charset="-128"/>
              </a:rPr>
              <a:t>内のコメント</a:t>
            </a:r>
            <a:r>
              <a:rPr lang="en-US" dirty="0" err="1">
                <a:latin typeface="ＭＳ ゴシック" panose="020B0609070205080204" pitchFamily="49" charset="-128"/>
                <a:ea typeface="ＭＳ ゴシック" panose="020B0609070205080204" pitchFamily="49" charset="-128"/>
              </a:rPr>
              <a:t>文字列（テキスト</a:t>
            </a:r>
            <a:r>
              <a:rPr lang="en-US"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によって、</a:t>
            </a:r>
            <a:r>
              <a:rPr lang="en-US" baseline="0" dirty="0" err="1">
                <a:latin typeface="ＭＳ ゴシック" panose="020B0609070205080204" pitchFamily="49" charset="-128"/>
                <a:ea typeface="ＭＳ ゴシック" panose="020B0609070205080204" pitchFamily="49" charset="-128"/>
              </a:rPr>
              <a:t>著作者やライセンスについて説明するもので</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多くの場合</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ソースコード）</a:t>
            </a:r>
            <a:r>
              <a:rPr lang="en-US" baseline="0" dirty="0" err="1">
                <a:latin typeface="ＭＳ ゴシック" panose="020B0609070205080204" pitchFamily="49" charset="-128"/>
                <a:ea typeface="ＭＳ ゴシック" panose="020B0609070205080204" pitchFamily="49" charset="-128"/>
              </a:rPr>
              <a:t>ファイルに</a:t>
            </a:r>
            <a:r>
              <a:rPr lang="ja-JP" altLang="en-US" baseline="0" dirty="0">
                <a:latin typeface="ＭＳ ゴシック" panose="020B0609070205080204" pitchFamily="49" charset="-128"/>
                <a:ea typeface="ＭＳ ゴシック" panose="020B0609070205080204" pitchFamily="49" charset="-128"/>
              </a:rPr>
              <a:t>適用される</a:t>
            </a:r>
            <a:r>
              <a:rPr lang="en-US" baseline="0" dirty="0" err="1">
                <a:latin typeface="ＭＳ ゴシック" panose="020B0609070205080204" pitchFamily="49" charset="-128"/>
                <a:ea typeface="ＭＳ ゴシック" panose="020B0609070205080204" pitchFamily="49" charset="-128"/>
              </a:rPr>
              <a:t>ライセンスを知る</a:t>
            </a:r>
            <a:r>
              <a:rPr lang="ja-JP" altLang="en-US" baseline="0" dirty="0">
                <a:latin typeface="ＭＳ ゴシック" panose="020B0609070205080204" pitchFamily="49" charset="-128"/>
                <a:ea typeface="ＭＳ ゴシック" panose="020B0609070205080204" pitchFamily="49" charset="-128"/>
              </a:rPr>
              <a:t>最も</a:t>
            </a:r>
            <a:r>
              <a:rPr lang="en-US" baseline="0" dirty="0" err="1">
                <a:latin typeface="ＭＳ ゴシック" panose="020B0609070205080204" pitchFamily="49" charset="-128"/>
                <a:ea typeface="ＭＳ ゴシック" panose="020B0609070205080204" pitchFamily="49" charset="-128"/>
              </a:rPr>
              <a:t>重要な方法として認識されています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p>
          <a:p>
            <a:r>
              <a:rPr lang="en-US" baseline="0" dirty="0"/>
              <a:t>---</a:t>
            </a:r>
          </a:p>
          <a:p>
            <a:pPr defTabSz="1314724">
              <a:defRPr/>
            </a:pPr>
            <a:r>
              <a:rPr lang="en-US" altLang="ja-JP" dirty="0"/>
              <a:t>This slide explains license compatibility, the way of understanding what licenses can</a:t>
            </a:r>
            <a:r>
              <a:rPr lang="en-US" altLang="ja-JP" baseline="0" dirty="0"/>
              <a:t> be used together. Some FOSS licenses are compatible with each other. Some are incompatible. This is an important consideration when choosing code and choosing licenses.</a:t>
            </a: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ＭＳ ゴシック" panose="020B0609070205080204" pitchFamily="49" charset="-128"/>
                <a:ea typeface="ＭＳ ゴシック" panose="020B0609070205080204" pitchFamily="49" charset="-128"/>
              </a:rPr>
              <a:t>このスライドは</a:t>
            </a:r>
            <a:r>
              <a:rPr lang="en-US" sz="1200" baseline="0" dirty="0">
                <a:latin typeface="ＭＳ ゴシック" panose="020B0609070205080204" pitchFamily="49" charset="-128"/>
                <a:ea typeface="ＭＳ ゴシック" panose="020B0609070205080204" pitchFamily="49" charset="-128"/>
              </a:rPr>
              <a:t> マルチライセンスについて説明しています。これは、2つ以上のライセンス条件がソフトウェアに適用される状況です。</a:t>
            </a:r>
            <a:br>
              <a:rPr lang="en-US" sz="1200" baseline="0" dirty="0">
                <a:latin typeface="ＭＳ ゴシック" panose="020B0609070205080204" pitchFamily="49" charset="-128"/>
                <a:ea typeface="ＭＳ ゴシック" panose="020B0609070205080204" pitchFamily="49" charset="-128"/>
              </a:rPr>
            </a:br>
            <a:r>
              <a:rPr lang="en-US" sz="1200" baseline="0" dirty="0">
                <a:latin typeface="ＭＳ ゴシック" panose="020B0609070205080204" pitchFamily="49" charset="-128"/>
                <a:ea typeface="ＭＳ ゴシック" panose="020B0609070205080204" pitchFamily="49" charset="-128"/>
              </a:rPr>
              <a:t/>
            </a:r>
            <a:br>
              <a:rPr lang="en-US" sz="1200" baseline="0" dirty="0">
                <a:latin typeface="ＭＳ ゴシック" panose="020B0609070205080204" pitchFamily="49" charset="-128"/>
                <a:ea typeface="ＭＳ ゴシック" panose="020B0609070205080204" pitchFamily="49" charset="-128"/>
              </a:rPr>
            </a:br>
            <a:r>
              <a:rPr lang="en-US" sz="1200" b="1" dirty="0">
                <a:latin typeface="ＭＳ ゴシック" panose="020B0609070205080204" pitchFamily="49" charset="-128"/>
                <a:ea typeface="ＭＳ ゴシック" panose="020B0609070205080204" pitchFamily="49" charset="-128"/>
              </a:rPr>
              <a:t>結合的（Conjunctive）</a:t>
            </a:r>
            <a:r>
              <a:rPr lang="en-US" sz="1200" dirty="0">
                <a:latin typeface="ＭＳ ゴシック" panose="020B0609070205080204" pitchFamily="49" charset="-128"/>
                <a:ea typeface="ＭＳ ゴシック" panose="020B0609070205080204" pitchFamily="49" charset="-128"/>
              </a:rPr>
              <a:t> ＝ 複数のライセンスを適用します。</a:t>
            </a:r>
          </a:p>
          <a:p>
            <a:pPr lvl="1"/>
            <a:r>
              <a:rPr lang="en-US" sz="1200" dirty="0">
                <a:latin typeface="ＭＳ ゴシック" panose="020B0609070205080204" pitchFamily="49" charset="-128"/>
                <a:ea typeface="ＭＳ ゴシック" panose="020B0609070205080204" pitchFamily="49" charset="-128"/>
              </a:rPr>
              <a:t>GPL-2.0 プロジェクトはBSD三条項ライセンス下のコードも含みます。 </a:t>
            </a:r>
          </a:p>
          <a:p>
            <a:pPr marL="857469" lvl="1"/>
            <a:r>
              <a:rPr lang="en-US" sz="1200" baseline="0" dirty="0">
                <a:latin typeface="ＭＳ ゴシック" panose="020B0609070205080204" pitchFamily="49" charset="-128"/>
                <a:ea typeface="ＭＳ ゴシック" panose="020B0609070205080204" pitchFamily="49" charset="-128"/>
                <a:sym typeface="Wingdings"/>
              </a:rPr>
              <a:t>この状況においては両方の条項を満たさなければいけません。</a:t>
            </a:r>
          </a:p>
          <a:p>
            <a:r>
              <a:rPr lang="en-US" sz="1200" b="1" dirty="0">
                <a:latin typeface="ＭＳ ゴシック" panose="020B0609070205080204" pitchFamily="49" charset="-128"/>
                <a:ea typeface="ＭＳ ゴシック" panose="020B0609070205080204" pitchFamily="49" charset="-128"/>
              </a:rPr>
              <a:t>離接的（Disjunctive）</a:t>
            </a:r>
            <a:r>
              <a:rPr lang="en-US" sz="1200" dirty="0">
                <a:latin typeface="ＭＳ ゴシック" panose="020B0609070205080204" pitchFamily="49" charset="-128"/>
                <a:ea typeface="ＭＳ ゴシック" panose="020B0609070205080204" pitchFamily="49" charset="-128"/>
              </a:rPr>
              <a:t> ＝ </a:t>
            </a:r>
            <a:r>
              <a:rPr lang="ja-JP" altLang="en-US" sz="1200" dirty="0">
                <a:latin typeface="ＭＳ ゴシック" panose="020B0609070205080204" pitchFamily="49" charset="-128"/>
                <a:ea typeface="ＭＳ ゴシック" panose="020B0609070205080204" pitchFamily="49" charset="-128"/>
              </a:rPr>
              <a:t>複数のオープンソース ライセンス</a:t>
            </a:r>
            <a:r>
              <a:rPr lang="en-US" sz="1200" dirty="0">
                <a:latin typeface="ＭＳ ゴシック" panose="020B0609070205080204" pitchFamily="49" charset="-128"/>
                <a:ea typeface="ＭＳ ゴシック" panose="020B0609070205080204" pitchFamily="49" charset="-128"/>
              </a:rPr>
              <a:t>から</a:t>
            </a:r>
            <a:r>
              <a:rPr lang="en-US" altLang="ja-JP" sz="1200" dirty="0">
                <a:latin typeface="ＭＳ ゴシック" panose="020B0609070205080204" pitchFamily="49" charset="-128"/>
                <a:ea typeface="ＭＳ ゴシック" panose="020B0609070205080204" pitchFamily="49" charset="-128"/>
              </a:rPr>
              <a:t>1</a:t>
            </a:r>
            <a:r>
              <a:rPr lang="en-US" sz="1200" dirty="0">
                <a:latin typeface="ＭＳ ゴシック" panose="020B0609070205080204" pitchFamily="49" charset="-128"/>
                <a:ea typeface="ＭＳ ゴシック" panose="020B0609070205080204" pitchFamily="49" charset="-128"/>
              </a:rPr>
              <a:t>つのライセンスを選択します。</a:t>
            </a:r>
          </a:p>
          <a:p>
            <a:pPr lvl="1"/>
            <a:r>
              <a:rPr lang="en-US" sz="1200" dirty="0">
                <a:latin typeface="ＭＳ ゴシック" panose="020B0609070205080204" pitchFamily="49" charset="-128"/>
                <a:ea typeface="ＭＳ ゴシック" panose="020B0609070205080204" pitchFamily="49" charset="-128"/>
              </a:rPr>
              <a:t>Mozilla 3ライセンス（tri-license）</a:t>
            </a:r>
          </a:p>
          <a:p>
            <a:pPr lvl="1"/>
            <a:r>
              <a:rPr lang="en-US" sz="1200" dirty="0">
                <a:latin typeface="ＭＳ ゴシック" panose="020B0609070205080204" pitchFamily="49" charset="-128"/>
                <a:ea typeface="ＭＳ ゴシック" panose="020B0609070205080204" pitchFamily="49" charset="-128"/>
              </a:rPr>
              <a:t>Jetty</a:t>
            </a:r>
          </a:p>
          <a:p>
            <a:pPr lvl="1"/>
            <a:r>
              <a:rPr lang="en-US" sz="1200" dirty="0">
                <a:latin typeface="ＭＳ ゴシック" panose="020B0609070205080204" pitchFamily="49" charset="-128"/>
                <a:ea typeface="ＭＳ ゴシック" panose="020B0609070205080204" pitchFamily="49" charset="-128"/>
              </a:rPr>
              <a:t>Ruby</a:t>
            </a:r>
            <a:endParaRPr lang="en-US" sz="1200" dirty="0">
              <a:solidFill>
                <a:srgbClr val="FF0000"/>
              </a:solidFill>
              <a:latin typeface="ＭＳ ゴシック" panose="020B0609070205080204" pitchFamily="49" charset="-128"/>
              <a:ea typeface="ＭＳ ゴシック" panose="020B0609070205080204" pitchFamily="49" charset="-128"/>
            </a:endParaRPr>
          </a:p>
          <a:p>
            <a:pPr defTabSz="1715172">
              <a:defRPr/>
            </a:pPr>
            <a:r>
              <a:rPr lang="en-US" sz="1200" dirty="0">
                <a:latin typeface="ＭＳ ゴシック" panose="020B0609070205080204" pitchFamily="49" charset="-128"/>
                <a:ea typeface="ＭＳ ゴシック" panose="020B0609070205080204" pitchFamily="49" charset="-128"/>
              </a:rPr>
              <a:t/>
            </a:r>
            <a:br>
              <a:rPr lang="en-US" sz="1200" dirty="0">
                <a:latin typeface="ＭＳ ゴシック" panose="020B0609070205080204" pitchFamily="49" charset="-128"/>
                <a:ea typeface="ＭＳ ゴシック" panose="020B0609070205080204" pitchFamily="49" charset="-128"/>
              </a:rPr>
            </a:br>
            <a:r>
              <a:rPr lang="en-US" sz="1200" dirty="0">
                <a:latin typeface="ＭＳ ゴシック" panose="020B0609070205080204" pitchFamily="49" charset="-128"/>
                <a:ea typeface="ＭＳ ゴシック" panose="020B0609070205080204" pitchFamily="49" charset="-128"/>
              </a:rPr>
              <a:t>離接的なライセンスは、</a:t>
            </a:r>
            <a:r>
              <a:rPr lang="en-US" sz="1200" baseline="0" dirty="0">
                <a:latin typeface="ＭＳ ゴシック" panose="020B0609070205080204" pitchFamily="49" charset="-128"/>
                <a:ea typeface="ＭＳ ゴシック" panose="020B0609070205080204" pitchFamily="49" charset="-128"/>
              </a:rPr>
              <a:t> </a:t>
            </a:r>
            <a:r>
              <a:rPr lang="en-US" sz="1200" baseline="0" dirty="0" err="1">
                <a:latin typeface="ＭＳ ゴシック" panose="020B0609070205080204" pitchFamily="49" charset="-128"/>
                <a:ea typeface="ＭＳ ゴシック" panose="020B0609070205080204" pitchFamily="49" charset="-128"/>
              </a:rPr>
              <a:t>FOSSポリシーを策定する際により深く調査す</a:t>
            </a:r>
            <a:r>
              <a:rPr lang="ja-JP" altLang="en-US" sz="1200" baseline="0" dirty="0">
                <a:latin typeface="ＭＳ ゴシック" panose="020B0609070205080204" pitchFamily="49" charset="-128"/>
                <a:ea typeface="ＭＳ ゴシック" panose="020B0609070205080204" pitchFamily="49" charset="-128"/>
              </a:rPr>
              <a:t>べき</a:t>
            </a:r>
            <a:r>
              <a:rPr lang="en-US" sz="1200" baseline="0" dirty="0" err="1">
                <a:latin typeface="ＭＳ ゴシック" panose="020B0609070205080204" pitchFamily="49" charset="-128"/>
                <a:ea typeface="ＭＳ ゴシック" panose="020B0609070205080204" pitchFamily="49" charset="-128"/>
              </a:rPr>
              <a:t>重要な</a:t>
            </a:r>
            <a:r>
              <a:rPr lang="ja-JP" altLang="en-US" sz="1200" baseline="0" dirty="0">
                <a:latin typeface="ＭＳ ゴシック" panose="020B0609070205080204" pitchFamily="49" charset="-128"/>
                <a:ea typeface="ＭＳ ゴシック" panose="020B0609070205080204" pitchFamily="49" charset="-128"/>
              </a:rPr>
              <a:t>事柄となる</a:t>
            </a:r>
            <a:r>
              <a:rPr lang="en-US" sz="1200" baseline="0" dirty="0" err="1">
                <a:latin typeface="ＭＳ ゴシック" panose="020B0609070205080204" pitchFamily="49" charset="-128"/>
                <a:ea typeface="ＭＳ ゴシック" panose="020B0609070205080204" pitchFamily="49" charset="-128"/>
              </a:rPr>
              <a:t>ことがあります</a:t>
            </a:r>
            <a:r>
              <a:rPr lang="en-US" sz="1200" baseline="0" dirty="0">
                <a:latin typeface="ＭＳ ゴシック" panose="020B0609070205080204" pitchFamily="49" charset="-128"/>
                <a:ea typeface="ＭＳ ゴシック" panose="020B0609070205080204" pitchFamily="49" charset="-128"/>
              </a:rPr>
              <a:t>。</a:t>
            </a:r>
          </a:p>
          <a:p>
            <a:pPr defTabSz="1715172">
              <a:defRPr/>
            </a:pPr>
            <a:endParaRPr lang="en-US" sz="1200" dirty="0">
              <a:latin typeface="ＭＳ ゴシック" panose="020B0609070205080204" pitchFamily="49" charset="-128"/>
              <a:ea typeface="ＭＳ ゴシック" panose="020B0609070205080204" pitchFamily="49" charset="-128"/>
              <a:cs typeface="Arial"/>
            </a:endParaRPr>
          </a:p>
          <a:p>
            <a:pPr defTabSz="1715172">
              <a:defRPr/>
            </a:pPr>
            <a:r>
              <a:rPr lang="en-US" sz="1200" dirty="0" err="1">
                <a:latin typeface="ＭＳ ゴシック" panose="020B0609070205080204" pitchFamily="49" charset="-128"/>
                <a:ea typeface="ＭＳ ゴシック" panose="020B0609070205080204" pitchFamily="49" charset="-128"/>
                <a:cs typeface="Arial"/>
              </a:rPr>
              <a:t>離接的なライセンスの下では、ライセンスを選択することができます</a:t>
            </a:r>
            <a:r>
              <a:rPr lang="en-US" sz="1200" dirty="0">
                <a:latin typeface="ＭＳ ゴシック" panose="020B0609070205080204" pitchFamily="49" charset="-128"/>
                <a:ea typeface="ＭＳ ゴシック" panose="020B0609070205080204" pitchFamily="49" charset="-128"/>
                <a:cs typeface="Arial"/>
              </a:rPr>
              <a:t>。</a:t>
            </a:r>
            <a:r>
              <a:rPr lang="ja-JP" altLang="en-US" sz="1200" dirty="0">
                <a:latin typeface="ＭＳ ゴシック" panose="020B0609070205080204" pitchFamily="49" charset="-128"/>
                <a:ea typeface="ＭＳ ゴシック" panose="020B0609070205080204" pitchFamily="49" charset="-128"/>
                <a:cs typeface="Arial"/>
              </a:rPr>
              <a:t>たとえば、</a:t>
            </a:r>
            <a:r>
              <a:rPr lang="en-US" sz="1200" dirty="0" err="1">
                <a:latin typeface="ＭＳ ゴシック" panose="020B0609070205080204" pitchFamily="49" charset="-128"/>
                <a:ea typeface="ＭＳ ゴシック" panose="020B0609070205080204" pitchFamily="49" charset="-128"/>
                <a:cs typeface="Arial"/>
              </a:rPr>
              <a:t>GPLとよりパーミッシブなライセンスが選択肢にあった場合、ライセンスの両立性と</a:t>
            </a:r>
            <a:r>
              <a:rPr lang="ja-JP" altLang="en-US" sz="1200" dirty="0">
                <a:latin typeface="ＭＳ ゴシック" panose="020B0609070205080204" pitchFamily="49" charset="-128"/>
                <a:ea typeface="ＭＳ ゴシック" panose="020B0609070205080204" pitchFamily="49" charset="-128"/>
                <a:cs typeface="Arial"/>
              </a:rPr>
              <a:t>要件を十分検討した上で、</a:t>
            </a:r>
            <a:r>
              <a:rPr lang="en-US" sz="1200" dirty="0" err="1">
                <a:latin typeface="ＭＳ ゴシック" panose="020B0609070205080204" pitchFamily="49" charset="-128"/>
                <a:ea typeface="ＭＳ ゴシック" panose="020B0609070205080204" pitchFamily="49" charset="-128"/>
                <a:cs typeface="Arial"/>
              </a:rPr>
              <a:t>どちらのライセンスで頒布するか</a:t>
            </a:r>
            <a:r>
              <a:rPr lang="ja-JP" altLang="en-US" sz="1200" dirty="0">
                <a:latin typeface="ＭＳ ゴシック" panose="020B0609070205080204" pitchFamily="49" charset="-128"/>
                <a:ea typeface="ＭＳ ゴシック" panose="020B0609070205080204" pitchFamily="49" charset="-128"/>
                <a:cs typeface="Arial"/>
              </a:rPr>
              <a:t>を</a:t>
            </a:r>
            <a:r>
              <a:rPr lang="en-US" sz="1200" dirty="0" err="1">
                <a:latin typeface="ＭＳ ゴシック" panose="020B0609070205080204" pitchFamily="49" charset="-128"/>
                <a:ea typeface="ＭＳ ゴシック" panose="020B0609070205080204" pitchFamily="49" charset="-128"/>
                <a:cs typeface="Arial"/>
              </a:rPr>
              <a:t>選択できます</a:t>
            </a:r>
            <a:r>
              <a:rPr lang="en-US" sz="1200" dirty="0">
                <a:latin typeface="ＭＳ ゴシック" panose="020B0609070205080204" pitchFamily="49" charset="-128"/>
                <a:ea typeface="ＭＳ ゴシック" panose="020B0609070205080204" pitchFamily="49" charset="-128"/>
                <a:cs typeface="Arial"/>
              </a:rPr>
              <a:t>。 </a:t>
            </a:r>
          </a:p>
          <a:p>
            <a:pPr defTabSz="1715172">
              <a:defRPr/>
            </a:pPr>
            <a:r>
              <a:rPr lang="en-US" sz="1200" dirty="0">
                <a:latin typeface="ＭＳ ゴシック" panose="020B0609070205080204" pitchFamily="49" charset="-128"/>
                <a:ea typeface="ＭＳ ゴシック" panose="020B0609070205080204" pitchFamily="49" charset="-128"/>
                <a:cs typeface="Arial"/>
              </a:rPr>
              <a:t> </a:t>
            </a:r>
          </a:p>
          <a:p>
            <a:pPr defTabSz="1715172">
              <a:defRPr/>
            </a:pPr>
            <a:r>
              <a:rPr lang="en-US" sz="1200" dirty="0" err="1">
                <a:latin typeface="ＭＳ ゴシック" panose="020B0609070205080204" pitchFamily="49" charset="-128"/>
                <a:ea typeface="ＭＳ ゴシック" panose="020B0609070205080204" pitchFamily="49" charset="-128"/>
                <a:cs typeface="Arial"/>
              </a:rPr>
              <a:t>プロジェクトが離接的なライセンス</a:t>
            </a:r>
            <a:r>
              <a:rPr lang="ja-JP" altLang="en-US" sz="1200" dirty="0">
                <a:latin typeface="ＭＳ ゴシック" panose="020B0609070205080204" pitchFamily="49" charset="-128"/>
                <a:ea typeface="ＭＳ ゴシック" panose="020B0609070205080204" pitchFamily="49" charset="-128"/>
                <a:cs typeface="Arial"/>
              </a:rPr>
              <a:t>を設定して</a:t>
            </a:r>
            <a:r>
              <a:rPr lang="en-US" sz="1200" dirty="0">
                <a:latin typeface="ＭＳ ゴシック" panose="020B0609070205080204" pitchFamily="49" charset="-128"/>
                <a:ea typeface="ＭＳ ゴシック" panose="020B0609070205080204" pitchFamily="49" charset="-128"/>
                <a:cs typeface="Arial"/>
              </a:rPr>
              <a:t>も、</a:t>
            </a:r>
            <a:r>
              <a:rPr lang="ja-JP" altLang="en-US" sz="1200" dirty="0">
                <a:latin typeface="ＭＳ ゴシック" panose="020B0609070205080204" pitchFamily="49" charset="-128"/>
                <a:ea typeface="ＭＳ ゴシック" panose="020B0609070205080204" pitchFamily="49" charset="-128"/>
                <a:cs typeface="Arial"/>
              </a:rPr>
              <a:t>時として、あなたが利用しようとした</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err="1">
                <a:latin typeface="ＭＳ ゴシック" panose="020B0609070205080204" pitchFamily="49" charset="-128"/>
                <a:ea typeface="ＭＳ ゴシック" panose="020B0609070205080204" pitchFamily="49" charset="-128"/>
                <a:cs typeface="Arial"/>
              </a:rPr>
              <a:t>には</a:t>
            </a:r>
            <a:r>
              <a:rPr lang="en-US" altLang="ja-JP" sz="1200" dirty="0">
                <a:latin typeface="ＭＳ ゴシック" panose="020B0609070205080204" pitchFamily="49" charset="-128"/>
                <a:ea typeface="ＭＳ ゴシック" panose="020B0609070205080204" pitchFamily="49" charset="-128"/>
                <a:cs typeface="Arial"/>
              </a:rPr>
              <a:t>1</a:t>
            </a:r>
            <a:r>
              <a:rPr lang="en-US" sz="1200" dirty="0">
                <a:latin typeface="ＭＳ ゴシック" panose="020B0609070205080204" pitchFamily="49" charset="-128"/>
                <a:ea typeface="ＭＳ ゴシック" panose="020B0609070205080204" pitchFamily="49" charset="-128"/>
                <a:cs typeface="Arial"/>
              </a:rPr>
              <a:t>つのライセンスだけ</a:t>
            </a:r>
            <a:r>
              <a:rPr lang="ja-JP" altLang="en-US" sz="1200" dirty="0">
                <a:latin typeface="ＭＳ ゴシック" panose="020B0609070205080204" pitchFamily="49" charset="-128"/>
                <a:ea typeface="ＭＳ ゴシック" panose="020B0609070205080204" pitchFamily="49" charset="-128"/>
                <a:cs typeface="Arial"/>
              </a:rPr>
              <a:t>が設定されている</a:t>
            </a:r>
            <a:r>
              <a:rPr lang="en-US" sz="1200" dirty="0" err="1">
                <a:latin typeface="ＭＳ ゴシック" panose="020B0609070205080204" pitchFamily="49" charset="-128"/>
                <a:ea typeface="ＭＳ ゴシック" panose="020B0609070205080204" pitchFamily="49" charset="-128"/>
                <a:cs typeface="Arial"/>
              </a:rPr>
              <a:t>場合</a:t>
            </a:r>
            <a:r>
              <a:rPr lang="ja-JP" altLang="en-US" sz="1200" dirty="0">
                <a:latin typeface="ＭＳ ゴシック" panose="020B0609070205080204" pitchFamily="49" charset="-128"/>
                <a:ea typeface="ＭＳ ゴシック" panose="020B0609070205080204" pitchFamily="49" charset="-128"/>
                <a:cs typeface="Arial"/>
              </a:rPr>
              <a:t>もあります。おそらく、その</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a:latin typeface="ＭＳ ゴシック" panose="020B0609070205080204" pitchFamily="49" charset="-128"/>
                <a:ea typeface="ＭＳ ゴシック" panose="020B0609070205080204" pitchFamily="49" charset="-128"/>
                <a:cs typeface="Arial"/>
              </a:rPr>
              <a:t>の作成者が、</a:t>
            </a:r>
            <a:r>
              <a:rPr lang="en-US" sz="1200" dirty="0" err="1">
                <a:latin typeface="ＭＳ ゴシック" panose="020B0609070205080204" pitchFamily="49" charset="-128"/>
                <a:ea typeface="ＭＳ ゴシック" panose="020B0609070205080204" pitchFamily="49" charset="-128"/>
                <a:cs typeface="Arial"/>
              </a:rPr>
              <a:t>この選択をすでに実施し</a:t>
            </a:r>
            <a:r>
              <a:rPr lang="ja-JP" altLang="en-US" sz="1200" dirty="0">
                <a:latin typeface="ＭＳ ゴシック" panose="020B0609070205080204" pitchFamily="49" charset="-128"/>
                <a:ea typeface="ＭＳ ゴシック" panose="020B0609070205080204" pitchFamily="49" charset="-128"/>
                <a:cs typeface="Arial"/>
              </a:rPr>
              <a:t>てしまっているのかもしれません</a:t>
            </a:r>
            <a:r>
              <a:rPr lang="en-US" sz="1200" dirty="0">
                <a:latin typeface="ＭＳ ゴシック" panose="020B0609070205080204" pitchFamily="49" charset="-128"/>
                <a:ea typeface="ＭＳ ゴシック" panose="020B0609070205080204" pitchFamily="49" charset="-128"/>
                <a:cs typeface="Arial"/>
              </a:rPr>
              <a:t>。使</a:t>
            </a:r>
            <a:r>
              <a:rPr lang="ja-JP" altLang="en-US" sz="1200" dirty="0">
                <a:latin typeface="ＭＳ ゴシック" panose="020B0609070205080204" pitchFamily="49" charset="-128"/>
                <a:ea typeface="ＭＳ ゴシック" panose="020B0609070205080204" pitchFamily="49" charset="-128"/>
                <a:cs typeface="Arial"/>
              </a:rPr>
              <a:t>いたくない</a:t>
            </a:r>
            <a:r>
              <a:rPr lang="en-US" sz="1200" dirty="0" err="1">
                <a:latin typeface="ＭＳ ゴシック" panose="020B0609070205080204" pitchFamily="49" charset="-128"/>
                <a:ea typeface="ＭＳ ゴシック" panose="020B0609070205080204" pitchFamily="49" charset="-128"/>
                <a:cs typeface="Arial"/>
              </a:rPr>
              <a:t>ライセンス</a:t>
            </a:r>
            <a:r>
              <a:rPr lang="ja-JP" altLang="en-US" sz="1200" dirty="0">
                <a:latin typeface="ＭＳ ゴシック" panose="020B0609070205080204" pitchFamily="49" charset="-128"/>
                <a:ea typeface="ＭＳ ゴシック" panose="020B0609070205080204" pitchFamily="49" charset="-128"/>
                <a:cs typeface="Arial"/>
              </a:rPr>
              <a:t>が</a:t>
            </a:r>
            <a:r>
              <a:rPr lang="en-US" sz="1200" dirty="0" err="1">
                <a:latin typeface="ＭＳ ゴシック" panose="020B0609070205080204" pitchFamily="49" charset="-128"/>
                <a:ea typeface="ＭＳ ゴシック" panose="020B0609070205080204" pitchFamily="49" charset="-128"/>
                <a:cs typeface="Arial"/>
              </a:rPr>
              <a:t>選択</a:t>
            </a:r>
            <a:r>
              <a:rPr lang="ja-JP" altLang="en-US" sz="1200" dirty="0">
                <a:latin typeface="ＭＳ ゴシック" panose="020B0609070205080204" pitchFamily="49" charset="-128"/>
                <a:ea typeface="ＭＳ ゴシック" panose="020B0609070205080204" pitchFamily="49" charset="-128"/>
                <a:cs typeface="Arial"/>
              </a:rPr>
              <a:t>されていた場合は</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原作</a:t>
            </a:r>
            <a:r>
              <a:rPr lang="ja-JP" altLang="en-US" sz="1200" dirty="0">
                <a:latin typeface="ＭＳ ゴシック" panose="020B0609070205080204" pitchFamily="49" charset="-128"/>
                <a:ea typeface="ＭＳ ゴシック" panose="020B0609070205080204" pitchFamily="49" charset="-128"/>
                <a:cs typeface="Arial"/>
              </a:rPr>
              <a:t>品</a:t>
            </a:r>
            <a:r>
              <a:rPr lang="en-US" sz="1200" dirty="0" err="1">
                <a:latin typeface="ＭＳ ゴシック" panose="020B0609070205080204" pitchFamily="49" charset="-128"/>
                <a:ea typeface="ＭＳ ゴシック" panose="020B0609070205080204" pitchFamily="49" charset="-128"/>
                <a:cs typeface="Arial"/>
              </a:rPr>
              <a:t>の著作権保有者が誰かを明確にし</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そこから直接コードを入手す</a:t>
            </a:r>
            <a:r>
              <a:rPr lang="ja-JP" altLang="en-US" sz="1200" dirty="0">
                <a:latin typeface="ＭＳ ゴシック" panose="020B0609070205080204" pitchFamily="49" charset="-128"/>
                <a:ea typeface="ＭＳ ゴシック" panose="020B0609070205080204" pitchFamily="49" charset="-128"/>
                <a:cs typeface="Arial"/>
              </a:rPr>
              <a:t>る</a:t>
            </a:r>
            <a:r>
              <a:rPr lang="en-US" sz="1200" dirty="0" err="1">
                <a:latin typeface="ＭＳ ゴシック" panose="020B0609070205080204" pitchFamily="49" charset="-128"/>
                <a:ea typeface="ＭＳ ゴシック" panose="020B0609070205080204" pitchFamily="49" charset="-128"/>
                <a:cs typeface="Arial"/>
              </a:rPr>
              <a:t>べきかどうかを検討しなければ</a:t>
            </a:r>
            <a:r>
              <a:rPr lang="ja-JP" altLang="en-US" sz="1200" dirty="0">
                <a:latin typeface="ＭＳ ゴシック" panose="020B0609070205080204" pitchFamily="49" charset="-128"/>
                <a:ea typeface="ＭＳ ゴシック" panose="020B0609070205080204" pitchFamily="49" charset="-128"/>
                <a:cs typeface="Arial"/>
              </a:rPr>
              <a:t>なり</a:t>
            </a:r>
            <a:r>
              <a:rPr lang="en-US" sz="1200" dirty="0" err="1">
                <a:latin typeface="ＭＳ ゴシック" panose="020B0609070205080204" pitchFamily="49" charset="-128"/>
                <a:ea typeface="ＭＳ ゴシック" panose="020B0609070205080204" pitchFamily="49" charset="-128"/>
                <a:cs typeface="Arial"/>
              </a:rPr>
              <a:t>ません</a:t>
            </a:r>
            <a:r>
              <a:rPr lang="en-US" sz="1200" dirty="0">
                <a:latin typeface="ＭＳ ゴシック" panose="020B0609070205080204" pitchFamily="49" charset="-128"/>
                <a:ea typeface="ＭＳ ゴシック" panose="020B0609070205080204" pitchFamily="49" charset="-128"/>
                <a:cs typeface="Arial"/>
              </a:rPr>
              <a:t>。</a:t>
            </a:r>
          </a:p>
          <a:p>
            <a:endParaRPr lang="en-US" sz="1200" dirty="0">
              <a:latin typeface="ＭＳ ゴシック" panose="020B0609070205080204" pitchFamily="49" charset="-128"/>
              <a:ea typeface="ＭＳ ゴシック" panose="020B0609070205080204" pitchFamily="49" charset="-128"/>
              <a:cs typeface="Arial"/>
            </a:endParaRPr>
          </a:p>
          <a:p>
            <a:r>
              <a:rPr lang="en-US" sz="1200" b="1" dirty="0">
                <a:latin typeface="ＭＳ ゴシック" panose="020B0609070205080204" pitchFamily="49" charset="-128"/>
                <a:ea typeface="ＭＳ ゴシック" panose="020B0609070205080204" pitchFamily="49" charset="-128"/>
                <a:cs typeface="Arial"/>
              </a:rPr>
              <a:t>例） </a:t>
            </a:r>
          </a:p>
          <a:p>
            <a:r>
              <a:rPr lang="en-US" sz="1200" dirty="0">
                <a:latin typeface="ＭＳ ゴシック" panose="020B0609070205080204" pitchFamily="49" charset="-128"/>
                <a:ea typeface="ＭＳ ゴシック" panose="020B0609070205080204" pitchFamily="49" charset="-128"/>
                <a:cs typeface="Arial"/>
              </a:rPr>
              <a:t>MPL 1.1/GPL 2.0/LGPL 2.1 - - </a:t>
            </a:r>
          </a:p>
          <a:p>
            <a:r>
              <a:rPr lang="en-US" sz="1200" dirty="0">
                <a:latin typeface="ＭＳ ゴシック" panose="020B0609070205080204" pitchFamily="49" charset="-128"/>
                <a:ea typeface="ＭＳ ゴシック" panose="020B0609070205080204" pitchFamily="49" charset="-128"/>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ＭＳ ゴシック" panose="020B0609070205080204" pitchFamily="49" charset="-128"/>
                <a:ea typeface="ＭＳ ゴシック" panose="020B0609070205080204" pitchFamily="49" charset="-128"/>
                <a:cs typeface="Arial"/>
              </a:rPr>
              <a:t> . . . </a:t>
            </a:r>
          </a:p>
          <a:p>
            <a:r>
              <a:rPr lang="en-US" sz="1200" dirty="0">
                <a:latin typeface="ＭＳ ゴシック" panose="020B0609070205080204" pitchFamily="49" charset="-128"/>
                <a:ea typeface="ＭＳ ゴシック" panose="020B0609070205080204" pitchFamily="49" charset="-128"/>
                <a:cs typeface="Arial"/>
              </a:rPr>
              <a:t>
このファイルの内容は、上記に代えて、GNU General Public License Version 2 </a:t>
            </a:r>
            <a:r>
              <a:rPr lang="en-US" sz="1200" dirty="0" err="1">
                <a:latin typeface="ＭＳ ゴシック" panose="020B0609070205080204" pitchFamily="49" charset="-128"/>
                <a:ea typeface="ＭＳ ゴシック" panose="020B0609070205080204" pitchFamily="49" charset="-128"/>
                <a:cs typeface="Arial"/>
              </a:rPr>
              <a:t>以降のライセンス</a:t>
            </a:r>
            <a:r>
              <a:rPr lang="en-US" sz="1200" dirty="0">
                <a:latin typeface="ＭＳ ゴシック" panose="020B0609070205080204" pitchFamily="49" charset="-128"/>
                <a:ea typeface="ＭＳ ゴシック" panose="020B0609070205080204" pitchFamily="49" charset="-128"/>
                <a:cs typeface="Arial"/>
              </a:rPr>
              <a:t>（ 「GPL」ライセンス）、もしくは - GNU Lesser General Public License Version 2.1以降のライセンス</a:t>
            </a:r>
            <a:r>
              <a:rPr lang="ja-JP" altLang="en-US" sz="1200" dirty="0">
                <a:latin typeface="ＭＳ ゴシック" panose="020B0609070205080204" pitchFamily="49" charset="-128"/>
                <a:ea typeface="ＭＳ ゴシック" panose="020B0609070205080204" pitchFamily="49" charset="-128"/>
                <a:cs typeface="Arial"/>
              </a:rPr>
              <a:t> </a:t>
            </a:r>
            <a:r>
              <a:rPr lang="en-US" sz="1200" dirty="0">
                <a:latin typeface="ＭＳ ゴシック" panose="020B0609070205080204" pitchFamily="49" charset="-128"/>
                <a:ea typeface="ＭＳ ゴシック" panose="020B0609070205080204" pitchFamily="49" charset="-128"/>
                <a:cs typeface="Arial"/>
              </a:rPr>
              <a:t>( 「LGPL」ライセンス) </a:t>
            </a:r>
            <a:r>
              <a:rPr lang="en-US" sz="1200" dirty="0" err="1">
                <a:latin typeface="ＭＳ ゴシック" panose="020B0609070205080204" pitchFamily="49" charset="-128"/>
                <a:ea typeface="ＭＳ ゴシック" panose="020B0609070205080204" pitchFamily="49" charset="-128"/>
                <a:cs typeface="Arial"/>
              </a:rPr>
              <a:t>の条件に従って使用することも可能です。この場合、このファイルの使用には上記の条項ではなく</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GPLもしくはLGPL</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ライセンスの条項が適用されます</a:t>
            </a:r>
            <a:r>
              <a:rPr lang="ja-JP" altLang="en-US" sz="1200" dirty="0" err="1">
                <a:latin typeface="ＭＳ ゴシック" panose="020B0609070205080204" pitchFamily="49" charset="-128"/>
                <a:ea typeface="ＭＳ ゴシック" panose="020B0609070205080204" pitchFamily="49" charset="-128"/>
                <a:cs typeface="Arial"/>
              </a:rPr>
              <a:t>。</a:t>
            </a:r>
            <a:endParaRPr lang="en-US" sz="1200" dirty="0">
              <a:latin typeface="ＭＳ ゴシック" panose="020B0609070205080204" pitchFamily="49" charset="-128"/>
              <a:ea typeface="ＭＳ ゴシック" panose="020B0609070205080204" pitchFamily="49" charset="-128"/>
              <a:cs typeface="Arial"/>
            </a:endParaRP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a:t>
            </a:r>
            <a:r>
              <a:rPr lang="en-US" sz="1200" b="1" dirty="0">
                <a:latin typeface="ＭＳ ゴシック" panose="020B0609070205080204" pitchFamily="49" charset="-128"/>
                <a:ea typeface="ＭＳ ゴシック" panose="020B0609070205080204" pitchFamily="49" charset="-128"/>
                <a:cs typeface="Arial"/>
              </a:rPr>
              <a:t>デュアル（Dual）</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ここで</a:t>
            </a:r>
            <a:r>
              <a:rPr lang="ja-JP" altLang="en-US" sz="1200" dirty="0">
                <a:latin typeface="ＭＳ ゴシック" panose="020B0609070205080204" pitchFamily="49" charset="-128"/>
                <a:ea typeface="ＭＳ ゴシック" panose="020B0609070205080204" pitchFamily="49" charset="-128"/>
                <a:cs typeface="Arial"/>
              </a:rPr>
              <a:t>記述したすべての</a:t>
            </a:r>
            <a:r>
              <a:rPr lang="en-US" sz="1200" dirty="0">
                <a:latin typeface="ＭＳ ゴシック" panose="020B0609070205080204" pitchFamily="49" charset="-128"/>
                <a:ea typeface="ＭＳ ゴシック" panose="020B0609070205080204" pitchFamily="49" charset="-128"/>
                <a:cs typeface="Arial"/>
              </a:rPr>
              <a:t>状況で使われうる、混乱を招く用語ですが、通常この用語はOSSライセンスもしくは商用ライセンスの選択に関するビジネスモデルについて言及しています。ビジネスモデルとしてのデュアル </a:t>
            </a:r>
            <a:r>
              <a:rPr lang="en-US" sz="1200" dirty="0" err="1">
                <a:latin typeface="ＭＳ ゴシック" panose="020B0609070205080204" pitchFamily="49" charset="-128"/>
                <a:ea typeface="ＭＳ ゴシック" panose="020B0609070205080204" pitchFamily="49" charset="-128"/>
                <a:cs typeface="Arial"/>
              </a:rPr>
              <a:t>ライセンスについての詳細は</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こちら</a:t>
            </a:r>
            <a:r>
              <a:rPr lang="ja-JP" altLang="en-US" sz="1200" dirty="0">
                <a:latin typeface="ＭＳ ゴシック" panose="020B0609070205080204" pitchFamily="49" charset="-128"/>
                <a:ea typeface="ＭＳ ゴシック" panose="020B0609070205080204" pitchFamily="49" charset="-128"/>
                <a:cs typeface="Arial"/>
              </a:rPr>
              <a:t>を参照してください</a:t>
            </a:r>
            <a:r>
              <a:rPr lang="en-US" sz="1200" dirty="0">
                <a:latin typeface="ＭＳ ゴシック" panose="020B0609070205080204" pitchFamily="49" charset="-128"/>
                <a:ea typeface="ＭＳ ゴシック" panose="020B0609070205080204" pitchFamily="49" charset="-128"/>
                <a:cs typeface="Arial"/>
              </a:rPr>
              <a:t>： http://oss-watch.ac.uk/resources/duallicence2  </a:t>
            </a:r>
          </a:p>
          <a:p>
            <a:endParaRPr lang="en-US" sz="1200" dirty="0">
              <a:latin typeface="Arial"/>
              <a:cs typeface="Arial"/>
            </a:endParaRPr>
          </a:p>
          <a:p>
            <a:r>
              <a:rPr lang="en-US" sz="1200" dirty="0">
                <a:latin typeface="Arial"/>
                <a:cs typeface="Arial"/>
              </a:rPr>
              <a:t>----</a:t>
            </a:r>
          </a:p>
          <a:p>
            <a:r>
              <a:rPr lang="en-US" altLang="ja-JP" sz="1200" dirty="0">
                <a:latin typeface="+mn-lt"/>
              </a:rPr>
              <a:t>This slides explains</a:t>
            </a:r>
            <a:r>
              <a:rPr lang="en-US" altLang="ja-JP" sz="1200" baseline="0" dirty="0">
                <a:latin typeface="+mn-lt"/>
              </a:rPr>
              <a:t> multi-licensing. This is the situation where more than set of license terms can apply to a piece of software. </a:t>
            </a:r>
            <a:br>
              <a:rPr lang="en-US" altLang="ja-JP" sz="1200" baseline="0" dirty="0">
                <a:latin typeface="+mn-lt"/>
              </a:rPr>
            </a:br>
            <a:r>
              <a:rPr lang="en-US" altLang="ja-JP" sz="1200" baseline="0" dirty="0">
                <a:latin typeface="+mn-lt"/>
              </a:rPr>
              <a:t/>
            </a:r>
            <a:br>
              <a:rPr lang="en-US" altLang="ja-JP" sz="1200" baseline="0" dirty="0">
                <a:latin typeface="+mn-lt"/>
              </a:rPr>
            </a:br>
            <a:r>
              <a:rPr lang="en-US" altLang="ja-JP" sz="1200" b="1" dirty="0"/>
              <a:t>Conjunctive</a:t>
            </a:r>
            <a:r>
              <a:rPr lang="en-US" altLang="ja-JP" sz="1200" dirty="0"/>
              <a:t> = Multiple licenses apply</a:t>
            </a:r>
          </a:p>
          <a:p>
            <a:pPr lvl="1"/>
            <a:r>
              <a:rPr lang="en-US" altLang="ja-JP" sz="1200" dirty="0"/>
              <a:t>GPL-2.0 project also includes code under BSD-3-Clause </a:t>
            </a:r>
          </a:p>
          <a:p>
            <a:pPr marL="857469" lvl="1"/>
            <a:r>
              <a:rPr lang="en-US" altLang="ja-JP" sz="1200" dirty="0">
                <a:sym typeface="Wingdings"/>
              </a:rPr>
              <a:t>In</a:t>
            </a:r>
            <a:r>
              <a:rPr lang="en-US" altLang="ja-JP" sz="1200" baseline="0" dirty="0">
                <a:sym typeface="Wingdings"/>
              </a:rPr>
              <a:t> this situation you h</a:t>
            </a:r>
            <a:r>
              <a:rPr lang="en-US" altLang="ja-JP" sz="1200" dirty="0"/>
              <a:t>ave to comply with both sets of license terms</a:t>
            </a:r>
          </a:p>
          <a:p>
            <a:r>
              <a:rPr lang="en-US" altLang="ja-JP" sz="1200" b="1" dirty="0"/>
              <a:t>Disjunctive</a:t>
            </a:r>
            <a:r>
              <a:rPr lang="en-US" altLang="ja-JP" sz="1200" dirty="0"/>
              <a:t> = Choice of one open source license or another</a:t>
            </a:r>
          </a:p>
          <a:p>
            <a:pPr lvl="1"/>
            <a:r>
              <a:rPr lang="en-US" altLang="ja-JP" sz="1200" dirty="0"/>
              <a:t>Mozilla tri-license</a:t>
            </a:r>
          </a:p>
          <a:p>
            <a:pPr lvl="1"/>
            <a:r>
              <a:rPr lang="en-US" altLang="ja-JP" sz="1200" dirty="0"/>
              <a:t>Jetty</a:t>
            </a:r>
          </a:p>
          <a:p>
            <a:pPr lvl="1"/>
            <a:r>
              <a:rPr lang="en-US" altLang="ja-JP" sz="1200" dirty="0"/>
              <a:t>Ruby</a:t>
            </a:r>
            <a:endParaRPr lang="en-US" altLang="ja-JP" sz="1200" dirty="0">
              <a:solidFill>
                <a:srgbClr val="FF0000"/>
              </a:solidFill>
            </a:endParaRPr>
          </a:p>
          <a:p>
            <a:pPr defTabSz="1715172">
              <a:defRPr/>
            </a:pPr>
            <a:r>
              <a:rPr lang="en-US" altLang="ja-JP" sz="1200" dirty="0">
                <a:latin typeface="+mn-lt"/>
              </a:rPr>
              <a:t/>
            </a:r>
            <a:br>
              <a:rPr lang="en-US" altLang="ja-JP" sz="1200" dirty="0">
                <a:latin typeface="+mn-lt"/>
              </a:rPr>
            </a:br>
            <a:r>
              <a:rPr lang="en-US" altLang="ja-JP" sz="1200" dirty="0">
                <a:latin typeface="+mn-lt"/>
              </a:rPr>
              <a:t>Disjunctive licensing may be something important to explore more deeply</a:t>
            </a:r>
            <a:r>
              <a:rPr lang="en-US" altLang="ja-JP" sz="1200" baseline="0" dirty="0">
                <a:latin typeface="+mn-lt"/>
              </a:rPr>
              <a:t> when creating a FOSS policy.</a:t>
            </a:r>
          </a:p>
          <a:p>
            <a:pPr defTabSz="1715172">
              <a:defRPr/>
            </a:pPr>
            <a:endParaRPr lang="en-US" altLang="ja-JP" sz="1200" dirty="0">
              <a:cs typeface="Arial"/>
            </a:endParaRPr>
          </a:p>
          <a:p>
            <a:pPr defTabSz="1715172">
              <a:defRPr/>
            </a:pPr>
            <a:r>
              <a:rPr lang="en-US" altLang="ja-JP" sz="1200" dirty="0">
                <a:latin typeface="Arial"/>
                <a:cs typeface="Arial"/>
              </a:rPr>
              <a:t>Under disjunctive licensing you have a choice of licensing, i.e. GPL and a more permissive license option, you may choose which license you are going to distribute under depending on license compatibility, license requirements.  </a:t>
            </a:r>
          </a:p>
          <a:p>
            <a:pPr defTabSz="1715172">
              <a:defRPr/>
            </a:pPr>
            <a:r>
              <a:rPr lang="en-US" altLang="ja-JP"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a:latin typeface="Arial"/>
                <a:cs typeface="Arial"/>
              </a:rPr>
              <a:t>weren</a:t>
            </a:r>
            <a:r>
              <a:rPr lang="ja-JP" altLang="en-US" sz="1200" dirty="0">
                <a:latin typeface="Arial"/>
                <a:cs typeface="Arial"/>
              </a:rPr>
              <a:t>’</a:t>
            </a:r>
            <a:r>
              <a:rPr lang="en-US" altLang="ja-JP" sz="1200" dirty="0">
                <a:latin typeface="Arial"/>
                <a:cs typeface="Arial"/>
              </a:rPr>
              <a:t>t going to use, now you might have to consider if you should figure out who the original © holder is and get the code directly from them</a:t>
            </a:r>
          </a:p>
          <a:p>
            <a:endParaRPr lang="en-US" altLang="ja-JP" sz="1200" dirty="0">
              <a:latin typeface="Arial"/>
              <a:cs typeface="Arial"/>
            </a:endParaRPr>
          </a:p>
          <a:p>
            <a:r>
              <a:rPr lang="en-US" altLang="ja-JP" sz="1200" b="1" dirty="0">
                <a:latin typeface="Arial"/>
                <a:cs typeface="Arial"/>
              </a:rPr>
              <a:t>Example: </a:t>
            </a:r>
          </a:p>
          <a:p>
            <a:r>
              <a:rPr lang="en-US" altLang="ja-JP" sz="1200" dirty="0">
                <a:latin typeface="Arial"/>
                <a:cs typeface="Arial"/>
              </a:rPr>
              <a:t>MPL 1.1/GPL 2.0/LGPL 2.1 - - </a:t>
            </a:r>
          </a:p>
          <a:p>
            <a:r>
              <a:rPr lang="en-US" altLang="ja-JP" sz="1200" dirty="0">
                <a:latin typeface="Arial"/>
                <a:cs typeface="Arial"/>
              </a:rPr>
              <a:t>“The contents of this file are subject to the Mozilla Public License Version - 1.1 (the "License"); you may not use this file except in compliance with - the License.</a:t>
            </a:r>
          </a:p>
          <a:p>
            <a:r>
              <a:rPr lang="en-US" altLang="ja-JP" sz="1200" dirty="0">
                <a:latin typeface="Arial"/>
                <a:cs typeface="Arial"/>
              </a:rPr>
              <a:t> . . . </a:t>
            </a:r>
          </a:p>
          <a:p>
            <a:r>
              <a:rPr lang="en-US" altLang="ja-JP"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a:latin typeface="Arial"/>
              <a:cs typeface="Arial"/>
            </a:endParaRPr>
          </a:p>
          <a:p>
            <a:r>
              <a:rPr lang="en-US" altLang="ja-JP"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a:latin typeface="Arial"/>
              <a:cs typeface="Arial"/>
            </a:endParaRPr>
          </a:p>
          <a:p>
            <a:r>
              <a:rPr lang="en-US" altLang="ja-JP" sz="1200" dirty="0">
                <a:latin typeface="Arial"/>
                <a:cs typeface="Arial"/>
              </a:rPr>
              <a:t>“</a:t>
            </a:r>
            <a:r>
              <a:rPr lang="en-US" altLang="ja-JP" sz="1200" b="1" dirty="0">
                <a:latin typeface="Arial"/>
                <a:cs typeface="Arial"/>
              </a:rPr>
              <a:t>dual</a:t>
            </a:r>
            <a:r>
              <a:rPr lang="en-US" altLang="ja-JP" sz="1200" dirty="0">
                <a:latin typeface="Arial"/>
                <a:cs typeface="Arial"/>
              </a:rPr>
              <a:t>” = confusing term that may be used for any of these situations, but usually refers to business model of OSS license or commercial license choice</a:t>
            </a:r>
          </a:p>
          <a:p>
            <a:r>
              <a:rPr lang="en-US" altLang="ja-JP" sz="1200" dirty="0">
                <a:latin typeface="Arial"/>
                <a:cs typeface="Arial"/>
              </a:rPr>
              <a:t>For more on dual-licensing as a business model: http://oss-watch.ac.uk/resources/duallicence2  </a:t>
            </a:r>
            <a:endParaRPr lang="en-GB" altLang="ja-JP" sz="1200" dirty="0">
              <a:latin typeface="Arial"/>
              <a:cs typeface="Arial"/>
            </a:endParaRPr>
          </a:p>
          <a:p>
            <a:endParaRPr lang="en-GB" sz="17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23</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FOSSライセンスは、</a:t>
            </a:r>
            <a:r>
              <a:rPr lang="ja-JP" altLang="en-US" dirty="0">
                <a:latin typeface="ＭＳ ゴシック" panose="020B0609070205080204" pitchFamily="49" charset="-128"/>
                <a:ea typeface="ＭＳ ゴシック" panose="020B0609070205080204" pitchFamily="49" charset="-128"/>
              </a:rPr>
              <a:t>一般に改変と再頒布を許容する条件の下でソースコードを入手可能にする</a:t>
            </a:r>
            <a:r>
              <a:rPr lang="x-none" dirty="0">
                <a:latin typeface="ＭＳ ゴシック" panose="020B0609070205080204" pitchFamily="49" charset="-128"/>
                <a:ea typeface="ＭＳ ゴシック" panose="020B0609070205080204" pitchFamily="49" charset="-128"/>
              </a:rPr>
              <a:t>FOSSソフトウェア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ライセンスです。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パーミッシブなFOSSライセンスの例としてはMIT、BSD、Apacheライセンスがあります。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ライセンスの互恵性は、著作権のある</a:t>
            </a:r>
            <a:r>
              <a:rPr lang="ja-JP" altLang="en-US" dirty="0">
                <a:latin typeface="ＭＳ ゴシック" panose="020B0609070205080204" pitchFamily="49" charset="-128"/>
                <a:ea typeface="ＭＳ ゴシック" panose="020B0609070205080204" pitchFamily="49" charset="-128"/>
              </a:rPr>
              <a:t>ソフトウェア</a:t>
            </a:r>
            <a:r>
              <a:rPr lang="x-none" dirty="0">
                <a:latin typeface="ＭＳ ゴシック" panose="020B0609070205080204" pitchFamily="49" charset="-128"/>
                <a:ea typeface="ＭＳ ゴシック" panose="020B0609070205080204" pitchFamily="49" charset="-128"/>
              </a:rPr>
              <a:t>の</a:t>
            </a:r>
            <a:r>
              <a:rPr lang="ja-JP" altLang="en-US" dirty="0">
                <a:latin typeface="ＭＳ ゴシック" panose="020B0609070205080204" pitchFamily="49" charset="-128"/>
                <a:ea typeface="ＭＳ ゴシック" panose="020B0609070205080204" pitchFamily="49" charset="-128"/>
              </a:rPr>
              <a:t>派生的著作物</a:t>
            </a:r>
            <a:r>
              <a:rPr lang="x-none" dirty="0">
                <a:latin typeface="ＭＳ ゴシック" panose="020B0609070205080204" pitchFamily="49" charset="-128"/>
                <a:ea typeface="ＭＳ ゴシック" panose="020B0609070205080204" pitchFamily="49" charset="-128"/>
              </a:rPr>
              <a:t>が同じライセンスの下で</a:t>
            </a:r>
            <a:r>
              <a:rPr lang="ja-JP" altLang="en-US" dirty="0">
                <a:latin typeface="ＭＳ ゴシック" panose="020B0609070205080204" pitchFamily="49" charset="-128"/>
                <a:ea typeface="ＭＳ ゴシック" panose="020B0609070205080204" pitchFamily="49" charset="-128"/>
              </a:rPr>
              <a:t>入手でき</a:t>
            </a:r>
            <a:r>
              <a:rPr lang="x-none" dirty="0">
                <a:latin typeface="ＭＳ ゴシック" panose="020B0609070205080204" pitchFamily="49" charset="-128"/>
                <a:ea typeface="ＭＳ ゴシック" panose="020B0609070205080204" pitchFamily="49" charset="-128"/>
              </a:rPr>
              <a:t>なければならないことを意味しています。その他の言い方として、「遺伝的」、「コピーレフト」、「</a:t>
            </a:r>
            <a:r>
              <a:rPr lang="ja-JP" altLang="en-US" dirty="0">
                <a:latin typeface="ＭＳ ゴシック" panose="020B0609070205080204" pitchFamily="49" charset="-128"/>
                <a:ea typeface="ＭＳ ゴシック" panose="020B0609070205080204" pitchFamily="49" charset="-128"/>
              </a:rPr>
              <a:t>共用（</a:t>
            </a:r>
            <a:r>
              <a:rPr lang="en-US" altLang="ja-JP" dirty="0">
                <a:latin typeface="ＭＳ ゴシック" panose="020B0609070205080204" pitchFamily="49" charset="-128"/>
                <a:ea typeface="ＭＳ ゴシック" panose="020B0609070205080204" pitchFamily="49" charset="-128"/>
              </a:rPr>
              <a:t>Share-alike</a:t>
            </a:r>
            <a:r>
              <a:rPr lang="ja-JP" altLang="en-US" dirty="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さらには、</a:t>
            </a:r>
            <a:r>
              <a:rPr lang="x-none" dirty="0">
                <a:latin typeface="ＭＳ ゴシック" panose="020B0609070205080204" pitchFamily="49" charset="-128"/>
                <a:ea typeface="ＭＳ ゴシック" panose="020B0609070205080204" pitchFamily="49" charset="-128"/>
              </a:rPr>
              <a:t>非難的な意味で「ウィルス性」といったものがあります。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スタイルのライセンスにはGPL、LGPLといったものがあります。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多くの場合、ソース</a:t>
            </a:r>
            <a:r>
              <a:rPr lang="ja-JP" altLang="en-US" dirty="0">
                <a:latin typeface="ＭＳ ゴシック" panose="020B0609070205080204" pitchFamily="49" charset="-128"/>
                <a:ea typeface="ＭＳ ゴシック" panose="020B0609070205080204" pitchFamily="49" charset="-128"/>
              </a:rPr>
              <a:t>入手</a:t>
            </a:r>
            <a:r>
              <a:rPr lang="x-none" dirty="0">
                <a:latin typeface="ＭＳ ゴシック" panose="020B0609070205080204" pitchFamily="49" charset="-128"/>
                <a:ea typeface="ＭＳ ゴシック" panose="020B0609070205080204" pitchFamily="49" charset="-128"/>
              </a:rPr>
              <a:t>についての義務が</a:t>
            </a:r>
            <a:r>
              <a:rPr lang="ja-JP" altLang="en-US" dirty="0">
                <a:latin typeface="ＭＳ ゴシック" panose="020B0609070205080204" pitchFamily="49" charset="-128"/>
                <a:ea typeface="ＭＳ ゴシック" panose="020B0609070205080204" pitchFamily="49" charset="-128"/>
              </a:rPr>
              <a:t>規定されており</a:t>
            </a:r>
            <a:r>
              <a:rPr lang="x-none" dirty="0">
                <a:latin typeface="ＭＳ ゴシック" panose="020B0609070205080204" pitchFamily="49" charset="-128"/>
                <a:ea typeface="ＭＳ ゴシック" panose="020B0609070205080204" pitchFamily="49" charset="-128"/>
              </a:rPr>
              <a:t>、プログラムやライブラリのバイナリ版を頒布する場合に</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そのバイナリに対応した</a:t>
            </a:r>
            <a:r>
              <a:rPr lang="x-none" dirty="0">
                <a:latin typeface="ＭＳ ゴシック" panose="020B0609070205080204" pitchFamily="49" charset="-128"/>
                <a:ea typeface="ＭＳ ゴシック" panose="020B0609070205080204" pitchFamily="49" charset="-128"/>
              </a:rPr>
              <a:t>ソースコードを</a:t>
            </a:r>
            <a:r>
              <a:rPr lang="ja-JP" altLang="en-US" dirty="0">
                <a:latin typeface="ＭＳ ゴシック" panose="020B0609070205080204" pitchFamily="49" charset="-128"/>
                <a:ea typeface="ＭＳ ゴシック" panose="020B0609070205080204" pitchFamily="49" charset="-128"/>
              </a:rPr>
              <a:t>提供</a:t>
            </a:r>
            <a:r>
              <a:rPr lang="x-none" dirty="0">
                <a:latin typeface="ＭＳ ゴシック" panose="020B0609070205080204" pitchFamily="49" charset="-128"/>
                <a:ea typeface="ＭＳ ゴシック" panose="020B0609070205080204" pitchFamily="49" charset="-128"/>
              </a:rPr>
              <a:t>することを求めます。ソースコードは同じ版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のものでなくてはならず、内容は頒布するバイナリ版に対応していなくてはいけません。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フリーウェアとシェアウェアはFOSSではありません。フリーウェアもシェアウェアもコスト</a:t>
            </a:r>
            <a:r>
              <a:rPr lang="ja-JP" altLang="en-US" dirty="0">
                <a:latin typeface="ＭＳ ゴシック" panose="020B0609070205080204" pitchFamily="49" charset="-128"/>
                <a:ea typeface="ＭＳ ゴシック" panose="020B0609070205080204" pitchFamily="49" charset="-128"/>
              </a:rPr>
              <a:t>なしに入手</a:t>
            </a:r>
            <a:r>
              <a:rPr lang="x-none" dirty="0">
                <a:latin typeface="ＭＳ ゴシック" panose="020B0609070205080204" pitchFamily="49" charset="-128"/>
                <a:ea typeface="ＭＳ ゴシック" panose="020B0609070205080204" pitchFamily="49" charset="-128"/>
              </a:rPr>
              <a:t>可能</a:t>
            </a:r>
            <a:r>
              <a:rPr lang="ja-JP" altLang="en-US" dirty="0">
                <a:latin typeface="ＭＳ ゴシック" panose="020B0609070205080204" pitchFamily="49" charset="-128"/>
                <a:ea typeface="ＭＳ ゴシック" panose="020B0609070205080204" pitchFamily="49" charset="-128"/>
              </a:rPr>
              <a:t>だとしても</a:t>
            </a:r>
            <a:r>
              <a:rPr lang="x-none" dirty="0">
                <a:latin typeface="ＭＳ ゴシック" panose="020B0609070205080204" pitchFamily="49" charset="-128"/>
                <a:ea typeface="ＭＳ ゴシック" panose="020B0609070205080204" pitchFamily="49" charset="-128"/>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ＭＳ ゴシック" panose="020B0609070205080204" pitchFamily="49" charset="-128"/>
                <a:ea typeface="ＭＳ ゴシック" panose="020B0609070205080204" pitchFamily="49" charset="-128"/>
              </a:rPr>
              <a:t>上の</a:t>
            </a:r>
            <a:r>
              <a:rPr lang="x-none" dirty="0">
                <a:latin typeface="ＭＳ ゴシック" panose="020B0609070205080204" pitchFamily="49" charset="-128"/>
                <a:ea typeface="ＭＳ ゴシック" panose="020B0609070205080204" pitchFamily="49" charset="-128"/>
              </a:rPr>
              <a:t>制約を含んでいます。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マルチライセンスはソフトウェアを複数のライセンスの下で使うことができる</a:t>
            </a:r>
            <a:r>
              <a:rPr lang="ja-JP" altLang="en-US" dirty="0">
                <a:latin typeface="ＭＳ ゴシック" panose="020B0609070205080204" pitchFamily="49" charset="-128"/>
                <a:ea typeface="ＭＳ ゴシック" panose="020B0609070205080204" pitchFamily="49" charset="-128"/>
              </a:rPr>
              <a:t>手法</a:t>
            </a:r>
            <a:r>
              <a:rPr lang="x-none" dirty="0">
                <a:latin typeface="ＭＳ ゴシック" panose="020B0609070205080204" pitchFamily="49" charset="-128"/>
                <a:ea typeface="ＭＳ ゴシック" panose="020B0609070205080204" pitchFamily="49" charset="-128"/>
              </a:rPr>
              <a:t>のことを言います。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、あるオープンソース ソフトウェアはMITとGPLv2の2つのライセンス</a:t>
            </a:r>
            <a:r>
              <a:rPr lang="ja-JP" altLang="en-US" dirty="0">
                <a:latin typeface="ＭＳ ゴシック" panose="020B0609070205080204" pitchFamily="49" charset="-128"/>
                <a:ea typeface="ＭＳ ゴシック" panose="020B0609070205080204" pitchFamily="49" charset="-128"/>
              </a:rPr>
              <a:t>で供与</a:t>
            </a:r>
            <a:r>
              <a:rPr lang="x-none" dirty="0">
                <a:latin typeface="ＭＳ ゴシック" panose="020B0609070205080204" pitchFamily="49" charset="-128"/>
                <a:ea typeface="ＭＳ ゴシック" panose="020B0609070205080204" pitchFamily="49" charset="-128"/>
              </a:rPr>
              <a:t>することができます。そのようなケースでは、使用者がニーズに合わせてライセンスを</a:t>
            </a:r>
            <a:r>
              <a:rPr lang="ja-JP" altLang="en-US" dirty="0">
                <a:latin typeface="ＭＳ ゴシック" panose="020B0609070205080204" pitchFamily="49" charset="-128"/>
                <a:ea typeface="ＭＳ ゴシック" panose="020B0609070205080204" pitchFamily="49" charset="-128"/>
              </a:rPr>
              <a:t>自由</a:t>
            </a:r>
            <a:r>
              <a:rPr lang="x-none" dirty="0">
                <a:latin typeface="ＭＳ ゴシック" panose="020B0609070205080204" pitchFamily="49" charset="-128"/>
                <a:ea typeface="ＭＳ ゴシック" panose="020B0609070205080204" pitchFamily="49" charset="-128"/>
              </a:rPr>
              <a:t>に選択できます。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FOSSの告知／表示</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は、著作権保有者</a:t>
            </a:r>
            <a:r>
              <a:rPr lang="ja-JP" altLang="en-US" dirty="0" err="1">
                <a:latin typeface="ＭＳ ゴシック" panose="020B0609070205080204" pitchFamily="49" charset="-128"/>
                <a:ea typeface="ＭＳ ゴシック" panose="020B0609070205080204" pitchFamily="49" charset="-128"/>
              </a:rPr>
              <a:t>を識</a:t>
            </a:r>
            <a:r>
              <a:rPr lang="ja-JP" altLang="en-US" dirty="0">
                <a:latin typeface="ＭＳ ゴシック" panose="020B0609070205080204" pitchFamily="49" charset="-128"/>
                <a:ea typeface="ＭＳ ゴシック" panose="020B0609070205080204" pitchFamily="49" charset="-128"/>
              </a:rPr>
              <a:t>別し</a:t>
            </a:r>
            <a:r>
              <a:rPr lang="x-none" dirty="0">
                <a:latin typeface="ＭＳ ゴシック" panose="020B0609070205080204" pitchFamily="49" charset="-128"/>
                <a:ea typeface="ＭＳ ゴシック" panose="020B0609070205080204" pitchFamily="49" charset="-128"/>
              </a:rPr>
              <a:t>、そのソフトウェアをコントロールするライセンスについての情報を含む場合があります。FOSSの告知／表示が改</a:t>
            </a:r>
            <a:r>
              <a:rPr lang="ja-JP" altLang="en-US" dirty="0">
                <a:latin typeface="ＭＳ ゴシック" panose="020B0609070205080204" pitchFamily="49" charset="-128"/>
                <a:ea typeface="ＭＳ ゴシック" panose="020B0609070205080204" pitchFamily="49" charset="-128"/>
              </a:rPr>
              <a:t>変に</a:t>
            </a:r>
            <a:r>
              <a:rPr lang="x-none" dirty="0">
                <a:latin typeface="ＭＳ ゴシック" panose="020B0609070205080204" pitchFamily="49" charset="-128"/>
                <a:ea typeface="ＭＳ ゴシック" panose="020B0609070205080204" pitchFamily="49" charset="-128"/>
              </a:rPr>
              <a:t>ついて告知を提供する場合もあります。FOSSの告知／表示を帰属</a:t>
            </a:r>
            <a:r>
              <a:rPr lang="ja-JP" altLang="en-US" dirty="0">
                <a:latin typeface="ＭＳ ゴシック" panose="020B0609070205080204" pitchFamily="49" charset="-128"/>
                <a:ea typeface="ＭＳ ゴシック" panose="020B0609070205080204" pitchFamily="49" charset="-128"/>
              </a:rPr>
              <a:t>告知</a:t>
            </a:r>
            <a:r>
              <a:rPr lang="x-none" dirty="0">
                <a:latin typeface="ＭＳ ゴシック" panose="020B0609070205080204" pitchFamily="49" charset="-128"/>
                <a:ea typeface="ＭＳ ゴシック" panose="020B0609070205080204" pitchFamily="49" charset="-128"/>
              </a:rPr>
              <a:t>の目的で、保持、再生成することを求めるライセンスもあります。</a:t>
            </a:r>
          </a:p>
          <a:p>
            <a:endParaRPr lang="en-US" dirty="0">
              <a:latin typeface="Calibri"/>
            </a:endParaRPr>
          </a:p>
          <a:p>
            <a:r>
              <a:rPr lang="en-US" dirty="0">
                <a:latin typeface="Calibri"/>
              </a:rPr>
              <a:t>---</a:t>
            </a:r>
          </a:p>
          <a:p>
            <a:r>
              <a:rPr lang="x-none" altLang="ja-JP" dirty="0">
                <a:latin typeface="+mn-lt"/>
              </a:rPr>
              <a:t>FOSS licenses are Free and FOSS Software licenses generally make source code available under terms that allow for modification and redistribution.</a:t>
            </a:r>
          </a:p>
          <a:p>
            <a:endParaRPr lang="en-US" altLang="ja-JP" dirty="0">
              <a:latin typeface="+mn-lt"/>
            </a:endParaRPr>
          </a:p>
          <a:p>
            <a:r>
              <a:rPr lang="x-none" altLang="ja-JP" dirty="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a:latin typeface="+mn-lt"/>
            </a:endParaRPr>
          </a:p>
          <a:p>
            <a:r>
              <a:rPr lang="x-none" altLang="ja-JP" dirty="0">
                <a:latin typeface="+mn-lt"/>
              </a:rPr>
              <a:t>Examples of permissive FOSS licenses include MIT, BSD, and Apache.</a:t>
            </a:r>
          </a:p>
          <a:p>
            <a:endParaRPr lang="en-US" altLang="ja-JP" dirty="0">
              <a:latin typeface="+mn-lt"/>
            </a:endParaRPr>
          </a:p>
          <a:p>
            <a:r>
              <a:rPr lang="x-none" altLang="ja-JP" dirty="0">
                <a:latin typeface="+mn-lt"/>
              </a:rPr>
              <a:t>License reciprocity means that the derivative work of the copyrighted work must be made available under the same license. Other names being used include "hereditary", "copyleft", "share-alike", and pejoratively</a:t>
            </a:r>
            <a:r>
              <a:rPr lang="en-US" altLang="ja-JP" dirty="0">
                <a:latin typeface="+mn-lt"/>
              </a:rPr>
              <a:t> </a:t>
            </a:r>
            <a:r>
              <a:rPr lang="x-none" altLang="ja-JP" dirty="0">
                <a:latin typeface="+mn-lt"/>
              </a:rPr>
              <a:t>"viral."</a:t>
            </a:r>
          </a:p>
          <a:p>
            <a:endParaRPr lang="x-none" altLang="ja-JP" dirty="0">
              <a:latin typeface="+mn-lt"/>
            </a:endParaRPr>
          </a:p>
          <a:p>
            <a:r>
              <a:rPr lang="x-none" altLang="ja-JP" dirty="0">
                <a:latin typeface="+mn-lt"/>
              </a:rPr>
              <a:t>Examples of copyleft-style licenses include GPL and LGPL.  </a:t>
            </a:r>
          </a:p>
          <a:p>
            <a:endParaRPr lang="x-none" altLang="ja-JP" dirty="0">
              <a:latin typeface="+mn-lt"/>
            </a:endParaRPr>
          </a:p>
          <a:p>
            <a:r>
              <a:rPr lang="x-none" altLang="ja-JP" dirty="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a:latin typeface="+mn-lt"/>
            </a:endParaRPr>
          </a:p>
          <a:p>
            <a:r>
              <a:rPr lang="x-none" altLang="ja-JP" dirty="0">
                <a:latin typeface="+mn-lt"/>
              </a:rPr>
              <a:t>Freeware and Shareware are not FOSS.</a:t>
            </a:r>
            <a:r>
              <a:rPr lang="en-US" altLang="ja-JP" dirty="0">
                <a:latin typeface="+mn-lt"/>
              </a:rPr>
              <a:t> </a:t>
            </a:r>
            <a:r>
              <a:rPr lang="x-none" altLang="ja-JP" dirty="0">
                <a:latin typeface="+mn-lt"/>
              </a:rPr>
              <a:t>The reason is that even though freeware and shareware are available without cost, they don't allow the users to make modifications to the software.</a:t>
            </a:r>
            <a:r>
              <a:rPr lang="en-US" altLang="ja-JP" dirty="0">
                <a:latin typeface="+mn-lt"/>
              </a:rPr>
              <a:t> </a:t>
            </a:r>
            <a:r>
              <a:rPr lang="x-none" altLang="ja-JP" dirty="0">
                <a:latin typeface="+mn-lt"/>
              </a:rPr>
              <a:t>In fact, many of the freeware and shareware contain similar license restrictions common in proprietary software.</a:t>
            </a:r>
          </a:p>
          <a:p>
            <a:endParaRPr lang="en-US" altLang="ja-JP" dirty="0">
              <a:latin typeface="+mn-lt"/>
            </a:endParaRPr>
          </a:p>
          <a:p>
            <a:r>
              <a:rPr lang="x-none" altLang="ja-JP" dirty="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a:latin typeface="+mn-lt"/>
            </a:endParaRPr>
          </a:p>
          <a:p>
            <a:r>
              <a:rPr lang="x-none" altLang="ja-JP" dirty="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24</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このスライドではFOSSコンプライアンスには</a:t>
            </a:r>
            <a:r>
              <a:rPr lang="en-US" baseline="0" dirty="0">
                <a:latin typeface="ＭＳ ゴシック" panose="020B0609070205080204" pitchFamily="49" charset="-128"/>
                <a:ea typeface="ＭＳ ゴシック" panose="020B0609070205080204" pitchFamily="49" charset="-128"/>
              </a:rPr>
              <a:t> 目的が</a:t>
            </a:r>
            <a:r>
              <a:rPr lang="en-US" altLang="ja-JP" baseline="0" dirty="0">
                <a:latin typeface="ＭＳ ゴシック" panose="020B0609070205080204" pitchFamily="49" charset="-128"/>
                <a:ea typeface="ＭＳ ゴシック" panose="020B0609070205080204" pitchFamily="49" charset="-128"/>
              </a:rPr>
              <a:t>2</a:t>
            </a:r>
            <a:r>
              <a:rPr lang="en-US" baseline="0" dirty="0">
                <a:latin typeface="ＭＳ ゴシック" panose="020B0609070205080204" pitchFamily="49" charset="-128"/>
                <a:ea typeface="ＭＳ ゴシック" panose="020B0609070205080204" pitchFamily="49" charset="-128"/>
              </a:rPr>
              <a:t>つあることを説明しています。</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つは、自身の義務（FOSSを</a:t>
            </a:r>
            <a:r>
              <a:rPr lang="ja-JP" altLang="en-US" baseline="0" dirty="0">
                <a:latin typeface="ＭＳ ゴシック" panose="020B0609070205080204" pitchFamily="49" charset="-128"/>
                <a:ea typeface="ＭＳ ゴシック" panose="020B0609070205080204" pitchFamily="49" charset="-128"/>
              </a:rPr>
              <a:t>検出し</a:t>
            </a:r>
            <a:r>
              <a:rPr 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追跡する）を</a:t>
            </a:r>
            <a:r>
              <a:rPr lang="ja-JP" altLang="en-US" baseline="0" dirty="0">
                <a:latin typeface="ＭＳ ゴシック" panose="020B0609070205080204" pitchFamily="49" charset="-128"/>
                <a:ea typeface="ＭＳ ゴシック" panose="020B0609070205080204" pitchFamily="49" charset="-128"/>
              </a:rPr>
              <a:t>認識し</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そこで得た情報を維持する</a:t>
            </a:r>
            <a:r>
              <a:rPr lang="en-US" baseline="0" dirty="0" err="1">
                <a:latin typeface="ＭＳ ゴシック" panose="020B0609070205080204" pitchFamily="49" charset="-128"/>
                <a:ea typeface="ＭＳ ゴシック" panose="020B0609070205080204" pitchFamily="49" charset="-128"/>
              </a:rPr>
              <a:t>プロセスを</a:t>
            </a:r>
            <a:r>
              <a:rPr lang="ja-JP" altLang="en-US" baseline="0" dirty="0">
                <a:latin typeface="ＭＳ ゴシック" panose="020B0609070205080204" pitchFamily="49" charset="-128"/>
                <a:ea typeface="ＭＳ ゴシック" panose="020B0609070205080204" pitchFamily="49" charset="-128"/>
              </a:rPr>
              <a:t>持つ</a:t>
            </a:r>
            <a:r>
              <a:rPr lang="en-US" baseline="0" dirty="0">
                <a:latin typeface="ＭＳ ゴシック" panose="020B0609070205080204" pitchFamily="49" charset="-128"/>
                <a:ea typeface="ＭＳ ゴシック" panose="020B0609070205080204" pitchFamily="49" charset="-128"/>
              </a:rPr>
              <a:t>ことです。もう</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つは、ライセンスの義務を果たすことです。</a:t>
            </a:r>
          </a:p>
          <a:p>
            <a:endParaRPr lang="en-US" baseline="0" dirty="0"/>
          </a:p>
          <a:p>
            <a:r>
              <a:rPr lang="en-US" baseline="0" dirty="0"/>
              <a:t>---</a:t>
            </a:r>
          </a:p>
          <a:p>
            <a:pPr defTabSz="1314724">
              <a:defRPr/>
            </a:pPr>
            <a:r>
              <a:rPr lang="en-US" altLang="ja-JP" dirty="0"/>
              <a:t>This slide explains that FOSS compliance</a:t>
            </a:r>
            <a:r>
              <a:rPr lang="en-US" altLang="ja-JP" baseline="0" dirty="0"/>
              <a:t> is really a two-part goal. The first is to know your obligations and have a process to support this knowledge. The second is to satisfy the obligations.</a:t>
            </a: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26</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代表的なFOSSライセンスにおいて</a:t>
            </a:r>
            <a:r>
              <a:rPr lang="ja-JP" altLang="en-US" baseline="0" dirty="0">
                <a:latin typeface="ＭＳ ゴシック" panose="020B0609070205080204" pitchFamily="49" charset="-128"/>
                <a:ea typeface="ＭＳ ゴシック" panose="020B0609070205080204" pitchFamily="49" charset="-128"/>
              </a:rPr>
              <a:t>どのような</a:t>
            </a:r>
            <a:r>
              <a:rPr lang="en-US" baseline="0" dirty="0" err="1">
                <a:latin typeface="ＭＳ ゴシック" panose="020B0609070205080204" pitchFamily="49" charset="-128"/>
                <a:ea typeface="ＭＳ ゴシック" panose="020B0609070205080204" pitchFamily="49" charset="-128"/>
              </a:rPr>
              <a:t>コンプライス義務を履行しなければならないかについて話を展開しています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r>
              <a:rPr lang="ja-JP" altLang="en-US" baseline="0" dirty="0">
                <a:latin typeface="ＭＳ ゴシック" panose="020B0609070205080204" pitchFamily="49" charset="-128"/>
                <a:ea typeface="ＭＳ ゴシック" panose="020B0609070205080204" pitchFamily="49" charset="-128"/>
              </a:rPr>
              <a:t>ソースコードの入手可能性については</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ライセンスで定められます。その</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ソフトウェアに対してのみ求められることもあれば、</a:t>
            </a:r>
            <a:r>
              <a:rPr lang="ja-JP" altLang="en-US" u="sng" baseline="0" dirty="0">
                <a:latin typeface="ＭＳ ゴシック" panose="020B0609070205080204" pitchFamily="49" charset="-128"/>
                <a:ea typeface="ＭＳ ゴシック" panose="020B0609070205080204" pitchFamily="49" charset="-128"/>
              </a:rPr>
              <a:t>本スライド</a:t>
            </a:r>
            <a:r>
              <a:rPr lang="ja-JP" altLang="en-US" baseline="0" dirty="0">
                <a:latin typeface="ＭＳ ゴシック" panose="020B0609070205080204" pitchFamily="49" charset="-128"/>
                <a:ea typeface="ＭＳ ゴシック" panose="020B0609070205080204" pitchFamily="49" charset="-128"/>
              </a:rPr>
              <a:t>に記載したソフトウェアすべてに求められることもあります。</a:t>
            </a:r>
            <a:endParaRPr lang="en-US" baseline="0" dirty="0">
              <a:latin typeface="ＭＳ ゴシック" panose="020B0609070205080204" pitchFamily="49" charset="-128"/>
              <a:ea typeface="ＭＳ ゴシック" panose="020B0609070205080204" pitchFamily="49" charset="-128"/>
            </a:endParaRPr>
          </a:p>
          <a:p>
            <a:endParaRPr lang="en-US" baseline="0" dirty="0"/>
          </a:p>
          <a:p>
            <a:r>
              <a:rPr lang="en-US" baseline="0" dirty="0"/>
              <a:t>---</a:t>
            </a:r>
          </a:p>
          <a:p>
            <a:pPr defTabSz="1314724">
              <a:defRPr/>
            </a:pPr>
            <a:r>
              <a:rPr lang="en-US" altLang="ja-JP" dirty="0"/>
              <a:t>This slide</a:t>
            </a:r>
            <a:r>
              <a:rPr lang="en-US" altLang="ja-JP" baseline="0" dirty="0"/>
              <a:t> expands on what compliance obligations must be satisfied in typical FOSS licenses.</a:t>
            </a:r>
          </a:p>
          <a:p>
            <a:pPr defTabSz="1314724">
              <a:defRPr/>
            </a:pPr>
            <a:endParaRPr lang="en-US" altLang="ja-JP" baseline="0" dirty="0"/>
          </a:p>
          <a:p>
            <a:pPr defTabSz="1314724">
              <a:defRPr/>
            </a:pPr>
            <a:r>
              <a:rPr lang="en-US" altLang="ja-JP" dirty="0"/>
              <a:t>The scope of source code availability is determined by the FOSS license. Some licenses may require source code availability for only the FOSS software. Others may require all the software described in the slide.</a:t>
            </a:r>
          </a:p>
          <a:p>
            <a:pPr defTabSz="1314724">
              <a:defRPr/>
            </a:pP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27</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このスライドでは、いつFOSSライセンスの義務が「発動(trigger)</a:t>
            </a:r>
            <a:r>
              <a:rPr lang="en-US" dirty="0" err="1">
                <a:latin typeface="ＭＳ ゴシック" panose="020B0609070205080204" pitchFamily="49" charset="-128"/>
                <a:ea typeface="ＭＳ ゴシック" panose="020B0609070205080204" pitchFamily="49" charset="-128"/>
              </a:rPr>
              <a:t>される」のかについて説明しています。FOSSライセンスは著作権ライセンスであり、基本的な</a:t>
            </a:r>
            <a:r>
              <a:rPr lang="ja-JP" altLang="en-US" dirty="0">
                <a:latin typeface="ＭＳ ゴシック" panose="020B0609070205080204" pitchFamily="49" charset="-128"/>
                <a:ea typeface="ＭＳ ゴシック" panose="020B0609070205080204" pitchFamily="49" charset="-128"/>
              </a:rPr>
              <a:t>コンプライアンスの</a:t>
            </a:r>
            <a:r>
              <a:rPr lang="en-US" dirty="0" err="1">
                <a:latin typeface="ＭＳ ゴシック" panose="020B0609070205080204" pitchFamily="49" charset="-128"/>
                <a:ea typeface="ＭＳ ゴシック" panose="020B0609070205080204" pitchFamily="49" charset="-128"/>
              </a:rPr>
              <a:t>トリガーはコードを</a:t>
            </a:r>
            <a:r>
              <a:rPr lang="en-US" baseline="0" dirty="0" err="1">
                <a:latin typeface="ＭＳ ゴシック" panose="020B0609070205080204" pitchFamily="49" charset="-128"/>
                <a:ea typeface="ＭＳ ゴシック" panose="020B0609070205080204" pitchFamily="49" charset="-128"/>
              </a:rPr>
              <a:t>他の法人（legal</a:t>
            </a:r>
            <a:r>
              <a:rPr lang="en-US" baseline="0" dirty="0">
                <a:latin typeface="ＭＳ ゴシック" panose="020B0609070205080204" pitchFamily="49" charset="-128"/>
                <a:ea typeface="ＭＳ ゴシック" panose="020B0609070205080204" pitchFamily="49" charset="-128"/>
              </a:rPr>
              <a:t> entity）</a:t>
            </a:r>
            <a:r>
              <a:rPr lang="en-US" baseline="0">
                <a:latin typeface="ＭＳ ゴシック" panose="020B0609070205080204" pitchFamily="49" charset="-128"/>
                <a:ea typeface="ＭＳ ゴシック" panose="020B0609070205080204" pitchFamily="49" charset="-128"/>
              </a:rPr>
              <a:t>に 頒布す</a:t>
            </a:r>
            <a:r>
              <a:rPr lang="ja-JP" altLang="en-US" baseline="0">
                <a:latin typeface="ＭＳ ゴシック" panose="020B0609070205080204" pitchFamily="49" charset="-128"/>
                <a:ea typeface="ＭＳ ゴシック" panose="020B0609070205080204" pitchFamily="49" charset="-128"/>
              </a:rPr>
              <a:t>る時</a:t>
            </a:r>
            <a:r>
              <a:rPr lang="en-US" baseline="0">
                <a:latin typeface="ＭＳ ゴシック" panose="020B0609070205080204" pitchFamily="49" charset="-128"/>
                <a:ea typeface="ＭＳ ゴシック" panose="020B0609070205080204" pitchFamily="49" charset="-128"/>
              </a:rPr>
              <a:t>です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 when FOSS obligations are “triggered.” FOSS licenses are copyright licenses and the basic compliance trigger is when you distribute code to</a:t>
            </a:r>
            <a:r>
              <a:rPr lang="en-US" altLang="ja-JP" baseline="0" dirty="0">
                <a:latin typeface="+mn-lt"/>
              </a:rPr>
              <a:t> another legal </a:t>
            </a:r>
            <a:r>
              <a:rPr lang="en-US" altLang="ja-JP" baseline="0">
                <a:latin typeface="+mn-lt"/>
              </a:rPr>
              <a:t>entity.</a:t>
            </a:r>
            <a:endParaRPr lang="en-US" baseline="0" dirty="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28</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コードの改変がFOSSライセンス下の義務を課すものとなりうることを説明しています。また</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派生的著作物</a:t>
            </a:r>
            <a:r>
              <a:rPr lang="en-US" baseline="0" dirty="0" err="1">
                <a:latin typeface="ＭＳ ゴシック" panose="020B0609070205080204" pitchFamily="49" charset="-128"/>
                <a:ea typeface="ＭＳ ゴシック" panose="020B0609070205080204" pitchFamily="49" charset="-128"/>
              </a:rPr>
              <a:t>についても若干触れています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a:t>
            </a:r>
            <a:r>
              <a:rPr lang="en-US" altLang="ja-JP" baseline="0" dirty="0">
                <a:latin typeface="+mn-lt"/>
              </a:rPr>
              <a:t> that modifying code can impose obligations under FOSS licenses. It explains a little bit about derivative works.</a:t>
            </a:r>
            <a:endParaRPr lang="en-US" altLang="ja-JP" dirty="0">
              <a:latin typeface="+mn-lt"/>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29</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baseline="0" dirty="0">
                <a:solidFill>
                  <a:srgbClr val="C00000"/>
                </a:solidFill>
                <a:latin typeface="ＭＳ ゴシック" panose="020B0609070205080204" pitchFamily="49" charset="-128"/>
                <a:ea typeface="ＭＳ ゴシック" panose="020B0609070205080204" pitchFamily="49" charset="-128"/>
                <a:cs typeface="Roboto"/>
                <a:sym typeface="Roboto"/>
              </a:rPr>
              <a:t>本スライドでは</a:t>
            </a:r>
            <a:r>
              <a:rPr lang="ja-JP" altLang="en-US" sz="1200" dirty="0">
                <a:solidFill>
                  <a:srgbClr val="000000"/>
                </a:solidFill>
                <a:latin typeface="ＭＳ ゴシック" panose="020B0609070205080204" pitchFamily="49" charset="-128"/>
                <a:ea typeface="ＭＳ ゴシック" panose="020B0609070205080204" pitchFamily="49" charset="-128"/>
                <a:cs typeface="Roboto"/>
                <a:sym typeface="Roboto"/>
              </a:rPr>
              <a:t>、</a:t>
            </a:r>
            <a:r>
              <a:rPr lang="en-US" altLang="ja-JP" sz="1200" dirty="0" err="1">
                <a:solidFill>
                  <a:srgbClr val="000000"/>
                </a:solidFill>
                <a:latin typeface="ＭＳ ゴシック" panose="020B0609070205080204" pitchFamily="49" charset="-128"/>
                <a:ea typeface="ＭＳ ゴシック" panose="020B0609070205080204" pitchFamily="49" charset="-128"/>
                <a:cs typeface="Roboto"/>
                <a:sym typeface="Roboto"/>
              </a:rPr>
              <a:t>OpenChain</a:t>
            </a:r>
            <a:r>
              <a:rPr lang="ja-JP" altLang="en-US" sz="1200" dirty="0">
                <a:solidFill>
                  <a:srgbClr val="000000"/>
                </a:solidFill>
                <a:latin typeface="ＭＳ ゴシック" panose="020B0609070205080204" pitchFamily="49" charset="-128"/>
                <a:ea typeface="ＭＳ ゴシック" panose="020B0609070205080204" pitchFamily="49" charset="-128"/>
                <a:cs typeface="Roboto"/>
                <a:sym typeface="Roboto"/>
              </a:rPr>
              <a:t> カリキュラムがどういったもので、これらのスライドがどういった目的のためのものかの説明に役立ちます。</a:t>
            </a:r>
            <a:endParaRPr lang="en-US" sz="1200" dirty="0">
              <a:solidFill>
                <a:srgbClr val="000000"/>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rgbClr val="000000"/>
              </a:solidFill>
              <a:latin typeface="+mn-lt"/>
              <a:ea typeface="Roboto"/>
              <a:cs typeface="Roboto"/>
              <a:sym typeface="Roboto"/>
            </a:endParaRPr>
          </a:p>
          <a:p>
            <a:pPr>
              <a:buSzPct val="25000"/>
            </a:pPr>
            <a:r>
              <a:rPr lang="en-US" sz="1200" dirty="0">
                <a:solidFill>
                  <a:srgbClr val="000000"/>
                </a:solidFill>
                <a:latin typeface="+mn-lt"/>
                <a:ea typeface="Roboto"/>
                <a:cs typeface="Roboto"/>
                <a:sym typeface="Roboto"/>
              </a:rPr>
              <a:t>--</a:t>
            </a:r>
          </a:p>
          <a:p>
            <a:pPr>
              <a:buSzPct val="25000"/>
            </a:pPr>
            <a:r>
              <a:rPr lang="en-US" sz="1200" dirty="0">
                <a:solidFill>
                  <a:srgbClr val="000000"/>
                </a:solidFill>
                <a:latin typeface="+mn-lt"/>
                <a:ea typeface="Roboto"/>
                <a:cs typeface="Roboto"/>
                <a:sym typeface="Roboto"/>
              </a:rPr>
              <a:t>This slide helps explain what the </a:t>
            </a:r>
            <a:r>
              <a:rPr lang="en-US" sz="1200" dirty="0" err="1">
                <a:solidFill>
                  <a:srgbClr val="000000"/>
                </a:solidFill>
                <a:latin typeface="+mn-lt"/>
                <a:ea typeface="Roboto"/>
                <a:cs typeface="Roboto"/>
                <a:sym typeface="Roboto"/>
              </a:rPr>
              <a:t>OpenChain</a:t>
            </a:r>
            <a:r>
              <a:rPr lang="en-US" sz="1200" dirty="0">
                <a:solidFill>
                  <a:srgbClr val="000000"/>
                </a:solidFill>
                <a:latin typeface="+mn-lt"/>
                <a:ea typeface="Roboto"/>
                <a:cs typeface="Roboto"/>
                <a:sym typeface="Roboto"/>
              </a:rPr>
              <a:t> Curriculum and these slides are for.</a:t>
            </a: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3</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1221515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このスライドでは、コンプライアンス プログラムがどのように機能するかについて</a:t>
            </a:r>
            <a:r>
              <a:rPr lang="en-US" baseline="0" dirty="0">
                <a:latin typeface="ＭＳ ゴシック" panose="020B0609070205080204" pitchFamily="49" charset="-128"/>
                <a:ea typeface="ＭＳ ゴシック" panose="020B0609070205080204" pitchFamily="49" charset="-128"/>
              </a:rPr>
              <a:t>大まかに（基本的概要として）説明しています。 </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 how FOSS compliance programs</a:t>
            </a:r>
            <a:r>
              <a:rPr lang="en-US" altLang="ja-JP" baseline="0" dirty="0">
                <a:latin typeface="+mn-lt"/>
              </a:rPr>
              <a:t> work in “broad stokes” (a basic overview). </a:t>
            </a:r>
            <a:endParaRPr lang="en-US" altLang="ja-JP" dirty="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30</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FOSSコンプライアンス実務が組織内でどのように機能するかについて</a:t>
            </a:r>
            <a:r>
              <a:rPr lang="ja-JP" altLang="en-US" baseline="0" dirty="0">
                <a:latin typeface="ＭＳ ゴシック" panose="020B0609070205080204" pitchFamily="49" charset="-128"/>
                <a:ea typeface="ＭＳ ゴシック" panose="020B0609070205080204" pitchFamily="49" charset="-128"/>
              </a:rPr>
              <a:t>詳しく</a:t>
            </a:r>
            <a:r>
              <a:rPr lang="en-US" baseline="0" dirty="0" err="1">
                <a:latin typeface="ＭＳ ゴシック" panose="020B0609070205080204" pitchFamily="49" charset="-128"/>
                <a:ea typeface="ＭＳ ゴシック" panose="020B0609070205080204" pitchFamily="49" charset="-128"/>
              </a:rPr>
              <a:t>説明しています</a:t>
            </a:r>
            <a:r>
              <a:rPr lang="en-US" baseline="0" dirty="0">
                <a:latin typeface="ＭＳ ゴシック" panose="020B0609070205080204" pitchFamily="49" charset="-128"/>
                <a:ea typeface="ＭＳ ゴシック" panose="020B0609070205080204" pitchFamily="49" charset="-128"/>
              </a:rPr>
              <a:t>。 </a:t>
            </a:r>
          </a:p>
          <a:p>
            <a:endParaRPr lang="en-US" baseline="0" dirty="0"/>
          </a:p>
          <a:p>
            <a:r>
              <a:rPr lang="en-US" baseline="0" dirty="0"/>
              <a:t>---</a:t>
            </a:r>
          </a:p>
          <a:p>
            <a:pPr defTabSz="1314724">
              <a:defRPr/>
            </a:pPr>
            <a:r>
              <a:rPr lang="en-US" altLang="ja-JP" dirty="0"/>
              <a:t>This slide explains more</a:t>
            </a:r>
            <a:r>
              <a:rPr lang="en-US" altLang="ja-JP" baseline="0" dirty="0"/>
              <a:t> about how FOSS compliance practices can work in an organization</a:t>
            </a:r>
            <a:r>
              <a:rPr lang="en-US" altLang="ja-JP" baseline="0"/>
              <a:t>. </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latin typeface="ＭＳ ゴシック" panose="020B0609070205080204" pitchFamily="49" charset="-128"/>
                <a:ea typeface="ＭＳ ゴシック" panose="020B0609070205080204" pitchFamily="49" charset="-128"/>
              </a:rPr>
              <a:t>このスライドではコンプライアンス</a:t>
            </a:r>
            <a:r>
              <a:rPr lang="en-US" baseline="0">
                <a:latin typeface="ＭＳ ゴシック" panose="020B0609070205080204" pitchFamily="49" charset="-128"/>
                <a:ea typeface="ＭＳ ゴシック" panose="020B0609070205080204" pitchFamily="49" charset="-128"/>
              </a:rPr>
              <a:t> がライセンスの法的義務の履行という域を</a:t>
            </a:r>
            <a:r>
              <a:rPr lang="ja-JP" altLang="en-US" baseline="0">
                <a:latin typeface="ＭＳ ゴシック" panose="020B0609070205080204" pitchFamily="49" charset="-128"/>
                <a:ea typeface="ＭＳ ゴシック" panose="020B0609070205080204" pitchFamily="49" charset="-128"/>
              </a:rPr>
              <a:t>超え</a:t>
            </a:r>
            <a:r>
              <a:rPr lang="en-US" baseline="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組織にもたらすメリットについて述べています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p>
          <a:p>
            <a:r>
              <a:rPr lang="en-US" baseline="0" dirty="0"/>
              <a:t>---</a:t>
            </a:r>
          </a:p>
          <a:p>
            <a:pPr defTabSz="1314724">
              <a:defRPr/>
            </a:pPr>
            <a:r>
              <a:rPr lang="en-US" altLang="ja-JP" dirty="0"/>
              <a:t>This slide describes some of the benefits that compliance</a:t>
            </a:r>
            <a:r>
              <a:rPr lang="en-US" altLang="ja-JP" baseline="0" dirty="0"/>
              <a:t> brings to an organization beyond the fact of fulfilling the legal obligations of the </a:t>
            </a:r>
            <a:r>
              <a:rPr lang="en-US" altLang="ja-JP" baseline="0"/>
              <a:t>license.</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と</a:t>
            </a:r>
            <a:r>
              <a:rPr lang="en-US" dirty="0">
                <a:latin typeface="ＭＳ ゴシック" panose="020B0609070205080204" pitchFamily="49" charset="-128"/>
                <a:ea typeface="ＭＳ ゴシック" panose="020B0609070205080204" pitchFamily="49" charset="-128"/>
              </a:rPr>
              <a:t>は、FOSSのライセンス</a:t>
            </a:r>
            <a:r>
              <a:rPr lang="en-US" baseline="0" dirty="0">
                <a:latin typeface="ＭＳ ゴシック" panose="020B0609070205080204" pitchFamily="49" charset="-128"/>
                <a:ea typeface="ＭＳ ゴシック" panose="020B0609070205080204" pitchFamily="49" charset="-128"/>
              </a:rPr>
              <a:t>条項に従うことを意味します。これは、ライセンスについての理解、ライセンス条項を支えるプロセスの具備、見落としや誤りに</a:t>
            </a:r>
            <a:r>
              <a:rPr lang="ja-JP" altLang="en-US" baseline="0" dirty="0">
                <a:latin typeface="ＭＳ ゴシック" panose="020B0609070205080204" pitchFamily="49" charset="-128"/>
                <a:ea typeface="ＭＳ ゴシック" panose="020B0609070205080204" pitchFamily="49" charset="-128"/>
              </a:rPr>
              <a:t>対処する</a:t>
            </a:r>
            <a:r>
              <a:rPr lang="en-US" baseline="0" dirty="0" err="1">
                <a:latin typeface="ＭＳ ゴシック" panose="020B0609070205080204" pitchFamily="49" charset="-128"/>
                <a:ea typeface="ＭＳ ゴシック" panose="020B0609070205080204" pitchFamily="49" charset="-128"/>
              </a:rPr>
              <a:t>プロセスの具備といったことを伴います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defTabSz="1314724">
              <a:defRPr/>
            </a:pPr>
            <a:r>
              <a:rPr lang="en-US" err="1">
                <a:latin typeface="ＭＳ ゴシック" panose="020B0609070205080204" pitchFamily="49" charset="-128"/>
                <a:ea typeface="ＭＳ ゴシック" panose="020B0609070205080204" pitchFamily="49" charset="-128"/>
              </a:rPr>
              <a:t>FOSS</a:t>
            </a:r>
            <a:r>
              <a:rPr lang="en-US">
                <a:latin typeface="ＭＳ ゴシック" panose="020B0609070205080204" pitchFamily="49" charset="-128"/>
                <a:ea typeface="ＭＳ ゴシック" panose="020B0609070205080204" pitchFamily="49" charset="-128"/>
              </a:rPr>
              <a:t>コンプライアンスプログラムの2つの主要なゴールとは</a:t>
            </a:r>
            <a:r>
              <a:rPr lang="ja-JP" altLang="en-US" dirty="0" err="1">
                <a:latin typeface="ＭＳ ゴシック" panose="020B0609070205080204" pitchFamily="49" charset="-128"/>
                <a:ea typeface="ＭＳ ゴシック" panose="020B0609070205080204" pitchFamily="49" charset="-128"/>
              </a:rPr>
              <a:t>、</a:t>
            </a:r>
            <a:r>
              <a:rPr lang="en-US" b="1" baseline="0" dirty="0" err="1">
                <a:latin typeface="ＭＳ ゴシック" panose="020B0609070205080204" pitchFamily="49" charset="-128"/>
                <a:ea typeface="ＭＳ ゴシック" panose="020B0609070205080204" pitchFamily="49" charset="-128"/>
              </a:rPr>
              <a:t>自身の義務を知ること</a:t>
            </a:r>
            <a:r>
              <a:rPr lang="en-US" baseline="0" dirty="0" err="1">
                <a:latin typeface="ＭＳ ゴシック" panose="020B0609070205080204" pitchFamily="49" charset="-128"/>
                <a:ea typeface="ＭＳ ゴシック" panose="020B0609070205080204" pitchFamily="49" charset="-128"/>
              </a:rPr>
              <a:t>と</a:t>
            </a:r>
            <a:r>
              <a:rPr lang="en-US" b="1" baseline="0" dirty="0" err="1">
                <a:latin typeface="ＭＳ ゴシック" panose="020B0609070205080204" pitchFamily="49" charset="-128"/>
                <a:ea typeface="ＭＳ ゴシック" panose="020B0609070205080204" pitchFamily="49" charset="-128"/>
              </a:rPr>
              <a:t>義務を果たすこと</a:t>
            </a:r>
            <a:r>
              <a:rPr lang="en-US" baseline="0" dirty="0" err="1">
                <a:latin typeface="ＭＳ ゴシック" panose="020B0609070205080204" pitchFamily="49" charset="-128"/>
                <a:ea typeface="ＭＳ ゴシック" panose="020B0609070205080204" pitchFamily="49" charset="-128"/>
              </a:rPr>
              <a:t>です</a:t>
            </a:r>
            <a:r>
              <a:rPr lang="en-US" baseline="0" dirty="0">
                <a:latin typeface="ＭＳ ゴシック" panose="020B0609070205080204" pitchFamily="49" charset="-128"/>
                <a:ea typeface="ＭＳ ゴシック" panose="020B0609070205080204" pitchFamily="49" charset="-128"/>
              </a:rPr>
              <a:t>。</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aseline="0" dirty="0" err="1">
                <a:latin typeface="ＭＳ ゴシック" panose="020B0609070205080204" pitchFamily="49" charset="-128"/>
                <a:ea typeface="ＭＳ ゴシック" panose="020B0609070205080204" pitchFamily="49" charset="-128"/>
              </a:rPr>
              <a:t>FOSSコンプライアンス</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プログラムでの重要な業務</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は以下が含まれます</a:t>
            </a:r>
            <a:r>
              <a:rPr lang="en-US" baseline="0" dirty="0">
                <a:latin typeface="ＭＳ ゴシック" panose="020B0609070205080204" pitchFamily="49" charset="-128"/>
                <a:ea typeface="ＭＳ ゴシック" panose="020B0609070205080204" pitchFamily="49" charset="-128"/>
              </a:rPr>
              <a:t>：</a:t>
            </a:r>
          </a:p>
          <a:p>
            <a:pPr marL="246511" indent="-246511" defTabSz="1314724">
              <a:buFont typeface="Arial" charset="0"/>
              <a:buChar char="•"/>
              <a:defRPr/>
            </a:pPr>
            <a:r>
              <a:rPr lang="en-US" dirty="0">
                <a:latin typeface="ＭＳ ゴシック" panose="020B0609070205080204" pitchFamily="49" charset="-128"/>
                <a:ea typeface="ＭＳ ゴシック" panose="020B0609070205080204" pitchFamily="49" charset="-128"/>
              </a:rPr>
              <a:t>FOSSソフトウェアの起源とライセンスの確認</a:t>
            </a:r>
          </a:p>
          <a:p>
            <a:pPr marL="246511" indent="-246511">
              <a:buFont typeface="Arial" charset="0"/>
              <a:buChar char="•"/>
            </a:pPr>
            <a:r>
              <a:rPr lang="en-US">
                <a:latin typeface="ＭＳ ゴシック" panose="020B0609070205080204" pitchFamily="49" charset="-128"/>
                <a:ea typeface="ＭＳ ゴシック" panose="020B0609070205080204" pitchFamily="49" charset="-128"/>
              </a:rPr>
              <a:t>開発プロセス</a:t>
            </a:r>
            <a:r>
              <a:rPr lang="ja-JP" altLang="en-US">
                <a:latin typeface="ＭＳ ゴシック" panose="020B0609070205080204" pitchFamily="49" charset="-128"/>
                <a:ea typeface="ＭＳ ゴシック" panose="020B0609070205080204" pitchFamily="49" charset="-128"/>
              </a:rPr>
              <a:t>における</a:t>
            </a:r>
            <a:r>
              <a:rPr lang="en-US">
                <a:latin typeface="ＭＳ ゴシック" panose="020B0609070205080204" pitchFamily="49" charset="-128"/>
                <a:ea typeface="ＭＳ ゴシック" panose="020B0609070205080204" pitchFamily="49" charset="-128"/>
              </a:rPr>
              <a:t>FOSS</a:t>
            </a:r>
            <a:r>
              <a:rPr lang="en-US" dirty="0">
                <a:latin typeface="ＭＳ ゴシック" panose="020B0609070205080204" pitchFamily="49" charset="-128"/>
                <a:ea typeface="ＭＳ ゴシック" panose="020B0609070205080204" pitchFamily="49" charset="-128"/>
              </a:rPr>
              <a:t>ソフトウェアの追跡</a:t>
            </a:r>
          </a:p>
          <a:p>
            <a:pPr marL="246511" indent="-246511">
              <a:buFont typeface="Arial" charset="0"/>
              <a:buChar char="•"/>
            </a:pPr>
            <a:r>
              <a:rPr lang="en-US" dirty="0">
                <a:latin typeface="ＭＳ ゴシック" panose="020B0609070205080204" pitchFamily="49" charset="-128"/>
                <a:ea typeface="ＭＳ ゴシック" panose="020B0609070205080204" pitchFamily="49" charset="-128"/>
              </a:rPr>
              <a:t>FOSSレビューの実施と</a:t>
            </a:r>
            <a:r>
              <a:rPr lang="en-US">
                <a:latin typeface="ＭＳ ゴシック" panose="020B0609070205080204" pitchFamily="49" charset="-128"/>
                <a:ea typeface="ＭＳ ゴシック" panose="020B0609070205080204" pitchFamily="49" charset="-128"/>
              </a:rPr>
              <a:t>、ライセンス義務の確認</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a:latin typeface="ＭＳ ゴシック" panose="020B0609070205080204" pitchFamily="49" charset="-128"/>
                <a:ea typeface="ＭＳ ゴシック" panose="020B0609070205080204" pitchFamily="49" charset="-128"/>
              </a:rPr>
              <a:t>製品出荷時のライセンス義務の履行 </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dirty="0">
                <a:latin typeface="ＭＳ ゴシック" panose="020B0609070205080204" pitchFamily="49" charset="-128"/>
                <a:ea typeface="ＭＳ ゴシック" panose="020B0609070205080204" pitchFamily="49" charset="-128"/>
              </a:rPr>
              <a:t>FOSSコンプライアンス </a:t>
            </a:r>
            <a:r>
              <a:rPr lang="en-US" dirty="0" err="1">
                <a:latin typeface="ＭＳ ゴシック" panose="020B0609070205080204" pitchFamily="49" charset="-128"/>
                <a:ea typeface="ＭＳ ゴシック" panose="020B0609070205080204" pitchFamily="49" charset="-128"/>
              </a:rPr>
              <a:t>プログラムに対する監督、ポリシーの策定およびコンプライ</a:t>
            </a:r>
            <a:r>
              <a:rPr lang="ja-JP" altLang="en-US" dirty="0">
                <a:latin typeface="ＭＳ ゴシック" panose="020B0609070205080204" pitchFamily="49" charset="-128"/>
                <a:ea typeface="ＭＳ ゴシック" panose="020B0609070205080204" pitchFamily="49" charset="-128"/>
              </a:rPr>
              <a:t>アン</a:t>
            </a:r>
            <a:r>
              <a:rPr lang="en-US" dirty="0" err="1">
                <a:latin typeface="ＭＳ ゴシック" panose="020B0609070205080204" pitchFamily="49" charset="-128"/>
                <a:ea typeface="ＭＳ ゴシック" panose="020B0609070205080204" pitchFamily="49" charset="-128"/>
              </a:rPr>
              <a:t>スに関わる意思決定</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dirty="0">
                <a:latin typeface="ＭＳ ゴシック" panose="020B0609070205080204" pitchFamily="49" charset="-128"/>
                <a:ea typeface="ＭＳ ゴシック" panose="020B0609070205080204" pitchFamily="49" charset="-128"/>
              </a:rPr>
              <a:t>トレーニング</a:t>
            </a:r>
          </a:p>
          <a:p>
            <a:pPr marL="246511" indent="-246511">
              <a:buFont typeface="Arial" charset="0"/>
              <a:buChar char="•"/>
            </a:pPr>
            <a:endParaRPr lang="en-US" dirty="0">
              <a:latin typeface="ＭＳ ゴシック" panose="020B0609070205080204" pitchFamily="49" charset="-128"/>
              <a:ea typeface="ＭＳ ゴシック" panose="020B0609070205080204" pitchFamily="49" charset="-128"/>
            </a:endParaRPr>
          </a:p>
          <a:p>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FOSSコンプライアンス</a:t>
            </a:r>
            <a:r>
              <a:rPr lang="ja-JP" alt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プログラムは、さまざまなメリットを提供します。たとえばFOSSが組織にどう</a:t>
            </a:r>
            <a:r>
              <a:rPr lang="ja-JP" altLang="en-US" baseline="0" dirty="0">
                <a:latin typeface="ＭＳ ゴシック" panose="020B0609070205080204" pitchFamily="49" charset="-128"/>
                <a:ea typeface="ＭＳ ゴシック" panose="020B0609070205080204" pitchFamily="49" charset="-128"/>
              </a:rPr>
              <a:t>影響</a:t>
            </a:r>
            <a:r>
              <a:rPr lang="en-US" baseline="0" dirty="0" err="1">
                <a:latin typeface="ＭＳ ゴシック" panose="020B0609070205080204" pitchFamily="49" charset="-128"/>
                <a:ea typeface="ＭＳ ゴシック" panose="020B0609070205080204" pitchFamily="49" charset="-128"/>
              </a:rPr>
              <a:t>を与えるかという点や、FOSSに関連づけられるコストやリスクについての理解の向上、またFOSSコミュニティとのより</a:t>
            </a:r>
            <a:r>
              <a:rPr lang="ja-JP" altLang="en-US" baseline="0" dirty="0">
                <a:latin typeface="ＭＳ ゴシック" panose="020B0609070205080204" pitchFamily="49" charset="-128"/>
                <a:ea typeface="ＭＳ ゴシック" panose="020B0609070205080204" pitchFamily="49" charset="-128"/>
              </a:rPr>
              <a:t>良い</a:t>
            </a:r>
            <a:r>
              <a:rPr lang="en-US" baseline="0" dirty="0" err="1">
                <a:latin typeface="ＭＳ ゴシック" panose="020B0609070205080204" pitchFamily="49" charset="-128"/>
                <a:ea typeface="ＭＳ ゴシック" panose="020B0609070205080204" pitchFamily="49" charset="-128"/>
              </a:rPr>
              <a:t>関係、有効なFOSSソリューションについての知識の向上といった点があります</a:t>
            </a:r>
            <a:r>
              <a:rPr lang="en-US" baseline="0"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baseline="0" dirty="0"/>
          </a:p>
          <a:p>
            <a:r>
              <a:rPr lang="en-US" baseline="0" dirty="0"/>
              <a:t>---</a:t>
            </a:r>
          </a:p>
          <a:p>
            <a:r>
              <a:rPr lang="en-US" altLang="ja-JP" dirty="0"/>
              <a:t>FOSS compliance means following the licensing terms of FOSS</a:t>
            </a:r>
            <a:r>
              <a:rPr lang="en-US" altLang="ja-JP" baseline="0" dirty="0"/>
              <a:t> licenses. It involves understanding the licenses, having processes to support the license terms, and having processes to address any oversights or errors.</a:t>
            </a:r>
          </a:p>
          <a:p>
            <a:endParaRPr lang="en-US" altLang="ja-JP" baseline="0" dirty="0"/>
          </a:p>
          <a:p>
            <a:pPr defTabSz="1314724">
              <a:defRPr/>
            </a:pPr>
            <a:r>
              <a:rPr lang="en-US" altLang="ja-JP" dirty="0"/>
              <a:t>The two main goals of a FOSS compliance program are</a:t>
            </a:r>
            <a:r>
              <a:rPr lang="en-US" altLang="ja-JP" baseline="0" dirty="0"/>
              <a:t> </a:t>
            </a:r>
            <a:r>
              <a:rPr lang="en-US" altLang="ja-JP" b="1" baseline="0" dirty="0"/>
              <a:t>know your obligations</a:t>
            </a:r>
            <a:r>
              <a:rPr lang="en-US" altLang="ja-JP" baseline="0" dirty="0"/>
              <a:t> and to </a:t>
            </a:r>
            <a:r>
              <a:rPr lang="en-US" altLang="ja-JP" b="1" baseline="0" dirty="0"/>
              <a:t>satisfy your obligations</a:t>
            </a:r>
            <a:r>
              <a:rPr lang="en-US" altLang="ja-JP" baseline="0" dirty="0"/>
              <a:t>.</a:t>
            </a:r>
            <a:br>
              <a:rPr lang="en-US" altLang="ja-JP" baseline="0" dirty="0"/>
            </a:br>
            <a:r>
              <a:rPr lang="en-US" altLang="ja-JP" baseline="0" dirty="0"/>
              <a:t/>
            </a:r>
            <a:br>
              <a:rPr lang="en-US" altLang="ja-JP" baseline="0" dirty="0"/>
            </a:br>
            <a:r>
              <a:rPr lang="en-US" altLang="ja-JP" baseline="0" dirty="0"/>
              <a:t>The important business practices of a FOSS compliance program include:</a:t>
            </a:r>
          </a:p>
          <a:p>
            <a:pPr marL="246511" indent="-246511" defTabSz="1314724">
              <a:buFont typeface="Arial" charset="0"/>
              <a:buChar char="•"/>
              <a:defRPr/>
            </a:pPr>
            <a:r>
              <a:rPr lang="en-US" altLang="ja-JP" dirty="0">
                <a:latin typeface="Calibri" charset="0"/>
                <a:ea typeface="ＭＳ Ｐゴシック" charset="0"/>
              </a:rPr>
              <a:t>Identification of the origin and license of FOSS software</a:t>
            </a:r>
          </a:p>
          <a:p>
            <a:pPr marL="246511" indent="-246511">
              <a:buFont typeface="Arial" charset="0"/>
              <a:buChar char="•"/>
            </a:pPr>
            <a:r>
              <a:rPr lang="en-US" altLang="ja-JP" dirty="0">
                <a:latin typeface="Calibri" charset="0"/>
                <a:ea typeface="ＭＳ Ｐゴシック" charset="0"/>
              </a:rPr>
              <a:t>Tracking FOSS software within the development process</a:t>
            </a:r>
          </a:p>
          <a:p>
            <a:pPr marL="246511" indent="-246511">
              <a:buFont typeface="Arial" charset="0"/>
              <a:buChar char="•"/>
            </a:pPr>
            <a:r>
              <a:rPr lang="en-US" altLang="ja-JP" dirty="0">
                <a:latin typeface="Calibri" charset="0"/>
                <a:ea typeface="ＭＳ Ｐゴシック" charset="0"/>
              </a:rPr>
              <a:t>Performing FOSS review and identifying license obligations</a:t>
            </a:r>
          </a:p>
          <a:p>
            <a:pPr marL="246511" indent="-246511">
              <a:buFont typeface="Arial" charset="0"/>
              <a:buChar char="•"/>
            </a:pPr>
            <a:r>
              <a:rPr lang="en-US" altLang="ja-JP" dirty="0">
                <a:latin typeface="Calibri" charset="0"/>
                <a:ea typeface="ＭＳ Ｐゴシック" charset="0"/>
              </a:rPr>
              <a:t>Fulfillment of license obligations when product ships </a:t>
            </a:r>
          </a:p>
          <a:p>
            <a:pPr marL="246511" indent="-246511">
              <a:buFont typeface="Arial" charset="0"/>
              <a:buChar char="•"/>
            </a:pPr>
            <a:r>
              <a:rPr lang="en-US" altLang="ja-JP" dirty="0">
                <a:latin typeface="Calibri" charset="0"/>
                <a:ea typeface="ＭＳ Ｐゴシック" charset="0"/>
              </a:rPr>
              <a:t>Oversight for FOSS Compliance Program, creation of policy, and compliance decisions</a:t>
            </a:r>
          </a:p>
          <a:p>
            <a:pPr marL="246511" indent="-246511">
              <a:buFont typeface="Arial" charset="0"/>
              <a:buChar char="•"/>
            </a:pPr>
            <a:r>
              <a:rPr lang="en-US" altLang="ja-JP" dirty="0">
                <a:latin typeface="Calibri" charset="0"/>
                <a:ea typeface="ＭＳ Ｐゴシック" charset="0"/>
              </a:rPr>
              <a:t>Training</a:t>
            </a:r>
          </a:p>
          <a:p>
            <a:pPr marL="246511" indent="-246511">
              <a:buFont typeface="Arial" charset="0"/>
              <a:buChar char="•"/>
            </a:pPr>
            <a:endParaRPr lang="en-US" altLang="ja-JP" dirty="0">
              <a:latin typeface="Calibri" charset="0"/>
              <a:ea typeface="ＭＳ Ｐゴシック" charset="0"/>
            </a:endParaRPr>
          </a:p>
          <a:p>
            <a:r>
              <a:rPr lang="en-US" altLang="ja-JP" dirty="0">
                <a:latin typeface="Calibri" charset="0"/>
                <a:ea typeface="ＭＳ Ｐゴシック" charset="0"/>
              </a:rPr>
              <a:t>A</a:t>
            </a:r>
            <a:r>
              <a:rPr lang="en-US" altLang="ja-JP"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p>
          <a:p>
            <a:endParaRPr lang="en-US" b="0" baseline="0" dirty="0">
              <a:latin typeface="+mn-lt"/>
            </a:endParaRPr>
          </a:p>
          <a:p>
            <a:r>
              <a:rPr lang="en-US" b="0" baseline="0" dirty="0">
                <a:latin typeface="+mn-lt"/>
              </a:rPr>
              <a:t>---</a:t>
            </a:r>
          </a:p>
          <a:p>
            <a:pPr defTabSz="1314724">
              <a:defRPr/>
            </a:pPr>
            <a:r>
              <a:rPr lang="en-US" altLang="ja-JP" b="0" dirty="0">
                <a:latin typeface="+mn-lt"/>
              </a:rPr>
              <a:t>This slide</a:t>
            </a:r>
            <a:r>
              <a:rPr lang="en-US" altLang="ja-JP" b="0" baseline="0" dirty="0">
                <a:latin typeface="+mn-lt"/>
              </a:rPr>
              <a:t> is about how the use of FOSS components is a consideration for your compliance. Different use cases will have different legal effects. The next few slides explain these concepts in more detail.</a:t>
            </a: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このスライドでは、</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取り込む</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p>
          <a:p>
            <a:pPr marL="325558" indent="-325558"/>
            <a:endParaRPr lang="en-US" b="0" baseline="0" dirty="0">
              <a:latin typeface="+mn-lt"/>
            </a:endParaRPr>
          </a:p>
          <a:p>
            <a:pPr marL="325558" indent="-325558"/>
            <a:r>
              <a:rPr lang="en-US" b="0" baseline="0" dirty="0">
                <a:latin typeface="+mn-lt"/>
              </a:rPr>
              <a:t>---</a:t>
            </a:r>
          </a:p>
          <a:p>
            <a:pPr defTabSz="1314724">
              <a:defRPr/>
            </a:pPr>
            <a:r>
              <a:rPr lang="en-US" altLang="ja-JP" b="0" dirty="0">
                <a:latin typeface="+mn-lt"/>
              </a:rPr>
              <a:t>This slides outlines what incorporation means when using</a:t>
            </a:r>
            <a:r>
              <a:rPr lang="en-US" altLang="ja-JP" b="0" baseline="0" dirty="0">
                <a:latin typeface="+mn-lt"/>
              </a:rPr>
              <a:t> FOSS.</a:t>
            </a:r>
            <a:endParaRPr lang="en-US" altLang="ja-JP" b="0" dirty="0">
              <a:latin typeface="+mn-lt"/>
            </a:endParaRPr>
          </a:p>
          <a:p>
            <a:pPr marL="325558" indent="-32555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FOSS</a:t>
            </a:r>
            <a:r>
              <a:rPr lang="ja-JP" altLang="en-US" b="0" baseline="0" dirty="0">
                <a:latin typeface="ＭＳ ゴシック" panose="020B0609070205080204" pitchFamily="49" charset="-128"/>
                <a:ea typeface="ＭＳ ゴシック" panose="020B0609070205080204" pitchFamily="49" charset="-128"/>
              </a:rPr>
              <a:t>を</a:t>
            </a:r>
            <a:r>
              <a:rPr lang="en-US" b="0" baseline="0" dirty="0" err="1">
                <a:latin typeface="ＭＳ ゴシック" panose="020B0609070205080204" pitchFamily="49" charset="-128"/>
                <a:ea typeface="ＭＳ ゴシック" panose="020B0609070205080204" pitchFamily="49" charset="-128"/>
              </a:rPr>
              <a:t>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リンク</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325558" indent="-325558"/>
            <a:endParaRPr lang="en-US" b="1" dirty="0">
              <a:latin typeface="+mn-lt"/>
            </a:endParaRPr>
          </a:p>
          <a:p>
            <a:pPr marL="325558" indent="-325558"/>
            <a:r>
              <a:rPr lang="en-US" b="1" dirty="0">
                <a:latin typeface="+mn-lt"/>
              </a:rPr>
              <a:t>---</a:t>
            </a:r>
          </a:p>
          <a:p>
            <a:pPr marL="325558" indent="-325558" defTabSz="1314724">
              <a:defRPr/>
            </a:pPr>
            <a:r>
              <a:rPr lang="en-US" altLang="ja-JP" b="0" dirty="0">
                <a:latin typeface="+mn-lt"/>
              </a:rPr>
              <a:t>This slides outlines what linking means when using</a:t>
            </a:r>
            <a:r>
              <a:rPr lang="en-US" altLang="ja-JP" b="0" baseline="0" dirty="0">
                <a:latin typeface="+mn-lt"/>
              </a:rPr>
              <a:t> FOSS.</a:t>
            </a:r>
            <a:endParaRPr lang="en-US" altLang="ja-JP" b="0" dirty="0">
              <a:latin typeface="+mn-lt"/>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改変</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a:t>
            </a:r>
            <a:r>
              <a:rPr lang="ja-JP" altLang="en-US" b="0" baseline="0" dirty="0">
                <a:latin typeface="ＭＳ ゴシック" panose="020B0609070205080204" pitchFamily="49" charset="-128"/>
                <a:ea typeface="ＭＳ ゴシック" panose="020B0609070205080204" pitchFamily="49" charset="-128"/>
              </a:rPr>
              <a:t>について概説して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p>
          <a:p>
            <a:pPr marL="325558" indent="-325558" defTabSz="1314724">
              <a:defRPr/>
            </a:pPr>
            <a:endParaRPr lang="en-US" b="0" baseline="0" dirty="0">
              <a:latin typeface="+mn-lt"/>
            </a:endParaRPr>
          </a:p>
          <a:p>
            <a:pPr marL="325558" indent="-325558" defTabSz="1314724">
              <a:defRPr/>
            </a:pPr>
            <a:r>
              <a:rPr lang="en-US" b="0" baseline="0" dirty="0">
                <a:latin typeface="+mn-lt"/>
              </a:rPr>
              <a:t>---</a:t>
            </a:r>
          </a:p>
          <a:p>
            <a:pPr marL="325558" indent="-325558" defTabSz="1314724">
              <a:defRPr/>
            </a:pPr>
            <a:r>
              <a:rPr lang="en-US" altLang="ja-JP" b="0" dirty="0">
                <a:latin typeface="+mn-lt"/>
              </a:rPr>
              <a:t>This slides outlines what modification means when using</a:t>
            </a:r>
            <a:r>
              <a:rPr lang="en-US" altLang="ja-JP" b="0" baseline="0" dirty="0">
                <a:latin typeface="+mn-lt"/>
              </a:rPr>
              <a:t> FOSS.</a:t>
            </a:r>
            <a:endParaRPr lang="en-US" altLang="ja-JP" b="0" dirty="0">
              <a:latin typeface="+mn-lt"/>
            </a:endParaRPr>
          </a:p>
          <a:p>
            <a:pPr marL="325558" indent="-325558" defTabSz="1314724">
              <a:defRPr/>
            </a:pPr>
            <a:endParaRPr lang="en-US" b="0" dirty="0">
              <a:latin typeface="Times" charset="0"/>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翻訳</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325558" indent="-325558"/>
            <a:endParaRPr lang="en-US" b="1">
              <a:latin typeface="+mn-lt"/>
            </a:endParaRPr>
          </a:p>
          <a:p>
            <a:pPr marL="325558" indent="-325558"/>
            <a:r>
              <a:rPr lang="en-US" b="1">
                <a:latin typeface="+mn-lt"/>
              </a:rPr>
              <a:t>---</a:t>
            </a:r>
            <a:endParaRPr lang="en-US" b="1" dirty="0">
              <a:latin typeface="+mn-lt"/>
            </a:endParaRPr>
          </a:p>
          <a:p>
            <a:pPr marL="325558" indent="-325558" defTabSz="1314724">
              <a:defRPr/>
            </a:pPr>
            <a:r>
              <a:rPr lang="en-US" altLang="ja-JP" b="0" dirty="0">
                <a:latin typeface="+mn-lt"/>
              </a:rPr>
              <a:t>This slides outlines what translation means when using</a:t>
            </a:r>
            <a:r>
              <a:rPr lang="en-US" altLang="ja-JP" b="0" baseline="0" dirty="0">
                <a:latin typeface="+mn-lt"/>
              </a:rPr>
              <a:t> FOSS.</a:t>
            </a:r>
            <a:endParaRPr lang="en-US" altLang="ja-JP" b="0" dirty="0">
              <a:latin typeface="+mn-lt"/>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a:t>
            </a:r>
            <a:r>
              <a:rPr lang="en-US" i="0" baseline="0" dirty="0" err="1">
                <a:latin typeface="ＭＳ ゴシック" panose="020B0609070205080204" pitchFamily="49" charset="-128"/>
                <a:ea typeface="ＭＳ ゴシック" panose="020B0609070205080204" pitchFamily="49" charset="-128"/>
              </a:rPr>
              <a:t>スライドは</a:t>
            </a:r>
            <a:r>
              <a:rPr lang="ja-JP" altLang="en-US" i="0" baseline="0" dirty="0" err="1">
                <a:latin typeface="ＭＳ ゴシック" panose="020B0609070205080204" pitchFamily="49" charset="-128"/>
                <a:ea typeface="ＭＳ ゴシック" panose="020B0609070205080204" pitchFamily="49" charset="-128"/>
              </a:rPr>
              <a:t>、</a:t>
            </a:r>
            <a:r>
              <a:rPr lang="ja-JP" altLang="en-US" i="0" baseline="0" dirty="0">
                <a:latin typeface="ＭＳ ゴシック" panose="020B0609070205080204" pitchFamily="49" charset="-128"/>
                <a:ea typeface="ＭＳ ゴシック" panose="020B0609070205080204" pitchFamily="49" charset="-128"/>
              </a:rPr>
              <a:t>単発での</a:t>
            </a:r>
            <a:r>
              <a:rPr lang="en-US" altLang="ja-JP" i="0" baseline="0" dirty="0">
                <a:latin typeface="ＭＳ ゴシック" panose="020B0609070205080204" pitchFamily="49" charset="-128"/>
                <a:ea typeface="ＭＳ ゴシック" panose="020B0609070205080204" pitchFamily="49" charset="-128"/>
              </a:rPr>
              <a:t>3</a:t>
            </a:r>
            <a:r>
              <a:rPr lang="ja-JP" altLang="en-US" i="0" baseline="0" dirty="0">
                <a:latin typeface="ＭＳ ゴシック" panose="020B0609070205080204" pitchFamily="49" charset="-128"/>
                <a:ea typeface="ＭＳ ゴシック" panose="020B0609070205080204" pitchFamily="49" charset="-128"/>
              </a:rPr>
              <a:t>時間</a:t>
            </a:r>
            <a:r>
              <a:rPr lang="en-US" i="0" baseline="0" dirty="0" err="1">
                <a:latin typeface="ＭＳ ゴシック" panose="020B0609070205080204" pitchFamily="49" charset="-128"/>
                <a:ea typeface="ＭＳ ゴシック" panose="020B0609070205080204" pitchFamily="49" charset="-128"/>
              </a:rPr>
              <a:t>トレーニング</a:t>
            </a:r>
            <a:r>
              <a:rPr lang="ja-JP" alt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セッション</a:t>
            </a:r>
            <a:r>
              <a:rPr lang="ja-JP" altLang="en-US" i="0" baseline="0" dirty="0" err="1">
                <a:latin typeface="ＭＳ ゴシック" panose="020B0609070205080204" pitchFamily="49" charset="-128"/>
                <a:ea typeface="ＭＳ ゴシック" panose="020B0609070205080204" pitchFamily="49" charset="-128"/>
              </a:rPr>
              <a:t>、</a:t>
            </a:r>
            <a:r>
              <a:rPr lang="ja-JP" altLang="en-US" i="0" baseline="0" dirty="0">
                <a:latin typeface="ＭＳ ゴシック" panose="020B0609070205080204" pitchFamily="49" charset="-128"/>
                <a:ea typeface="ＭＳ ゴシック" panose="020B0609070205080204" pitchFamily="49" charset="-128"/>
              </a:rPr>
              <a:t>もしくは短めのセッションに分け章単位で重点を置いたトレーニングとして実施する場合において、その進め方の説明に用います</a:t>
            </a:r>
            <a:r>
              <a:rPr lang="en-US" i="0" baseline="0" dirty="0">
                <a:latin typeface="ＭＳ ゴシック" panose="020B0609070205080204" pitchFamily="49" charset="-128"/>
                <a:ea typeface="ＭＳ ゴシック" panose="020B0609070205080204" pitchFamily="49" charset="-128"/>
              </a:rPr>
              <a:t>。</a:t>
            </a:r>
            <a:r>
              <a:rPr lang="en-US" i="0" dirty="0">
                <a:latin typeface="ＭＳ ゴシック" panose="020B0609070205080204" pitchFamily="49" charset="-128"/>
                <a:ea typeface="ＭＳ ゴシック" panose="020B0609070205080204" pitchFamily="49" charset="-128"/>
              </a:rPr>
              <a:t> </a:t>
            </a: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endParaRPr lang="en-US" dirty="0">
              <a:latin typeface="ＭＳ ゴシック" panose="020B0609070205080204" pitchFamily="49" charset="-128"/>
              <a:ea typeface="ＭＳ ゴシック" panose="020B0609070205080204" pitchFamily="49" charset="-128"/>
            </a:endParaRPr>
          </a:p>
          <a:p>
            <a:r>
              <a:rPr lang="en-US" altLang="ja-JP" i="0" baseline="0" dirty="0"/>
              <a:t>---</a:t>
            </a:r>
          </a:p>
          <a:p>
            <a:r>
              <a:rPr lang="en-US" altLang="ja-JP" i="0" dirty="0"/>
              <a:t>This</a:t>
            </a:r>
            <a:r>
              <a:rPr lang="en-US" altLang="ja-JP" i="0" baseline="0" dirty="0"/>
              <a:t> slide is relevant to providing either a single three hour training session or explaining how a series of shorter sessions focused on “per chapter” training will work.</a:t>
            </a:r>
            <a:r>
              <a:rPr lang="en-US" altLang="ja-JP" i="0" dirty="0"/>
              <a:t> </a:t>
            </a:r>
            <a:r>
              <a:rPr lang="en-US" altLang="ja-JP" dirty="0"/>
              <a:t/>
            </a:r>
            <a:br>
              <a:rPr lang="en-US" altLang="ja-JP" dirty="0"/>
            </a:br>
            <a:r>
              <a:rPr lang="en-US" altLang="ja-JP" i="0" dirty="0"/>
              <a:t> </a:t>
            </a:r>
            <a:r>
              <a:rPr lang="en-US" altLang="ja-JP" dirty="0"/>
              <a:t/>
            </a:r>
            <a:br>
              <a:rPr lang="en-US" altLang="ja-JP"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開発ツールが「裏方となって」これらのアクションを実施する場合があることを説明しています。この内容は企業によく知っておいていただきたいところです。</a:t>
            </a:r>
          </a:p>
          <a:p>
            <a:pPr defTabSz="1314724">
              <a:defRPr/>
            </a:pPr>
            <a:endParaRPr lang="en-US" b="0" baseline="0" dirty="0">
              <a:latin typeface="+mn-lt"/>
            </a:endParaRPr>
          </a:p>
          <a:p>
            <a:pPr defTabSz="1314724">
              <a:defRPr/>
            </a:pPr>
            <a:r>
              <a:rPr lang="en-US" b="0" baseline="0" dirty="0">
                <a:latin typeface="+mn-lt"/>
              </a:rPr>
              <a:t>---</a:t>
            </a:r>
          </a:p>
          <a:p>
            <a:pPr defTabSz="1314724">
              <a:defRPr/>
            </a:pPr>
            <a:r>
              <a:rPr lang="en-US" altLang="ja-JP" b="0" dirty="0">
                <a:latin typeface="+mn-lt"/>
              </a:rPr>
              <a:t>This slides explains</a:t>
            </a:r>
            <a:r>
              <a:rPr lang="en-US" altLang="ja-JP" b="0" baseline="0" dirty="0">
                <a:latin typeface="+mn-lt"/>
              </a:rPr>
              <a:t> that development tools may do some of these actions “behind the scene”, and this is an area that companies should be aware of.</a:t>
            </a:r>
            <a:endParaRPr lang="en-US" altLang="ja-JP" b="0" dirty="0">
              <a:latin typeface="+mn-lt"/>
            </a:endParaRPr>
          </a:p>
          <a:p>
            <a:endParaRPr lang="en-US" altLang="ja-JP" b="1" dirty="0">
              <a:latin typeface="Times" charset="0"/>
            </a:endParaRPr>
          </a:p>
          <a:p>
            <a:pPr defTabSz="1314724">
              <a:defRPr/>
            </a:pPr>
            <a:endParaRPr lang="en-US" b="0" dirty="0">
              <a:latin typeface="Times" charset="0"/>
            </a:endParaRPr>
          </a:p>
          <a:p>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頒布することの背景にあるいくつかの考え方を説明しています。これはFOSSライセンスは通常、頒布の期間</a:t>
            </a:r>
            <a:r>
              <a:rPr lang="ja-JP" altLang="en-US" b="0" baseline="0" dirty="0">
                <a:latin typeface="ＭＳ ゴシック" panose="020B0609070205080204" pitchFamily="49" charset="-128"/>
                <a:ea typeface="ＭＳ ゴシック" panose="020B0609070205080204" pitchFamily="49" charset="-128"/>
              </a:rPr>
              <a:t>内</a:t>
            </a:r>
            <a:r>
              <a:rPr lang="en-US" b="0" baseline="0" dirty="0" err="1">
                <a:latin typeface="ＭＳ ゴシック" panose="020B0609070205080204" pitchFamily="49" charset="-128"/>
                <a:ea typeface="ＭＳ ゴシック" panose="020B0609070205080204" pitchFamily="49" charset="-128"/>
              </a:rPr>
              <a:t>に適用されるものであるためです。この点はコンプライアンスプログラムで考慮すべき重要なポイントです</a:t>
            </a:r>
            <a:r>
              <a:rPr lang="en-US" b="0" baseline="0" dirty="0">
                <a:latin typeface="ＭＳ ゴシック" panose="020B0609070205080204" pitchFamily="49" charset="-128"/>
                <a:ea typeface="ＭＳ ゴシック" panose="020B0609070205080204" pitchFamily="49" charset="-128"/>
              </a:rPr>
              <a:t>。</a:t>
            </a:r>
          </a:p>
          <a:p>
            <a:endParaRPr lang="en-US" b="0" baseline="0" dirty="0">
              <a:latin typeface="+mn-lt"/>
            </a:endParaRPr>
          </a:p>
          <a:p>
            <a:r>
              <a:rPr lang="en-US" b="0" baseline="0" dirty="0">
                <a:latin typeface="+mn-lt"/>
              </a:rPr>
              <a:t>---</a:t>
            </a:r>
          </a:p>
          <a:p>
            <a:pPr defTabSz="1314724">
              <a:defRPr/>
            </a:pPr>
            <a:r>
              <a:rPr lang="en-US" altLang="ja-JP" b="0" dirty="0">
                <a:latin typeface="+mn-lt"/>
              </a:rPr>
              <a:t>This slide explains</a:t>
            </a:r>
            <a:r>
              <a:rPr lang="en-US" altLang="ja-JP" b="0" baseline="0" dirty="0">
                <a:latin typeface="+mn-lt"/>
              </a:rPr>
              <a:t> some of the concepts behind distribution. Because FOSS licenses usually apply during distribution, this is a key point to consider in a compliance program.</a:t>
            </a: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sz="1200" dirty="0" err="1">
                <a:latin typeface="ＭＳ ゴシック" panose="020B0609070205080204" pitchFamily="49" charset="-128"/>
                <a:ea typeface="ＭＳ ゴシック" panose="020B0609070205080204" pitchFamily="49" charset="-128"/>
              </a:rPr>
              <a:t>取り込み</a:t>
            </a:r>
            <a:r>
              <a:rPr lang="ja-JP" altLang="en-US" sz="1200" dirty="0">
                <a:latin typeface="ＭＳ ゴシック" panose="020B0609070205080204" pitchFamily="49" charset="-128"/>
                <a:ea typeface="ＭＳ ゴシック" panose="020B0609070205080204" pitchFamily="49" charset="-128"/>
              </a:rPr>
              <a:t>とは</a:t>
            </a:r>
            <a:r>
              <a:rPr lang="en-US" sz="1200" dirty="0" err="1">
                <a:latin typeface="ＭＳ ゴシック" panose="020B0609070205080204" pitchFamily="49" charset="-128"/>
                <a:ea typeface="ＭＳ ゴシック" panose="020B0609070205080204" pitchFamily="49" charset="-128"/>
              </a:rPr>
              <a:t>FOSSコンポーネントの一部を自身のソフトウェア</a:t>
            </a:r>
            <a:r>
              <a:rPr lang="ja-JP" altLang="en-US" sz="1200" dirty="0">
                <a:latin typeface="ＭＳ ゴシック" panose="020B0609070205080204" pitchFamily="49" charset="-128"/>
                <a:ea typeface="ＭＳ ゴシック" panose="020B0609070205080204" pitchFamily="49" charset="-128"/>
              </a:rPr>
              <a:t>製品に</a:t>
            </a:r>
            <a:r>
              <a:rPr lang="en-US" sz="1200" dirty="0" err="1">
                <a:latin typeface="ＭＳ ゴシック" panose="020B0609070205080204" pitchFamily="49" charset="-128"/>
                <a:ea typeface="ＭＳ ゴシック" panose="020B0609070205080204" pitchFamily="49" charset="-128"/>
              </a:rPr>
              <a:t>コピーすることです</a:t>
            </a:r>
            <a:r>
              <a:rPr lang="en-US" sz="1200" dirty="0">
                <a:latin typeface="ＭＳ ゴシック" panose="020B0609070205080204" pitchFamily="49" charset="-128"/>
                <a:ea typeface="ＭＳ ゴシック" panose="020B0609070205080204" pitchFamily="49" charset="-128"/>
              </a:rPr>
              <a:t>。 </a:t>
            </a:r>
          </a:p>
          <a:p>
            <a:endParaRPr lang="en-US" sz="1200" dirty="0">
              <a:latin typeface="ＭＳ ゴシック" panose="020B0609070205080204" pitchFamily="49" charset="-128"/>
              <a:ea typeface="ＭＳ ゴシック" panose="020B0609070205080204" pitchFamily="49" charset="-128"/>
            </a:endParaRPr>
          </a:p>
          <a:p>
            <a:r>
              <a:rPr lang="en-US" sz="1200" dirty="0" err="1">
                <a:latin typeface="ＭＳ ゴシック" panose="020B0609070205080204" pitchFamily="49" charset="-128"/>
                <a:ea typeface="ＭＳ ゴシック" panose="020B0609070205080204" pitchFamily="49" charset="-128"/>
              </a:rPr>
              <a:t>リンクとは自身のソフトウェア</a:t>
            </a:r>
            <a:r>
              <a:rPr lang="ja-JP" altLang="en-US" sz="1200" dirty="0">
                <a:latin typeface="ＭＳ ゴシック" panose="020B0609070205080204" pitchFamily="49" charset="-128"/>
                <a:ea typeface="ＭＳ ゴシック" panose="020B0609070205080204" pitchFamily="49" charset="-128"/>
              </a:rPr>
              <a:t>製品</a:t>
            </a:r>
            <a:r>
              <a:rPr lang="en-US" sz="1200" dirty="0" err="1">
                <a:latin typeface="ＭＳ ゴシック" panose="020B0609070205080204" pitchFamily="49" charset="-128"/>
                <a:ea typeface="ＭＳ ゴシック" panose="020B0609070205080204" pitchFamily="49" charset="-128"/>
              </a:rPr>
              <a:t>とFOSSコンポーネントをリンク（Link）もしくは接合（Join）することです</a:t>
            </a:r>
            <a:r>
              <a:rPr lang="en-US" sz="1200" dirty="0">
                <a:latin typeface="ＭＳ ゴシック" panose="020B0609070205080204" pitchFamily="49" charset="-128"/>
                <a:ea typeface="ＭＳ ゴシック" panose="020B0609070205080204" pitchFamily="49" charset="-128"/>
              </a:rPr>
              <a:t>。 </a:t>
            </a:r>
          </a:p>
          <a:p>
            <a:endParaRPr lang="en-US" sz="1200" dirty="0">
              <a:latin typeface="ＭＳ ゴシック" panose="020B0609070205080204" pitchFamily="49" charset="-128"/>
              <a:ea typeface="ＭＳ ゴシック" panose="020B0609070205080204" pitchFamily="49" charset="-128"/>
            </a:endParaRPr>
          </a:p>
          <a:p>
            <a:r>
              <a:rPr lang="en-US" sz="1200" dirty="0">
                <a:latin typeface="ＭＳ ゴシック" panose="020B0609070205080204" pitchFamily="49" charset="-128"/>
                <a:ea typeface="ＭＳ ゴシック" panose="020B0609070205080204" pitchFamily="49" charset="-128"/>
              </a:rPr>
              <a:t>改変とはFOSSコンポーネントに変更を加えることです。</a:t>
            </a:r>
          </a:p>
          <a:p>
            <a:endParaRPr lang="en-US" sz="1200" dirty="0">
              <a:latin typeface="ＭＳ ゴシック" panose="020B0609070205080204" pitchFamily="49" charset="-128"/>
              <a:ea typeface="ＭＳ ゴシック" panose="020B0609070205080204" pitchFamily="49" charset="-128"/>
            </a:endParaRPr>
          </a:p>
          <a:p>
            <a:r>
              <a:rPr lang="en-US" sz="1200" dirty="0">
                <a:latin typeface="ＭＳ ゴシック" panose="020B0609070205080204" pitchFamily="49" charset="-128"/>
                <a:ea typeface="ＭＳ ゴシック" panose="020B0609070205080204" pitchFamily="49" charset="-128"/>
              </a:rPr>
              <a:t>翻訳とはコードをある状態から別の状態に変換することです。</a:t>
            </a:r>
          </a:p>
          <a:p>
            <a:endParaRPr lang="en-US" sz="1200" dirty="0">
              <a:latin typeface="ＭＳ ゴシック" panose="020B0609070205080204" pitchFamily="49" charset="-128"/>
              <a:ea typeface="ＭＳ ゴシック" panose="020B0609070205080204" pitchFamily="49" charset="-128"/>
            </a:endParaRPr>
          </a:p>
          <a:p>
            <a:r>
              <a:rPr lang="en-US" sz="1200" dirty="0" err="1">
                <a:latin typeface="ＭＳ ゴシック" panose="020B0609070205080204" pitchFamily="49" charset="-128"/>
                <a:ea typeface="ＭＳ ゴシック" panose="020B0609070205080204" pitchFamily="49" charset="-128"/>
              </a:rPr>
              <a:t>オープンソースを頒布することを考える際には</a:t>
            </a:r>
            <a:r>
              <a:rPr lang="ja-JP" altLang="en-US" sz="1200" dirty="0" err="1">
                <a:latin typeface="ＭＳ ゴシック" panose="020B0609070205080204" pitchFamily="49" charset="-128"/>
                <a:ea typeface="ＭＳ ゴシック" panose="020B0609070205080204" pitchFamily="49" charset="-128"/>
              </a:rPr>
              <a:t>、</a:t>
            </a:r>
            <a:r>
              <a:rPr lang="ja-JP" altLang="en-US" sz="1200" dirty="0">
                <a:latin typeface="ＭＳ ゴシック" panose="020B0609070205080204" pitchFamily="49" charset="-128"/>
                <a:ea typeface="ＭＳ ゴシック" panose="020B0609070205080204" pitchFamily="49" charset="-128"/>
              </a:rPr>
              <a:t>以下の</a:t>
            </a:r>
            <a:r>
              <a:rPr lang="en-US" sz="1200" dirty="0">
                <a:latin typeface="ＭＳ ゴシック" panose="020B0609070205080204" pitchFamily="49" charset="-128"/>
                <a:ea typeface="ＭＳ ゴシック" panose="020B0609070205080204" pitchFamily="49" charset="-128"/>
              </a:rPr>
              <a:t>2つのことを考える必要があります</a:t>
            </a:r>
            <a:r>
              <a:rPr lang="ja-JP" altLang="en-US" sz="1200" dirty="0" err="1">
                <a:latin typeface="ＭＳ ゴシック" panose="020B0609070205080204" pitchFamily="49" charset="-128"/>
                <a:ea typeface="ＭＳ ゴシック" panose="020B0609070205080204" pitchFamily="49" charset="-128"/>
              </a:rPr>
              <a:t>。</a:t>
            </a:r>
            <a:endParaRPr lang="en-US" sz="1200" dirty="0">
              <a:latin typeface="ＭＳ ゴシック" panose="020B0609070205080204" pitchFamily="49" charset="-128"/>
              <a:ea typeface="ＭＳ ゴシック" panose="020B0609070205080204" pitchFamily="49" charset="-128"/>
            </a:endParaRPr>
          </a:p>
          <a:p>
            <a:pPr defTabSz="1336549">
              <a:defRPr/>
            </a:pPr>
            <a:r>
              <a:rPr lang="en-US" sz="1200" dirty="0" err="1">
                <a:latin typeface="ＭＳ ゴシック" panose="020B0609070205080204" pitchFamily="49" charset="-128"/>
                <a:ea typeface="ＭＳ ゴシック" panose="020B0609070205080204" pitchFamily="49" charset="-128"/>
              </a:rPr>
              <a:t>そのソフトウェアを受け取るのは</a:t>
            </a:r>
            <a:r>
              <a:rPr lang="ja-JP" altLang="en-US" sz="1200" dirty="0">
                <a:latin typeface="ＭＳ ゴシック" panose="020B0609070205080204" pitchFamily="49" charset="-128"/>
                <a:ea typeface="ＭＳ ゴシック" panose="020B0609070205080204" pitchFamily="49" charset="-128"/>
              </a:rPr>
              <a:t>誰</a:t>
            </a:r>
            <a:r>
              <a:rPr lang="en-US" sz="1200" dirty="0">
                <a:latin typeface="ＭＳ ゴシック" panose="020B0609070205080204" pitchFamily="49" charset="-128"/>
                <a:ea typeface="ＭＳ ゴシック" panose="020B0609070205080204" pitchFamily="49" charset="-128"/>
              </a:rPr>
              <a:t>か？</a:t>
            </a:r>
          </a:p>
          <a:p>
            <a:pPr marL="887439" lvl="1" indent="-493022">
              <a:buFont typeface="Arial" charset="0"/>
              <a:buChar char="•"/>
            </a:pPr>
            <a:r>
              <a:rPr lang="en-US" sz="1200" dirty="0">
                <a:latin typeface="ＭＳ ゴシック" panose="020B0609070205080204" pitchFamily="49" charset="-128"/>
                <a:ea typeface="ＭＳ ゴシック" panose="020B0609070205080204" pitchFamily="49" charset="-128"/>
              </a:rPr>
              <a:t>顧客／パートナー</a:t>
            </a: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コミュニティ</a:t>
            </a:r>
            <a:r>
              <a:rPr 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プロジェクト</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ja-JP" altLang="en-US" sz="1200" dirty="0">
                <a:latin typeface="ＭＳ ゴシック" panose="020B0609070205080204" pitchFamily="49" charset="-128"/>
                <a:ea typeface="ＭＳ ゴシック" panose="020B0609070205080204" pitchFamily="49" charset="-128"/>
              </a:rPr>
              <a:t>企業集団内にある別法人（頒布として扱う場合がある）</a:t>
            </a:r>
            <a:endParaRPr lang="en-US" sz="1200" dirty="0">
              <a:latin typeface="ＭＳ ゴシック" panose="020B0609070205080204" pitchFamily="49" charset="-128"/>
              <a:ea typeface="ＭＳ ゴシック" panose="020B0609070205080204" pitchFamily="49" charset="-128"/>
            </a:endParaRPr>
          </a:p>
          <a:p>
            <a:r>
              <a:rPr lang="ja-JP" altLang="en-US" sz="1200" dirty="0">
                <a:latin typeface="ＭＳ ゴシック" panose="020B0609070205080204" pitchFamily="49" charset="-128"/>
                <a:ea typeface="ＭＳ ゴシック" panose="020B0609070205080204" pitchFamily="49" charset="-128"/>
              </a:rPr>
              <a:t>頒布フォーマット</a:t>
            </a:r>
            <a:r>
              <a:rPr lang="en-US" sz="1200" dirty="0">
                <a:latin typeface="ＭＳ ゴシック" panose="020B0609070205080204" pitchFamily="49" charset="-128"/>
                <a:ea typeface="ＭＳ ゴシック" panose="020B0609070205080204" pitchFamily="49" charset="-128"/>
              </a:rPr>
              <a:t>は</a:t>
            </a:r>
            <a:r>
              <a:rPr lang="ja-JP" altLang="en-US" sz="1200" dirty="0">
                <a:latin typeface="ＭＳ ゴシック" panose="020B0609070205080204" pitchFamily="49" charset="-128"/>
                <a:ea typeface="ＭＳ ゴシック" panose="020B0609070205080204" pitchFamily="49" charset="-128"/>
              </a:rPr>
              <a:t>何か</a:t>
            </a:r>
            <a:r>
              <a:rPr lang="en-US" sz="1200" dirty="0">
                <a:latin typeface="ＭＳ ゴシック" panose="020B0609070205080204" pitchFamily="49" charset="-128"/>
                <a:ea typeface="ＭＳ ゴシック" panose="020B0609070205080204" pitchFamily="49" charset="-128"/>
              </a:rPr>
              <a:t>？</a:t>
            </a: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ソースコード</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バイナリ</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ハードウェアに</a:t>
            </a:r>
            <a:r>
              <a:rPr lang="ja-JP" altLang="en-US" sz="1200" dirty="0">
                <a:latin typeface="ＭＳ ゴシック" panose="020B0609070205080204" pitchFamily="49" charset="-128"/>
                <a:ea typeface="ＭＳ ゴシック" panose="020B0609070205080204" pitchFamily="49" charset="-128"/>
              </a:rPr>
              <a:t>プレインストール</a:t>
            </a:r>
            <a:endParaRPr lang="en-US" altLang="ja-JP" sz="1200" dirty="0">
              <a:latin typeface="ＭＳ ゴシック" panose="020B0609070205080204" pitchFamily="49" charset="-128"/>
              <a:ea typeface="ＭＳ ゴシック" panose="020B0609070205080204" pitchFamily="49" charset="-128"/>
            </a:endParaRPr>
          </a:p>
          <a:p>
            <a:endParaRPr lang="en-US" altLang="ja-JP" sz="1200" dirty="0"/>
          </a:p>
          <a:p>
            <a:r>
              <a:rPr lang="en-US" altLang="ja-JP" sz="1200" dirty="0"/>
              <a:t>---</a:t>
            </a:r>
          </a:p>
          <a:p>
            <a:r>
              <a:rPr lang="en-US" altLang="ja-JP" sz="1200" dirty="0"/>
              <a:t>Incorporation is when you copy portions of a FOSS component into your software product. </a:t>
            </a:r>
          </a:p>
          <a:p>
            <a:endParaRPr lang="en-US" altLang="ja-JP" sz="1200" dirty="0"/>
          </a:p>
          <a:p>
            <a:r>
              <a:rPr lang="en-US" altLang="ja-JP" sz="1200" dirty="0"/>
              <a:t>Linking is when you link or join a FOSS component with your software product. </a:t>
            </a:r>
          </a:p>
          <a:p>
            <a:endParaRPr lang="en-US" altLang="ja-JP" sz="1200" dirty="0"/>
          </a:p>
          <a:p>
            <a:r>
              <a:rPr lang="en-US" altLang="ja-JP" sz="1200" dirty="0"/>
              <a:t>Modification is when you make changes to a FOSS component.</a:t>
            </a:r>
          </a:p>
          <a:p>
            <a:endParaRPr lang="en-US" altLang="ja-JP" sz="1200" dirty="0"/>
          </a:p>
          <a:p>
            <a:r>
              <a:rPr lang="en-US" altLang="ja-JP" sz="1200" dirty="0"/>
              <a:t>Translation is when you transform the code from one state to another.</a:t>
            </a:r>
          </a:p>
          <a:p>
            <a:endParaRPr lang="en-US" altLang="ja-JP" sz="1200" dirty="0"/>
          </a:p>
          <a:p>
            <a:r>
              <a:rPr lang="en-US" altLang="ja-JP" sz="1200" dirty="0"/>
              <a:t>When thinking about distribution of Open Source you should consider two things:</a:t>
            </a:r>
          </a:p>
          <a:p>
            <a:pPr defTabSz="1336549">
              <a:defRPr/>
            </a:pPr>
            <a:r>
              <a:rPr lang="en-US" altLang="ja-JP" sz="1200" dirty="0"/>
              <a:t>Who receives the software?</a:t>
            </a:r>
          </a:p>
          <a:p>
            <a:pPr marL="887439" lvl="1" indent="-493022">
              <a:buFont typeface="Arial" charset="0"/>
              <a:buChar char="•"/>
            </a:pPr>
            <a:r>
              <a:rPr lang="en-US" altLang="ja-JP" sz="1200" dirty="0"/>
              <a:t>Customer/Partner</a:t>
            </a:r>
          </a:p>
          <a:p>
            <a:pPr marL="887439" lvl="1" indent="-493022">
              <a:buFont typeface="Arial" charset="0"/>
              <a:buChar char="•"/>
            </a:pPr>
            <a:r>
              <a:rPr lang="en-US" altLang="ja-JP" sz="1200" dirty="0"/>
              <a:t>Community project</a:t>
            </a:r>
          </a:p>
          <a:p>
            <a:pPr marL="887439" lvl="1" indent="-493022">
              <a:buFont typeface="Arial" charset="0"/>
              <a:buChar char="•"/>
            </a:pPr>
            <a:r>
              <a:rPr lang="en-US" altLang="ja-JP" sz="1200" dirty="0"/>
              <a:t>Another legal entity within the business group (this may count as distribution)</a:t>
            </a:r>
          </a:p>
          <a:p>
            <a:r>
              <a:rPr lang="en-US" altLang="ja-JP" sz="1200" dirty="0"/>
              <a:t>What is the format for delivery?</a:t>
            </a:r>
          </a:p>
          <a:p>
            <a:pPr marL="887439" lvl="1" indent="-493022">
              <a:buFont typeface="Arial" charset="0"/>
              <a:buChar char="•"/>
            </a:pPr>
            <a:r>
              <a:rPr lang="en-US" altLang="ja-JP" sz="1200" dirty="0"/>
              <a:t>Source code delivery</a:t>
            </a:r>
          </a:p>
          <a:p>
            <a:pPr marL="887439" lvl="1" indent="-493022">
              <a:buFont typeface="Arial" charset="0"/>
              <a:buChar char="•"/>
            </a:pPr>
            <a:r>
              <a:rPr lang="en-US" altLang="ja-JP" sz="1200" dirty="0"/>
              <a:t>Binary delivery</a:t>
            </a:r>
          </a:p>
          <a:p>
            <a:pPr marL="887439" lvl="1" indent="-493022">
              <a:buFont typeface="Arial" charset="0"/>
              <a:buChar char="•"/>
            </a:pPr>
            <a:r>
              <a:rPr lang="en-US" altLang="ja-JP" sz="1200" dirty="0"/>
              <a:t>Pre-loaded onto hardware</a:t>
            </a:r>
          </a:p>
        </p:txBody>
      </p:sp>
      <p:sp>
        <p:nvSpPr>
          <p:cNvPr id="2" name="Slide Number Placeholder 1"/>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レビューはFOSSコンプライアンス プログラムの基本的構成要素です。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FOSSレビューはエンジニアリング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、ビジネス</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ja-JP" altLang="en-US">
                <a:latin typeface="ＭＳ ゴシック" panose="020B0609070205080204" pitchFamily="49" charset="-128"/>
                <a:ea typeface="ＭＳ ゴシック" panose="020B0609070205080204" pitchFamily="49" charset="-128"/>
              </a:rPr>
              <a:t>、</a:t>
            </a:r>
            <a:r>
              <a:rPr lang="x-none">
                <a:latin typeface="ＭＳ ゴシック" panose="020B0609070205080204" pitchFamily="49" charset="-128"/>
                <a:ea typeface="ＭＳ ゴシック" panose="020B0609070205080204" pitchFamily="49" charset="-128"/>
              </a:rPr>
              <a:t>および法務チームが集まる場となり</a:t>
            </a:r>
            <a:r>
              <a:rPr lang="ja-JP" altLang="en-US">
                <a:latin typeface="ＭＳ ゴシック" panose="020B0609070205080204" pitchFamily="49" charset="-128"/>
                <a:ea typeface="ＭＳ ゴシック" panose="020B0609070205080204" pitchFamily="49" charset="-128"/>
              </a:rPr>
              <a:t>え</a:t>
            </a:r>
            <a:r>
              <a:rPr lang="x-none">
                <a:latin typeface="ＭＳ ゴシック" panose="020B0609070205080204" pitchFamily="49" charset="-128"/>
                <a:ea typeface="ＭＳ ゴシック" panose="020B0609070205080204" pitchFamily="49" charset="-128"/>
              </a:rPr>
              <a:t>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より</a:t>
            </a:r>
            <a:r>
              <a:rPr lang="x-none" dirty="0">
                <a:latin typeface="ＭＳ ゴシック" panose="020B0609070205080204" pitchFamily="49" charset="-128"/>
                <a:ea typeface="ＭＳ ゴシック" panose="020B0609070205080204" pitchFamily="49" charset="-128"/>
              </a:rPr>
              <a:t>大規模に首尾よく行うために、計画や組織</a:t>
            </a:r>
            <a:r>
              <a:rPr lang="ja-JP" altLang="en-US" dirty="0">
                <a:latin typeface="ＭＳ ゴシック" panose="020B0609070205080204" pitchFamily="49" charset="-128"/>
                <a:ea typeface="ＭＳ ゴシック" panose="020B0609070205080204" pitchFamily="49" charset="-128"/>
              </a:rPr>
              <a:t>化</a:t>
            </a:r>
            <a:r>
              <a:rPr lang="x-none" dirty="0">
                <a:latin typeface="ＭＳ ゴシック" panose="020B0609070205080204" pitchFamily="49" charset="-128"/>
                <a:ea typeface="ＭＳ ゴシック" panose="020B0609070205080204" pitchFamily="49" charset="-128"/>
              </a:rPr>
              <a:t>を必要とする場合があります。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関連情報収集においてエンジニアリング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もしくは開発チームが参加することもあります。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法務チームはライセンスの義務について分析、決定を下し、</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行い</a:t>
            </a:r>
            <a:r>
              <a:rPr lang="x-none" dirty="0">
                <a:latin typeface="ＭＳ ゴシック" panose="020B0609070205080204" pitchFamily="49" charset="-128"/>
                <a:ea typeface="ＭＳ ゴシック" panose="020B0609070205080204" pitchFamily="49" charset="-128"/>
              </a:rPr>
              <a:t>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ビジネスおよびエンジニアリング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を受け</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実装し</a:t>
            </a:r>
            <a:r>
              <a:rPr lang="x-none" dirty="0">
                <a:latin typeface="ＭＳ ゴシック" panose="020B0609070205080204" pitchFamily="49" charset="-128"/>
                <a:ea typeface="ＭＳ ゴシック" panose="020B0609070205080204" pitchFamily="49" charset="-128"/>
              </a:rPr>
              <a:t>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r>
              <a:rPr lang="x-none" altLang="ja-JP" dirty="0"/>
              <a:t>The FOSS Review is a basic building block of a FOSS Compliance Program. </a:t>
            </a:r>
          </a:p>
          <a:p>
            <a:endParaRPr lang="x-none" altLang="ja-JP" dirty="0"/>
          </a:p>
          <a:p>
            <a:r>
              <a:rPr lang="x-none" altLang="ja-JP" dirty="0"/>
              <a:t>A FOSS Review can be the meeting point for engineering, business and legal teams, and can require planning and organization to successfully conduct on a large scale.</a:t>
            </a:r>
          </a:p>
          <a:p>
            <a:pPr marL="246511" indent="-246511">
              <a:buFont typeface="Arial" charset="0"/>
              <a:buChar char="•"/>
            </a:pPr>
            <a:r>
              <a:rPr lang="x-none" altLang="ja-JP" dirty="0"/>
              <a:t>Engineering or developer teams may participate in gathering relevant information</a:t>
            </a:r>
          </a:p>
          <a:p>
            <a:pPr marL="246511" indent="-246511">
              <a:buFont typeface="Arial" charset="0"/>
              <a:buChar char="•"/>
            </a:pPr>
            <a:r>
              <a:rPr lang="x-none" altLang="ja-JP" dirty="0"/>
              <a:t>Legal teams analyze and determine license obligations and provide guidance</a:t>
            </a:r>
          </a:p>
          <a:p>
            <a:pPr marL="246511" indent="-246511">
              <a:buFont typeface="Arial" charset="0"/>
              <a:buChar char="•"/>
            </a:pPr>
            <a:r>
              <a:rPr lang="x-none" altLang="ja-JP" dirty="0"/>
              <a:t>Business and engineering teams may receive and implement guidance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最初のステップはFOSSレビュー</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開始するために適切な参加者を特定することです。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以下のような問いかけが重要です：</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FOSSの使用について誰が意思決定者なのか（</a:t>
            </a:r>
            <a:r>
              <a:rPr lang="ja-JP" altLang="en-US" dirty="0">
                <a:latin typeface="ＭＳ ゴシック" panose="020B0609070205080204" pitchFamily="49" charset="-128"/>
                <a:ea typeface="ＭＳ ゴシック" panose="020B0609070205080204" pitchFamily="49" charset="-128"/>
              </a:rPr>
              <a:t>マネージャー</a:t>
            </a:r>
            <a:r>
              <a:rPr lang="x-none" dirty="0">
                <a:latin typeface="ＭＳ ゴシック" panose="020B0609070205080204" pitchFamily="49" charset="-128"/>
                <a:ea typeface="ＭＳ ゴシック" panose="020B0609070205080204" pitchFamily="49" charset="-128"/>
              </a:rPr>
              <a:t>、アーキテクト、個々の技術者など）？ </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FOSSの使用について彼らはどのように質問・疑問を上げることができるのか？</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開発プロセス</a:t>
            </a:r>
            <a:r>
              <a:rPr lang="ja-JP" altLang="en-US" dirty="0">
                <a:latin typeface="ＭＳ ゴシック" panose="020B0609070205080204" pitchFamily="49" charset="-128"/>
                <a:ea typeface="ＭＳ ゴシック" panose="020B0609070205080204" pitchFamily="49" charset="-128"/>
              </a:rPr>
              <a:t>の中</a:t>
            </a:r>
            <a:r>
              <a:rPr lang="x-none" dirty="0">
                <a:latin typeface="ＭＳ ゴシック" panose="020B0609070205080204" pitchFamily="49" charset="-128"/>
                <a:ea typeface="ＭＳ ゴシック" panose="020B0609070205080204" pitchFamily="49" charset="-128"/>
              </a:rPr>
              <a:t>にFOSSレビューが開始できる</a:t>
            </a:r>
            <a:r>
              <a:rPr lang="ja-JP" altLang="en-US" dirty="0">
                <a:latin typeface="ＭＳ ゴシック" panose="020B0609070205080204" pitchFamily="49" charset="-128"/>
                <a:ea typeface="ＭＳ ゴシック" panose="020B0609070205080204" pitchFamily="49" charset="-128"/>
              </a:rPr>
              <a:t>定まったチェック</a:t>
            </a:r>
            <a:r>
              <a:rPr lang="x-none" dirty="0">
                <a:latin typeface="ＭＳ ゴシック" panose="020B0609070205080204" pitchFamily="49" charset="-128"/>
                <a:ea typeface="ＭＳ ゴシック" panose="020B0609070205080204" pitchFamily="49" charset="-128"/>
              </a:rPr>
              <a:t>ポイントがあるか？</a:t>
            </a:r>
            <a:endParaRPr lang="en-US" dirty="0">
              <a:latin typeface="ＭＳ ゴシック" panose="020B0609070205080204" pitchFamily="49" charset="-128"/>
              <a:ea typeface="ＭＳ ゴシック" panose="020B0609070205080204" pitchFamily="49" charset="-128"/>
            </a:endParaRPr>
          </a:p>
          <a:p>
            <a:pPr marL="246511" indent="-246511">
              <a:buFont typeface="Arial" panose="020B0604020202020204" pitchFamily="34" charset="0"/>
              <a:buChar char="•"/>
            </a:pPr>
            <a:endParaRPr lang="en-US" dirty="0">
              <a:latin typeface="ＭＳ ゴシック" panose="020B0609070205080204" pitchFamily="49" charset="-128"/>
              <a:ea typeface="ＭＳ ゴシック" panose="020B0609070205080204" pitchFamily="49" charset="-128"/>
            </a:endParaRPr>
          </a:p>
          <a:p>
            <a:r>
              <a:rPr lang="en-US" dirty="0"/>
              <a:t>---</a:t>
            </a:r>
          </a:p>
          <a:p>
            <a:r>
              <a:rPr lang="x-none" altLang="ja-JP" dirty="0"/>
              <a:t>The first step is to identify the proper parties to initiate a FOSS Review</a:t>
            </a:r>
          </a:p>
          <a:p>
            <a:endParaRPr lang="x-none" altLang="ja-JP" dirty="0"/>
          </a:p>
          <a:p>
            <a:r>
              <a:rPr lang="x-none" altLang="ja-JP" dirty="0"/>
              <a:t>Important questions to ask include:</a:t>
            </a:r>
          </a:p>
          <a:p>
            <a:pPr marL="246511" indent="-246511">
              <a:buFont typeface="Arial" panose="020B0604020202020204" pitchFamily="34" charset="0"/>
              <a:buChar char="•"/>
            </a:pPr>
            <a:r>
              <a:rPr lang="x-none" altLang="ja-JP" dirty="0"/>
              <a:t>Who are the decision makers about FOSS usage (managers, architects, individual engineers, etc.)? </a:t>
            </a:r>
          </a:p>
          <a:p>
            <a:pPr marL="246511" indent="-246511">
              <a:buFont typeface="Arial" panose="020B0604020202020204" pitchFamily="34" charset="0"/>
              <a:buChar char="•"/>
            </a:pPr>
            <a:r>
              <a:rPr lang="x-none" altLang="ja-JP" dirty="0"/>
              <a:t>How can they raise questions about FOSS usage?</a:t>
            </a:r>
          </a:p>
          <a:p>
            <a:pPr marL="246511" indent="-246511">
              <a:buFont typeface="Arial" panose="020B0604020202020204" pitchFamily="34" charset="0"/>
              <a:buChar char="•"/>
            </a:pPr>
            <a:r>
              <a:rPr lang="x-none" altLang="ja-JP" dirty="0"/>
              <a:t>Is there a regular point in your development process where FOSS Reviews can begin?</a:t>
            </a:r>
          </a:p>
          <a:p>
            <a:pPr marL="246511" indent="-246511">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注目すべきは、この情報のリストが</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非常に多く見えることです。しかし、必要とされる情報量はFOSSコードを取り扱おうとする企業の規模</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および、</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をどのように取り扱うか</a:t>
            </a:r>
            <a:r>
              <a:rPr lang="en-US" baseline="0" dirty="0" err="1">
                <a:latin typeface="ＭＳ ゴシック" panose="020B0609070205080204" pitchFamily="49" charset="-128"/>
                <a:ea typeface="ＭＳ ゴシック" panose="020B0609070205080204" pitchFamily="49" charset="-128"/>
              </a:rPr>
              <a:t>に依存します。大規模な組織体は小規模なものよりも多くの情報を必要とする傾向があります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外部ベンダー</a:t>
            </a:r>
            <a:r>
              <a:rPr lang="ja-JP" altLang="en-US" dirty="0">
                <a:latin typeface="ＭＳ ゴシック" panose="020B0609070205080204" pitchFamily="49" charset="-128"/>
                <a:ea typeface="ＭＳ ゴシック" panose="020B0609070205080204" pitchFamily="49" charset="-128"/>
              </a:rPr>
              <a:t>を利用した</a:t>
            </a:r>
            <a:r>
              <a:rPr lang="x-none" dirty="0">
                <a:latin typeface="ＭＳ ゴシック" panose="020B0609070205080204" pitchFamily="49" charset="-128"/>
                <a:ea typeface="ＭＳ ゴシック" panose="020B0609070205080204" pitchFamily="49" charset="-128"/>
              </a:rPr>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Sに対しライセンスの義務を果たす必要があるかもしれません。そういった義務を果たすべく必要性に応じて告知／表示やソースコードがあることを確かめましょう。</a:t>
            </a:r>
            <a:endParaRPr lang="en-US" dirty="0">
              <a:latin typeface="ＭＳ ゴシック" panose="020B0609070205080204" pitchFamily="49" charset="-128"/>
              <a:ea typeface="ＭＳ ゴシック" panose="020B0609070205080204" pitchFamily="49" charset="-128"/>
            </a:endParaRPr>
          </a:p>
          <a:p>
            <a:pPr defTabSz="1314724">
              <a:defRPr/>
            </a:pPr>
            <a:endParaRPr lang="en-US" dirty="0"/>
          </a:p>
          <a:p>
            <a:pPr defTabSz="1314724">
              <a:defRPr/>
            </a:pPr>
            <a:r>
              <a:rPr lang="en-US" dirty="0"/>
              <a:t>---</a:t>
            </a:r>
          </a:p>
          <a:p>
            <a:r>
              <a:rPr lang="en-US" altLang="ja-JP" dirty="0"/>
              <a:t>It should be noted that this list of information looks</a:t>
            </a:r>
            <a:r>
              <a:rPr lang="en-US" altLang="ja-JP" baseline="0" dirty="0"/>
              <a:t> quite large. However, the amount of information required depends on the size of your company and what you intend to do with the FOSS code. Large entities tend to require more information than small entities.</a:t>
            </a:r>
          </a:p>
          <a:p>
            <a:endParaRPr lang="en-US" altLang="ja-JP" baseline="0" dirty="0"/>
          </a:p>
          <a:p>
            <a:pPr defTabSz="1314724">
              <a:defRPr/>
            </a:pPr>
            <a:r>
              <a:rPr lang="x-none" altLang="ja-JP"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defTabSz="1314724">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チームは異なった分野にまたがって構成</a:t>
            </a:r>
            <a:r>
              <a:rPr lang="ja-JP" altLang="en-US" dirty="0">
                <a:latin typeface="ＭＳ ゴシック" panose="020B0609070205080204" pitchFamily="49" charset="-128"/>
                <a:ea typeface="ＭＳ ゴシック" panose="020B0609070205080204" pitchFamily="49" charset="-128"/>
              </a:rPr>
              <a:t>され</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チームは、社内もしくは外部の弁護士を含めることができ、ライセンスの義務に応じたFOSS使用をレビューし</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評価します。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次のように</a:t>
            </a:r>
            <a:r>
              <a:rPr lang="x-none" dirty="0">
                <a:latin typeface="ＭＳ ゴシック" panose="020B0609070205080204" pitchFamily="49" charset="-128"/>
                <a:ea typeface="ＭＳ ゴシック" panose="020B0609070205080204" pitchFamily="49" charset="-128"/>
              </a:rPr>
              <a:t>他の</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からサポートされる場合もあります</a:t>
            </a:r>
            <a:r>
              <a:rPr lang="ja-JP" altLang="en-US" dirty="0" err="1">
                <a:solidFill>
                  <a:srgbClr val="00B0F0"/>
                </a:solidFill>
                <a:latin typeface="ＭＳ ゴシック" panose="020B0609070205080204" pitchFamily="49" charset="-128"/>
                <a:ea typeface="ＭＳ ゴシック" panose="020B0609070205080204" pitchFamily="49" charset="-128"/>
              </a:rPr>
              <a:t>。</a:t>
            </a:r>
            <a:endParaRPr lang="x-none" dirty="0">
              <a:solidFill>
                <a:srgbClr val="00B0F0"/>
              </a:solidFill>
              <a:latin typeface="ＭＳ ゴシック" panose="020B0609070205080204" pitchFamily="49" charset="-128"/>
              <a:ea typeface="ＭＳ ゴシック" panose="020B0609070205080204" pitchFamily="49" charset="-128"/>
            </a:endParaRP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FOSSの使用を特定し、追跡する</a:t>
            </a:r>
            <a:r>
              <a:rPr lang="ja-JP" altLang="en-US" dirty="0">
                <a:latin typeface="ＭＳ ゴシック" panose="020B0609070205080204" pitchFamily="49" charset="-128"/>
                <a:ea typeface="ＭＳ ゴシック" panose="020B0609070205080204" pitchFamily="49" charset="-128"/>
              </a:rPr>
              <a:t>調査・分析</a:t>
            </a:r>
            <a:r>
              <a:rPr lang="x-none" dirty="0">
                <a:latin typeface="ＭＳ ゴシック" panose="020B0609070205080204" pitchFamily="49" charset="-128"/>
                <a:ea typeface="ＭＳ ゴシック" panose="020B0609070205080204" pitchFamily="49" charset="-128"/>
              </a:rPr>
              <a:t>チーム</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このチームはコードベース（ソースコードの集積場所）に</a:t>
            </a:r>
            <a:r>
              <a:rPr lang="ja-JP" altLang="en-US" dirty="0">
                <a:latin typeface="ＭＳ ゴシック" panose="020B0609070205080204" pitchFamily="49" charset="-128"/>
                <a:ea typeface="ＭＳ ゴシック" panose="020B0609070205080204" pitchFamily="49" charset="-128"/>
              </a:rPr>
              <a:t>存在する</a:t>
            </a:r>
            <a:r>
              <a:rPr lang="x-none" dirty="0">
                <a:latin typeface="ＭＳ ゴシック" panose="020B0609070205080204" pitchFamily="49" charset="-128"/>
                <a:ea typeface="ＭＳ ゴシック" panose="020B0609070205080204" pitchFamily="49" charset="-128"/>
              </a:rPr>
              <a:t>FOSSコンポーネントを特定するためのコードスキャンツールやフォレン</a:t>
            </a:r>
            <a:r>
              <a:rPr lang="ja-JP" altLang="en-US" dirty="0">
                <a:latin typeface="ＭＳ ゴシック" panose="020B0609070205080204" pitchFamily="49" charset="-128"/>
                <a:ea typeface="ＭＳ ゴシック" panose="020B0609070205080204" pitchFamily="49" charset="-128"/>
              </a:rPr>
              <a:t>ジ</a:t>
            </a:r>
            <a:r>
              <a:rPr lang="x-none" dirty="0">
                <a:latin typeface="ＭＳ ゴシック" panose="020B0609070205080204" pitchFamily="49" charset="-128"/>
                <a:ea typeface="ＭＳ ゴシック" panose="020B0609070205080204" pitchFamily="49" charset="-128"/>
              </a:rPr>
              <a:t>クス（法的確証収集）ツールを</a:t>
            </a:r>
            <a:r>
              <a:rPr lang="ja-JP" altLang="en-US" dirty="0">
                <a:latin typeface="ＭＳ ゴシック" panose="020B0609070205080204" pitchFamily="49" charset="-128"/>
                <a:ea typeface="ＭＳ ゴシック" panose="020B0609070205080204" pitchFamily="49" charset="-128"/>
              </a:rPr>
              <a:t>駆使し</a:t>
            </a:r>
            <a:r>
              <a:rPr lang="x-none" dirty="0">
                <a:latin typeface="ＭＳ ゴシック" panose="020B0609070205080204" pitchFamily="49" charset="-128"/>
                <a:ea typeface="ＭＳ ゴシック" panose="020B0609070205080204" pitchFamily="49" charset="-128"/>
              </a:rPr>
              <a:t>た支援などを行います。また本チームは、後続コンプライアンスプロセスを支援するべく、FOSSの使用について収集した情報を整理し、追跡することも実施します。</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その他に、商用ライセンスや</a:t>
            </a:r>
            <a:r>
              <a:rPr lang="ja-JP" altLang="en-US" dirty="0">
                <a:latin typeface="ＭＳ ゴシック" panose="020B0609070205080204" pitchFamily="49" charset="-128"/>
                <a:ea typeface="ＭＳ ゴシック" panose="020B0609070205080204" pitchFamily="49" charset="-128"/>
              </a:rPr>
              <a:t>輸出</a:t>
            </a:r>
            <a:r>
              <a:rPr lang="x-none" dirty="0">
                <a:latin typeface="ＭＳ ゴシック" panose="020B0609070205080204" pitchFamily="49" charset="-128"/>
                <a:ea typeface="ＭＳ ゴシック" panose="020B0609070205080204" pitchFamily="49" charset="-128"/>
              </a:rPr>
              <a:t>コンプライアンスおよび</a:t>
            </a:r>
            <a:r>
              <a:rPr lang="ja-JP" altLang="en-US" dirty="0">
                <a:latin typeface="ＭＳ ゴシック" panose="020B0609070205080204" pitchFamily="49" charset="-128"/>
                <a:ea typeface="ＭＳ ゴシック" panose="020B0609070205080204" pitchFamily="49" charset="-128"/>
              </a:rPr>
              <a:t>事業</a:t>
            </a:r>
            <a:r>
              <a:rPr lang="x-none" dirty="0">
                <a:latin typeface="ＭＳ ゴシック" panose="020B0609070205080204" pitchFamily="49" charset="-128"/>
                <a:ea typeface="ＭＳ ゴシック" panose="020B0609070205080204" pitchFamily="49" charset="-128"/>
              </a:rPr>
              <a:t>企画チームなど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FOSSに関連する論点で影響を受けうる専門家、代表者も想定されます。</a:t>
            </a:r>
            <a:r>
              <a:rPr lang="x-none" dirty="0"/>
              <a:t> </a:t>
            </a:r>
            <a:endParaRPr lang="en-US" dirty="0"/>
          </a:p>
          <a:p>
            <a:endParaRPr lang="en-US" dirty="0"/>
          </a:p>
          <a:p>
            <a:r>
              <a:rPr lang="en-US" dirty="0"/>
              <a:t>---</a:t>
            </a:r>
          </a:p>
          <a:p>
            <a:r>
              <a:rPr lang="x-none" altLang="ja-JP" dirty="0"/>
              <a:t>The FOSS Review team may consist of an interdisciplinary team</a:t>
            </a:r>
          </a:p>
          <a:p>
            <a:endParaRPr lang="x-none" altLang="ja-JP" dirty="0"/>
          </a:p>
          <a:p>
            <a:r>
              <a:rPr lang="x-none" altLang="ja-JP" dirty="0"/>
              <a:t>The legal team, which may include in-house or outside attorneys, reviews and evaluates the FOSS usage for license obligations</a:t>
            </a:r>
          </a:p>
          <a:p>
            <a:endParaRPr lang="x-none" altLang="ja-JP" dirty="0"/>
          </a:p>
          <a:p>
            <a:r>
              <a:rPr lang="x-none" altLang="ja-JP" dirty="0"/>
              <a:t>The legal team may be supported by others, including:</a:t>
            </a:r>
          </a:p>
          <a:p>
            <a:pPr marL="246511" indent="-246511">
              <a:buFont typeface="Arial" panose="020B0604020202020204" pitchFamily="34" charset="0"/>
              <a:buChar char="•"/>
            </a:pPr>
            <a:r>
              <a:rPr lang="x-none" altLang="ja-JP"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246511" indent="-246511">
              <a:buFont typeface="Arial" panose="020B0604020202020204" pitchFamily="34" charset="0"/>
              <a:buChar char="•"/>
            </a:pPr>
            <a:r>
              <a:rPr lang="x-none" altLang="ja-JP" dirty="0"/>
              <a:t>Other specialists or representatives that may be impacted by FOSS-related issues, such as commercial licensing, compliance or business planning teams. </a:t>
            </a:r>
          </a:p>
          <a:p>
            <a:endParaRPr lang="x-none" altLang="ja-JP" dirty="0"/>
          </a:p>
          <a:p>
            <a:pPr marL="246511" indent="-246511">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FOSSレビューチームは、FOSSの使用を適切に評価するための専門知識を有する必要があります。FOSSの使用</a:t>
            </a:r>
            <a:r>
              <a:rPr lang="ja-JP" altLang="en-US" dirty="0">
                <a:latin typeface="ＭＳ ゴシック" panose="020B0609070205080204" pitchFamily="49" charset="-128"/>
                <a:ea typeface="ＭＳ ゴシック" panose="020B0609070205080204" pitchFamily="49" charset="-128"/>
              </a:rPr>
              <a:t>案</a:t>
            </a:r>
            <a:r>
              <a:rPr lang="x-none" dirty="0">
                <a:latin typeface="ＭＳ ゴシック" panose="020B0609070205080204" pitchFamily="49" charset="-128"/>
                <a:ea typeface="ＭＳ ゴシック" panose="020B0609070205080204" pitchFamily="49" charset="-128"/>
              </a:rPr>
              <a:t>について</a:t>
            </a:r>
            <a:r>
              <a:rPr lang="ja-JP" altLang="en-US" dirty="0">
                <a:latin typeface="ＭＳ ゴシック" panose="020B0609070205080204" pitchFamily="49" charset="-128"/>
                <a:ea typeface="ＭＳ ゴシック" panose="020B0609070205080204" pitchFamily="49" charset="-128"/>
              </a:rPr>
              <a:t>法務チーム</a:t>
            </a:r>
            <a:r>
              <a:rPr lang="x-none" dirty="0">
                <a:latin typeface="ＭＳ ゴシック" panose="020B0609070205080204" pitchFamily="49" charset="-128"/>
                <a:ea typeface="ＭＳ ゴシック" panose="020B0609070205080204" pitchFamily="49" charset="-128"/>
              </a:rPr>
              <a:t>やビジネスチームを教育するためにエンジニアリング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支援</a:t>
            </a:r>
            <a:r>
              <a:rPr lang="ja-JP" altLang="en-US" dirty="0">
                <a:latin typeface="ＭＳ ゴシック" panose="020B0609070205080204" pitchFamily="49" charset="-128"/>
                <a:ea typeface="ＭＳ ゴシック" panose="020B0609070205080204" pitchFamily="49" charset="-128"/>
              </a:rPr>
              <a:t>が必要となることもあります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a:t>
            </a:r>
            <a:r>
              <a:rPr lang="x-none" altLang="ja-JP" dirty="0">
                <a:latin typeface="ＭＳ ゴシック" panose="020B0609070205080204" pitchFamily="49" charset="-128"/>
                <a:ea typeface="ＭＳ ゴシック" panose="020B0609070205080204" pitchFamily="49" charset="-128"/>
              </a:rPr>
              <a:t>FOSSの</a:t>
            </a:r>
            <a:r>
              <a:rPr lang="ja-JP" altLang="en-US" dirty="0">
                <a:latin typeface="ＭＳ ゴシック" panose="020B0609070205080204" pitchFamily="49" charset="-128"/>
                <a:ea typeface="ＭＳ ゴシック" panose="020B0609070205080204" pitchFamily="49" charset="-128"/>
              </a:rPr>
              <a:t>明らかになっていない使用</a:t>
            </a:r>
            <a:r>
              <a:rPr lang="x-none" dirty="0">
                <a:latin typeface="ＭＳ ゴシック" panose="020B0609070205080204" pitchFamily="49" charset="-128"/>
                <a:ea typeface="ＭＳ ゴシック" panose="020B0609070205080204" pitchFamily="49" charset="-128"/>
              </a:rPr>
              <a:t>を見つけるためにコード スキャンツールが使われることがあります。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FOSSの使用</a:t>
            </a:r>
            <a:r>
              <a:rPr lang="ja-JP" altLang="en-US" dirty="0">
                <a:latin typeface="ＭＳ ゴシック" panose="020B0609070205080204" pitchFamily="49" charset="-128"/>
                <a:ea typeface="ＭＳ ゴシック" panose="020B0609070205080204" pitchFamily="49" charset="-128"/>
              </a:rPr>
              <a:t>案</a:t>
            </a:r>
            <a:r>
              <a:rPr lang="x-none" dirty="0">
                <a:latin typeface="ＭＳ ゴシック" panose="020B0609070205080204" pitchFamily="49" charset="-128"/>
                <a:ea typeface="ＭＳ ゴシック" panose="020B0609070205080204" pitchFamily="49" charset="-128"/>
              </a:rPr>
              <a:t>が十分査定され</a:t>
            </a:r>
            <a:r>
              <a:rPr lang="ja-JP" altLang="en-US" dirty="0" err="1">
                <a:latin typeface="ＭＳ ゴシック" panose="020B0609070205080204" pitchFamily="49" charset="-128"/>
                <a:ea typeface="ＭＳ ゴシック" panose="020B0609070205080204" pitchFamily="49" charset="-128"/>
              </a:rPr>
              <a:t>ると</a:t>
            </a:r>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チームは判断を下す際に必要な情報を</a:t>
            </a:r>
            <a:r>
              <a:rPr lang="ja-JP" altLang="en-US" dirty="0">
                <a:latin typeface="ＭＳ ゴシック" panose="020B0609070205080204" pitchFamily="49" charset="-128"/>
                <a:ea typeface="ＭＳ ゴシック" panose="020B0609070205080204" pitchFamily="49" charset="-128"/>
              </a:rPr>
              <a:t>得たこと</a:t>
            </a:r>
            <a:r>
              <a:rPr lang="x-none" dirty="0">
                <a:latin typeface="ＭＳ ゴシック" panose="020B0609070205080204" pitchFamily="49" charset="-128"/>
                <a:ea typeface="ＭＳ ゴシック" panose="020B0609070205080204" pitchFamily="49" charset="-128"/>
              </a:rPr>
              <a:t>になります。</a:t>
            </a:r>
          </a:p>
          <a:p>
            <a:endParaRPr lang="en-US" dirty="0"/>
          </a:p>
          <a:p>
            <a:r>
              <a:rPr lang="en-US" dirty="0"/>
              <a:t>---</a:t>
            </a:r>
          </a:p>
          <a:p>
            <a:r>
              <a:rPr lang="x-none" altLang="ja-JP"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a:p>
          <a:p>
            <a:r>
              <a:rPr lang="x-none" altLang="ja-JP" dirty="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本スライドでは</a:t>
            </a:r>
            <a:r>
              <a:rPr lang="ja-JP" altLang="en-US" sz="1200" u="none" dirty="0">
                <a:solidFill>
                  <a:schemeClr val="tx1"/>
                </a:solidFill>
                <a:latin typeface="ＭＳ ゴシック" panose="020B0609070205080204" pitchFamily="49" charset="-128"/>
                <a:ea typeface="ＭＳ ゴシック" panose="020B0609070205080204" pitchFamily="49" charset="-128"/>
                <a:cs typeface="Roboto"/>
                <a:sym typeface="Roboto"/>
              </a:rPr>
              <a:t>オープンソースコードスキャン</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ツールがどんなもので、それがどういった働きをし、経験の浅いユーザ</a:t>
            </a:r>
            <a:r>
              <a:rPr lang="ja-JP" altLang="en-US" sz="1200" u="sng" dirty="0">
                <a:solidFill>
                  <a:schemeClr val="dk1"/>
                </a:solidFill>
                <a:latin typeface="ＭＳ ゴシック" panose="020B0609070205080204" pitchFamily="49" charset="-128"/>
                <a:ea typeface="ＭＳ ゴシック" panose="020B0609070205080204" pitchFamily="49" charset="-128"/>
                <a:cs typeface="Roboto"/>
                <a:sym typeface="Roboto"/>
              </a:rPr>
              <a:t>が</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このトピックについてどのように知識を</a:t>
            </a:r>
            <a:r>
              <a:rPr lang="ja-JP" altLang="en-US" sz="1200" u="sng" dirty="0">
                <a:solidFill>
                  <a:schemeClr val="dk1"/>
                </a:solidFill>
                <a:latin typeface="ＭＳ ゴシック" panose="020B0609070205080204" pitchFamily="49" charset="-128"/>
                <a:ea typeface="ＭＳ ゴシック" panose="020B0609070205080204" pitchFamily="49" charset="-128"/>
                <a:cs typeface="Roboto"/>
                <a:sym typeface="Roboto"/>
              </a:rPr>
              <a:t>集める</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ことができるのか、といった点に</a:t>
            </a:r>
            <a:r>
              <a:rPr lang="ja-JP" altLang="en-US" sz="1200">
                <a:solidFill>
                  <a:schemeClr val="dk1"/>
                </a:solidFill>
                <a:latin typeface="ＭＳ ゴシック" panose="020B0609070205080204" pitchFamily="49" charset="-128"/>
                <a:ea typeface="ＭＳ ゴシック" panose="020B0609070205080204" pitchFamily="49" charset="-128"/>
                <a:cs typeface="Roboto"/>
                <a:sym typeface="Roboto"/>
              </a:rPr>
              <a:t>ついて</a:t>
            </a:r>
            <a:r>
              <a:rPr lang="ja-JP" altLang="en-US" sz="1200" smtClean="0">
                <a:solidFill>
                  <a:schemeClr val="dk1"/>
                </a:solidFill>
                <a:latin typeface="ＭＳ ゴシック" panose="020B0609070205080204" pitchFamily="49" charset="-128"/>
                <a:ea typeface="ＭＳ ゴシック" panose="020B0609070205080204" pitchFamily="49" charset="-128"/>
                <a:cs typeface="Roboto"/>
                <a:sym typeface="Roboto"/>
              </a:rPr>
              <a:t>全体像で</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説明しています。</a:t>
            </a:r>
            <a:endParaRPr lang="en-US" sz="1200" dirty="0">
              <a:solidFill>
                <a:schemeClr val="dk1"/>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chemeClr val="dk1"/>
              </a:solidFill>
              <a:latin typeface="+mn-lt"/>
              <a:ea typeface="Roboto"/>
              <a:cs typeface="Roboto"/>
              <a:sym typeface="Roboto"/>
            </a:endParaRPr>
          </a:p>
          <a:p>
            <a:pPr>
              <a:buSzPct val="25000"/>
            </a:pPr>
            <a:r>
              <a:rPr lang="en-US" sz="1200" dirty="0">
                <a:solidFill>
                  <a:schemeClr val="dk1"/>
                </a:solidFill>
                <a:ea typeface="Roboto"/>
                <a:cs typeface="Roboto"/>
                <a:sym typeface="Roboto"/>
              </a:rPr>
              <a:t>---</a:t>
            </a:r>
          </a:p>
          <a:p>
            <a:pPr>
              <a:buSzPct val="25000"/>
            </a:pPr>
            <a:r>
              <a:rPr lang="en-US" sz="1200" dirty="0">
                <a:solidFill>
                  <a:schemeClr val="dk1"/>
                </a:solidFill>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49</a:t>
            </a:fld>
            <a:endParaRPr lang="en-US">
              <a:latin typeface="Roboto"/>
              <a:ea typeface="Roboto"/>
              <a:cs typeface="Roboto"/>
              <a:sym typeface="Roboto"/>
            </a:endParaRPr>
          </a:p>
        </p:txBody>
      </p:sp>
    </p:spTree>
    <p:extLst>
      <p:ext uri="{BB962C8B-B14F-4D97-AF65-F5344CB8AC3E}">
        <p14:creationId xmlns:p14="http://schemas.microsoft.com/office/powerpoint/2010/main" val="3817565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FOSS policy is located in the company </a:t>
            </a:r>
            <a:r>
              <a:rPr lang="en-US" altLang="ja-JP"/>
              <a:t>documentation.</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a:t>5</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FOSSレビューのプロセスは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利害関係のある参加者が協力できるよう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、柔軟なものである必要があります。時としてFOSSの使用シナリオがFOSSレビュー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チームにとって明確でないこともあります。エンジニアリング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より深くインプットを提供するための技量が必要となるでしょう。</a:t>
            </a:r>
            <a:r>
              <a:rPr lang="ja-JP" altLang="en-US" dirty="0">
                <a:latin typeface="ＭＳ ゴシック" panose="020B0609070205080204" pitchFamily="49" charset="-128"/>
                <a:ea typeface="ＭＳ ゴシック" panose="020B0609070205080204" pitchFamily="49" charset="-128"/>
              </a:rPr>
              <a:t>同様に、</a:t>
            </a:r>
            <a:r>
              <a:rPr lang="x-none" dirty="0">
                <a:latin typeface="ＭＳ ゴシック" panose="020B0609070205080204" pitchFamily="49" charset="-128"/>
                <a:ea typeface="ＭＳ ゴシック" panose="020B0609070205080204" pitchFamily="49" charset="-128"/>
              </a:rPr>
              <a:t>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チームからの</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を実行に移す際に支援を必要とするかもしれません。</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FOSSレビュープロセスは監督機能を持つ必要があります（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、この図では</a:t>
            </a:r>
            <a:r>
              <a:rPr lang="ja-JP" altLang="en-US" dirty="0">
                <a:latin typeface="ＭＳ ゴシック" panose="020B0609070205080204" pitchFamily="49" charset="-128"/>
                <a:ea typeface="ＭＳ ゴシック" panose="020B0609070205080204" pitchFamily="49" charset="-128"/>
              </a:rPr>
              <a:t>幹部レベルの</a:t>
            </a:r>
            <a:r>
              <a:rPr lang="x-none" dirty="0">
                <a:latin typeface="ＭＳ ゴシック" panose="020B0609070205080204" pitchFamily="49" charset="-128"/>
                <a:ea typeface="ＭＳ ゴシック" panose="020B0609070205080204" pitchFamily="49" charset="-128"/>
              </a:rPr>
              <a:t>レビュー委員会）</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このような監督</a:t>
            </a:r>
            <a:r>
              <a:rPr lang="x-none" dirty="0">
                <a:latin typeface="ＭＳ ゴシック" panose="020B0609070205080204" pitchFamily="49" charset="-128"/>
                <a:ea typeface="ＭＳ ゴシック" panose="020B0609070205080204" pitchFamily="49" charset="-128"/>
              </a:rPr>
              <a:t>委員会は、重要な方針決定や、レビュープロセスでの関係者の意見の不一致の解決などを行います。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The FOSS Review process should have oversight (for example, an Executive Review Committee in this diagram). The oversight committee may make important policy decisions or resolve disagreements between parties in the review </a:t>
            </a:r>
            <a:r>
              <a:rPr lang="x-none" altLang="ja-JP"/>
              <a:t>process.</a:t>
            </a:r>
            <a:endParaRPr lang="x-none"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FOSSの使用に関する情報を収集し、分析するため、および適切な</a:t>
            </a:r>
            <a:r>
              <a:rPr lang="ja-JP" altLang="en-US" dirty="0">
                <a:latin typeface="ＭＳ ゴシック" panose="020B0609070205080204" pitchFamily="49" charset="-128"/>
                <a:ea typeface="ＭＳ ゴシック" panose="020B0609070205080204" pitchFamily="49" charset="-128"/>
              </a:rPr>
              <a:t>指導を行う</a:t>
            </a:r>
            <a:r>
              <a:rPr lang="x-none" dirty="0">
                <a:latin typeface="ＭＳ ゴシック" panose="020B0609070205080204" pitchFamily="49" charset="-128"/>
                <a:ea typeface="ＭＳ ゴシック" panose="020B0609070205080204" pitchFamily="49" charset="-128"/>
              </a:rPr>
              <a:t>ためです。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FOSSレビュープロセスを開始します。このプロセスを開始する手法は企業によって異なりますが、開発</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OSSの使用に関わる人たちにはオープンにするべきです。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プロセスを開始するか、FOSSレビュー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チームにコンタクトを取ります。組織にお</a:t>
            </a:r>
            <a:r>
              <a:rPr lang="ja-JP" altLang="en-US" dirty="0">
                <a:latin typeface="ＭＳ ゴシック" panose="020B0609070205080204" pitchFamily="49" charset="-128"/>
                <a:ea typeface="ＭＳ ゴシック" panose="020B0609070205080204" pitchFamily="49" charset="-128"/>
              </a:rPr>
              <a:t>いて</a:t>
            </a:r>
            <a:r>
              <a:rPr lang="x-none" dirty="0">
                <a:latin typeface="ＭＳ ゴシック" panose="020B0609070205080204" pitchFamily="49" charset="-128"/>
                <a:ea typeface="ＭＳ ゴシック" panose="020B0609070205080204" pitchFamily="49" charset="-128"/>
              </a:rPr>
              <a:t>FOSSの使用者が</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受け入れることが</a:t>
            </a:r>
            <a:r>
              <a:rPr lang="x-none" dirty="0">
                <a:latin typeface="ＭＳ ゴシック" panose="020B0609070205080204" pitchFamily="49" charset="-128"/>
                <a:ea typeface="ＭＳ ゴシック" panose="020B0609070205080204" pitchFamily="49" charset="-128"/>
              </a:rPr>
              <a:t>できるよう、そのプロセスは柔軟であるべきです。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第一歩としては、パッケージ名、版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（バージョン</a:t>
            </a:r>
            <a:r>
              <a:rPr lang="ja-JP" altLang="en-US" dirty="0">
                <a:latin typeface="ＭＳ ゴシック" panose="020B0609070205080204" pitchFamily="49" charset="-128"/>
                <a:ea typeface="ＭＳ ゴシック" panose="020B0609070205080204" pitchFamily="49" charset="-128"/>
              </a:rPr>
              <a:t>番号</a:t>
            </a:r>
            <a:r>
              <a:rPr lang="x-none" dirty="0">
                <a:latin typeface="ＭＳ ゴシック" panose="020B0609070205080204" pitchFamily="49" charset="-128"/>
                <a:ea typeface="ＭＳ ゴシック" panose="020B0609070205080204" pitchFamily="49" charset="-128"/>
              </a:rPr>
              <a:t>）、ダウンロード元URL、ライセンス、説明、製品内で意図される使用法などが</a:t>
            </a:r>
            <a:r>
              <a:rPr lang="ja-JP" altLang="en-US" dirty="0">
                <a:latin typeface="ＭＳ ゴシック" panose="020B0609070205080204" pitchFamily="49" charset="-128"/>
                <a:ea typeface="ＭＳ ゴシック" panose="020B0609070205080204" pitchFamily="49" charset="-128"/>
              </a:rPr>
              <a:t>あると</a:t>
            </a:r>
            <a:r>
              <a:rPr lang="x-none" dirty="0">
                <a:latin typeface="ＭＳ ゴシック" panose="020B0609070205080204" pitchFamily="49" charset="-128"/>
                <a:ea typeface="ＭＳ ゴシック" panose="020B0609070205080204" pitchFamily="49" charset="-128"/>
              </a:rPr>
              <a:t>よいでしょう。組織や意図し</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ユースケースに依存して</a:t>
            </a:r>
            <a:r>
              <a:rPr lang="ja-JP" altLang="en-US" dirty="0">
                <a:latin typeface="ＭＳ ゴシック" panose="020B0609070205080204" pitchFamily="49" charset="-128"/>
                <a:ea typeface="ＭＳ ゴシック" panose="020B0609070205080204" pitchFamily="49" charset="-128"/>
              </a:rPr>
              <a:t>正確かつ</a:t>
            </a:r>
            <a:r>
              <a:rPr lang="x-none" dirty="0">
                <a:latin typeface="ＭＳ ゴシック" panose="020B0609070205080204" pitchFamily="49" charset="-128"/>
                <a:ea typeface="ＭＳ ゴシック" panose="020B0609070205080204" pitchFamily="49" charset="-128"/>
              </a:rPr>
              <a:t>詳細</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情報が必要となるでしょう。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通常、著作権表示、帰属</a:t>
            </a:r>
            <a:r>
              <a:rPr lang="ja-JP" altLang="en-US" dirty="0">
                <a:latin typeface="ＭＳ ゴシック" panose="020B0609070205080204" pitchFamily="49" charset="-128"/>
                <a:ea typeface="ＭＳ ゴシック" panose="020B0609070205080204" pitchFamily="49" charset="-128"/>
              </a:rPr>
              <a:t>情報</a:t>
            </a:r>
            <a:r>
              <a:rPr lang="x-none" dirty="0">
                <a:latin typeface="ＭＳ ゴシック" panose="020B0609070205080204" pitchFamily="49" charset="-128"/>
                <a:ea typeface="ＭＳ ゴシック" panose="020B0609070205080204" pitchFamily="49" charset="-128"/>
              </a:rPr>
              <a:t>およびソースコード</a:t>
            </a:r>
            <a:r>
              <a:rPr lang="ja-JP" altLang="en-US" dirty="0">
                <a:latin typeface="ＭＳ ゴシック" panose="020B0609070205080204" pitchFamily="49" charset="-128"/>
                <a:ea typeface="ＭＳ ゴシック" panose="020B0609070205080204" pitchFamily="49" charset="-128"/>
              </a:rPr>
              <a:t>によって</a:t>
            </a:r>
            <a:r>
              <a:rPr lang="x-none" dirty="0">
                <a:latin typeface="ＭＳ ゴシック" panose="020B0609070205080204" pitchFamily="49" charset="-128"/>
                <a:ea typeface="ＭＳ ゴシック" panose="020B0609070205080204" pitchFamily="49" charset="-128"/>
              </a:rPr>
              <a:t>誰がそのFOSSソフトウェアをライセンスしているかを特定する</a:t>
            </a:r>
            <a:r>
              <a:rPr lang="ja-JP" altLang="en-US" dirty="0">
                <a:latin typeface="ＭＳ ゴシック" panose="020B0609070205080204" pitchFamily="49" charset="-128"/>
                <a:ea typeface="ＭＳ ゴシック" panose="020B0609070205080204" pitchFamily="49" charset="-128"/>
              </a:rPr>
              <a:t>ことができ</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将来</a:t>
            </a:r>
            <a:r>
              <a:rPr lang="ja-JP" altLang="en-US" dirty="0">
                <a:latin typeface="ＭＳ ゴシック" panose="020B0609070205080204" pitchFamily="49" charset="-128"/>
                <a:ea typeface="ＭＳ ゴシック" panose="020B0609070205080204" pitchFamily="49" charset="-128"/>
              </a:rPr>
              <a:t>発生しうる</a:t>
            </a:r>
            <a:r>
              <a:rPr lang="x-none" dirty="0">
                <a:latin typeface="ＭＳ ゴシック" panose="020B0609070205080204" pitchFamily="49" charset="-128"/>
                <a:ea typeface="ＭＳ ゴシック" panose="020B0609070205080204" pitchFamily="49" charset="-128"/>
              </a:rPr>
              <a:t>FOSSの問題を追跡するために必要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開発チームのコンタクト ポイントです。</a:t>
            </a:r>
            <a:r>
              <a:rPr lang="ja-JP" altLang="en-US" dirty="0">
                <a:latin typeface="ＭＳ ゴシック" panose="020B0609070205080204" pitchFamily="49" charset="-128"/>
                <a:ea typeface="ＭＳ ゴシック" panose="020B0609070205080204" pitchFamily="49" charset="-128"/>
              </a:rPr>
              <a:t>外部ベンダーのソフトウェアを</a:t>
            </a:r>
            <a:r>
              <a:rPr lang="x-none" dirty="0">
                <a:latin typeface="ＭＳ ゴシック" panose="020B0609070205080204" pitchFamily="49" charset="-128"/>
                <a:ea typeface="ＭＳ ゴシック" panose="020B0609070205080204" pitchFamily="49" charset="-128"/>
              </a:rPr>
              <a:t>コントロールするFOSSライセンスの義務を履行するために、著作権表示、帰属</a:t>
            </a:r>
            <a:r>
              <a:rPr lang="ja-JP" altLang="en-US" dirty="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およびベンダーの改変に対応</a:t>
            </a:r>
            <a:r>
              <a:rPr lang="ja-JP" altLang="en-US" dirty="0">
                <a:latin typeface="ＭＳ ゴシック" panose="020B0609070205080204" pitchFamily="49" charset="-128"/>
                <a:ea typeface="ＭＳ ゴシック" panose="020B0609070205080204" pitchFamily="49" charset="-128"/>
              </a:rPr>
              <a:t>した</a:t>
            </a:r>
            <a:r>
              <a:rPr lang="x-none" dirty="0">
                <a:latin typeface="ＭＳ ゴシック" panose="020B0609070205080204" pitchFamily="49" charset="-128"/>
                <a:ea typeface="ＭＳ ゴシック" panose="020B0609070205080204" pitchFamily="49" charset="-128"/>
              </a:rPr>
              <a:t>ソースコードを入手する必要があるかもしれません。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完全性、一貫性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正確性について情報をチェックすることです。このプロセスは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開示されていない</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使用に対してコード スキャン ツールで精査することも含めて</a:t>
            </a:r>
            <a:r>
              <a:rPr lang="x-none" dirty="0">
                <a:latin typeface="ＭＳ ゴシック" panose="020B0609070205080204" pitchFamily="49" charset="-128"/>
                <a:ea typeface="ＭＳ ゴシック" panose="020B0609070205080204" pitchFamily="49" charset="-128"/>
              </a:rPr>
              <a:t>支援チームの助けを借りることができます。 </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r>
              <a:rPr lang="x-none" altLang="ja-JP" dirty="0"/>
              <a:t>To gather and analyze information regarding FOSS usage and to produce appropriate guidance.</a:t>
            </a:r>
          </a:p>
          <a:p>
            <a:endParaRPr lang="x-none" altLang="ja-JP" dirty="0"/>
          </a:p>
          <a:p>
            <a:r>
              <a:rPr lang="x-none" altLang="ja-JP" dirty="0"/>
              <a:t>Initiate a FOSS review process. The method for initiating this process may vary by company, but should be open to those who are involved in using FOSS in development.</a:t>
            </a:r>
          </a:p>
          <a:p>
            <a:endParaRPr lang="x-none" altLang="ja-JP" dirty="0"/>
          </a:p>
          <a:p>
            <a:r>
              <a:rPr lang="x-none" altLang="ja-JP" dirty="0"/>
              <a:t>Initiate a FOSS review process or contact the FOSS review team. The process should be flexible enough so that FOSS users in your organization have access to guidance.</a:t>
            </a:r>
          </a:p>
          <a:p>
            <a:endParaRPr lang="x-none" altLang="ja-JP" dirty="0"/>
          </a:p>
          <a:p>
            <a:r>
              <a:rPr lang="x-none" altLang="ja-JP" dirty="0"/>
              <a:t>The package name, version, download URL, license, description and intended use in your product is a good starting point. The precisely level of detail you will need depends on your organization and intended use case. </a:t>
            </a:r>
          </a:p>
          <a:p>
            <a:endParaRPr lang="x-none" altLang="ja-JP" dirty="0"/>
          </a:p>
          <a:p>
            <a:r>
              <a:rPr lang="x-none" altLang="ja-JP" dirty="0"/>
              <a:t>The copyright notices, attribution and source code normally helps to identify who is licensing the FOSS software.</a:t>
            </a:r>
          </a:p>
          <a:p>
            <a:endParaRPr lang="x-none" altLang="ja-JP" dirty="0"/>
          </a:p>
          <a:p>
            <a:r>
              <a:rPr lang="x-none" altLang="ja-JP"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a:p>
          <a:p>
            <a:r>
              <a:rPr lang="x-none" altLang="ja-JP" dirty="0"/>
              <a:t>Check information for completeness, consistency and accuracy. This process may be assisted by support teams, including teams that run code scanning tools to scan for undisclosed FOSS usage. </a:t>
            </a: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53</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このスライドは、コンプライアンスマネジメント</a:t>
            </a:r>
            <a:r>
              <a:rPr lang="ja-JP" altLang="en-US" dirty="0">
                <a:latin typeface="ＭＳ ゴシック" panose="020B0609070205080204" pitchFamily="49" charset="-128"/>
                <a:ea typeface="ＭＳ ゴシック" panose="020B0609070205080204" pitchFamily="49" charset="-128"/>
              </a:rPr>
              <a:t>の定義</a:t>
            </a:r>
            <a:r>
              <a:rPr lang="x-none" dirty="0">
                <a:latin typeface="ＭＳ ゴシック" panose="020B0609070205080204" pitchFamily="49" charset="-128"/>
                <a:ea typeface="ＭＳ ゴシック" panose="020B0609070205080204" pitchFamily="49" charset="-128"/>
              </a:rPr>
              <a:t>と最終目標について述べています。 </a:t>
            </a:r>
          </a:p>
          <a:p>
            <a:pPr marL="325558" indent="-325558"/>
            <a:endParaRPr lang="en-US"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本章</a:t>
            </a:r>
            <a:r>
              <a:rPr lang="x-none" dirty="0">
                <a:latin typeface="ＭＳ ゴシック" panose="020B0609070205080204" pitchFamily="49" charset="-128"/>
                <a:ea typeface="ＭＳ ゴシック" panose="020B0609070205080204" pitchFamily="49" charset="-128"/>
              </a:rPr>
              <a:t>は大</a:t>
            </a:r>
            <a:r>
              <a:rPr lang="ja-JP" altLang="en-US" dirty="0">
                <a:latin typeface="ＭＳ ゴシック" panose="020B0609070205080204" pitchFamily="49" charset="-128"/>
                <a:ea typeface="ＭＳ ゴシック" panose="020B0609070205080204" pitchFamily="49" charset="-128"/>
              </a:rPr>
              <a:t>企業</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実施される可能性のある</a:t>
            </a:r>
            <a:r>
              <a:rPr lang="x-none" dirty="0">
                <a:latin typeface="ＭＳ ゴシック" panose="020B0609070205080204" pitchFamily="49" charset="-128"/>
                <a:ea typeface="ＭＳ ゴシック" panose="020B0609070205080204" pitchFamily="49" charset="-128"/>
              </a:rPr>
              <a:t>具体的な例を提供します。小規模な企業では</a:t>
            </a:r>
            <a:r>
              <a:rPr lang="x-none">
                <a:latin typeface="ＭＳ ゴシック" panose="020B0609070205080204" pitchFamily="49" charset="-128"/>
                <a:ea typeface="ＭＳ ゴシック" panose="020B0609070205080204" pitchFamily="49" charset="-128"/>
              </a:rPr>
              <a:t>、より簡素化したプロセスで取</a:t>
            </a:r>
            <a:r>
              <a:rPr lang="ja-JP" altLang="en-US">
                <a:latin typeface="ＭＳ ゴシック" panose="020B0609070205080204" pitchFamily="49" charset="-128"/>
                <a:ea typeface="ＭＳ ゴシック" panose="020B0609070205080204" pitchFamily="49" charset="-128"/>
              </a:rPr>
              <a:t>り</a:t>
            </a:r>
            <a:r>
              <a:rPr lang="x-none">
                <a:latin typeface="ＭＳ ゴシック" panose="020B0609070205080204" pitchFamily="49" charset="-128"/>
                <a:ea typeface="ＭＳ ゴシック" panose="020B0609070205080204" pitchFamily="49" charset="-128"/>
              </a:rPr>
              <a:t>組むことが望まれ</a:t>
            </a:r>
            <a:r>
              <a:rPr lang="ja-JP" altLang="en-US" dirty="0" err="1">
                <a:latin typeface="ＭＳ ゴシック" panose="020B0609070205080204" pitchFamily="49" charset="-128"/>
                <a:ea typeface="ＭＳ ゴシック" panose="020B0609070205080204" pitchFamily="49" charset="-128"/>
              </a:rPr>
              <a:t>るで</a:t>
            </a:r>
            <a:r>
              <a:rPr lang="ja-JP" altLang="en-US" dirty="0">
                <a:latin typeface="ＭＳ ゴシック" panose="020B0609070205080204" pitchFamily="49" charset="-128"/>
                <a:ea typeface="ＭＳ ゴシック" panose="020B0609070205080204" pitchFamily="49" charset="-128"/>
              </a:rPr>
              <a:t>しょう</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pPr marL="325558" indent="-325558"/>
            <a:endParaRPr lang="en-US" dirty="0">
              <a:latin typeface="+mn-lt"/>
            </a:endParaRPr>
          </a:p>
          <a:p>
            <a:pPr marL="325558" indent="-325558"/>
            <a:r>
              <a:rPr lang="en-US" dirty="0">
                <a:latin typeface="+mn-lt"/>
              </a:rPr>
              <a:t>---</a:t>
            </a:r>
          </a:p>
          <a:p>
            <a:r>
              <a:rPr lang="en-US" dirty="0">
                <a:latin typeface="+mn-lt"/>
              </a:rPr>
              <a:t>This slide describes the definition of compliance management and its end goals. </a:t>
            </a:r>
          </a:p>
          <a:p>
            <a:endParaRPr lang="en-US" dirty="0">
              <a:latin typeface="+mn-lt"/>
            </a:endParaRPr>
          </a:p>
          <a:p>
            <a:r>
              <a:rPr lang="en-US" dirty="0">
                <a:latin typeface="+mn-lt"/>
              </a:rPr>
              <a:t>Note that this section provides a detailed example of what may take place in a large enterprise. Smaller companies may wish to approach the process in a more streamlined way.</a:t>
            </a:r>
          </a:p>
          <a:p>
            <a:pPr marL="325558" indent="-325558"/>
            <a:endParaRPr lang="en-US" dirty="0">
              <a:latin typeface="Times" charset="0"/>
            </a:endParaRPr>
          </a:p>
          <a:p>
            <a:pPr marL="325558" indent="-325558"/>
            <a:endParaRPr lang="x-none" dirty="0">
              <a:latin typeface="Times" charset="0"/>
            </a:endParaRPr>
          </a:p>
          <a:p>
            <a:pPr marL="325558" indent="-32555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54</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990600" y="1643063"/>
            <a:ext cx="7886700" cy="443547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本スライドは、</a:t>
            </a:r>
            <a:r>
              <a:rPr lang="ja-JP" altLang="en-US" sz="1200" u="none" dirty="0">
                <a:solidFill>
                  <a:schemeClr val="dk1"/>
                </a:solidFill>
                <a:latin typeface="ＭＳ ゴシック" panose="020B0609070205080204" pitchFamily="49" charset="-128"/>
                <a:ea typeface="ＭＳ ゴシック" panose="020B0609070205080204" pitchFamily="49" charset="-128"/>
                <a:cs typeface="Roboto"/>
                <a:sym typeface="Roboto"/>
              </a:rPr>
              <a:t>中・小規模</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企業（</a:t>
            </a:r>
            <a:r>
              <a:rPr lang="en-US" altLang="ja-JP" sz="1200" dirty="0">
                <a:solidFill>
                  <a:schemeClr val="dk1"/>
                </a:solidFill>
                <a:latin typeface="ＭＳ ゴシック" panose="020B0609070205080204" pitchFamily="49" charset="-128"/>
                <a:ea typeface="ＭＳ ゴシック" panose="020B0609070205080204" pitchFamily="49" charset="-128"/>
                <a:cs typeface="Roboto"/>
                <a:sym typeface="Roboto"/>
              </a:rPr>
              <a:t>SME</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）が有効なコンプライアンス プログラムを構築し、展開するために実施必要となりうる事項について</a:t>
            </a:r>
            <a:r>
              <a:rPr lang="ja-JP" altLang="en-US" sz="1200" u="none" dirty="0">
                <a:solidFill>
                  <a:schemeClr val="dk1"/>
                </a:solidFill>
                <a:latin typeface="ＭＳ ゴシック" panose="020B0609070205080204" pitchFamily="49" charset="-128"/>
                <a:ea typeface="ＭＳ ゴシック" panose="020B0609070205080204" pitchFamily="49" charset="-128"/>
                <a:cs typeface="Roboto"/>
                <a:sym typeface="Roboto"/>
              </a:rPr>
              <a:t>説明して</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います。</a:t>
            </a:r>
            <a:endParaRPr lang="en-US" sz="1200" dirty="0">
              <a:solidFill>
                <a:schemeClr val="dk1"/>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chemeClr val="dk1"/>
              </a:solidFill>
              <a:ea typeface="Roboto"/>
              <a:cs typeface="Roboto"/>
              <a:sym typeface="Roboto"/>
            </a:endParaRPr>
          </a:p>
          <a:p>
            <a:pPr>
              <a:buSzPct val="25000"/>
            </a:pPr>
            <a:r>
              <a:rPr lang="en-US" sz="1200" dirty="0">
                <a:solidFill>
                  <a:schemeClr val="dk1"/>
                </a:solidFill>
                <a:ea typeface="Roboto"/>
                <a:cs typeface="Roboto"/>
                <a:sym typeface="Roboto"/>
              </a:rPr>
              <a:t>---</a:t>
            </a:r>
          </a:p>
          <a:p>
            <a:pPr>
              <a:buSzPct val="25000"/>
            </a:pPr>
            <a:r>
              <a:rPr lang="en-US" sz="1200" dirty="0">
                <a:solidFill>
                  <a:schemeClr val="dk1"/>
                </a:solidFill>
                <a:ea typeface="Roboto"/>
                <a:cs typeface="Roboto"/>
                <a:sym typeface="Roboto"/>
              </a:rPr>
              <a:t>This slide describes what a Small to Medium Enterprise (SME)might need to do to build and deploy an effective compliance program.</a:t>
            </a:r>
          </a:p>
          <a:p>
            <a:pPr>
              <a:buSzPct val="25000"/>
            </a:pPr>
            <a:endParaRPr sz="1700" dirty="0">
              <a:solidFill>
                <a:schemeClr val="dk1"/>
              </a:solidFill>
              <a:ea typeface="Roboto"/>
              <a:cs typeface="Roboto"/>
              <a:sym typeface="Roboto"/>
            </a:endParaRPr>
          </a:p>
        </p:txBody>
      </p:sp>
      <p:sp>
        <p:nvSpPr>
          <p:cNvPr id="511" name="Shape 511"/>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55</a:t>
            </a:fld>
            <a:endParaRPr lang="en-US">
              <a:latin typeface="Roboto"/>
              <a:ea typeface="Roboto"/>
              <a:cs typeface="Roboto"/>
              <a:sym typeface="Roboto"/>
            </a:endParaRPr>
          </a:p>
        </p:txBody>
      </p:sp>
    </p:spTree>
    <p:extLst>
      <p:ext uri="{BB962C8B-B14F-4D97-AF65-F5344CB8AC3E}">
        <p14:creationId xmlns:p14="http://schemas.microsoft.com/office/powerpoint/2010/main" val="38929223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ＭＳ ゴシック" panose="020B0609070205080204" pitchFamily="49" charset="-128"/>
                <a:ea typeface="ＭＳ ゴシック" panose="020B0609070205080204" pitchFamily="49" charset="-128"/>
              </a:rPr>
              <a:t>本</a:t>
            </a:r>
            <a:r>
              <a:rPr lang="x-none" dirty="0">
                <a:latin typeface="ＭＳ ゴシック" panose="020B0609070205080204" pitchFamily="49" charset="-128"/>
                <a:ea typeface="ＭＳ ゴシック" panose="020B0609070205080204" pitchFamily="49" charset="-128"/>
              </a:rPr>
              <a:t>スライドは、</a:t>
            </a:r>
            <a:r>
              <a:rPr lang="ja-JP" altLang="en-US" dirty="0">
                <a:latin typeface="ＭＳ ゴシック" panose="020B0609070205080204" pitchFamily="49" charset="-128"/>
                <a:ea typeface="ＭＳ ゴシック" panose="020B0609070205080204" pitchFamily="49" charset="-128"/>
              </a:rPr>
              <a:t>大企業のプロセスとして使用されることを想定した、</a:t>
            </a:r>
            <a:r>
              <a:rPr lang="x-none" dirty="0">
                <a:latin typeface="ＭＳ ゴシック" panose="020B0609070205080204" pitchFamily="49" charset="-128"/>
                <a:ea typeface="ＭＳ ゴシック" panose="020B0609070205080204" pitchFamily="49" charset="-128"/>
              </a:rPr>
              <a:t>各ステップの全体像です。</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pPr defTabSz="1314724">
              <a:defRPr/>
            </a:pPr>
            <a:r>
              <a:rPr lang="en-US" altLang="ja-JP" dirty="0">
                <a:latin typeface="+mn-lt"/>
              </a:rPr>
              <a:t>This slide is an overview of the steps that a larger enterprise might use for their process.</a:t>
            </a: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u="sng" dirty="0">
                <a:latin typeface="ＭＳ ゴシック" panose="020B0609070205080204" pitchFamily="49" charset="-128"/>
                <a:ea typeface="ＭＳ ゴシック" panose="020B0609070205080204" pitchFamily="49" charset="-128"/>
              </a:rPr>
              <a:t>この</a:t>
            </a:r>
            <a:r>
              <a:rPr lang="x-none" dirty="0">
                <a:latin typeface="ＭＳ ゴシック" panose="020B0609070205080204" pitchFamily="49" charset="-128"/>
                <a:ea typeface="ＭＳ ゴシック" panose="020B0609070205080204" pitchFamily="49" charset="-128"/>
              </a:rPr>
              <a:t>例における最初のステップは、FOSSの使用を確認することです。</a:t>
            </a:r>
          </a:p>
          <a:p>
            <a:endParaRPr lang="x-none" dirty="0">
              <a:latin typeface="ＭＳ ゴシック" panose="020B0609070205080204" pitchFamily="49" charset="-128"/>
              <a:ea typeface="ＭＳ ゴシック" panose="020B0609070205080204" pitchFamily="49" charset="-128"/>
            </a:endParaRPr>
          </a:p>
          <a:p>
            <a:pPr defTabSz="1314724">
              <a:defRPr/>
            </a:pP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えば開発チームがリクエストを上げた（</a:t>
            </a:r>
            <a:r>
              <a:rPr lang="ja-JP" altLang="en-US" dirty="0">
                <a:latin typeface="ＭＳ ゴシック" panose="020B0609070205080204" pitchFamily="49" charset="-128"/>
                <a:ea typeface="ＭＳ ゴシック" panose="020B0609070205080204" pitchFamily="49" charset="-128"/>
              </a:rPr>
              <a:t>また</a:t>
            </a:r>
            <a:r>
              <a:rPr lang="x-none" dirty="0">
                <a:latin typeface="ＭＳ ゴシック" panose="020B0609070205080204" pitchFamily="49" charset="-128"/>
                <a:ea typeface="ＭＳ ゴシック" panose="020B0609070205080204" pitchFamily="49" charset="-128"/>
              </a:rPr>
              <a:t>はFOSSレビューを開始した）場合</a:t>
            </a:r>
            <a:r>
              <a:rPr lang="ja-JP" altLang="en-US" dirty="0">
                <a:latin typeface="ＭＳ ゴシック" panose="020B0609070205080204" pitchFamily="49" charset="-128"/>
                <a:ea typeface="ＭＳ ゴシック" panose="020B0609070205080204" pitchFamily="49" charset="-128"/>
              </a:rPr>
              <a:t>などにステップが開始されます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またこのステップは、出荷</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が使用されている、または</a:t>
            </a:r>
            <a:r>
              <a:rPr lang="x-none" dirty="0">
                <a:latin typeface="ＭＳ ゴシック" panose="020B0609070205080204" pitchFamily="49" charset="-128"/>
                <a:ea typeface="ＭＳ ゴシック" panose="020B0609070205080204" pitchFamily="49" charset="-128"/>
              </a:rPr>
              <a:t>企業が使用するサード パーティ</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FOSSが使用されて</a:t>
            </a:r>
            <a:r>
              <a:rPr lang="ja-JP" altLang="en-US" dirty="0">
                <a:latin typeface="ＭＳ ゴシック" panose="020B0609070205080204" pitchFamily="49" charset="-128"/>
                <a:ea typeface="ＭＳ ゴシック" panose="020B0609070205080204" pitchFamily="49" charset="-128"/>
              </a:rPr>
              <a:t>いること、そしてそのために</a:t>
            </a:r>
            <a:r>
              <a:rPr lang="x-none" altLang="ja-JP" dirty="0">
                <a:latin typeface="ＭＳ ゴシック" panose="020B0609070205080204" pitchFamily="49" charset="-128"/>
                <a:ea typeface="ＭＳ ゴシック" panose="020B0609070205080204" pitchFamily="49" charset="-128"/>
              </a:rPr>
              <a:t>適正なレビューの実施が必要であることをレビュー</a:t>
            </a:r>
            <a:r>
              <a:rPr lang="ja-JP" altLang="en-US" dirty="0">
                <a:latin typeface="ＭＳ ゴシック" panose="020B0609070205080204" pitchFamily="49" charset="-128"/>
                <a:ea typeface="ＭＳ ゴシック" panose="020B0609070205080204" pitchFamily="49" charset="-128"/>
              </a:rPr>
              <a:t> </a:t>
            </a:r>
            <a:r>
              <a:rPr lang="x-none" altLang="ja-JP" dirty="0">
                <a:latin typeface="ＭＳ ゴシック" panose="020B0609070205080204" pitchFamily="49" charset="-128"/>
                <a:ea typeface="ＭＳ ゴシック" panose="020B0609070205080204" pitchFamily="49" charset="-128"/>
              </a:rPr>
              <a:t>チームが発見した</a:t>
            </a:r>
            <a:r>
              <a:rPr lang="ja-JP" altLang="en-US" dirty="0">
                <a:latin typeface="ＭＳ ゴシック" panose="020B0609070205080204" pitchFamily="49" charset="-128"/>
                <a:ea typeface="ＭＳ ゴシック" panose="020B0609070205080204" pitchFamily="49" charset="-128"/>
              </a:rPr>
              <a:t>場合や、通知され</a:t>
            </a:r>
            <a:r>
              <a:rPr lang="x-none" altLang="ja-JP" dirty="0">
                <a:latin typeface="ＭＳ ゴシック" panose="020B0609070205080204" pitchFamily="49" charset="-128"/>
                <a:ea typeface="ＭＳ ゴシック" panose="020B0609070205080204" pitchFamily="49" charset="-128"/>
              </a:rPr>
              <a:t>た</a:t>
            </a:r>
            <a:r>
              <a:rPr lang="ja-JP" altLang="en-US" dirty="0">
                <a:latin typeface="ＭＳ ゴシック" panose="020B0609070205080204" pitchFamily="49" charset="-128"/>
                <a:ea typeface="ＭＳ ゴシック" panose="020B0609070205080204" pitchFamily="49" charset="-128"/>
              </a:rPr>
              <a:t>場合にも</a:t>
            </a:r>
            <a:r>
              <a:rPr lang="x-none" altLang="ja-JP" dirty="0">
                <a:latin typeface="ＭＳ ゴシック" panose="020B0609070205080204" pitchFamily="49" charset="-128"/>
                <a:ea typeface="ＭＳ ゴシック" panose="020B0609070205080204" pitchFamily="49" charset="-128"/>
              </a:rPr>
              <a:t>開始</a:t>
            </a:r>
            <a:r>
              <a:rPr lang="ja-JP" altLang="en-US" dirty="0">
                <a:latin typeface="ＭＳ ゴシック" panose="020B0609070205080204" pitchFamily="49" charset="-128"/>
                <a:ea typeface="ＭＳ ゴシック" panose="020B0609070205080204" pitchFamily="49" charset="-128"/>
              </a:rPr>
              <a:t>します。</a:t>
            </a:r>
            <a:endParaRPr lang="en-US" altLang="ja-JP" dirty="0">
              <a:latin typeface="ＭＳ ゴシック" panose="020B0609070205080204" pitchFamily="49" charset="-128"/>
              <a:ea typeface="ＭＳ ゴシック" panose="020B0609070205080204" pitchFamily="49" charset="-128"/>
            </a:endParaRPr>
          </a:p>
          <a:p>
            <a:pPr defTabSz="1314724">
              <a:defRPr/>
            </a:pPr>
            <a:r>
              <a:rPr lang="x-none" altLang="ja-JP" dirty="0">
                <a:latin typeface="ＭＳ ゴシック" panose="020B0609070205080204" pitchFamily="49" charset="-128"/>
                <a:ea typeface="ＭＳ ゴシック" panose="020B0609070205080204" pitchFamily="49" charset="-128"/>
              </a:rPr>
              <a:t> </a:t>
            </a:r>
          </a:p>
          <a:p>
            <a:r>
              <a:rPr lang="x-none" dirty="0">
                <a:latin typeface="ＭＳ ゴシック" panose="020B0609070205080204" pitchFamily="49" charset="-128"/>
                <a:ea typeface="ＭＳ ゴシック" panose="020B0609070205080204" pitchFamily="49" charset="-128"/>
              </a:rPr>
              <a:t>この例では、FOSSレビュー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チームはエンジニア</a:t>
            </a:r>
            <a:r>
              <a:rPr lang="ja-JP" altLang="en-US" dirty="0">
                <a:latin typeface="ＭＳ ゴシック" panose="020B0609070205080204" pitchFamily="49" charset="-128"/>
                <a:ea typeface="ＭＳ ゴシック" panose="020B0609070205080204" pitchFamily="49" charset="-128"/>
              </a:rPr>
              <a:t>たち</a:t>
            </a:r>
            <a:r>
              <a:rPr lang="x-none" dirty="0">
                <a:latin typeface="ＭＳ ゴシック" panose="020B0609070205080204" pitchFamily="49" charset="-128"/>
                <a:ea typeface="ＭＳ ゴシック" panose="020B0609070205080204" pitchFamily="49" charset="-128"/>
              </a:rPr>
              <a:t>からのレビュー リクエスト</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通じ</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、内部開発</a:t>
            </a:r>
            <a:r>
              <a:rPr lang="ja-JP" altLang="en-US" dirty="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サード パーティのソフトウェア</a:t>
            </a:r>
            <a:r>
              <a:rPr lang="ja-JP" altLang="en-US" dirty="0">
                <a:latin typeface="ＭＳ ゴシック" panose="020B0609070205080204" pitchFamily="49" charset="-128"/>
                <a:ea typeface="ＭＳ ゴシック" panose="020B0609070205080204" pitchFamily="49" charset="-128"/>
              </a:rPr>
              <a:t>へ</a:t>
            </a:r>
            <a:r>
              <a:rPr lang="x-none" dirty="0">
                <a:latin typeface="ＭＳ ゴシック" panose="020B0609070205080204" pitchFamily="49" charset="-128"/>
                <a:ea typeface="ＭＳ ゴシック" panose="020B0609070205080204" pitchFamily="49" charset="-128"/>
              </a:rPr>
              <a:t>スキャン</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実施</a:t>
            </a:r>
            <a:r>
              <a:rPr lang="ja-JP" altLang="en-US" dirty="0">
                <a:latin typeface="ＭＳ ゴシック" panose="020B0609070205080204" pitchFamily="49" charset="-128"/>
                <a:ea typeface="ＭＳ ゴシック" panose="020B0609070205080204" pitchFamily="49" charset="-128"/>
              </a:rPr>
              <a:t>することによって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開発のブランチにチェックインされたコードのレビュー</a:t>
            </a:r>
            <a:r>
              <a:rPr lang="ja-JP" altLang="en-US" dirty="0">
                <a:latin typeface="ＭＳ ゴシック" panose="020B0609070205080204" pitchFamily="49" charset="-128"/>
                <a:ea typeface="ＭＳ ゴシック" panose="020B0609070205080204" pitchFamily="49" charset="-128"/>
              </a:rPr>
              <a:t>によって</a:t>
            </a:r>
            <a:r>
              <a:rPr lang="x-none" dirty="0">
                <a:latin typeface="ＭＳ ゴシック" panose="020B0609070205080204" pitchFamily="49" charset="-128"/>
                <a:ea typeface="ＭＳ ゴシック" panose="020B0609070205080204" pitchFamily="49" charset="-128"/>
              </a:rPr>
              <a:t>FOSSの使用を確認します。</a:t>
            </a:r>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チームはレビュー記録を生成し、次の「監査」ステップに進みます。</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r>
              <a:rPr lang="x-none" altLang="ja-JP" dirty="0">
                <a:latin typeface="+mn-lt"/>
              </a:rPr>
              <a:t>The first step in our example process is to identify FOSS usage.</a:t>
            </a:r>
          </a:p>
          <a:p>
            <a:endParaRPr lang="x-none" altLang="ja-JP" dirty="0">
              <a:latin typeface="+mn-lt"/>
            </a:endParaRPr>
          </a:p>
          <a:p>
            <a:r>
              <a:rPr lang="x-none" altLang="ja-JP" dirty="0">
                <a:latin typeface="+mn-lt"/>
              </a:rPr>
              <a:t>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dirty="0">
              <a:latin typeface="+mn-lt"/>
            </a:endParaRPr>
          </a:p>
          <a:p>
            <a:r>
              <a:rPr lang="x-none" altLang="ja-JP" dirty="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dirty="0">
              <a:latin typeface="+mn-lt"/>
            </a:endParaRPr>
          </a:p>
          <a:p>
            <a:endParaRPr lang="en-US"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57</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次のステップは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前のステップで確認されたソースコードの監査です。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ここでの例では、企業は確認されたFOSSコンポーネントについて調査を実施しています（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ja-JP" altLang="en-US" dirty="0">
                <a:solidFill>
                  <a:schemeClr val="tx1"/>
                </a:solidFill>
                <a:latin typeface="ＭＳ ゴシック" panose="020B0609070205080204" pitchFamily="49" charset="-128"/>
                <a:ea typeface="ＭＳ ゴシック" panose="020B0609070205080204" pitchFamily="49" charset="-128"/>
              </a:rPr>
              <a:t>宣言</a:t>
            </a:r>
            <a:r>
              <a:rPr lang="x-none" dirty="0">
                <a:latin typeface="ＭＳ ゴシック" panose="020B0609070205080204" pitchFamily="49" charset="-128"/>
                <a:ea typeface="ＭＳ ゴシック" panose="020B0609070205080204" pitchFamily="49" charset="-128"/>
              </a:rPr>
              <a:t>され</a:t>
            </a:r>
            <a:r>
              <a:rPr lang="ja-JP" altLang="en-US" dirty="0">
                <a:latin typeface="ＭＳ ゴシック" panose="020B0609070205080204" pitchFamily="49" charset="-128"/>
                <a:ea typeface="ＭＳ ゴシック" panose="020B0609070205080204" pitchFamily="49" charset="-128"/>
              </a:rPr>
              <a:t>ている</a:t>
            </a:r>
            <a:r>
              <a:rPr lang="x-none" dirty="0">
                <a:latin typeface="ＭＳ ゴシック" panose="020B0609070205080204" pitchFamily="49" charset="-128"/>
                <a:ea typeface="ＭＳ ゴシック" panose="020B0609070205080204" pitchFamily="49" charset="-128"/>
              </a:rPr>
              <a:t>ライセンスのレビューや、FOSSコンポーネントの起源の調査など）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また企業はソースコードの起源や構成を検証するためにスキャンも実施します。 </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ソースコードの起源とライセンスに関して結論づけた監査レポートを</a:t>
            </a:r>
            <a:r>
              <a:rPr lang="ja-JP" altLang="en-US" dirty="0">
                <a:latin typeface="ＭＳ ゴシック" panose="020B0609070205080204" pitchFamily="49" charset="-128"/>
                <a:ea typeface="ＭＳ ゴシック" panose="020B0609070205080204" pitchFamily="49" charset="-128"/>
              </a:rPr>
              <a:t>作成</a:t>
            </a:r>
            <a:r>
              <a:rPr lang="x-none" dirty="0">
                <a:latin typeface="ＭＳ ゴシック" panose="020B0609070205080204" pitchFamily="49" charset="-128"/>
                <a:ea typeface="ＭＳ ゴシック" panose="020B0609070205080204" pitchFamily="49" charset="-128"/>
              </a:rPr>
              <a:t>します。</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r>
              <a:rPr lang="x-none" altLang="ja-JP" dirty="0">
                <a:latin typeface="+mn-lt"/>
              </a:rPr>
              <a:t>The next step is auditing source code identified in the previous step.</a:t>
            </a:r>
          </a:p>
          <a:p>
            <a:endParaRPr lang="x-none" altLang="ja-JP" dirty="0">
              <a:latin typeface="+mn-lt"/>
            </a:endParaRPr>
          </a:p>
          <a:p>
            <a:r>
              <a:rPr lang="x-none" altLang="ja-JP" dirty="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dirty="0">
              <a:latin typeface="+mn-lt"/>
            </a:endParaRPr>
          </a:p>
          <a:p>
            <a:r>
              <a:rPr lang="x-none" altLang="ja-JP" dirty="0">
                <a:latin typeface="+mn-lt"/>
              </a:rPr>
              <a:t>The review team may then produce an audit report with its conclusions regarding the origin and licensing of the source code.</a:t>
            </a:r>
            <a:endParaRPr lang="x-none" altLang="ja-JP" strike="sngStrike" dirty="0">
              <a:latin typeface="+mn-lt"/>
            </a:endParaRPr>
          </a:p>
          <a:p>
            <a:endParaRPr lang="en-US" dirty="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58</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ソースコードの起源とライセンスを確認した監査レポートが作成されると、レビュー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チームは企業のFOSSポリシー</a:t>
            </a:r>
            <a:r>
              <a:rPr lang="ja-JP" altLang="en-US" dirty="0">
                <a:latin typeface="ＭＳ ゴシック" panose="020B0609070205080204" pitchFamily="49" charset="-128"/>
                <a:ea typeface="ＭＳ ゴシック" panose="020B0609070205080204" pitchFamily="49" charset="-128"/>
              </a:rPr>
              <a:t>に従い、すべての</a:t>
            </a:r>
            <a:r>
              <a:rPr lang="x-none" dirty="0">
                <a:latin typeface="ＭＳ ゴシック" panose="020B0609070205080204" pitchFamily="49" charset="-128"/>
                <a:ea typeface="ＭＳ ゴシック" panose="020B0609070205080204" pitchFamily="49" charset="-128"/>
              </a:rPr>
              <a:t>問題にフラグをつけ</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レビューをする必要があります。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ja-JP" altLang="en-US" dirty="0">
                <a:latin typeface="ＭＳ ゴシック" panose="020B0609070205080204" pitchFamily="49" charset="-128"/>
                <a:ea typeface="ＭＳ ゴシック" panose="020B0609070205080204" pitchFamily="49" charset="-128"/>
              </a:rPr>
              <a:t>以前</a:t>
            </a:r>
            <a:r>
              <a:rPr lang="x-none" dirty="0">
                <a:latin typeface="ＭＳ ゴシック" panose="020B0609070205080204" pitchFamily="49" charset="-128"/>
                <a:ea typeface="ＭＳ ゴシック" panose="020B0609070205080204" pitchFamily="49" charset="-128"/>
              </a:rPr>
              <a:t>のステップで両立しないライセンス下にある</a:t>
            </a:r>
            <a:r>
              <a:rPr lang="ja-JP" altLang="en-US" dirty="0">
                <a:latin typeface="ＭＳ ゴシック" panose="020B0609070205080204" pitchFamily="49" charset="-128"/>
                <a:ea typeface="ＭＳ ゴシック" panose="020B0609070205080204" pitchFamily="49" charset="-128"/>
              </a:rPr>
              <a:t>異なる</a:t>
            </a:r>
            <a:r>
              <a:rPr lang="x-none"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コードを含</a:t>
            </a:r>
            <a:r>
              <a:rPr lang="ja-JP" altLang="en-US" dirty="0" err="1">
                <a:latin typeface="ＭＳ ゴシック" panose="020B0609070205080204" pitchFamily="49" charset="-128"/>
                <a:ea typeface="ＭＳ ゴシック" panose="020B0609070205080204" pitchFamily="49" charset="-128"/>
              </a:rPr>
              <a:t>んだ</a:t>
            </a:r>
            <a:r>
              <a:rPr lang="x-none" dirty="0">
                <a:latin typeface="ＭＳ ゴシック" panose="020B0609070205080204" pitchFamily="49" charset="-128"/>
                <a:ea typeface="ＭＳ ゴシック" panose="020B0609070205080204" pitchFamily="49" charset="-128"/>
              </a:rPr>
              <a:t>FOSSコンポーネントを特定したとします。レビューチームはこの問題を解決するためにエンジ</a:t>
            </a:r>
            <a:r>
              <a:rPr lang="ja-JP" altLang="en-US" dirty="0">
                <a:latin typeface="ＭＳ ゴシック" panose="020B0609070205080204" pitchFamily="49" charset="-128"/>
                <a:ea typeface="ＭＳ ゴシック" panose="020B0609070205080204" pitchFamily="49" charset="-128"/>
              </a:rPr>
              <a:t>ニ</a:t>
            </a:r>
            <a:r>
              <a:rPr lang="x-none" dirty="0">
                <a:latin typeface="ＭＳ ゴシック" panose="020B0609070205080204" pitchFamily="49" charset="-128"/>
                <a:ea typeface="ＭＳ ゴシック" panose="020B0609070205080204" pitchFamily="49" charset="-128"/>
              </a:rPr>
              <a:t>アリングチームに適切なフィードバックを提供する必要があります。</a:t>
            </a:r>
            <a:endParaRPr lang="en-US" strike="sngStrike"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pPr defTabSz="1314724">
              <a:defRPr/>
            </a:pPr>
            <a:r>
              <a:rPr lang="x-none" altLang="ja-JP" dirty="0">
                <a:latin typeface="+mn-lt"/>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altLang="ja-JP" strike="sngStrike"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pPr defTabSz="1314724">
              <a:defRPr/>
            </a:pPr>
            <a:endParaRPr lang="en-US" altLang="ja-JP"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latin typeface="ＭＳ ゴシック" panose="020B0609070205080204" pitchFamily="49" charset="-128"/>
                <a:ea typeface="ＭＳ ゴシック" panose="020B0609070205080204" pitchFamily="49" charset="-128"/>
              </a:rPr>
              <a:t>このスライド</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は、FOSSの使用と企業のソフトウェアとの関係を説明するために使うテンプレートを掲載しています。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、FOSSと企業のコンポーネントは一緒にリンクされるのか？といったことです。このようなテンプレートは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計画</a:t>
            </a:r>
            <a:r>
              <a:rPr lang="ja-JP" altLang="en-US" dirty="0">
                <a:latin typeface="ＭＳ ゴシック" panose="020B0609070205080204" pitchFamily="49" charset="-128"/>
                <a:ea typeface="ＭＳ ゴシック" panose="020B0609070205080204" pitchFamily="49" charset="-128"/>
              </a:rPr>
              <a:t>された</a:t>
            </a:r>
            <a:r>
              <a:rPr lang="x-none" dirty="0">
                <a:latin typeface="ＭＳ ゴシック" panose="020B0609070205080204" pitchFamily="49" charset="-128"/>
                <a:ea typeface="ＭＳ ゴシック" panose="020B0609070205080204" pitchFamily="49" charset="-128"/>
              </a:rPr>
              <a:t>FOSSの使用に</a:t>
            </a:r>
            <a:r>
              <a:rPr lang="ja-JP" altLang="en-US" dirty="0">
                <a:latin typeface="ＭＳ ゴシック" panose="020B0609070205080204" pitchFamily="49" charset="-128"/>
                <a:ea typeface="ＭＳ ゴシック" panose="020B0609070205080204" pitchFamily="49" charset="-128"/>
              </a:rPr>
              <a:t>ついて</a:t>
            </a:r>
            <a:r>
              <a:rPr lang="x-none" dirty="0">
                <a:latin typeface="ＭＳ ゴシック" panose="020B0609070205080204" pitchFamily="49" charset="-128"/>
                <a:ea typeface="ＭＳ ゴシック" panose="020B0609070205080204" pitchFamily="49" charset="-128"/>
              </a:rPr>
              <a:t>FOSSレビューチームの</a:t>
            </a:r>
            <a:r>
              <a:rPr lang="ja-JP" altLang="en-US" dirty="0">
                <a:latin typeface="ＭＳ ゴシック" panose="020B0609070205080204" pitchFamily="49" charset="-128"/>
                <a:ea typeface="ＭＳ ゴシック" panose="020B0609070205080204" pitchFamily="49" charset="-128"/>
              </a:rPr>
              <a:t>理解を助ける</a:t>
            </a:r>
            <a:r>
              <a:rPr lang="x-none" dirty="0">
                <a:latin typeface="ＭＳ ゴシック" panose="020B0609070205080204" pitchFamily="49" charset="-128"/>
                <a:ea typeface="ＭＳ ゴシック" panose="020B0609070205080204" pitchFamily="49" charset="-128"/>
              </a:rPr>
              <a:t>ためにエンジニアリング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チームによって作成されることもあります。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60</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チームが直前のステップで収集された事実をレビューし、FOSSライセンス下で企業が負うべき義務を確認します。</a:t>
            </a:r>
            <a:endParaRPr lang="en-US" dirty="0">
              <a:latin typeface="ＭＳ ゴシック" panose="020B0609070205080204" pitchFamily="49" charset="-128"/>
              <a:ea typeface="ＭＳ ゴシック" panose="020B0609070205080204" pitchFamily="49" charset="-128"/>
            </a:endParaRP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このステップは直前のステップ（監査で</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問題を解決する）と密接に関係しています。直前のステップでは企業のポリシーと合致しないFOSSの使用を取り除きました。このステップでは使用</a:t>
            </a:r>
            <a:r>
              <a:rPr lang="ja-JP" altLang="en-US" dirty="0">
                <a:latin typeface="ＭＳ ゴシック" panose="020B0609070205080204" pitchFamily="49" charset="-128"/>
                <a:ea typeface="ＭＳ ゴシック" panose="020B0609070205080204" pitchFamily="49" charset="-128"/>
              </a:rPr>
              <a:t>していくことになった</a:t>
            </a:r>
            <a:r>
              <a:rPr lang="x-none" dirty="0">
                <a:latin typeface="ＭＳ ゴシック" panose="020B0609070205080204" pitchFamily="49" charset="-128"/>
                <a:ea typeface="ＭＳ ゴシック" panose="020B0609070205080204" pitchFamily="49" charset="-128"/>
              </a:rPr>
              <a:t>FOSSのライセンス義務を評価し、確認します。</a:t>
            </a:r>
            <a:endParaRPr lang="en-US" strike="sngStrike" dirty="0">
              <a:latin typeface="ＭＳ ゴシック" panose="020B0609070205080204" pitchFamily="49" charset="-128"/>
              <a:ea typeface="ＭＳ ゴシック" panose="020B0609070205080204" pitchFamily="49" charset="-128"/>
            </a:endParaRPr>
          </a:p>
          <a:p>
            <a:endParaRPr lang="en-US" strike="sngStrike" dirty="0">
              <a:latin typeface="Calibri"/>
            </a:endParaRPr>
          </a:p>
          <a:p>
            <a:r>
              <a:rPr lang="en-US" dirty="0">
                <a:latin typeface="Calibri"/>
              </a:rPr>
              <a:t>---</a:t>
            </a:r>
          </a:p>
          <a:p>
            <a:r>
              <a:rPr lang="x-none" altLang="ja-JP" dirty="0">
                <a:latin typeface="+mn-lt"/>
              </a:rPr>
              <a:t>In this step, the FOSS review team reviews the facts collected in the previous steps and identifies the company’s obligations under the FOSS licenses.</a:t>
            </a:r>
            <a:endParaRPr lang="en-US" altLang="ja-JP" dirty="0">
              <a:latin typeface="+mn-lt"/>
            </a:endParaRPr>
          </a:p>
          <a:p>
            <a:endParaRPr lang="x-none" altLang="ja-JP" dirty="0">
              <a:latin typeface="+mn-lt"/>
            </a:endParaRPr>
          </a:p>
          <a:p>
            <a:r>
              <a:rPr lang="x-none" altLang="ja-JP" dirty="0">
                <a:latin typeface="+mn-lt"/>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altLang="ja-JP" strike="sngStrike"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61</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ここでの例における承認ステップでは、レビュー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チームは問題のFOSSの使用を</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それに伴う条件や義務に添って承認するかどうかを明らかにします。この承認では、FOSSコンポーネントの版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や承認される使用シナリオ</a:t>
            </a:r>
            <a:r>
              <a:rPr lang="ja-JP" altLang="en-US" dirty="0">
                <a:latin typeface="ＭＳ ゴシック" panose="020B0609070205080204" pitchFamily="49" charset="-128"/>
                <a:ea typeface="ＭＳ ゴシック" panose="020B0609070205080204" pitchFamily="49" charset="-128"/>
              </a:rPr>
              <a:t>などの</a:t>
            </a:r>
            <a:r>
              <a:rPr lang="x-none" dirty="0">
                <a:latin typeface="ＭＳ ゴシック" panose="020B0609070205080204" pitchFamily="49" charset="-128"/>
                <a:ea typeface="ＭＳ ゴシック" panose="020B0609070205080204" pitchFamily="49" charset="-128"/>
              </a:rPr>
              <a:t>重要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詳細情報を盛り込む必要があります。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前ステップ</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承認情報は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そのソフトウェア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リリース</a:t>
            </a:r>
            <a:r>
              <a:rPr lang="ja-JP" altLang="en-US" dirty="0">
                <a:latin typeface="ＭＳ ゴシック" panose="020B0609070205080204" pitchFamily="49" charset="-128"/>
                <a:ea typeface="ＭＳ ゴシック" panose="020B0609070205080204" pitchFamily="49" charset="-128"/>
              </a:rPr>
              <a:t>に関与</a:t>
            </a:r>
            <a:r>
              <a:rPr lang="x-none" dirty="0">
                <a:latin typeface="ＭＳ ゴシック" panose="020B0609070205080204" pitchFamily="49" charset="-128"/>
                <a:ea typeface="ＭＳ ゴシック" panose="020B0609070205080204" pitchFamily="49" charset="-128"/>
              </a:rPr>
              <a:t>する</a:t>
            </a:r>
            <a:r>
              <a:rPr lang="ja-JP" altLang="en-US" dirty="0">
                <a:latin typeface="ＭＳ ゴシック" panose="020B0609070205080204" pitchFamily="49" charset="-128"/>
                <a:ea typeface="ＭＳ ゴシック" panose="020B0609070205080204" pitchFamily="49" charset="-128"/>
              </a:rPr>
              <a:t>すべての人々</a:t>
            </a:r>
            <a:r>
              <a:rPr lang="x-none" dirty="0">
                <a:latin typeface="ＭＳ ゴシック" panose="020B0609070205080204" pitchFamily="49" charset="-128"/>
                <a:ea typeface="ＭＳ ゴシック" panose="020B0609070205080204" pitchFamily="49" charset="-128"/>
              </a:rPr>
              <a:t>が理解し、関連するライセンスの義務を履行できるよう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、登録され、追跡される必要があります。 </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Approval information from the previous step should be tracked or registered so that anyone releasing the software can understand and comply with the relevant license obligations. </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x-none" dirty="0">
                <a:latin typeface="ＭＳ ゴシック" panose="020B0609070205080204" pitchFamily="49" charset="-128"/>
                <a:ea typeface="ＭＳ ゴシック" panose="020B0609070205080204" pitchFamily="49" charset="-128"/>
              </a:rPr>
              <a:t>FOSSライセンスで求められる場合、適切な告知／表示</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が準備されなければなりません（多くの場合、</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に添付されるテキストファイルで）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告知／表示には</a:t>
            </a:r>
            <a:r>
              <a:rPr lang="ja-JP" altLang="en-US" dirty="0">
                <a:latin typeface="ＭＳ ゴシック" panose="020B0609070205080204" pitchFamily="49" charset="-128"/>
                <a:ea typeface="ＭＳ ゴシック" panose="020B0609070205080204" pitchFamily="49" charset="-128"/>
              </a:rPr>
              <a:t>帰属表示</a:t>
            </a:r>
            <a:r>
              <a:rPr lang="x-none" dirty="0">
                <a:latin typeface="ＭＳ ゴシック" panose="020B0609070205080204" pitchFamily="49" charset="-128"/>
                <a:ea typeface="ＭＳ ゴシック" panose="020B0609070205080204" pitchFamily="49" charset="-128"/>
              </a:rPr>
              <a:t>や改変告知</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ソースコード</a:t>
            </a:r>
            <a:r>
              <a:rPr lang="ja-JP" altLang="en-US" dirty="0">
                <a:latin typeface="ＭＳ ゴシック" panose="020B0609070205080204" pitchFamily="49" charset="-128"/>
                <a:ea typeface="ＭＳ ゴシック" panose="020B0609070205080204" pitchFamily="49" charset="-128"/>
              </a:rPr>
              <a:t>提供の</a:t>
            </a:r>
            <a:r>
              <a:rPr lang="x-none" dirty="0">
                <a:latin typeface="ＭＳ ゴシック" panose="020B0609070205080204" pitchFamily="49" charset="-128"/>
                <a:ea typeface="ＭＳ ゴシック" panose="020B0609070205080204" pitchFamily="49" charset="-128"/>
              </a:rPr>
              <a:t>申し出が含まれます。いくつかのライセンスについては、</a:t>
            </a:r>
            <a:r>
              <a:rPr lang="x-none">
                <a:latin typeface="ＭＳ ゴシック" panose="020B0609070205080204" pitchFamily="49" charset="-128"/>
                <a:ea typeface="ＭＳ ゴシック" panose="020B0609070205080204" pitchFamily="49" charset="-128"/>
              </a:rPr>
              <a:t>ライセンス全文の写しを含める必要があります。</a:t>
            </a:r>
            <a:endParaRPr lang="en-US" dirty="0">
              <a:latin typeface="ＭＳ ゴシック" panose="020B0609070205080204" pitchFamily="49" charset="-128"/>
              <a:ea typeface="ＭＳ ゴシック" panose="020B0609070205080204" pitchFamily="49" charset="-128"/>
            </a:endParaRPr>
          </a:p>
          <a:p>
            <a:pPr defTabSz="1314724">
              <a:defRPr/>
            </a:pPr>
            <a:endParaRPr lang="en-US" dirty="0"/>
          </a:p>
          <a:p>
            <a:pPr defTabSz="1314724">
              <a:defRPr/>
            </a:pPr>
            <a:r>
              <a:rPr lang="en-US" dirty="0"/>
              <a:t>---</a:t>
            </a:r>
          </a:p>
          <a:p>
            <a:pPr defTabSz="1314724">
              <a:defRPr/>
            </a:pPr>
            <a:r>
              <a:rPr lang="x-none" altLang="ja-JP"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defTabSz="1314724">
              <a:defRPr/>
            </a:pPr>
            <a:endParaRPr lang="x-none" dirty="0"/>
          </a:p>
          <a:p>
            <a:pPr defTabSz="1314724">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a:latin typeface="ＭＳ ゴシック" panose="020B0609070205080204" pitchFamily="49" charset="-128"/>
                <a:ea typeface="ＭＳ ゴシック" panose="020B0609070205080204" pitchFamily="49" charset="-128"/>
              </a:rPr>
              <a:t>例として</a:t>
            </a:r>
            <a:r>
              <a:rPr lang="ja-JP" altLang="en-US">
                <a:latin typeface="ＭＳ ゴシック" panose="020B0609070205080204" pitchFamily="49" charset="-128"/>
                <a:ea typeface="ＭＳ ゴシック" panose="020B0609070205080204" pitchFamily="49" charset="-128"/>
              </a:rPr>
              <a:t>挙</a:t>
            </a:r>
            <a:r>
              <a:rPr lang="x-none">
                <a:latin typeface="ＭＳ ゴシック" panose="020B0609070205080204" pitchFamily="49" charset="-128"/>
                <a:ea typeface="ＭＳ ゴシック" panose="020B0609070205080204" pitchFamily="49" charset="-128"/>
              </a:rPr>
              <a:t>げたここでのプロセスについて</a:t>
            </a:r>
            <a:r>
              <a:rPr lang="x-none" dirty="0">
                <a:latin typeface="ＭＳ ゴシック" panose="020B0609070205080204" pitchFamily="49" charset="-128"/>
                <a:ea typeface="ＭＳ ゴシック" panose="020B0609070205080204" pitchFamily="49" charset="-128"/>
              </a:rPr>
              <a:t>、このスライドでは企業がリリース前にFOSSライセンスの義務を履行したことを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していきます。ソースコードを入手可能と</a:t>
            </a:r>
            <a:r>
              <a:rPr lang="ja-JP" altLang="en-US" dirty="0" err="1">
                <a:latin typeface="ＭＳ ゴシック" panose="020B0609070205080204" pitchFamily="49" charset="-128"/>
                <a:ea typeface="ＭＳ ゴシック" panose="020B0609070205080204" pitchFamily="49" charset="-128"/>
              </a:rPr>
              <a:t>しなけ</a:t>
            </a:r>
            <a:r>
              <a:rPr lang="x-none" dirty="0">
                <a:latin typeface="ＭＳ ゴシック" panose="020B0609070205080204" pitchFamily="49" charset="-128"/>
                <a:ea typeface="ＭＳ ゴシック" panose="020B0609070205080204" pitchFamily="49" charset="-128"/>
              </a:rPr>
              <a:t>ればならない場合、企業はソースコードが頒布されるバイナリ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ファイルと合致していることを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します。また企業は告知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が適切に生成され、頒布パッケージに</a:t>
            </a:r>
            <a:r>
              <a:rPr lang="ja-JP" altLang="en-US" dirty="0">
                <a:latin typeface="ＭＳ ゴシック" panose="020B0609070205080204" pitchFamily="49" charset="-128"/>
                <a:ea typeface="ＭＳ ゴシック" panose="020B0609070205080204" pitchFamily="49" charset="-128"/>
              </a:rPr>
              <a:t>含まれ</a:t>
            </a:r>
            <a:r>
              <a:rPr lang="x-none" dirty="0">
                <a:latin typeface="ＭＳ ゴシック" panose="020B0609070205080204" pitchFamily="49" charset="-128"/>
                <a:ea typeface="ＭＳ ゴシック" panose="020B0609070205080204" pitchFamily="49" charset="-128"/>
              </a:rPr>
              <a:t>ていることを必要に応じて</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65</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ソースコードを入手可能</a:t>
            </a:r>
            <a:r>
              <a:rPr lang="ja-JP" altLang="en-US" dirty="0">
                <a:latin typeface="ＭＳ ゴシック" panose="020B0609070205080204" pitchFamily="49" charset="-128"/>
                <a:ea typeface="ＭＳ ゴシック" panose="020B0609070205080204" pitchFamily="49" charset="-128"/>
              </a:rPr>
              <a:t>にする際、</a:t>
            </a:r>
            <a:r>
              <a:rPr lang="x-none" altLang="ja-JP" dirty="0">
                <a:latin typeface="ＭＳ ゴシック" panose="020B0609070205080204" pitchFamily="49" charset="-128"/>
                <a:ea typeface="ＭＳ ゴシック" panose="020B0609070205080204" pitchFamily="49" charset="-128"/>
              </a:rPr>
              <a:t>企業は</a:t>
            </a:r>
            <a:r>
              <a:rPr lang="ja-JP" altLang="en-US" dirty="0">
                <a:latin typeface="ＭＳ ゴシック" panose="020B0609070205080204" pitchFamily="49" charset="-128"/>
                <a:ea typeface="ＭＳ ゴシック" panose="020B0609070205080204" pitchFamily="49" charset="-128"/>
              </a:rPr>
              <a:t>製品に対応した</a:t>
            </a:r>
            <a:r>
              <a:rPr lang="x-none" altLang="ja-JP" dirty="0">
                <a:latin typeface="ＭＳ ゴシック" panose="020B0609070205080204" pitchFamily="49" charset="-128"/>
                <a:ea typeface="ＭＳ ゴシック" panose="020B0609070205080204" pitchFamily="49" charset="-128"/>
              </a:rPr>
              <a:t>ソースコードをFOSSライセンス</a:t>
            </a:r>
            <a:r>
              <a:rPr lang="ja-JP" altLang="en-US" dirty="0">
                <a:latin typeface="ＭＳ ゴシック" panose="020B0609070205080204" pitchFamily="49" charset="-128"/>
                <a:ea typeface="ＭＳ ゴシック" panose="020B0609070205080204" pitchFamily="49" charset="-128"/>
              </a:rPr>
              <a:t>が</a:t>
            </a:r>
            <a:r>
              <a:rPr lang="x-none" altLang="ja-JP" dirty="0">
                <a:latin typeface="ＭＳ ゴシック" panose="020B0609070205080204" pitchFamily="49" charset="-128"/>
                <a:ea typeface="ＭＳ ゴシック" panose="020B0609070205080204" pitchFamily="49" charset="-128"/>
              </a:rPr>
              <a:t>許可</a:t>
            </a:r>
            <a:r>
              <a:rPr lang="ja-JP" altLang="en-US" dirty="0">
                <a:latin typeface="ＭＳ ゴシック" panose="020B0609070205080204" pitchFamily="49" charset="-128"/>
                <a:ea typeface="ＭＳ ゴシック" panose="020B0609070205080204" pitchFamily="49" charset="-128"/>
              </a:rPr>
              <a:t>する</a:t>
            </a:r>
            <a:r>
              <a:rPr lang="x-none" altLang="ja-JP" dirty="0">
                <a:latin typeface="ＭＳ ゴシック" panose="020B0609070205080204" pitchFamily="49" charset="-128"/>
                <a:ea typeface="ＭＳ ゴシック" panose="020B0609070205080204" pitchFamily="49" charset="-128"/>
              </a:rPr>
              <a:t>仕組み</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提供します。このことは、ソースコードをソフトウェア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頒布にともに提供、</a:t>
            </a:r>
            <a:r>
              <a:rPr lang="ja-JP" altLang="en-US" dirty="0">
                <a:latin typeface="ＭＳ ゴシック" panose="020B0609070205080204" pitchFamily="49" charset="-128"/>
                <a:ea typeface="ＭＳ ゴシック" panose="020B0609070205080204" pitchFamily="49" charset="-128"/>
              </a:rPr>
              <a:t>または</a:t>
            </a:r>
            <a:r>
              <a:rPr lang="x-none" dirty="0">
                <a:latin typeface="ＭＳ ゴシック" panose="020B0609070205080204" pitchFamily="49" charset="-128"/>
                <a:ea typeface="ＭＳ ゴシック" panose="020B0609070205080204" pitchFamily="49" charset="-128"/>
              </a:rPr>
              <a:t>それを書面による申し出を通じ入手可能とすること、もしくはWebサイトでソースコードのアーカイブを公開することを意味します。</a:t>
            </a:r>
            <a:r>
              <a:rPr lang="x-none" dirty="0">
                <a:latin typeface="Calibri"/>
              </a:rPr>
              <a:t> </a:t>
            </a:r>
            <a:endParaRPr lang="en-US" dirty="0">
              <a:latin typeface="Calibri"/>
            </a:endParaRPr>
          </a:p>
          <a:p>
            <a:endParaRPr lang="en-US" dirty="0">
              <a:latin typeface="Calibri"/>
            </a:endParaRPr>
          </a:p>
          <a:p>
            <a:r>
              <a:rPr lang="en-US" dirty="0">
                <a:latin typeface="Calibri"/>
              </a:rPr>
              <a:t>---</a:t>
            </a:r>
          </a:p>
          <a:p>
            <a:pPr defTabSz="1314724">
              <a:defRPr/>
            </a:pPr>
            <a:r>
              <a:rPr lang="x-none" altLang="ja-JP" dirty="0">
                <a:latin typeface="+mn-lt"/>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66</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このステップでは、企業</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頒布</a:t>
            </a:r>
            <a:r>
              <a:rPr lang="ja-JP" altLang="en-US" dirty="0">
                <a:latin typeface="ＭＳ ゴシック" panose="020B0609070205080204" pitchFamily="49" charset="-128"/>
                <a:ea typeface="ＭＳ ゴシック" panose="020B0609070205080204" pitchFamily="49" charset="-128"/>
              </a:rPr>
              <a:t>行為</a:t>
            </a:r>
            <a:r>
              <a:rPr lang="x-none" dirty="0">
                <a:latin typeface="ＭＳ ゴシック" panose="020B0609070205080204" pitchFamily="49" charset="-128"/>
                <a:ea typeface="ＭＳ ゴシック" panose="020B0609070205080204" pitchFamily="49" charset="-128"/>
              </a:rPr>
              <a:t>がFOSSライセンスの義務を履行していることを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します。このステップは</a:t>
            </a:r>
            <a:r>
              <a:rPr lang="x-none" altLang="ja-JP" dirty="0">
                <a:latin typeface="ＭＳ ゴシック" panose="020B0609070205080204" pitchFamily="49" charset="-128"/>
                <a:ea typeface="ＭＳ ゴシック" panose="020B0609070205080204" pitchFamily="49" charset="-128"/>
              </a:rPr>
              <a:t>一組織体</a:t>
            </a:r>
            <a:r>
              <a:rPr lang="ja-JP" altLang="en-US" dirty="0">
                <a:latin typeface="ＭＳ ゴシック" panose="020B0609070205080204" pitchFamily="49" charset="-128"/>
                <a:ea typeface="ＭＳ ゴシック" panose="020B0609070205080204" pitchFamily="49" charset="-128"/>
              </a:rPr>
              <a:t>として</a:t>
            </a:r>
            <a:r>
              <a:rPr lang="x-none" dirty="0">
                <a:latin typeface="ＭＳ ゴシック" panose="020B0609070205080204" pitchFamily="49" charset="-128"/>
                <a:ea typeface="ＭＳ ゴシック" panose="020B0609070205080204" pitchFamily="49" charset="-128"/>
              </a:rPr>
              <a:t>FOSSレビュープロセス全体を監督する機能</a:t>
            </a:r>
            <a:r>
              <a:rPr lang="ja-JP" altLang="en-US" dirty="0">
                <a:latin typeface="ＭＳ ゴシック" panose="020B0609070205080204" pitchFamily="49" charset="-128"/>
                <a:ea typeface="ＭＳ ゴシック" panose="020B0609070205080204" pitchFamily="49" charset="-128"/>
              </a:rPr>
              <a:t>になりえるものです</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pPr defTabSz="1314724">
              <a:defRPr/>
            </a:pPr>
            <a:r>
              <a:rPr lang="x-none" altLang="ja-JP" dirty="0">
                <a:latin typeface="+mn-lt"/>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67</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marL="325558" indent="-325558"/>
            <a:r>
              <a:rPr lang="ja-JP" altLang="en-US" dirty="0">
                <a:latin typeface="ＭＳ ゴシック" panose="020B0609070205080204" pitchFamily="49" charset="-128"/>
                <a:ea typeface="ＭＳ ゴシック" panose="020B0609070205080204" pitchFamily="49" charset="-128"/>
              </a:rPr>
              <a:t>本カリキュラム</a:t>
            </a:r>
            <a:r>
              <a:rPr lang="x-none" dirty="0">
                <a:latin typeface="ＭＳ ゴシック" panose="020B0609070205080204" pitchFamily="49" charset="-128"/>
                <a:ea typeface="ＭＳ ゴシック" panose="020B0609070205080204" pitchFamily="49" charset="-128"/>
              </a:rPr>
              <a:t>のプロセス</a:t>
            </a:r>
            <a:r>
              <a:rPr lang="ja-JP" altLang="en-US" dirty="0">
                <a:latin typeface="ＭＳ ゴシック" panose="020B0609070205080204" pitchFamily="49" charset="-128"/>
                <a:ea typeface="ＭＳ ゴシック" panose="020B0609070205080204" pitchFamily="49" charset="-128"/>
              </a:rPr>
              <a:t>例</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以下のステップがありました。</a:t>
            </a:r>
            <a:endParaRPr lang="en-US" dirty="0">
              <a:latin typeface="ＭＳ ゴシック" panose="020B0609070205080204" pitchFamily="49" charset="-128"/>
              <a:ea typeface="ＭＳ ゴシック" panose="020B0609070205080204" pitchFamily="49" charset="-128"/>
            </a:endParaRP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確認（Identification） － FOSSの使用を確認し追跡します。この作業はエンジニアからの要求、サード パーティ</a:t>
            </a:r>
            <a:r>
              <a:rPr lang="ja-JP" altLang="en-US" dirty="0">
                <a:latin typeface="ＭＳ ゴシック" panose="020B0609070205080204" pitchFamily="49" charset="-128"/>
                <a:ea typeface="ＭＳ ゴシック" panose="020B0609070205080204" pitchFamily="49" charset="-128"/>
              </a:rPr>
              <a:t>による</a:t>
            </a:r>
            <a:r>
              <a:rPr lang="x-none" dirty="0">
                <a:latin typeface="ＭＳ ゴシック" panose="020B0609070205080204" pitchFamily="49" charset="-128"/>
                <a:ea typeface="ＭＳ ゴシック" panose="020B0609070205080204" pitchFamily="49" charset="-128"/>
              </a:rPr>
              <a:t>開示、もしくはコード スキャンを通じて発生します。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ソースコードの監査－確認されたFOSSコンポーネントをライセンスと起源についてレビューします。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問題を解決する－ FOSSポリシーに</a:t>
            </a:r>
            <a:r>
              <a:rPr lang="ja-JP" altLang="en-US" dirty="0">
                <a:latin typeface="ＭＳ ゴシック" panose="020B0609070205080204" pitchFamily="49" charset="-128"/>
                <a:ea typeface="ＭＳ ゴシック" panose="020B0609070205080204" pitchFamily="49" charset="-128"/>
              </a:rPr>
              <a:t>反した</a:t>
            </a:r>
            <a:r>
              <a:rPr lang="x-none" dirty="0">
                <a:latin typeface="ＭＳ ゴシック" panose="020B0609070205080204" pitchFamily="49" charset="-128"/>
                <a:ea typeface="ＭＳ ゴシック" panose="020B0609070205080204" pitchFamily="49" charset="-128"/>
              </a:rPr>
              <a:t>FOSSの使用を除去します。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レビューの実施－FOSSの使用に対する義務を査定し決定します。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承認－承認の条件とライセンスの義務を明らかにします。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登録／承認の追跡－その後のステップのために承認の条件とライセンス義務を追跡します。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告知／</a:t>
            </a:r>
            <a:r>
              <a:rPr lang="ja-JP" altLang="en-US" dirty="0">
                <a:latin typeface="ＭＳ ゴシック" panose="020B0609070205080204" pitchFamily="49" charset="-128"/>
                <a:ea typeface="ＭＳ ゴシック" panose="020B0609070205080204" pitchFamily="49" charset="-128"/>
              </a:rPr>
              <a:t>通知／</a:t>
            </a:r>
            <a:r>
              <a:rPr lang="x-none" dirty="0">
                <a:latin typeface="ＭＳ ゴシック" panose="020B0609070205080204" pitchFamily="49" charset="-128"/>
                <a:ea typeface="ＭＳ ゴシック" panose="020B0609070205080204" pitchFamily="49" charset="-128"/>
              </a:rPr>
              <a:t>表示－FOSSライセンスで求められる形で告知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を準備します。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頒布前の</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－頒布物のリリース前</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コンプライアンスをレビューします。 </a:t>
            </a:r>
          </a:p>
          <a:p>
            <a:pPr marL="325558" indent="-325558">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添付</a:t>
            </a:r>
            <a:r>
              <a:rPr lang="x-none" dirty="0">
                <a:latin typeface="ＭＳ ゴシック" panose="020B0609070205080204" pitchFamily="49" charset="-128"/>
                <a:ea typeface="ＭＳ ゴシック" panose="020B0609070205080204" pitchFamily="49" charset="-128"/>
              </a:rPr>
              <a:t>ソースコードの頒布－ソースコードを必要に応じて入手可能にします。</a:t>
            </a:r>
          </a:p>
          <a:p>
            <a:pPr marL="325558" indent="-325558">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プロセスの監督を実施します。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アーキテクチャ レビューではFOSSコンポーネントと企業のソフトウェア間の関係を検査します。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、FOSSと企業のコンポーネントがどのように互いにリンクするか</a:t>
            </a:r>
            <a:r>
              <a:rPr lang="ja-JP" altLang="en-US" dirty="0">
                <a:latin typeface="ＭＳ ゴシック" panose="020B0609070205080204" pitchFamily="49" charset="-128"/>
                <a:ea typeface="ＭＳ ゴシック" panose="020B0609070205080204" pitchFamily="49" charset="-128"/>
              </a:rPr>
              <a:t>といったことを検査します</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pPr marL="325558" indent="-325558"/>
            <a:r>
              <a:rPr lang="x-none" altLang="ja-JP" dirty="0">
                <a:latin typeface="+mn-lt"/>
              </a:rPr>
              <a:t>For our example process, the steps include:</a:t>
            </a:r>
            <a:endParaRPr lang="en-US" altLang="ja-JP" dirty="0">
              <a:latin typeface="+mn-lt"/>
            </a:endParaRPr>
          </a:p>
          <a:p>
            <a:pPr marL="325558" indent="-325558">
              <a:buFont typeface="Arial" panose="020B0604020202020204" pitchFamily="34" charset="0"/>
              <a:buChar char="•"/>
            </a:pPr>
            <a:r>
              <a:rPr lang="x-none" altLang="ja-JP" dirty="0">
                <a:latin typeface="+mn-lt"/>
              </a:rPr>
              <a:t>Identification - Identify and track FOSS usage. This may take place through engineer requests, third party disclosures, or code scanning.</a:t>
            </a:r>
          </a:p>
          <a:p>
            <a:pPr marL="325558" indent="-325558">
              <a:buFont typeface="Arial" panose="020B0604020202020204" pitchFamily="34" charset="0"/>
              <a:buChar char="•"/>
            </a:pPr>
            <a:r>
              <a:rPr lang="x-none" altLang="ja-JP" dirty="0">
                <a:latin typeface="+mn-lt"/>
              </a:rPr>
              <a:t>Auditing source code - Review identified FOSS components for license and origin information.</a:t>
            </a:r>
          </a:p>
          <a:p>
            <a:pPr marL="325558" indent="-325558">
              <a:buFont typeface="Arial" panose="020B0604020202020204" pitchFamily="34" charset="0"/>
              <a:buChar char="•"/>
            </a:pPr>
            <a:r>
              <a:rPr lang="x-none" altLang="ja-JP" dirty="0">
                <a:latin typeface="+mn-lt"/>
              </a:rPr>
              <a:t>Resolving issues - Remove FOSS usage that is incompatible with FOSS policies.</a:t>
            </a:r>
          </a:p>
          <a:p>
            <a:pPr marL="325558" indent="-325558">
              <a:buFont typeface="Arial" panose="020B0604020202020204" pitchFamily="34" charset="0"/>
              <a:buChar char="•"/>
            </a:pPr>
            <a:r>
              <a:rPr lang="x-none" altLang="ja-JP" dirty="0">
                <a:latin typeface="+mn-lt"/>
              </a:rPr>
              <a:t>Performing reviews - Assess and determine obligations for FOSS usage.</a:t>
            </a:r>
          </a:p>
          <a:p>
            <a:pPr marL="325558" indent="-325558">
              <a:buFont typeface="Arial" panose="020B0604020202020204" pitchFamily="34" charset="0"/>
              <a:buChar char="•"/>
            </a:pPr>
            <a:r>
              <a:rPr lang="x-none" altLang="ja-JP" dirty="0">
                <a:latin typeface="+mn-lt"/>
              </a:rPr>
              <a:t>Approvals - Communicate approval conditions and license obligations.</a:t>
            </a:r>
          </a:p>
          <a:p>
            <a:pPr marL="325558" indent="-325558">
              <a:buFont typeface="Arial" panose="020B0604020202020204" pitchFamily="34" charset="0"/>
              <a:buChar char="•"/>
            </a:pPr>
            <a:r>
              <a:rPr lang="x-none" altLang="ja-JP" dirty="0">
                <a:latin typeface="+mn-lt"/>
              </a:rPr>
              <a:t>Registration/approval tracking – Track approval conditions and license obligations for later compliance steps.</a:t>
            </a:r>
          </a:p>
          <a:p>
            <a:pPr marL="325558" indent="-325558">
              <a:buFont typeface="Arial" panose="020B0604020202020204" pitchFamily="34" charset="0"/>
              <a:buChar char="•"/>
            </a:pPr>
            <a:r>
              <a:rPr lang="x-none" altLang="ja-JP" dirty="0">
                <a:latin typeface="+mn-lt"/>
              </a:rPr>
              <a:t>Notices - Prepare notices as required by FOSS licenses.</a:t>
            </a:r>
          </a:p>
          <a:p>
            <a:pPr marL="325558" indent="-325558">
              <a:buFont typeface="Arial" panose="020B0604020202020204" pitchFamily="34" charset="0"/>
              <a:buChar char="•"/>
            </a:pPr>
            <a:r>
              <a:rPr lang="x-none" altLang="ja-JP" dirty="0">
                <a:latin typeface="+mn-lt"/>
              </a:rPr>
              <a:t>Pre-distribution verifications – Review distributions for compliance before release. </a:t>
            </a:r>
          </a:p>
          <a:p>
            <a:pPr marL="325558" indent="-325558">
              <a:buFont typeface="Arial" panose="020B0604020202020204" pitchFamily="34" charset="0"/>
              <a:buChar char="•"/>
            </a:pPr>
            <a:r>
              <a:rPr lang="x-none" altLang="ja-JP" dirty="0">
                <a:latin typeface="+mn-lt"/>
              </a:rPr>
              <a:t>Accompanying Source Code Distribution – Make source code available as needed.</a:t>
            </a:r>
          </a:p>
          <a:p>
            <a:pPr marL="325558" indent="-325558">
              <a:buFont typeface="Arial" panose="020B0604020202020204" pitchFamily="34" charset="0"/>
              <a:buChar char="•"/>
            </a:pPr>
            <a:r>
              <a:rPr lang="x-none" altLang="ja-JP" dirty="0">
                <a:latin typeface="+mn-lt"/>
              </a:rPr>
              <a:t>Verification – Provide oversight for compliance process.</a:t>
            </a:r>
          </a:p>
          <a:p>
            <a:endParaRPr lang="x-none" altLang="ja-JP" dirty="0">
              <a:latin typeface="+mn-lt"/>
            </a:endParaRPr>
          </a:p>
          <a:p>
            <a:r>
              <a:rPr lang="x-none" altLang="ja-JP" dirty="0">
                <a:latin typeface="+mn-lt"/>
              </a:rPr>
              <a:t>Architecture reviews examine the relationships between FOSS components and company software. For example, how are FOSS and company components linked </a:t>
            </a:r>
            <a:r>
              <a:rPr lang="x-none" altLang="ja-JP">
                <a:latin typeface="+mn-lt"/>
              </a:rPr>
              <a:t>together?</a:t>
            </a:r>
            <a:endParaRPr lang="x-none" dirty="0">
              <a:latin typeface="+mn-lt"/>
            </a:endParaRPr>
          </a:p>
          <a:p>
            <a:endParaRPr lang="x-none" b="1" dirty="0">
              <a:latin typeface="+mn-lt"/>
            </a:endParaRPr>
          </a:p>
          <a:p>
            <a:endParaRPr lang="x-none"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GB" dirty="0">
                <a:latin typeface="ＭＳ ゴシック" panose="020B0609070205080204" pitchFamily="49" charset="-128"/>
                <a:ea typeface="ＭＳ ゴシック" panose="020B0609070205080204" pitchFamily="49" charset="-128"/>
              </a:rPr>
              <a:t>ここにある概説で知的財産のすべての側面を網羅することは意図していません。</a:t>
            </a:r>
            <a:r>
              <a:rPr lang="en-GB" baseline="0" dirty="0">
                <a:latin typeface="ＭＳ ゴシック" panose="020B0609070205080204" pitchFamily="49" charset="-128"/>
                <a:ea typeface="ＭＳ ゴシック" panose="020B0609070205080204" pitchFamily="49" charset="-128"/>
              </a:rPr>
              <a:t> ここで意図しているのは、「</a:t>
            </a:r>
            <a:r>
              <a:rPr lang="en-GB" baseline="0" dirty="0" err="1">
                <a:latin typeface="ＭＳ ゴシック" panose="020B0609070205080204" pitchFamily="49" charset="-128"/>
                <a:ea typeface="ＭＳ ゴシック" panose="020B0609070205080204" pitchFamily="49" charset="-128"/>
              </a:rPr>
              <a:t>全体像</a:t>
            </a:r>
            <a:r>
              <a:rPr lang="en-GB"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の観点から</a:t>
            </a:r>
            <a:r>
              <a:rPr lang="en-GB" baseline="0" dirty="0">
                <a:latin typeface="ＭＳ ゴシック" panose="020B0609070205080204" pitchFamily="49" charset="-128"/>
                <a:ea typeface="ＭＳ ゴシック" panose="020B0609070205080204" pitchFamily="49" charset="-128"/>
              </a:rPr>
              <a:t>、当</a:t>
            </a:r>
            <a:r>
              <a:rPr lang="ja-JP" altLang="en-US" baseline="0" dirty="0">
                <a:latin typeface="ＭＳ ゴシック" panose="020B0609070205080204" pitchFamily="49" charset="-128"/>
                <a:ea typeface="ＭＳ ゴシック" panose="020B0609070205080204" pitchFamily="49" charset="-128"/>
              </a:rPr>
              <a:t>カリキュラムで</a:t>
            </a:r>
            <a:r>
              <a:rPr lang="en-GB" baseline="0" dirty="0" err="1">
                <a:latin typeface="ＭＳ ゴシック" panose="020B0609070205080204" pitchFamily="49" charset="-128"/>
                <a:ea typeface="ＭＳ ゴシック" panose="020B0609070205080204" pitchFamily="49" charset="-128"/>
              </a:rPr>
              <a:t>議論するのがFOSSコンプライアンスに</a:t>
            </a:r>
            <a:r>
              <a:rPr lang="ja-JP" altLang="en-US" baseline="0" dirty="0">
                <a:latin typeface="ＭＳ ゴシック" panose="020B0609070205080204" pitchFamily="49" charset="-128"/>
                <a:ea typeface="ＭＳ ゴシック" panose="020B0609070205080204" pitchFamily="49" charset="-128"/>
              </a:rPr>
              <a:t>最も</a:t>
            </a:r>
            <a:r>
              <a:rPr lang="en-GB" baseline="0" dirty="0" err="1">
                <a:latin typeface="ＭＳ ゴシック" panose="020B0609070205080204" pitchFamily="49" charset="-128"/>
                <a:ea typeface="ＭＳ ゴシック" panose="020B0609070205080204" pitchFamily="49" charset="-128"/>
              </a:rPr>
              <a:t>関係する著作権と特許権だということを確認してもらうことです</a:t>
            </a:r>
            <a:r>
              <a:rPr lang="en-GB" baseline="0" dirty="0">
                <a:latin typeface="ＭＳ ゴシック" panose="020B0609070205080204" pitchFamily="49" charset="-128"/>
                <a:ea typeface="ＭＳ ゴシック" panose="020B0609070205080204" pitchFamily="49" charset="-128"/>
              </a:rPr>
              <a:t>。</a:t>
            </a:r>
          </a:p>
          <a:p>
            <a:endParaRPr lang="en-GB" baseline="0" dirty="0"/>
          </a:p>
          <a:p>
            <a:r>
              <a:rPr lang="en-GB" baseline="0" dirty="0"/>
              <a:t>---</a:t>
            </a:r>
          </a:p>
          <a:p>
            <a:pPr defTabSz="1314724">
              <a:defRPr/>
            </a:pPr>
            <a:r>
              <a:rPr lang="en-GB" altLang="ja-JP" dirty="0"/>
              <a:t>This overview is not intended to cover all aspects of Intellectual Property.</a:t>
            </a:r>
            <a:r>
              <a:rPr lang="en-GB" altLang="ja-JP" baseline="0" dirty="0"/>
              <a:t> It is intended to provide context for the “big picture” and to establish that today we are only discussing copyright and patents, the areas most relevant to FOSS </a:t>
            </a:r>
            <a:r>
              <a:rPr lang="en-GB" altLang="ja-JP" baseline="0"/>
              <a:t>compliance.</a:t>
            </a:r>
            <a:endParaRPr lang="en-GB" altLang="ja-JP" dirty="0"/>
          </a:p>
        </p:txBody>
      </p:sp>
      <p:sp>
        <p:nvSpPr>
          <p:cNvPr id="4" name="Slide Number Placeholder 3"/>
          <p:cNvSpPr>
            <a:spLocks noGrp="1"/>
          </p:cNvSpPr>
          <p:nvPr>
            <p:ph type="sldNum" sz="quarter" idx="10"/>
          </p:nvPr>
        </p:nvSpPr>
        <p:spPr/>
        <p:txBody>
          <a:bodyPr/>
          <a:lstStyle/>
          <a:p>
            <a:fld id="{291D6620-1219-4321-B933-F8804B980E90}" type="slidenum">
              <a:rPr lang="en-GB" smtClean="0"/>
              <a:t>7</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本章ではFOSSコンプライアンスプロセスで避けるべき、共通的な落とし穴について説明します。</a:t>
            </a:r>
          </a:p>
          <a:p>
            <a:pPr marL="325558" indent="-325558"/>
            <a:endParaRPr lang="en-US" b="1">
              <a:latin typeface="+mn-lt"/>
            </a:endParaRPr>
          </a:p>
          <a:p>
            <a:pPr marL="325558" indent="-325558"/>
            <a:r>
              <a:rPr lang="en-US" b="1">
                <a:latin typeface="+mn-lt"/>
              </a:rPr>
              <a:t>---</a:t>
            </a:r>
          </a:p>
          <a:p>
            <a:pPr marL="325558" indent="-325558" defTabSz="1314724">
              <a:defRPr/>
            </a:pPr>
            <a:r>
              <a:rPr lang="x-none" altLang="ja-JP">
                <a:latin typeface="+mn-lt"/>
              </a:rPr>
              <a:t>In this chapter, we will describe some common pitfalls to avoid in the FOSS compliance process.</a:t>
            </a:r>
          </a:p>
          <a:p>
            <a:pPr marL="325558" indent="-32555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cs typeface="Times"/>
              </a:rPr>
              <a:t>このスライドで挙げている最初の落とし穴は、コピーレフト型のライセンスのFOSSが気づかれず</a:t>
            </a:r>
            <a:r>
              <a:rPr lang="ja-JP" altLang="en-US" dirty="0">
                <a:latin typeface="ＭＳ ゴシック" panose="020B0609070205080204" pitchFamily="49" charset="-128"/>
                <a:ea typeface="ＭＳ ゴシック" panose="020B0609070205080204" pitchFamily="49" charset="-128"/>
                <a:cs typeface="Times"/>
              </a:rPr>
              <a:t>に</a:t>
            </a:r>
            <a:r>
              <a:rPr lang="x-none" dirty="0">
                <a:latin typeface="ＭＳ ゴシック" panose="020B0609070205080204" pitchFamily="49" charset="-128"/>
                <a:ea typeface="ＭＳ ゴシック" panose="020B0609070205080204" pitchFamily="49" charset="-128"/>
                <a:cs typeface="Times"/>
              </a:rPr>
              <a:t>プロプライエタリのコードと混在してしまうところで生じます。 </a:t>
            </a:r>
          </a:p>
          <a:p>
            <a:pPr marL="325558" indent="-325558"/>
            <a:endParaRPr lang="x-none" dirty="0">
              <a:latin typeface="ＭＳ ゴシック" panose="020B0609070205080204" pitchFamily="49" charset="-128"/>
              <a:ea typeface="ＭＳ ゴシック" panose="020B0609070205080204" pitchFamily="49" charset="-128"/>
              <a:cs typeface="Times"/>
            </a:endParaRPr>
          </a:p>
          <a:p>
            <a:pPr indent="-325558"/>
            <a:r>
              <a:rPr lang="x-none" dirty="0">
                <a:latin typeface="ＭＳ ゴシック" panose="020B0609070205080204" pitchFamily="49" charset="-128"/>
                <a:ea typeface="ＭＳ ゴシック" panose="020B0609070205080204" pitchFamily="49" charset="-128"/>
                <a:cs typeface="Times"/>
              </a:rPr>
              <a:t>この状況はライセンスの告知／</a:t>
            </a:r>
            <a:r>
              <a:rPr lang="ja-JP" altLang="en-US" dirty="0">
                <a:latin typeface="ＭＳ ゴシック" panose="020B0609070205080204" pitchFamily="49" charset="-128"/>
                <a:ea typeface="ＭＳ ゴシック" panose="020B0609070205080204" pitchFamily="49" charset="-128"/>
                <a:cs typeface="Times"/>
              </a:rPr>
              <a:t>通知／</a:t>
            </a:r>
            <a:r>
              <a:rPr lang="x-none" dirty="0">
                <a:latin typeface="ＭＳ ゴシック" panose="020B0609070205080204" pitchFamily="49" charset="-128"/>
                <a:ea typeface="ＭＳ ゴシック" panose="020B0609070205080204" pitchFamily="49" charset="-128"/>
                <a:cs typeface="Times"/>
              </a:rPr>
              <a:t>表示に</a:t>
            </a:r>
            <a:r>
              <a:rPr lang="ja-JP" altLang="en-US" dirty="0">
                <a:latin typeface="ＭＳ ゴシック" panose="020B0609070205080204" pitchFamily="49" charset="-128"/>
                <a:ea typeface="ＭＳ ゴシック" panose="020B0609070205080204" pitchFamily="49" charset="-128"/>
                <a:cs typeface="Times"/>
              </a:rPr>
              <a:t>関してソースコードを</a:t>
            </a:r>
            <a:r>
              <a:rPr lang="x-none" dirty="0">
                <a:latin typeface="ＭＳ ゴシック" panose="020B0609070205080204" pitchFamily="49" charset="-128"/>
                <a:ea typeface="ＭＳ ゴシック" panose="020B0609070205080204" pitchFamily="49" charset="-128"/>
                <a:cs typeface="Times"/>
              </a:rPr>
              <a:t>監査</a:t>
            </a:r>
            <a:r>
              <a:rPr lang="ja-JP" altLang="en-US" dirty="0">
                <a:latin typeface="ＭＳ ゴシック" panose="020B0609070205080204" pitchFamily="49" charset="-128"/>
                <a:ea typeface="ＭＳ ゴシック" panose="020B0609070205080204" pitchFamily="49" charset="-128"/>
                <a:cs typeface="Times"/>
              </a:rPr>
              <a:t>すること</a:t>
            </a:r>
            <a:r>
              <a:rPr lang="x-none" dirty="0">
                <a:latin typeface="ＭＳ ゴシック" panose="020B0609070205080204" pitchFamily="49" charset="-128"/>
                <a:ea typeface="ＭＳ ゴシック" panose="020B0609070205080204" pitchFamily="49" charset="-128"/>
                <a:cs typeface="Times"/>
              </a:rPr>
              <a:t>や、コード</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スキャン</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ツールの使用を通じて発見されることがあります。</a:t>
            </a:r>
          </a:p>
          <a:p>
            <a:pPr indent="-325558"/>
            <a:endParaRPr lang="x-none" dirty="0">
              <a:latin typeface="ＭＳ ゴシック" panose="020B0609070205080204" pitchFamily="49" charset="-128"/>
              <a:ea typeface="ＭＳ ゴシック" panose="020B0609070205080204" pitchFamily="49" charset="-128"/>
              <a:cs typeface="Times"/>
            </a:endParaRPr>
          </a:p>
          <a:p>
            <a:pPr indent="-325558"/>
            <a:r>
              <a:rPr lang="x-none" dirty="0">
                <a:latin typeface="ＭＳ ゴシック" panose="020B0609070205080204" pitchFamily="49" charset="-128"/>
                <a:ea typeface="ＭＳ ゴシック" panose="020B0609070205080204" pitchFamily="49" charset="-128"/>
                <a:cs typeface="Times"/>
              </a:rPr>
              <a:t>予防策として、エンジニアリング スタッフへのトレーニング提供、</a:t>
            </a:r>
            <a:r>
              <a:rPr lang="ja-JP" altLang="en-US" dirty="0">
                <a:latin typeface="ＭＳ ゴシック" panose="020B0609070205080204" pitchFamily="49" charset="-128"/>
                <a:ea typeface="ＭＳ ゴシック" panose="020B0609070205080204" pitchFamily="49" charset="-128"/>
                <a:cs typeface="Times"/>
              </a:rPr>
              <a:t>および</a:t>
            </a:r>
            <a:r>
              <a:rPr lang="x-none" dirty="0">
                <a:latin typeface="ＭＳ ゴシック" panose="020B0609070205080204" pitchFamily="49" charset="-128"/>
                <a:ea typeface="ＭＳ ゴシック" panose="020B0609070205080204" pitchFamily="49" charset="-128"/>
                <a:cs typeface="Times"/>
              </a:rPr>
              <a:t>開発プロセスにおける監査やスキャンの定期的な実施</a:t>
            </a:r>
            <a:r>
              <a:rPr lang="ja-JP" altLang="en-US" dirty="0">
                <a:latin typeface="ＭＳ ゴシック" panose="020B0609070205080204" pitchFamily="49" charset="-128"/>
                <a:ea typeface="ＭＳ ゴシック" panose="020B0609070205080204" pitchFamily="49" charset="-128"/>
                <a:cs typeface="Times"/>
              </a:rPr>
              <a:t>など</a:t>
            </a:r>
            <a:r>
              <a:rPr lang="x-none" dirty="0">
                <a:latin typeface="ＭＳ ゴシック" panose="020B0609070205080204" pitchFamily="49" charset="-128"/>
                <a:ea typeface="ＭＳ ゴシック" panose="020B0609070205080204" pitchFamily="49" charset="-128"/>
                <a:cs typeface="Times"/>
              </a:rPr>
              <a:t>があります。</a:t>
            </a:r>
            <a:endParaRPr lang="en-US" dirty="0">
              <a:latin typeface="ＭＳ ゴシック" panose="020B0609070205080204" pitchFamily="49" charset="-128"/>
              <a:ea typeface="ＭＳ ゴシック" panose="020B0609070205080204" pitchFamily="49" charset="-128"/>
              <a:cs typeface="Times"/>
            </a:endParaRPr>
          </a:p>
          <a:p>
            <a:pPr marL="325558" indent="-325558"/>
            <a:endParaRPr lang="en-US" dirty="0">
              <a:latin typeface="ＭＳ ゴシック" panose="020B0609070205080204" pitchFamily="49" charset="-128"/>
              <a:ea typeface="ＭＳ ゴシック" panose="020B0609070205080204" pitchFamily="49" charset="-128"/>
              <a:cs typeface="Times"/>
            </a:endParaRPr>
          </a:p>
          <a:p>
            <a:pPr marL="325558" indent="-325558"/>
            <a:r>
              <a:rPr lang="en-US" dirty="0">
                <a:latin typeface="+mn-lt"/>
                <a:cs typeface="Times"/>
              </a:rPr>
              <a:t>---</a:t>
            </a:r>
          </a:p>
          <a:p>
            <a:pPr marL="325558" indent="-325558"/>
            <a:r>
              <a:rPr lang="x-none" altLang="ja-JP" dirty="0">
                <a:latin typeface="+mn-lt"/>
                <a:cs typeface="Times"/>
              </a:rPr>
              <a:t>The </a:t>
            </a:r>
            <a:r>
              <a:rPr lang="en-US" altLang="ja-JP" dirty="0">
                <a:latin typeface="+mn-lt"/>
                <a:cs typeface="Times"/>
              </a:rPr>
              <a:t>first </a:t>
            </a:r>
            <a:r>
              <a:rPr lang="x-none" altLang="ja-JP" dirty="0">
                <a:latin typeface="+mn-lt"/>
                <a:cs typeface="Times"/>
              </a:rPr>
              <a:t>pitfall described in this slide arises where copyleft-style licensed FOSS is inadvertently mixed with proprietary code. </a:t>
            </a:r>
          </a:p>
          <a:p>
            <a:pPr marL="325558" indent="-325558"/>
            <a:endParaRPr lang="x-none" altLang="ja-JP" dirty="0">
              <a:latin typeface="+mn-lt"/>
              <a:cs typeface="Times"/>
            </a:endParaRPr>
          </a:p>
          <a:p>
            <a:pPr marL="325558" indent="-325558"/>
            <a:r>
              <a:rPr lang="x-none" altLang="ja-JP" dirty="0">
                <a:latin typeface="+mn-lt"/>
                <a:cs typeface="Times"/>
              </a:rPr>
              <a:t>This may be discovered through auditing source code for license notices or using code scanning tools.</a:t>
            </a:r>
          </a:p>
          <a:p>
            <a:pPr marL="325558" indent="-325558"/>
            <a:endParaRPr lang="x-none" altLang="ja-JP" dirty="0">
              <a:latin typeface="+mn-lt"/>
              <a:cs typeface="Times"/>
            </a:endParaRPr>
          </a:p>
          <a:p>
            <a:pPr marL="325558" indent="-325558"/>
            <a:r>
              <a:rPr lang="x-none" altLang="ja-JP" dirty="0">
                <a:latin typeface="+mn-lt"/>
                <a:cs typeface="Times"/>
              </a:rPr>
              <a:t>Preventative measures include training of engineering staff, and building regular audits or scans into the development process.</a:t>
            </a: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b="0" dirty="0">
                <a:latin typeface="ＭＳ ゴシック" panose="020B0609070205080204" pitchFamily="49" charset="-128"/>
                <a:ea typeface="ＭＳ ゴシック" panose="020B0609070205080204" pitchFamily="49" charset="-128"/>
                <a:cs typeface="Times"/>
              </a:rPr>
              <a:t>このスライドで挙げている最初の落とし穴は、コピー</a:t>
            </a:r>
            <a:r>
              <a:rPr lang="ja-JP" altLang="en-US" b="0" dirty="0">
                <a:latin typeface="ＭＳ ゴシック" panose="020B0609070205080204" pitchFamily="49" charset="-128"/>
                <a:ea typeface="ＭＳ ゴシック" panose="020B0609070205080204" pitchFamily="49" charset="-128"/>
                <a:cs typeface="Times"/>
              </a:rPr>
              <a:t>レフト</a:t>
            </a:r>
            <a:r>
              <a:rPr lang="x-none" b="0" dirty="0">
                <a:latin typeface="ＭＳ ゴシック" panose="020B0609070205080204" pitchFamily="49" charset="-128"/>
                <a:ea typeface="ＭＳ ゴシック" panose="020B0609070205080204" pitchFamily="49" charset="-128"/>
                <a:cs typeface="Times"/>
              </a:rPr>
              <a:t>型のライセンスのFOSSが気づかれることなくプロプライエタリ</a:t>
            </a:r>
            <a:r>
              <a:rPr lang="ja-JP" altLang="en-US" b="0" dirty="0">
                <a:latin typeface="ＭＳ ゴシック" panose="020B0609070205080204" pitchFamily="49" charset="-128"/>
                <a:ea typeface="ＭＳ ゴシック" panose="020B0609070205080204" pitchFamily="49" charset="-128"/>
                <a:cs typeface="Times"/>
              </a:rPr>
              <a:t> ソフトウェア</a:t>
            </a:r>
            <a:r>
              <a:rPr lang="x-none" b="0" dirty="0">
                <a:latin typeface="ＭＳ ゴシック" panose="020B0609070205080204" pitchFamily="49" charset="-128"/>
                <a:ea typeface="ＭＳ ゴシック" panose="020B0609070205080204" pitchFamily="49" charset="-128"/>
                <a:cs typeface="Times"/>
              </a:rPr>
              <a:t>にリンクされてしまうところで生じます。 </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依存性追跡ツール</a:t>
            </a:r>
            <a:r>
              <a:rPr lang="ja-JP" altLang="en-US" b="0" dirty="0">
                <a:latin typeface="ＭＳ ゴシック" panose="020B0609070205080204" pitchFamily="49" charset="-128"/>
                <a:ea typeface="ＭＳ ゴシック" panose="020B0609070205080204" pitchFamily="49" charset="-128"/>
                <a:cs typeface="Times"/>
              </a:rPr>
              <a:t>の使用や、</a:t>
            </a:r>
            <a:r>
              <a:rPr lang="x-none"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によって</a:t>
            </a:r>
            <a:r>
              <a:rPr lang="x-none" b="0" dirty="0">
                <a:latin typeface="ＭＳ ゴシック" panose="020B0609070205080204" pitchFamily="49" charset="-128"/>
                <a:ea typeface="ＭＳ ゴシック" panose="020B0609070205080204" pitchFamily="49" charset="-128"/>
                <a:cs typeface="Times"/>
              </a:rPr>
              <a:t>検出</a:t>
            </a:r>
            <a:r>
              <a:rPr lang="ja-JP" altLang="en-US" b="0" dirty="0">
                <a:latin typeface="ＭＳ ゴシック" panose="020B0609070205080204" pitchFamily="49" charset="-128"/>
                <a:ea typeface="ＭＳ ゴシック" panose="020B0609070205080204" pitchFamily="49" charset="-128"/>
                <a:cs typeface="Times"/>
              </a:rPr>
              <a:t>できます</a:t>
            </a:r>
            <a:r>
              <a:rPr lang="x-none" b="0" dirty="0">
                <a:latin typeface="ＭＳ ゴシック" panose="020B0609070205080204" pitchFamily="49" charset="-128"/>
                <a:ea typeface="ＭＳ ゴシック" panose="020B0609070205080204" pitchFamily="49" charset="-128"/>
                <a:cs typeface="Times"/>
              </a:rPr>
              <a:t>。</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予防策は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 スタッフ</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トレーニング</a:t>
            </a:r>
            <a:r>
              <a:rPr lang="ja-JP" altLang="en-US" b="0" dirty="0">
                <a:latin typeface="ＭＳ ゴシック" panose="020B0609070205080204" pitchFamily="49" charset="-128"/>
                <a:ea typeface="ＭＳ ゴシック" panose="020B0609070205080204" pitchFamily="49" charset="-128"/>
                <a:cs typeface="Times"/>
              </a:rPr>
              <a:t>や、</a:t>
            </a:r>
            <a:r>
              <a:rPr lang="x-none" b="0" dirty="0">
                <a:latin typeface="ＭＳ ゴシック" panose="020B0609070205080204" pitchFamily="49" charset="-128"/>
                <a:ea typeface="ＭＳ ゴシック" panose="020B0609070205080204" pitchFamily="49" charset="-128"/>
                <a:cs typeface="Times"/>
              </a:rPr>
              <a:t>開発プロセス</a:t>
            </a:r>
            <a:r>
              <a:rPr lang="ja-JP" altLang="en-US" b="0" dirty="0">
                <a:latin typeface="ＭＳ ゴシック" panose="020B0609070205080204" pitchFamily="49" charset="-128"/>
                <a:ea typeface="ＭＳ ゴシック" panose="020B0609070205080204" pitchFamily="49" charset="-128"/>
                <a:cs typeface="Times"/>
              </a:rPr>
              <a:t>への</a:t>
            </a:r>
            <a:r>
              <a:rPr lang="x-none" altLang="ja-JP"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 </a:t>
            </a:r>
            <a:r>
              <a:rPr lang="x-none" altLang="ja-JP"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組み込</a:t>
            </a:r>
            <a:r>
              <a:rPr lang="ja-JP" altLang="en-US" b="0" dirty="0">
                <a:latin typeface="ＭＳ ゴシック" panose="020B0609070205080204" pitchFamily="49" charset="-128"/>
                <a:ea typeface="ＭＳ ゴシック" panose="020B0609070205080204" pitchFamily="49" charset="-128"/>
                <a:cs typeface="Times"/>
              </a:rPr>
              <a:t>みなどで</a:t>
            </a:r>
            <a:r>
              <a:rPr lang="x-none" b="0" dirty="0">
                <a:latin typeface="ＭＳ ゴシック" panose="020B0609070205080204" pitchFamily="49" charset="-128"/>
                <a:ea typeface="ＭＳ ゴシック" panose="020B0609070205080204" pitchFamily="49" charset="-128"/>
                <a:cs typeface="Times"/>
              </a:rPr>
              <a:t>す。</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つ目の落とし穴は、プロプライエタリ コードがコピーレフト型ライセンスのFOSSに</a:t>
            </a:r>
            <a:r>
              <a:rPr lang="ja-JP" altLang="en-US" b="0" dirty="0">
                <a:latin typeface="ＭＳ ゴシック" panose="020B0609070205080204" pitchFamily="49" charset="-128"/>
                <a:ea typeface="ＭＳ ゴシック" panose="020B0609070205080204" pitchFamily="49" charset="-128"/>
                <a:cs typeface="Times"/>
              </a:rPr>
              <a:t>組み込まれること</a:t>
            </a:r>
            <a:r>
              <a:rPr lang="x-none" b="0" dirty="0">
                <a:latin typeface="ＭＳ ゴシック" panose="020B0609070205080204" pitchFamily="49" charset="-128"/>
                <a:ea typeface="ＭＳ ゴシック" panose="020B0609070205080204" pitchFamily="49" charset="-128"/>
                <a:cs typeface="Times"/>
              </a:rPr>
              <a:t>で生じます。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、エンジニアリング</a:t>
            </a:r>
            <a:r>
              <a:rPr lang="ja-JP" altLang="en-US" b="0" dirty="0">
                <a:latin typeface="ＭＳ ゴシック" panose="020B0609070205080204" pitchFamily="49" charset="-128"/>
                <a:ea typeface="ＭＳ ゴシック" panose="020B0609070205080204" pitchFamily="49" charset="-128"/>
                <a:cs typeface="Times"/>
              </a:rPr>
              <a:t> </a:t>
            </a:r>
            <a:r>
              <a:rPr lang="x-none" b="0" dirty="0">
                <a:latin typeface="ＭＳ ゴシック" panose="020B0609070205080204" pitchFamily="49" charset="-128"/>
                <a:ea typeface="ＭＳ ゴシック" panose="020B0609070205080204" pitchFamily="49" charset="-128"/>
                <a:cs typeface="Times"/>
              </a:rPr>
              <a:t>チームがFOSSコンポーネントに対し</a:t>
            </a:r>
            <a:r>
              <a:rPr lang="ja-JP" altLang="en-US" b="0">
                <a:latin typeface="ＭＳ ゴシック" panose="020B0609070205080204" pitchFamily="49" charset="-128"/>
                <a:ea typeface="ＭＳ ゴシック" panose="020B0609070205080204" pitchFamily="49" charset="-128"/>
                <a:cs typeface="Times"/>
              </a:rPr>
              <a:t>て</a:t>
            </a:r>
            <a:r>
              <a:rPr lang="x-none" b="0">
                <a:latin typeface="ＭＳ ゴシック" panose="020B0609070205080204" pitchFamily="49" charset="-128"/>
                <a:ea typeface="ＭＳ ゴシック" panose="020B0609070205080204" pitchFamily="49" charset="-128"/>
                <a:cs typeface="Times"/>
              </a:rPr>
              <a:t>行った改変</a:t>
            </a:r>
            <a:r>
              <a:rPr lang="ja-JP" altLang="en-US" b="0" dirty="0">
                <a:latin typeface="ＭＳ ゴシック" panose="020B0609070205080204" pitchFamily="49" charset="-128"/>
                <a:ea typeface="ＭＳ ゴシック" panose="020B0609070205080204" pitchFamily="49" charset="-128"/>
                <a:cs typeface="Times"/>
              </a:rPr>
              <a:t>により、</a:t>
            </a:r>
            <a:r>
              <a:rPr lang="x-none" b="0" dirty="0">
                <a:latin typeface="ＭＳ ゴシック" panose="020B0609070205080204" pitchFamily="49" charset="-128"/>
                <a:ea typeface="ＭＳ ゴシック" panose="020B0609070205080204" pitchFamily="49" charset="-128"/>
                <a:cs typeface="Times"/>
              </a:rPr>
              <a:t>プロプライエタリコードが含まれてしまうようなケースです。</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FOSSコンポーネントに組み</a:t>
            </a:r>
            <a:r>
              <a:rPr lang="ja-JP" altLang="en-US" b="0" dirty="0">
                <a:latin typeface="ＭＳ ゴシック" panose="020B0609070205080204" pitchFamily="49" charset="-128"/>
                <a:ea typeface="ＭＳ ゴシック" panose="020B0609070205080204" pitchFamily="49" charset="-128"/>
                <a:cs typeface="Times"/>
              </a:rPr>
              <a:t>込まれた</a:t>
            </a:r>
            <a:r>
              <a:rPr lang="x-none" b="0" dirty="0">
                <a:latin typeface="ＭＳ ゴシック" panose="020B0609070205080204" pitchFamily="49" charset="-128"/>
                <a:ea typeface="ＭＳ ゴシック" panose="020B0609070205080204" pitchFamily="49" charset="-128"/>
                <a:cs typeface="Times"/>
              </a:rPr>
              <a:t>ソースコード</a:t>
            </a:r>
            <a:r>
              <a:rPr lang="ja-JP" altLang="en-US" b="0" dirty="0">
                <a:latin typeface="ＭＳ ゴシック" panose="020B0609070205080204" pitchFamily="49" charset="-128"/>
                <a:ea typeface="ＭＳ ゴシック" panose="020B0609070205080204" pitchFamily="49" charset="-128"/>
                <a:cs typeface="Times"/>
              </a:rPr>
              <a:t>を</a:t>
            </a:r>
            <a:r>
              <a:rPr lang="x-none" b="0" dirty="0">
                <a:latin typeface="ＭＳ ゴシック" panose="020B0609070205080204" pitchFamily="49" charset="-128"/>
                <a:ea typeface="ＭＳ ゴシック" panose="020B0609070205080204" pitchFamily="49" charset="-128"/>
                <a:cs typeface="Times"/>
              </a:rPr>
              <a:t>監査</a:t>
            </a:r>
            <a:r>
              <a:rPr lang="ja-JP" altLang="en-US" b="0" dirty="0">
                <a:latin typeface="ＭＳ ゴシック" panose="020B0609070205080204" pitchFamily="49" charset="-128"/>
                <a:ea typeface="ＭＳ ゴシック" panose="020B0609070205080204" pitchFamily="49" charset="-128"/>
                <a:cs typeface="Times"/>
              </a:rPr>
              <a:t>することで</a:t>
            </a:r>
            <a:r>
              <a:rPr lang="x-none" b="0" dirty="0">
                <a:latin typeface="ＭＳ ゴシック" panose="020B0609070205080204" pitchFamily="49" charset="-128"/>
                <a:ea typeface="ＭＳ ゴシック" panose="020B0609070205080204" pitchFamily="49" charset="-128"/>
                <a:cs typeface="Times"/>
              </a:rPr>
              <a:t>発見</a:t>
            </a:r>
            <a:r>
              <a:rPr lang="ja-JP" altLang="en-US" b="0" dirty="0">
                <a:latin typeface="ＭＳ ゴシック" panose="020B0609070205080204" pitchFamily="49" charset="-128"/>
                <a:ea typeface="ＭＳ ゴシック" panose="020B0609070205080204" pitchFamily="49" charset="-128"/>
                <a:cs typeface="Times"/>
              </a:rPr>
              <a:t>でき</a:t>
            </a:r>
            <a:r>
              <a:rPr lang="x-none" b="0" dirty="0">
                <a:latin typeface="ＭＳ ゴシック" panose="020B0609070205080204" pitchFamily="49" charset="-128"/>
                <a:ea typeface="ＭＳ ゴシック" panose="020B0609070205080204" pitchFamily="49" charset="-128"/>
                <a:cs typeface="Times"/>
              </a:rPr>
              <a:t>ます。</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予防策</a:t>
            </a:r>
            <a:r>
              <a:rPr lang="ja-JP" altLang="en-US" b="0" dirty="0">
                <a:latin typeface="ＭＳ ゴシック" panose="020B0609070205080204" pitchFamily="49" charset="-128"/>
                <a:ea typeface="ＭＳ ゴシック" panose="020B0609070205080204" pitchFamily="49" charset="-128"/>
                <a:cs typeface="Times"/>
              </a:rPr>
              <a:t>としては、</a:t>
            </a:r>
            <a:r>
              <a:rPr lang="x-none" b="0" dirty="0">
                <a:latin typeface="ＭＳ ゴシック" panose="020B0609070205080204" pitchFamily="49" charset="-128"/>
                <a:ea typeface="ＭＳ ゴシック" panose="020B0609070205080204" pitchFamily="49" charset="-128"/>
                <a:cs typeface="Times"/>
              </a:rPr>
              <a:t>エンジニアリングスタッフのトレーニングや、</a:t>
            </a:r>
            <a:r>
              <a:rPr lang="ja-JP" altLang="en-US" b="0" dirty="0">
                <a:latin typeface="ＭＳ ゴシック" panose="020B0609070205080204" pitchFamily="49" charset="-128"/>
                <a:ea typeface="ＭＳ ゴシック" panose="020B0609070205080204" pitchFamily="49" charset="-128"/>
                <a:cs typeface="Times"/>
              </a:rPr>
              <a:t>開発プロセスへの</a:t>
            </a:r>
            <a:r>
              <a:rPr lang="x-none" b="0" dirty="0">
                <a:latin typeface="ＭＳ ゴシック" panose="020B0609070205080204" pitchFamily="49" charset="-128"/>
                <a:ea typeface="ＭＳ ゴシック" panose="020B0609070205080204" pitchFamily="49" charset="-128"/>
                <a:cs typeface="Times"/>
              </a:rPr>
              <a:t>定期的な監査</a:t>
            </a:r>
            <a:r>
              <a:rPr lang="ja-JP" altLang="en-US" b="0">
                <a:latin typeface="ＭＳ ゴシック" panose="020B0609070205080204" pitchFamily="49" charset="-128"/>
                <a:ea typeface="ＭＳ ゴシック" panose="020B0609070205080204" pitchFamily="49" charset="-128"/>
                <a:cs typeface="Times"/>
              </a:rPr>
              <a:t>を</a:t>
            </a:r>
            <a:r>
              <a:rPr lang="x-none" b="0">
                <a:latin typeface="ＭＳ ゴシック" panose="020B0609070205080204" pitchFamily="49" charset="-128"/>
                <a:ea typeface="ＭＳ ゴシック" panose="020B0609070205080204" pitchFamily="49" charset="-128"/>
                <a:cs typeface="Times"/>
              </a:rPr>
              <a:t>組み込</a:t>
            </a:r>
            <a:r>
              <a:rPr lang="ja-JP" altLang="en-US" b="0">
                <a:latin typeface="ＭＳ ゴシック" panose="020B0609070205080204" pitchFamily="49" charset="-128"/>
                <a:ea typeface="ＭＳ ゴシック" panose="020B0609070205080204" pitchFamily="49" charset="-128"/>
                <a:cs typeface="Times"/>
              </a:rPr>
              <a:t>まれる</a:t>
            </a:r>
            <a:r>
              <a:rPr lang="ja-JP" altLang="en-US" b="0" dirty="0">
                <a:latin typeface="ＭＳ ゴシック" panose="020B0609070205080204" pitchFamily="49" charset="-128"/>
                <a:ea typeface="ＭＳ ゴシック" panose="020B0609070205080204" pitchFamily="49" charset="-128"/>
                <a:cs typeface="Times"/>
              </a:rPr>
              <a:t>ことなどがあります</a:t>
            </a:r>
            <a:r>
              <a:rPr lang="x-none" b="0" dirty="0">
                <a:latin typeface="ＭＳ ゴシック" panose="020B0609070205080204" pitchFamily="49" charset="-128"/>
                <a:ea typeface="ＭＳ ゴシック" panose="020B0609070205080204" pitchFamily="49" charset="-128"/>
                <a:cs typeface="Times"/>
              </a:rPr>
              <a:t>。</a:t>
            </a:r>
            <a:endParaRPr lang="en-US" b="0" dirty="0">
              <a:latin typeface="ＭＳ ゴシック" panose="020B0609070205080204" pitchFamily="49" charset="-128"/>
              <a:ea typeface="ＭＳ ゴシック" panose="020B0609070205080204" pitchFamily="49" charset="-128"/>
              <a:cs typeface="Times"/>
            </a:endParaRPr>
          </a:p>
          <a:p>
            <a:endParaRPr lang="en-US" b="0" dirty="0">
              <a:latin typeface="+mn-lt"/>
              <a:cs typeface="Times"/>
            </a:endParaRPr>
          </a:p>
          <a:p>
            <a:r>
              <a:rPr lang="en-US" b="0" dirty="0">
                <a:latin typeface="+mn-lt"/>
                <a:cs typeface="Times"/>
              </a:rPr>
              <a:t>---</a:t>
            </a:r>
          </a:p>
          <a:p>
            <a:r>
              <a:rPr lang="x-none" altLang="ja-JP" b="0" dirty="0">
                <a:latin typeface="+mn-lt"/>
                <a:cs typeface="Times"/>
              </a:rPr>
              <a:t>The first pitfall in this slide arises where copyleft-style licensed FOSS is inadvertently linked to proprietary code. </a:t>
            </a:r>
          </a:p>
          <a:p>
            <a:endParaRPr lang="x-none" altLang="ja-JP" b="0" dirty="0">
              <a:latin typeface="+mn-lt"/>
              <a:cs typeface="Times"/>
            </a:endParaRPr>
          </a:p>
          <a:p>
            <a:r>
              <a:rPr lang="x-none" altLang="ja-JP" b="0" dirty="0">
                <a:latin typeface="+mn-lt"/>
                <a:cs typeface="Times"/>
              </a:rPr>
              <a:t>This type of failure may be detected using dependency tracking tools or reviews of architecture.</a:t>
            </a:r>
          </a:p>
          <a:p>
            <a:endParaRPr lang="x-none" altLang="ja-JP" b="0" dirty="0">
              <a:latin typeface="+mn-lt"/>
              <a:cs typeface="Times"/>
            </a:endParaRPr>
          </a:p>
          <a:p>
            <a:r>
              <a:rPr lang="x-none" altLang="ja-JP" b="0" dirty="0">
                <a:latin typeface="+mn-lt"/>
                <a:cs typeface="Times"/>
              </a:rPr>
              <a:t>Preventative measures include training of engineering staff, and building architectural reviews into the development process.</a:t>
            </a:r>
          </a:p>
          <a:p>
            <a:endParaRPr lang="x-none" altLang="ja-JP" b="0" dirty="0">
              <a:latin typeface="+mn-lt"/>
              <a:cs typeface="Times"/>
            </a:endParaRPr>
          </a:p>
          <a:p>
            <a:r>
              <a:rPr lang="x-none" altLang="ja-JP" b="0" dirty="0">
                <a:latin typeface="+mn-lt"/>
                <a:cs typeface="Times"/>
              </a:rPr>
              <a:t>The second pitfall arises where proprietary code is included in copyleft-style licensed FOSS. For example, an engineering team making modifications to a FOSS component may include proprietary code in the modifications.</a:t>
            </a:r>
          </a:p>
          <a:p>
            <a:endParaRPr lang="x-none" altLang="ja-JP" b="0" dirty="0">
              <a:latin typeface="+mn-lt"/>
              <a:cs typeface="Times"/>
            </a:endParaRPr>
          </a:p>
          <a:p>
            <a:r>
              <a:rPr lang="x-none" altLang="ja-JP" b="0" dirty="0">
                <a:latin typeface="+mn-lt"/>
                <a:cs typeface="Times"/>
              </a:rPr>
              <a:t>This type of failure may be discovered through auditing source code introduced into the FOSS component.</a:t>
            </a:r>
          </a:p>
          <a:p>
            <a:endParaRPr lang="x-none" altLang="ja-JP" b="0" dirty="0">
              <a:latin typeface="+mn-lt"/>
              <a:cs typeface="Times"/>
            </a:endParaRPr>
          </a:p>
          <a:p>
            <a:r>
              <a:rPr lang="x-none" altLang="ja-JP" b="0" dirty="0">
                <a:latin typeface="+mn-lt"/>
                <a:cs typeface="Times"/>
              </a:rPr>
              <a:t>Preventative measures include training of engineering staff and building regular audits into the development </a:t>
            </a:r>
            <a:r>
              <a:rPr lang="x-none" altLang="ja-JP" b="0">
                <a:latin typeface="+mn-lt"/>
                <a:cs typeface="Times"/>
              </a:rPr>
              <a:t>process.</a:t>
            </a:r>
            <a:endParaRPr lang="x-none" altLang="ja-JP" b="0" dirty="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b="0" dirty="0">
                <a:latin typeface="ＭＳ ゴシック" panose="020B0609070205080204" pitchFamily="49" charset="-128"/>
                <a:ea typeface="ＭＳ ゴシック" panose="020B0609070205080204" pitchFamily="49" charset="-128"/>
                <a:cs typeface="Times"/>
              </a:rPr>
              <a:t>このスライド</a:t>
            </a:r>
            <a:r>
              <a:rPr lang="ja-JP" altLang="en-US" b="0" dirty="0">
                <a:latin typeface="ＭＳ ゴシック" panose="020B0609070205080204" pitchFamily="49" charset="-128"/>
                <a:ea typeface="ＭＳ ゴシック" panose="020B0609070205080204" pitchFamily="49" charset="-128"/>
                <a:cs typeface="Times"/>
              </a:rPr>
              <a:t>で挙げている</a:t>
            </a:r>
            <a:r>
              <a:rPr lang="x-none" b="0" dirty="0">
                <a:latin typeface="ＭＳ ゴシック" panose="020B0609070205080204" pitchFamily="49" charset="-128"/>
                <a:ea typeface="ＭＳ ゴシック" panose="020B0609070205080204" pitchFamily="49" charset="-128"/>
                <a:cs typeface="Times"/>
              </a:rPr>
              <a:t>最初の落とし穴は、企業が</a:t>
            </a:r>
            <a:r>
              <a:rPr lang="ja-JP" altLang="en-US" b="0" dirty="0">
                <a:latin typeface="ＭＳ ゴシック" panose="020B0609070205080204" pitchFamily="49" charset="-128"/>
                <a:ea typeface="ＭＳ ゴシック" panose="020B0609070205080204" pitchFamily="49" charset="-128"/>
                <a:cs typeface="Times"/>
              </a:rPr>
              <a:t>製品のバイナリに対応した</a:t>
            </a:r>
            <a:r>
              <a:rPr lang="x-none" b="0" dirty="0">
                <a:latin typeface="ＭＳ ゴシック" panose="020B0609070205080204" pitchFamily="49" charset="-128"/>
                <a:ea typeface="ＭＳ ゴシック" panose="020B0609070205080204" pitchFamily="49" charset="-128"/>
                <a:cs typeface="Times"/>
              </a:rPr>
              <a:t>ソースコードを提供する義務を</a:t>
            </a:r>
            <a:r>
              <a:rPr lang="ja-JP" altLang="en-US" b="0" dirty="0">
                <a:latin typeface="ＭＳ ゴシック" panose="020B0609070205080204" pitchFamily="49" charset="-128"/>
                <a:ea typeface="ＭＳ ゴシック" panose="020B0609070205080204" pitchFamily="49" charset="-128"/>
                <a:cs typeface="Times"/>
              </a:rPr>
              <a:t>負</a:t>
            </a:r>
            <a:r>
              <a:rPr lang="x-none" b="0" dirty="0">
                <a:latin typeface="ＭＳ ゴシック" panose="020B0609070205080204" pitchFamily="49" charset="-128"/>
                <a:ea typeface="ＭＳ ゴシック" panose="020B0609070205080204" pitchFamily="49" charset="-128"/>
                <a:cs typeface="Times"/>
              </a:rPr>
              <a:t>っている一方で、その履行ができていないところで生じます。 </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つ目の落とし穴は、企業がソースコードを提供していても、頒布したバイナリと合致する正しい版</a:t>
            </a:r>
            <a:r>
              <a:rPr lang="ja-JP" altLang="en-US" b="0" dirty="0">
                <a:latin typeface="ＭＳ ゴシック" panose="020B0609070205080204" pitchFamily="49" charset="-128"/>
                <a:ea typeface="ＭＳ ゴシック" panose="020B0609070205080204" pitchFamily="49" charset="-128"/>
                <a:cs typeface="Times"/>
              </a:rPr>
              <a:t>名</a:t>
            </a:r>
            <a:r>
              <a:rPr lang="x-none" b="0" dirty="0">
                <a:latin typeface="ＭＳ ゴシック" panose="020B0609070205080204" pitchFamily="49" charset="-128"/>
                <a:ea typeface="ＭＳ ゴシック" panose="020B0609070205080204" pitchFamily="49" charset="-128"/>
                <a:cs typeface="Times"/>
              </a:rPr>
              <a:t>の提供ができていないところ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 </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3</a:t>
            </a:r>
            <a:r>
              <a:rPr lang="x-none" b="0" dirty="0">
                <a:latin typeface="ＭＳ ゴシック" panose="020B0609070205080204" pitchFamily="49" charset="-128"/>
                <a:ea typeface="ＭＳ ゴシック" panose="020B0609070205080204" pitchFamily="49" charset="-128"/>
                <a:cs typeface="Times"/>
              </a:rPr>
              <a:t>つ目の落とし穴は、企業がFOSSコンポーネントを改変したにも</a:t>
            </a:r>
            <a:r>
              <a:rPr lang="ja-JP" altLang="en-US" b="0" dirty="0" err="1">
                <a:latin typeface="ＭＳ ゴシック" panose="020B0609070205080204" pitchFamily="49" charset="-128"/>
                <a:ea typeface="ＭＳ ゴシック" panose="020B0609070205080204" pitchFamily="49" charset="-128"/>
                <a:cs typeface="Times"/>
              </a:rPr>
              <a:t>かか</a:t>
            </a:r>
            <a:r>
              <a:rPr lang="x-none" b="0" dirty="0">
                <a:latin typeface="ＭＳ ゴシック" panose="020B0609070205080204" pitchFamily="49" charset="-128"/>
                <a:ea typeface="ＭＳ ゴシック" panose="020B0609070205080204" pitchFamily="49" charset="-128"/>
                <a:cs typeface="Times"/>
              </a:rPr>
              <a:t>わらず、改変した版のソースコードを公開できていないところ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生じます。企業は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代わりに原作版のFOSSコンポーネントを公開してしま</a:t>
            </a:r>
            <a:r>
              <a:rPr lang="ja-JP" altLang="en-US" b="0" dirty="0">
                <a:latin typeface="ＭＳ ゴシック" panose="020B0609070205080204" pitchFamily="49" charset="-128"/>
                <a:ea typeface="ＭＳ ゴシック" panose="020B0609070205080204" pitchFamily="49" charset="-128"/>
                <a:cs typeface="Times"/>
              </a:rPr>
              <a:t>うことがあります</a:t>
            </a:r>
            <a:r>
              <a:rPr lang="x-none" b="0" dirty="0">
                <a:latin typeface="ＭＳ ゴシック" panose="020B0609070205080204" pitchFamily="49" charset="-128"/>
                <a:ea typeface="ＭＳ ゴシック" panose="020B0609070205080204" pitchFamily="49" charset="-128"/>
                <a:cs typeface="Times"/>
              </a:rPr>
              <a:t>。</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いずれのケースにおいても、失敗はコンプライアンス プロセス</a:t>
            </a:r>
            <a:r>
              <a:rPr lang="ja-JP" altLang="en-US" b="0" dirty="0">
                <a:latin typeface="ＭＳ ゴシック" panose="020B0609070205080204" pitchFamily="49" charset="-128"/>
                <a:ea typeface="ＭＳ ゴシック" panose="020B0609070205080204" pitchFamily="49" charset="-128"/>
                <a:cs typeface="Times"/>
              </a:rPr>
              <a:t>に</a:t>
            </a:r>
            <a:r>
              <a:rPr lang="x-none" b="0" dirty="0">
                <a:latin typeface="ＭＳ ゴシック" panose="020B0609070205080204" pitchFamily="49" charset="-128"/>
                <a:ea typeface="ＭＳ ゴシック" panose="020B0609070205080204" pitchFamily="49" charset="-128"/>
                <a:cs typeface="Times"/>
              </a:rPr>
              <a:t>適切</a:t>
            </a:r>
            <a:r>
              <a:rPr lang="ja-JP" altLang="en-US" b="0" dirty="0">
                <a:latin typeface="ＭＳ ゴシック" panose="020B0609070205080204" pitchFamily="49" charset="-128"/>
                <a:ea typeface="ＭＳ ゴシック" panose="020B0609070205080204" pitchFamily="49" charset="-128"/>
                <a:cs typeface="Times"/>
              </a:rPr>
              <a:t>な</a:t>
            </a:r>
            <a:r>
              <a:rPr lang="x-none" b="0" dirty="0">
                <a:latin typeface="ＭＳ ゴシック" panose="020B0609070205080204" pitchFamily="49" charset="-128"/>
                <a:ea typeface="ＭＳ ゴシック" panose="020B0609070205080204" pitchFamily="49" charset="-128"/>
                <a:cs typeface="Times"/>
              </a:rPr>
              <a:t>ステップを</a:t>
            </a:r>
            <a:r>
              <a:rPr lang="ja-JP" altLang="en-US" b="0" dirty="0">
                <a:latin typeface="ＭＳ ゴシック" panose="020B0609070205080204" pitchFamily="49" charset="-128"/>
                <a:ea typeface="ＭＳ ゴシック" panose="020B0609070205080204" pitchFamily="49" charset="-128"/>
                <a:cs typeface="Times"/>
              </a:rPr>
              <a:t>実行する</a:t>
            </a:r>
            <a:r>
              <a:rPr lang="x-none" b="0" dirty="0">
                <a:latin typeface="ＭＳ ゴシック" panose="020B0609070205080204" pitchFamily="49" charset="-128"/>
                <a:ea typeface="ＭＳ ゴシック" panose="020B0609070205080204" pitchFamily="49" charset="-128"/>
                <a:cs typeface="Times"/>
              </a:rPr>
              <a:t>ことで回避できます。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、リリースされたバイナリに対応するソースコードは、バイナリ版と併せて</a:t>
            </a:r>
            <a:r>
              <a:rPr lang="ja-JP" altLang="en-US" b="0" dirty="0">
                <a:latin typeface="ＭＳ ゴシック" panose="020B0609070205080204" pitchFamily="49" charset="-128"/>
                <a:ea typeface="ＭＳ ゴシック" panose="020B0609070205080204" pitchFamily="49" charset="-128"/>
                <a:cs typeface="Times"/>
              </a:rPr>
              <a:t>ソースコードの全体像を捕捉し、</a:t>
            </a:r>
            <a:r>
              <a:rPr lang="x-none" b="0" dirty="0">
                <a:latin typeface="ＭＳ ゴシック" panose="020B0609070205080204" pitchFamily="49" charset="-128"/>
                <a:ea typeface="ＭＳ ゴシック" panose="020B0609070205080204" pitchFamily="49" charset="-128"/>
                <a:cs typeface="Times"/>
              </a:rPr>
              <a:t>保存されることが必要です。バイナリのリリースに合ったソースコードが</a:t>
            </a:r>
            <a:r>
              <a:rPr lang="ja-JP" altLang="en-US" b="0" dirty="0">
                <a:latin typeface="ＭＳ ゴシック" panose="020B0609070205080204" pitchFamily="49" charset="-128"/>
                <a:ea typeface="ＭＳ ゴシック" panose="020B0609070205080204" pitchFamily="49" charset="-128"/>
                <a:cs typeface="Times"/>
              </a:rPr>
              <a:t>確実に</a:t>
            </a:r>
            <a:r>
              <a:rPr lang="x-none" b="0" dirty="0">
                <a:latin typeface="ＭＳ ゴシック" panose="020B0609070205080204" pitchFamily="49" charset="-128"/>
                <a:ea typeface="ＭＳ ゴシック" panose="020B0609070205080204" pitchFamily="49" charset="-128"/>
                <a:cs typeface="Times"/>
              </a:rPr>
              <a:t>提供される</a:t>
            </a:r>
            <a:r>
              <a:rPr lang="ja-JP" altLang="en-US" b="0" dirty="0">
                <a:latin typeface="ＭＳ ゴシック" panose="020B0609070205080204" pitchFamily="49" charset="-128"/>
                <a:ea typeface="ＭＳ ゴシック" panose="020B0609070205080204" pitchFamily="49" charset="-128"/>
                <a:cs typeface="Times"/>
              </a:rPr>
              <a:t>ように、</a:t>
            </a:r>
            <a:r>
              <a:rPr lang="x-none" b="0" dirty="0">
                <a:latin typeface="ＭＳ ゴシック" panose="020B0609070205080204" pitchFamily="49" charset="-128"/>
                <a:ea typeface="ＭＳ ゴシック" panose="020B0609070205080204" pitchFamily="49" charset="-128"/>
                <a:cs typeface="Times"/>
              </a:rPr>
              <a:t>リリースに先立った検証作業</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もチェック</a:t>
            </a:r>
            <a:r>
              <a:rPr lang="ja-JP" altLang="en-US" b="0" dirty="0">
                <a:latin typeface="ＭＳ ゴシック" panose="020B0609070205080204" pitchFamily="49" charset="-128"/>
                <a:ea typeface="ＭＳ ゴシック" panose="020B0609070205080204" pitchFamily="49" charset="-128"/>
                <a:cs typeface="Times"/>
              </a:rPr>
              <a:t>するべき</a:t>
            </a:r>
            <a:r>
              <a:rPr lang="x-none" b="0" dirty="0">
                <a:latin typeface="ＭＳ ゴシック" panose="020B0609070205080204" pitchFamily="49" charset="-128"/>
                <a:ea typeface="ＭＳ ゴシック" panose="020B0609070205080204" pitchFamily="49" charset="-128"/>
                <a:cs typeface="Times"/>
              </a:rPr>
              <a:t>でしょう。</a:t>
            </a:r>
            <a:endParaRPr lang="en-US" b="0" dirty="0">
              <a:latin typeface="ＭＳ ゴシック" panose="020B0609070205080204" pitchFamily="49" charset="-128"/>
              <a:ea typeface="ＭＳ ゴシック" panose="020B0609070205080204" pitchFamily="49" charset="-128"/>
              <a:cs typeface="Times"/>
            </a:endParaRPr>
          </a:p>
          <a:p>
            <a:endParaRPr lang="en-US" b="0" dirty="0">
              <a:latin typeface="+mn-lt"/>
              <a:cs typeface="Times"/>
            </a:endParaRPr>
          </a:p>
          <a:p>
            <a:r>
              <a:rPr lang="en-US" b="0" dirty="0">
                <a:latin typeface="+mn-lt"/>
                <a:cs typeface="Times"/>
              </a:rPr>
              <a:t>---</a:t>
            </a:r>
          </a:p>
          <a:p>
            <a:r>
              <a:rPr lang="x-none" altLang="ja-JP" b="0" dirty="0">
                <a:latin typeface="+mn-lt"/>
                <a:cs typeface="Times"/>
              </a:rPr>
              <a:t>The first pitfall in this slide arises where a company has an obligation to provide accompanying source code, but fails to do so. </a:t>
            </a:r>
          </a:p>
          <a:p>
            <a:endParaRPr lang="x-none" altLang="ja-JP" b="0" dirty="0">
              <a:latin typeface="+mn-lt"/>
              <a:cs typeface="Times"/>
            </a:endParaRPr>
          </a:p>
          <a:p>
            <a:r>
              <a:rPr lang="x-none" altLang="ja-JP" b="0" dirty="0">
                <a:latin typeface="+mn-lt"/>
                <a:cs typeface="Times"/>
              </a:rPr>
              <a:t>The second pitfall arises where a company provides accompanying source code, but fails to provide the correct version that matches the distributed binary version. </a:t>
            </a:r>
          </a:p>
          <a:p>
            <a:endParaRPr lang="x-none" altLang="ja-JP" b="0" dirty="0">
              <a:latin typeface="+mn-lt"/>
              <a:cs typeface="Times"/>
            </a:endParaRPr>
          </a:p>
          <a:p>
            <a:r>
              <a:rPr lang="x-none" altLang="ja-JP" b="0" dirty="0">
                <a:latin typeface="+mn-lt"/>
                <a:cs typeface="Times"/>
              </a:rPr>
              <a:t>The third pitfall arises where a company modifies a FOSS component, but fails to publish the modified version of the source code. The company instead publishes the source code for the original version of the FOSS component.</a:t>
            </a:r>
          </a:p>
          <a:p>
            <a:endParaRPr lang="x-none" altLang="ja-JP" b="0" dirty="0">
              <a:latin typeface="+mn-lt"/>
              <a:cs typeface="Times"/>
            </a:endParaRPr>
          </a:p>
          <a:p>
            <a:r>
              <a:rPr lang="x-none" altLang="ja-JP" b="0" dirty="0">
                <a:latin typeface="+mn-lt"/>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a:t>
            </a:r>
            <a:r>
              <a:rPr lang="x-none" altLang="ja-JP" b="0">
                <a:latin typeface="+mn-lt"/>
                <a:cs typeface="Times"/>
              </a:rPr>
              <a:t>release.</a:t>
            </a:r>
            <a:endParaRPr lang="x-none" altLang="ja-JP" b="0" dirty="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a:t>
            </a:r>
            <a:r>
              <a:rPr lang="ja-JP" altLang="en-US" dirty="0">
                <a:latin typeface="ＭＳ ゴシック" panose="020B0609070205080204" pitchFamily="49" charset="-128"/>
                <a:ea typeface="ＭＳ ゴシック" panose="020B0609070205080204" pitchFamily="49" charset="-128"/>
              </a:rPr>
              <a:t>で挙げている</a:t>
            </a:r>
            <a:r>
              <a:rPr lang="x-none" dirty="0">
                <a:latin typeface="ＭＳ ゴシック" panose="020B0609070205080204" pitchFamily="49" charset="-128"/>
                <a:ea typeface="ＭＳ ゴシック" panose="020B0609070205080204" pitchFamily="49" charset="-128"/>
              </a:rPr>
              <a:t>落とし穴は、企業がFOSSコンポーネントを改変する際、FOSSライセンス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求める改変への</a:t>
            </a:r>
            <a:r>
              <a:rPr lang="ja-JP" altLang="en-US" dirty="0">
                <a:latin typeface="ＭＳ ゴシック" panose="020B0609070205080204" pitchFamily="49" charset="-128"/>
                <a:ea typeface="ＭＳ ゴシック" panose="020B0609070205080204" pitchFamily="49" charset="-128"/>
              </a:rPr>
              <a:t>印付け</a:t>
            </a:r>
            <a:r>
              <a:rPr lang="x-none" dirty="0">
                <a:latin typeface="ＭＳ ゴシック" panose="020B0609070205080204" pitchFamily="49" charset="-128"/>
                <a:ea typeface="ＭＳ ゴシック" panose="020B0609070205080204" pitchFamily="49" charset="-128"/>
              </a:rPr>
              <a:t>をしていないところで生じます。この落とし穴は、コード</a:t>
            </a:r>
            <a:r>
              <a:rPr lang="ja-JP" altLang="en-US" dirty="0">
                <a:latin typeface="ＭＳ ゴシック" panose="020B0609070205080204" pitchFamily="49" charset="-128"/>
                <a:ea typeface="ＭＳ ゴシック" panose="020B0609070205080204" pitchFamily="49" charset="-128"/>
              </a:rPr>
              <a:t>に印付けする</a:t>
            </a:r>
            <a:r>
              <a:rPr lang="x-none" dirty="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を実装したり、</a:t>
            </a:r>
            <a:r>
              <a:rPr lang="x-none" dirty="0">
                <a:latin typeface="ＭＳ ゴシック" panose="020B0609070205080204" pitchFamily="49" charset="-128"/>
                <a:ea typeface="ＭＳ ゴシック" panose="020B0609070205080204" pitchFamily="49" charset="-128"/>
              </a:rPr>
              <a:t>検証ステップ</a:t>
            </a:r>
            <a:r>
              <a:rPr lang="ja-JP" altLang="en-US" dirty="0">
                <a:latin typeface="ＭＳ ゴシック" panose="020B0609070205080204" pitchFamily="49" charset="-128"/>
                <a:ea typeface="ＭＳ ゴシック" panose="020B0609070205080204" pitchFamily="49" charset="-128"/>
              </a:rPr>
              <a:t>の中で印付けしたりすることで</a:t>
            </a:r>
            <a:r>
              <a:rPr lang="x-none" dirty="0">
                <a:latin typeface="ＭＳ ゴシック" panose="020B0609070205080204" pitchFamily="49" charset="-128"/>
                <a:ea typeface="ＭＳ ゴシック" panose="020B0609070205080204" pitchFamily="49" charset="-128"/>
              </a:rPr>
              <a:t>回避できます。</a:t>
            </a:r>
            <a:endParaRPr lang="en-US" dirty="0">
              <a:latin typeface="ＭＳ ゴシック" panose="020B0609070205080204" pitchFamily="49" charset="-128"/>
              <a:ea typeface="ＭＳ ゴシック" panose="020B0609070205080204" pitchFamily="49" charset="-128"/>
            </a:endParaRPr>
          </a:p>
          <a:p>
            <a:endParaRPr lang="en-US" dirty="0">
              <a:latin typeface="Times" charset="0"/>
            </a:endParaRPr>
          </a:p>
          <a:p>
            <a:r>
              <a:rPr lang="en-US" dirty="0">
                <a:latin typeface="Times" charset="0"/>
              </a:rPr>
              <a:t>---</a:t>
            </a:r>
          </a:p>
          <a:p>
            <a:pPr defTabSz="1314724">
              <a:defRPr/>
            </a:pPr>
            <a:r>
              <a:rPr lang="x-none" altLang="ja-JP"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endParaRPr lang="x-none" dirty="0">
              <a:latin typeface="Times" charset="0"/>
            </a:endParaRPr>
          </a:p>
          <a:p>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このスライドの落とし穴は、FOSSコンプライアンス プロセス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チームに融合できないところから生じます。ここでは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エンジニアリング チーム</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FOSSの使用をレビュープロセスに上げない、もしくはFOSSの使用に取り組む方法についてトレーニングを受けないケースを挙げています。</a:t>
            </a:r>
          </a:p>
          <a:p>
            <a:endParaRPr lang="x-none" dirty="0">
              <a:solidFill>
                <a:srgbClr val="000000"/>
              </a:solidFill>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予防策としては、エンジニアリング トレーニング</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モニタリングしたり、コンプライアンス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プロセスをエンジニアリング チームに利用しやすいものにするといったことがあります。</a:t>
            </a:r>
            <a:endParaRPr lang="en-US" dirty="0">
              <a:latin typeface="ＭＳ ゴシック" panose="020B0609070205080204" pitchFamily="49" charset="-128"/>
              <a:ea typeface="ＭＳ ゴシック" panose="020B0609070205080204" pitchFamily="49" charset="-128"/>
            </a:endParaRPr>
          </a:p>
          <a:p>
            <a:endParaRPr lang="en-US">
              <a:latin typeface="+mn-lt"/>
            </a:endParaRPr>
          </a:p>
          <a:p>
            <a:r>
              <a:rPr lang="en-US">
                <a:latin typeface="+mn-lt"/>
              </a:rPr>
              <a:t>---</a:t>
            </a:r>
            <a:endParaRPr lang="en-US" dirty="0">
              <a:latin typeface="+mn-lt"/>
            </a:endParaRPr>
          </a:p>
          <a:p>
            <a:r>
              <a:rPr lang="x-none" altLang="ja-JP" dirty="0">
                <a:latin typeface="+mn-lt"/>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endParaRPr lang="x-none" altLang="ja-JP" dirty="0">
              <a:solidFill>
                <a:srgbClr val="000000"/>
              </a:solidFill>
              <a:latin typeface="+mn-lt"/>
            </a:endParaRPr>
          </a:p>
          <a:p>
            <a:r>
              <a:rPr lang="x-none" altLang="ja-JP" dirty="0">
                <a:latin typeface="+mn-lt"/>
              </a:rPr>
              <a:t>Preventative measures include monitoring of engineering training, and also making the compliance process easily accessible to the engineering </a:t>
            </a:r>
            <a:r>
              <a:rPr lang="x-none" altLang="ja-JP">
                <a:latin typeface="+mn-lt"/>
              </a:rPr>
              <a:t>team.</a:t>
            </a:r>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mn-lt"/>
              </a:rPr>
              <a:t>このスライドでは</a:t>
            </a:r>
            <a:r>
              <a:rPr lang="ja-JP" altLang="en-US" dirty="0" err="1">
                <a:latin typeface="+mn-lt"/>
              </a:rPr>
              <a:t>、</a:t>
            </a:r>
            <a:r>
              <a:rPr lang="x-none" dirty="0">
                <a:latin typeface="+mn-lt"/>
              </a:rPr>
              <a:t>コンプライアンス プロセスの失敗</a:t>
            </a:r>
            <a:r>
              <a:rPr lang="ja-JP" altLang="en-US" dirty="0">
                <a:latin typeface="+mn-lt"/>
              </a:rPr>
              <a:t>によって発生する結果</a:t>
            </a:r>
            <a:r>
              <a:rPr lang="x-none" dirty="0">
                <a:latin typeface="+mn-lt"/>
              </a:rPr>
              <a:t>について述べています。最初は、</a:t>
            </a:r>
            <a:r>
              <a:rPr lang="en-US" altLang="ja-JP" dirty="0">
                <a:latin typeface="+mn-lt"/>
              </a:rPr>
              <a:t>FOSS</a:t>
            </a:r>
            <a:r>
              <a:rPr lang="x-none" dirty="0">
                <a:latin typeface="+mn-lt"/>
              </a:rPr>
              <a:t>コード</a:t>
            </a:r>
            <a:r>
              <a:rPr lang="ja-JP" altLang="en-US" dirty="0">
                <a:latin typeface="+mn-lt"/>
              </a:rPr>
              <a:t> </a:t>
            </a:r>
            <a:r>
              <a:rPr lang="x-none" dirty="0">
                <a:latin typeface="+mn-lt"/>
              </a:rPr>
              <a:t>ベースが開発の中で使用され、適切なレビュー</a:t>
            </a:r>
            <a:r>
              <a:rPr lang="ja-JP" altLang="en-US" dirty="0">
                <a:latin typeface="+mn-lt"/>
              </a:rPr>
              <a:t>なしで</a:t>
            </a:r>
            <a:r>
              <a:rPr lang="x-none" dirty="0">
                <a:latin typeface="+mn-lt"/>
              </a:rPr>
              <a:t>リリースされるケースです。</a:t>
            </a:r>
            <a:r>
              <a:rPr lang="en-US" altLang="ja-JP" dirty="0">
                <a:latin typeface="+mn-lt"/>
              </a:rPr>
              <a:t>2</a:t>
            </a:r>
            <a:r>
              <a:rPr lang="x-none" dirty="0">
                <a:latin typeface="+mn-lt"/>
              </a:rPr>
              <a:t>つ目は</a:t>
            </a:r>
            <a:r>
              <a:rPr lang="ja-JP" altLang="en-US" dirty="0" err="1">
                <a:latin typeface="+mn-lt"/>
              </a:rPr>
              <a:t>、</a:t>
            </a:r>
            <a:r>
              <a:rPr lang="x-none" dirty="0">
                <a:latin typeface="+mn-lt"/>
              </a:rPr>
              <a:t>FOSSの使用は周知されていても、ライセンスの義務がレビュー</a:t>
            </a:r>
            <a:r>
              <a:rPr lang="ja-JP" altLang="en-US" dirty="0">
                <a:latin typeface="+mn-lt"/>
              </a:rPr>
              <a:t>・</a:t>
            </a:r>
            <a:r>
              <a:rPr lang="x-none" dirty="0">
                <a:latin typeface="+mn-lt"/>
              </a:rPr>
              <a:t>決定されていないケースです。最後は、コンプライアンス</a:t>
            </a:r>
            <a:r>
              <a:rPr lang="ja-JP" altLang="en-US" dirty="0">
                <a:latin typeface="+mn-lt"/>
              </a:rPr>
              <a:t> </a:t>
            </a:r>
            <a:r>
              <a:rPr lang="x-none" dirty="0">
                <a:latin typeface="+mn-lt"/>
              </a:rPr>
              <a:t>プロセスがリリース期限のプレッシャーに直面し、タスクを実行する時間が限られているケースです。</a:t>
            </a:r>
            <a:endParaRPr lang="en-US" dirty="0">
              <a:latin typeface="+mn-lt"/>
            </a:endParaRPr>
          </a:p>
          <a:p>
            <a:endParaRPr lang="en-US" dirty="0">
              <a:latin typeface="+mn-lt"/>
            </a:endParaRPr>
          </a:p>
          <a:p>
            <a:r>
              <a:rPr lang="en-US" dirty="0">
                <a:latin typeface="+mn-lt"/>
              </a:rPr>
              <a:t>---</a:t>
            </a:r>
          </a:p>
          <a:p>
            <a:pPr defTabSz="1314724">
              <a:defRPr/>
            </a:pPr>
            <a:r>
              <a:rPr lang="x-none" altLang="ja-JP" dirty="0">
                <a:latin typeface="+mn-lt"/>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a:t>
            </a:r>
            <a:r>
              <a:rPr lang="x-none" altLang="ja-JP">
                <a:latin typeface="+mn-lt"/>
              </a:rPr>
              <a:t>tasks.</a:t>
            </a:r>
            <a:endParaRPr lang="x-none" altLang="ja-JP"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本章で述べた落とし穴を避ける</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は、リソースと努力が必要になりますが、FOSSコンプライアンス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優先</a:t>
            </a:r>
            <a:r>
              <a:rPr lang="ja-JP" altLang="en-US" dirty="0">
                <a:latin typeface="ＭＳ ゴシック" panose="020B0609070205080204" pitchFamily="49" charset="-128"/>
                <a:ea typeface="ＭＳ ゴシック" panose="020B0609070205080204" pitchFamily="49" charset="-128"/>
              </a:rPr>
              <a:t>する</a:t>
            </a:r>
            <a:r>
              <a:rPr lang="x-none" dirty="0">
                <a:latin typeface="ＭＳ ゴシック" panose="020B0609070205080204" pitchFamily="49" charset="-128"/>
                <a:ea typeface="ＭＳ ゴシック" panose="020B0609070205080204" pitchFamily="49" charset="-128"/>
              </a:rPr>
              <a:t>ことは重要なことです。そうすることで、開発プロセスにおけるFOSSの使用を効果的なものに</a:t>
            </a:r>
            <a:r>
              <a:rPr lang="ja-JP" altLang="en-US" dirty="0">
                <a:latin typeface="ＭＳ ゴシック" panose="020B0609070205080204" pitchFamily="49" charset="-128"/>
                <a:ea typeface="ＭＳ ゴシック" panose="020B0609070205080204" pitchFamily="49" charset="-128"/>
              </a:rPr>
              <a:t>し、</a:t>
            </a:r>
            <a:r>
              <a:rPr lang="x-none" dirty="0">
                <a:latin typeface="ＭＳ ゴシック" panose="020B0609070205080204" pitchFamily="49" charset="-128"/>
                <a:ea typeface="ＭＳ ゴシック" panose="020B0609070205080204" pitchFamily="49" charset="-128"/>
              </a:rPr>
              <a:t>またFOSSコミュニティ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維持</a:t>
            </a:r>
            <a:r>
              <a:rPr lang="ja-JP" altLang="en-US" dirty="0" err="1">
                <a:latin typeface="ＭＳ ゴシック" panose="020B0609070205080204" pitchFamily="49" charset="-128"/>
                <a:ea typeface="ＭＳ ゴシック" panose="020B0609070205080204" pitchFamily="49" charset="-128"/>
              </a:rPr>
              <a:t>にも</a:t>
            </a:r>
            <a:r>
              <a:rPr lang="ja-JP" altLang="en-US" dirty="0">
                <a:latin typeface="ＭＳ ゴシック" panose="020B0609070205080204" pitchFamily="49" charset="-128"/>
                <a:ea typeface="ＭＳ ゴシック" panose="020B0609070205080204" pitchFamily="49" charset="-128"/>
              </a:rPr>
              <a:t>役立つことになります。</a:t>
            </a:r>
            <a:endParaRPr lang="en-US" altLang="ja-JP"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pPr defTabSz="1314724">
              <a:defRPr/>
            </a:pPr>
            <a:r>
              <a:rPr lang="x-none" altLang="ja-JP" dirty="0">
                <a:latin typeface="+mn-lt"/>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a:t>
            </a:r>
            <a:r>
              <a:rPr lang="x-none" altLang="ja-JP">
                <a:latin typeface="+mn-lt"/>
              </a:rPr>
              <a:t>community.</a:t>
            </a:r>
            <a:endParaRPr lang="x-none" b="1"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77</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プロセスは、FOSSコミュニティ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協働関係を確立するための</a:t>
            </a:r>
            <a:r>
              <a:rPr lang="ja-JP" altLang="en-US" dirty="0">
                <a:latin typeface="ＭＳ ゴシック" panose="020B0609070205080204" pitchFamily="49" charset="-128"/>
                <a:ea typeface="ＭＳ ゴシック" panose="020B0609070205080204" pitchFamily="49" charset="-128"/>
              </a:rPr>
              <a:t>重要な</a:t>
            </a:r>
            <a:r>
              <a:rPr lang="x-none" dirty="0">
                <a:latin typeface="ＭＳ ゴシック" panose="020B0609070205080204" pitchFamily="49" charset="-128"/>
                <a:ea typeface="ＭＳ ゴシック" panose="020B0609070205080204" pitchFamily="49" charset="-128"/>
              </a:rPr>
              <a:t>要素</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す。</a:t>
            </a:r>
            <a:endParaRPr lang="en-US"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pPr defTabSz="1314724">
              <a:defRPr/>
            </a:pPr>
            <a:r>
              <a:rPr lang="x-none" altLang="ja-JP" dirty="0">
                <a:latin typeface="+mn-lt"/>
              </a:rPr>
              <a:t>Your FOSS compliance process is a building block to establishing good working relationships within the FOSS </a:t>
            </a:r>
            <a:r>
              <a:rPr lang="x-none" altLang="ja-JP">
                <a:latin typeface="+mn-lt"/>
              </a:rPr>
              <a:t>community.</a:t>
            </a:r>
            <a:endParaRPr lang="x-none" altLang="ja-JP" dirty="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78</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落とし穴は、次に大別されます：</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知的財産（IP）における失敗 、ライセンス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コンプライアンスでの失敗、コンプライアンス プロセスでの失敗</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IPでの失敗の例は、プロプライエタリ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コードとオープンソース コードの混合です。これは企業が望まない形でプロプライエタリ ソフトウェアを一般公開させる結果になりかねません。</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 コンプライアンスでの失敗の例としては、オープンソース ソフトウェアの改変</a:t>
            </a:r>
            <a:r>
              <a:rPr lang="ja-JP" altLang="en-US" dirty="0">
                <a:latin typeface="ＭＳ ゴシック" panose="020B0609070205080204" pitchFamily="49" charset="-128"/>
                <a:ea typeface="ＭＳ ゴシック" panose="020B0609070205080204" pitchFamily="49" charset="-128"/>
              </a:rPr>
              <a:t>部に印付けすることを怠る</a:t>
            </a:r>
            <a:r>
              <a:rPr lang="x-none" dirty="0">
                <a:latin typeface="ＭＳ ゴシック" panose="020B0609070205080204" pitchFamily="49" charset="-128"/>
                <a:ea typeface="ＭＳ ゴシック" panose="020B0609070205080204" pitchFamily="49" charset="-128"/>
              </a:rPr>
              <a:t>、そのソフトウェアに含まれるオープンソース ソフトウェア コンポーネントを適切に記載していない、もしくはそのソフトウェアに対応する</a:t>
            </a:r>
            <a:r>
              <a:rPr lang="ja-JP" altLang="en-US" dirty="0">
                <a:latin typeface="ＭＳ ゴシック" panose="020B0609070205080204" pitchFamily="49" charset="-128"/>
                <a:ea typeface="ＭＳ ゴシック" panose="020B0609070205080204" pitchFamily="49" charset="-128"/>
              </a:rPr>
              <a:t>すべて</a:t>
            </a:r>
            <a:r>
              <a:rPr lang="x-none" dirty="0">
                <a:latin typeface="ＭＳ ゴシック" panose="020B0609070205080204" pitchFamily="49" charset="-128"/>
                <a:ea typeface="ＭＳ ゴシック" panose="020B0609070205080204" pitchFamily="49" charset="-128"/>
              </a:rPr>
              <a:t>のソースコードを入手可能にしていない、</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コンプライアンス プロセスでの失敗例として、オープンソース ソフトウェアの監査、レビュー、承認に関わるプロセス</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失敗があります。監査</a:t>
            </a:r>
            <a:r>
              <a:rPr lang="ja-JP" altLang="en-US" dirty="0">
                <a:latin typeface="ＭＳ ゴシック" panose="020B0609070205080204" pitchFamily="49" charset="-128"/>
                <a:ea typeface="ＭＳ ゴシック" panose="020B0609070205080204" pitchFamily="49" charset="-128"/>
              </a:rPr>
              <a:t>者が、</a:t>
            </a:r>
            <a:r>
              <a:rPr lang="x-none" dirty="0">
                <a:latin typeface="ＭＳ ゴシック" panose="020B0609070205080204" pitchFamily="49" charset="-128"/>
                <a:ea typeface="ＭＳ ゴシック" panose="020B0609070205080204" pitchFamily="49" charset="-128"/>
              </a:rPr>
              <a:t>レポート中の全警告アイテムを「放棄した（Waived）」、</a:t>
            </a:r>
            <a:r>
              <a:rPr lang="ja-JP" altLang="en-US" dirty="0">
                <a:latin typeface="ＭＳ ゴシック" panose="020B0609070205080204" pitchFamily="49" charset="-128"/>
                <a:ea typeface="ＭＳ ゴシック" panose="020B0609070205080204" pitchFamily="49" charset="-128"/>
              </a:rPr>
              <a:t>または</a:t>
            </a:r>
            <a:r>
              <a:rPr lang="x-none" dirty="0">
                <a:latin typeface="ＭＳ ゴシック" panose="020B0609070205080204" pitchFamily="49" charset="-128"/>
                <a:ea typeface="ＭＳ ゴシック" panose="020B0609070205080204" pitchFamily="49" charset="-128"/>
              </a:rPr>
              <a:t>レビューや承認プロセスに時間がかかりすぎた</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優先</a:t>
            </a:r>
            <a:r>
              <a:rPr lang="ja-JP" altLang="en-US" dirty="0">
                <a:latin typeface="ＭＳ ゴシック" panose="020B0609070205080204" pitchFamily="49" charset="-128"/>
                <a:ea typeface="ＭＳ ゴシック" panose="020B0609070205080204" pitchFamily="49" charset="-128"/>
              </a:rPr>
              <a:t>することの</a:t>
            </a:r>
            <a:r>
              <a:rPr lang="x-none" dirty="0">
                <a:latin typeface="ＭＳ ゴシック" panose="020B0609070205080204" pitchFamily="49" charset="-128"/>
                <a:ea typeface="ＭＳ ゴシック" panose="020B0609070205080204" pitchFamily="49" charset="-128"/>
              </a:rPr>
              <a:t>メリットには、FOSSの使用をより効果的なものにできることや、</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オープンソース コミュニティと</a:t>
            </a:r>
            <a:r>
              <a:rPr lang="ja-JP" altLang="en-US" dirty="0">
                <a:latin typeface="ＭＳ ゴシック" panose="020B0609070205080204" pitchFamily="49" charset="-128"/>
                <a:ea typeface="ＭＳ ゴシック" panose="020B0609070205080204" pitchFamily="49" charset="-128"/>
              </a:rPr>
              <a:t>良好な</a:t>
            </a:r>
            <a:r>
              <a:rPr lang="x-none" dirty="0">
                <a:latin typeface="ＭＳ ゴシック" panose="020B0609070205080204" pitchFamily="49" charset="-128"/>
                <a:ea typeface="ＭＳ ゴシック" panose="020B0609070205080204" pitchFamily="49" charset="-128"/>
              </a:rPr>
              <a:t>関係を構築できるといったことがあります。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コミュニティとの良好な関係を維持するメリットには、</a:t>
            </a:r>
            <a:r>
              <a:rPr lang="x-none">
                <a:latin typeface="ＭＳ ゴシック" panose="020B0609070205080204" pitchFamily="49" charset="-128"/>
                <a:ea typeface="ＭＳ ゴシック" panose="020B0609070205080204" pitchFamily="49" charset="-128"/>
              </a:rPr>
              <a:t>FOSSライセンスの要求への対応をより</a:t>
            </a:r>
            <a:r>
              <a:rPr lang="ja-JP" altLang="en-US">
                <a:latin typeface="ＭＳ ゴシック" panose="020B0609070205080204" pitchFamily="49" charset="-128"/>
                <a:ea typeface="ＭＳ ゴシック" panose="020B0609070205080204" pitchFamily="49" charset="-128"/>
              </a:rPr>
              <a:t>よく評価</a:t>
            </a:r>
            <a:r>
              <a:rPr lang="x-none" dirty="0">
                <a:latin typeface="ＭＳ ゴシック" panose="020B0609070205080204" pitchFamily="49" charset="-128"/>
                <a:ea typeface="ＭＳ ゴシック" panose="020B0609070205080204" pitchFamily="49" charset="-128"/>
              </a:rPr>
              <a:t>できるようになる</a:t>
            </a:r>
            <a:r>
              <a:rPr lang="ja-JP" altLang="en-US" dirty="0">
                <a:latin typeface="ＭＳ ゴシック" panose="020B0609070205080204" pitchFamily="49" charset="-128"/>
                <a:ea typeface="ＭＳ ゴシック" panose="020B0609070205080204" pitchFamily="49" charset="-128"/>
              </a:rPr>
              <a:t>こと</a:t>
            </a:r>
            <a:r>
              <a:rPr lang="x-none" dirty="0">
                <a:latin typeface="ＭＳ ゴシック" panose="020B0609070205080204" pitchFamily="49" charset="-128"/>
                <a:ea typeface="ＭＳ ゴシック" panose="020B0609070205080204" pitchFamily="49" charset="-128"/>
              </a:rPr>
              <a:t>、FOSSの使用とコントリビューションについてより</a:t>
            </a:r>
            <a:r>
              <a:rPr lang="ja-JP" altLang="en-US" dirty="0">
                <a:latin typeface="ＭＳ ゴシック" panose="020B0609070205080204" pitchFamily="49" charset="-128"/>
                <a:ea typeface="ＭＳ ゴシック" panose="020B0609070205080204" pitchFamily="49" charset="-128"/>
              </a:rPr>
              <a:t>良い</a:t>
            </a:r>
            <a:r>
              <a:rPr lang="x-none" dirty="0">
                <a:latin typeface="ＭＳ ゴシック" panose="020B0609070205080204" pitchFamily="49" charset="-128"/>
                <a:ea typeface="ＭＳ ゴシック" panose="020B0609070205080204" pitchFamily="49" charset="-128"/>
              </a:rPr>
              <a:t>双方向コミュニケーションが</a:t>
            </a:r>
            <a:r>
              <a:rPr lang="ja-JP" altLang="en-US" dirty="0">
                <a:latin typeface="ＭＳ ゴシック" panose="020B0609070205080204" pitchFamily="49" charset="-128"/>
                <a:ea typeface="ＭＳ ゴシック" panose="020B0609070205080204" pitchFamily="49" charset="-128"/>
              </a:rPr>
              <a:t>得られる</a:t>
            </a:r>
            <a:r>
              <a:rPr lang="x-none" dirty="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endParaRPr lang="en-US"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r>
              <a:rPr lang="x-none" altLang="ja-JP" dirty="0">
                <a:latin typeface="+mn-lt"/>
              </a:rPr>
              <a:t>Pitfalls can occur under the following categories:</a:t>
            </a:r>
            <a:r>
              <a:rPr lang="en-US" altLang="ja-JP" dirty="0">
                <a:latin typeface="+mn-lt"/>
              </a:rPr>
              <a:t> </a:t>
            </a:r>
            <a:r>
              <a:rPr lang="x-none" altLang="ja-JP" dirty="0">
                <a:latin typeface="+mn-lt"/>
              </a:rPr>
              <a:t>IP failure, license compliance failure, and compliance process failure.</a:t>
            </a:r>
          </a:p>
          <a:p>
            <a:endParaRPr lang="en-US" altLang="ja-JP" dirty="0">
              <a:latin typeface="+mn-lt"/>
            </a:endParaRPr>
          </a:p>
          <a:p>
            <a:r>
              <a:rPr lang="x-none" altLang="ja-JP" dirty="0">
                <a:latin typeface="+mn-lt"/>
              </a:rPr>
              <a:t>An example of IP failure would be commingling of proprietary code and open source code, which may result in making proprietary software available to general public despite company's preference.</a:t>
            </a:r>
          </a:p>
          <a:p>
            <a:endParaRPr lang="en-US" altLang="ja-JP" dirty="0">
              <a:latin typeface="+mn-lt"/>
            </a:endParaRPr>
          </a:p>
          <a:p>
            <a:r>
              <a:rPr lang="x-none" altLang="ja-JP" dirty="0">
                <a:latin typeface="+mn-lt"/>
              </a:rPr>
              <a:t>An example of license compliance failure would be a failure to mark an open source software after modification or to properly list the open source software components in the software or to make the complete and corresponding source code available.</a:t>
            </a:r>
          </a:p>
          <a:p>
            <a:endParaRPr lang="en-US" altLang="ja-JP" dirty="0">
              <a:latin typeface="+mn-lt"/>
            </a:endParaRPr>
          </a:p>
          <a:p>
            <a:r>
              <a:rPr lang="x-none" altLang="ja-JP" dirty="0">
                <a:latin typeface="+mn-lt"/>
              </a:rPr>
              <a:t>An example of compliance process failure would be a failure in the process related to audit, review, or approving the open source software. Auditors "waived" all the red-flagged items in a report, or that the review and approval process takes too long.</a:t>
            </a:r>
          </a:p>
          <a:p>
            <a:endParaRPr lang="en-US" altLang="ja-JP" dirty="0">
              <a:latin typeface="+mn-lt"/>
            </a:endParaRPr>
          </a:p>
          <a:p>
            <a:r>
              <a:rPr lang="x-none" altLang="ja-JP" dirty="0">
                <a:latin typeface="+mn-lt"/>
              </a:rPr>
              <a:t>The benefits of prioritizing compliance are that you become more efficient in your use of FOSS,</a:t>
            </a:r>
            <a:r>
              <a:rPr lang="en-US" altLang="ja-JP" dirty="0">
                <a:latin typeface="+mn-lt"/>
              </a:rPr>
              <a:t> </a:t>
            </a:r>
            <a:r>
              <a:rPr lang="x-none" altLang="ja-JP" dirty="0">
                <a:latin typeface="+mn-lt"/>
              </a:rPr>
              <a:t>and that you build a better relationship with the open source community.</a:t>
            </a:r>
          </a:p>
          <a:p>
            <a:endParaRPr lang="en-US" altLang="ja-JP" dirty="0">
              <a:latin typeface="+mn-lt"/>
            </a:endParaRPr>
          </a:p>
          <a:p>
            <a:r>
              <a:rPr lang="x-none" altLang="ja-JP" dirty="0">
                <a:latin typeface="+mn-lt"/>
              </a:rPr>
              <a:t>The benefits of maintaining a good community relationship are that you can better assess how you can comply with the FOSS license requirements, and you have a better two-way communication with regard to contribution and use of the </a:t>
            </a:r>
            <a:r>
              <a:rPr lang="x-none" altLang="ja-JP">
                <a:latin typeface="+mn-lt"/>
              </a:rPr>
              <a:t>FOSS.</a:t>
            </a:r>
            <a:endParaRPr lang="en-US" dirty="0">
              <a:latin typeface="+mn-lt"/>
            </a:endParaRPr>
          </a:p>
          <a:p>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79</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a:latin typeface="ＭＳ ゴシック" panose="020B0609070205080204" pitchFamily="49" charset="-128"/>
                <a:ea typeface="ＭＳ ゴシック" panose="020B0609070205080204" pitchFamily="49" charset="-128"/>
              </a:rPr>
              <a:t>このスライドでは、ソフトウェアの著作権についての</a:t>
            </a:r>
            <a:r>
              <a:rPr 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全体像"を説明しています</a:t>
            </a:r>
            <a:r>
              <a:rPr lang="en-US" i="0" baseline="0" dirty="0">
                <a:latin typeface="ＭＳ ゴシック" panose="020B0609070205080204" pitchFamily="49" charset="-128"/>
                <a:ea typeface="ＭＳ ゴシック" panose="020B0609070205080204" pitchFamily="49" charset="-128"/>
              </a:rPr>
              <a:t>。</a:t>
            </a:r>
          </a:p>
          <a:p>
            <a:endParaRPr lang="en-US" i="0" baseline="0" dirty="0">
              <a:latin typeface="Calibri"/>
            </a:endParaRPr>
          </a:p>
          <a:p>
            <a:r>
              <a:rPr lang="en-US" i="0" baseline="0" dirty="0">
                <a:latin typeface="Calibri"/>
              </a:rPr>
              <a:t>---</a:t>
            </a:r>
          </a:p>
          <a:p>
            <a:pPr defTabSz="1314724">
              <a:defRPr/>
            </a:pPr>
            <a:r>
              <a:rPr lang="en-US" altLang="ja-JP" i="0" dirty="0">
                <a:latin typeface="+mn-lt"/>
              </a:rPr>
              <a:t>This slide explains the</a:t>
            </a:r>
            <a:r>
              <a:rPr lang="en-US" altLang="ja-JP" i="0" baseline="0" dirty="0">
                <a:latin typeface="+mn-lt"/>
              </a:rPr>
              <a:t> “big picture” of copyright in </a:t>
            </a:r>
            <a:r>
              <a:rPr lang="en-US" altLang="ja-JP" i="0" baseline="0">
                <a:latin typeface="+mn-lt"/>
              </a:rPr>
              <a:t>software.</a:t>
            </a:r>
            <a:endParaRPr lang="en-US" altLang="ja-JP" i="0" dirty="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80</a:t>
            </a:fld>
            <a:endParaRPr lang="en-US"/>
          </a:p>
        </p:txBody>
      </p:sp>
    </p:spTree>
    <p:extLst>
      <p:ext uri="{BB962C8B-B14F-4D97-AF65-F5344CB8AC3E}">
        <p14:creationId xmlns:p14="http://schemas.microsoft.com/office/powerpoint/2010/main" val="173246351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本スライドは、質の高いコンプライアンスへのアプローチのための鍵となる開発者向けガイドラインを概説しています。</a:t>
            </a: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endParaRPr>
          </a:p>
          <a:p>
            <a:pPr>
              <a:buSzPct val="25000"/>
            </a:pPr>
            <a:r>
              <a:rPr lang="en-US" sz="1200" dirty="0">
                <a:solidFill>
                  <a:schemeClr val="dk1"/>
                </a:solidFill>
              </a:rPr>
              <a:t>--</a:t>
            </a:r>
          </a:p>
          <a:p>
            <a:pPr>
              <a:buSzPct val="25000"/>
            </a:pPr>
            <a:r>
              <a:rPr lang="en-US" sz="1200" dirty="0">
                <a:solidFill>
                  <a:schemeClr val="dk1"/>
                </a:solidFill>
              </a:rPr>
              <a:t>This slide outlines the key developer guidelines necessary for a high quality compliance approach</a:t>
            </a:r>
            <a:r>
              <a:rPr lang="en-US" sz="1700" dirty="0">
                <a:solidFill>
                  <a:schemeClr val="dk1"/>
                </a:solidFill>
              </a:rPr>
              <a:t>.</a:t>
            </a:r>
          </a:p>
        </p:txBody>
      </p:sp>
      <p:sp>
        <p:nvSpPr>
          <p:cNvPr id="965" name="Shape 965"/>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81</a:t>
            </a:fld>
            <a:endParaRPr lang="en-US">
              <a:latin typeface="Roboto"/>
              <a:ea typeface="Roboto"/>
              <a:cs typeface="Roboto"/>
              <a:sym typeface="Roboto"/>
            </a:endParaRPr>
          </a:p>
        </p:txBody>
      </p:sp>
    </p:spTree>
    <p:extLst>
      <p:ext uri="{BB962C8B-B14F-4D97-AF65-F5344CB8AC3E}">
        <p14:creationId xmlns:p14="http://schemas.microsoft.com/office/powerpoint/2010/main" val="343759246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本スライドはコンプライアンス プロセスの要求事項をどうやって先に見込んでおくか、という点について説明しています。</a:t>
            </a: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endParaRPr>
          </a:p>
          <a:p>
            <a:pPr>
              <a:buSzPct val="25000"/>
            </a:pPr>
            <a:r>
              <a:rPr lang="en-US" sz="1200" dirty="0">
                <a:solidFill>
                  <a:schemeClr val="dk1"/>
                </a:solidFill>
              </a:rPr>
              <a:t>--</a:t>
            </a:r>
          </a:p>
          <a:p>
            <a:pPr>
              <a:buSzPct val="25000"/>
            </a:pPr>
            <a:r>
              <a:rPr lang="en-US" sz="1200" dirty="0">
                <a:solidFill>
                  <a:schemeClr val="dk1"/>
                </a:solidFill>
              </a:rPr>
              <a:t>This slides explains how to anticipate compliance process requirements.</a:t>
            </a:r>
          </a:p>
        </p:txBody>
      </p:sp>
      <p:sp>
        <p:nvSpPr>
          <p:cNvPr id="972" name="Shape 972"/>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82</a:t>
            </a:fld>
            <a:endParaRPr lang="en-US">
              <a:latin typeface="Roboto"/>
              <a:ea typeface="Roboto"/>
              <a:cs typeface="Roboto"/>
              <a:sym typeface="Roboto"/>
            </a:endParaRPr>
          </a:p>
        </p:txBody>
      </p:sp>
    </p:spTree>
    <p:extLst>
      <p:ext uri="{BB962C8B-B14F-4D97-AF65-F5344CB8AC3E}">
        <p14:creationId xmlns:p14="http://schemas.microsoft.com/office/powerpoint/2010/main" val="49956225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本スライドは、コンプライアンス プロセスが自社に入ってくる</a:t>
            </a:r>
            <a:r>
              <a:rPr lang="en-US" altLang="ja-JP" sz="1200" dirty="0">
                <a:solidFill>
                  <a:schemeClr val="dk1"/>
                </a:solidFill>
                <a:latin typeface="ＭＳ ゴシック" panose="020B0609070205080204" pitchFamily="49" charset="-128"/>
                <a:ea typeface="ＭＳ ゴシック" panose="020B0609070205080204" pitchFamily="49" charset="-128"/>
              </a:rPr>
              <a:t>FOSS</a:t>
            </a:r>
            <a:r>
              <a:rPr lang="ja-JP" altLang="en-US" sz="1200" dirty="0">
                <a:solidFill>
                  <a:schemeClr val="dk1"/>
                </a:solidFill>
                <a:latin typeface="ＭＳ ゴシック" panose="020B0609070205080204" pitchFamily="49" charset="-128"/>
                <a:ea typeface="ＭＳ ゴシック" panose="020B0609070205080204" pitchFamily="49" charset="-128"/>
              </a:rPr>
              <a:t>コンポーネントに対しどのように適用でき、適用する必要があるかについて強調しています。</a:t>
            </a:r>
            <a:endParaRPr lang="en-US" altLang="ja-JP"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r>
              <a:rPr lang="en-US" sz="1200" dirty="0">
                <a:solidFill>
                  <a:schemeClr val="dk1"/>
                </a:solidFill>
              </a:rPr>
              <a:t>--</a:t>
            </a:r>
          </a:p>
          <a:p>
            <a:pPr>
              <a:buSzPct val="25000"/>
            </a:pPr>
            <a:r>
              <a:rPr lang="en-US" sz="1200" dirty="0">
                <a:solidFill>
                  <a:schemeClr val="dk1"/>
                </a:solidFill>
              </a:rPr>
              <a:t>This slide </a:t>
            </a:r>
            <a:r>
              <a:rPr lang="en-US" sz="1200" dirty="0"/>
              <a:t>emphasizes</a:t>
            </a:r>
            <a:r>
              <a:rPr lang="en-US" sz="1200" dirty="0">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83</a:t>
            </a:fld>
            <a:endParaRPr lang="en-US">
              <a:latin typeface="Roboto"/>
              <a:ea typeface="Roboto"/>
              <a:cs typeface="Roboto"/>
              <a:sym typeface="Roboto"/>
            </a:endParaRPr>
          </a:p>
        </p:txBody>
      </p:sp>
    </p:spTree>
    <p:extLst>
      <p:ext uri="{BB962C8B-B14F-4D97-AF65-F5344CB8AC3E}">
        <p14:creationId xmlns:p14="http://schemas.microsoft.com/office/powerpoint/2010/main" val="194079885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を取り扱う際に開発者が実践</a:t>
            </a:r>
            <a:r>
              <a:rPr lang="ja-JP" altLang="en-US" sz="1200" u="none" dirty="0">
                <a:solidFill>
                  <a:srgbClr val="000000"/>
                </a:solidFill>
                <a:latin typeface="ＭＳ ゴシック" panose="020B0609070205080204" pitchFamily="49" charset="-128"/>
                <a:ea typeface="ＭＳ ゴシック" panose="020B0609070205080204" pitchFamily="49" charset="-128"/>
              </a:rPr>
              <a:t>すべき</a:t>
            </a:r>
            <a:r>
              <a:rPr lang="ja-JP" altLang="en-US" sz="1200" dirty="0">
                <a:solidFill>
                  <a:srgbClr val="000000"/>
                </a:solidFill>
                <a:latin typeface="ＭＳ ゴシック" panose="020B0609070205080204" pitchFamily="49" charset="-128"/>
                <a:ea typeface="ＭＳ ゴシック" panose="020B0609070205080204" pitchFamily="49" charset="-128"/>
              </a:rPr>
              <a:t>一般的なガイドライン：</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・質の高い</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コミュニティからコードを選定する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・指導を求める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・既存のライセンス情報を維持する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のレビュープロセスのために</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プロジェクト情報を集め、保持する</a:t>
            </a: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のラインセンス ヘッダー情報を削除したり変更したりするべきでしょうか？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いいえ、既存のライセンス情報は保持されるべき</a:t>
            </a:r>
            <a:r>
              <a:rPr lang="ja-JP" altLang="en-US" sz="1200" u="none" dirty="0">
                <a:solidFill>
                  <a:srgbClr val="000000"/>
                </a:solidFill>
                <a:latin typeface="ＭＳ ゴシック" panose="020B0609070205080204" pitchFamily="49" charset="-128"/>
                <a:ea typeface="ＭＳ ゴシック" panose="020B0609070205080204" pitchFamily="49" charset="-128"/>
              </a:rPr>
              <a:t>です。</a:t>
            </a:r>
            <a:r>
              <a:rPr lang="ja-JP" altLang="en-US" sz="1200" dirty="0">
                <a:solidFill>
                  <a:srgbClr val="000000"/>
                </a:solidFill>
                <a:latin typeface="ＭＳ ゴシック" panose="020B0609070205080204" pitchFamily="49" charset="-128"/>
                <a:ea typeface="ＭＳ ゴシック" panose="020B0609070205080204" pitchFamily="49" charset="-128"/>
              </a:rPr>
              <a:t>ソースコード</a:t>
            </a:r>
            <a:r>
              <a:rPr lang="ja-JP" altLang="en-US" sz="1200" u="none" dirty="0">
                <a:solidFill>
                  <a:srgbClr val="000000"/>
                </a:solidFill>
                <a:latin typeface="ＭＳ ゴシック" panose="020B0609070205080204" pitchFamily="49" charset="-128"/>
                <a:ea typeface="ＭＳ ゴシック" panose="020B0609070205080204" pitchFamily="49" charset="-128"/>
              </a:rPr>
              <a:t>の改変や追加に対応して、追加のヘッダ情報を記述することは可能です</a:t>
            </a:r>
            <a:r>
              <a:rPr lang="ja-JP" altLang="en-US" sz="1200" dirty="0">
                <a:solidFill>
                  <a:srgbClr val="000000"/>
                </a:solidFill>
                <a:latin typeface="ＭＳ ゴシック" panose="020B0609070205080204" pitchFamily="49" charset="-128"/>
                <a:ea typeface="ＭＳ ゴシック" panose="020B0609070205080204" pitchFamily="49" charset="-128"/>
              </a:rPr>
              <a:t>。（注：ライセンスによって、ドキュメント上の変更を要求するものもあります）</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コンプライアンスプロセスで重要なステップ：</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・開発者向けガイドラインに従う。特に、</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コードがプロプライエタリのコードにリンクされたり</a:t>
            </a:r>
            <a:r>
              <a:rPr lang="ja-JP" altLang="en-US" sz="1200" u="none" dirty="0">
                <a:solidFill>
                  <a:srgbClr val="000000"/>
                </a:solidFill>
                <a:latin typeface="ＭＳ ゴシック" panose="020B0609070205080204" pitchFamily="49" charset="-128"/>
                <a:ea typeface="ＭＳ ゴシック" panose="020B0609070205080204" pitchFamily="49" charset="-128"/>
              </a:rPr>
              <a:t>組み込まれたり</a:t>
            </a:r>
            <a:r>
              <a:rPr lang="ja-JP" altLang="en-US" sz="1200" dirty="0">
                <a:solidFill>
                  <a:srgbClr val="000000"/>
                </a:solidFill>
                <a:latin typeface="ＭＳ ゴシック" panose="020B0609070205080204" pitchFamily="49" charset="-128"/>
                <a:ea typeface="ＭＳ ゴシック" panose="020B0609070205080204" pitchFamily="49" charset="-128"/>
              </a:rPr>
              <a:t>するような場合は特に意識する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・（製品）サイクルの早期からすべての</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についてレビューし、承認する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・アーキテクチャをレビューし、両立しないライセンスのコンポーネントの混在を回避する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・リリース前に、すべての製品、すべてのバージョンについて</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コンプライアンスを検証する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の新しいバージョンに対してコンプライアンスをレビューする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以前レビューされた</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コンポーネントの新バージョン</a:t>
            </a:r>
            <a:r>
              <a:rPr lang="ja-JP" altLang="en-US" sz="1200" u="sng" dirty="0">
                <a:solidFill>
                  <a:srgbClr val="000000"/>
                </a:solidFill>
                <a:latin typeface="ＭＳ ゴシック" panose="020B0609070205080204" pitchFamily="49" charset="-128"/>
                <a:ea typeface="ＭＳ ゴシック" panose="020B0609070205080204" pitchFamily="49" charset="-128"/>
              </a:rPr>
              <a:t>が</a:t>
            </a:r>
            <a:r>
              <a:rPr lang="ja-JP" altLang="en-US" sz="1200" dirty="0">
                <a:solidFill>
                  <a:srgbClr val="000000"/>
                </a:solidFill>
                <a:latin typeface="ＭＳ ゴシック" panose="020B0609070205080204" pitchFamily="49" charset="-128"/>
                <a:ea typeface="ＭＳ ゴシック" panose="020B0609070205080204" pitchFamily="49" charset="-128"/>
              </a:rPr>
              <a:t>新たなコンプライアンス上の問題</a:t>
            </a:r>
            <a:r>
              <a:rPr lang="ja-JP" altLang="en-US" sz="1200" u="sng" dirty="0">
                <a:solidFill>
                  <a:srgbClr val="000000"/>
                </a:solidFill>
                <a:latin typeface="ＭＳ ゴシック" panose="020B0609070205080204" pitchFamily="49" charset="-128"/>
                <a:ea typeface="ＭＳ ゴシック" panose="020B0609070205080204" pitchFamily="49" charset="-128"/>
              </a:rPr>
              <a:t>を</a:t>
            </a:r>
            <a:r>
              <a:rPr lang="ja-JP" altLang="en-US" sz="1200" dirty="0">
                <a:solidFill>
                  <a:srgbClr val="000000"/>
                </a:solidFill>
                <a:latin typeface="ＭＳ ゴシック" panose="020B0609070205080204" pitchFamily="49" charset="-128"/>
                <a:ea typeface="ＭＳ ゴシック" panose="020B0609070205080204" pitchFamily="49" charset="-128"/>
              </a:rPr>
              <a:t>起こす可能性：</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コンポーネントの新しいバージョンに対して</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ライセンスが変更される（</a:t>
            </a:r>
            <a:r>
              <a:rPr lang="en-US" altLang="ja-JP" sz="1200" dirty="0" err="1">
                <a:solidFill>
                  <a:srgbClr val="000000"/>
                </a:solidFill>
                <a:latin typeface="ＭＳ ゴシック" panose="020B0609070205080204" pitchFamily="49" charset="-128"/>
                <a:ea typeface="ＭＳ ゴシック" panose="020B0609070205080204" pitchFamily="49" charset="-128"/>
              </a:rPr>
              <a:t>ghostscript</a:t>
            </a:r>
            <a:r>
              <a:rPr lang="ja-JP" altLang="en-US" sz="1200" dirty="0">
                <a:solidFill>
                  <a:srgbClr val="000000"/>
                </a:solidFill>
                <a:latin typeface="ＭＳ ゴシック" panose="020B0609070205080204" pitchFamily="49" charset="-128"/>
                <a:ea typeface="ＭＳ ゴシック" panose="020B0609070205080204" pitchFamily="49" charset="-128"/>
              </a:rPr>
              <a:t>の例　</a:t>
            </a:r>
            <a:r>
              <a:rPr lang="en-US" altLang="ja-JP" sz="1200" u="sng" dirty="0">
                <a:solidFill>
                  <a:schemeClr val="hlink"/>
                </a:solidFill>
                <a:hlinkClick r:id="rId3"/>
              </a:rPr>
              <a:t>https://en.wikipedia.org/wiki/Ghostscript</a:t>
            </a:r>
            <a:r>
              <a:rPr lang="ja-JP" altLang="en-US" sz="1200" u="sng" dirty="0">
                <a:solidFill>
                  <a:schemeClr val="hlink"/>
                </a:solidFill>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smtClean="0">
                <a:solidFill>
                  <a:srgbClr val="000000"/>
                </a:solidFill>
                <a:latin typeface="ＭＳ ゴシック" panose="020B0609070205080204" pitchFamily="49" charset="-128"/>
                <a:ea typeface="ＭＳ ゴシック" panose="020B0609070205080204" pitchFamily="49" charset="-128"/>
              </a:rPr>
              <a:t>・</a:t>
            </a:r>
            <a:r>
              <a:rPr lang="ja-JP" altLang="en-US" sz="1200" u="none" dirty="0" smtClean="0">
                <a:solidFill>
                  <a:srgbClr val="000000"/>
                </a:solidFill>
                <a:latin typeface="ＭＳ ゴシック" panose="020B0609070205080204" pitchFamily="49" charset="-128"/>
                <a:ea typeface="ＭＳ ゴシック" panose="020B0609070205080204" pitchFamily="49" charset="-128"/>
              </a:rPr>
              <a:t>新バージョンの依存関係に伴って導入される新しいソフトウェアモジュールが、追加の義務を作り出すことがある。これらのモジュールは、</a:t>
            </a:r>
            <a:r>
              <a:rPr lang="en-US" altLang="ja-JP" sz="1200" u="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u="none" dirty="0" smtClean="0">
                <a:solidFill>
                  <a:srgbClr val="000000"/>
                </a:solidFill>
                <a:latin typeface="ＭＳ ゴシック" panose="020B0609070205080204" pitchFamily="49" charset="-128"/>
                <a:ea typeface="ＭＳ ゴシック" panose="020B0609070205080204" pitchFamily="49" charset="-128"/>
              </a:rPr>
              <a:t>頒布物に組み入れられる場合もあれば、ビルド時にリンクされる場合もある</a:t>
            </a:r>
            <a:endParaRPr lang="en-US" altLang="ja-JP" sz="1200" u="none"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u="none" dirty="0">
                <a:solidFill>
                  <a:srgbClr val="000000"/>
                </a:solidFill>
                <a:latin typeface="ＭＳ ゴシック" panose="020B0609070205080204" pitchFamily="49" charset="-128"/>
                <a:ea typeface="ＭＳ ゴシック" panose="020B0609070205080204" pitchFamily="49" charset="-128"/>
              </a:rPr>
              <a:t>外製のソフトウェアについて考慮すべきリスクとは何か？</a:t>
            </a:r>
            <a:endParaRPr lang="en-US" altLang="ja-JP" sz="1200" u="none"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u="none" dirty="0">
                <a:solidFill>
                  <a:srgbClr val="000000"/>
                </a:solidFill>
                <a:latin typeface="ＭＳ ゴシック" panose="020B0609070205080204" pitchFamily="49" charset="-128"/>
                <a:ea typeface="ＭＳ ゴシック" panose="020B0609070205080204" pitchFamily="49" charset="-128"/>
              </a:rPr>
              <a:t>・外製ソフトウェアに明に組み込まれた</a:t>
            </a:r>
            <a:r>
              <a:rPr lang="en-US" altLang="ja-JP" sz="1200" u="none" dirty="0">
                <a:solidFill>
                  <a:srgbClr val="000000"/>
                </a:solidFill>
                <a:latin typeface="ＭＳ ゴシック" panose="020B0609070205080204" pitchFamily="49" charset="-128"/>
                <a:ea typeface="ＭＳ ゴシック" panose="020B0609070205080204" pitchFamily="49" charset="-128"/>
              </a:rPr>
              <a:t>FOSS</a:t>
            </a:r>
            <a:r>
              <a:rPr lang="ja-JP" altLang="en-US" sz="1200" u="none" dirty="0">
                <a:solidFill>
                  <a:srgbClr val="000000"/>
                </a:solidFill>
                <a:latin typeface="ＭＳ ゴシック" panose="020B0609070205080204" pitchFamily="49" charset="-128"/>
                <a:ea typeface="ＭＳ ゴシック" panose="020B0609070205080204" pitchFamily="49" charset="-128"/>
              </a:rPr>
              <a:t>についてのライセンス コンプライアンス</a:t>
            </a:r>
          </a:p>
          <a:p>
            <a:pPr>
              <a:buSzPct val="25000"/>
            </a:pPr>
            <a:r>
              <a:rPr lang="ja-JP" altLang="en-US" sz="1200" u="none" dirty="0">
                <a:solidFill>
                  <a:srgbClr val="000000"/>
                </a:solidFill>
                <a:latin typeface="ＭＳ ゴシック" panose="020B0609070205080204" pitchFamily="49" charset="-128"/>
                <a:ea typeface="ＭＳ ゴシック" panose="020B0609070205080204" pitchFamily="49" charset="-128"/>
              </a:rPr>
              <a:t>・外製ソフトウェアを他の</a:t>
            </a:r>
            <a:r>
              <a:rPr lang="en-US" altLang="ja-JP" sz="1200" u="none" dirty="0">
                <a:solidFill>
                  <a:srgbClr val="000000"/>
                </a:solidFill>
                <a:latin typeface="ＭＳ ゴシック" panose="020B0609070205080204" pitchFamily="49" charset="-128"/>
                <a:ea typeface="ＭＳ ゴシック" panose="020B0609070205080204" pitchFamily="49" charset="-128"/>
              </a:rPr>
              <a:t>FOSS</a:t>
            </a:r>
            <a:r>
              <a:rPr lang="ja-JP" altLang="en-US" sz="1200" u="none" dirty="0">
                <a:solidFill>
                  <a:srgbClr val="000000"/>
                </a:solidFill>
                <a:latin typeface="ＭＳ ゴシック" panose="020B0609070205080204" pitchFamily="49" charset="-128"/>
                <a:ea typeface="ＭＳ ゴシック" panose="020B0609070205080204" pitchFamily="49" charset="-128"/>
              </a:rPr>
              <a:t>ないしはプロプラエタリソフトウェアと統合することで生じる潜在的なライセンス上の矛盾</a:t>
            </a:r>
            <a:endParaRPr lang="en-US" altLang="ja-JP" sz="1200" u="none"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u="none" dirty="0">
                <a:solidFill>
                  <a:srgbClr val="000000"/>
                </a:solidFill>
                <a:latin typeface="ＭＳ ゴシック" panose="020B0609070205080204" pitchFamily="49" charset="-128"/>
                <a:ea typeface="ＭＳ ゴシック" panose="020B0609070205080204" pitchFamily="49" charset="-128"/>
              </a:rPr>
              <a:t>・外製ソフトウェアに含まれている、明らかになっていない、もしくは知られていない</a:t>
            </a:r>
            <a:r>
              <a:rPr lang="en-US" altLang="ja-JP" sz="1200" u="none" dirty="0">
                <a:solidFill>
                  <a:srgbClr val="000000"/>
                </a:solidFill>
                <a:latin typeface="ＭＳ ゴシック" panose="020B0609070205080204" pitchFamily="49" charset="-128"/>
                <a:ea typeface="ＭＳ ゴシック" panose="020B0609070205080204" pitchFamily="49" charset="-128"/>
              </a:rPr>
              <a:t>FOSS</a:t>
            </a:r>
            <a:r>
              <a:rPr lang="ja-JP" altLang="en-US" sz="1200" u="none" dirty="0">
                <a:solidFill>
                  <a:srgbClr val="000000"/>
                </a:solidFill>
                <a:latin typeface="ＭＳ ゴシック" panose="020B0609070205080204" pitchFamily="49" charset="-128"/>
                <a:ea typeface="ＭＳ ゴシック" panose="020B0609070205080204" pitchFamily="49" charset="-128"/>
              </a:rPr>
              <a:t>の存在</a:t>
            </a:r>
            <a:endParaRPr lang="en-US" altLang="ja-JP" sz="1200" u="none"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en-US" sz="1200" dirty="0">
                <a:solidFill>
                  <a:srgbClr val="000000"/>
                </a:solidFill>
              </a:rPr>
              <a:t>--</a:t>
            </a:r>
          </a:p>
          <a:p>
            <a:pPr>
              <a:buSzPct val="25000"/>
            </a:pPr>
            <a:r>
              <a:rPr lang="en-US" sz="1200" dirty="0">
                <a:solidFill>
                  <a:srgbClr val="000000"/>
                </a:solidFill>
              </a:rPr>
              <a:t>General guidelines developers can practices when working with FOSS: </a:t>
            </a:r>
          </a:p>
          <a:p>
            <a:pPr>
              <a:buSzPct val="25000"/>
            </a:pPr>
            <a:r>
              <a:rPr lang="en-US" sz="1200" dirty="0">
                <a:solidFill>
                  <a:srgbClr val="000000"/>
                </a:solidFill>
              </a:rPr>
              <a:t>- Select code from high quality FOSS communities </a:t>
            </a:r>
          </a:p>
          <a:p>
            <a:pPr>
              <a:buSzPct val="25000"/>
            </a:pPr>
            <a:r>
              <a:rPr lang="en-US" sz="1200" dirty="0">
                <a:solidFill>
                  <a:srgbClr val="000000"/>
                </a:solidFill>
              </a:rPr>
              <a:t>- Seek guidance </a:t>
            </a:r>
          </a:p>
          <a:p>
            <a:pPr>
              <a:buSzPct val="25000"/>
            </a:pPr>
            <a:r>
              <a:rPr lang="en-US" sz="1200" dirty="0">
                <a:solidFill>
                  <a:srgbClr val="000000"/>
                </a:solidFill>
              </a:rPr>
              <a:t>- Preserve existing licensing information </a:t>
            </a:r>
          </a:p>
          <a:p>
            <a:pPr>
              <a:buSzPct val="25000"/>
            </a:pPr>
            <a:r>
              <a:rPr lang="en-US" sz="1200" dirty="0">
                <a:solidFill>
                  <a:srgbClr val="000000"/>
                </a:solidFill>
              </a:rPr>
              <a:t>- Gather and retain FOSS project information for your review process </a:t>
            </a:r>
          </a:p>
          <a:p>
            <a:pPr>
              <a:buSzPct val="25000"/>
            </a:pPr>
            <a:r>
              <a:rPr lang="en-US" sz="1200" dirty="0">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a:buSzPct val="25000"/>
            </a:pPr>
            <a:r>
              <a:rPr lang="en-US" sz="1200" dirty="0">
                <a:solidFill>
                  <a:srgbClr val="000000"/>
                </a:solidFill>
              </a:rPr>
              <a:t>Important steps in a compliance process: </a:t>
            </a:r>
          </a:p>
          <a:p>
            <a:pPr>
              <a:buSzPct val="25000"/>
            </a:pPr>
            <a:r>
              <a:rPr lang="en-US" sz="1200" dirty="0">
                <a:solidFill>
                  <a:srgbClr val="000000"/>
                </a:solidFill>
              </a:rPr>
              <a:t>- Follow developer guidelines, especially for any FOSS code included in or linked to proprietary code </a:t>
            </a:r>
          </a:p>
          <a:p>
            <a:pPr>
              <a:buSzPct val="25000"/>
            </a:pPr>
            <a:r>
              <a:rPr lang="en-US" sz="1200" dirty="0">
                <a:solidFill>
                  <a:srgbClr val="000000"/>
                </a:solidFill>
              </a:rPr>
              <a:t>- Review and approve all FOSS early in the cycle </a:t>
            </a:r>
          </a:p>
          <a:p>
            <a:pPr>
              <a:buSzPct val="25000"/>
            </a:pPr>
            <a:r>
              <a:rPr lang="en-US" sz="1200" dirty="0">
                <a:solidFill>
                  <a:srgbClr val="000000"/>
                </a:solidFill>
              </a:rPr>
              <a:t>- Review architecture and avoid mixing components governed by incompatible licenses </a:t>
            </a:r>
          </a:p>
          <a:p>
            <a:pPr>
              <a:buSzPct val="25000"/>
            </a:pPr>
            <a:r>
              <a:rPr lang="en-US" sz="1200" dirty="0">
                <a:solidFill>
                  <a:srgbClr val="000000"/>
                </a:solidFill>
              </a:rPr>
              <a:t>- Verify FOSS compliance for every product and every version prior to release </a:t>
            </a:r>
          </a:p>
          <a:p>
            <a:pPr>
              <a:buSzPct val="25000"/>
            </a:pPr>
            <a:r>
              <a:rPr lang="en-US" sz="1200" dirty="0">
                <a:solidFill>
                  <a:srgbClr val="000000"/>
                </a:solidFill>
              </a:rPr>
              <a:t>- Review FOSS compliance for new versions of FOSS </a:t>
            </a:r>
          </a:p>
          <a:p>
            <a:pPr>
              <a:buSzPct val="25000"/>
            </a:pPr>
            <a:r>
              <a:rPr lang="en-US" sz="1200" dirty="0">
                <a:solidFill>
                  <a:srgbClr val="000000"/>
                </a:solidFill>
              </a:rPr>
              <a:t>A new version of a previously reviewed FOSS component can create new compliance issues by: </a:t>
            </a:r>
          </a:p>
          <a:p>
            <a:pPr>
              <a:buSzPct val="25000"/>
            </a:pPr>
            <a:r>
              <a:rPr lang="en-US" sz="1200" dirty="0">
                <a:solidFill>
                  <a:srgbClr val="000000"/>
                </a:solidFill>
              </a:rPr>
              <a:t>- A change in the FOSS license for the new version of the FOSS component(e.g. </a:t>
            </a:r>
            <a:r>
              <a:rPr lang="en-US" sz="1200" dirty="0" err="1">
                <a:solidFill>
                  <a:srgbClr val="000000"/>
                </a:solidFill>
              </a:rPr>
              <a:t>ghostscript</a:t>
            </a:r>
            <a:r>
              <a:rPr lang="en-US" sz="1200" dirty="0">
                <a:solidFill>
                  <a:srgbClr val="000000"/>
                </a:solidFill>
              </a:rPr>
              <a:t> </a:t>
            </a:r>
            <a:r>
              <a:rPr lang="en-US" sz="1200" u="sng" dirty="0">
                <a:solidFill>
                  <a:schemeClr val="hlink"/>
                </a:solidFill>
                <a:hlinkClick r:id="rId3"/>
              </a:rPr>
              <a:t>https://en.wikipedia.org/wiki/Ghostscript</a:t>
            </a:r>
            <a:r>
              <a:rPr lang="en-US" sz="1200" dirty="0">
                <a:solidFill>
                  <a:srgbClr val="000000"/>
                </a:solidFill>
              </a:rPr>
              <a:t>) </a:t>
            </a:r>
          </a:p>
          <a:p>
            <a:pPr>
              <a:buSzPct val="25000"/>
            </a:pPr>
            <a:r>
              <a:rPr lang="en-US" sz="1200" dirty="0">
                <a:solidFill>
                  <a:srgbClr val="000000"/>
                </a:solidFill>
              </a:rPr>
              <a:t>- New dependencies introduced with new versions which create additional FOSS obligations. These dependencies may be embedded in the FOSS distribution or they may be dependencies resolved at build time. </a:t>
            </a:r>
          </a:p>
          <a:p>
            <a:pPr>
              <a:buSzPct val="25000"/>
            </a:pPr>
            <a:r>
              <a:rPr lang="en-US" sz="1200" dirty="0">
                <a:solidFill>
                  <a:srgbClr val="000000"/>
                </a:solidFill>
              </a:rPr>
              <a:t>What risks should you address with in-bound software? </a:t>
            </a:r>
          </a:p>
          <a:p>
            <a:pPr>
              <a:buSzPct val="25000"/>
            </a:pPr>
            <a:r>
              <a:rPr lang="en-US" sz="1200" dirty="0">
                <a:solidFill>
                  <a:srgbClr val="000000"/>
                </a:solidFill>
              </a:rPr>
              <a:t>- License compliance for any disclosed FOSS embedded in the in-bound software </a:t>
            </a:r>
          </a:p>
          <a:p>
            <a:pPr>
              <a:buSzPct val="25000"/>
            </a:pPr>
            <a:r>
              <a:rPr lang="en-US" sz="1200" dirty="0">
                <a:solidFill>
                  <a:srgbClr val="000000"/>
                </a:solidFill>
              </a:rPr>
              <a:t>- The potential for creating license conflicts by integrating inbound software with other FOSS or proprietary software </a:t>
            </a:r>
          </a:p>
          <a:p>
            <a:pPr>
              <a:buSzPct val="25000"/>
            </a:pPr>
            <a:r>
              <a:rPr lang="en-US" sz="1200" dirty="0">
                <a:solidFill>
                  <a:srgbClr val="000000"/>
                </a:solidFill>
              </a:rPr>
              <a:t>- Undisclosed or unknown FOSS included in the in-bound software </a:t>
            </a:r>
          </a:p>
        </p:txBody>
      </p:sp>
      <p:sp>
        <p:nvSpPr>
          <p:cNvPr id="986" name="Shape 986"/>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84</a:t>
            </a:fld>
            <a:endParaRPr lang="en-US">
              <a:latin typeface="Roboto"/>
              <a:ea typeface="Roboto"/>
              <a:cs typeface="Roboto"/>
              <a:sym typeface="Roboto"/>
            </a:endParaRPr>
          </a:p>
        </p:txBody>
      </p:sp>
    </p:spTree>
    <p:extLst>
      <p:ext uri="{BB962C8B-B14F-4D97-AF65-F5344CB8AC3E}">
        <p14:creationId xmlns:p14="http://schemas.microsoft.com/office/powerpoint/2010/main" val="92693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このスライドでは、ソフトウェアに対する著作権法の</a:t>
            </a:r>
            <a:r>
              <a:rPr lang="en-US" i="0" baseline="0" dirty="0" err="1">
                <a:latin typeface="ＭＳ ゴシック" panose="020B0609070205080204" pitchFamily="49" charset="-128"/>
                <a:ea typeface="ＭＳ ゴシック" panose="020B0609070205080204" pitchFamily="49" charset="-128"/>
              </a:rPr>
              <a:t>最重要部分を明確にしています</a:t>
            </a:r>
            <a:r>
              <a:rPr lang="en-US" i="0" baseline="0" dirty="0">
                <a:latin typeface="ＭＳ ゴシック" panose="020B0609070205080204" pitchFamily="49" charset="-128"/>
                <a:ea typeface="ＭＳ ゴシック" panose="020B0609070205080204" pitchFamily="49" charset="-128"/>
              </a:rPr>
              <a:t>。</a:t>
            </a:r>
          </a:p>
          <a:p>
            <a:endParaRPr lang="en-US" i="0" baseline="0" dirty="0">
              <a:latin typeface="Calibri"/>
            </a:endParaRPr>
          </a:p>
          <a:p>
            <a:r>
              <a:rPr lang="en-US" i="0" baseline="0" dirty="0">
                <a:latin typeface="Calibri"/>
              </a:rPr>
              <a:t>---</a:t>
            </a:r>
          </a:p>
          <a:p>
            <a:pPr defTabSz="1314724">
              <a:defRPr/>
            </a:pPr>
            <a:r>
              <a:rPr lang="en-US" altLang="ja-JP" i="0" dirty="0">
                <a:latin typeface="+mn-lt"/>
              </a:rPr>
              <a:t>This slide clarifies the most important part</a:t>
            </a:r>
            <a:r>
              <a:rPr lang="en-US" altLang="ja-JP" i="0" baseline="0" dirty="0">
                <a:latin typeface="+mn-lt"/>
              </a:rPr>
              <a:t>s of copyright law to software.</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83796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95827" y="6488668"/>
            <a:ext cx="11000346" cy="369332"/>
          </a:xfrm>
          <a:prstGeom prst="rect">
            <a:avLst/>
          </a:prstGeom>
        </p:spPr>
        <p:txBody>
          <a:bodyPr wrap="square" rtlCol="0">
            <a:spAutoFit/>
          </a:bodyPr>
          <a:lstStyle/>
          <a:p>
            <a:pPr algn="ctr"/>
            <a:r>
              <a:rPr lang="ja-JP" altLang="en-US" sz="1800" kern="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本スライドは法的助言を提供するものではありません。</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These</a:t>
            </a:r>
            <a:r>
              <a:rPr lang="en-US" baseline="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 slides do not contain </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algn="ctr">
              <a:buSzPct val="25000"/>
            </a:pPr>
            <a:r>
              <a:rPr lang="en-US" kern="0">
                <a:solidFill>
                  <a:srgbClr val="7F7F7F"/>
                </a:solidFill>
                <a:latin typeface="Roboto"/>
                <a:ea typeface="Roboto"/>
                <a:cs typeface="Roboto"/>
                <a:sym typeface="Roboto"/>
              </a:rPr>
              <a:t>These slides do not contain legal advice</a:t>
            </a:r>
          </a:p>
        </p:txBody>
      </p:sp>
    </p:spTree>
    <p:extLst>
      <p:ext uri="{BB962C8B-B14F-4D97-AF65-F5344CB8AC3E}">
        <p14:creationId xmlns:p14="http://schemas.microsoft.com/office/powerpoint/2010/main" val="2848004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223160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3016060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1179722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282508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11/14/2017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11/14/2017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11/14/2017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11/14/2017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kern="0"/>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200" kern="0">
                <a:solidFill>
                  <a:srgbClr val="FFFFFF"/>
                </a:solidFill>
                <a:latin typeface="Roboto"/>
                <a:ea typeface="Roboto"/>
                <a:cs typeface="Roboto"/>
                <a:sym typeface="Roboto"/>
              </a:rPr>
              <a:pPr>
                <a:buSzPct val="25000"/>
              </a:pPr>
              <a:t>‹#›</a:t>
            </a:fld>
            <a:endParaRPr lang="en-US" sz="1200" kern="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505729311"/>
      </p:ext>
    </p:extLst>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4.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479177"/>
            <a:ext cx="10464800" cy="1927225"/>
          </a:xfrm>
        </p:spPr>
        <p:txBody>
          <a:bodyPr/>
          <a:lstStyle/>
          <a:p>
            <a:r>
              <a:rPr lang="en-US"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カリキュラム</a:t>
            </a:r>
          </a:p>
        </p:txBody>
      </p:sp>
      <p:sp>
        <p:nvSpPr>
          <p:cNvPr id="3" name="Subtitle 2"/>
          <p:cNvSpPr>
            <a:spLocks noGrp="1"/>
          </p:cNvSpPr>
          <p:nvPr>
            <p:ph type="subTitle" idx="1"/>
          </p:nvPr>
        </p:nvSpPr>
        <p:spPr>
          <a:xfrm>
            <a:off x="863599" y="3505200"/>
            <a:ext cx="10660993" cy="2552700"/>
          </a:xfrm>
        </p:spPr>
        <p:txBody>
          <a:bodyPr vert="horz" lIns="91440" tIns="45720" rIns="91440" bIns="45720" rtlCol="0" anchor="t">
            <a:noAutofit/>
          </a:bodyPr>
          <a:lstStyle/>
          <a:p>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FOSSトレーニング</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リファレンス スライド </a:t>
            </a:r>
            <a:r>
              <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仕様書 </a:t>
            </a:r>
            <a:r>
              <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1.1</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版対応</a:t>
            </a:r>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a:t>
            </a:r>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は </a:t>
            </a:r>
            <a: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3"/>
              </a:rPr>
              <a:t>Creative Commons CC0 1.0 Universal </a:t>
            </a:r>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ライセンスの下でリリースされています。</a:t>
            </a:r>
          </a:p>
          <a:p>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本スライドの使用、改変および共有にあたっての制限はありません。</a:t>
            </a:r>
            <a:endPar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また、これらは無保証となります。</a:t>
            </a:r>
            <a:endPar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本スライドは米国法令に準じています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米国外</a:t>
            </a:r>
            <a:r>
              <a:rPr lang="ja-JP" altLang="en-US" sz="14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a:t>
            </a:r>
            <a:r>
              <a:rPr lang="en-US" sz="14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は法的要求事項が異なる場合がありますのでコンプライアンス </a:t>
            </a:r>
            <a:r>
              <a:rPr lang="en-US" sz="140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プログラムで本スライドを使う際にはこの点を考慮する必要があります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ソフトウェアにおける特許の概念</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特許は、機能を保護する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これには、コンピュータ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プログラムのような演算方法が含まれ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抽象的なアイデアや自然法則は保護し</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ある国で特許を得ようとする場合、その国での出願することが必須となる。特許が授与された場合、その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保有者は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他者の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独立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した</a:t>
            </a:r>
            <a:r>
              <a:rPr lang="en-US" dirty="0" err="1">
                <a:latin typeface="メイリオ" panose="020B0604030504040204" pitchFamily="50" charset="-128"/>
                <a:ea typeface="メイリオ" panose="020B0604030504040204" pitchFamily="50" charset="-128"/>
                <a:cs typeface="メイリオ" panose="020B0604030504040204" pitchFamily="50" charset="-128"/>
              </a:rPr>
              <a:t>創作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であっても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あらゆる人に対しその機能の使用を停止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させる権利をもつことになる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他者がその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技術</a:t>
            </a:r>
            <a:r>
              <a:rPr lang="en-US" dirty="0" err="1">
                <a:latin typeface="メイリオ" panose="020B0604030504040204" pitchFamily="50" charset="-128"/>
                <a:ea typeface="メイリオ" panose="020B0604030504040204" pitchFamily="50" charset="-128"/>
                <a:cs typeface="メイリオ" panose="020B0604030504040204" pitchFamily="50" charset="-128"/>
              </a:rPr>
              <a:t>を使いたい場合、特許ライセンス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その技術の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製造、製造委託</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販売</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販売の提示、</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および輸入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に関する権利</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を求めることができ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他者が同じ発明を独立して創作した場合でも、特許侵害が起こることがある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8777852" cy="338554"/>
          </a:xfrm>
          <a:prstGeom prst="rect">
            <a:avLst/>
          </a:prstGeom>
          <a:noFill/>
        </p:spPr>
        <p:txBody>
          <a:bodyPr wrap="none" rtlCol="0">
            <a:spAutoFit/>
          </a:bodyPr>
          <a:lstStyle/>
          <a:p>
            <a:r>
              <a:rPr kumimoji="1" lang="en-US" altLang="ja-JP" sz="1600" dirty="0"/>
              <a:t>※</a:t>
            </a:r>
            <a:r>
              <a:rPr kumimoji="1" lang="ja-JP" altLang="en-US" sz="1600" dirty="0"/>
              <a:t>それぞれ英文で、</a:t>
            </a:r>
            <a:r>
              <a:rPr lang="en-US" altLang="ja-JP" sz="1600" dirty="0"/>
              <a:t> rights to </a:t>
            </a:r>
            <a:r>
              <a:rPr lang="ja-JP" altLang="en-US" sz="1600" dirty="0"/>
              <a:t>「</a:t>
            </a:r>
            <a:r>
              <a:rPr lang="en-US" altLang="ja-JP" sz="1600" dirty="0"/>
              <a:t>use</a:t>
            </a:r>
            <a:r>
              <a:rPr lang="ja-JP" altLang="en-US" sz="1600" dirty="0"/>
              <a:t>」</a:t>
            </a:r>
            <a:r>
              <a:rPr lang="en-US" altLang="ja-JP" sz="1600" dirty="0"/>
              <a:t>, </a:t>
            </a:r>
            <a:r>
              <a:rPr lang="ja-JP" altLang="en-US" sz="1600" dirty="0"/>
              <a:t>「</a:t>
            </a:r>
            <a:r>
              <a:rPr lang="en-US" altLang="ja-JP" sz="1600" dirty="0"/>
              <a:t>make</a:t>
            </a:r>
            <a:r>
              <a:rPr lang="ja-JP" altLang="en-US" sz="1600" dirty="0"/>
              <a:t>」</a:t>
            </a:r>
            <a:r>
              <a:rPr lang="en-US" altLang="ja-JP" sz="1600" dirty="0"/>
              <a:t>, </a:t>
            </a:r>
            <a:r>
              <a:rPr lang="ja-JP" altLang="en-US" sz="1600" dirty="0"/>
              <a:t>「</a:t>
            </a:r>
            <a:r>
              <a:rPr lang="en-US" altLang="ja-JP" sz="1600" dirty="0"/>
              <a:t>have made</a:t>
            </a:r>
            <a:r>
              <a:rPr lang="ja-JP" altLang="en-US" sz="1600" dirty="0"/>
              <a:t>」</a:t>
            </a:r>
            <a:r>
              <a:rPr lang="en-US" altLang="ja-JP" sz="1600" dirty="0"/>
              <a:t>, </a:t>
            </a:r>
            <a:r>
              <a:rPr lang="ja-JP" altLang="en-US" sz="1600" dirty="0"/>
              <a:t>「</a:t>
            </a:r>
            <a:r>
              <a:rPr lang="en-US" altLang="ja-JP" sz="1600" dirty="0"/>
              <a:t>sell</a:t>
            </a:r>
            <a:r>
              <a:rPr lang="ja-JP" altLang="en-US" sz="1600" dirty="0"/>
              <a:t>」</a:t>
            </a:r>
            <a:r>
              <a:rPr lang="en-US" altLang="ja-JP" sz="1600" dirty="0"/>
              <a:t>, </a:t>
            </a:r>
            <a:r>
              <a:rPr lang="ja-JP" altLang="en-US" sz="1600" dirty="0"/>
              <a:t>「</a:t>
            </a:r>
            <a:r>
              <a:rPr lang="en-US" altLang="ja-JP" sz="1600" dirty="0"/>
              <a:t>offer for sale</a:t>
            </a:r>
            <a:r>
              <a:rPr lang="ja-JP" altLang="en-US" sz="1600" dirty="0"/>
              <a:t>」</a:t>
            </a:r>
            <a:r>
              <a:rPr lang="en-US" altLang="ja-JP" sz="1600" dirty="0"/>
              <a:t>,and </a:t>
            </a:r>
            <a:r>
              <a:rPr lang="ja-JP" altLang="en-US" sz="1600"/>
              <a:t>「</a:t>
            </a:r>
            <a:r>
              <a:rPr lang="en-US" altLang="ja-JP" sz="1600"/>
              <a:t>import</a:t>
            </a:r>
            <a:r>
              <a:rPr lang="ja-JP" altLang="en-US" sz="1600"/>
              <a:t>」</a:t>
            </a:r>
            <a:endParaRPr kumimoji="1" lang="ja-JP" altLang="en-US" sz="1600" dirty="0"/>
          </a:p>
        </p:txBody>
      </p:sp>
    </p:spTree>
    <p:extLst>
      <p:ext uri="{BB962C8B-B14F-4D97-AF65-F5344CB8AC3E}">
        <p14:creationId xmlns:p14="http://schemas.microsoft.com/office/powerpoint/2010/main" val="456333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ライセンス」は、著作権や特許の保有者が他者に対し許諾や権利を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与える手法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ライセンスは以下に対し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制約を課す</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許可される使用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形態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非商用、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派生的著作物の作成</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製造委託、大量生産</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独占的</a:t>
            </a: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非独占的な</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許諾条件</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地理的な範囲</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無期限か、期限付きか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に条件を持たせることができ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すなわち何らかの義務を満たした場合にのみ、そのライセンスを得る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例）帰属</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情報</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を提供する、互恵的ライセンスを供与する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保証、免責、サポート、アップグレード、保守に関する契約事項も含まれる場合があ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7547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著作権法はどのようなものを保護しますか？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ソフトウェアにとって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a:t>
            </a:r>
            <a:r>
              <a:rPr lang="en-US" dirty="0" err="1">
                <a:latin typeface="メイリオ" panose="020B0604030504040204" pitchFamily="50" charset="-128"/>
                <a:ea typeface="メイリオ" panose="020B0604030504040204" pitchFamily="50" charset="-128"/>
                <a:cs typeface="メイリオ" panose="020B0604030504040204" pitchFamily="50" charset="-128"/>
              </a:rPr>
              <a:t>重要なのは著作権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のどのような権利</a:t>
            </a:r>
            <a:r>
              <a:rPr lang="en-US" dirty="0" err="1">
                <a:latin typeface="メイリオ" panose="020B0604030504040204" pitchFamily="50" charset="-128"/>
                <a:ea typeface="メイリオ" panose="020B0604030504040204" pitchFamily="50" charset="-128"/>
                <a:cs typeface="メイリオ" panose="020B0604030504040204" pitchFamily="50" charset="-128"/>
              </a:rPr>
              <a:t>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err="1">
                <a:latin typeface="メイリオ" panose="020B0604030504040204" pitchFamily="50" charset="-128"/>
                <a:ea typeface="メイリオ" panose="020B0604030504040204" pitchFamily="50" charset="-128"/>
                <a:cs typeface="メイリオ" panose="020B0604030504040204" pitchFamily="50" charset="-128"/>
              </a:rPr>
              <a:t>特許</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の対象になりますか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a:latin typeface="メイリオ" panose="020B0604030504040204" pitchFamily="50" charset="-128"/>
                <a:ea typeface="メイリオ" panose="020B0604030504040204" pitchFamily="50" charset="-128"/>
                <a:cs typeface="メイリオ" panose="020B0604030504040204" pitchFamily="50" charset="-128"/>
              </a:rPr>
              <a:t>特許はその保有者に対しどういった権利を付与しますか？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単独で自分のソフトウェアを開発した場合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第三者から</a:t>
            </a:r>
            <a:r>
              <a:rPr lang="en-US" dirty="0" err="1">
                <a:latin typeface="メイリオ" panose="020B0604030504040204" pitchFamily="50" charset="-128"/>
                <a:ea typeface="メイリオ" panose="020B0604030504040204" pitchFamily="50" charset="-128"/>
                <a:cs typeface="メイリオ" panose="020B0604030504040204" pitchFamily="50" charset="-128"/>
              </a:rPr>
              <a:t>著作権ライセンスを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がある可能性があり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ますか？特許の場合は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65488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第2章</a:t>
            </a:r>
          </a:p>
        </p:txBody>
      </p:sp>
      <p:sp>
        <p:nvSpPr>
          <p:cNvPr id="2" name="Text Placeholder 1"/>
          <p:cNvSpPr>
            <a:spLocks noGrp="1"/>
          </p:cNvSpPr>
          <p:nvPr>
            <p:ph type="body" idx="1"/>
          </p:nvPr>
        </p:nvSpPr>
        <p:spPr/>
        <p:txBody>
          <a:bodyPr>
            <a:normAutofit/>
          </a:bodyPr>
          <a:lstStyle/>
          <a:p>
            <a:r>
              <a:rPr lang="en-US" sz="480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61329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メイリオ" panose="020B0604030504040204" pitchFamily="50" charset="-128"/>
                <a:ea typeface="メイリオ" panose="020B0604030504040204" pitchFamily="50" charset="-128"/>
                <a:cs typeface="メイリオ" panose="020B0604030504040204" pitchFamily="50" charset="-128"/>
              </a:rPr>
              <a:t>FOSSライセンス </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81321"/>
            <a:ext cx="10796833"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定義として</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改変と再頒布を許容する条件の下でソースコード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入手可能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ものをいう</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FOSSライセンスには、帰属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x-none" dirty="0">
                <a:latin typeface="メイリオ" panose="020B0604030504040204" pitchFamily="50" charset="-128"/>
                <a:ea typeface="メイリオ" panose="020B0604030504040204" pitchFamily="50" charset="-128"/>
                <a:cs typeface="メイリオ" panose="020B0604030504040204" pitchFamily="50" charset="-128"/>
              </a:rPr>
              <a:t>の提供や著作権宣言文の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保持、</a:t>
            </a:r>
            <a:r>
              <a:rPr lang="x-none" dirty="0">
                <a:latin typeface="メイリオ" panose="020B0604030504040204" pitchFamily="50" charset="-128"/>
                <a:ea typeface="メイリオ" panose="020B0604030504040204" pitchFamily="50" charset="-128"/>
                <a:cs typeface="メイリオ" panose="020B0604030504040204" pitchFamily="50" charset="-128"/>
              </a:rPr>
              <a:t>もしくはソースコード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の入手を</a:t>
            </a:r>
            <a:r>
              <a:rPr lang="x-none" dirty="0">
                <a:latin typeface="メイリオ" panose="020B0604030504040204" pitchFamily="50" charset="-128"/>
                <a:ea typeface="メイリオ" panose="020B0604030504040204" pitchFamily="50" charset="-128"/>
                <a:cs typeface="メイリオ" panose="020B0604030504040204" pitchFamily="50" charset="-128"/>
              </a:rPr>
              <a:t>書面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x-none" dirty="0">
                <a:latin typeface="メイリオ" panose="020B0604030504040204" pitchFamily="50" charset="-128"/>
                <a:ea typeface="メイリオ" panose="020B0604030504040204" pitchFamily="50" charset="-128"/>
                <a:cs typeface="メイリオ" panose="020B0604030504040204" pitchFamily="50" charset="-128"/>
              </a:rPr>
              <a:t>申し出ること</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 ※ </a:t>
            </a:r>
            <a:r>
              <a:rPr lang="x-none" dirty="0">
                <a:latin typeface="メイリオ" panose="020B0604030504040204" pitchFamily="50" charset="-128"/>
                <a:ea typeface="メイリオ" panose="020B0604030504040204" pitchFamily="50" charset="-128"/>
                <a:cs typeface="メイリオ" panose="020B0604030504040204" pitchFamily="50" charset="-128"/>
              </a:rPr>
              <a:t>に関する条件を有する場合があ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代表的なライセンスは、オープンソース </a:t>
            </a:r>
            <a:r>
              <a:rPr lang="x-none" dirty="0">
                <a:latin typeface="メイリオ" panose="020B0604030504040204" pitchFamily="50" charset="-128"/>
                <a:ea typeface="メイリオ" panose="020B0604030504040204" pitchFamily="50" charset="-128"/>
                <a:cs typeface="メイリオ" panose="020B0604030504040204" pitchFamily="50" charset="-128"/>
              </a:rPr>
              <a:t>イニシアチブ（OSI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a:t>
            </a:r>
            <a:r>
              <a:rPr lang="x-none"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定義（OSD）に基づ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いて</a:t>
            </a:r>
            <a:r>
              <a:rPr lang="x-none" dirty="0">
                <a:latin typeface="メイリオ" panose="020B0604030504040204" pitchFamily="50" charset="-128"/>
                <a:ea typeface="メイリオ" panose="020B0604030504040204" pitchFamily="50" charset="-128"/>
                <a:cs typeface="メイリオ" panose="020B0604030504040204" pitchFamily="50" charset="-128"/>
              </a:rPr>
              <a:t>承認した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一連のライセンス。</a:t>
            </a:r>
            <a:r>
              <a:rPr lang="x-none" dirty="0">
                <a:latin typeface="メイリオ" panose="020B0604030504040204" pitchFamily="50" charset="-128"/>
                <a:ea typeface="メイリオ" panose="020B0604030504040204" pitchFamily="50" charset="-128"/>
                <a:cs typeface="メイリオ" panose="020B0604030504040204" pitchFamily="50" charset="-128"/>
              </a:rPr>
              <a:t>OSIが承認したライセンスの全リスト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は、以下のページを参照：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x-none" dirty="0">
                <a:latin typeface="メイリオ" panose="020B0604030504040204" pitchFamily="50" charset="-128"/>
                <a:ea typeface="メイリオ" panose="020B0604030504040204" pitchFamily="50" charset="-128"/>
                <a:cs typeface="メイリオ" panose="020B0604030504040204" pitchFamily="50" charset="-128"/>
                <a:hlinkClick r:id="rId3"/>
              </a:rPr>
              <a:t>http://www.opensource.org/licenses/</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5931877" cy="338554"/>
          </a:xfrm>
          <a:prstGeom prst="rect">
            <a:avLst/>
          </a:prstGeom>
          <a:noFill/>
        </p:spPr>
        <p:txBody>
          <a:bodyPr wrap="square" rtlCol="0">
            <a:spAutoFit/>
          </a:bodyPr>
          <a:lstStyle/>
          <a:p>
            <a:r>
              <a:rPr kumimoji="1" lang="en-US" altLang="ja-JP" sz="1600" dirty="0">
                <a:latin typeface="ＭＳ ゴシック" panose="020B0609070205080204" pitchFamily="49" charset="-128"/>
                <a:ea typeface="ＭＳ ゴシック" panose="020B0609070205080204" pitchFamily="49" charset="-128"/>
              </a:rPr>
              <a:t>※</a:t>
            </a:r>
            <a:r>
              <a:rPr kumimoji="1" lang="ja-JP" altLang="en-US" sz="1600" dirty="0">
                <a:latin typeface="ＭＳ ゴシック" panose="020B0609070205080204" pitchFamily="49" charset="-128"/>
                <a:ea typeface="ＭＳ ゴシック" panose="020B0609070205080204" pitchFamily="49" charset="-128"/>
              </a:rPr>
              <a:t>「書面による申し出</a:t>
            </a:r>
            <a:r>
              <a:rPr kumimoji="1" lang="en-US" altLang="ja-JP" sz="1600" dirty="0">
                <a:latin typeface="ＭＳ ゴシック" panose="020B0609070205080204" pitchFamily="49" charset="-128"/>
                <a:ea typeface="ＭＳ ゴシック" panose="020B0609070205080204" pitchFamily="49" charset="-128"/>
              </a:rPr>
              <a:t>(Written offer)</a:t>
            </a:r>
            <a:r>
              <a:rPr kumimoji="1" lang="ja-JP" altLang="en-US" sz="1600" dirty="0">
                <a:latin typeface="ＭＳ ゴシック" panose="020B0609070205080204" pitchFamily="49" charset="-128"/>
                <a:ea typeface="ＭＳ ゴシック" panose="020B0609070205080204" pitchFamily="49" charset="-128"/>
              </a:rPr>
              <a:t>」</a:t>
            </a:r>
            <a:r>
              <a:rPr kumimoji="1" lang="ja-JP" altLang="en-US" sz="1600" dirty="0" smtClean="0">
                <a:latin typeface="ＭＳ ゴシック" panose="020B0609070205080204" pitchFamily="49" charset="-128"/>
                <a:ea typeface="ＭＳ ゴシック" panose="020B0609070205080204" pitchFamily="49" charset="-128"/>
              </a:rPr>
              <a:t>といわれる</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74531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寛容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FOSSライセンス</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パーミッシブなFOSSライセンス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制約が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最も少ない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ライセンスについて言及する時に用いられる用語</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例：3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条項</a:t>
            </a:r>
            <a:r>
              <a:rPr lang="en-US" dirty="0" err="1">
                <a:latin typeface="メイリオ" panose="020B0604030504040204" pitchFamily="50" charset="-128"/>
                <a:ea typeface="メイリオ" panose="020B0604030504040204" pitchFamily="50" charset="-128"/>
                <a:cs typeface="メイリオ" panose="020B0604030504040204" pitchFamily="50" charset="-128"/>
              </a:rPr>
              <a:t>BSDライセンス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BSDライセンスは、著作権表示</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と同</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ライセンスの保証に関する免責事項が維持される限り、いかなる目的においても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ソースコードもしくはオブジェクト コードの形態で</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制限ない再頒布を許容するパーミッシブなライセンスの一例</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このライセンスは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派生製品</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の宣伝に許可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なく貢献者の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名</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前を</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を制限する条項を含んでい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500" dirty="0">
                <a:latin typeface="メイリオ" panose="020B0604030504040204" pitchFamily="50" charset="-128"/>
                <a:ea typeface="メイリオ" panose="020B0604030504040204" pitchFamily="50" charset="-128"/>
                <a:cs typeface="メイリオ" panose="020B0604030504040204" pitchFamily="50" charset="-128"/>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ライセンスの互恵性とコピーレフトライセンス</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ライセンスの中には、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（同じファイル</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同じプログラム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あるいは</a:t>
            </a:r>
            <a:r>
              <a:rPr lang="x-none" dirty="0">
                <a:latin typeface="メイリオ" panose="020B0604030504040204" pitchFamily="50" charset="-128"/>
                <a:ea typeface="メイリオ" panose="020B0604030504040204" pitchFamily="50" charset="-128"/>
                <a:cs typeface="メイリオ" panose="020B0604030504040204" pitchFamily="50" charset="-128"/>
              </a:rPr>
              <a:t>他の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バウンダリにある</a:t>
            </a:r>
            <a:r>
              <a:rPr lang="x-none"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を頒布する場合、その頒布が原著作物と同一の条件であること</a:t>
            </a:r>
            <a:r>
              <a:rPr lang="x-none"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求める</a:t>
            </a:r>
            <a:r>
              <a:rPr lang="x-none" dirty="0">
                <a:latin typeface="メイリオ" panose="020B0604030504040204" pitchFamily="50" charset="-128"/>
                <a:ea typeface="メイリオ" panose="020B0604030504040204" pitchFamily="50" charset="-128"/>
                <a:cs typeface="メイリオ" panose="020B0604030504040204" pitchFamily="50" charset="-128"/>
              </a:rPr>
              <a:t>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これは、「コピーレフト」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「互恵的」効果と言及され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GPL version 2.0よりライセンス互恵性の例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indent="0">
              <a:buNone/>
            </a:pP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「『プログラム』またはその一部を含む著作物、あるいは『プログラム』 かその一部から派生した著作物を頒布あるいは発表する場合には、その 全体をこの契約書の条件に従って第三者へ無償で利用許諾しなければならない。 」</a:t>
            </a:r>
            <a:endParaRPr lang="x-none" altLang="ja-JP" sz="1800" u="sng"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互恵性やコピーレフトの条項を組み入れたライセンスとして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GPL、 LGPL、 AGPL、 MPL</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および CDDLの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x-none" dirty="0">
                <a:latin typeface="メイリオ" panose="020B0604030504040204" pitchFamily="50" charset="-128"/>
                <a:ea typeface="メイリオ" panose="020B0604030504040204" pitchFamily="50" charset="-128"/>
                <a:cs typeface="メイリオ" panose="020B0604030504040204" pitchFamily="50" charset="-128"/>
              </a:rPr>
              <a:t>のバージョンが挙げられ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i="1" dirty="0">
              <a:latin typeface="メイリオ" panose="020B0604030504040204" pitchFamily="50" charset="-128"/>
              <a:ea typeface="メイリオ" panose="020B0604030504040204" pitchFamily="50" charset="-128"/>
              <a:cs typeface="メイリオ" panose="020B0604030504040204" pitchFamily="50" charset="-128"/>
            </a:endParaRPr>
          </a:p>
          <a:p>
            <a:pPr>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49414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err="1">
                <a:latin typeface="メイリオ" panose="020B0604030504040204" pitchFamily="50" charset="-128"/>
                <a:ea typeface="メイリオ" panose="020B0604030504040204" pitchFamily="50" charset="-128"/>
                <a:cs typeface="メイリオ" panose="020B0604030504040204" pitchFamily="50" charset="-128"/>
              </a:rPr>
              <a:t>もしくはクローズド</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2013995"/>
            <a:ext cx="10796833" cy="4644352"/>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プロプライエタリ ソフトウェア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もしくは</a:t>
            </a:r>
            <a:r>
              <a:rPr lang="en-US" dirty="0" err="1">
                <a:latin typeface="メイリオ" panose="020B0604030504040204" pitchFamily="50" charset="-128"/>
                <a:ea typeface="メイリオ" panose="020B0604030504040204" pitchFamily="50" charset="-128"/>
                <a:cs typeface="メイリオ" panose="020B0604030504040204" pitchFamily="50" charset="-128"/>
              </a:rPr>
              <a:t>商用ライセンス、もしくはEULA）は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ソフトウェアの使用、改変</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再頒布</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のすべて、またはいずれか</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についての制約を有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ごとの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独自性があ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 </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存在する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数と同じバリエーションの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あり、それぞれ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個別に評価</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FOSSの開発者たちは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通常、</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という用語</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をFOSS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商用のライセンスを言い表す際に用い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ライセンスも</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ライセンスも</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をベースにしたものであり、どちらも</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ソフトウェア資産</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にライセンスを付与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したもの</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80770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ではない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フリーウェア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下で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は非常に低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コストで頒布されるソフトウェア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入手</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できる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あれば、でき</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ない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もあり</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派生的著作物の作成について、一般的には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制限され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通常</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すべての機能が使え（機能制約がない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制限なく使える（使用日数</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使用タイプ</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個人使用、商業目的、学術目的など）についての制約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ソフトウェアのコピ</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の作成についての制約を課</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シェアウェア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：基本的に試用を前提に、</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期間・機能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限定し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て</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使用者に提供されるプロプライエタリ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シェアウェアの目的は、将来の購買者がその有用性を評価できるよう、完全版ライセンス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購入前にプログラムを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試用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する機会を提供すること</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大半の企業は、シェアウェアを非常に警戒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なぜならシェアウェア ベンダーは、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そのソフトウェアが組織内で自由に広まってしまった後で</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高額な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料の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支払</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い</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を迫ることがしばしばある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ため</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5764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a:latin typeface="メイリオ" panose="020B0604030504040204" pitchFamily="50" charset="-128"/>
                <a:ea typeface="メイリオ" panose="020B0604030504040204" pitchFamily="50" charset="-128"/>
                <a:cs typeface="メイリオ" panose="020B0604030504040204" pitchFamily="50" charset="-128"/>
              </a:rPr>
              <a:t>ではない</a:t>
            </a:r>
            <a:r>
              <a:rPr lang="en-US">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「非商用」：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ライセンスの特徴の多くをもつものの、非商用使用に限定するライセンスがある（例：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CC-BY-NC)</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は、その定義としてソフトウェアの使用領域を限定しない</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いかなる制約も</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たらしめることを妨げる。商用使用の制約も使用領域へ</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制約になる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0915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latin typeface="メイリオ" panose="020B0604030504040204" pitchFamily="50" charset="-128"/>
                <a:ea typeface="メイリオ" panose="020B0604030504040204" pitchFamily="50" charset="-128"/>
                <a:cs typeface="メイリオ" panose="020B0604030504040204" pitchFamily="50" charset="-128"/>
              </a:rPr>
              <a:t>Disclaimer</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免責事項）</a:t>
            </a:r>
          </a:p>
        </p:txBody>
      </p:sp>
      <p:sp>
        <p:nvSpPr>
          <p:cNvPr id="3" name="コンテンツ プレースホルダー 2"/>
          <p:cNvSpPr>
            <a:spLocks noGrp="1"/>
          </p:cNvSpPr>
          <p:nvPr>
            <p:ph idx="1"/>
          </p:nvPr>
        </p:nvSpPr>
        <p:spPr/>
        <p:txBody>
          <a:bodyPr>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本文書は、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プロジェクトの英文ドキュメント「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Curriculum for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Specification 1.1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の公式翻訳版となります。ただし、翻訳版と英語版との間で何らかの意味の違いがある場合には、英語版が優先されます。 </a:t>
            </a:r>
          </a:p>
          <a:p>
            <a:pPr marL="174625"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世界のメンバー企業が参加しているプロジェクトですが、資料の細部について必ずしも各国の法令に対応していない可能性があります。本翻訳版を日本で活用する際には、各企業の法務部門を加えた検討が不可欠です。 </a:t>
            </a:r>
          </a:p>
          <a:p>
            <a:pPr>
              <a:spcBef>
                <a:spcPts val="12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64850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パブリック ドメイン</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fontScale="92500" lnSpcReduction="200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ドメインという用語は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法令で保護されない知的財産を</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意味する。したがって、</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ドメインのもの</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については、</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ライセンスを求め</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ずに</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誰でも</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使用でき</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p>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開発者は自身のソフトウェアに</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対し「</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を</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行う</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ことができ</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900" dirty="0">
                <a:latin typeface="メイリオ" panose="020B0604030504040204" pitchFamily="50" charset="-128"/>
                <a:ea typeface="メイリオ" panose="020B0604030504040204" pitchFamily="50" charset="-128"/>
                <a:cs typeface="メイリオ" panose="020B0604030504040204" pitchFamily="50" charset="-128"/>
              </a:rPr>
              <a:t>例）「</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本ソフトウェアの</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のコードと文書類は著作者によりパブリック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ドメインに</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供され</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ました</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FOSSライセンスと同じものでは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パブリック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ドメイン宣言とは、開発者がそのソフトウェア</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に対し</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保有できるあらゆる知的財産権を放棄もしくは消滅させ、制約なくそのソフトウェアが使用できることを明示</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する試みだが、</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この宣言の執行可能性については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FOSSコミュニティにお</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いて</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の対象となっており、また、法としての有効性も国ごとに異なる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保証免責条項</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他の条項を伴</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うことも多い。</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その場合、そのソフトウェアは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というより、</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あるライセンスの下にあると</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みなすことができる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09162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ライセンスの両立性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（互換性）</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a:t>
            </a:r>
            <a:endParaRPr lang="en-US" baseline="30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353437"/>
            <a:ext cx="10796833" cy="4791706"/>
          </a:xfrm>
        </p:spPr>
        <p:txBody>
          <a:bodyPr vert="horz" lIns="91440" tIns="45720" rIns="91440" bIns="45720" rtlCol="0" anchor="t">
            <a:noAutofit/>
          </a:bodyPr>
          <a:lstStyle/>
          <a:p>
            <a:r>
              <a:rPr lang="en-US" sz="2100" dirty="0" err="1">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ライセンス両立性</a:t>
            </a:r>
            <a:r>
              <a:rPr lang="ja-JP" alt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（互換性）</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は</a:t>
            </a:r>
            <a:r>
              <a:rPr lang="en-US" sz="21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（異なるライセンス間で）</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ライセンス条項に矛盾がないことを確かなものにするプロセス</a:t>
            </a:r>
            <a:r>
              <a:rPr lang="en-US" sz="2100" dirty="0">
                <a:latin typeface="メイリオ" panose="020B0604030504040204" pitchFamily="50" charset="-128"/>
                <a:ea typeface="メイリオ" panose="020B0604030504040204" pitchFamily="50" charset="-128"/>
                <a:cs typeface="メイリオ" panose="020B0604030504040204" pitchFamily="50" charset="-128"/>
              </a:rPr>
              <a:t> </a:t>
            </a:r>
          </a:p>
          <a:p>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1</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つのライセンスが何かすることを要求し、他方のライセンスがそうすることを禁じている場合、それらは矛盾</a:t>
            </a:r>
            <a:r>
              <a:rPr lang="ja-JP" alt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する</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a:t>
            </a:r>
            <a:r>
              <a:rPr lang="en-US" sz="2100" dirty="0">
                <a:latin typeface="メイリオ" panose="020B0604030504040204" pitchFamily="50" charset="-128"/>
                <a:ea typeface="メイリオ" panose="020B0604030504040204" pitchFamily="50" charset="-128"/>
                <a:cs typeface="メイリオ" panose="020B0604030504040204" pitchFamily="50" charset="-128"/>
              </a:rPr>
              <a:t> その</a:t>
            </a:r>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2</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つのソフトウェア</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 </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モジュールの組み合わせがライセンス</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下での義務を</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発動</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させる場合には、</a:t>
            </a:r>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2</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つのライセンスは両立し</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ない（互換ではない）</a:t>
            </a:r>
            <a:endParaRPr lang="en-US" sz="2100" dirty="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はそれぞれ、</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頒布される「派生的著作物」に対し義務を課している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のモジュールが、</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のモジュールに結合（</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Combine</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）され、統合されたモジュールが頒布される場合、そのモジュールは；</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によれば）</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のみで頒布されなければならないことになる、さらに</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によれば）</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のみで頒布されなければならないことになる。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頒布者は</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条件を同時に満足することはできないので、このモジュールは頒布できない</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上記はライセンスが両立しない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spcBef>
                <a:spcPts val="1200"/>
              </a:spcBef>
              <a:buNone/>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分かれる傾向にあり、法令上の解釈も国ごとに異なる可能性ある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分かれる傾向にある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11059438" cy="338554"/>
          </a:xfrm>
          <a:prstGeom prst="rect">
            <a:avLst/>
          </a:prstGeom>
          <a:noFill/>
        </p:spPr>
        <p:txBody>
          <a:bodyPr wrap="none" rtlCol="0">
            <a:spAutoFit/>
          </a:bodyPr>
          <a:lstStyle/>
          <a:p>
            <a:r>
              <a:rPr kumimoji="1" lang="en-US" altLang="ja-JP" sz="1600">
                <a:latin typeface="ＭＳ ゴシック" panose="020B0609070205080204" pitchFamily="49" charset="-128"/>
                <a:ea typeface="ＭＳ ゴシック" panose="020B0609070205080204" pitchFamily="49" charset="-128"/>
              </a:rPr>
              <a:t>※</a:t>
            </a:r>
            <a:r>
              <a:rPr kumimoji="1" lang="en-US" altLang="ja-JP" sz="1600" dirty="0">
                <a:latin typeface="ＭＳ ゴシック" panose="020B0609070205080204" pitchFamily="49" charset="-128"/>
                <a:ea typeface="ＭＳ ゴシック" panose="020B0609070205080204" pitchFamily="49" charset="-128"/>
              </a:rPr>
              <a:t>F</a:t>
            </a:r>
            <a:r>
              <a:rPr kumimoji="1" lang="en-US" altLang="ja-JP" sz="1600">
                <a:latin typeface="ＭＳ ゴシック" panose="020B0609070205080204" pitchFamily="49" charset="-128"/>
                <a:ea typeface="ＭＳ ゴシック" panose="020B0609070205080204" pitchFamily="49" charset="-128"/>
              </a:rPr>
              <a:t>OSS</a:t>
            </a:r>
            <a:r>
              <a:rPr kumimoji="1" lang="ja-JP" altLang="en-US" sz="1600" dirty="0">
                <a:latin typeface="ＭＳ ゴシック" panose="020B0609070205080204" pitchFamily="49" charset="-128"/>
                <a:ea typeface="ＭＳ ゴシック" panose="020B0609070205080204" pitchFamily="49" charset="-128"/>
              </a:rPr>
              <a:t>ライセンスに係る</a:t>
            </a:r>
            <a:r>
              <a:rPr kumimoji="1" lang="ja-JP" altLang="en-US" sz="1600">
                <a:latin typeface="ＭＳ ゴシック" panose="020B0609070205080204" pitchFamily="49" charset="-128"/>
                <a:ea typeface="ＭＳ ゴシック" panose="020B0609070205080204" pitchFamily="49" charset="-128"/>
              </a:rPr>
              <a:t>「</a:t>
            </a:r>
            <a:r>
              <a:rPr kumimoji="1" lang="en-US" altLang="ja-JP" sz="1600">
                <a:latin typeface="ＭＳ ゴシック" panose="020B0609070205080204" pitchFamily="49" charset="-128"/>
                <a:ea typeface="ＭＳ ゴシック" panose="020B0609070205080204" pitchFamily="49" charset="-128"/>
              </a:rPr>
              <a:t>Compatibility</a:t>
            </a:r>
            <a:r>
              <a:rPr kumimoji="1" lang="ja-JP" altLang="en-US" sz="1600" dirty="0">
                <a:latin typeface="ＭＳ ゴシック" panose="020B0609070205080204" pitchFamily="49" charset="-128"/>
                <a:ea typeface="ＭＳ ゴシック" panose="020B0609070205080204" pitchFamily="49" charset="-128"/>
              </a:rPr>
              <a:t>」の日本語訳として「両立性」、「互換性」</a:t>
            </a:r>
            <a:r>
              <a:rPr kumimoji="1" lang="en-US" altLang="ja-JP" sz="1600" dirty="0">
                <a:latin typeface="ＭＳ ゴシック" panose="020B0609070205080204" pitchFamily="49" charset="-128"/>
                <a:ea typeface="ＭＳ ゴシック" panose="020B0609070205080204" pitchFamily="49" charset="-128"/>
              </a:rPr>
              <a:t>2</a:t>
            </a:r>
            <a:r>
              <a:rPr kumimoji="1" lang="ja-JP" altLang="en-US" sz="1600" dirty="0" err="1">
                <a:latin typeface="ＭＳ ゴシック" panose="020B0609070205080204" pitchFamily="49" charset="-128"/>
                <a:ea typeface="ＭＳ ゴシック" panose="020B0609070205080204" pitchFamily="49" charset="-128"/>
              </a:rPr>
              <a:t>つの</a:t>
            </a:r>
            <a:r>
              <a:rPr kumimoji="1" lang="ja-JP" altLang="en-US" sz="1600" dirty="0">
                <a:latin typeface="ＭＳ ゴシック" panose="020B0609070205080204" pitchFamily="49" charset="-128"/>
                <a:ea typeface="ＭＳ ゴシック" panose="020B0609070205080204" pitchFamily="49" charset="-128"/>
              </a:rPr>
              <a:t>方向性があるため併記した</a:t>
            </a:r>
          </a:p>
        </p:txBody>
      </p:sp>
    </p:spTree>
    <p:extLst>
      <p:ext uri="{BB962C8B-B14F-4D97-AF65-F5344CB8AC3E}">
        <p14:creationId xmlns:p14="http://schemas.microsoft.com/office/powerpoint/2010/main" val="3784621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err="1">
                <a:latin typeface="メイリオ" panose="020B0604030504040204" pitchFamily="50" charset="-128"/>
                <a:ea typeface="メイリオ" panose="020B0604030504040204" pitchFamily="50" charset="-128"/>
                <a:cs typeface="メイリオ" panose="020B0604030504040204" pitchFamily="50" charset="-128"/>
              </a:rPr>
              <a:t>告知</a:t>
            </a:r>
            <a:r>
              <a:rPr 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a:latin typeface="メイリオ" panose="020B0604030504040204" pitchFamily="50" charset="-128"/>
                <a:ea typeface="メイリオ" panose="020B0604030504040204" pitchFamily="50" charset="-128"/>
                <a:cs typeface="メイリオ" panose="020B0604030504040204" pitchFamily="50" charset="-128"/>
              </a:rPr>
              <a:t>通知／</a:t>
            </a:r>
            <a:r>
              <a:rPr lang="en-US">
                <a:latin typeface="メイリオ" panose="020B0604030504040204" pitchFamily="50" charset="-128"/>
                <a:ea typeface="メイリオ" panose="020B0604030504040204" pitchFamily="50" charset="-128"/>
                <a:cs typeface="メイリオ" panose="020B0604030504040204" pitchFamily="50" charset="-128"/>
              </a:rPr>
              <a:t>表示</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1451234" cy="5376228"/>
          </a:xfrm>
        </p:spPr>
        <p:txBody>
          <a:bodyPr vert="horz" lIns="91440" tIns="45720" rIns="91440" bIns="45720" rtlCol="0" anchor="t">
            <a:normAutofit lnSpcReduction="10000"/>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告知</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通知／</a:t>
            </a:r>
            <a:r>
              <a:rPr lang="en-US" dirty="0" err="1">
                <a:latin typeface="メイリオ" panose="020B0604030504040204" pitchFamily="50" charset="-128"/>
                <a:ea typeface="メイリオ" panose="020B0604030504040204" pitchFamily="50" charset="-128"/>
                <a:cs typeface="メイリオ" panose="020B0604030504040204" pitchFamily="50" charset="-128"/>
              </a:rPr>
              <a:t>表示（Notice）は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しばしば著作者やライセンスに関する情報を提供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する。たとえばファイル先頭のコメント行文字列などの形がある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また、FOSSライセンス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ソースコードや文書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類内、またはそれらに添える形で告知／表示すること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を要求する場合があ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これは著作者の功績を称えたり（帰属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そのソフトウェアが改変されたことを明確にさせたりするためで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b="1" dirty="0">
                <a:latin typeface="メイリオ" panose="020B0604030504040204" pitchFamily="50" charset="-128"/>
                <a:ea typeface="メイリオ" panose="020B0604030504040204" pitchFamily="50" charset="-128"/>
                <a:cs typeface="メイリオ" panose="020B0604030504040204" pitchFamily="50" charset="-128"/>
              </a:rPr>
              <a:t>著作権表示（Copyright notice）</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その著作物の著作権保有者を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世</a:t>
            </a:r>
            <a:r>
              <a:rPr lang="en-US" dirty="0" err="1">
                <a:latin typeface="メイリオ" panose="020B0604030504040204" pitchFamily="50" charset="-128"/>
                <a:ea typeface="メイリオ" panose="020B0604030504040204" pitchFamily="50" charset="-128"/>
                <a:cs typeface="メイリオ" panose="020B0604030504040204" pitchFamily="50" charset="-128"/>
              </a:rPr>
              <a:t>に知らしめるべく</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ソフトウェアの</a:t>
            </a:r>
            <a:r>
              <a:rPr lang="ja-JP" altLang="en-US">
                <a:latin typeface="メイリオ" panose="020B0604030504040204" pitchFamily="50" charset="-128"/>
                <a:ea typeface="メイリオ" panose="020B0604030504040204" pitchFamily="50" charset="-128"/>
                <a:cs typeface="メイリオ" panose="020B0604030504040204" pitchFamily="50" charset="-128"/>
              </a:rPr>
              <a:t>複写物</a:t>
            </a:r>
            <a:r>
              <a:rPr lang="en-US" smtClean="0">
                <a:latin typeface="メイリオ" panose="020B0604030504040204" pitchFamily="50" charset="-128"/>
                <a:ea typeface="メイリオ" panose="020B0604030504040204" pitchFamily="50" charset="-128"/>
                <a:cs typeface="メイリオ" panose="020B0604030504040204" pitchFamily="50" charset="-128"/>
              </a:rPr>
              <a:t>に掲載される識別子のこと</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例： </a:t>
            </a:r>
            <a:r>
              <a:rPr lang="en-US" dirty="0">
                <a:solidFill>
                  <a:srgbClr val="009900"/>
                </a:solidFill>
                <a:latin typeface="メイリオ" panose="020B0604030504040204" pitchFamily="50" charset="-128"/>
                <a:ea typeface="メイリオ" panose="020B0604030504040204" pitchFamily="50" charset="-128"/>
                <a:cs typeface="メイリオ" panose="020B0604030504040204" pitchFamily="50" charset="-128"/>
              </a:rPr>
              <a:t>Copyright © A. Person (2016).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告知</a:t>
            </a:r>
            <a:r>
              <a:rPr lang="en-US" b="1" dirty="0">
                <a:latin typeface="メイリオ" panose="020B0604030504040204" pitchFamily="50" charset="-128"/>
                <a:ea typeface="メイリオ" panose="020B0604030504040204" pitchFamily="50" charset="-128"/>
                <a:cs typeface="メイリオ" panose="020B0604030504040204" pitchFamily="50" charset="-128"/>
              </a:rPr>
              <a:t>（License notice）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その製品に含まれるFOSSのライセンス条項や条件を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明記し</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知らせる表示</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表示</a:t>
            </a:r>
            <a:r>
              <a:rPr lang="en-US" b="1" dirty="0">
                <a:latin typeface="メイリオ" panose="020B0604030504040204" pitchFamily="50" charset="-128"/>
                <a:ea typeface="メイリオ" panose="020B0604030504040204" pitchFamily="50" charset="-128"/>
                <a:cs typeface="メイリオ" panose="020B0604030504040204" pitchFamily="50" charset="-128"/>
              </a:rPr>
              <a:t>（Attribution notice）</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出荷</a:t>
            </a:r>
            <a:r>
              <a:rPr lang="en-US" dirty="0" err="1">
                <a:latin typeface="メイリオ" panose="020B0604030504040204" pitchFamily="50" charset="-128"/>
                <a:ea typeface="メイリオ" panose="020B0604030504040204" pitchFamily="50" charset="-128"/>
                <a:cs typeface="メイリオ" panose="020B0604030504040204" pitchFamily="50" charset="-128"/>
              </a:rPr>
              <a:t>製品に含まれる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表示であり</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製品内の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原作者</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出資者の両方もしくはどちらか一方が誰であるか</a:t>
            </a:r>
            <a:r>
              <a:rPr lang="ja-JP" altLang="en-US">
                <a:latin typeface="メイリオ" panose="020B0604030504040204" pitchFamily="50" charset="-128"/>
                <a:ea typeface="メイリオ" panose="020B0604030504040204" pitchFamily="50" charset="-128"/>
                <a:cs typeface="メイリオ" panose="020B0604030504040204" pitchFamily="50" charset="-128"/>
              </a:rPr>
              <a:t>を</a:t>
            </a:r>
            <a:r>
              <a:rPr lang="en-US" smtClean="0">
                <a:latin typeface="メイリオ" panose="020B0604030504040204" pitchFamily="50" charset="-128"/>
                <a:ea typeface="メイリオ" panose="020B0604030504040204" pitchFamily="50" charset="-128"/>
                <a:cs typeface="メイリオ" panose="020B0604030504040204" pitchFamily="50" charset="-128"/>
              </a:rPr>
              <a:t>知らせる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a:latin typeface="メイリオ" panose="020B0604030504040204" pitchFamily="50" charset="-128"/>
                <a:ea typeface="メイリオ" panose="020B0604030504040204" pitchFamily="50" charset="-128"/>
                <a:cs typeface="メイリオ" panose="020B0604030504040204" pitchFamily="50" charset="-128"/>
              </a:rPr>
              <a:t>改変告知（Modification notice）</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ファイルのソースコードに対して改変を実施したという告知。たとえばファイルの上部に著作権表示を加える</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など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42045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1440592" cy="5136672"/>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の異なる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ライセンス条件下でソフトウェアを同時に</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例：ソフトウェアが「デュアルライセンス」である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場合</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著作権保有者は各受領者に</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2</a:t>
            </a:r>
            <a:r>
              <a:rPr lang="en-US" sz="1800" dirty="0">
                <a:latin typeface="メイリオ" panose="020B0604030504040204" pitchFamily="50" charset="-128"/>
                <a:ea typeface="メイリオ" panose="020B0604030504040204" pitchFamily="50" charset="-128"/>
                <a:cs typeface="メイリオ" panose="020B0604030504040204" pitchFamily="50" charset="-128"/>
              </a:rPr>
              <a:t>つのライセンスの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どちらかを選択させることができる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注：ライセンサ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ライセンス供与者）が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のライセンスを課す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手法と混同しないこと。そのような場合には、</a:t>
            </a:r>
            <a:r>
              <a:rPr lang="ja-JP" altLang="en-US" b="1" i="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i="1" dirty="0" err="1">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要求</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を満たさなければな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369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8400" y="1481772"/>
            <a:ext cx="11451234" cy="5376228"/>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パーミッシブなFOSSライセンスの典型的な義務としてどういったものがありますか？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パーミッシブなライセンスの名前をいくつか挙げてください。</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ライセンスの互恵性とはどういったことを意味していますか？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コピーレフトの形態を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とる</a:t>
            </a:r>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ライセンスの名称をいくつか挙げてください。</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コピーレフト ライセンスの下で使用されるコードについては何が頒布される必要がありますか？ </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フリーソフトウェアとシェアウェアはFOSSとみなされますか？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マルチライセンスとはどういったものでしょうか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第3章</a:t>
            </a:r>
          </a:p>
        </p:txBody>
      </p:sp>
      <p:sp>
        <p:nvSpPr>
          <p:cNvPr id="2" name="Text Placeholder 1"/>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22710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FOSSコンプライアンスのゴール</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メイリオ" panose="020B0604030504040204" pitchFamily="50" charset="-128"/>
                <a:ea typeface="メイリオ" panose="020B0604030504040204" pitchFamily="50" charset="-128"/>
                <a:cs typeface="メイリオ" panose="020B0604030504040204" pitchFamily="50" charset="-128"/>
              </a:rPr>
              <a:t>自らの義務を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認識する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に存在する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FOSSコンポーネントを特定、追跡</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するための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プロセスを持つ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b="1" dirty="0" err="1">
                <a:latin typeface="メイリオ" panose="020B0604030504040204" pitchFamily="50" charset="-128"/>
                <a:ea typeface="メイリオ" panose="020B0604030504040204" pitchFamily="50" charset="-128"/>
                <a:cs typeface="メイリオ" panose="020B0604030504040204" pitchFamily="50" charset="-128"/>
              </a:rPr>
              <a:t>使用されるFOSSに対し</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のライセンス義務を果たすこと</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組織のプロセスは、事業遂行上生じる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ライセンスの義務に対応できる必要がある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25014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1582400" cy="990600"/>
          </a:xfrm>
        </p:spPr>
        <p:txBody>
          <a:bodyPr>
            <a:no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履行</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すべきコンプライアンスの義務には</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err="1">
                <a:latin typeface="メイリオ" panose="020B0604030504040204" pitchFamily="50" charset="-128"/>
                <a:ea typeface="メイリオ" panose="020B0604030504040204" pitchFamily="50" charset="-128"/>
                <a:cs typeface="メイリオ" panose="020B0604030504040204" pitchFamily="50" charset="-128"/>
              </a:rPr>
              <a:t>どんなものがあるか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599" y="1677114"/>
            <a:ext cx="11370907" cy="5171553"/>
          </a:xfrm>
        </p:spPr>
        <p:txBody>
          <a:bodyPr vert="horz" lIns="91440" tIns="45720" rIns="91440" bIns="45720" rtlCol="0" anchor="t">
            <a:noAutofit/>
          </a:bodyPr>
          <a:lstStyle/>
          <a:p>
            <a:pPr marL="0" indent="0">
              <a:spcAft>
                <a:spcPts val="600"/>
              </a:spcAft>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関与するFOSSライセンスにもよ</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コンプライアンスの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義務として以下のようなものがあ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sz="2200" b="1" dirty="0" err="1">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やその他告知</a:t>
            </a:r>
            <a:r>
              <a:rPr lang="en-US" sz="2200"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ソースコード、製品の関連文書、ユーザー インターフェースのすべてもしくはいずれかに著作権やライセンスに係る文言を提供し、これを保持することが必要とされる場合がある、これにより</a:t>
            </a:r>
            <a:r>
              <a:rPr lang="ja-JP" altLang="en-US" sz="2200" dirty="0" err="1">
                <a:latin typeface="メイリオ" panose="020B0604030504040204" pitchFamily="50" charset="-128"/>
                <a:ea typeface="メイリオ" panose="020B0604030504040204" pitchFamily="50" charset="-128"/>
                <a:cs typeface="メイリオ" panose="020B0604030504040204" pitchFamily="50" charset="-128"/>
              </a:rPr>
              <a:t>下流ののユーザーが</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ソフトウェアの起源やライセンスによって認められた権利を知ることができる。また、改変に関する告知や、ライセンス全文を提供する必要があることもある</a:t>
            </a:r>
            <a:endParaRPr lang="en-US" sz="22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sz="2200" b="1" dirty="0" err="1">
                <a:latin typeface="メイリオ" panose="020B0604030504040204" pitchFamily="50" charset="-128"/>
                <a:ea typeface="メイリオ" panose="020B0604030504040204" pitchFamily="50" charset="-128"/>
                <a:cs typeface="メイリオ" panose="020B0604030504040204" pitchFamily="50" charset="-128"/>
              </a:rPr>
              <a:t>ソースコードの</a:t>
            </a: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当該</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ソフトウェアの、もしくはこれに実施した改変、結合ないしはリンクされたソフトウェア</a:t>
            </a:r>
            <a:r>
              <a:rPr lang="ja-JP" altLang="en-US" sz="220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200" smtClean="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およびビルド処理を制御するスクリプトの提供が必要とされる場合がある</a:t>
            </a:r>
            <a:endParaRPr lang="en-US" altLang="ja-JP" sz="22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互恵的な対応</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。改変バージョンもしくは派生的著作物に対しても</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コンポーネントと同一のライセンスを維持することが求められる場合がある</a:t>
            </a:r>
            <a:endParaRPr lang="en-US" altLang="ja-JP" sz="22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その他の条件</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。著作権保有者の名前や商標の使用について制限、混乱を避けるべく改変バージョンに対しては異なる名前の使用の要求、ライセンス違反があった場合の解除（</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Terminate)</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といったことが</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ライセンスに伴う場合がある</a:t>
            </a:r>
            <a:endParaRPr lang="en-US" sz="22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48499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アン</a:t>
            </a:r>
            <a:r>
              <a:rPr lang="en-US" dirty="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における論点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564977"/>
            <a:ext cx="10515600" cy="4887348"/>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外部に対する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マテリアル（バイナリ、ソースコードなど）</a:t>
            </a:r>
            <a:r>
              <a:rPr 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配布</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機器やモバイル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デバイスにダウンロードされるアプリケーション</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JavaScript、 Web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クライアント</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機器にダウンロ</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ド</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されるコード</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いくつかのFOSSライセンスについては、コンピュータ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 ネットワークを通じたアクセスが「トリガー </a:t>
            </a:r>
            <a:r>
              <a:rPr lang="en-US" dirty="0" err="1">
                <a:latin typeface="メイリオ" panose="020B0604030504040204" pitchFamily="50" charset="-128"/>
                <a:ea typeface="メイリオ" panose="020B0604030504040204" pitchFamily="50" charset="-128"/>
                <a:cs typeface="メイリオ" panose="020B0604030504040204" pitchFamily="50" charset="-128"/>
              </a:rPr>
              <a:t>イベント」となり</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いくつかのライセンス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で、</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サーバ</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上で実行されるソフトウェアへのアクセスを可能にすること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例：Affero</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GPLのすべての版</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ソフトウェアを改変した場合</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や、「コンピューター ネットワークを通じユーザーがリモートで当該</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と相互に作用する」場合を</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含めたトリガ</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ー </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イベントを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定義</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85306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FOSSコンプライ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アン</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における論点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改変</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既存</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プログラムに対する変更（例：ファイル中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コードの追加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組み合わせ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る行為</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いくつかの</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ライセンスには、改変により頒布の際に以下のような追加義務が生じるものがある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改変の告知</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を提</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供すること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（製品に対応した）添付</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改変結果をその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コンポーネントと同じ</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ライセンス下</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で許諾</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34079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カリキュラムとは？</a:t>
            </a:r>
            <a:endPar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ソフトウェア（以降「</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プログラムの中核となるコンポーネントを明確にし、これを共有することを促進するためのプロジェクト</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altLang="ja-JP"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ja-JP" altLang="en-US" sz="2400" b="0" i="0" u="none" strike="noStrike" cap="none" dirty="0" smtClean="0">
                <a:latin typeface="メイリオ" panose="020B0604030504040204" pitchFamily="50" charset="-128"/>
                <a:ea typeface="メイリオ" panose="020B0604030504040204" pitchFamily="50" charset="-128"/>
                <a:cs typeface="メイリオ" panose="020B0604030504040204" pitchFamily="50" charset="-128"/>
                <a:sym typeface="Roboto"/>
              </a:rPr>
              <a:t>中核</a:t>
            </a:r>
            <a:r>
              <a:rPr lang="ja-JP" altLang="en-US"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Roboto"/>
              </a:rPr>
              <a:t>が</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Specification</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）となる</a:t>
            </a:r>
            <a:r>
              <a:rPr lang="ja-JP" altLang="en-US" sz="2400" b="0" i="0" u="none" strike="noStrike" cap="none" dirty="0" err="1"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プログラムが満たすべき主要要件を明確にし、これを公開</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している</a:t>
            </a:r>
            <a:endPar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en-US"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b="1"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Curriculum</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）は、仕様書を下支え</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するトレーニング教材で</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あり無償で自由に利用できる</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これらのスライドは、企業が仕様書</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1.2</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項記載の要件を満たすことを</a:t>
            </a:r>
            <a:r>
              <a:rPr lang="ja-JP" altLang="en-US" sz="2400" b="0" i="0" u="none" strike="noStrike" cap="none" dirty="0">
                <a:latin typeface="メイリオ" panose="020B0604030504040204" pitchFamily="50" charset="-128"/>
                <a:ea typeface="メイリオ" panose="020B0604030504040204" pitchFamily="50" charset="-128"/>
                <a:cs typeface="メイリオ" panose="020B0604030504040204" pitchFamily="50" charset="-128"/>
                <a:sym typeface="Roboto"/>
              </a:rPr>
              <a:t>促進する</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。また、一般的なコンプライアンス教育でも利用できる</a:t>
            </a:r>
            <a:endPar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ctr" rtl="0">
              <a:spcBef>
                <a:spcPts val="480"/>
              </a:spcBef>
              <a:spcAft>
                <a:spcPts val="0"/>
              </a:spcAft>
              <a:buClr>
                <a:schemeClr val="accent1"/>
              </a:buClr>
              <a:buSzPct val="25000"/>
              <a:buFont typeface="Arial"/>
              <a:buNone/>
            </a:pP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詳細は以下：</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2913554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FOSSコンプライアンスを成功させてきた組織は （ポリシー、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プロセス、トレーニングやツールなどから成る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独自</a:t>
            </a:r>
            <a:r>
              <a:rPr lang="en-US" dirty="0" err="1">
                <a:latin typeface="メイリオ" panose="020B0604030504040204" pitchFamily="50" charset="-128"/>
                <a:ea typeface="メイリオ" panose="020B0604030504040204" pitchFamily="50" charset="-128"/>
                <a:cs typeface="メイリオ" panose="020B0604030504040204" pitchFamily="50" charset="-128"/>
              </a:rPr>
              <a:t>のFOSSコンプライアンス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プログラムを作り上げてい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それには以下のような意図があ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723900" indent="-457200">
              <a:spcBef>
                <a:spcPts val="1200"/>
              </a:spcBef>
              <a:buFont typeface="+mj-lt"/>
              <a:buAutoNum type="arabicPeriod"/>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（商用もしくはそれ以外の）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製品におけるFOSSの効果的使用を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促進</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FOSS開発者</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／権利保有者</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の権利を尊重し、ライセンス義務を果たす</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FOSSコミュニティに参加し、コントリビュートする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21647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を実践する</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以下対応のため</a:t>
            </a:r>
            <a:r>
              <a:rPr lang="en-US" dirty="0" err="1">
                <a:latin typeface="メイリオ" panose="020B0604030504040204" pitchFamily="50" charset="-128"/>
                <a:ea typeface="メイリオ" panose="020B0604030504040204" pitchFamily="50" charset="-128"/>
                <a:cs typeface="メイリオ" panose="020B0604030504040204" pitchFamily="50" charset="-128"/>
              </a:rPr>
              <a:t>ビジネスプロセスおよび十分な数のスタッフを準備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外部、内製問わずすべての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ソフトウェアの起源とライセンスの確認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FOSSソフトウェアの追跡</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FOSSレビューの実施と、ライセンス義務の確認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ライセンス義務の履行</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監督、ポリシーの策定</a:t>
            </a:r>
            <a:r>
              <a:rPr lang="ja-JP" altLang="en-US"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およびコンプライ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アン</a:t>
            </a:r>
            <a:r>
              <a:rPr lang="en-US" dirty="0" err="1">
                <a:latin typeface="メイリオ" panose="020B0604030504040204" pitchFamily="50" charset="-128"/>
                <a:ea typeface="メイリオ" panose="020B0604030504040204" pitchFamily="50" charset="-128"/>
                <a:cs typeface="メイリオ" panose="020B0604030504040204" pitchFamily="50" charset="-128"/>
              </a:rPr>
              <a:t>スに関わる意思決定</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コンプライアンスのメリット</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ロバストな</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がもたらすメリット</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lnSpc>
                <a:spcPct val="130000"/>
              </a:lnSpc>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FOSSのメリット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組織</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与える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影響</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についての理解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が深まる</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の使用に伴う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コストとリスクについての理解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が深まる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有効なFOSSソリューションについての知識</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が高まる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コンプライアンス違反のリスクを管理、低減でき、開発者や権利保有者が下したライセンス選択</a:t>
            </a:r>
            <a:r>
              <a:rPr lang="ja-JP" altLang="en-US">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尊重するようになる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FOSSコミュニティやFOSS関連組織と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より良い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を育むことができる</a:t>
            </a:r>
            <a:endParaRPr lang="en-US" altLang="ja-JP"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3304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9599" y="1600200"/>
            <a:ext cx="11293643" cy="4876800"/>
          </a:xfrm>
        </p:spPr>
        <p:txBody>
          <a:bodyPr vert="horz" lIns="91440" tIns="45720" rIns="91440" bIns="45720" rtlCol="0" anchor="t">
            <a:normAutofit/>
          </a:bodyPr>
          <a:lstStyle/>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FOSSコンプライアンスとは何を意味しますか？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a:t>
            </a:r>
            <a:r>
              <a:rPr lang="x-none" dirty="0">
                <a:latin typeface="メイリオ" panose="020B0604030504040204" pitchFamily="50" charset="-128"/>
                <a:ea typeface="メイリオ" panose="020B0604030504040204" pitchFamily="50" charset="-128"/>
                <a:cs typeface="メイリオ" panose="020B0604030504040204" pitchFamily="50" charset="-128"/>
              </a:rPr>
              <a:t>つの主要なゴールとは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ですか？</a:t>
            </a: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を実践する上で</a:t>
            </a:r>
            <a:r>
              <a:rPr lang="x-none" dirty="0">
                <a:latin typeface="メイリオ" panose="020B0604030504040204" pitchFamily="50" charset="-128"/>
                <a:ea typeface="メイリオ" panose="020B0604030504040204" pitchFamily="50" charset="-128"/>
                <a:cs typeface="メイリオ" panose="020B0604030504040204" pitchFamily="50" charset="-128"/>
              </a:rPr>
              <a:t>重要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なもの</a:t>
            </a:r>
            <a:r>
              <a:rPr lang="x-none" dirty="0">
                <a:latin typeface="メイリオ" panose="020B0604030504040204" pitchFamily="50" charset="-128"/>
                <a:ea typeface="メイリオ" panose="020B0604030504040204" pitchFamily="50" charset="-128"/>
                <a:cs typeface="メイリオ" panose="020B0604030504040204" pitchFamily="50" charset="-128"/>
              </a:rPr>
              <a:t>を挙げ、その内容を述べてください</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プログラムのメリットとしてどんなものがありますか？</a:t>
            </a:r>
          </a:p>
          <a:p>
            <a:pPr marL="0" indent="0">
              <a:lnSpc>
                <a:spcPct val="130000"/>
              </a:lnSpc>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55425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第4章</a:t>
            </a:r>
          </a:p>
        </p:txBody>
      </p:sp>
      <p:sp>
        <p:nvSpPr>
          <p:cNvPr id="5" name="Text Placeholder 4"/>
          <p:cNvSpPr>
            <a:spLocks noGrp="1"/>
          </p:cNvSpPr>
          <p:nvPr>
            <p:ph type="body" idx="1"/>
          </p:nvPr>
        </p:nvSpPr>
        <p:spPr/>
        <p:txBody>
          <a:bodyPr vert="horz" lIns="91440" tIns="45720" rIns="91440" bIns="45720" rtlCol="0" anchor="t">
            <a:no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sz="4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z="480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a:latin typeface="メイリオ" panose="020B0604030504040204" pitchFamily="50" charset="-128"/>
                <a:ea typeface="メイリオ" panose="020B0604030504040204" pitchFamily="50" charset="-128"/>
                <a:cs typeface="メイリオ" panose="020B0604030504040204" pitchFamily="50" charset="-128"/>
              </a:rPr>
            </a:br>
            <a:r>
              <a:rPr lang="en-US" sz="4800">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5605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そのコンポーネントをど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a:t>
            </a:r>
            <a:r>
              <a:rPr lang="en-US" dirty="0">
                <a:latin typeface="メイリオ" panose="020B0604030504040204" pitchFamily="50" charset="-128"/>
                <a:ea typeface="メイリオ" panose="020B0604030504040204" pitchFamily="50" charset="-128"/>
                <a:cs typeface="メイリオ" panose="020B0604030504040204" pitchFamily="50" charset="-128"/>
              </a:rPr>
              <a:t>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うのか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共通するシナリオ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に含まれるもの</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a:p>
            <a:pPr marL="342900" indent="-342900">
              <a:buFont typeface="Arial"/>
              <a:buChar char="•"/>
            </a:pP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3400"/>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p:txBody>
      </p:sp>
      <p:sp>
        <p:nvSpPr>
          <p:cNvPr id="123907" name="Rectangle 3"/>
          <p:cNvSpPr>
            <a:spLocks noGrp="1" noChangeArrowheads="1"/>
          </p:cNvSpPr>
          <p:nvPr>
            <p:ph idx="1"/>
          </p:nvPr>
        </p:nvSpPr>
        <p:spPr>
          <a:xfrm>
            <a:off x="608400" y="1600200"/>
            <a:ext cx="5548132"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開発者はFOSSコンポーネントの一部を自身のソフトウェア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にコピーでき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統合する（Integrating）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結合する（Merging）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貼り付ける（Pasting）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適応させる（Adapting）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挿入する（Inserting）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p:txBody>
      </p:sp>
      <p:sp>
        <p:nvSpPr>
          <p:cNvPr id="123907" name="Rectangle 3"/>
          <p:cNvSpPr>
            <a:spLocks noGrp="1" noChangeArrowheads="1"/>
          </p:cNvSpPr>
          <p:nvPr>
            <p:ph idx="1"/>
          </p:nvPr>
        </p:nvSpPr>
        <p:spPr>
          <a:xfrm>
            <a:off x="608400" y="1600200"/>
            <a:ext cx="5988424" cy="4876800"/>
          </a:xfrm>
        </p:spPr>
        <p:txBody>
          <a:bodyPr>
            <a:no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開発者はFOSSコンポーネントを自身のソフトウェア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a:t>
            </a:r>
            <a:r>
              <a:rPr lang="en-US" dirty="0" err="1">
                <a:latin typeface="メイリオ" panose="020B0604030504040204" pitchFamily="50" charset="-128"/>
                <a:ea typeface="メイリオ" panose="020B0604030504040204" pitchFamily="50" charset="-128"/>
                <a:cs typeface="メイリオ" panose="020B0604030504040204" pitchFamily="50" charset="-128"/>
              </a:rPr>
              <a:t>とリンクもしくは接合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（join） </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静的／動的リンク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rPr>
              <a:t>（Static/Dynamic Linking）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対合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（Pairing）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結合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（Combining）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活用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（Utilizing）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パッケージ化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（Packaging）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相互依存性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を生成する</a:t>
            </a:r>
            <a:r>
              <a:rPr lang="en-US" dirty="0">
                <a:latin typeface="メイリオ" panose="020B0604030504040204" pitchFamily="50" charset="-128"/>
                <a:ea typeface="メイリオ" panose="020B0604030504040204" pitchFamily="50" charset="-128"/>
                <a:cs typeface="メイリオ" panose="020B0604030504040204" pitchFamily="50" charset="-128"/>
              </a:rPr>
              <a:t>（Creating interdependency）</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500"/>
                                        <p:tgtEl>
                                          <p:spTgt spid="123907">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3" end="3"/>
                                            </p:txEl>
                                          </p:spTgt>
                                        </p:tgtEl>
                                        <p:attrNameLst>
                                          <p:attrName>style.visibility</p:attrName>
                                        </p:attrNameLst>
                                      </p:cBhvr>
                                      <p:to>
                                        <p:strVal val="visible"/>
                                      </p:to>
                                    </p:set>
                                    <p:animEffect transition="in" filter="fade">
                                      <p:cBhvr>
                                        <p:cTn id="20" dur="500"/>
                                        <p:tgtEl>
                                          <p:spTgt spid="123907">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animEffect transition="in" filter="fade">
                                      <p:cBhvr>
                                        <p:cTn id="23" dur="500"/>
                                        <p:tgtEl>
                                          <p:spTgt spid="123907">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5" end="5"/>
                                            </p:txEl>
                                          </p:spTgt>
                                        </p:tgtEl>
                                        <p:attrNameLst>
                                          <p:attrName>style.visibility</p:attrName>
                                        </p:attrNameLst>
                                      </p:cBhvr>
                                      <p:to>
                                        <p:strVal val="visible"/>
                                      </p:to>
                                    </p:set>
                                    <p:animEffect transition="in" filter="fade">
                                      <p:cBhvr>
                                        <p:cTn id="26" dur="500"/>
                                        <p:tgtEl>
                                          <p:spTgt spid="123907">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3907">
                                            <p:txEl>
                                              <p:pRg st="6" end="6"/>
                                            </p:txEl>
                                          </p:spTgt>
                                        </p:tgtEl>
                                        <p:attrNameLst>
                                          <p:attrName>style.visibility</p:attrName>
                                        </p:attrNameLst>
                                      </p:cBhvr>
                                      <p:to>
                                        <p:strVal val="visible"/>
                                      </p:to>
                                    </p:set>
                                    <p:animEffect transition="in" filter="fade">
                                      <p:cBhvr>
                                        <p:cTn id="29" dur="500"/>
                                        <p:tgtEl>
                                          <p:spTgt spid="123907">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3907">
                                            <p:txEl>
                                              <p:pRg st="7" end="7"/>
                                            </p:txEl>
                                          </p:spTgt>
                                        </p:tgtEl>
                                        <p:attrNameLst>
                                          <p:attrName>style.visibility</p:attrName>
                                        </p:attrNameLst>
                                      </p:cBhvr>
                                      <p:to>
                                        <p:strVal val="visible"/>
                                      </p:to>
                                    </p:set>
                                    <p:animEffect transition="in" filter="fade">
                                      <p:cBhvr>
                                        <p:cTn id="32" dur="50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2800"/>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p:txBody>
      </p:sp>
      <p:sp>
        <p:nvSpPr>
          <p:cNvPr id="123907" name="Rectangle 3"/>
          <p:cNvSpPr>
            <a:spLocks noGrp="1" noChangeArrowheads="1"/>
          </p:cNvSpPr>
          <p:nvPr>
            <p:ph idx="1"/>
          </p:nvPr>
        </p:nvSpPr>
        <p:spPr>
          <a:xfrm>
            <a:off x="608400" y="1600200"/>
            <a:ext cx="4762612" cy="4876800"/>
          </a:xfrm>
        </p:spPr>
        <p:txBody>
          <a:bodyPr vert="horz" lIns="91440" tIns="45720" rIns="91440" bIns="45720" rtlCol="0" anchor="t">
            <a:no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開発者はFOSSコンポーネントに対して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次のように</a:t>
            </a:r>
            <a:r>
              <a:rPr lang="en-US" dirty="0" err="1">
                <a:latin typeface="メイリオ" panose="020B0604030504040204" pitchFamily="50" charset="-128"/>
                <a:ea typeface="メイリオ" panose="020B0604030504040204" pitchFamily="50" charset="-128"/>
                <a:cs typeface="メイリオ" panose="020B0604030504040204" pitchFamily="50" charset="-128"/>
              </a:rPr>
              <a:t>変更を加えることができ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新たなコード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追加／注入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Adding/Injecting</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修正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（Fixing）</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最適化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rPr>
              <a:t>（Optimizing）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は変更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（Making change）</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（Deleting）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は除去</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（Removing）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修正</a:t>
            </a:r>
            <a:r>
              <a:rPr lang="en-US" sz="2400" dirty="0">
                <a:latin typeface="ＭＳ ゴシック" panose="020B0609070205080204" pitchFamily="49" charset="-128"/>
                <a:ea typeface="ＭＳ ゴシック" panose="020B0609070205080204" pitchFamily="49" charset="-128"/>
              </a:rPr>
              <a:t> </a:t>
            </a:r>
          </a:p>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最適化</a:t>
            </a:r>
            <a:endParaRPr lang="en-US" sz="2400" dirty="0">
              <a:latin typeface="ＭＳ ゴシック" panose="020B0609070205080204" pitchFamily="49" charset="-128"/>
              <a:ea typeface="ＭＳ ゴシック" panose="020B0609070205080204" pitchFamily="49" charset="-128"/>
            </a:endParaRPr>
          </a:p>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変更</a:t>
            </a:r>
            <a:endParaRPr lang="en-US" sz="2400" dirty="0">
              <a:latin typeface="ＭＳ ゴシック" panose="020B0609070205080204" pitchFamily="49" charset="-128"/>
              <a:ea typeface="ＭＳ ゴシック" panose="020B0609070205080204" pitchFamily="49" charset="-128"/>
            </a:endParaRPr>
          </a:p>
          <a:p>
            <a:endParaRPr lang="en-US" sz="2400" dirty="0">
              <a:latin typeface="ＭＳ ゴシック" panose="020B0609070205080204" pitchFamily="49" charset="-128"/>
              <a:ea typeface="ＭＳ ゴシック" panose="020B0609070205080204" pitchFamily="49" charset="-128"/>
            </a:endParaRPr>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追加</a:t>
            </a:r>
            <a:endParaRPr lang="en-US" sz="2400" dirty="0">
              <a:latin typeface="ＭＳ ゴシック" panose="020B0609070205080204" pitchFamily="49" charset="-128"/>
              <a:ea typeface="ＭＳ ゴシック" panose="020B0609070205080204" pitchFamily="49" charset="-128"/>
            </a:endParaRPr>
          </a:p>
          <a:p>
            <a:pPr>
              <a:defRPr/>
            </a:pPr>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注入</a:t>
            </a:r>
            <a:endParaRPr lang="en-US" sz="2400"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削除</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開発者は、コードをある状態から異なる状態に変換することができ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例として以下のようなものがあ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中国語から英語への翻訳 </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C++ からJavaへの変換 </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バイナリへのコンパイル</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実施</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x-none" dirty="0">
                <a:latin typeface="メイリオ" panose="020B0604030504040204" pitchFamily="50" charset="-128"/>
                <a:ea typeface="メイリオ" panose="020B0604030504040204" pitchFamily="50" charset="-128"/>
                <a:cs typeface="メイリオ" panose="020B0604030504040204" pitchFamily="50" charset="-128"/>
              </a:rPr>
              <a:t>コンプライアンスマネジメント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の始めから終わりまで</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p>
          <a:p>
            <a:pPr marL="514350" indent="-514350">
              <a:buFont typeface="+mj-lt"/>
              <a:buAutoNum type="arabicPeriod" startAt="5"/>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での</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a:latin typeface="メイリオ" panose="020B0604030504040204" pitchFamily="50" charset="-128"/>
                <a:ea typeface="メイリオ" panose="020B0604030504040204" pitchFamily="50" charset="-128"/>
                <a:cs typeface="メイリオ" panose="020B0604030504040204" pitchFamily="50" charset="-128"/>
              </a:rPr>
              <a:t>その</a:t>
            </a:r>
            <a:r>
              <a:rPr lang="en-US">
                <a:latin typeface="メイリオ" panose="020B0604030504040204" pitchFamily="50" charset="-128"/>
                <a:ea typeface="メイリオ" panose="020B0604030504040204" pitchFamily="50" charset="-128"/>
                <a:cs typeface="メイリオ" panose="020B0604030504040204" pitchFamily="50" charset="-128"/>
              </a:rPr>
              <a:t>回避</a:t>
            </a:r>
          </a:p>
          <a:p>
            <a:pPr marL="514350" indent="-514350">
              <a:buFont typeface="+mj-lt"/>
              <a:buAutoNum type="arabicPeriod" startAt="5"/>
            </a:pPr>
            <a:r>
              <a:rPr lang="ja-JP" altLang="en-US">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12489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開発ツールが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これらの操作のいくつかを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バックグラウンドで</a:t>
            </a:r>
            <a:r>
              <a:rPr lang="en-US" dirty="0" err="1">
                <a:latin typeface="メイリオ" panose="020B0604030504040204" pitchFamily="50" charset="-128"/>
                <a:ea typeface="メイリオ" panose="020B0604030504040204" pitchFamily="50" charset="-128"/>
                <a:cs typeface="メイリオ" panose="020B0604030504040204" pitchFamily="50" charset="-128"/>
              </a:rPr>
              <a:t>実行してくれる場合があ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開発ツールの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部分を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出力ファイルに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挿</a:t>
            </a:r>
            <a:r>
              <a:rPr lang="en-US" dirty="0" err="1">
                <a:latin typeface="メイリオ" panose="020B0604030504040204" pitchFamily="50" charset="-128"/>
                <a:ea typeface="メイリオ" panose="020B0604030504040204" pitchFamily="50" charset="-128"/>
                <a:cs typeface="メイリオ" panose="020B0604030504040204" pitchFamily="50" charset="-128"/>
              </a:rPr>
              <a:t>入してくれ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るものが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00166" y="1166859"/>
            <a:ext cx="2423948" cy="461665"/>
          </a:xfrm>
          <a:prstGeom prst="rect">
            <a:avLst/>
          </a:prstGeom>
          <a:noFill/>
        </p:spPr>
        <p:txBody>
          <a:bodyPr wrap="square" rtlCol="0">
            <a:spAutoFit/>
          </a:bodyPr>
          <a:lstStyle/>
          <a:p>
            <a:pPr algn="ctr">
              <a:spcAft>
                <a:spcPts val="600"/>
              </a:spcAft>
            </a:pPr>
            <a:r>
              <a:rPr lang="en-US" sz="2400" smtClean="0">
                <a:latin typeface="ＭＳ ゴシック" panose="020B0609070205080204" pitchFamily="49" charset="-128"/>
                <a:ea typeface="ＭＳ ゴシック" panose="020B0609070205080204" pitchFamily="49" charset="-128"/>
              </a:rPr>
              <a:t>素材を注入</a:t>
            </a:r>
            <a:endParaRPr lang="en-US" sz="2400" dirty="0">
              <a:latin typeface="ＭＳ ゴシック" panose="020B0609070205080204" pitchFamily="49" charset="-128"/>
              <a:ea typeface="ＭＳ ゴシック" panose="020B0609070205080204" pitchFamily="49" charset="-128"/>
            </a:endParaRPr>
          </a:p>
        </p:txBody>
      </p:sp>
      <p:sp>
        <p:nvSpPr>
          <p:cNvPr id="6" name="TextBox 5"/>
          <p:cNvSpPr txBox="1"/>
          <p:nvPr/>
        </p:nvSpPr>
        <p:spPr>
          <a:xfrm>
            <a:off x="7040291" y="5177866"/>
            <a:ext cx="2943698" cy="461665"/>
          </a:xfrm>
          <a:prstGeom prst="rect">
            <a:avLst/>
          </a:prstGeom>
          <a:noFill/>
        </p:spPr>
        <p:txBody>
          <a:bodyPr wrap="square" rtlCol="0">
            <a:spAutoFit/>
          </a:bodyPr>
          <a:lstStyle/>
          <a:p>
            <a:pPr algn="ctr">
              <a:spcAft>
                <a:spcPts val="600"/>
              </a:spcAft>
            </a:pPr>
            <a:r>
              <a:rPr lang="en-US" sz="2400" smtClean="0">
                <a:latin typeface="ＭＳ ゴシック" panose="020B0609070205080204" pitchFamily="49" charset="-128"/>
                <a:ea typeface="ＭＳ ゴシック" panose="020B0609070205080204" pitchFamily="49" charset="-128"/>
              </a:rPr>
              <a:t>素材を改変</a:t>
            </a:r>
            <a:endParaRPr lang="en-US" sz="2400" dirty="0">
              <a:latin typeface="ＭＳ ゴシック" panose="020B0609070205080204" pitchFamily="49" charset="-128"/>
              <a:ea typeface="ＭＳ ゴシック" panose="020B0609070205080204" pitchFamily="49" charset="-128"/>
            </a:endParaRPr>
          </a:p>
        </p:txBody>
      </p:sp>
      <p:sp>
        <p:nvSpPr>
          <p:cNvPr id="7" name="TextBox 6"/>
          <p:cNvSpPr txBox="1"/>
          <p:nvPr/>
        </p:nvSpPr>
        <p:spPr>
          <a:xfrm>
            <a:off x="8886011" y="4338982"/>
            <a:ext cx="2121313" cy="461665"/>
          </a:xfrm>
          <a:prstGeom prst="rect">
            <a:avLst/>
          </a:prstGeom>
          <a:noFill/>
        </p:spPr>
        <p:txBody>
          <a:bodyPr wrap="square" rtlCol="0">
            <a:spAutoFit/>
          </a:bodyPr>
          <a:lstStyle/>
          <a:p>
            <a:pPr>
              <a:spcAft>
                <a:spcPts val="600"/>
              </a:spcAft>
            </a:pPr>
            <a:r>
              <a:rPr lang="en-US" sz="2400" smtClean="0">
                <a:latin typeface="ＭＳ ゴシック" panose="020B0609070205080204" pitchFamily="49" charset="-128"/>
                <a:ea typeface="ＭＳ ゴシック" panose="020B0609070205080204" pitchFamily="49" charset="-128"/>
              </a:rPr>
              <a:t>素材を翻訳</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1" rtlCol="0" anchor="t">
            <a:normAutofit/>
          </a:bodyPr>
          <a:lstStyle/>
          <a:p>
            <a:pPr defTabSz="929579">
              <a:defRP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ソフトウェアを受け取るのか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顧客／パートナー</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コミュニティ</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プロジェクト</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企業集団内にある別法人</a:t>
            </a:r>
            <a:r>
              <a:rPr lang="en-US" altLang="ja-JP" sz="1800"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（頒布として扱う場合がある）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r>
              <a:rPr lang="en-US" dirty="0" err="1">
                <a:latin typeface="メイリオ" panose="020B0604030504040204" pitchFamily="50" charset="-128"/>
                <a:ea typeface="メイリオ" panose="020B0604030504040204" pitchFamily="50" charset="-128"/>
                <a:cs typeface="メイリオ" panose="020B0604030504040204" pitchFamily="50" charset="-128"/>
              </a:rPr>
              <a:t>用のフォーマットは何か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ソースコードでの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バイナリでの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ハードウェアに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プレインストール</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246509" y="6351877"/>
            <a:ext cx="7160935" cy="338554"/>
          </a:xfrm>
          <a:prstGeom prst="rect">
            <a:avLst/>
          </a:prstGeom>
          <a:noFill/>
        </p:spPr>
        <p:txBody>
          <a:bodyPr wrap="none" rtlCol="0">
            <a:spAutoFit/>
          </a:bodyPr>
          <a:lstStyle/>
          <a:p>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たとえばグループ内の会社間（親会社から子会社、その逆など）での提供</a:t>
            </a:r>
            <a:endPar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3907">
                                            <p:txEl>
                                              <p:pRg st="8" end="8"/>
                                            </p:txEl>
                                          </p:spTgt>
                                        </p:tgtEl>
                                        <p:attrNameLst>
                                          <p:attrName>style.visibility</p:attrName>
                                        </p:attrNameLst>
                                      </p:cBhvr>
                                      <p:to>
                                        <p:strVal val="visible"/>
                                      </p:to>
                                    </p:set>
                                    <p:animEffect transition="in" filter="fade">
                                      <p:cBhvr>
                                        <p:cTn id="30" dur="75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取り込むとはど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ういう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翻訳するとはどういうことですか？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頒布を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検討</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する上で重要な要素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は何ですか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第5章</a:t>
            </a:r>
          </a:p>
        </p:txBody>
      </p:sp>
      <p:sp>
        <p:nvSpPr>
          <p:cNvPr id="2" name="Text Placeholder 1"/>
          <p:cNvSpPr>
            <a:spLocks noGrp="1"/>
          </p:cNvSpPr>
          <p:nvPr>
            <p:ph type="body" idx="1"/>
          </p:nvPr>
        </p:nvSpPr>
        <p:spPr/>
        <p:txBody>
          <a:bodyPr>
            <a:norm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sz="4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4800" dirty="0" err="1">
                <a:latin typeface="メイリオ" panose="020B0604030504040204" pitchFamily="50" charset="-128"/>
                <a:ea typeface="メイリオ" panose="020B0604030504040204" pitchFamily="50" charset="-128"/>
                <a:cs typeface="メイリオ" panose="020B0604030504040204" pitchFamily="50" charset="-128"/>
              </a:rPr>
              <a:t>実施</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659720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プログラムマネージャー、プロダクトマネージャー</a:t>
            </a:r>
            <a:r>
              <a:rPr lang="ja-JP" altLang="en-US">
                <a:latin typeface="メイリオ" panose="020B0604030504040204" pitchFamily="50" charset="-128"/>
                <a:ea typeface="メイリオ" panose="020B0604030504040204" pitchFamily="50" charset="-128"/>
                <a:cs typeface="メイリオ" panose="020B0604030504040204" pitchFamily="50" charset="-128"/>
              </a:rPr>
              <a:t>および</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エンジニアに提案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された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コンポーネントの有益性や品質面のレビューを</a:t>
            </a:r>
            <a:r>
              <a:rPr lang="ja-JP" altLang="en-US">
                <a:latin typeface="メイリオ" panose="020B0604030504040204" pitchFamily="50" charset="-128"/>
                <a:ea typeface="メイリオ" panose="020B0604030504040204" pitchFamily="50" charset="-128"/>
                <a:cs typeface="メイリオ" panose="020B0604030504040204" pitchFamily="50" charset="-128"/>
              </a:rPr>
              <a:t>実施</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しその後、選択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されたコンポーネントの使用に付随する権利や義務についてのレビューが開始される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とって鍵となる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のプロセスで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あり、これにより企業は使用する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を分析し、権利と義務を理解することができる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FOSSレビューのプロセスには以下のステップがあ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関連情報の収集</a:t>
            </a: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ライセンスの義務の分析</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と理解</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企業のポリシーや事業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目標に合わせた指導の提供</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02480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FOSSレビューの開始</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38908" y="5246040"/>
            <a:ext cx="12120664"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、エンジニア、法務関係者など、企業内で</a:t>
            </a:r>
            <a:r>
              <a:rPr lang="en-US"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に関わる全員が</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レビューを開始すること</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できる。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544513" indent="-544513">
              <a:buFont typeface="Arial" pitchFamily="34" charset="0"/>
              <a:buNone/>
            </a:pP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544513" indent="-544513">
              <a:buFont typeface="Arial" pitchFamily="34" charse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注：このプロセスは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エンジニアリング部門もしくは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外部ベンダ</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によって新たな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FOSSベースのソフトウェア</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が選定された</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時に開始される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ことが多い</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286351" y="3284810"/>
            <a:ext cx="2013684" cy="1212408"/>
            <a:chOff x="-229041" y="2412353"/>
            <a:chExt cx="2013684" cy="1212408"/>
          </a:xfrm>
        </p:grpSpPr>
        <p:grpSp>
          <p:nvGrpSpPr>
            <p:cNvPr id="9" name="Group 8"/>
            <p:cNvGrpSpPr/>
            <p:nvPr/>
          </p:nvGrpSpPr>
          <p:grpSpPr>
            <a:xfrm>
              <a:off x="-229041" y="2412353"/>
              <a:ext cx="2013684" cy="771113"/>
              <a:chOff x="-229041" y="2412353"/>
              <a:chExt cx="2013684" cy="771113"/>
            </a:xfrm>
          </p:grpSpPr>
          <p:sp>
            <p:nvSpPr>
              <p:cNvPr id="11" name="TextBox 10"/>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TextBox 11"/>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0" name="TextBox 9"/>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spTree>
    <p:extLst>
      <p:ext uri="{BB962C8B-B14F-4D97-AF65-F5344CB8AC3E}">
        <p14:creationId xmlns:p14="http://schemas.microsoft.com/office/powerpoint/2010/main" val="1483343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情報を集める必要があるか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600200"/>
            <a:ext cx="10972800" cy="5092430"/>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FOSSの使用分析にあたり、FOSSコンポーネント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の属性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起源、使用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方法などの情報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を集め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err="1">
                <a:latin typeface="メイリオ" panose="020B0604030504040204" pitchFamily="50" charset="-128"/>
                <a:ea typeface="メイリオ" panose="020B0604030504040204" pitchFamily="50" charset="-128"/>
                <a:cs typeface="メイリオ" panose="020B0604030504040204" pitchFamily="50" charset="-128"/>
              </a:rPr>
              <a:t>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608400" y="2418925"/>
            <a:ext cx="11483291" cy="4293160"/>
          </a:xfrm>
          <a:prstGeom prst="rect">
            <a:avLst/>
          </a:prstGeom>
          <a:noFill/>
          <a:ln w="3175" cap="sq">
            <a:noFill/>
            <a:miter lim="800000"/>
          </a:ln>
        </p:spPr>
        <p:txBody>
          <a:bodyPr vert="horz" wrap="square" lIns="252000" tIns="180000" rIns="180000" bIns="216000" numCol="2" rtlCol="0">
            <a:noAutofit/>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パッケージ名</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パッケージを取り巻くコミュニティの状況（活動状況、メンバの多様性、反応の速さ）</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版名（</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ダウンロード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元もしくはソースコードの</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URL</a:t>
            </a: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著作権保有者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帰属表示やその他の告知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表示、それらの</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意図して行われた</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改変に関する記述</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依存</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関係</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のリスト</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製品で意図している使用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方法</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そのパッケージを</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内包する</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製品のファースト</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リリース（最初の公開・販売</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メンテナンスされ</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ているロケーション</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過去に別</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経緯で</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に対して下された</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承認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の可能性</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外部ベンダーからの提供物の場合</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 </a:t>
            </a:r>
          </a:p>
          <a:p>
            <a:pPr marL="542925" lvl="1">
              <a:lnSpc>
                <a:spcPct val="110000"/>
              </a:lnSpc>
              <a:buFont typeface="Wingdings" panose="05000000000000000000" pitchFamily="2" charset="2"/>
              <a:buChar char="Ø"/>
            </a:pPr>
            <a:r>
              <a:rPr lang="en-US" sz="1400" b="0" dirty="0">
                <a:latin typeface="メイリオ" panose="020B0604030504040204" pitchFamily="50" charset="-128"/>
                <a:ea typeface="メイリオ" panose="020B0604030504040204" pitchFamily="50" charset="-128"/>
                <a:cs typeface="メイリオ" panose="020B0604030504040204" pitchFamily="50" charset="-128"/>
              </a:rPr>
              <a:t>開発チームのコンタクト ポイント</a:t>
            </a:r>
          </a:p>
          <a:p>
            <a:pPr marL="542925" lvl="1">
              <a:lnSpc>
                <a:spcPct val="110000"/>
              </a:lnSpc>
              <a:buFont typeface="Wingdings" panose="05000000000000000000" pitchFamily="2" charset="2"/>
              <a:buChar char="Ø"/>
            </a:pPr>
            <a:r>
              <a:rPr lang="en-US" sz="1400" dirty="0" err="1">
                <a:latin typeface="メイリオ" panose="020B0604030504040204" pitchFamily="50" charset="-128"/>
                <a:ea typeface="メイリオ" panose="020B0604030504040204" pitchFamily="50" charset="-128"/>
                <a:cs typeface="メイリオ" panose="020B0604030504040204" pitchFamily="50" charset="-128"/>
              </a:rPr>
              <a:t>著作権表示、帰属</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400" dirty="0">
                <a:latin typeface="メイリオ" panose="020B0604030504040204" pitchFamily="50" charset="-128"/>
                <a:ea typeface="メイリオ" panose="020B0604030504040204" pitchFamily="50" charset="-128"/>
                <a:cs typeface="メイリオ" panose="020B0604030504040204" pitchFamily="50" charset="-128"/>
              </a:rPr>
              <a:t>、</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およびライセンスの義務</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履行に</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ベンダー改変ソースコード</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00000"/>
              </a:lnSpc>
              <a:buNone/>
            </a:pP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99313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FOSSレビューチーム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レビュー チームには企業で</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の使用を支援、指導し、とりまとめ、レビューする代表者たちが含まれる。その代表者には、以下が含まれる場合がある：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ライセンスの義務を特定し、評価する</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法務関係者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FOSSの使用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と</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追跡を支援する</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ソースコードスキャン実施</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ツールサポートを提供する関係者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事業</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企画</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商用ライセンス、輸出コンプライアンスなどを取り扱</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い、</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FOSSの使用によって影響を受ける可能性のある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各</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部門の専門家（技術的観点）</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286351" y="2984473"/>
            <a:ext cx="2013684" cy="1212408"/>
            <a:chOff x="-229041" y="2412353"/>
            <a:chExt cx="2013684" cy="1212408"/>
          </a:xfrm>
        </p:grpSpPr>
        <p:grpSp>
          <p:nvGrpSpPr>
            <p:cNvPr id="18" name="Group 17"/>
            <p:cNvGrpSpPr/>
            <p:nvPr/>
          </p:nvGrpSpPr>
          <p:grpSpPr>
            <a:xfrm>
              <a:off x="-229041" y="2412353"/>
              <a:ext cx="2013684" cy="771113"/>
              <a:chOff x="-229041" y="2412353"/>
              <a:chExt cx="2013684" cy="771113"/>
            </a:xfrm>
          </p:grpSpPr>
          <p:sp>
            <p:nvSpPr>
              <p:cNvPr id="20" name="TextBox 19"/>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TextBox 20"/>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9" name="TextBox 18"/>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法務</a:t>
            </a:r>
            <a:endParaRPr lang="en-US" sz="1200" dirty="0">
              <a:latin typeface="ＭＳ ゴシック" panose="020B0609070205080204" pitchFamily="49" charset="-128"/>
              <a:ea typeface="ＭＳ ゴシック" panose="020B0609070205080204" pitchFamily="49" charset="-128"/>
            </a:endParaRPr>
          </a:p>
        </p:txBody>
      </p:sp>
      <p:sp>
        <p:nvSpPr>
          <p:cNvPr id="26" name="TextBox 25"/>
          <p:cNvSpPr txBox="1"/>
          <p:nvPr/>
        </p:nvSpPr>
        <p:spPr>
          <a:xfrm>
            <a:off x="8340926" y="412353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調査・分析</a:t>
            </a:r>
            <a:endParaRPr lang="en-US" sz="1200" dirty="0">
              <a:latin typeface="ＭＳ ゴシック" panose="020B0609070205080204" pitchFamily="49" charset="-128"/>
              <a:ea typeface="ＭＳ ゴシック" panose="020B0609070205080204" pitchFamily="49" charset="-128"/>
            </a:endParaRPr>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専門家</a:t>
            </a:r>
          </a:p>
        </p:txBody>
      </p:sp>
    </p:spTree>
    <p:extLst>
      <p:ext uri="{BB962C8B-B14F-4D97-AF65-F5344CB8AC3E}">
        <p14:creationId xmlns:p14="http://schemas.microsoft.com/office/powerpoint/2010/main" val="18746579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提案されたFOSSの使用を分析する</a:t>
            </a:r>
          </a:p>
        </p:txBody>
      </p:sp>
      <p:sp>
        <p:nvSpPr>
          <p:cNvPr id="28" name="Content Placeholder 2"/>
          <p:cNvSpPr>
            <a:spLocks noGrp="1"/>
          </p:cNvSpPr>
          <p:nvPr>
            <p:ph idx="1"/>
          </p:nvPr>
        </p:nvSpPr>
        <p:spPr>
          <a:xfrm>
            <a:off x="608400" y="3458758"/>
            <a:ext cx="11277600" cy="3214415"/>
          </a:xfrm>
        </p:spPr>
        <p:txBody>
          <a:bodyPr vert="horz" lIns="91440" tIns="45720" rIns="91440" bIns="45720" rtlCol="0" anchor="t">
            <a:noAutofit/>
          </a:bodyPr>
          <a:lstStyle/>
          <a:p>
            <a:pPr marL="0" indent="0">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FOSSレビューチームは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指導を行う</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前に</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たと</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えば以下のような論点に対し、収集した情報を査定する必要があ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情報の正確さを確認するためのコードスキャンの実施がこれに含まれることがある</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レビューチームは以下を考慮する必要がある：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コードと付随した情報が、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完全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一貫</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していて</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正確</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宣言</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されたライセンスがコードファイルにある内容と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合致し</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ソフトウェアを構成する他のコンポーネントとともに</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することを</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ライセンスが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許容しているか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TextBox 32"/>
          <p:cNvSpPr txBox="1"/>
          <p:nvPr/>
        </p:nvSpPr>
        <p:spPr>
          <a:xfrm>
            <a:off x="5507532" y="321807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spTree>
    <p:extLst>
      <p:ext uri="{BB962C8B-B14F-4D97-AF65-F5344CB8AC3E}">
        <p14:creationId xmlns:p14="http://schemas.microsoft.com/office/powerpoint/2010/main" val="2352168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ソースコード スキャン ツール</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424" name="Shape 424"/>
          <p:cNvSpPr txBox="1">
            <a:spLocks noGrp="1"/>
          </p:cNvSpPr>
          <p:nvPr>
            <p:ph type="body" idx="1"/>
          </p:nvPr>
        </p:nvSpPr>
        <p:spPr>
          <a:xfrm>
            <a:off x="608400"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ソースコードスキャン</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を自動化するツールは数多く、様々なものが存在</a:t>
            </a:r>
            <a:endParaRPr 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それらのすべては特定のニーズに向けたソリューションであるため、あらゆる課題を</a:t>
            </a:r>
            <a:r>
              <a:rPr lang="ja-JP" altLang="en-US" sz="2400" b="0" i="0" u="none" strike="noStrike" cap="none">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解決</a:t>
            </a:r>
            <a:r>
              <a:rPr lang="ja-JP" altLang="en-US" sz="2400" b="0" i="0" u="none" strike="noStrike" cap="none"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するもの</a:t>
            </a:r>
            <a:r>
              <a:rPr lang="ja-JP" altLang="en-US"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では</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ない</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企業はそれらの中で自分たちの特定の市場領域や製品に</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合うものを選定する</a:t>
            </a:r>
            <a:endParaRPr 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多くの企業は自動化ツールと人手によるレビューを併用している</a:t>
            </a:r>
            <a:endParaRPr lang="en-US" altLang="ja-JP"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無償で、自由に利用できるソースコード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スキャン ツールの一つのよい例として</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Linux </a:t>
            </a:r>
            <a:r>
              <a:rPr lang="en-US" altLang="ja-JP">
                <a:latin typeface="メイリオ" panose="020B0604030504040204" pitchFamily="50" charset="-128"/>
                <a:ea typeface="メイリオ" panose="020B0604030504040204" pitchFamily="50" charset="-128"/>
                <a:cs typeface="メイリオ" panose="020B0604030504040204" pitchFamily="50" charset="-128"/>
              </a:rPr>
              <a:t>Foundation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でホストしたプロジェクトである、</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FOSSology</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がある：</a:t>
            </a:r>
            <a:r>
              <a:rPr lang="en-US" sz="20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https://www.fossology.org</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182880" marR="0" lvl="0" indent="-182880" algn="l" rtl="0">
              <a:spcBef>
                <a:spcPts val="480"/>
              </a:spcBef>
              <a:spcAft>
                <a:spcPts val="0"/>
              </a:spcAft>
              <a:buClr>
                <a:schemeClr val="accent1"/>
              </a:buClr>
              <a:buSzPct val="85000"/>
              <a:buFont typeface="Arial"/>
              <a:buChar char="•"/>
            </a:pP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406067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&lt;&lt;</a:t>
            </a:r>
            <a:r>
              <a:rPr lang="en-US" dirty="0" err="1">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ポリシーが企業内のどこに置かれているかを周知するためにご使用ください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（OpenChain仕様書1.1の1.1.1項）&gt;&gt;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ポリシーのサンプルは、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Liunux</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Foundation</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 Compliance Program</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のサイトより入手可能：</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hlinkClick r:id="rId3"/>
              </a:rPr>
              <a:t>https://www.linux.com/publications/generic-foss-policy</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973094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の遂行</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Content Placeholder 2"/>
          <p:cNvSpPr>
            <a:spLocks noGrp="1"/>
          </p:cNvSpPr>
          <p:nvPr>
            <p:ph idx="1"/>
          </p:nvPr>
        </p:nvSpPr>
        <p:spPr>
          <a:xfrm>
            <a:off x="141674" y="5813485"/>
            <a:ext cx="11761292" cy="995106"/>
          </a:xfrm>
        </p:spPr>
        <p:txBody>
          <a:bodyPr vert="horz" lIns="91440" tIns="45720" rIns="91440" bIns="45720" rtlCol="0" anchor="t">
            <a:noAutofit/>
          </a:body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FOSSレビュープロセスは</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エンジニアリング チーム、ビジネス チーム、法務チームなど分野をまたぐ形となる。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これらのグループが正確に問題を理解することを確かなものとするには</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インタラクティブ</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な取り組みであることが必要となる。また、明確で、皆に共有される指針をここで作り出すことができる。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r>
            <a:b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52537" y="3130915"/>
            <a:ext cx="1954373" cy="1120968"/>
            <a:chOff x="-169730" y="2503793"/>
            <a:chExt cx="1954373" cy="1120968"/>
          </a:xfrm>
        </p:grpSpPr>
        <p:grpSp>
          <p:nvGrpSpPr>
            <p:cNvPr id="16" name="Group 15"/>
            <p:cNvGrpSpPr/>
            <p:nvPr/>
          </p:nvGrpSpPr>
          <p:grpSpPr>
            <a:xfrm>
              <a:off x="-169730" y="2503793"/>
              <a:ext cx="1954373" cy="744702"/>
              <a:chOff x="-169730" y="2503793"/>
              <a:chExt cx="1954373" cy="744702"/>
            </a:xfrm>
          </p:grpSpPr>
          <p:sp>
            <p:nvSpPr>
              <p:cNvPr id="18" name="TextBox 17"/>
              <p:cNvSpPr txBox="1"/>
              <p:nvPr/>
            </p:nvSpPr>
            <p:spPr>
              <a:xfrm>
                <a:off x="-169730" y="2971498"/>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TextBox 18"/>
              <p:cNvSpPr txBox="1"/>
              <p:nvPr/>
            </p:nvSpPr>
            <p:spPr>
              <a:xfrm>
                <a:off x="-169730" y="250379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7" name="TextBox 16"/>
            <p:cNvSpPr txBox="1"/>
            <p:nvPr/>
          </p:nvSpPr>
          <p:spPr>
            <a:xfrm>
              <a:off x="753599" y="3347764"/>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TextBox 23"/>
          <p:cNvSpPr txBox="1"/>
          <p:nvPr/>
        </p:nvSpPr>
        <p:spPr>
          <a:xfrm>
            <a:off x="8328512" y="4178532"/>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TextBox 24"/>
          <p:cNvSpPr txBox="1"/>
          <p:nvPr/>
        </p:nvSpPr>
        <p:spPr>
          <a:xfrm>
            <a:off x="9424103" y="4178532"/>
            <a:ext cx="64632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398791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FOSSレビューの監督</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Content Placeholder 2"/>
          <p:cNvSpPr txBox="1">
            <a:spLocks/>
          </p:cNvSpPr>
          <p:nvPr/>
        </p:nvSpPr>
        <p:spPr>
          <a:xfrm>
            <a:off x="216000" y="6113101"/>
            <a:ext cx="11421290" cy="684000"/>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FOSSレビューのプロセスにおいては、関係者間での意見の相違</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の解決や最重要となる意思決定を承認するべく</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幹部レベルでの監督機能が必要となる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b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366288" y="3321842"/>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TextBox 39"/>
          <p:cNvSpPr txBox="1"/>
          <p:nvPr/>
        </p:nvSpPr>
        <p:spPr>
          <a:xfrm>
            <a:off x="1289343" y="2895699"/>
            <a:ext cx="2031318"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TextBox 37"/>
          <p:cNvSpPr txBox="1"/>
          <p:nvPr/>
        </p:nvSpPr>
        <p:spPr>
          <a:xfrm>
            <a:off x="2289617" y="3747985"/>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TextBox 44"/>
          <p:cNvSpPr txBox="1"/>
          <p:nvPr/>
        </p:nvSpPr>
        <p:spPr>
          <a:xfrm>
            <a:off x="8354733" y="3951631"/>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2" name="Group 51"/>
          <p:cNvGrpSpPr/>
          <p:nvPr/>
        </p:nvGrpSpPr>
        <p:grpSpPr>
          <a:xfrm>
            <a:off x="5001142" y="5187787"/>
            <a:ext cx="2185206" cy="960352"/>
            <a:chOff x="3452766" y="4882512"/>
            <a:chExt cx="2185206"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52766" y="5565867"/>
              <a:ext cx="2185206"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幹部レベルの</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レビュー委員会</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9468566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FOSSレビューの目的は何で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FOSSコンポーネントを使いたい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時に</a:t>
            </a:r>
            <a:r>
              <a:rPr lang="x-none" dirty="0">
                <a:latin typeface="メイリオ" panose="020B0604030504040204" pitchFamily="50" charset="-128"/>
                <a:ea typeface="メイリオ" panose="020B0604030504040204" pitchFamily="50" charset="-128"/>
                <a:cs typeface="メイリオ" panose="020B0604030504040204" pitchFamily="50" charset="-128"/>
              </a:rPr>
              <a:t>最初に行うべきアクションは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a:t>
            </a:r>
            <a:r>
              <a:rPr lang="x-none"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関する</a:t>
            </a:r>
            <a:r>
              <a:rPr lang="x-none" dirty="0">
                <a:latin typeface="メイリオ" panose="020B0604030504040204" pitchFamily="50" charset="-128"/>
                <a:ea typeface="メイリオ" panose="020B0604030504040204" pitchFamily="50" charset="-128"/>
                <a:cs typeface="メイリオ" panose="020B0604030504040204" pitchFamily="50" charset="-128"/>
              </a:rPr>
              <a:t>質問や疑問があ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場合、何をす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べきですか？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種類の情報を集めますか？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誰がそのソフトウェアのライセンスを供与している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x-none" dirty="0">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x-none" dirty="0">
                <a:latin typeface="メイリオ" panose="020B0604030504040204" pitchFamily="50" charset="-128"/>
                <a:ea typeface="メイリオ" panose="020B0604030504040204" pitchFamily="50" charset="-128"/>
                <a:cs typeface="メイリオ" panose="020B0604030504040204" pitchFamily="50" charset="-128"/>
              </a:rPr>
              <a:t>するには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情報が役立ちますか？ </a:t>
            </a:r>
            <a:endParaRPr lang="x-none"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外部ベンダーから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受領した</a:t>
            </a:r>
            <a:r>
              <a:rPr lang="x-none" dirty="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コンポーネントをレビューする際に追加的な情報として重要なものは何ですか？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FOSSレビューで収集された情報の質を評価するためにど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ステップを取ることができますか？</a:t>
            </a:r>
          </a:p>
          <a:p>
            <a:pPr>
              <a:buFont typeface="Arial" charset="0"/>
              <a:buChar char="•"/>
            </a:pP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525632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第6章</a:t>
            </a:r>
          </a:p>
        </p:txBody>
      </p:sp>
      <p:sp>
        <p:nvSpPr>
          <p:cNvPr id="5" name="Text Placeholder 4"/>
          <p:cNvSpPr>
            <a:spLocks noGrp="1"/>
          </p:cNvSpPr>
          <p:nvPr>
            <p:ph type="body" idx="1"/>
          </p:nvPr>
        </p:nvSpPr>
        <p:spPr/>
        <p:txBody>
          <a:bodyPr>
            <a:noAutofit/>
          </a:bodyPr>
          <a:lstStyle/>
          <a:p>
            <a:r>
              <a:rPr lang="en-US" sz="480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sz="480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マネジメント</a:t>
            </a:r>
            <a:r>
              <a:rPr lang="ja-JP" alt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始め</a:t>
            </a:r>
            <a:r>
              <a:rPr lang="ja-JP" alt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から終わりまで</a:t>
            </a:r>
            <a:r>
              <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sz="4800">
                <a:latin typeface="メイリオ" panose="020B0604030504040204" pitchFamily="50" charset="-128"/>
                <a:ea typeface="メイリオ" panose="020B0604030504040204" pitchFamily="50" charset="-128"/>
                <a:cs typeface="メイリオ" panose="020B0604030504040204" pitchFamily="50" charset="-128"/>
              </a:rPr>
              <a:t>プロセス例</a:t>
            </a:r>
            <a:r>
              <a:rPr lang="en-US" sz="4800" dirty="0">
                <a:latin typeface="メイリオ" panose="020B0604030504040204" pitchFamily="50" charset="-128"/>
                <a:ea typeface="メイリオ" panose="020B0604030504040204" pitchFamily="50" charset="-128"/>
                <a:cs typeface="メイリオ" panose="020B0604030504040204" pitchFamily="50" charset="-128"/>
              </a:rPr>
              <a:t>）</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9167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概要</a:t>
            </a:r>
          </a:p>
        </p:txBody>
      </p:sp>
      <p:sp>
        <p:nvSpPr>
          <p:cNvPr id="123907" name="Rectangle 3"/>
          <p:cNvSpPr>
            <a:spLocks noGrp="1" noChangeArrowheads="1"/>
          </p:cNvSpPr>
          <p:nvPr>
            <p:ph idx="1"/>
          </p:nvPr>
        </p:nvSpPr>
        <p:spPr>
          <a:xfrm>
            <a:off x="584522" y="1386075"/>
            <a:ext cx="10972800" cy="4876800"/>
          </a:xfrm>
        </p:spPr>
        <p:txBody>
          <a:bodyPr vert="horz" lIns="91440" tIns="45720" rIns="91440" bIns="45720" rtlCol="0" anchor="t">
            <a:normAutofit/>
          </a:bodyPr>
          <a:lstStyle/>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dirty="0" err="1">
                <a:latin typeface="メイリオ" panose="020B0604030504040204" pitchFamily="50" charset="-128"/>
                <a:ea typeface="メイリオ" panose="020B0604030504040204" pitchFamily="50" charset="-128"/>
                <a:cs typeface="メイリオ" panose="020B0604030504040204" pitchFamily="50" charset="-128"/>
              </a:rPr>
              <a:t>マネジメントは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製品の中で使われる</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コンポーネントを管理する一連のアクション。企業の商用コンポーネントについても同様のプロセスが実施されている場合がある。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コンポーネントは</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仕様書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供給ソフトウェア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Supplied Software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呼ばれる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アクションとしては以下が含まれることが多い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供給ソフトウェアにおけるすべての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コンポーネントの特定</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それらのコンポーネントによって生まれるすべての義務の特定と追跡</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すべての義務が履行され、将来にわたり履行されることの確認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小規模の企業では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シンプルな</a:t>
            </a:r>
            <a:r>
              <a:rPr lang="en-US" err="1">
                <a:latin typeface="メイリオ" panose="020B0604030504040204" pitchFamily="50" charset="-128"/>
                <a:ea typeface="メイリオ" panose="020B0604030504040204" pitchFamily="50" charset="-128"/>
                <a:cs typeface="メイリオ" panose="020B0604030504040204" pitchFamily="50" charset="-128"/>
              </a:rPr>
              <a:t>チェック</a:t>
            </a:r>
            <a:r>
              <a:rPr lang="ja-JP" altLang="en-US">
                <a:latin typeface="メイリオ" panose="020B0604030504040204" pitchFamily="50" charset="-128"/>
                <a:ea typeface="メイリオ" panose="020B0604030504040204" pitchFamily="50" charset="-128"/>
                <a:cs typeface="メイリオ" panose="020B0604030504040204" pitchFamily="50" charset="-128"/>
              </a:rPr>
              <a:t> </a:t>
            </a:r>
            <a:r>
              <a:rPr lang="en-US" smtClean="0">
                <a:latin typeface="メイリオ" panose="020B0604030504040204" pitchFamily="50" charset="-128"/>
                <a:ea typeface="メイリオ" panose="020B0604030504040204" pitchFamily="50" charset="-128"/>
                <a:cs typeface="メイリオ" panose="020B0604030504040204" pitchFamily="50" charset="-128"/>
              </a:rPr>
              <a:t>リストを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大企業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においては</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詳細なプロセスを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用いる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Rectangle 3"/>
          <p:cNvSpPr>
            <a:spLocks noChangeArrowheads="1"/>
          </p:cNvSpPr>
          <p:nvPr/>
        </p:nvSpPr>
        <p:spPr bwMode="auto">
          <a:xfrm rot="16200000">
            <a:off x="3303601" y="5357706"/>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（受領する）</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2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AutoShape 6"/>
          <p:cNvSpPr>
            <a:spLocks noChangeArrowheads="1"/>
          </p:cNvSpPr>
          <p:nvPr/>
        </p:nvSpPr>
        <p:spPr bwMode="auto">
          <a:xfrm>
            <a:off x="4765688" y="5341039"/>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519419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の特定</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marL="92075" indent="-92075">
              <a:defRPr/>
            </a:pP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FOSSの義務</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履行</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AutoShape 8"/>
          <p:cNvCxnSpPr>
            <a:cxnSpLocks noChangeShapeType="1"/>
          </p:cNvCxnSpPr>
          <p:nvPr/>
        </p:nvCxnSpPr>
        <p:spPr bwMode="auto">
          <a:xfrm>
            <a:off x="4387863" y="6037951"/>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6039539"/>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63146" y="5125704"/>
            <a:ext cx="615553"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400" b="1"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endParaRPr lang="en-US" sz="1400"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400" b="1" dirty="0" err="1">
                <a:latin typeface="メイリオ" panose="020B0604030504040204" pitchFamily="50" charset="-128"/>
                <a:ea typeface="メイリオ" panose="020B0604030504040204" pitchFamily="50" charset="-128"/>
                <a:cs typeface="メイリオ" panose="020B0604030504040204" pitchFamily="50" charset="-128"/>
              </a:rPr>
              <a:t>プロセス</a:t>
            </a:r>
            <a:endParaRPr lang="en-US" sz="1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4" end="4"/>
                                            </p:txEl>
                                          </p:spTgt>
                                        </p:tgtEl>
                                        <p:attrNameLst>
                                          <p:attrName>style.visibility</p:attrName>
                                        </p:attrNameLst>
                                      </p:cBhvr>
                                      <p:to>
                                        <p:strVal val="visible"/>
                                      </p:to>
                                    </p:set>
                                    <p:animEffect transition="in" filter="fade">
                                      <p:cBhvr>
                                        <p:cTn id="21" dur="750"/>
                                        <p:tgtEl>
                                          <p:spTgt spid="12390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3907">
                                            <p:txEl>
                                              <p:pRg st="5" end="5"/>
                                            </p:txEl>
                                          </p:spTgt>
                                        </p:tgtEl>
                                        <p:attrNameLst>
                                          <p:attrName>style.visibility</p:attrName>
                                        </p:attrNameLst>
                                      </p:cBhvr>
                                      <p:to>
                                        <p:strVal val="visible"/>
                                      </p:to>
                                    </p:set>
                                    <p:animEffect transition="in" filter="fade">
                                      <p:cBhvr>
                                        <p:cTn id="26"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608400" y="53280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中・小規模企業</a:t>
            </a:r>
            <a:r>
              <a:rPr lang="ja-JP" alt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のチェックリストの例</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継続的に行うコンプライアンス関連タスク：</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すべての</a:t>
            </a:r>
            <a:r>
              <a:rPr lang="en-US" altLang="ja-JP"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を調達</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／開発サイクルの早期で発見する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すべての使用</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コンポーネントをレビューし、承認する</a:t>
            </a:r>
            <a:r>
              <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の義務を満たすために必要となる情報を検証する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社外</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プロジェクトへのコントリビューションをレビューし承認する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spcAft>
                <a:spcPts val="0"/>
              </a:spcAft>
              <a:buClr>
                <a:schemeClr val="accent1"/>
              </a:buClr>
              <a:buSzPct val="25000"/>
              <a:buFont typeface="Arial"/>
              <a:buNone/>
            </a:pP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支援するための要求事項：</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適切な</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コンプライアンス対応</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要員</a:t>
            </a: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配置し、明確な責任ラインを指定する</a:t>
            </a:r>
            <a:endPar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既存のビジネスプロセスを</a:t>
            </a:r>
            <a:r>
              <a:rPr lang="en-US" altLang="ja-JP"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コンプライアンスプログラム支援のために適合させる</a:t>
            </a:r>
            <a:endPar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組織の</a:t>
            </a:r>
            <a:r>
              <a:rPr lang="en-US" altLang="ja-JP"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ポリシーについて全社員が学習できるトレーニングを持つ</a:t>
            </a:r>
            <a:endPar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コンプライアンスのすべての活動</a:t>
            </a: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の進捗を追跡する</a:t>
            </a:r>
            <a:endPar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15" name="Shape 515"/>
          <p:cNvSpPr txBox="1"/>
          <p:nvPr/>
        </p:nvSpPr>
        <p:spPr>
          <a:xfrm>
            <a:off x="-50014" y="6425280"/>
            <a:ext cx="12242014" cy="335018"/>
          </a:xfrm>
          <a:prstGeom prst="rect">
            <a:avLst/>
          </a:prstGeom>
          <a:noFill/>
          <a:ln>
            <a:noFill/>
          </a:ln>
        </p:spPr>
        <p:txBody>
          <a:bodyPr lIns="91425" tIns="45700" rIns="91425" bIns="45700" anchor="t" anchorCtr="0">
            <a:noAutofit/>
          </a:bodyPr>
          <a:lstStyle/>
          <a:p>
            <a:pPr algn="ctr">
              <a:buSzPct val="25000"/>
            </a:pPr>
            <a:r>
              <a:rPr lang="ja-JP" altLang="en-US" sz="140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Condensed"/>
              </a:rPr>
              <a:t>これらの項目についての詳細チェックリストはこちらで入手可能：</a:t>
            </a:r>
            <a:r>
              <a:rPr lang="en-US" sz="140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Condensed"/>
              </a:rPr>
              <a:t> </a:t>
            </a:r>
            <a:r>
              <a:rPr lang="en-US" sz="105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https://www.linuxfoundation.org/projects/opencompliance/self-assessment-compliance-checklist </a:t>
            </a:r>
          </a:p>
        </p:txBody>
      </p:sp>
    </p:spTree>
    <p:extLst>
      <p:ext uri="{BB962C8B-B14F-4D97-AF65-F5344CB8AC3E}">
        <p14:creationId xmlns:p14="http://schemas.microsoft.com/office/powerpoint/2010/main" val="41660920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プロセス待ち行列</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ja-JP" alt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自社</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サード</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パーティ</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力</a:t>
            </a:r>
            <a:r>
              <a:rPr lang="en-US" sz="11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各種告知／表示および帰属</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情報</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書面による申し出</a:t>
            </a:r>
          </a:p>
          <a:p>
            <a:pPr algn="ctr">
              <a:buFont typeface="Times New Roman" pitchFamily="16" charset="0"/>
              <a:buNone/>
              <a:defRPr/>
            </a:pP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Written offer</a:t>
            </a: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5" name="TextBox 23"/>
          <p:cNvSpPr txBox="1">
            <a:spLocks noChangeArrowheads="1"/>
          </p:cNvSpPr>
          <p:nvPr/>
        </p:nvSpPr>
        <p:spPr bwMode="auto">
          <a:xfrm>
            <a:off x="2084786" y="4961264"/>
            <a:ext cx="194795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スキャン、監査</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 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ソースコードの起源および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ライセンスの確認 </a:t>
            </a:r>
          </a:p>
        </p:txBody>
      </p:sp>
      <p:sp>
        <p:nvSpPr>
          <p:cNvPr id="21526" name="TextBox 24"/>
          <p:cNvSpPr txBox="1">
            <a:spLocks noChangeArrowheads="1"/>
          </p:cNvSpPr>
          <p:nvPr/>
        </p:nvSpPr>
        <p:spPr bwMode="auto">
          <a:xfrm>
            <a:off x="3605081" y="4613450"/>
            <a:ext cx="173635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企業のFOSSポリシー </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に添って監査で</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見つけた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全</a:t>
            </a:r>
            <a:r>
              <a:rPr lang="ja-JP" altLang="en-US" sz="1100">
                <a:latin typeface="メイリオ" panose="020B0604030504040204" pitchFamily="50" charset="-128"/>
                <a:ea typeface="メイリオ" panose="020B0604030504040204" pitchFamily="50" charset="-128"/>
                <a:cs typeface="メイリオ" panose="020B0604030504040204" pitchFamily="50" charset="-128"/>
              </a:rPr>
              <a:t>問題</a:t>
            </a:r>
            <a:r>
              <a:rPr lang="en-US" sz="1100">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レビュー対象の</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を特定する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頒布用のソースコード</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パッケージを検証する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適切な告知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a:t>
            </a:r>
            <a:r>
              <a:rPr lang="en-US" sz="1100">
                <a:latin typeface="メイリオ" panose="020B0604030504040204" pitchFamily="50" charset="-128"/>
                <a:ea typeface="メイリオ" panose="020B0604030504040204" pitchFamily="50" charset="-128"/>
                <a:cs typeface="メイリオ" panose="020B0604030504040204" pitchFamily="50" charset="-128"/>
              </a:rPr>
              <a:t>表示が提供されていることを検証する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4938649" y="5069713"/>
            <a:ext cx="2864868"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承認された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ソフトウェア／版</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名</a:t>
            </a:r>
            <a:r>
              <a:rPr lang="en-US" sz="1100" dirty="0">
                <a:latin typeface="メイリオ" panose="020B0604030504040204" pitchFamily="50" charset="-128"/>
                <a:ea typeface="メイリオ" panose="020B0604030504040204" pitchFamily="50" charset="-128"/>
                <a:cs typeface="メイリオ" panose="020B0604030504040204" pitchFamily="50" charset="-128"/>
              </a:rPr>
              <a:t>（</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番号</a:t>
            </a:r>
            <a:r>
              <a:rPr lang="en-US" sz="1100" dirty="0">
                <a:latin typeface="メイリオ" panose="020B0604030504040204" pitchFamily="50" charset="-128"/>
                <a:ea typeface="メイリオ" panose="020B0604030504040204" pitchFamily="50" charset="-128"/>
                <a:cs typeface="メイリオ" panose="020B0604030504040204" pitchFamily="50" charset="-128"/>
              </a:rPr>
              <a:t>）を</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製品ごと、リリースごとに</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一覧表に記録する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ソースコード、告知／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表示</a:t>
            </a:r>
            <a:r>
              <a:rPr lang="en-US" sz="1100">
                <a:latin typeface="メイリオ" panose="020B0604030504040204" pitchFamily="50" charset="-128"/>
                <a:ea typeface="メイリオ" panose="020B0604030504040204" pitchFamily="50" charset="-128"/>
                <a:cs typeface="メイリオ" panose="020B0604030504040204" pitchFamily="50" charset="-128"/>
              </a:rPr>
              <a:t>、</a:t>
            </a: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書面による申し出</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を公開する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3801917" y="1039212"/>
            <a:ext cx="265606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1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コンポーネントの </a:t>
            </a:r>
          </a:p>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コンプライアンス記録をレビューし、承認する</a:t>
            </a:r>
          </a:p>
        </p:txBody>
      </p:sp>
      <p:sp>
        <p:nvSpPr>
          <p:cNvPr id="19500" name="TextBox 24"/>
          <p:cNvSpPr txBox="1">
            <a:spLocks noChangeArrowheads="1"/>
          </p:cNvSpPr>
          <p:nvPr/>
        </p:nvSpPr>
        <p:spPr bwMode="auto">
          <a:xfrm>
            <a:off x="6018739" y="608335"/>
            <a:ext cx="157638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公開に向けて</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告知／表示をまとめる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6" name="Straight Arrow Connector 65"/>
          <p:cNvCxnSpPr>
            <a:cxnSpLocks noChangeShapeType="1"/>
            <a:stCxn id="19499" idx="2"/>
            <a:endCxn id="61" idx="1"/>
          </p:cNvCxnSpPr>
          <p:nvPr/>
        </p:nvCxnSpPr>
        <p:spPr bwMode="auto">
          <a:xfrm>
            <a:off x="5129951" y="1639366"/>
            <a:ext cx="450273" cy="985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208489"/>
            <a:ext cx="353862" cy="5294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公開後の検証</a:t>
            </a: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sz="13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3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マネジメントの</a:t>
            </a:r>
            <a:r>
              <a:rPr lang="ja-JP" alt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始めから終わりまで</a:t>
            </a:r>
            <a:r>
              <a:rPr lang="ja-JP" alt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の</a:t>
            </a: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2"/>
          <p:cNvSpPr txBox="1">
            <a:spLocks noChangeArrowheads="1"/>
          </p:cNvSpPr>
          <p:nvPr/>
        </p:nvSpPr>
        <p:spPr>
          <a:xfrm>
            <a:off x="608400" y="532800"/>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大企業</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／表示</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buFont typeface="Times New Roman" pitchFamily="16" charset="0"/>
              <a:buNone/>
              <a:defRPr/>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Identification）</a:t>
            </a:r>
            <a:endParaRPr lang="en-US" sz="1300" b="1" i="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7142398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5"/>
          <p:cNvSpPr>
            <a:spLocks noGrp="1"/>
          </p:cNvSpPr>
          <p:nvPr>
            <p:ph type="body" sz="half" idx="4294967295"/>
          </p:nvPr>
        </p:nvSpPr>
        <p:spPr>
          <a:xfrm>
            <a:off x="6672000" y="3600000"/>
            <a:ext cx="5040000"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sz="1800"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eaLnBrk="1" hangingPunct="1"/>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そのFOSSについてコンプライアンスの記録が作成</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はアップデート）される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a:r>
              <a:rPr lang="en-US"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ポリシーの規定に則り、網羅的もしくは限定的と定めた範囲で</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ソースコードレビュ</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のための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次のステップ）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が要請される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58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ＭＳ ゴシック" panose="020B0609070205080204" pitchFamily="49" charset="-128"/>
              <a:ea typeface="ＭＳ ゴシック" panose="020B0609070205080204" pitchFamily="49" charset="-128"/>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576206" y="3600000"/>
            <a:ext cx="50400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エンジニアリング部門から</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リクエスト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が入力される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当該ソフトウェアの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スキャン</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実施</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サードパーティのソフトウェアに対</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する精査</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を実施する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ソース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リポジトリに追加され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た、新たな</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コンポーネントを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人手で認識する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1"/>
          <p:cNvSpPr/>
          <p:nvPr/>
        </p:nvSpPr>
        <p:spPr>
          <a:xfrm>
            <a:off x="252000" y="3240000"/>
            <a:ext cx="6359370" cy="369332"/>
          </a:xfrm>
          <a:prstGeom prst="rect">
            <a:avLst/>
          </a:prstGeom>
        </p:spPr>
        <p:txBody>
          <a:bodyPr wrap="non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のソース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に含まれる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FOSSを確認し、追跡を開始する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
          <p:cNvSpPr txBox="1">
            <a:spLocks noChangeArrowheads="1"/>
          </p:cNvSpPr>
          <p:nvPr/>
        </p:nvSpPr>
        <p:spPr>
          <a:xfrm>
            <a:off x="608400"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FOSSの</a:t>
            </a:r>
            <a:r>
              <a:rPr lang="en-US" alt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使用を</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確認し、追跡する</a:t>
            </a:r>
            <a:endPar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91959"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Rectangle 78"/>
          <p:cNvSpPr>
            <a:spLocks noChangeArrowheads="1"/>
          </p:cNvSpPr>
          <p:nvPr/>
        </p:nvSpPr>
        <p:spPr bwMode="auto">
          <a:xfrm rot="10800000">
            <a:off x="446595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Rectangle 78"/>
          <p:cNvSpPr>
            <a:spLocks noChangeArrowheads="1"/>
          </p:cNvSpPr>
          <p:nvPr/>
        </p:nvSpPr>
        <p:spPr bwMode="auto">
          <a:xfrm rot="10800000">
            <a:off x="5039945"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Rectangle 78"/>
          <p:cNvSpPr>
            <a:spLocks noChangeArrowheads="1"/>
          </p:cNvSpPr>
          <p:nvPr/>
        </p:nvSpPr>
        <p:spPr bwMode="auto">
          <a:xfrm rot="10800000">
            <a:off x="5613938"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Rectangle 78"/>
          <p:cNvSpPr>
            <a:spLocks noChangeArrowheads="1"/>
          </p:cNvSpPr>
          <p:nvPr/>
        </p:nvSpPr>
        <p:spPr bwMode="auto">
          <a:xfrm rot="10800000">
            <a:off x="6187931"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Rectangle 78"/>
          <p:cNvSpPr>
            <a:spLocks noChangeArrowheads="1"/>
          </p:cNvSpPr>
          <p:nvPr/>
        </p:nvSpPr>
        <p:spPr bwMode="auto">
          <a:xfrm rot="10800000">
            <a:off x="6761924"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Rectangle 78"/>
          <p:cNvSpPr>
            <a:spLocks noChangeArrowheads="1"/>
          </p:cNvSpPr>
          <p:nvPr/>
        </p:nvSpPr>
        <p:spPr bwMode="auto">
          <a:xfrm rot="10800000">
            <a:off x="7335917"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Rectangle 78"/>
          <p:cNvSpPr>
            <a:spLocks noChangeArrowheads="1"/>
          </p:cNvSpPr>
          <p:nvPr/>
        </p:nvSpPr>
        <p:spPr bwMode="auto">
          <a:xfrm rot="10800000">
            <a:off x="7909910"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848390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Rectangle 78"/>
          <p:cNvSpPr>
            <a:spLocks noChangeArrowheads="1"/>
          </p:cNvSpPr>
          <p:nvPr/>
        </p:nvSpPr>
        <p:spPr bwMode="auto">
          <a:xfrm rot="10800000">
            <a:off x="3348135" y="1476962"/>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defRPr/>
            </a:pP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8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8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8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789836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6672000" y="3600000"/>
            <a:ext cx="5040000" cy="2301875"/>
          </a:xfrm>
          <a:prstGeom prst="rect">
            <a:avLst/>
          </a:prstGeom>
        </p:spPr>
        <p:txBody>
          <a:bodyPr vert="horz" lIns="91440" tIns="4680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以下を特定した監査レポート：</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617220" lvl="1" indent="-342900">
              <a:lnSpc>
                <a:spcPct val="90000"/>
              </a:lnSpc>
              <a:spcBef>
                <a:spcPct val="20000"/>
              </a:spcBef>
              <a:buClr>
                <a:schemeClr val="accent1"/>
              </a:buClr>
              <a:buSzPct val="85000"/>
              <a:buFont typeface="+mj-lt"/>
              <a:buAutoNum type="arabicPeriod"/>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ソースコードの起点とライセンス</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617220" lvl="1" indent="-342900">
              <a:lnSpc>
                <a:spcPct val="90000"/>
              </a:lnSpc>
              <a:spcBef>
                <a:spcPct val="20000"/>
              </a:spcBef>
              <a:buClr>
                <a:schemeClr val="accent1"/>
              </a:buClr>
              <a:buSzPct val="85000"/>
              <a:buFont typeface="+mj-lt"/>
              <a:buAutoNum type="arabicPeriod"/>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解決が必要な問題</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576000" y="3600000"/>
            <a:ext cx="5040000" cy="2619056"/>
          </a:xfrm>
          <a:prstGeom prst="rect">
            <a:avLst/>
          </a:prstGeom>
        </p:spPr>
        <p:txBody>
          <a:bodyPr vert="horz" lIns="91440" tIns="4680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監査のためのソースコードが特定される</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ツールによってソースがスキャンされる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監査やスキャンによって</a:t>
            </a:r>
            <a:r>
              <a:rPr lang="en-US" sz="1600" noProof="0" dirty="0">
                <a:latin typeface="メイリオ" panose="020B0604030504040204" pitchFamily="50" charset="-128"/>
                <a:ea typeface="メイリオ" panose="020B0604030504040204" pitchFamily="50" charset="-128"/>
                <a:cs typeface="メイリオ" panose="020B0604030504040204" pitchFamily="50" charset="-128"/>
              </a:rPr>
              <a:t>「ヒット」したものがレビューされ、コードの起源が適正かどうかが検証される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リリース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a:latin typeface="メイリオ" panose="020B0604030504040204" pitchFamily="50" charset="-128"/>
                <a:ea typeface="メイリオ" panose="020B0604030504040204" pitchFamily="50" charset="-128"/>
                <a:cs typeface="メイリオ" panose="020B0604030504040204" pitchFamily="50" charset="-128"/>
              </a:rPr>
              <a:t> ライフサイクルをベースに監査もしくはスキャンが繰り返し実施される</a:t>
            </a:r>
          </a:p>
        </p:txBody>
      </p:sp>
      <p:sp>
        <p:nvSpPr>
          <p:cNvPr id="24" name="Rectangle 23"/>
          <p:cNvSpPr/>
          <p:nvPr/>
        </p:nvSpPr>
        <p:spPr>
          <a:xfrm>
            <a:off x="252000" y="3240000"/>
            <a:ext cx="6821034" cy="369332"/>
          </a:xfrm>
          <a:prstGeom prst="rect">
            <a:avLst/>
          </a:prstGeom>
        </p:spPr>
        <p:txBody>
          <a:bodyPr wrap="non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その起源とライセンス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を</a:t>
            </a:r>
            <a:r>
              <a:rPr lang="en-US" b="1" dirty="0" err="1">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65953"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922127"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Tree>
    <p:extLst>
      <p:ext uri="{BB962C8B-B14F-4D97-AF65-F5344CB8AC3E}">
        <p14:creationId xmlns:p14="http://schemas.microsoft.com/office/powerpoint/2010/main" val="1913032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6672000" y="3600000"/>
            <a:ext cx="50400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レポートでフラグ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立てられたそれぞれのファイル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に対する問題の解消、およびフラグの立てられたすべての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に関する矛盾の解決</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576000" y="3600000"/>
            <a:ext cx="50400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で指摘された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FOSSポリシ</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に反する問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題を解決するために</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適切なエンジニアにフィードバックを提供する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その後、適切なエンジニアが関連するソースコードに対し</a:t>
            </a:r>
            <a:r>
              <a:rPr lang="en-US"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レビューを実施する（次スライド参照）</a:t>
            </a:r>
            <a:endParaRPr kumimoji="0" lang="en-US" sz="160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52000" y="3240000"/>
            <a:ext cx="7240677" cy="369887"/>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監査で確認された</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すべての問</a:t>
            </a:r>
            <a:r>
              <a:rPr lang="en-US" b="1" dirty="0" err="1">
                <a:latin typeface="メイリオ" panose="020B0604030504040204" pitchFamily="50" charset="-128"/>
                <a:ea typeface="メイリオ" panose="020B0604030504040204" pitchFamily="50" charset="-128"/>
                <a:cs typeface="メイリオ" panose="020B0604030504040204" pitchFamily="50" charset="-128"/>
              </a:rPr>
              <a:t>題を解決する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問題</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96120"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Tree>
    <p:extLst>
      <p:ext uri="{BB962C8B-B14F-4D97-AF65-F5344CB8AC3E}">
        <p14:creationId xmlns:p14="http://schemas.microsoft.com/office/powerpoint/2010/main" val="348083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第1章</a:t>
            </a:r>
          </a:p>
        </p:txBody>
      </p:sp>
      <p:sp>
        <p:nvSpPr>
          <p:cNvPr id="3" name="Text Placeholder 2"/>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201464"/>
            <a:ext cx="14157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プロプライエタリ</a:t>
            </a:r>
          </a:p>
        </p:txBody>
      </p:sp>
      <p:sp>
        <p:nvSpPr>
          <p:cNvPr id="35843" name="Text Box 6"/>
          <p:cNvSpPr txBox="1">
            <a:spLocks noChangeArrowheads="1"/>
          </p:cNvSpPr>
          <p:nvPr/>
        </p:nvSpPr>
        <p:spPr bwMode="auto">
          <a:xfrm>
            <a:off x="2914650" y="1721753"/>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メイリオ" panose="020B0604030504040204" pitchFamily="50" charset="-128"/>
                <a:ea typeface="メイリオ" panose="020B0604030504040204" pitchFamily="50" charset="-128"/>
                <a:cs typeface="メイリオ" panose="020B0604030504040204" pitchFamily="50" charset="-128"/>
              </a:rPr>
              <a:t>凡例</a:t>
            </a:r>
          </a:p>
        </p:txBody>
      </p:sp>
      <p:sp>
        <p:nvSpPr>
          <p:cNvPr id="35844" name="Rectangle 7"/>
          <p:cNvSpPr>
            <a:spLocks noChangeArrowheads="1"/>
          </p:cNvSpPr>
          <p:nvPr/>
        </p:nvSpPr>
        <p:spPr bwMode="auto">
          <a:xfrm>
            <a:off x="2889249" y="1675715"/>
            <a:ext cx="2499861"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5" name="Rectangle 8"/>
          <p:cNvSpPr>
            <a:spLocks noChangeArrowheads="1"/>
          </p:cNvSpPr>
          <p:nvPr/>
        </p:nvSpPr>
        <p:spPr bwMode="auto">
          <a:xfrm>
            <a:off x="3003551" y="2155425"/>
            <a:ext cx="284163" cy="260350"/>
          </a:xfrm>
          <a:prstGeom prst="rect">
            <a:avLst/>
          </a:prstGeom>
          <a:solidFill>
            <a:srgbClr val="0099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6" name="Rectangle 9"/>
          <p:cNvSpPr>
            <a:spLocks noChangeArrowheads="1"/>
          </p:cNvSpPr>
          <p:nvPr/>
        </p:nvSpPr>
        <p:spPr bwMode="auto">
          <a:xfrm>
            <a:off x="3003551" y="2520153"/>
            <a:ext cx="284163" cy="260350"/>
          </a:xfrm>
          <a:prstGeom prst="rect">
            <a:avLst/>
          </a:prstGeom>
          <a:solidFill>
            <a:srgbClr val="CC66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7" name="Rectangle 10"/>
          <p:cNvSpPr>
            <a:spLocks noChangeArrowheads="1"/>
          </p:cNvSpPr>
          <p:nvPr/>
        </p:nvSpPr>
        <p:spPr bwMode="auto">
          <a:xfrm>
            <a:off x="3003551" y="2884881"/>
            <a:ext cx="284163" cy="260350"/>
          </a:xfrm>
          <a:prstGeom prst="rect">
            <a:avLst/>
          </a:prstGeom>
          <a:solidFill>
            <a:srgbClr val="FF33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8" name="Rectangle 11"/>
          <p:cNvSpPr>
            <a:spLocks noChangeArrowheads="1"/>
          </p:cNvSpPr>
          <p:nvPr/>
        </p:nvSpPr>
        <p:spPr bwMode="auto">
          <a:xfrm>
            <a:off x="3003551" y="3249609"/>
            <a:ext cx="284163" cy="260350"/>
          </a:xfrm>
          <a:prstGeom prst="rect">
            <a:avLst/>
          </a:prstGeom>
          <a:solidFill>
            <a:srgbClr val="FFFF66"/>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9" name="Rectangle 12"/>
          <p:cNvSpPr>
            <a:spLocks noChangeArrowheads="1"/>
          </p:cNvSpPr>
          <p:nvPr/>
        </p:nvSpPr>
        <p:spPr bwMode="auto">
          <a:xfrm>
            <a:off x="3003551" y="3614338"/>
            <a:ext cx="284163" cy="260350"/>
          </a:xfrm>
          <a:prstGeom prst="rect">
            <a:avLst/>
          </a:prstGeom>
          <a:solidFill>
            <a:srgbClr val="3366CC"/>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0" name="Text Box 13"/>
          <p:cNvSpPr txBox="1">
            <a:spLocks noChangeArrowheads="1"/>
          </p:cNvSpPr>
          <p:nvPr/>
        </p:nvSpPr>
        <p:spPr bwMode="auto">
          <a:xfrm>
            <a:off x="3346450" y="2556082"/>
            <a:ext cx="18004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サード パーティの商用</a:t>
            </a:r>
          </a:p>
        </p:txBody>
      </p:sp>
      <p:sp>
        <p:nvSpPr>
          <p:cNvPr id="35851" name="Text Box 14"/>
          <p:cNvSpPr txBox="1">
            <a:spLocks noChangeArrowheads="1"/>
          </p:cNvSpPr>
          <p:nvPr/>
        </p:nvSpPr>
        <p:spPr bwMode="auto">
          <a:xfrm>
            <a:off x="3346450" y="2910700"/>
            <a:ext cx="4732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GPL</a:t>
            </a:r>
          </a:p>
        </p:txBody>
      </p:sp>
      <p:sp>
        <p:nvSpPr>
          <p:cNvPr id="35852" name="Text Box 15"/>
          <p:cNvSpPr txBox="1">
            <a:spLocks noChangeArrowheads="1"/>
          </p:cNvSpPr>
          <p:nvPr/>
        </p:nvSpPr>
        <p:spPr bwMode="auto">
          <a:xfrm>
            <a:off x="3346450" y="3265318"/>
            <a:ext cx="5568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LGPL</a:t>
            </a:r>
          </a:p>
        </p:txBody>
      </p:sp>
      <p:sp>
        <p:nvSpPr>
          <p:cNvPr id="35853" name="Text Box 16"/>
          <p:cNvSpPr txBox="1">
            <a:spLocks noChangeArrowheads="1"/>
          </p:cNvSpPr>
          <p:nvPr/>
        </p:nvSpPr>
        <p:spPr bwMode="auto">
          <a:xfrm>
            <a:off x="3346450" y="3622299"/>
            <a:ext cx="15601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メイリオ" panose="020B0604030504040204" pitchFamily="50" charset="-128"/>
                <a:ea typeface="メイリオ" panose="020B0604030504040204" pitchFamily="50" charset="-128"/>
                <a:cs typeface="メイリオ" panose="020B0604030504040204" pitchFamily="50" charset="-128"/>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5" name="Line 24"/>
          <p:cNvSpPr>
            <a:spLocks noChangeShapeType="1"/>
          </p:cNvSpPr>
          <p:nvPr/>
        </p:nvSpPr>
        <p:spPr bwMode="auto">
          <a:xfrm>
            <a:off x="3028950" y="5140428"/>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6" name="Text Box 25"/>
          <p:cNvSpPr txBox="1">
            <a:spLocks noChangeArrowheads="1"/>
          </p:cNvSpPr>
          <p:nvPr/>
        </p:nvSpPr>
        <p:spPr bwMode="auto">
          <a:xfrm>
            <a:off x="3660989" y="4744204"/>
            <a:ext cx="9541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関数呼び出し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7" name="Text Box 26"/>
          <p:cNvSpPr txBox="1">
            <a:spLocks noChangeArrowheads="1"/>
          </p:cNvSpPr>
          <p:nvPr/>
        </p:nvSpPr>
        <p:spPr bwMode="auto">
          <a:xfrm>
            <a:off x="3660989" y="5000307"/>
            <a:ext cx="17876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ソケット インターフェース</a:t>
            </a:r>
          </a:p>
        </p:txBody>
      </p:sp>
      <p:sp>
        <p:nvSpPr>
          <p:cNvPr id="35858" name="Text Box 27"/>
          <p:cNvSpPr txBox="1">
            <a:spLocks noChangeArrowheads="1"/>
          </p:cNvSpPr>
          <p:nvPr/>
        </p:nvSpPr>
        <p:spPr bwMode="auto">
          <a:xfrm>
            <a:off x="3162301" y="4656742"/>
            <a:ext cx="4058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(fc)</a:t>
            </a:r>
          </a:p>
        </p:txBody>
      </p:sp>
      <p:sp>
        <p:nvSpPr>
          <p:cNvPr id="35859" name="Text Box 28"/>
          <p:cNvSpPr txBox="1">
            <a:spLocks noChangeArrowheads="1"/>
          </p:cNvSpPr>
          <p:nvPr/>
        </p:nvSpPr>
        <p:spPr bwMode="auto">
          <a:xfrm>
            <a:off x="3162301" y="4928092"/>
            <a:ext cx="39305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(si)</a:t>
            </a:r>
          </a:p>
        </p:txBody>
      </p:sp>
      <p:sp>
        <p:nvSpPr>
          <p:cNvPr id="35860" name="Line 29"/>
          <p:cNvSpPr>
            <a:spLocks noChangeShapeType="1"/>
          </p:cNvSpPr>
          <p:nvPr/>
        </p:nvSpPr>
        <p:spPr bwMode="auto">
          <a:xfrm>
            <a:off x="3028950" y="5403154"/>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1" name="Text Box 30"/>
          <p:cNvSpPr txBox="1">
            <a:spLocks noChangeArrowheads="1"/>
          </p:cNvSpPr>
          <p:nvPr/>
        </p:nvSpPr>
        <p:spPr bwMode="auto">
          <a:xfrm>
            <a:off x="3660989" y="5254049"/>
            <a:ext cx="11464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システム コール</a:t>
            </a:r>
          </a:p>
        </p:txBody>
      </p:sp>
      <p:sp>
        <p:nvSpPr>
          <p:cNvPr id="35862" name="Text Box 31"/>
          <p:cNvSpPr txBox="1">
            <a:spLocks noChangeArrowheads="1"/>
          </p:cNvSpPr>
          <p:nvPr/>
        </p:nvSpPr>
        <p:spPr bwMode="auto">
          <a:xfrm>
            <a:off x="3143250" y="5197854"/>
            <a:ext cx="4267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(sc)</a:t>
            </a:r>
          </a:p>
        </p:txBody>
      </p:sp>
      <p:sp>
        <p:nvSpPr>
          <p:cNvPr id="35863" name="Line 32"/>
          <p:cNvSpPr>
            <a:spLocks noChangeShapeType="1"/>
          </p:cNvSpPr>
          <p:nvPr/>
        </p:nvSpPr>
        <p:spPr bwMode="auto">
          <a:xfrm>
            <a:off x="3028950" y="5665879"/>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4" name="Text Box 33"/>
          <p:cNvSpPr txBox="1">
            <a:spLocks noChangeArrowheads="1"/>
          </p:cNvSpPr>
          <p:nvPr/>
        </p:nvSpPr>
        <p:spPr bwMode="auto">
          <a:xfrm>
            <a:off x="3660989" y="5509379"/>
            <a:ext cx="8258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共通ヘッダ</a:t>
            </a:r>
          </a:p>
        </p:txBody>
      </p:sp>
      <p:sp>
        <p:nvSpPr>
          <p:cNvPr id="35865" name="Text Box 34"/>
          <p:cNvSpPr txBox="1">
            <a:spLocks noChangeArrowheads="1"/>
          </p:cNvSpPr>
          <p:nvPr/>
        </p:nvSpPr>
        <p:spPr bwMode="auto">
          <a:xfrm>
            <a:off x="3143250" y="5469361"/>
            <a:ext cx="4395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sh</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5866" name="Line 35"/>
          <p:cNvSpPr>
            <a:spLocks noChangeShapeType="1"/>
          </p:cNvSpPr>
          <p:nvPr/>
        </p:nvSpPr>
        <p:spPr bwMode="auto">
          <a:xfrm>
            <a:off x="5538082"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7" name="Line 36"/>
          <p:cNvSpPr>
            <a:spLocks noChangeShapeType="1"/>
          </p:cNvSpPr>
          <p:nvPr/>
        </p:nvSpPr>
        <p:spPr bwMode="auto">
          <a:xfrm>
            <a:off x="5538082" y="3678213"/>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8" name="Text Box 37"/>
          <p:cNvSpPr txBox="1">
            <a:spLocks noChangeArrowheads="1"/>
          </p:cNvSpPr>
          <p:nvPr/>
        </p:nvSpPr>
        <p:spPr bwMode="auto">
          <a:xfrm>
            <a:off x="8424706" y="2333281"/>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200" b="1"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9" name="Text Box 38"/>
          <p:cNvSpPr txBox="1">
            <a:spLocks noChangeArrowheads="1"/>
          </p:cNvSpPr>
          <p:nvPr/>
        </p:nvSpPr>
        <p:spPr bwMode="auto">
          <a:xfrm>
            <a:off x="8424706" y="3782327"/>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カーネル空間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0" name="Text Box 39"/>
          <p:cNvSpPr txBox="1">
            <a:spLocks noChangeArrowheads="1"/>
          </p:cNvSpPr>
          <p:nvPr/>
        </p:nvSpPr>
        <p:spPr bwMode="auto">
          <a:xfrm>
            <a:off x="8424706" y="5081619"/>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ハードウェア</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1" name="Rectangle 40"/>
          <p:cNvSpPr>
            <a:spLocks noChangeArrowheads="1"/>
          </p:cNvSpPr>
          <p:nvPr/>
        </p:nvSpPr>
        <p:spPr bwMode="auto">
          <a:xfrm>
            <a:off x="5446059" y="1675715"/>
            <a:ext cx="4298442"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2" name="Text Box 43"/>
          <p:cNvSpPr txBox="1">
            <a:spLocks noChangeArrowheads="1"/>
          </p:cNvSpPr>
          <p:nvPr/>
        </p:nvSpPr>
        <p:spPr bwMode="auto">
          <a:xfrm>
            <a:off x="5828393" y="2853639"/>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5873" name="Text Box 44"/>
          <p:cNvSpPr txBox="1">
            <a:spLocks noChangeArrowheads="1"/>
          </p:cNvSpPr>
          <p:nvPr/>
        </p:nvSpPr>
        <p:spPr bwMode="auto">
          <a:xfrm>
            <a:off x="5828393" y="4082364"/>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5874" name="Text Box 45"/>
          <p:cNvSpPr txBox="1">
            <a:spLocks noChangeArrowheads="1"/>
          </p:cNvSpPr>
          <p:nvPr/>
        </p:nvSpPr>
        <p:spPr bwMode="auto">
          <a:xfrm>
            <a:off x="5828393" y="5385988"/>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5875" name="Line 46"/>
          <p:cNvSpPr>
            <a:spLocks noChangeShapeType="1"/>
          </p:cNvSpPr>
          <p:nvPr/>
        </p:nvSpPr>
        <p:spPr bwMode="auto">
          <a:xfrm>
            <a:off x="7025568"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6" name="Line 47"/>
          <p:cNvSpPr>
            <a:spLocks noChangeShapeType="1"/>
          </p:cNvSpPr>
          <p:nvPr/>
        </p:nvSpPr>
        <p:spPr bwMode="auto">
          <a:xfrm>
            <a:off x="7025568"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7" name="Text Box 48"/>
          <p:cNvSpPr txBox="1">
            <a:spLocks noChangeArrowheads="1"/>
          </p:cNvSpPr>
          <p:nvPr/>
        </p:nvSpPr>
        <p:spPr bwMode="auto">
          <a:xfrm>
            <a:off x="7025567" y="3382279"/>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40"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アーキテクチャ</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ー（</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テンプレートの例</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Text Box 48"/>
          <p:cNvSpPr txBox="1">
            <a:spLocks noChangeArrowheads="1"/>
          </p:cNvSpPr>
          <p:nvPr/>
        </p:nvSpPr>
        <p:spPr bwMode="auto">
          <a:xfrm>
            <a:off x="7025568" y="4628914"/>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a:latin typeface="メイリオ" panose="020B0604030504040204" pitchFamily="50" charset="-128"/>
                <a:ea typeface="メイリオ" panose="020B0604030504040204" pitchFamily="50" charset="-128"/>
                <a:cs typeface="メイリオ" panose="020B0604030504040204" pitchFamily="50" charset="-128"/>
              </a:rPr>
              <a:t> ]</a:t>
            </a:r>
          </a:p>
        </p:txBody>
      </p:sp>
    </p:spTree>
    <p:extLst>
      <p:ext uri="{BB962C8B-B14F-4D97-AF65-F5344CB8AC3E}">
        <p14:creationId xmlns:p14="http://schemas.microsoft.com/office/powerpoint/2010/main" val="17990673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6672000" y="3600000"/>
            <a:ext cx="5040000" cy="283241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監査レポートにあるソフトウェアがFOSSポリシーと合致することを確かなものとする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監査レポートで発見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たことを保存し、解決された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題を次のステップへの準備ができた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（つまり承認された）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ものとして示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576000" y="3600000"/>
            <a:ext cx="5040000" cy="2771456"/>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スタッフに適切な職権レベルを含める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ポリシーに則った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レビューを実施する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監査レポートをレビューし、発見されたすべての</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問</a:t>
            </a:r>
            <a:r>
              <a:rPr lang="en-US" b="1" dirty="0">
                <a:latin typeface="メイリオ" panose="020B0604030504040204" pitchFamily="50" charset="-128"/>
                <a:ea typeface="メイリオ" panose="020B0604030504040204" pitchFamily="50" charset="-128"/>
                <a:cs typeface="メイリオ" panose="020B0604030504040204" pitchFamily="50" charset="-128"/>
              </a:rPr>
              <a:t>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が</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解決</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していることを確認</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レビューを実施する</a:t>
            </a: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5070113"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Tree>
    <p:extLst>
      <p:ext uri="{BB962C8B-B14F-4D97-AF65-F5344CB8AC3E}">
        <p14:creationId xmlns:p14="http://schemas.microsoft.com/office/powerpoint/2010/main" val="14699206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866900" y="1260000"/>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前ステップの</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監査およびレビューの結果に基づき、ソフトウェアの使用が承認</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却下</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この承認で、承認対象のFOSSコンポーネントの</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およびFOSSライセンス下で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適用されるその他すべての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義務などを明確にする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承認は適切な職権レベルで行われる必要があ</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承認</a:t>
            </a:r>
          </a:p>
        </p:txBody>
      </p:sp>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6187931"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44106" y="4824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Tree>
    <p:extLst>
      <p:ext uri="{BB962C8B-B14F-4D97-AF65-F5344CB8AC3E}">
        <p14:creationId xmlns:p14="http://schemas.microsoft.com/office/powerpoint/2010/main" val="7788882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914" name="Rectangle 3"/>
          <p:cNvSpPr>
            <a:spLocks noGrp="1"/>
          </p:cNvSpPr>
          <p:nvPr>
            <p:ph idx="1"/>
          </p:nvPr>
        </p:nvSpPr>
        <p:spPr>
          <a:xfrm>
            <a:off x="1866000" y="1260000"/>
            <a:ext cx="8460000" cy="2703572"/>
          </a:xfrm>
        </p:spPr>
        <p:txBody>
          <a:bodyPr vert="horz" wrap="square" lIns="252000" tIns="180000" rIns="180000" bIns="216000" rtlCol="0" anchor="t">
            <a:noAutofit/>
          </a:bodyPr>
          <a:lstStyle/>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製品内での使用に</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ついて</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が承認された</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場合</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それが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その製品</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ソフトウェア一覧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表</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に追加</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p>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承認内容とその条件</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追跡システムに登録</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新しい</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のFOSSコンポーネントや新しい使用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が提案された場合には</a:t>
            </a:r>
            <a:r>
              <a:rPr lang="ja-JP" altLang="en-US" sz="2000" b="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新たな承認が必要となることを</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追跡</a:t>
            </a:r>
            <a:r>
              <a:rPr lang="en-US" altLang="ja-JP" sz="2000" b="0" dirty="0" err="1">
                <a:latin typeface="メイリオ" panose="020B0604030504040204" pitchFamily="50" charset="-128"/>
                <a:ea typeface="メイリオ" panose="020B0604030504040204" pitchFamily="50" charset="-128"/>
                <a:cs typeface="メイリオ" panose="020B0604030504040204" pitchFamily="50" charset="-128"/>
              </a:rPr>
              <a:t>システム</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明確にする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登録／承認の追跡</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5613938"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218099" y="480495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Tree>
    <p:extLst>
      <p:ext uri="{BB962C8B-B14F-4D97-AF65-F5344CB8AC3E}">
        <p14:creationId xmlns:p14="http://schemas.microsoft.com/office/powerpoint/2010/main" val="10397336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2" name="Rectangle 3"/>
          <p:cNvSpPr>
            <a:spLocks noGrp="1"/>
          </p:cNvSpPr>
          <p:nvPr>
            <p:ph idx="1"/>
          </p:nvPr>
        </p:nvSpPr>
        <p:spPr>
          <a:xfrm>
            <a:off x="1493989" y="3602457"/>
            <a:ext cx="9226906" cy="3292967"/>
          </a:xfrm>
        </p:spPr>
        <p:txBody>
          <a:bodyPr vert="horz" wrap="square" lIns="252000" tIns="180000" rIns="180000" bIns="216000" rtlCol="0" anchor="t">
            <a:spAutoFit/>
          </a:bodyPr>
          <a:lstStyle/>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著作権表示と帰属</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を提供することで、FOSS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されていること</a:t>
            </a:r>
            <a:r>
              <a:rPr 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表明する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製品のエンドユーザ</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にFOSSソースコードの写しの入手方法に</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関する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GPLやLGPLのケースのよう</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に、その必要がある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場合</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必要に応じ製品に含まれるFOSS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ライセンス同意書全文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コピ</a:t>
            </a:r>
            <a:r>
              <a:rPr lang="en-US" sz="20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を用意する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1"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告知</a:t>
            </a:r>
            <a:r>
              <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通知／</a:t>
            </a:r>
            <a:r>
              <a:rPr lang="en-US" alt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表示</a:t>
            </a:r>
            <a:endPar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0"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1"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78"/>
          <p:cNvSpPr>
            <a:spLocks noChangeArrowheads="1"/>
          </p:cNvSpPr>
          <p:nvPr/>
        </p:nvSpPr>
        <p:spPr bwMode="auto">
          <a:xfrm rot="10800000">
            <a:off x="6792092"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20" name="Rectangle 25"/>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製品リリース時に用いる適切な告知／表示を準備する</a:t>
            </a:r>
          </a:p>
        </p:txBody>
      </p:sp>
    </p:spTree>
    <p:extLst>
      <p:ext uri="{BB962C8B-B14F-4D97-AF65-F5344CB8AC3E}">
        <p14:creationId xmlns:p14="http://schemas.microsoft.com/office/powerpoint/2010/main" val="3381737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6672000" y="3600000"/>
            <a:ext cx="5040000" cy="2680484"/>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8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レビューされ承認されたソフトウェアだけ</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dirty="0">
                <a:latin typeface="メイリオ" panose="020B0604030504040204" pitchFamily="50" charset="-128"/>
                <a:ea typeface="メイリオ" panose="020B0604030504040204" pitchFamily="50" charset="-128"/>
                <a:cs typeface="メイリオ" panose="020B0604030504040204" pitchFamily="50" charset="-128"/>
              </a:rPr>
              <a:t>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8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OpenChain仕様書で定義</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」として</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やその他頒布</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形態に</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適切な告知／表示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盛り込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576000" y="3600000"/>
            <a:ext cx="5040000" cy="2771456"/>
          </a:xfrm>
          <a:prstGeom prst="rect">
            <a:avLst/>
          </a:prstGeom>
        </p:spPr>
        <p:txBody>
          <a:bodyPr vert="horz" lIns="91440" tIns="45720" rIns="91440" bIns="45720" rtlCol="0" anchor="t">
            <a:noAutofit/>
          </a:bodyPr>
          <a:lstStyle/>
          <a:p>
            <a:pPr marL="228600" indent="-228600">
              <a:lnSpc>
                <a:spcPct val="11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用</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のFOSSパッケージが明確になっていて</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承認されていることを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レビューされたソースコードが製品として出荷されるバイナリ形態の同等物と合致していることを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エンドユーザ</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向けに当該FOSSのソースコードをリクエストできる権利について情報提供するため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適切な告知</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文</a:t>
            </a:r>
            <a:r>
              <a:rPr 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すべて用意さ</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確認された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その他</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義務の履行を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頒布されるソフトウェアがレビューされ承認されたことを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5"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頒布前の検証</a:t>
            </a: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7366085"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2487432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5"/>
          <p:cNvSpPr txBox="1">
            <a:spLocks/>
          </p:cNvSpPr>
          <p:nvPr/>
        </p:nvSpPr>
        <p:spPr>
          <a:xfrm>
            <a:off x="6672000" y="3600000"/>
            <a:ext cx="5040000" cy="230187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義務が履行される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576000" y="3600000"/>
            <a:ext cx="5040000" cy="2771456"/>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製品に対応した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ソースコードを関連ビルドツールや文書類とともに提供する（例：頒布Webサイトへアップロードする、頒布パッケージに含める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製品と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に対応し</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たラベルで</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識別される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添付</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ソースコードを要求され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た</a:t>
            </a:r>
            <a:r>
              <a:rPr lang="en-US" b="1" dirty="0" err="1">
                <a:latin typeface="メイリオ" panose="020B0604030504040204" pitchFamily="50" charset="-128"/>
                <a:ea typeface="メイリオ" panose="020B0604030504040204" pitchFamily="50" charset="-128"/>
                <a:cs typeface="メイリオ" panose="020B0604030504040204" pitchFamily="50" charset="-128"/>
              </a:rPr>
              <a:t>形で提供する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添付</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altLang="ja-JP" sz="4000" b="0" baseline="300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 </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を頒布する</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40078"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2" name="テキスト ボックス 1"/>
          <p:cNvSpPr txBox="1"/>
          <p:nvPr/>
        </p:nvSpPr>
        <p:spPr>
          <a:xfrm>
            <a:off x="246509" y="6351877"/>
            <a:ext cx="3672800" cy="338554"/>
          </a:xfrm>
          <a:prstGeom prst="rect">
            <a:avLst/>
          </a:prstGeom>
          <a:noFill/>
        </p:spPr>
        <p:txBody>
          <a:bodyPr wrap="none" rtlCol="0">
            <a:spAutoFit/>
          </a:bodyPr>
          <a:lstStyle/>
          <a:p>
            <a:r>
              <a:rPr kumimoji="1" lang="en-US" altLang="ja-JP" sz="160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a:latin typeface="メイリオ" panose="020B0604030504040204" pitchFamily="50" charset="-128"/>
                <a:ea typeface="メイリオ" panose="020B0604030504040204" pitchFamily="50" charset="-128"/>
                <a:cs typeface="メイリオ" panose="020B0604030504040204" pitchFamily="50" charset="-128"/>
              </a:rPr>
              <a:t>製品に対応したソースコードのこと</a:t>
            </a:r>
            <a:endPar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517243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5"/>
          <p:cNvSpPr txBox="1">
            <a:spLocks/>
          </p:cNvSpPr>
          <p:nvPr/>
        </p:nvSpPr>
        <p:spPr>
          <a:xfrm>
            <a:off x="6672000" y="3600000"/>
            <a:ext cx="50400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検証済みの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頒布コンプライアンス関連資料が適切に提供され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576000" y="3600000"/>
            <a:ext cx="5040000" cy="2771456"/>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添付</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ソースコードが（あるならば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適切にアップロードされたか</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アップロードされた</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頒布されたソースコードが承認されたものと同じ</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となっていることを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告知</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が適切に公開され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入手可能となっている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その他確認された義務が履行されているかを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ライセンス義務のコンプライアンスを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最終</a:t>
            </a:r>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検証</a:t>
            </a:r>
            <a:endPar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8514071"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548130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コンプライアンスの適正努力（</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Compliance due diligence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）としてどのようなもの</a:t>
            </a:r>
            <a:r>
              <a:rPr lang="x-none" dirty="0">
                <a:latin typeface="メイリオ" panose="020B0604030504040204" pitchFamily="50" charset="-128"/>
                <a:ea typeface="メイリオ" panose="020B0604030504040204" pitchFamily="50" charset="-128"/>
                <a:cs typeface="メイリオ" panose="020B0604030504040204" pitchFamily="50" charset="-128"/>
              </a:rPr>
              <a:t>が関係しますか？（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本カリキュラムの</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x-none" dirty="0">
                <a:latin typeface="メイリオ" panose="020B0604030504040204" pitchFamily="50" charset="-128"/>
                <a:ea typeface="メイリオ" panose="020B0604030504040204" pitchFamily="50" charset="-128"/>
                <a:cs typeface="メイリオ" panose="020B0604030504040204" pitchFamily="50" charset="-128"/>
              </a:rPr>
              <a:t>挙げた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各</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概要を</a:t>
            </a:r>
            <a:r>
              <a:rPr lang="x-none" dirty="0">
                <a:latin typeface="メイリオ" panose="020B0604030504040204" pitchFamily="50" charset="-128"/>
                <a:ea typeface="メイリオ" panose="020B0604030504040204" pitchFamily="50" charset="-128"/>
                <a:cs typeface="メイリオ" panose="020B0604030504040204" pitchFamily="50" charset="-128"/>
              </a:rPr>
              <a:t>述べてください）</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確認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ソースコードの監査</a:t>
            </a: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問題の</a:t>
            </a:r>
            <a:r>
              <a:rPr lang="x-none" dirty="0">
                <a:latin typeface="メイリオ" panose="020B0604030504040204" pitchFamily="50" charset="-128"/>
                <a:ea typeface="メイリオ" panose="020B0604030504040204" pitchFamily="50" charset="-128"/>
                <a:cs typeface="メイリオ" panose="020B0604030504040204" pitchFamily="50" charset="-128"/>
              </a:rPr>
              <a:t>解決</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レビューの実施</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承認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登録／承認の追跡</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告知／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通知</a:t>
            </a:r>
            <a:r>
              <a:rPr lang="x-none"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x-none" dirty="0">
                <a:latin typeface="メイリオ" panose="020B0604030504040204" pitchFamily="50" charset="-128"/>
                <a:ea typeface="メイリオ" panose="020B0604030504040204" pitchFamily="50" charset="-128"/>
                <a:cs typeface="メイリオ" panose="020B0604030504040204" pitchFamily="50" charset="-128"/>
              </a:rPr>
              <a:t>表示</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頒布前の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検証</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添付</a:t>
            </a: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ソースコードの頒布</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検証</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アーキテクチャ レビューでは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どういったことを</a:t>
            </a:r>
            <a:r>
              <a:rPr lang="x-none" dirty="0">
                <a:latin typeface="メイリオ" panose="020B0604030504040204" pitchFamily="50" charset="-128"/>
                <a:ea typeface="メイリオ" panose="020B0604030504040204" pitchFamily="50" charset="-128"/>
                <a:cs typeface="メイリオ" panose="020B0604030504040204" pitchFamily="50" charset="-128"/>
              </a:rPr>
              <a:t>期待しますか？</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3907">
                                            <p:txEl>
                                              <p:pRg st="0" end="0"/>
                                            </p:txEl>
                                          </p:spTgt>
                                        </p:tgtEl>
                                        <p:attrNameLst>
                                          <p:attrName>style.visibility</p:attrName>
                                        </p:attrNameLst>
                                      </p:cBhvr>
                                      <p:to>
                                        <p:strVal val="visible"/>
                                      </p:to>
                                    </p:set>
                                    <p:animEffect transition="in" filter="fade">
                                      <p:cBhvr>
                                        <p:cTn id="12" dur="500"/>
                                        <p:tgtEl>
                                          <p:spTgt spid="123907">
                                            <p:txEl>
                                              <p:pRg st="0" end="0"/>
                                            </p:txEl>
                                          </p:spTgt>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23907">
                                            <p:txEl>
                                              <p:pRg st="1" end="1"/>
                                            </p:txEl>
                                          </p:spTgt>
                                        </p:tgtEl>
                                        <p:attrNameLst>
                                          <p:attrName>style.visibility</p:attrName>
                                        </p:attrNameLst>
                                      </p:cBhvr>
                                      <p:to>
                                        <p:strVal val="visible"/>
                                      </p:to>
                                    </p:set>
                                    <p:animEffect transition="in" filter="fade">
                                      <p:cBhvr>
                                        <p:cTn id="15" dur="500"/>
                                        <p:tgtEl>
                                          <p:spTgt spid="123907">
                                            <p:txEl>
                                              <p:pRg st="1" end="1"/>
                                            </p:txEl>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23907">
                                            <p:txEl>
                                              <p:pRg st="2" end="2"/>
                                            </p:txEl>
                                          </p:spTgt>
                                        </p:tgtEl>
                                        <p:attrNameLst>
                                          <p:attrName>style.visibility</p:attrName>
                                        </p:attrNameLst>
                                      </p:cBhvr>
                                      <p:to>
                                        <p:strVal val="visible"/>
                                      </p:to>
                                    </p:set>
                                    <p:animEffect transition="in" filter="fade">
                                      <p:cBhvr>
                                        <p:cTn id="18" dur="500"/>
                                        <p:tgtEl>
                                          <p:spTgt spid="123907">
                                            <p:txEl>
                                              <p:pRg st="2" end="2"/>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23907">
                                            <p:txEl>
                                              <p:pRg st="3" end="3"/>
                                            </p:txEl>
                                          </p:spTgt>
                                        </p:tgtEl>
                                        <p:attrNameLst>
                                          <p:attrName>style.visibility</p:attrName>
                                        </p:attrNameLst>
                                      </p:cBhvr>
                                      <p:to>
                                        <p:strVal val="visible"/>
                                      </p:to>
                                    </p:set>
                                    <p:animEffect transition="in" filter="fade">
                                      <p:cBhvr>
                                        <p:cTn id="21" dur="500"/>
                                        <p:tgtEl>
                                          <p:spTgt spid="123907">
                                            <p:txEl>
                                              <p:pRg st="3" end="3"/>
                                            </p:txEl>
                                          </p:spTgt>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23907">
                                            <p:txEl>
                                              <p:pRg st="4" end="4"/>
                                            </p:txEl>
                                          </p:spTgt>
                                        </p:tgtEl>
                                        <p:attrNameLst>
                                          <p:attrName>style.visibility</p:attrName>
                                        </p:attrNameLst>
                                      </p:cBhvr>
                                      <p:to>
                                        <p:strVal val="visible"/>
                                      </p:to>
                                    </p:set>
                                    <p:animEffect transition="in" filter="fade">
                                      <p:cBhvr>
                                        <p:cTn id="24" dur="500"/>
                                        <p:tgtEl>
                                          <p:spTgt spid="123907">
                                            <p:txEl>
                                              <p:pRg st="4" end="4"/>
                                            </p:txEl>
                                          </p:spTgt>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500"/>
                                        <p:tgtEl>
                                          <p:spTgt spid="123907">
                                            <p:txEl>
                                              <p:pRg st="5" end="5"/>
                                            </p:txEl>
                                          </p:spTgt>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123907">
                                            <p:txEl>
                                              <p:pRg st="6" end="6"/>
                                            </p:txEl>
                                          </p:spTgt>
                                        </p:tgtEl>
                                        <p:attrNameLst>
                                          <p:attrName>style.visibility</p:attrName>
                                        </p:attrNameLst>
                                      </p:cBhvr>
                                      <p:to>
                                        <p:strVal val="visible"/>
                                      </p:to>
                                    </p:set>
                                    <p:animEffect transition="in" filter="fade">
                                      <p:cBhvr>
                                        <p:cTn id="30" dur="500"/>
                                        <p:tgtEl>
                                          <p:spTgt spid="123907">
                                            <p:txEl>
                                              <p:pRg st="6" end="6"/>
                                            </p:txEl>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23907">
                                            <p:txEl>
                                              <p:pRg st="7" end="7"/>
                                            </p:txEl>
                                          </p:spTgt>
                                        </p:tgtEl>
                                        <p:attrNameLst>
                                          <p:attrName>style.visibility</p:attrName>
                                        </p:attrNameLst>
                                      </p:cBhvr>
                                      <p:to>
                                        <p:strVal val="visible"/>
                                      </p:to>
                                    </p:set>
                                    <p:animEffect transition="in" filter="fade">
                                      <p:cBhvr>
                                        <p:cTn id="33" dur="500"/>
                                        <p:tgtEl>
                                          <p:spTgt spid="123907">
                                            <p:txEl>
                                              <p:pRg st="7" end="7"/>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3907">
                                            <p:txEl>
                                              <p:pRg st="8" end="8"/>
                                            </p:txEl>
                                          </p:spTgt>
                                        </p:tgtEl>
                                        <p:attrNameLst>
                                          <p:attrName>style.visibility</p:attrName>
                                        </p:attrNameLst>
                                      </p:cBhvr>
                                      <p:to>
                                        <p:strVal val="visible"/>
                                      </p:to>
                                    </p:set>
                                    <p:animEffect transition="in" filter="fade">
                                      <p:cBhvr>
                                        <p:cTn id="36" dur="500"/>
                                        <p:tgtEl>
                                          <p:spTgt spid="123907">
                                            <p:txEl>
                                              <p:pRg st="8" end="8"/>
                                            </p:txEl>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23907">
                                            <p:txEl>
                                              <p:pRg st="9" end="9"/>
                                            </p:txEl>
                                          </p:spTgt>
                                        </p:tgtEl>
                                        <p:attrNameLst>
                                          <p:attrName>style.visibility</p:attrName>
                                        </p:attrNameLst>
                                      </p:cBhvr>
                                      <p:to>
                                        <p:strVal val="visible"/>
                                      </p:to>
                                    </p:set>
                                    <p:animEffect transition="in" filter="fade">
                                      <p:cBhvr>
                                        <p:cTn id="39" dur="500"/>
                                        <p:tgtEl>
                                          <p:spTgt spid="123907">
                                            <p:txEl>
                                              <p:pRg st="9" end="9"/>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23907">
                                            <p:txEl>
                                              <p:pRg st="10" end="10"/>
                                            </p:txEl>
                                          </p:spTgt>
                                        </p:tgtEl>
                                        <p:attrNameLst>
                                          <p:attrName>style.visibility</p:attrName>
                                        </p:attrNameLst>
                                      </p:cBhvr>
                                      <p:to>
                                        <p:strVal val="visible"/>
                                      </p:to>
                                    </p:set>
                                    <p:animEffect transition="in" filter="fade">
                                      <p:cBhvr>
                                        <p:cTn id="42" dur="500"/>
                                        <p:tgtEl>
                                          <p:spTgt spid="1239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123907">
                                            <p:txEl>
                                              <p:pRg st="11" end="11"/>
                                            </p:txEl>
                                          </p:spTgt>
                                        </p:tgtEl>
                                        <p:attrNameLst>
                                          <p:attrName>style.visibility</p:attrName>
                                        </p:attrNameLst>
                                      </p:cBhvr>
                                      <p:to>
                                        <p:strVal val="visible"/>
                                      </p:to>
                                    </p:set>
                                    <p:animEffect transition="in" filter="fade">
                                      <p:cBhvr>
                                        <p:cTn id="47" dur="50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123907" grpI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第7章</a:t>
            </a:r>
          </a:p>
        </p:txBody>
      </p:sp>
      <p:sp>
        <p:nvSpPr>
          <p:cNvPr id="5" name="Text Placeholder 4"/>
          <p:cNvSpPr>
            <a:spLocks noGrp="1"/>
          </p:cNvSpPr>
          <p:nvPr>
            <p:ph type="body" idx="1"/>
          </p:nvPr>
        </p:nvSpPr>
        <p:spPr/>
        <p:txBody>
          <a:bodyPr>
            <a:no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での</a:t>
            </a:r>
            <a:r>
              <a:rPr lang="en-US" altLang="ja-JP" sz="480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とその回避</a:t>
            </a:r>
          </a:p>
        </p:txBody>
      </p:sp>
    </p:spTree>
    <p:extLst>
      <p:ext uri="{BB962C8B-B14F-4D97-AF65-F5344CB8AC3E}">
        <p14:creationId xmlns:p14="http://schemas.microsoft.com/office/powerpoint/2010/main" val="1359290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endParaRPr lang="en-GB"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00200"/>
            <a:ext cx="11146875" cy="4953000"/>
          </a:xfrm>
        </p:spPr>
        <p:txBody>
          <a:bodyPr vert="horz" lIns="91440" tIns="45720" rIns="91440" bIns="45720" rtlCol="0" anchor="t">
            <a:norm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著作権（コピーライト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作者</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の独創性のある著作物</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（根底のアイデアではなく）表現を保護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ソフトウェア、書物</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および類似の著作物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特許権（パテント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新規性、非自明性を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持つ</a:t>
            </a:r>
            <a:r>
              <a:rPr lang="en-US" altLang="ja-JP" b="1" dirty="0" err="1">
                <a:latin typeface="メイリオ" panose="020B0604030504040204" pitchFamily="50" charset="-128"/>
                <a:ea typeface="メイリオ" panose="020B0604030504040204" pitchFamily="50" charset="-128"/>
                <a:cs typeface="メイリオ" panose="020B0604030504040204" pitchFamily="50" charset="-128"/>
              </a:rPr>
              <a:t>有用性</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のある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発明</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イノベーションを奨励するための限定</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的な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独占権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営業秘密</a:t>
            </a:r>
            <a:r>
              <a:rPr lang="en-GB" b="1" dirty="0">
                <a:latin typeface="メイリオ" panose="020B0604030504040204" pitchFamily="50" charset="-128"/>
                <a:ea typeface="メイリオ" panose="020B0604030504040204" pitchFamily="50" charset="-128"/>
                <a:cs typeface="メイリオ" panose="020B0604030504040204" pitchFamily="50" charset="-128"/>
              </a:rPr>
              <a:t>：</a:t>
            </a:r>
            <a:r>
              <a:rPr lang="en-GB" b="1" dirty="0" err="1">
                <a:latin typeface="メイリオ" panose="020B0604030504040204" pitchFamily="50" charset="-128"/>
                <a:ea typeface="メイリオ" panose="020B0604030504040204" pitchFamily="50" charset="-128"/>
                <a:cs typeface="メイリオ" panose="020B0604030504040204" pitchFamily="50" charset="-128"/>
              </a:rPr>
              <a:t>価値ある機密情報を保護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GB" b="1"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商標</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言葉、ロゴ、標語、色などの</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製品</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の出所を識別する標識を保護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消費者とブランドを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保護</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消費者の混乱やブランドの希薄化を回避</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strike="sngStrik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buNone/>
            </a:pPr>
            <a:r>
              <a:rPr lang="en-US" u="sng" dirty="0" err="1">
                <a:latin typeface="メイリオ" panose="020B0604030504040204" pitchFamily="50" charset="-128"/>
                <a:ea typeface="メイリオ" panose="020B0604030504040204" pitchFamily="50" charset="-128"/>
                <a:cs typeface="メイリオ" panose="020B0604030504040204" pitchFamily="50" charset="-128"/>
              </a:rPr>
              <a:t>本章では</a:t>
            </a:r>
            <a:r>
              <a:rPr lang="ja-JP" altLang="en-US" u="sng" dirty="0" err="1">
                <a:latin typeface="メイリオ" panose="020B0604030504040204" pitchFamily="50" charset="-128"/>
                <a:ea typeface="メイリオ" panose="020B0604030504040204" pitchFamily="50" charset="-128"/>
                <a:cs typeface="メイリオ" panose="020B0604030504040204" pitchFamily="50" charset="-128"/>
              </a:rPr>
              <a:t>、</a:t>
            </a:r>
            <a:r>
              <a:rPr lang="en-US" u="sng"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FOSSコンプライアンスに最も関係する</a:t>
            </a:r>
            <a:r>
              <a:rPr lang="en-US" u="sng" dirty="0">
                <a:latin typeface="メイリオ" panose="020B0604030504040204" pitchFamily="50" charset="-128"/>
                <a:ea typeface="メイリオ" panose="020B0604030504040204" pitchFamily="50" charset="-128"/>
                <a:cs typeface="メイリオ" panose="020B0604030504040204" pitchFamily="50" charset="-128"/>
              </a:rPr>
              <a:t>、</a:t>
            </a:r>
            <a:br>
              <a:rPr lang="en-US" u="sng" dirty="0">
                <a:latin typeface="メイリオ" panose="020B0604030504040204" pitchFamily="50" charset="-128"/>
                <a:ea typeface="メイリオ" panose="020B0604030504040204" pitchFamily="50" charset="-128"/>
                <a:cs typeface="メイリオ" panose="020B0604030504040204" pitchFamily="50" charset="-128"/>
              </a:rPr>
            </a:br>
            <a:r>
              <a:rPr lang="en-US" u="sng" dirty="0" err="1">
                <a:latin typeface="メイリオ" panose="020B0604030504040204" pitchFamily="50" charset="-128"/>
                <a:ea typeface="メイリオ" panose="020B0604030504040204" pitchFamily="50" charset="-128"/>
                <a:cs typeface="メイリオ" panose="020B0604030504040204" pitchFamily="50" charset="-128"/>
              </a:rPr>
              <a:t>著作権と特許権に焦点を当て</a:t>
            </a:r>
            <a:r>
              <a:rPr lang="ja-JP" altLang="en-US" u="sng" dirty="0">
                <a:latin typeface="メイリオ" panose="020B0604030504040204" pitchFamily="50" charset="-128"/>
                <a:ea typeface="メイリオ" panose="020B0604030504040204" pitchFamily="50" charset="-128"/>
                <a:cs typeface="メイリオ" panose="020B0604030504040204" pitchFamily="50" charset="-128"/>
              </a:rPr>
              <a:t>る</a:t>
            </a:r>
            <a:endParaRPr lang="en-US" u="sng"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159548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コンプライアンスの落とし穴</a:t>
            </a: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本章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は</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プロセスで回避</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すべき</a:t>
            </a:r>
            <a:r>
              <a:rPr lang="en-US" dirty="0" err="1">
                <a:latin typeface="メイリオ" panose="020B0604030504040204" pitchFamily="50" charset="-128"/>
                <a:ea typeface="メイリオ" panose="020B0604030504040204" pitchFamily="50" charset="-128"/>
                <a:cs typeface="メイリオ" panose="020B0604030504040204" pitchFamily="50" charset="-128"/>
              </a:rPr>
              <a:t>潜在的な落とし穴について説明</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知的財産（IP</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3825013818"/>
              </p:ext>
            </p:extLst>
          </p:nvPr>
        </p:nvGraphicFramePr>
        <p:xfrm>
          <a:off x="696000" y="1584000"/>
          <a:ext cx="10800000" cy="4734000"/>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94000">
                <a:tc>
                  <a:txBody>
                    <a:bodyPr/>
                    <a:lstStyle/>
                    <a:p>
                      <a:pPr marL="0" indent="-342900" defTabSz="457200" fontAlgn="base">
                        <a:spcBef>
                          <a:spcPct val="0"/>
                        </a:spcBef>
                        <a:spcAft>
                          <a:spcPct val="0"/>
                        </a:spcAft>
                      </a:pP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altLang="ja-JP"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コードや</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サード</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パーティのコード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に意図せずに取り込まれてしまう：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においてエンジニアが、</a:t>
                      </a:r>
                      <a:r>
                        <a:rPr kumimoji="0" lang="en-US" altLang="ja-JP"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ポリシーに反し、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イ</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エタリ</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にすることを意図した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コードにFOSSコードを追加する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時</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の失敗は、ソースコードをスキャン</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や</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監査実施の結果</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以下と合致可能性があるものとして発見され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468000" marR="0" lvl="0" indent="-216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468000" marR="0" lvl="0" indent="-2160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ソースコード自動スキャン</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ツール</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は</a:t>
                      </a:r>
                      <a:r>
                        <a:rPr kumimoji="0" lang="en-US" sz="1600" b="0" i="0" u="none" strike="noStrike" kern="1200"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この目的</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のために</a:t>
                      </a:r>
                      <a:r>
                        <a:rPr kumimoji="0" lang="en-US" sz="1600" b="0" i="0" u="none" strike="noStrike" kern="1200"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使用</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することが</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endParaRPr kumimoji="0" 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上の問題</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各種タイプ／カテゴリーの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および</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ソースコードにFOSSソースコードを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取り込むことの意味をエンジニアリング部門のスタッフに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提供する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ビルド環境にお</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いて</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すべてのソースコードに対し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定期的にソースコード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スキャンや監査を実施する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3484287669"/>
              </p:ext>
            </p:extLst>
          </p:nvPr>
        </p:nvGraphicFramePr>
        <p:xfrm>
          <a:off x="696000" y="1449530"/>
          <a:ext cx="10800000" cy="5314322"/>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187107">
                <a:tc>
                  <a:txBody>
                    <a:bodyPr/>
                    <a:lstStyle/>
                    <a:p>
                      <a:pPr marL="0" indent="-342900" defTabSz="457200" fontAlgn="base">
                        <a:lnSpc>
                          <a:spcPts val="2160"/>
                        </a:lnSpc>
                        <a:spcBef>
                          <a:spcPct val="0"/>
                        </a:spcBef>
                        <a:spcAft>
                          <a:spcPct val="0"/>
                        </a:spcAf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と</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ソフトウェアのソースコードが意図せず</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されてしまう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相互に矛盾するか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両立しないソフトウェア</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リンクした結果起こ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リンクの法的効果についてはFOSSコミュニティで議論</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の対象となる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の失敗は異なるソフトウェア</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コンポーネント間の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依存</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性</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追跡ツールを使うことで発見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スタッフをトレーニングし、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の法的見解</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反した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持つ</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へ</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ビルド環境全体に対し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継続的に依存性追跡ツールを実行する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587215">
                <a:tc>
                  <a:txBody>
                    <a:bodyPr/>
                    <a:lstStyle/>
                    <a:p>
                      <a:pPr marL="0" marR="0" lvl="0" indent="-342900" algn="l" defTabSz="457200" rtl="0" eaLnBrk="1" fontAlgn="base" latinLnBrk="0" hangingPunct="1">
                        <a:lnSpc>
                          <a:spcPts val="216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ソースコードの改変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を通じて</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プロプライエタリのコードが</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コピーレフト型の</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FOSSに組み</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の失敗は、FOSSコンポーネントに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組み入れた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ソースコードを確認・分析する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ための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監査やスキャンに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発見されることがあ</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スタッフへのトレーニング</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定期的なコード監査の実施</a:t>
                      </a: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1140038931"/>
              </p:ext>
            </p:extLst>
          </p:nvPr>
        </p:nvGraphicFramePr>
        <p:xfrm>
          <a:off x="696000" y="1584000"/>
          <a:ext cx="10800000" cy="5023316"/>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添付</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／適切なライセンス、帰属表示、告知／通知</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を提供</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の失敗は、製品</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市場に出す前の段階で</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の全体像を捕捉し、製品のリリース サイクルごとの</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チェックリスト項目を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間違った</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のソースコードを提供してしまう</a:t>
                      </a:r>
                      <a:endPar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、バイナリの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に対応したソースコード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されるよう</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en-US" altLang="ja-JP"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プロセスに検証ステップを加え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ることで回避できる。</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FOSSコンポーネントの改変に対応したソースコードを提供</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endParaRPr kumimoji="0" lang="en-US" sz="1800" b="1" i="0" u="none" strike="noStrike" cap="none" normalizeH="0" baseline="0" dirty="0">
                        <a:ln>
                          <a:noFill/>
                        </a:ln>
                        <a:solidFill>
                          <a:srgbClr val="00B0F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コンポーネントに対応した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原作のソースコード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に加え</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改変に対応したソースコード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ようコンプライアンス プロセスに</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検証ステップを加え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ることで回避できる。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8406269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1126126666"/>
              </p:ext>
            </p:extLst>
          </p:nvPr>
        </p:nvGraphicFramePr>
        <p:xfrm>
          <a:off x="696000" y="1584000"/>
          <a:ext cx="10800000" cy="4633200"/>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932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FOSSソースコードの改変に</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印付けがされて</a:t>
                      </a: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いない</a:t>
                      </a:r>
                      <a:r>
                        <a:rPr kumimoji="0" lang="x-none"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変更したFOSSのソースコードに</a:t>
                      </a:r>
                      <a:r>
                        <a:rPr kumimoji="0" lang="ja-JP" altLang="en-US" sz="1600" b="0" i="0" u="none" strike="noStrike"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要求</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する印付け</a:t>
                      </a:r>
                      <a:r>
                        <a:rPr kumimoji="0" lang="x-none"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がされていない</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（または改変に関する情報がライセンスを満足</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上で</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十分</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なレベルの詳細さ、明確さとなっていない</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x-none"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リリース前の検証ステップでソースコード改変の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印付けを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行う</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スタッフにトレーニングを実施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ソフトウェアの著作権表示やライセンス情報</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が確実に更新できるようにする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7" name="Group 26"/>
          <p:cNvGraphicFramePr>
            <a:graphicFrameLocks/>
          </p:cNvGraphicFramePr>
          <p:nvPr>
            <p:extLst>
              <p:ext uri="{D42A27DB-BD31-4B8C-83A1-F6EECF244321}">
                <p14:modId xmlns:p14="http://schemas.microsoft.com/office/powerpoint/2010/main" val="2271000508"/>
              </p:ext>
            </p:extLst>
          </p:nvPr>
        </p:nvGraphicFramePr>
        <p:xfrm>
          <a:off x="696000" y="1584000"/>
          <a:ext cx="10800000" cy="474060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03058">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開発者がFOSSの使用について承認を求めない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の失敗はその企業のFOSS</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ポリシーやプロセスに従事するエンジニアリング</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スタッフへの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トレーニングの提供によって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プラットフォーム全体に対する定期的なスキャン</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宣言</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されていない</a:t>
                      </a:r>
                      <a:r>
                        <a:rPr kumimoji="0" lang="ja-JP" altLang="x-none"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FOSSの使用を検出する</a:t>
                      </a:r>
                      <a:endPar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企業のFOSSポリシーやプロセスに</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従事する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提供</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従業員の人事考課にコンプライアンスを含める</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1983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FOSSトレーニングが</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受講されない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の失敗はFOSSトレーニングの修了</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の専門性開発計画の一部</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人事考課の管理対象に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指定</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期日</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まで</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FOSSトレーニング受講を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スタッフに義務付ける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3731747137"/>
              </p:ext>
            </p:extLst>
          </p:nvPr>
        </p:nvGraphicFramePr>
        <p:xfrm>
          <a:off x="696000" y="1584000"/>
          <a:ext cx="10800000" cy="521304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9545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監査が実施されない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周期的なソースコード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スキャン／監査の実施</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定常的に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反復的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における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マイルストーンと位置付ける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によって予防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スケジュール遅延とならないよう適切なスタッフを配置する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期的</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な</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確実に実行</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3507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監査で発見された</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問題（スキャン</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ツールや監査</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レポートで「ヒット」したもの</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を解決できな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監査レポート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が未完了の場合に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チケット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解決（つまりクローズ</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を許可しないことで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承認ステップ</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にブロック機能を実装する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3716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FOSSレビューがタイムリーに</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求められ</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の失敗は、エンジニアリング</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チームがFOSSソースコードの採用を決定していな</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い場合でも、それより</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早期にFOSSレビュ</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リクエストを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の失敗は教育を通じて予防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前に</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907" name="Rectangle 3"/>
          <p:cNvSpPr>
            <a:spLocks noGrp="1" noChangeArrowheads="1"/>
          </p:cNvSpPr>
          <p:nvPr>
            <p:ph idx="1"/>
          </p:nvPr>
        </p:nvSpPr>
        <p:spPr/>
        <p:txBody>
          <a:bodyPr>
            <a:normAutofit/>
          </a:bodyPr>
          <a:lstStyle/>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企業は製品が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どのような形態であれ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出荷される前にコンプライアンスを優先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して実行</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コンプライアンスを優先すること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で以下が</a:t>
            </a:r>
            <a:r>
              <a:rPr lang="en-US" dirty="0" err="1">
                <a:latin typeface="メイリオ" panose="020B0604030504040204" pitchFamily="50" charset="-128"/>
                <a:ea typeface="メイリオ" panose="020B0604030504040204" pitchFamily="50" charset="-128"/>
                <a:cs typeface="メイリオ" panose="020B0604030504040204" pitchFamily="50" charset="-128"/>
              </a:rPr>
              <a:t>促進</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される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2400" dirty="0" err="1">
                <a:latin typeface="メイリオ" panose="020B0604030504040204" pitchFamily="50" charset="-128"/>
                <a:ea typeface="メイリオ" panose="020B0604030504040204" pitchFamily="50" charset="-128"/>
                <a:cs typeface="メイリオ" panose="020B0604030504040204" pitchFamily="50" charset="-128"/>
              </a:rPr>
              <a:t>組織内でのFOSSの</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効果的な</a:t>
            </a:r>
            <a:r>
              <a:rPr lang="en-US" sz="2400" dirty="0" err="1">
                <a:latin typeface="メイリオ" panose="020B0604030504040204" pitchFamily="50" charset="-128"/>
                <a:ea typeface="メイリオ" panose="020B0604030504040204" pitchFamily="50" charset="-128"/>
                <a:cs typeface="メイリオ" panose="020B0604030504040204" pitchFamily="50" charset="-128"/>
              </a:rPr>
              <a:t>使用</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400" dirty="0" err="1">
                <a:latin typeface="メイリオ" panose="020B0604030504040204" pitchFamily="50" charset="-128"/>
                <a:ea typeface="メイリオ" panose="020B0604030504040204" pitchFamily="50" charset="-128"/>
                <a:cs typeface="メイリオ" panose="020B0604030504040204" pitchFamily="50" charset="-128"/>
              </a:rPr>
              <a:t>FOSSコミュニティやFOSS関連組織と</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のより良い</a:t>
            </a:r>
            <a:r>
              <a:rPr lang="en-US" sz="2400" dirty="0" err="1">
                <a:latin typeface="メイリオ" panose="020B0604030504040204" pitchFamily="50" charset="-128"/>
                <a:ea typeface="メイリオ" panose="020B0604030504040204" pitchFamily="50" charset="-128"/>
                <a:cs typeface="メイリオ" panose="020B0604030504040204" pitchFamily="50" charset="-128"/>
              </a:rPr>
              <a:t>関係</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18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Autofit/>
          </a:bodyPr>
          <a:lstStyle/>
          <a:p>
            <a:pPr marL="0" indent="0">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さらに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、FOSS関連</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組織や団体</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との良好な関係は</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コンプライアンスを履行</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最良の</a:t>
            </a:r>
            <a:r>
              <a:rPr lang="x-none" sz="2000" dirty="0">
                <a:latin typeface="メイリオ" panose="020B0604030504040204" pitchFamily="50" charset="-128"/>
                <a:ea typeface="メイリオ" panose="020B0604030504040204" pitchFamily="50" charset="-128"/>
                <a:cs typeface="メイリオ" panose="020B0604030504040204" pitchFamily="50" charset="-128"/>
              </a:rPr>
              <a:t>方法について助言を得</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る上で、大いに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助けになる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でしょう。</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また、コンプライアンス上の問題についても助けてくれるでしょう。</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x-none" sz="2000" dirty="0">
                <a:latin typeface="メイリオ" panose="020B0604030504040204" pitchFamily="50" charset="-128"/>
                <a:ea typeface="メイリオ" panose="020B0604030504040204" pitchFamily="50" charset="-128"/>
                <a:cs typeface="メイリオ" panose="020B0604030504040204" pitchFamily="50" charset="-128"/>
              </a:rPr>
              <a:t>ソフトウェア コミュニティとの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良好な</a:t>
            </a:r>
            <a:r>
              <a:rPr lang="x-none" sz="2000" dirty="0">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もまた、</a:t>
            </a:r>
            <a:r>
              <a:rPr lang="x-none" sz="2000" dirty="0">
                <a:latin typeface="メイリオ" panose="020B0604030504040204" pitchFamily="50" charset="-128"/>
                <a:ea typeface="メイリオ" panose="020B0604030504040204" pitchFamily="50" charset="-128"/>
                <a:cs typeface="メイリオ" panose="020B0604030504040204" pitchFamily="50" charset="-128"/>
              </a:rPr>
              <a:t>双方向コミュニケーション</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に役立つことでしょう。 （たとえばソフトウェアの</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改良を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アップストリームに</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し、</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コミュニティのソフトウェア開発者からサポートを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受けると</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いったこと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206575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FOSSコンプライアンスではどのような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タイプ</a:t>
            </a:r>
            <a:r>
              <a:rPr lang="en-US" dirty="0" err="1">
                <a:latin typeface="メイリオ" panose="020B0604030504040204" pitchFamily="50" charset="-128"/>
                <a:ea typeface="メイリオ" panose="020B0604030504040204" pitchFamily="50" charset="-128"/>
                <a:cs typeface="メイリオ" panose="020B0604030504040204" pitchFamily="50" charset="-128"/>
              </a:rPr>
              <a:t>の落とし穴がありますか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a:latin typeface="メイリオ" panose="020B0604030504040204" pitchFamily="50" charset="-128"/>
                <a:ea typeface="メイリオ" panose="020B0604030504040204" pitchFamily="50" charset="-128"/>
                <a:cs typeface="メイリオ" panose="020B0604030504040204" pitchFamily="50" charset="-128"/>
              </a:rPr>
              <a:t>失敗例を1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コンプライアンスでの失敗例を1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プロセスでの失敗例を1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優先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ことのメリット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には</a:t>
            </a:r>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コミュニティとの良好な関係を維持するメリットにはど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ソフトウェアにおける著作権の概念</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11666"/>
            <a:ext cx="10640883" cy="3982309"/>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基本ルール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著作権は独創的作品を保護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一般的に著作権は、書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動画、絵画、音楽、地図などの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著作物に適用される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ソフトウェアは、著作権によって保護さ</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れる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特許権で保護される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機能</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ではなく</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表現</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実装の細部における独創性</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が保護される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バイナリコードとソースコードが含まれる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その作品の著作権保有者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自らが創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作</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した作品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だけを</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コントロールでき</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他の誰かの独立した創作物はコントロールできない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著作者の許可なく複製した場合、著作権侵害が生じる可能性がある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254531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a:latin typeface="メイリオ" panose="020B0604030504040204" pitchFamily="50" charset="-128"/>
                <a:ea typeface="メイリオ" panose="020B0604030504040204" pitchFamily="50" charset="-128"/>
                <a:cs typeface="メイリオ" panose="020B0604030504040204" pitchFamily="50" charset="-128"/>
              </a:rPr>
              <a:t>第8章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Text Placeholder 4"/>
          <p:cNvSpPr>
            <a:spLocks noGrp="1"/>
          </p:cNvSpPr>
          <p:nvPr>
            <p:ph type="body" idx="1"/>
          </p:nvPr>
        </p:nvSpPr>
        <p:spPr/>
        <p:txBody>
          <a:bodyPr>
            <a:noAutofit/>
          </a:bodyPr>
          <a:lstStyle/>
          <a:p>
            <a:r>
              <a:rPr lang="ja-JP" altLang="en-US" sz="4800">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ja-JP" alt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97952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開発者向けガイドライン</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質が高く、</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十分</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サポートされる</a:t>
            </a:r>
            <a:r>
              <a:rPr lang="en-US" altLang="ja-JP"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コミュニティからコードを選ぶ</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指導</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を求める</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400"/>
              </a:spcBef>
              <a:spcAft>
                <a:spcPts val="0"/>
              </a:spcAft>
              <a:buClr>
                <a:schemeClr val="accent1"/>
              </a:buClr>
              <a:buSzPct val="85000"/>
              <a:buFont typeface="Wingdings" panose="05000000000000000000" pitchFamily="2" charset="2"/>
              <a:buChar char="Ø"/>
            </a:pP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使用する各</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コンポーネントに対し正式な社内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承認を求める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lnSpc>
                <a:spcPct val="90000"/>
              </a:lnSpc>
              <a:spcBef>
                <a:spcPts val="400"/>
              </a:spcBef>
              <a:spcAft>
                <a:spcPts val="0"/>
              </a:spcAft>
              <a:buClr>
                <a:schemeClr val="accent1"/>
              </a:buClr>
              <a:buSzPct val="85000"/>
              <a:buFont typeface="Wingdings" panose="05000000000000000000" pitchFamily="2" charset="2"/>
              <a:buChar char="Ø"/>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レビューされていないコードを内部のソースツリーに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チェックインしない</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外部の</a:t>
            </a:r>
            <a:r>
              <a:rPr lang="en-US" altLang="ja-JP"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プロジェクトへのコントリビューションに正式</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な</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社内</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承認</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を求める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既存のライセンス情報を維持する</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使用する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コンポーネントに</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対し、これ</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備わっている</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の著作権情報やその他ライセンス情報を削除したり、どのような形で</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あっても損なう</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よう</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なことをしない。すべての著作権と許諾情報は、すべてのコンポーネントで手を加えられないままにする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コンポーネントの名前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を変更しない。ただし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のライセンスで</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求められる場合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は除く（たとえば、改変されたバージョンに名前の変更を求める場合がある）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のレビュープロセスのために</a:t>
            </a:r>
            <a:r>
              <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プロジェクトの情報</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を集め、保持する</a:t>
            </a:r>
            <a:endParaRPr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531330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a:t>
            </a:r>
            <a:r>
              <a:rPr lang="ja-JP" alt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プロセスとして</a:t>
            </a:r>
            <a:r>
              <a:rPr lang="ja-JP" altLang="en-US">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000" b="0" i="0" u="none" strike="noStrike" cap="none"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
            </a:r>
            <a:br>
              <a:rPr lang="en-US" altLang="ja-JP" sz="4000" b="0" i="0" u="none" strike="noStrike" cap="none"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a:latin typeface="メイリオ" panose="020B0604030504040204" pitchFamily="50" charset="-128"/>
                <a:ea typeface="メイリオ" panose="020B0604030504040204" pitchFamily="50" charset="-128"/>
                <a:cs typeface="メイリオ" panose="020B0604030504040204" pitchFamily="50" charset="-128"/>
              </a:rPr>
              <a:t>要求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事項</a:t>
            </a:r>
            <a:r>
              <a:rPr lang="ja-JP" alt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見込む</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75" name="Shape 975"/>
          <p:cNvSpPr txBox="1">
            <a:spLocks noGrp="1"/>
          </p:cNvSpPr>
          <p:nvPr>
            <p:ph type="body" idx="1"/>
          </p:nvPr>
        </p:nvSpPr>
        <p:spPr>
          <a:xfrm>
            <a:off x="609600" y="184109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ja-JP" altLang="en-US" sz="2220" b="1" dirty="0">
                <a:latin typeface="メイリオ" panose="020B0604030504040204" pitchFamily="50" charset="-128"/>
                <a:ea typeface="メイリオ" panose="020B0604030504040204" pitchFamily="50" charset="-128"/>
                <a:cs typeface="メイリオ" panose="020B0604030504040204" pitchFamily="50" charset="-128"/>
              </a:rPr>
              <a:t>制定された</a:t>
            </a:r>
            <a:r>
              <a:rPr lang="en-US" altLang="ja-JP" sz="222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22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ポリシーを遵守するために求められる時間を作業計画に</a:t>
            </a:r>
            <a:r>
              <a:rPr lang="ja-JP" alt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織り込む</a:t>
            </a:r>
            <a:endParaRPr 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en-US" altLang="ja-JP"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ソフトウェア使用のための開発者ガイドラインに従う。特に、プロプライエタリもしくはサードパーティのソースコードに（もしくはその逆）取り込んだり</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Incorporating</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）、リンクしたり（</a:t>
            </a:r>
            <a:r>
              <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Linking</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）する場合は特に意識する</a:t>
            </a:r>
            <a:endPar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アーキテクチャ計画をレビューし、両立しない</a:t>
            </a:r>
            <a:r>
              <a:rPr lang="en-US" altLang="ja-JP"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ライセンスのコンポーネントが混在することを回避する</a:t>
            </a:r>
            <a:endPar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ja-JP" alt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コンプライアンスの検証を常に更新する－すべての製品に</a:t>
            </a:r>
            <a:r>
              <a:rPr lang="ja-JP" altLang="en-US" sz="222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対して－</a:t>
            </a:r>
            <a:endParaRPr 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spcBef>
                <a:spcPts val="370"/>
              </a:spcBef>
              <a:buSzPct val="82763"/>
              <a:buFont typeface="Wingdings" panose="05000000000000000000" pitchFamily="2" charset="2"/>
              <a:buChar char="Ø"/>
            </a:pP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製品一つ一つごとに</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コンプライアンスの検証を行う：</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一つの製品に対して</a:t>
            </a:r>
            <a:r>
              <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パッケージの使用が承認されたことが、他の製品について承認されることを必ずしも意味しないため。</a:t>
            </a:r>
            <a:endPar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ja-JP" alt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そして、</a:t>
            </a:r>
            <a:r>
              <a:rPr lang="en-US" altLang="ja-JP"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の新バージョンへのアップグレードごとにそれを行う</a:t>
            </a:r>
            <a:r>
              <a:rPr 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同じ</a:t>
            </a:r>
            <a:r>
              <a:rPr lang="en-US" altLang="ja-JP"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の各</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バージョンがレビューされ承認されることを確かなものとする</a:t>
            </a:r>
            <a:endPar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ある</a:t>
            </a:r>
            <a:r>
              <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パッケージのバージョンをアップグレードするときに、新しいバージョンのライセンスが以前に使われていたバージョンのライセンスと同じであることを確認する（バージョンのアップグレードでライセンスが変更される</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可能性がある）</a:t>
            </a:r>
            <a:endPar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プロジェクトのライセンスが変更された場合にコンプライアンスの記録がアッ</a:t>
            </a:r>
            <a:r>
              <a:rPr lang="ja-JP" altLang="en-US" sz="185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プデートされ、新しいライセンスが矛盾を起こさないことを確かなものとする</a:t>
            </a:r>
            <a:endParaRPr sz="222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34848160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プロセスを</a:t>
            </a:r>
            <a:r>
              <a:rPr lang="en-US" altLang="ja-JP"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r>
            <a:br>
              <a:rPr lang="en-US" altLang="ja-JP"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すべての</a:t>
            </a:r>
            <a:r>
              <a:rPr lang="en-US" altLang="ja-JP"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コンポーネントに適用する</a:t>
            </a:r>
            <a:endParaRPr 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外製（</a:t>
            </a:r>
            <a:r>
              <a:rPr lang="en-US" altLang="ja-JP"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In-bound</a:t>
            </a:r>
            <a:r>
              <a:rPr lang="ja-JP" altLang="en-US"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：外部から入ってくる）</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サプライヤから納入されるソフトウェアにどういった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が含まれるかを理解するためのステップをとる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自製品に含まれる</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あろうすべてのソフトウェアに対し負うべき義務を評価する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提供者から受領したソースコードは必ず監査する、もしくはその代わりに、ソフトウェア提供者に対し、あらゆるソースコードについてソースコード監査レポートを義務付ける企業ポリシーを策定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19579274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理解度チェック</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89" name="Shape 989"/>
          <p:cNvSpPr txBox="1">
            <a:spLocks noGrp="1"/>
          </p:cNvSpPr>
          <p:nvPr>
            <p:ph type="body" idx="1"/>
          </p:nvPr>
        </p:nvSpPr>
        <p:spPr>
          <a:xfrm>
            <a:off x="609600" y="1428720"/>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開発者が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を取り扱う際に実践</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すべき一般的なガイドラインをいくつか挙げてください</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のラインセンス</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ヘッダー情報を削除したり変更したりするべきでしょうか？</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 プロセスにおける重要なステップをいくつか挙げてください</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以前にレビューした</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コンポーネントの新しいバージョンが発生させうる新たな問題とは、どういったものでしょうか？</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180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外製のソフトウェアについて考慮すべき</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リスク</a:t>
            </a: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とは何ですか？</a:t>
            </a:r>
            <a:endParaRPr lang="en-US" altLang="ja-JP"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spcAft>
                <a:spcPts val="0"/>
              </a:spcAft>
              <a:buClr>
                <a:schemeClr val="accent1"/>
              </a:buClr>
              <a:buSzPct val="25000"/>
              <a:buFont typeface="Arial"/>
              <a:buNone/>
            </a:pP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無償で自由に利用できる開発者向けコンプライアンス基礎教育は</a:t>
            </a:r>
            <a:r>
              <a:rPr lang="en-US" altLang="ja-JP"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The Linux Foundation</a:t>
            </a: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から提供されております。詳しくはこちらから：</a:t>
            </a:r>
            <a:r>
              <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br>
              <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en-US" sz="14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336205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ソフトウェアに最も関係する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著作権における「権利」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04280"/>
            <a:ext cx="10685440" cy="4920097"/>
          </a:xfrm>
        </p:spPr>
        <p:txBody>
          <a:bodyPr vert="horz" lIns="91440" tIns="45720" rIns="91440" bIns="45720" rtlCol="0" anchor="t">
            <a:normAutofit fontScale="925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ソフトウェアを</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複製</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コピーを作成する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26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600"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を作る権利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修正を加える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派生</a:t>
            </a:r>
            <a:r>
              <a:rPr lang="ja-JP" altLang="en-US" sz="19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的</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著作物</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という用語は米国著作権法から来ている</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辞書の定義ではなく、法に基づき特定の意味を成す専門的用語（</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term of art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一般的には、原著作物に対し、独自に創造的な作業が十分加えられ、コピー（複製）ではなく独創的な作品であることを示す新たな著作物のことをいう</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する権利</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10000"/>
              </a:lnSpc>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頒布</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とは、一般的にソフトウェア部品のコピーをバイナリ</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はソースコードの形態で</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他のエンティティ</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個人や</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外部の</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組織</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に</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提供する行為とみなされ</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712788" indent="-531813">
              <a:spcBef>
                <a:spcPts val="600"/>
              </a:spcBef>
              <a:buNone/>
            </a:pPr>
            <a:r>
              <a:rPr lang="en-US" dirty="0">
                <a:latin typeface="メイリオ" panose="020B0604030504040204" pitchFamily="50" charset="-128"/>
                <a:ea typeface="メイリオ" panose="020B0604030504040204" pitchFamily="50" charset="-128"/>
                <a:cs typeface="メイリオ" panose="020B0604030504040204" pitchFamily="50" charset="-128"/>
              </a:rPr>
              <a:t>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何をもって</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頒布」とするかの解釈はFOSSコミュニティ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においても、関連する法務関係者の間においても</a:t>
            </a:r>
            <a:r>
              <a:rPr lang="en-US" dirty="0" err="1">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の対象となっている</a:t>
            </a:r>
            <a:endParaRPr 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3775393" cy="307777"/>
          </a:xfrm>
          <a:prstGeom prst="rect">
            <a:avLst/>
          </a:prstGeom>
          <a:noFill/>
        </p:spPr>
        <p:txBody>
          <a:bodyPr wrap="none" rtlCol="0">
            <a:spAutoFit/>
          </a:bodyPr>
          <a:lstStyle/>
          <a:p>
            <a:r>
              <a:rPr kumimoji="1" lang="en-US" altLang="ja-JP" sz="1400" dirty="0">
                <a:latin typeface="ＭＳ ゴシック" panose="020B0609070205080204" pitchFamily="49" charset="-128"/>
                <a:ea typeface="ＭＳ ゴシック" panose="020B0609070205080204" pitchFamily="49" charset="-128"/>
              </a:rPr>
              <a:t>※</a:t>
            </a:r>
            <a:r>
              <a:rPr kumimoji="1" lang="ja-JP" altLang="en-US" sz="1400" dirty="0">
                <a:latin typeface="ＭＳ ゴシック" panose="020B0609070205080204" pitchFamily="49" charset="-128"/>
                <a:ea typeface="ＭＳ ゴシック" panose="020B0609070205080204" pitchFamily="49" charset="-128"/>
              </a:rPr>
              <a:t>日本の著作権法の「二次的著作物」に該当</a:t>
            </a:r>
          </a:p>
        </p:txBody>
      </p:sp>
    </p:spTree>
    <p:extLst>
      <p:ext uri="{BB962C8B-B14F-4D97-AF65-F5344CB8AC3E}">
        <p14:creationId xmlns:p14="http://schemas.microsoft.com/office/powerpoint/2010/main" val="1982450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19558</TotalTime>
  <Words>11287</Words>
  <Application>Microsoft Office PowerPoint</Application>
  <PresentationFormat>ユーザー設定</PresentationFormat>
  <Paragraphs>1702</Paragraphs>
  <Slides>84</Slides>
  <Notes>84</Notes>
  <HiddenSlides>0</HiddenSlides>
  <MMClips>0</MMClips>
  <ScaleCrop>false</ScaleCrop>
  <HeadingPairs>
    <vt:vector size="6" baseType="variant">
      <vt:variant>
        <vt:lpstr>使用されているフォント</vt:lpstr>
      </vt:variant>
      <vt:variant>
        <vt:i4>17</vt:i4>
      </vt:variant>
      <vt:variant>
        <vt:lpstr>テーマ</vt:lpstr>
      </vt:variant>
      <vt:variant>
        <vt:i4>2</vt:i4>
      </vt:variant>
      <vt:variant>
        <vt:lpstr>スライド タイトル</vt:lpstr>
      </vt:variant>
      <vt:variant>
        <vt:i4>84</vt:i4>
      </vt:variant>
    </vt:vector>
  </HeadingPairs>
  <TitlesOfParts>
    <vt:vector size="103" baseType="lpstr">
      <vt:lpstr>Arial</vt:lpstr>
      <vt:lpstr>ＭＳ Ｐゴシック</vt:lpstr>
      <vt:lpstr>ＭＳ ゴシック</vt:lpstr>
      <vt:lpstr>Roboto Mono</vt:lpstr>
      <vt:lpstr>Roboto Condensed</vt:lpstr>
      <vt:lpstr>メイリオ</vt:lpstr>
      <vt:lpstr>Times</vt:lpstr>
      <vt:lpstr>Times New Roman</vt:lpstr>
      <vt:lpstr>Lucida Sans Unicode</vt:lpstr>
      <vt:lpstr>Wingdings</vt:lpstr>
      <vt:lpstr>Roboto Medium</vt:lpstr>
      <vt:lpstr>Calibri</vt:lpstr>
      <vt:lpstr>맑은 고딕</vt:lpstr>
      <vt:lpstr>DejaVu Sans</vt:lpstr>
      <vt:lpstr>돋움</vt:lpstr>
      <vt:lpstr>游ゴシック</vt:lpstr>
      <vt:lpstr>Roboto</vt:lpstr>
      <vt:lpstr>Clarity</vt:lpstr>
      <vt:lpstr>1_Clarity</vt:lpstr>
      <vt:lpstr>カリキュラム</vt:lpstr>
      <vt:lpstr>Disclaimer（免責事項）</vt:lpstr>
      <vt:lpstr>OpenChain カリキュラムとは？</vt:lpstr>
      <vt:lpstr>コンテンツ</vt:lpstr>
      <vt:lpstr>FOSS ポリシー</vt:lpstr>
      <vt:lpstr>第1章</vt:lpstr>
      <vt:lpstr>"知的財産”とは何か？</vt:lpstr>
      <vt:lpstr>ソフトウェアにおける著作権の概念</vt:lpstr>
      <vt:lpstr>ソフトウェアに最も関係する 著作権における「権利」</vt:lpstr>
      <vt:lpstr>ソフトウェアにおける特許の概念</vt:lpstr>
      <vt:lpstr>ライセンス</vt:lpstr>
      <vt:lpstr>理解度チェック</vt:lpstr>
      <vt:lpstr>第2章</vt:lpstr>
      <vt:lpstr>FOSSライセンス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その他FOSSではないライセンス</vt:lpstr>
      <vt:lpstr>その他FOSSではないライセンス</vt:lpstr>
      <vt:lpstr>パブリック ドメイン</vt:lpstr>
      <vt:lpstr>ライセンスの両立性（互換性）※</vt:lpstr>
      <vt:lpstr>告知／通知／表示</vt:lpstr>
      <vt:lpstr>マルチライセンス</vt:lpstr>
      <vt:lpstr>理解度チェック</vt:lpstr>
      <vt:lpstr>第3章</vt:lpstr>
      <vt:lpstr>FOSSコンプライアンスのゴール</vt:lpstr>
      <vt:lpstr>履行すべきコンプライアンスの義務には どんなものがあるか？</vt:lpstr>
      <vt:lpstr>FOSSコンプライアンスにおける論点：頒布</vt:lpstr>
      <vt:lpstr>FOSSコンプライアンスにおける論点：改変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ソースコード スキャン ツール</vt:lpstr>
      <vt:lpstr>FOSSレビューの遂行</vt:lpstr>
      <vt:lpstr>FOSSレビューの監督</vt:lpstr>
      <vt:lpstr>理解度チェック</vt:lpstr>
      <vt:lpstr>第6章</vt:lpstr>
      <vt:lpstr>概要</vt:lpstr>
      <vt:lpstr>中・小規模企業のチェックリストの例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知的財産に関する落とし穴</vt:lpstr>
      <vt:lpstr>知的財産に関する落とし穴</vt:lpstr>
      <vt:lpstr>ライセンス コンプライアンスに関する落とし穴</vt:lpstr>
      <vt:lpstr>ライセンス コンプライアンスに関する落とし穴</vt:lpstr>
      <vt:lpstr>コンプライアンス プロセスにおける失敗</vt:lpstr>
      <vt:lpstr>コンプライアンス プロセスにおける失敗</vt:lpstr>
      <vt:lpstr>製品出荷前にコンプライアンスを確認する</vt:lpstr>
      <vt:lpstr>コミュニティとの関係を確立する</vt:lpstr>
      <vt:lpstr>理解度チェック</vt:lpstr>
      <vt:lpstr>第8章</vt:lpstr>
      <vt:lpstr>開発者向けガイドライン</vt:lpstr>
      <vt:lpstr>コンプライアンス プロセスとしての 要求事項を見込む</vt:lpstr>
      <vt:lpstr>コンプライアンス プロセスを すべてのFOSSコンポーネントに適用する</vt:lpstr>
      <vt:lpstr>理解度チェック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933</cp:revision>
  <cp:lastPrinted>2017-10-26T22:18:50Z</cp:lastPrinted>
  <dcterms:created xsi:type="dcterms:W3CDTF">2013-07-15T20:26:40Z</dcterms:created>
  <dcterms:modified xsi:type="dcterms:W3CDTF">2017-11-14T00:49:45Z</dcterms:modified>
</cp:coreProperties>
</file>