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0.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1.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2.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3.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14.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15.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16.xml" ContentType="application/vnd.openxmlformats-officedocument.presentationml.comments+xml"/>
  <Override PartName="/ppt/notesSlides/notesSlide68.xml" ContentType="application/vnd.openxmlformats-officedocument.presentationml.notesSlide+xml"/>
  <Override PartName="/ppt/comments/comment17.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48" r:id="rId57"/>
    <p:sldId id="749" r:id="rId58"/>
    <p:sldId id="750" r:id="rId59"/>
    <p:sldId id="751" r:id="rId60"/>
    <p:sldId id="752" r:id="rId61"/>
    <p:sldId id="753" r:id="rId62"/>
    <p:sldId id="754"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1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9167" autoAdjust="0"/>
  </p:normalViewPr>
  <p:slideViewPr>
    <p:cSldViewPr snapToGrid="0">
      <p:cViewPr varScale="1">
        <p:scale>
          <a:sx n="41" d="100"/>
          <a:sy n="41" d="100"/>
        </p:scale>
        <p:origin x="-1782" y="-108"/>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17-05-16T14:31:36.620" idx="7">
    <p:pos x="3216" y="1128"/>
    <p:text>インパクトは負のイメージでは？</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7-06-06T13:15:49.655" idx="3">
    <p:pos x="5200" y="1032"/>
    <p:text>すべてのプロセスが重要な要素だと思うので、敢えて「鍵となる」にしました。</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5T22:57:26.368" idx="1">
    <p:pos x="1637" y="2987"/>
    <p:text>「依存性関係」には違和感あり。「依存関係」または「依存状態」がよいかと。</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09T17:37:07.859"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②６については「一貫した」よりも原文表現である「エンドツーエンド」の方が意味の齟齬は生じないと思うので戻しました。
⑦については体言止めとして表記を変えました</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20" y="1980"/>
    <p:text>この項、翻訳不能。</p:text>
    <p:extLst>
      <p:ext uri="{C676402C-5697-4E1C-873F-D02D1690AC5C}">
        <p15:threadingInfo xmlns:p15="http://schemas.microsoft.com/office/powerpoint/2012/main" timeZoneBias="-540"/>
      </p:ext>
    </p:extLst>
  </p:cm>
  <p:cm authorId="2" dt="2017-06-28T23:23:46.063" idx="8">
    <p:pos x="4273" y="452"/>
    <p:text>「互換性」も入れたほうがよいかどうか、検討要。</p:text>
    <p:extLst>
      <p:ext uri="{C676402C-5697-4E1C-873F-D02D1690AC5C}">
        <p15:threadingInfo xmlns:p15="http://schemas.microsoft.com/office/powerpoint/2012/main" timeZoneBias="-540"/>
      </p:ext>
    </p:extLst>
  </p:cm>
  <p:cm authorId="2" dt="2017-06-28T23:52:29.090" idx="11">
    <p:pos x="6314" y="2413"/>
    <p:text>ここわからないです。</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10/9/2017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10/9/2017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できないものがあります。コードやライセンスを選択する際にこれは重要な検討事項となります。</a:t>
            </a:r>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a:t>セッション</a:t>
            </a:r>
            <a:r>
              <a:rPr lang="ja-JP" altLang="en-US" i="0" baseline="0" dirty="0"/>
              <a:t>を実施したり</a:t>
            </a:r>
            <a:r>
              <a:rPr lang="ja-JP" altLang="en-US" i="0" baseline="0" dirty="0" smtClean="0"/>
              <a:t>、短めのセッションとして章単位で重点を置いたトレーニングとして実施する場合において、その進め方を説明する際に用います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FOSSコンプライアンスについての全体像を取り扱います。コンプライアンスがどのように機能するか基本原則から説明します。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a:t>。</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a:t>
            </a:r>
            <a:r>
              <a:rPr lang="ja-JP" altLang="en-US" dirty="0"/>
              <a:t>ソフトウェア</a:t>
            </a:r>
            <a:r>
              <a:rPr lang="x-none" dirty="0"/>
              <a:t>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a:latin typeface="Times" charset="0"/>
              </a:rPr>
              <a:t>。</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FOSSコンポーネントの一部を自身のソフトウェア</a:t>
            </a:r>
            <a:r>
              <a:rPr lang="ja-JP" altLang="en-US" b="0" baseline="0" dirty="0">
                <a:solidFill>
                  <a:srgbClr val="00B0F0"/>
                </a:solidFill>
                <a:highlight>
                  <a:srgbClr val="FFFF00"/>
                </a:highlight>
                <a:latin typeface="Times" charset="0"/>
              </a:rPr>
              <a:t>製品</a:t>
            </a:r>
            <a:r>
              <a:rPr lang="en-US" b="0" baseline="0" dirty="0" err="1">
                <a:latin typeface="Times" charset="0"/>
              </a:rPr>
              <a:t>にコピーすることです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a:t>プレインストール</a:t>
            </a:r>
            <a:endParaRPr lang="en-US" sz="2400"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a:t>提案されたFOSSの使用が十分査定され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、この図では</a:t>
            </a:r>
            <a:r>
              <a:rPr lang="ja-JP" altLang="en-US" dirty="0"/>
              <a:t>役員レベルの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コントロールするFOSSライセンスの義務を履行するために、著作権表示、帰属</a:t>
            </a:r>
            <a:r>
              <a:rPr lang="ja-JP" altLang="en-US" dirty="0"/>
              <a:t>告知、</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本章は、コンプライアンス マネジメント プロセスの</a:t>
            </a:r>
            <a:r>
              <a:rPr lang="ja-JP" altLang="en-US" dirty="0">
                <a:solidFill>
                  <a:srgbClr val="FF0000"/>
                </a:solidFill>
              </a:rPr>
              <a:t>始めから終わりまでを、</a:t>
            </a:r>
            <a:r>
              <a:rPr lang="x-none" dirty="0">
                <a:solidFill>
                  <a:srgbClr val="FF0000"/>
                </a:solidFill>
              </a:rPr>
              <a:t>具体例に</a:t>
            </a:r>
            <a:r>
              <a:rPr lang="ja-JP" altLang="en-US" dirty="0">
                <a:solidFill>
                  <a:srgbClr val="FF0000"/>
                </a:solidFill>
              </a:rPr>
              <a:t>よって説明</a:t>
            </a:r>
            <a:r>
              <a:rPr lang="x-none" dirty="0">
                <a:solidFill>
                  <a:srgbClr val="FF0000"/>
                </a:solidFill>
              </a:rPr>
              <a:t>し</a:t>
            </a:r>
            <a:r>
              <a:rPr lang="x-none" dirty="0"/>
              <a:t>ています。 </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a:latin typeface="Times" charset="0"/>
              </a:rPr>
              <a:t>。</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a:latin typeface="Calibri"/>
              </a:rPr>
              <a:t>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10/9/2017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10/9/2017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10/9/2017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10/9/2017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a:t>
            </a:r>
            <a:r>
              <a:rPr lang="ja-JP" altLang="en-US" dirty="0" smtClean="0">
                <a:latin typeface="Calibri" charset="0"/>
                <a:ea typeface="MS PGothic" charset="0"/>
              </a:rPr>
              <a:t>的著作</a:t>
            </a:r>
            <a:r>
              <a:rPr lang="ja-JP" altLang="en-US" dirty="0" smtClean="0">
                <a:latin typeface="Calibri" charset="0"/>
                <a:ea typeface="MS PGothic" charset="0"/>
              </a:rPr>
              <a:t>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a:t>
            </a:r>
            <a:r>
              <a:rPr lang="ja-JP" altLang="en-US" dirty="0">
                <a:solidFill>
                  <a:srgbClr val="00B0F0"/>
                </a:solidFill>
                <a:latin typeface="Calibri" charset="0"/>
                <a:ea typeface="MS PGothic" charset="0"/>
              </a:rPr>
              <a:t>で</a:t>
            </a:r>
            <a:r>
              <a:rPr lang="en-US" dirty="0">
                <a:latin typeface="Calibri" charset="0"/>
                <a:ea typeface="MS PGothic" charset="0"/>
              </a:rPr>
              <a:t>、</a:t>
            </a:r>
            <a:r>
              <a:rPr lang="en-US" dirty="0" err="1">
                <a:latin typeface="Calibri" charset="0"/>
                <a:ea typeface="MS PGothic" charset="0"/>
              </a:rPr>
              <a:t>無料</a:t>
            </a:r>
            <a:r>
              <a:rPr lang="ja-JP" altLang="en-US" dirty="0">
                <a:solidFill>
                  <a:srgbClr val="00B0F0"/>
                </a:solidFill>
                <a:latin typeface="Calibri" charset="0"/>
                <a:ea typeface="MS PGothic" charset="0"/>
              </a:rPr>
              <a:t>また</a:t>
            </a:r>
            <a:r>
              <a:rPr lang="en-US" dirty="0" err="1">
                <a:solidFill>
                  <a:srgbClr val="00B0F0"/>
                </a:solidFill>
                <a:latin typeface="Calibri" charset="0"/>
                <a:ea typeface="MS PGothic" charset="0"/>
              </a:rPr>
              <a:t>は非常に低</a:t>
            </a:r>
            <a:r>
              <a:rPr lang="ja-JP" altLang="en-US" dirty="0">
                <a:solidFill>
                  <a:srgbClr val="00B0F0"/>
                </a:solidFill>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solidFill>
                  <a:srgbClr val="FF0000"/>
                </a:solidFill>
                <a:latin typeface="Calibri" charset="0"/>
                <a:ea typeface="MS PGothic" charset="0"/>
              </a:rPr>
              <a:t>入手</a:t>
            </a:r>
            <a:r>
              <a:rPr lang="en-US" sz="1800" dirty="0" err="1">
                <a:latin typeface="Calibri" charset="0"/>
                <a:ea typeface="MS PGothic" charset="0"/>
              </a:rPr>
              <a:t>できる</a:t>
            </a:r>
            <a:r>
              <a:rPr lang="ja-JP" altLang="en-US" sz="1800" dirty="0">
                <a:solidFill>
                  <a:srgbClr val="00B0F0"/>
                </a:solidFill>
                <a:latin typeface="Calibri" charset="0"/>
                <a:ea typeface="MS PGothic" charset="0"/>
              </a:rPr>
              <a:t>もの</a:t>
            </a:r>
            <a:r>
              <a:rPr lang="en-US" sz="1800" dirty="0">
                <a:solidFill>
                  <a:srgbClr val="00B0F0"/>
                </a:solidFill>
                <a:latin typeface="Calibri" charset="0"/>
                <a:ea typeface="MS PGothic" charset="0"/>
              </a:rPr>
              <a:t>も</a:t>
            </a:r>
            <a:r>
              <a:rPr lang="ja-JP" altLang="en-US" sz="1800" dirty="0">
                <a:solidFill>
                  <a:srgbClr val="00B0F0"/>
                </a:solidFill>
                <a:latin typeface="Calibri" charset="0"/>
                <a:ea typeface="MS PGothic" charset="0"/>
              </a:rPr>
              <a:t>あれば、でき</a:t>
            </a:r>
            <a:r>
              <a:rPr lang="en-US" sz="1800" dirty="0" err="1">
                <a:solidFill>
                  <a:srgbClr val="00B0F0"/>
                </a:solidFill>
                <a:latin typeface="Calibri" charset="0"/>
                <a:ea typeface="MS PGothic" charset="0"/>
              </a:rPr>
              <a:t>ない</a:t>
            </a:r>
            <a:r>
              <a:rPr lang="ja-JP" altLang="en-US" sz="1800" dirty="0">
                <a:solidFill>
                  <a:srgbClr val="00B0F0"/>
                </a:solidFill>
                <a:latin typeface="Calibri" charset="0"/>
                <a:ea typeface="MS PGothic" charset="0"/>
              </a:rPr>
              <a:t>もの</a:t>
            </a:r>
            <a:r>
              <a:rPr lang="en-US" sz="1800" dirty="0" err="1">
                <a:solidFill>
                  <a:srgbClr val="00B0F0"/>
                </a:solidFill>
                <a:latin typeface="Calibri" charset="0"/>
                <a:ea typeface="MS PGothic" charset="0"/>
              </a:rPr>
              <a:t>もあり</a:t>
            </a:r>
            <a:r>
              <a:rPr lang="ja-JP" altLang="en-US" sz="1800" dirty="0" err="1">
                <a:solidFill>
                  <a:srgbClr val="00B0F0"/>
                </a:solidFill>
                <a:latin typeface="Calibri" charset="0"/>
                <a:ea typeface="MS PGothic" charset="0"/>
              </a:rPr>
              <a:t>、</a:t>
            </a:r>
            <a:r>
              <a:rPr lang="ja-JP" altLang="en-US" sz="1800" dirty="0" smtClean="0">
                <a:solidFill>
                  <a:srgbClr val="FF0000"/>
                </a:solidFill>
                <a:latin typeface="Calibri" charset="0"/>
                <a:ea typeface="MS PGothic" charset="0"/>
              </a:rPr>
              <a:t>派生的著作物</a:t>
            </a:r>
            <a:r>
              <a:rPr lang="ja-JP" altLang="en-US" sz="1800" dirty="0">
                <a:solidFill>
                  <a:srgbClr val="FF0000"/>
                </a:solidFill>
                <a:latin typeface="Calibri" charset="0"/>
                <a:ea typeface="MS PGothic" charset="0"/>
              </a:rPr>
              <a:t>の作成について</a:t>
            </a:r>
            <a:r>
              <a:rPr lang="ja-JP" altLang="en-US" sz="1800" dirty="0">
                <a:solidFill>
                  <a:srgbClr val="00B0F0"/>
                </a:solidFill>
                <a:latin typeface="Calibri" charset="0"/>
                <a:ea typeface="MS PGothic" charset="0"/>
              </a:rPr>
              <a:t>、</a:t>
            </a:r>
            <a:r>
              <a:rPr lang="ja-JP" altLang="en-US" sz="1800" dirty="0">
                <a:latin typeface="Calibri" charset="0"/>
                <a:ea typeface="MS PGothic" charset="0"/>
              </a:rPr>
              <a:t>一般的には</a:t>
            </a:r>
            <a:r>
              <a:rPr lang="en-US" sz="1800" dirty="0" err="1">
                <a:latin typeface="Calibri" charset="0"/>
                <a:ea typeface="MS PGothic" charset="0"/>
              </a:rPr>
              <a:t>制限され</a:t>
            </a:r>
            <a:r>
              <a:rPr lang="ja-JP" altLang="en-US" sz="1800" dirty="0">
                <a:solidFill>
                  <a:srgbClr val="00B0F0"/>
                </a:solidFill>
                <a:latin typeface="Calibri" charset="0"/>
                <a:ea typeface="MS PGothic" charset="0"/>
              </a:rPr>
              <a:t>る</a:t>
            </a:r>
            <a:endParaRPr lang="en-US" sz="1800" dirty="0">
              <a:solidFill>
                <a:srgbClr val="00B0F0"/>
              </a:solidFill>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a:latin typeface="Calibri" charset="0"/>
                <a:ea typeface="MS PGothic" charset="0"/>
              </a:rPr>
              <a:t>（</a:t>
            </a:r>
            <a:r>
              <a:rPr lang="ja-JP" altLang="en-US" sz="1800" strike="sngStrike" dirty="0">
                <a:solidFill>
                  <a:srgbClr val="00B050"/>
                </a:solidFill>
                <a:latin typeface="Calibri" charset="0"/>
                <a:ea typeface="MS PGothic" charset="0"/>
              </a:rPr>
              <a:t>「鍵」のかかった</a:t>
            </a:r>
            <a:r>
              <a:rPr lang="en-US" sz="1800" dirty="0" err="1">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solidFill>
                  <a:srgbClr val="00B0F0"/>
                </a:solidFill>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solidFill>
                  <a:srgbClr val="00B0F0"/>
                </a:solidFill>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solidFill>
                  <a:srgbClr val="FF0000"/>
                </a:solidFill>
                <a:latin typeface="Calibri" charset="0"/>
                <a:ea typeface="MS PGothic" charset="0"/>
              </a:rPr>
              <a:t>や</a:t>
            </a:r>
            <a:r>
              <a:rPr lang="en-US" sz="1800" dirty="0">
                <a:solidFill>
                  <a:srgbClr val="FF0000"/>
                </a:solidFill>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solidFill>
                  <a:srgbClr val="FF0000"/>
                </a:solidFill>
                <a:latin typeface="Calibri" charset="0"/>
                <a:ea typeface="MS PGothic" charset="0"/>
              </a:rPr>
              <a:t>派生的著作物</a:t>
            </a:r>
            <a:r>
              <a:rPr lang="en-US" sz="1800" dirty="0" err="1" smtClean="0">
                <a:solidFill>
                  <a:srgbClr val="FF0000"/>
                </a:solidFill>
                <a:latin typeface="Calibri" charset="0"/>
                <a:ea typeface="MS PGothic" charset="0"/>
              </a:rPr>
              <a:t>の</a:t>
            </a:r>
            <a:r>
              <a:rPr lang="en-US" sz="1800" dirty="0" err="1" smtClean="0">
                <a:latin typeface="Calibri" charset="0"/>
                <a:ea typeface="MS PGothic" charset="0"/>
              </a:rPr>
              <a:t>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solidFill>
                  <a:srgbClr val="FF0000"/>
                </a:solidFill>
                <a:latin typeface="Calibri" charset="0"/>
                <a:ea typeface="MS PGothic" charset="0"/>
              </a:rPr>
              <a:t>基本的に試用を目的に、</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solidFill>
                  <a:srgbClr val="FF0000"/>
                </a:solidFill>
                <a:latin typeface="Calibri" charset="0"/>
                <a:ea typeface="MS PGothic" charset="0"/>
              </a:rPr>
              <a:t>を</a:t>
            </a:r>
            <a:r>
              <a:rPr lang="en-US" dirty="0" err="1">
                <a:latin typeface="Calibri" charset="0"/>
                <a:ea typeface="MS PGothic" charset="0"/>
              </a:rPr>
              <a:t>限定し</a:t>
            </a:r>
            <a:r>
              <a:rPr lang="ja-JP" altLang="en-US" dirty="0">
                <a:solidFill>
                  <a:srgbClr val="FF0000"/>
                </a:solidFill>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a:t>
            </a:r>
            <a:r>
              <a:rPr lang="en-US" dirty="0" err="1">
                <a:solidFill>
                  <a:srgbClr val="FF0000"/>
                </a:solidFill>
                <a:latin typeface="Calibri" charset="0"/>
                <a:ea typeface="MS PGothic" charset="0"/>
              </a:rPr>
              <a:t>完全版ライセンス</a:t>
            </a:r>
            <a:r>
              <a:rPr lang="ja-JP" altLang="en-US" dirty="0">
                <a:solidFill>
                  <a:srgbClr val="FF0000"/>
                </a:solidFill>
                <a:latin typeface="Calibri" charset="0"/>
                <a:ea typeface="MS PGothic" charset="0"/>
              </a:rPr>
              <a:t>の</a:t>
            </a:r>
            <a:r>
              <a:rPr lang="en-US" dirty="0" err="1">
                <a:solidFill>
                  <a:srgbClr val="FF0000"/>
                </a:solidFill>
                <a:latin typeface="Calibri" charset="0"/>
                <a:ea typeface="MS PGothic" charset="0"/>
              </a:rPr>
              <a:t>購入前</a:t>
            </a:r>
            <a:r>
              <a:rPr lang="en-US" dirty="0" err="1">
                <a:latin typeface="Calibri" charset="0"/>
                <a:ea typeface="MS PGothic" charset="0"/>
              </a:rPr>
              <a:t>にプログラムを</a:t>
            </a:r>
            <a:r>
              <a:rPr lang="ja-JP" altLang="en-US" dirty="0">
                <a:solidFill>
                  <a:srgbClr val="FF0000"/>
                </a:solidFill>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solidFill>
                  <a:srgbClr val="00B0F0"/>
                </a:solidFill>
                <a:latin typeface="Calibri" charset="0"/>
                <a:ea typeface="MS PGothic" charset="0"/>
              </a:rPr>
              <a:t>する</a:t>
            </a:r>
            <a:r>
              <a:rPr lang="en-US" dirty="0">
                <a:latin typeface="Calibri" charset="0"/>
                <a:ea typeface="MS PGothic" charset="0"/>
              </a:rPr>
              <a:t>。</a:t>
            </a:r>
            <a:r>
              <a:rPr lang="ja-JP" altLang="en-US" dirty="0">
                <a:solidFill>
                  <a:srgbClr val="00B0F0"/>
                </a:solidFill>
                <a:latin typeface="Calibri" charset="0"/>
                <a:ea typeface="MS PGothic" charset="0"/>
              </a:rPr>
              <a:t>なぜならシェアウェア ベンダーは</a:t>
            </a:r>
            <a:r>
              <a:rPr lang="ja-JP" altLang="en-US" dirty="0">
                <a:latin typeface="Calibri" charset="0"/>
                <a:ea typeface="MS PGothic" charset="0"/>
              </a:rPr>
              <a:t>、</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solidFill>
                  <a:srgbClr val="FF0000"/>
                </a:solidFill>
                <a:latin typeface="Calibri" charset="0"/>
                <a:ea typeface="MS PGothic" charset="0"/>
              </a:rPr>
              <a:t>高額な</a:t>
            </a:r>
            <a:r>
              <a:rPr lang="en-US" dirty="0" err="1">
                <a:latin typeface="Calibri" charset="0"/>
                <a:ea typeface="MS PGothic" charset="0"/>
              </a:rPr>
              <a:t>ライセンス</a:t>
            </a:r>
            <a:r>
              <a:rPr lang="ja-JP" altLang="en-US" dirty="0">
                <a:solidFill>
                  <a:srgbClr val="FF0000"/>
                </a:solidFill>
                <a:latin typeface="Calibri" charset="0"/>
                <a:ea typeface="MS PGothic" charset="0"/>
              </a:rPr>
              <a:t>料</a:t>
            </a:r>
            <a:r>
              <a:rPr lang="ja-JP" altLang="en-US" dirty="0">
                <a:solidFill>
                  <a:srgbClr val="00B0F0"/>
                </a:solidFill>
                <a:latin typeface="Calibri" charset="0"/>
                <a:ea typeface="MS PGothic" charset="0"/>
              </a:rPr>
              <a:t>の</a:t>
            </a:r>
            <a:r>
              <a:rPr lang="en-US" dirty="0" err="1">
                <a:latin typeface="Calibri" charset="0"/>
                <a:ea typeface="MS PGothic" charset="0"/>
              </a:rPr>
              <a:t>支払いを迫ることがしばしばある</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solidFill>
                  <a:srgbClr val="00B0F0"/>
                </a:solidFill>
              </a:rPr>
              <a:t>意味する。したがって、</a:t>
            </a:r>
            <a:r>
              <a:rPr lang="en-US" dirty="0" err="1">
                <a:solidFill>
                  <a:srgbClr val="00B0F0"/>
                </a:solidFill>
              </a:rPr>
              <a:t>パブリック</a:t>
            </a:r>
            <a:r>
              <a:rPr lang="ja-JP" altLang="en-US" dirty="0">
                <a:solidFill>
                  <a:srgbClr val="00B0F0"/>
                </a:solidFill>
              </a:rPr>
              <a:t> </a:t>
            </a:r>
            <a:r>
              <a:rPr lang="en-US" dirty="0" err="1">
                <a:solidFill>
                  <a:srgbClr val="00B0F0"/>
                </a:solidFill>
              </a:rPr>
              <a:t>ドメインのもの</a:t>
            </a:r>
            <a:r>
              <a:rPr lang="ja-JP" altLang="en-US" dirty="0">
                <a:solidFill>
                  <a:srgbClr val="00B0F0"/>
                </a:solidFill>
              </a:rPr>
              <a:t>については、</a:t>
            </a:r>
            <a:r>
              <a:rPr lang="en-US" dirty="0" err="1">
                <a:solidFill>
                  <a:srgbClr val="00B0F0"/>
                </a:solidFill>
              </a:rPr>
              <a:t>ライセンスを求め</a:t>
            </a:r>
            <a:r>
              <a:rPr lang="ja-JP" altLang="en-US" dirty="0" err="1">
                <a:solidFill>
                  <a:srgbClr val="00B0F0"/>
                </a:solidFill>
              </a:rPr>
              <a:t>ずに</a:t>
            </a:r>
            <a:r>
              <a:rPr lang="ja-JP" altLang="en-US" dirty="0">
                <a:solidFill>
                  <a:srgbClr val="00B0F0"/>
                </a:solidFill>
              </a:rPr>
              <a:t>誰でも</a:t>
            </a:r>
            <a:r>
              <a:rPr lang="en-US" dirty="0" err="1">
                <a:solidFill>
                  <a:srgbClr val="00B0F0"/>
                </a:solidFill>
              </a:rPr>
              <a:t>使用でき</a:t>
            </a:r>
            <a:r>
              <a:rPr lang="ja-JP" altLang="en-US" dirty="0">
                <a:solidFill>
                  <a:srgbClr val="00B0F0"/>
                </a:solidFill>
              </a:rPr>
              <a:t>る</a:t>
            </a:r>
            <a:r>
              <a:rPr lang="en-US" dirty="0">
                <a:solidFill>
                  <a:srgbClr val="00B0F0"/>
                </a:solidFill>
              </a:rPr>
              <a:t> </a:t>
            </a:r>
            <a:endParaRPr lang="en-US" dirty="0">
              <a:solidFill>
                <a:srgbClr val="00B0F0"/>
              </a:solidFill>
              <a:latin typeface="Calibri" charset="0"/>
              <a:ea typeface="MS PGothic" charset="0"/>
            </a:endParaRPr>
          </a:p>
          <a:p>
            <a:r>
              <a:rPr lang="en-US" dirty="0" err="1">
                <a:latin typeface="Calibri" charset="0"/>
                <a:ea typeface="MS PGothic" charset="0"/>
              </a:rPr>
              <a:t>開発者は自身のソフトウェア</a:t>
            </a:r>
            <a:r>
              <a:rPr lang="en-US" dirty="0" err="1">
                <a:solidFill>
                  <a:srgbClr val="FF0000"/>
                </a:solidFill>
                <a:latin typeface="Calibri" charset="0"/>
                <a:ea typeface="MS PGothic" charset="0"/>
              </a:rPr>
              <a:t>に</a:t>
            </a:r>
            <a:r>
              <a:rPr lang="ja-JP" altLang="en-US" dirty="0">
                <a:solidFill>
                  <a:srgbClr val="FF0000"/>
                </a:solidFill>
                <a:latin typeface="Calibri" charset="0"/>
                <a:ea typeface="MS PGothic" charset="0"/>
              </a:rPr>
              <a:t>対して</a:t>
            </a:r>
            <a:r>
              <a:rPr lang="ja-JP" altLang="en-US" dirty="0">
                <a:solidFill>
                  <a:srgbClr val="00B0F0"/>
                </a:solidFill>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solidFill>
                  <a:srgbClr val="00B0F0"/>
                </a:solidFill>
                <a:latin typeface="Calibri" charset="0"/>
                <a:ea typeface="MS PGothic" charset="0"/>
              </a:rPr>
              <a:t>」</a:t>
            </a:r>
            <a:r>
              <a:rPr lang="en-US" dirty="0">
                <a:solidFill>
                  <a:srgbClr val="00B0F0"/>
                </a:solidFill>
                <a:latin typeface="Calibri" charset="0"/>
                <a:ea typeface="MS PGothic" charset="0"/>
              </a:rPr>
              <a:t> </a:t>
            </a:r>
            <a:r>
              <a:rPr lang="en-US" dirty="0">
                <a:latin typeface="Calibri" charset="0"/>
                <a:ea typeface="MS PGothic" charset="0"/>
              </a:rPr>
              <a:t>を</a:t>
            </a:r>
            <a:r>
              <a:rPr lang="ja-JP" altLang="en-US" dirty="0">
                <a:solidFill>
                  <a:srgbClr val="FF0000"/>
                </a:solidFill>
                <a:latin typeface="Calibri" charset="0"/>
                <a:ea typeface="MS PGothic" charset="0"/>
              </a:rPr>
              <a:t>行う</a:t>
            </a:r>
            <a:r>
              <a:rPr lang="en-US" dirty="0" err="1">
                <a:latin typeface="Calibri" charset="0"/>
                <a:ea typeface="MS PGothic" charset="0"/>
              </a:rPr>
              <a:t>ことができ</a:t>
            </a:r>
            <a:r>
              <a:rPr lang="ja-JP" altLang="en-US" dirty="0">
                <a:solidFill>
                  <a:srgbClr val="00B0F0"/>
                </a:solidFill>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solidFill>
                  <a:srgbClr val="FF0000"/>
                </a:solidFill>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solidFill>
                  <a:srgbClr val="FF0000"/>
                </a:solidFill>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solidFill>
                  <a:srgbClr val="FF0000"/>
                </a:solidFill>
                <a:latin typeface="Calibri" charset="0"/>
                <a:ea typeface="MS PGothic" charset="0"/>
              </a:rPr>
              <a:t>パブ</a:t>
            </a:r>
            <a:r>
              <a:rPr lang="en-US" dirty="0" err="1">
                <a:latin typeface="Calibri" charset="0"/>
                <a:ea typeface="MS PGothic" charset="0"/>
              </a:rPr>
              <a:t>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solidFill>
                  <a:srgbClr val="00B0F0"/>
                </a:solidFill>
                <a:latin typeface="Calibri" charset="0"/>
                <a:ea typeface="MS PGothic" charset="0"/>
              </a:rPr>
              <a:t>ない</a:t>
            </a:r>
            <a:endParaRPr lang="en-US" dirty="0">
              <a:solidFill>
                <a:srgbClr val="00B0F0"/>
              </a:solidFill>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a:solidFill>
                  <a:srgbClr val="FF0000"/>
                </a:solidFill>
                <a:latin typeface="Calibri"/>
              </a:rPr>
              <a:t>対して</a:t>
            </a:r>
            <a:r>
              <a:rPr lang="en-US" dirty="0" err="1">
                <a:latin typeface="Calibri"/>
              </a:rPr>
              <a:t>保有できるあらゆる知的財産権を放棄もしくは消滅</a:t>
            </a:r>
            <a:r>
              <a:rPr lang="en-US" dirty="0" err="1">
                <a:solidFill>
                  <a:srgbClr val="00B0F0"/>
                </a:solidFill>
                <a:latin typeface="Calibri"/>
              </a:rPr>
              <a:t>させ</a:t>
            </a:r>
            <a:r>
              <a:rPr lang="en-US" dirty="0" err="1">
                <a:latin typeface="Calibri"/>
              </a:rPr>
              <a:t>、制約なくそのソフトウェアが使用できることを明示</a:t>
            </a:r>
            <a:r>
              <a:rPr lang="ja-JP" altLang="en-US" dirty="0">
                <a:solidFill>
                  <a:srgbClr val="00B0F0"/>
                </a:solidFill>
                <a:latin typeface="Calibri"/>
              </a:rPr>
              <a:t>する試みだが</a:t>
            </a:r>
            <a:r>
              <a:rPr lang="ja-JP" altLang="en-US" dirty="0">
                <a:latin typeface="Calibri"/>
              </a:rPr>
              <a:t>、</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a:latin typeface="Calibri"/>
              </a:rPr>
              <a:t>いて</a:t>
            </a:r>
            <a:r>
              <a:rPr lang="ja-JP" altLang="en-US" strike="sngStrike" dirty="0">
                <a:solidFill>
                  <a:srgbClr val="00B050"/>
                </a:solidFill>
                <a:latin typeface="Calibri"/>
              </a:rPr>
              <a:t>混乱した</a:t>
            </a:r>
            <a:r>
              <a:rPr lang="en-US" dirty="0" err="1">
                <a:solidFill>
                  <a:srgbClr val="FF0000"/>
                </a:solidFill>
                <a:latin typeface="Calibri"/>
              </a:rPr>
              <a:t>議論が</a:t>
            </a:r>
            <a:r>
              <a:rPr lang="ja-JP" altLang="en-US" dirty="0">
                <a:solidFill>
                  <a:srgbClr val="FF0000"/>
                </a:solidFill>
                <a:latin typeface="Calibri"/>
              </a:rPr>
              <a:t>続いて</a:t>
            </a:r>
            <a:r>
              <a:rPr lang="ja-JP" altLang="en-US" dirty="0">
                <a:latin typeface="Calibri"/>
              </a:rPr>
              <a:t>い</a:t>
            </a:r>
            <a:r>
              <a:rPr lang="ja-JP" altLang="en-US" dirty="0">
                <a:solidFill>
                  <a:srgbClr val="00B0F0"/>
                </a:solidFill>
                <a:latin typeface="Calibri"/>
              </a:rPr>
              <a:t>る</a:t>
            </a:r>
            <a:endParaRPr lang="en-US" dirty="0">
              <a:solidFill>
                <a:srgbClr val="00B0F0"/>
              </a:solidFill>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solidFill>
                  <a:srgbClr val="00B0F0"/>
                </a:solidFill>
                <a:latin typeface="Calibri" charset="0"/>
                <a:ea typeface="MS PGothic" charset="0"/>
              </a:rPr>
              <a:t>のような</a:t>
            </a:r>
            <a:r>
              <a:rPr lang="en-US" dirty="0" err="1">
                <a:latin typeface="Calibri" charset="0"/>
                <a:ea typeface="MS PGothic" charset="0"/>
              </a:rPr>
              <a:t>他の条項を伴</a:t>
            </a:r>
            <a:r>
              <a:rPr lang="ja-JP" altLang="en-US" dirty="0">
                <a:solidFill>
                  <a:srgbClr val="00B0F0"/>
                </a:solidFill>
                <a:latin typeface="Calibri" charset="0"/>
                <a:ea typeface="MS PGothic" charset="0"/>
              </a:rPr>
              <a:t>うことも多い</a:t>
            </a:r>
            <a:r>
              <a:rPr lang="ja-JP" altLang="en-US" dirty="0">
                <a:latin typeface="Calibri" charset="0"/>
                <a:ea typeface="MS PGothic" charset="0"/>
              </a:rPr>
              <a:t>。</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solidFill>
                  <a:srgbClr val="00B0F0"/>
                </a:solidFill>
                <a:latin typeface="Calibri" charset="0"/>
                <a:ea typeface="MS PGothic" charset="0"/>
              </a:rPr>
              <a:t>みなすことができる</a:t>
            </a:r>
            <a:endParaRPr lang="en-US" dirty="0">
              <a:solidFill>
                <a:srgbClr val="00B0F0"/>
              </a:solidFill>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solidFill>
                  <a:srgbClr val="00B0F0"/>
                </a:solidFill>
                <a:latin typeface="Calibri" charset="0"/>
                <a:ea typeface="MS PGothic" charset="0"/>
              </a:rPr>
              <a:t>（互換性）</a:t>
            </a:r>
            <a:endParaRPr lang="en-US" dirty="0">
              <a:solidFill>
                <a:srgbClr val="00B0F0"/>
              </a:solidFill>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a:solidFill>
                  <a:srgbClr val="292934"/>
                </a:solidFill>
                <a:latin typeface="Calibri" charset="0"/>
                <a:ea typeface="MS PGothic" charset="0"/>
              </a:rPr>
              <a:t>ライセンス両立性は</a:t>
            </a:r>
            <a:r>
              <a:rPr lang="en-US" sz="2000" dirty="0">
                <a:solidFill>
                  <a:srgbClr val="292934"/>
                </a:solidFill>
                <a:latin typeface="Calibri" charset="0"/>
                <a:ea typeface="MS PGothic" charset="0"/>
              </a:rPr>
              <a:t>、</a:t>
            </a:r>
            <a:r>
              <a:rPr lang="ja-JP" altLang="en-US" sz="2000" dirty="0">
                <a:solidFill>
                  <a:srgbClr val="FF0000"/>
                </a:solidFill>
                <a:latin typeface="Calibri" charset="0"/>
                <a:ea typeface="MS PGothic" charset="0"/>
              </a:rPr>
              <a:t>（異なるライセンス間で）</a:t>
            </a:r>
            <a:r>
              <a:rPr lang="en-US" sz="2000" dirty="0" err="1">
                <a:solidFill>
                  <a:srgbClr val="292934"/>
                </a:solidFill>
                <a:latin typeface="Calibri" charset="0"/>
                <a:ea typeface="MS PGothic" charset="0"/>
              </a:rPr>
              <a:t>ライセンス条項に矛盾がないことを確かなものにするプロセス</a:t>
            </a:r>
            <a:r>
              <a:rPr lang="en-US" sz="2000" dirty="0">
                <a:solidFill>
                  <a:srgbClr val="292934"/>
                </a:solidFill>
                <a:latin typeface="Calibri" charset="0"/>
                <a:ea typeface="MS PGothic" charset="0"/>
              </a:rPr>
              <a:t> </a:t>
            </a:r>
          </a:p>
          <a:p>
            <a:r>
              <a:rPr lang="en-US" altLang="ja-JP" sz="2000" dirty="0">
                <a:solidFill>
                  <a:srgbClr val="00B0F0"/>
                </a:solidFill>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solidFill>
                  <a:srgbClr val="00B0F0"/>
                </a:solidFill>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solidFill>
                  <a:srgbClr val="FF0000"/>
                </a:solidFill>
                <a:latin typeface="Calibri" charset="0"/>
                <a:ea typeface="MS PGothic" charset="0"/>
              </a:rPr>
              <a:t>発動</a:t>
            </a:r>
            <a:r>
              <a:rPr lang="en-US" sz="2000" dirty="0">
                <a:latin typeface="Calibri" charset="0"/>
                <a:ea typeface="MS PGothic" charset="0"/>
              </a:rPr>
              <a:t>させる場合には、</a:t>
            </a:r>
            <a:r>
              <a:rPr lang="en-US" altLang="ja-JP" sz="2000" dirty="0">
                <a:solidFill>
                  <a:srgbClr val="00B0F0"/>
                </a:solidFill>
                <a:latin typeface="Calibri" charset="0"/>
                <a:ea typeface="MS PGothic" charset="0"/>
              </a:rPr>
              <a:t>2</a:t>
            </a:r>
            <a:r>
              <a:rPr lang="en-US" sz="2000" dirty="0">
                <a:latin typeface="Calibri" charset="0"/>
                <a:ea typeface="MS PGothic" charset="0"/>
              </a:rPr>
              <a:t>つのライセンスは両立し</a:t>
            </a:r>
            <a:r>
              <a:rPr lang="ja-JP" altLang="en-US" sz="2000" dirty="0">
                <a:solidFill>
                  <a:srgbClr val="00B0F0"/>
                </a:solidFill>
                <a:latin typeface="Calibri" charset="0"/>
                <a:ea typeface="MS PGothic" charset="0"/>
              </a:rPr>
              <a:t>ない</a:t>
            </a:r>
            <a:endParaRPr lang="en-US" sz="2000" dirty="0">
              <a:solidFill>
                <a:srgbClr val="00B0F0"/>
              </a:solidFill>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solidFill>
                  <a:srgbClr val="FF0000"/>
                </a:solidFill>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solidFill>
                  <a:srgbClr val="7030A0"/>
                </a:solidFill>
                <a:latin typeface="Calibri" charset="0"/>
                <a:ea typeface="MS PGothic" charset="0"/>
              </a:rPr>
              <a:t>第二のソフトウェアモジュールをGPLv2でライセンスされたモジュールと組み合わせ、</a:t>
            </a:r>
            <a:r>
              <a:rPr lang="ja-JP" altLang="en-US" sz="2000" dirty="0">
                <a:solidFill>
                  <a:srgbClr val="00B050"/>
                </a:solidFill>
                <a:latin typeface="Calibri" charset="0"/>
                <a:ea typeface="MS PGothic" charset="0"/>
              </a:rPr>
              <a:t>その組み合わせた結果が</a:t>
            </a:r>
            <a:r>
              <a:rPr lang="en-US" sz="2000" dirty="0">
                <a:solidFill>
                  <a:srgbClr val="7030A0"/>
                </a:solidFill>
                <a:latin typeface="Calibri" charset="0"/>
                <a:ea typeface="MS PGothic" charset="0"/>
              </a:rPr>
              <a:t>GPLv2</a:t>
            </a:r>
            <a:r>
              <a:rPr lang="en-US" sz="2000" dirty="0" smtClean="0">
                <a:solidFill>
                  <a:srgbClr val="7030A0"/>
                </a:solidFill>
                <a:latin typeface="Calibri" charset="0"/>
                <a:ea typeface="MS PGothic" charset="0"/>
              </a:rPr>
              <a:t>でライセンスされたモジュールの</a:t>
            </a:r>
            <a:r>
              <a:rPr lang="ja-JP" altLang="en-US" sz="2000" dirty="0" smtClean="0">
                <a:solidFill>
                  <a:srgbClr val="7030A0"/>
                </a:solidFill>
                <a:latin typeface="Calibri" charset="0"/>
                <a:ea typeface="MS PGothic" charset="0"/>
              </a:rPr>
              <a:t>派生的著作物</a:t>
            </a:r>
            <a:r>
              <a:rPr lang="en-US" sz="2000" dirty="0" smtClean="0">
                <a:solidFill>
                  <a:srgbClr val="7030A0"/>
                </a:solidFill>
                <a:latin typeface="Calibri" charset="0"/>
                <a:ea typeface="MS PGothic" charset="0"/>
              </a:rPr>
              <a:t>でなければ</a:t>
            </a:r>
            <a:r>
              <a:rPr lang="en-US" sz="2000" dirty="0">
                <a:solidFill>
                  <a:srgbClr val="7030A0"/>
                </a:solidFill>
                <a:latin typeface="Calibri" charset="0"/>
                <a:ea typeface="MS PGothic" charset="0"/>
              </a:rPr>
              <a:t>、第二のソフトウェアモジュールはGPLv2の影響を受け</a:t>
            </a:r>
            <a:r>
              <a:rPr lang="ja-JP" altLang="en-US" sz="2000" dirty="0">
                <a:solidFill>
                  <a:srgbClr val="00B0F0"/>
                </a:solidFill>
                <a:latin typeface="Calibri" charset="0"/>
                <a:ea typeface="MS PGothic" charset="0"/>
              </a:rPr>
              <a:t>ない</a:t>
            </a:r>
            <a:r>
              <a:rPr lang="en-US" sz="2000" dirty="0">
                <a:solidFill>
                  <a:srgbClr val="7030A0"/>
                </a:solidFill>
                <a:latin typeface="Calibri" charset="0"/>
                <a:ea typeface="MS PGothic" charset="0"/>
              </a:rPr>
              <a:t>  </a:t>
            </a:r>
          </a:p>
          <a:p>
            <a:r>
              <a:rPr lang="en-US" sz="2000" dirty="0" smtClean="0">
                <a:latin typeface="Calibri" charset="0"/>
                <a:ea typeface="MS PGothic" charset="0"/>
              </a:rPr>
              <a:t>「</a:t>
            </a:r>
            <a:r>
              <a:rPr lang="ja-JP" altLang="en-US" sz="2000" dirty="0" smtClean="0">
                <a:solidFill>
                  <a:srgbClr val="FF0000"/>
                </a:solidFill>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solidFill>
                  <a:srgbClr val="FF0000"/>
                </a:solidFill>
                <a:latin typeface="Calibri" charset="0"/>
                <a:ea typeface="MS PGothic" charset="0"/>
              </a:rPr>
              <a:t>分かれる傾向にある</a:t>
            </a:r>
            <a:endParaRPr lang="en-US" sz="2000" dirty="0">
              <a:latin typeface="Calibri" charset="0"/>
              <a:ea typeface="MS PGothic" charset="0"/>
            </a:endParaRPr>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a:t>
            </a:r>
            <a:r>
              <a:rPr lang="ja-JP" altLang="en-US" dirty="0" smtClean="0"/>
              <a:t>の</a:t>
            </a:r>
            <a:r>
              <a:rPr lang="ja-JP" altLang="en-US" dirty="0" smtClean="0"/>
              <a:t>公式翻訳版となります。ただし、</a:t>
            </a:r>
            <a:r>
              <a:rPr lang="ja-JP" altLang="en-US" dirty="0" smtClean="0"/>
              <a:t>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a:t>
            </a:r>
            <a:r>
              <a:rPr lang="ja-JP" altLang="en-US" dirty="0" smtClean="0"/>
              <a:t>対応していない</a:t>
            </a:r>
            <a:r>
              <a:rPr lang="ja-JP" altLang="en-US" dirty="0" smtClean="0"/>
              <a:t>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a:latin typeface="Calibri" charset="0"/>
                <a:ea typeface="MS PGothic" charset="0"/>
              </a:rPr>
              <a:t>、</a:t>
            </a:r>
            <a:r>
              <a:rPr lang="ja-JP" altLang="en-US" dirty="0">
                <a:solidFill>
                  <a:srgbClr val="00B0F0"/>
                </a:solidFill>
                <a:latin typeface="Calibri" charset="0"/>
                <a:ea typeface="MS PGothic" charset="0"/>
              </a:rPr>
              <a:t>たとえば</a:t>
            </a:r>
            <a:r>
              <a:rPr lang="ja-JP" altLang="en-US" dirty="0">
                <a:solidFill>
                  <a:srgbClr val="FF0000"/>
                </a:solidFill>
                <a:latin typeface="Calibri" charset="0"/>
                <a:ea typeface="MS PGothic" charset="0"/>
              </a:rPr>
              <a:t>ファイルの先頭のコメント行の文字列などの形で、</a:t>
            </a:r>
            <a:r>
              <a:rPr lang="en-US" dirty="0" err="1">
                <a:latin typeface="Calibri" charset="0"/>
                <a:ea typeface="MS PGothic" charset="0"/>
              </a:rPr>
              <a:t>しばしば著作者やライセンスに関する情報を提供</a:t>
            </a:r>
            <a:r>
              <a:rPr lang="ja-JP" altLang="en-US" dirty="0">
                <a:solidFill>
                  <a:srgbClr val="00B0F0"/>
                </a:solidFill>
                <a:latin typeface="Calibri" charset="0"/>
                <a:ea typeface="MS PGothic" charset="0"/>
              </a:rPr>
              <a:t>する</a:t>
            </a:r>
            <a:r>
              <a:rPr lang="en-US" dirty="0">
                <a:latin typeface="Calibri" charset="0"/>
                <a:ea typeface="MS PGothic" charset="0"/>
              </a:rPr>
              <a:t>。</a:t>
            </a:r>
            <a:r>
              <a:rPr lang="en-US" dirty="0" err="1">
                <a:latin typeface="Calibri" charset="0"/>
                <a:ea typeface="MS PGothic" charset="0"/>
              </a:rPr>
              <a:t>また、FOSSライセンス</a:t>
            </a:r>
            <a:r>
              <a:rPr lang="ja-JP" altLang="en-US" dirty="0">
                <a:solidFill>
                  <a:srgbClr val="FF0000"/>
                </a:solidFill>
                <a:latin typeface="Calibri" charset="0"/>
                <a:ea typeface="MS PGothic" charset="0"/>
              </a:rPr>
              <a:t>で</a:t>
            </a:r>
            <a:r>
              <a:rPr lang="en-US" dirty="0">
                <a:latin typeface="Calibri" charset="0"/>
                <a:ea typeface="MS PGothic" charset="0"/>
              </a:rPr>
              <a:t>は</a:t>
            </a:r>
            <a:r>
              <a:rPr lang="ja-JP" altLang="en-US" dirty="0" err="1">
                <a:solidFill>
                  <a:srgbClr val="FF0000"/>
                </a:solidFill>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a:t>
            </a:r>
            <a:r>
              <a:rPr lang="ja-JP" altLang="en-US" dirty="0">
                <a:solidFill>
                  <a:srgbClr val="FF0000"/>
                </a:solidFill>
                <a:latin typeface="Calibri" charset="0"/>
                <a:ea typeface="MS PGothic" charset="0"/>
              </a:rPr>
              <a:t>一定の</a:t>
            </a:r>
            <a:r>
              <a:rPr lang="en-US" dirty="0" err="1">
                <a:latin typeface="Calibri" charset="0"/>
                <a:ea typeface="MS PGothic" charset="0"/>
              </a:rPr>
              <a:t>場所</a:t>
            </a:r>
            <a:r>
              <a:rPr lang="ja-JP" altLang="en-US" dirty="0">
                <a:latin typeface="Calibri" charset="0"/>
                <a:ea typeface="MS PGothic" charset="0"/>
              </a:rPr>
              <a:t>に</a:t>
            </a:r>
            <a:r>
              <a:rPr lang="ja-JP" altLang="en-US" dirty="0">
                <a:solidFill>
                  <a:srgbClr val="FF0000"/>
                </a:solidFill>
                <a:latin typeface="Calibri" charset="0"/>
                <a:ea typeface="MS PGothic" charset="0"/>
              </a:rPr>
              <a:t>告知／表示を設定すること</a:t>
            </a:r>
            <a:r>
              <a:rPr lang="en-US" dirty="0" err="1">
                <a:latin typeface="Calibri" charset="0"/>
                <a:ea typeface="MS PGothic" charset="0"/>
              </a:rPr>
              <a:t>を要求する場合が</a:t>
            </a:r>
            <a:r>
              <a:rPr lang="en-US" dirty="0" err="1">
                <a:solidFill>
                  <a:srgbClr val="00B0F0"/>
                </a:solidFill>
                <a:latin typeface="Calibri" charset="0"/>
                <a:ea typeface="MS PGothic" charset="0"/>
              </a:rPr>
              <a:t>あ</a:t>
            </a:r>
            <a:r>
              <a:rPr lang="ja-JP" altLang="en-US" dirty="0">
                <a:solidFill>
                  <a:srgbClr val="00B0F0"/>
                </a:solidFill>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solidFill>
                  <a:srgbClr val="FF0000"/>
                </a:solidFill>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solidFill>
                  <a:srgbClr val="00B0F0"/>
                </a:solidFill>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a:solidFill>
                  <a:srgbClr val="FF0000"/>
                </a:solidFill>
                <a:latin typeface="Calibri" charset="0"/>
                <a:ea typeface="MS PGothic" charset="0"/>
              </a:rPr>
              <a:t>世界</a:t>
            </a:r>
            <a:r>
              <a:rPr lang="en-US" dirty="0" err="1">
                <a:latin typeface="Calibri" charset="0"/>
                <a:ea typeface="MS PGothic" charset="0"/>
              </a:rPr>
              <a:t>に知らしめるべく</a:t>
            </a:r>
            <a:r>
              <a:rPr lang="en-US" dirty="0">
                <a:latin typeface="Calibri" charset="0"/>
                <a:ea typeface="MS PGothic" charset="0"/>
              </a:rPr>
              <a:t>、</a:t>
            </a:r>
            <a:r>
              <a:rPr lang="ja-JP" altLang="en-US" dirty="0">
                <a:solidFill>
                  <a:srgbClr val="FF0000"/>
                </a:solidFill>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a:latin typeface="Calibri" charset="0"/>
                <a:ea typeface="MS PGothic" charset="0"/>
              </a:rPr>
              <a:t>ライセンス</a:t>
            </a:r>
            <a:r>
              <a:rPr lang="ja-JP" altLang="en-US" b="1" dirty="0">
                <a:solidFill>
                  <a:srgbClr val="FF0000"/>
                </a:solidFill>
                <a:latin typeface="Calibri" charset="0"/>
                <a:ea typeface="MS PGothic" charset="0"/>
              </a:rPr>
              <a:t>告知</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a:latin typeface="Calibri" charset="0"/>
                <a:ea typeface="MS PGothic" charset="0"/>
              </a:rPr>
              <a:t>帰属</a:t>
            </a:r>
            <a:r>
              <a:rPr lang="ja-JP" altLang="en-US" b="1" dirty="0">
                <a:solidFill>
                  <a:srgbClr val="FF0000"/>
                </a:solidFill>
                <a:latin typeface="Calibri" charset="0"/>
                <a:ea typeface="MS PGothic" charset="0"/>
              </a:rPr>
              <a:t>告知</a:t>
            </a:r>
            <a:r>
              <a:rPr lang="en-US" b="1" dirty="0">
                <a:latin typeface="Calibri" charset="0"/>
                <a:ea typeface="MS PGothic" charset="0"/>
              </a:rPr>
              <a:t>（Attribution notice） </a:t>
            </a:r>
            <a:r>
              <a:rPr lang="en-US" dirty="0">
                <a:latin typeface="Calibri" charset="0"/>
                <a:ea typeface="MS PGothic" charset="0"/>
              </a:rPr>
              <a:t>－</a:t>
            </a:r>
            <a:r>
              <a:rPr lang="ja-JP" altLang="en-US" dirty="0">
                <a:solidFill>
                  <a:srgbClr val="FF0000"/>
                </a:solidFill>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a:t>
            </a:r>
            <a:r>
              <a:rPr lang="ja-JP" altLang="en-US" dirty="0">
                <a:solidFill>
                  <a:srgbClr val="FF0000"/>
                </a:solidFill>
                <a:latin typeface="Calibri" charset="0"/>
                <a:ea typeface="MS PGothic" charset="0"/>
              </a:rPr>
              <a:t>であり</a:t>
            </a:r>
            <a:r>
              <a:rPr lang="en-US" dirty="0">
                <a:latin typeface="Calibri" charset="0"/>
                <a:ea typeface="MS PGothic" charset="0"/>
              </a:rPr>
              <a:t>、</a:t>
            </a:r>
            <a:r>
              <a:rPr lang="ja-JP" altLang="en-US" dirty="0">
                <a:latin typeface="Calibri" charset="0"/>
                <a:ea typeface="MS PGothic" charset="0"/>
              </a:rPr>
              <a:t>製品</a:t>
            </a:r>
            <a:r>
              <a:rPr lang="ja-JP" altLang="en-US" dirty="0">
                <a:solidFill>
                  <a:srgbClr val="00B0F0"/>
                </a:solidFill>
                <a:latin typeface="Calibri" charset="0"/>
                <a:ea typeface="MS PGothic" charset="0"/>
              </a:rPr>
              <a:t>内</a:t>
            </a:r>
            <a:r>
              <a:rPr lang="ja-JP" altLang="en-US" dirty="0">
                <a:latin typeface="Calibri" charset="0"/>
                <a:ea typeface="MS PGothic" charset="0"/>
              </a:rPr>
              <a:t>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solidFill>
                  <a:srgbClr val="FF0000"/>
                </a:solidFill>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solidFill>
                  <a:srgbClr val="00B0F0"/>
                </a:solidFill>
                <a:latin typeface="Calibri" charset="0"/>
                <a:ea typeface="MS PGothic" charset="0"/>
              </a:rPr>
              <a:t>複数</a:t>
            </a:r>
            <a:r>
              <a:rPr lang="en-US" dirty="0" err="1">
                <a:latin typeface="Calibri" charset="0"/>
                <a:ea typeface="MS PGothic" charset="0"/>
              </a:rPr>
              <a:t>の異なる</a:t>
            </a:r>
            <a:r>
              <a:rPr lang="ja-JP" altLang="en-US" dirty="0">
                <a:solidFill>
                  <a:srgbClr val="FF0000"/>
                </a:solidFill>
                <a:latin typeface="Calibri" charset="0"/>
                <a:ea typeface="MS PGothic" charset="0"/>
              </a:rPr>
              <a:t>ライセンス</a:t>
            </a:r>
            <a:r>
              <a:rPr lang="en-US" dirty="0" err="1">
                <a:solidFill>
                  <a:srgbClr val="FF0000"/>
                </a:solidFill>
                <a:latin typeface="Calibri" charset="0"/>
                <a:ea typeface="MS PGothic" charset="0"/>
              </a:rPr>
              <a:t>条件の下</a:t>
            </a:r>
            <a:r>
              <a:rPr lang="en-US" dirty="0" err="1">
                <a:latin typeface="Calibri" charset="0"/>
                <a:ea typeface="MS PGothic" charset="0"/>
              </a:rPr>
              <a:t>で</a:t>
            </a:r>
            <a:r>
              <a:rPr lang="ja-JP" altLang="en-US" dirty="0">
                <a:solidFill>
                  <a:srgbClr val="00B0F0"/>
                </a:solidFill>
                <a:latin typeface="Calibri" charset="0"/>
                <a:ea typeface="MS PGothic" charset="0"/>
              </a:rPr>
              <a:t>ソフトウェアを</a:t>
            </a:r>
            <a:r>
              <a:rPr lang="en-US" dirty="0" err="1">
                <a:latin typeface="Calibri" charset="0"/>
                <a:ea typeface="MS PGothic" charset="0"/>
              </a:rPr>
              <a:t>頒布する</a:t>
            </a:r>
            <a:r>
              <a:rPr lang="ja-JP" altLang="en-US" dirty="0">
                <a:solidFill>
                  <a:srgbClr val="FF0000"/>
                </a:solidFill>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solidFill>
                  <a:srgbClr val="00B0F0"/>
                </a:solidFill>
                <a:latin typeface="Calibri" charset="0"/>
                <a:ea typeface="MS PGothic" charset="0"/>
              </a:rPr>
              <a:t>場合</a:t>
            </a:r>
            <a:r>
              <a:rPr lang="en-US" dirty="0">
                <a:latin typeface="Calibri" charset="0"/>
                <a:ea typeface="MS PGothic" charset="0"/>
              </a:rPr>
              <a:t>、</a:t>
            </a:r>
            <a:r>
              <a:rPr lang="ja-JP" altLang="en-US" dirty="0">
                <a:solidFill>
                  <a:srgbClr val="FF0000"/>
                </a:solidFill>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solidFill>
                  <a:srgbClr val="00B0F0"/>
                </a:solidFill>
                <a:latin typeface="Calibri" charset="0"/>
                <a:ea typeface="MS PGothic" charset="0"/>
              </a:rPr>
              <a:t>際し</a:t>
            </a:r>
            <a:r>
              <a:rPr lang="en-US" dirty="0">
                <a:latin typeface="Calibri" charset="0"/>
                <a:ea typeface="MS PGothic" charset="0"/>
              </a:rPr>
              <a:t>、</a:t>
            </a:r>
            <a:r>
              <a:rPr lang="en-US" altLang="ja-JP" dirty="0">
                <a:solidFill>
                  <a:srgbClr val="00B0F0"/>
                </a:solidFill>
                <a:latin typeface="Calibri" charset="0"/>
                <a:ea typeface="MS PGothic" charset="0"/>
              </a:rPr>
              <a:t>2</a:t>
            </a:r>
            <a:r>
              <a:rPr lang="en-US" dirty="0">
                <a:latin typeface="Calibri" charset="0"/>
                <a:ea typeface="MS PGothic" charset="0"/>
              </a:rPr>
              <a:t>つのライセンスの</a:t>
            </a:r>
            <a:r>
              <a:rPr lang="ja-JP" altLang="en-US" dirty="0">
                <a:solidFill>
                  <a:srgbClr val="00B0F0"/>
                </a:solidFill>
                <a:latin typeface="Calibri" charset="0"/>
                <a:ea typeface="MS PGothic" charset="0"/>
              </a:rPr>
              <a:t>どちらかを</a:t>
            </a:r>
            <a:r>
              <a:rPr lang="en-US" dirty="0" err="1">
                <a:solidFill>
                  <a:srgbClr val="00B0F0"/>
                </a:solidFill>
                <a:latin typeface="Calibri" charset="0"/>
                <a:ea typeface="MS PGothic" charset="0"/>
              </a:rPr>
              <a:t>選択でき</a:t>
            </a:r>
            <a:r>
              <a:rPr lang="ja-JP" altLang="en-US" dirty="0">
                <a:solidFill>
                  <a:srgbClr val="00B0F0"/>
                </a:solidFill>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solidFill>
                  <a:srgbClr val="00B0F0"/>
                </a:solidFill>
                <a:latin typeface="Calibri" charset="0"/>
                <a:ea typeface="MS PGothic" charset="0"/>
              </a:rPr>
              <a:t>複数</a:t>
            </a:r>
            <a:r>
              <a:rPr lang="en-US" dirty="0" err="1">
                <a:latin typeface="Calibri" charset="0"/>
                <a:ea typeface="MS PGothic" charset="0"/>
              </a:rPr>
              <a:t>のライセンスを課す</a:t>
            </a:r>
            <a:r>
              <a:rPr lang="ja-JP" altLang="en-US" dirty="0">
                <a:solidFill>
                  <a:srgbClr val="FF0000"/>
                </a:solidFill>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solidFill>
                  <a:srgbClr val="FF0000"/>
                </a:solidFill>
                <a:latin typeface="Calibri" charset="0"/>
                <a:ea typeface="MS PGothic" charset="0"/>
              </a:rPr>
              <a:t>要求</a:t>
            </a:r>
            <a:r>
              <a:rPr lang="en-US" dirty="0" err="1">
                <a:solidFill>
                  <a:srgbClr val="FF0000"/>
                </a:solidFill>
                <a:latin typeface="Calibri" charset="0"/>
                <a:ea typeface="MS PGothic" charset="0"/>
              </a:rPr>
              <a:t>を満たさなければな</a:t>
            </a:r>
            <a:r>
              <a:rPr lang="ja-JP" altLang="en-US" dirty="0">
                <a:solidFill>
                  <a:srgbClr val="00B0F0"/>
                </a:solidFill>
                <a:latin typeface="Calibri" charset="0"/>
                <a:ea typeface="MS PGothic" charset="0"/>
              </a:rPr>
              <a:t>らない</a:t>
            </a:r>
            <a:endParaRPr lang="en-US" dirty="0">
              <a:solidFill>
                <a:srgbClr val="00B0F0"/>
              </a:solidFill>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solidFill>
                  <a:srgbClr val="FF0000"/>
                </a:solidFill>
                <a:latin typeface="Calibri" charset="0"/>
                <a:ea typeface="ＭＳ Ｐゴシック" charset="0"/>
              </a:rPr>
              <a:t>検出し、</a:t>
            </a:r>
            <a:r>
              <a:rPr lang="en-US" b="1" dirty="0" err="1">
                <a:latin typeface="Calibri" charset="0"/>
                <a:ea typeface="ＭＳ Ｐゴシック" charset="0"/>
              </a:rPr>
              <a:t>追跡する）を</a:t>
            </a:r>
            <a:r>
              <a:rPr lang="ja-JP" altLang="en-US" b="1" dirty="0">
                <a:solidFill>
                  <a:srgbClr val="FF0000"/>
                </a:solidFill>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solidFill>
                  <a:srgbClr val="FF0000"/>
                </a:solidFill>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それぞれで確認されたライセンス）を特定、追跡し、そのリストを保管するためのプロセスを持つ</a:t>
            </a:r>
            <a:r>
              <a:rPr lang="ja-JP" altLang="en-US" dirty="0">
                <a:solidFill>
                  <a:srgbClr val="00B050"/>
                </a:solidFill>
                <a:latin typeface="Calibri" charset="0"/>
                <a:ea typeface="ＭＳ Ｐゴシック" charset="0"/>
              </a:rPr>
              <a:t>べきです</a:t>
            </a:r>
            <a:r>
              <a:rPr lang="en-US" dirty="0">
                <a:latin typeface="Calibri" charset="0"/>
                <a:ea typeface="ＭＳ Ｐゴシック" charset="0"/>
              </a:rPr>
              <a:t>。</a:t>
            </a:r>
          </a:p>
          <a:p>
            <a:pPr>
              <a:buFont typeface="Arial"/>
              <a:buChar char="•"/>
            </a:pPr>
            <a:endParaRPr lang="en-US" dirty="0">
              <a:latin typeface="Calibri" charset="0"/>
              <a:ea typeface="ＭＳ Ｐゴシック" charset="0"/>
            </a:endParaRPr>
          </a:p>
          <a:p>
            <a:pPr>
              <a:buFont typeface="Arial"/>
              <a:buChar char="•"/>
            </a:pPr>
            <a:r>
              <a:rPr lang="en-US" b="1" dirty="0" err="1">
                <a:latin typeface="Calibri" charset="0"/>
                <a:ea typeface="ＭＳ Ｐゴシック" charset="0"/>
              </a:rPr>
              <a:t>使用されるFOSSに対し</a:t>
            </a:r>
            <a:r>
              <a:rPr lang="ja-JP" altLang="en-US" b="1" dirty="0">
                <a:solidFill>
                  <a:srgbClr val="FF0000"/>
                </a:solidFill>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プログラムは、業務遂行上生じる代表的なFOSSユースケースを認識し、これに対応する</a:t>
            </a:r>
            <a:r>
              <a:rPr lang="ja-JP" altLang="en-US" dirty="0">
                <a:solidFill>
                  <a:srgbClr val="00B050"/>
                </a:solidFill>
                <a:latin typeface="Calibri" charset="0"/>
                <a:ea typeface="ＭＳ Ｐゴシック" charset="0"/>
              </a:rPr>
              <a:t>べきです</a:t>
            </a:r>
            <a:r>
              <a:rPr lang="en-US" dirty="0">
                <a:latin typeface="Calibri" charset="0"/>
                <a:ea typeface="ＭＳ Ｐゴシック" charset="0"/>
              </a:rPr>
              <a:t>。</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solidFill>
                  <a:srgbClr val="FF0000"/>
                </a:solidFill>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solidFill>
                  <a:srgbClr val="00B0F0"/>
                </a:solidFill>
                <a:latin typeface="Calibri" charset="0"/>
                <a:ea typeface="ＭＳ Ｐゴシック" charset="0"/>
              </a:rPr>
              <a:t>る</a:t>
            </a:r>
            <a:r>
              <a:rPr lang="en-US" dirty="0" err="1">
                <a:latin typeface="Calibri" charset="0"/>
                <a:ea typeface="ＭＳ Ｐゴシック" charset="0"/>
              </a:rPr>
              <a:t>が、義務として</a:t>
            </a:r>
            <a:r>
              <a:rPr lang="ja-JP" altLang="en-US" dirty="0">
                <a:solidFill>
                  <a:srgbClr val="FF0000"/>
                </a:solidFill>
                <a:latin typeface="Calibri" charset="0"/>
                <a:ea typeface="ＭＳ Ｐゴシック" charset="0"/>
              </a:rPr>
              <a:t>は</a:t>
            </a:r>
            <a:r>
              <a:rPr lang="en-US" dirty="0" err="1">
                <a:latin typeface="Calibri" charset="0"/>
                <a:ea typeface="ＭＳ Ｐゴシック" charset="0"/>
              </a:rPr>
              <a:t>以下のようなものがあ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solidFill>
                  <a:srgbClr val="00B050"/>
                </a:solidFill>
                <a:latin typeface="Calibri" charset="0"/>
                <a:ea typeface="ＭＳ Ｐゴシック" charset="0"/>
              </a:rPr>
              <a:t>やその他の</a:t>
            </a:r>
            <a:r>
              <a:rPr lang="ja-JP" altLang="en-US" b="1" dirty="0">
                <a:solidFill>
                  <a:srgbClr val="FF0000"/>
                </a:solidFill>
                <a:latin typeface="Calibri" charset="0"/>
                <a:ea typeface="ＭＳ Ｐゴシック" charset="0"/>
              </a:rPr>
              <a:t>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solidFill>
                  <a:srgbClr val="00B0F0"/>
                </a:solidFill>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solidFill>
                  <a:srgbClr val="FF0000"/>
                </a:solidFill>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solidFill>
                  <a:srgbClr val="00B0F0"/>
                </a:solidFill>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solidFill>
                  <a:srgbClr val="00B0F0"/>
                </a:solidFill>
                <a:latin typeface="Calibri" charset="0"/>
                <a:ea typeface="ＭＳ Ｐゴシック" charset="0"/>
              </a:rPr>
              <a:t>や</a:t>
            </a:r>
            <a:r>
              <a:rPr lang="en-US" dirty="0" err="1">
                <a:latin typeface="Calibri" charset="0"/>
                <a:ea typeface="ＭＳ Ｐゴシック" charset="0"/>
              </a:rPr>
              <a:t>製品の関連文書</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solidFill>
                  <a:srgbClr val="FF0000"/>
                </a:solidFill>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solidFill>
                  <a:srgbClr val="FF0000"/>
                </a:solidFill>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solidFill>
                  <a:srgbClr val="FF0000"/>
                </a:solidFill>
                <a:latin typeface="Calibri" charset="0"/>
                <a:ea typeface="ＭＳ Ｐゴシック" charset="0"/>
              </a:rPr>
              <a:t>提供。</a:t>
            </a:r>
            <a:r>
              <a:rPr lang="en-US" dirty="0" err="1">
                <a:latin typeface="Calibri" charset="0"/>
                <a:ea typeface="ＭＳ Ｐゴシック" charset="0"/>
              </a:rPr>
              <a:t>原作</a:t>
            </a:r>
            <a:r>
              <a:rPr lang="ja-JP" altLang="en-US" dirty="0">
                <a:solidFill>
                  <a:srgbClr val="FF0000"/>
                </a:solidFill>
                <a:latin typeface="Calibri" charset="0"/>
                <a:ea typeface="ＭＳ Ｐゴシック" charset="0"/>
              </a:rPr>
              <a:t>ソフトウェア、組み込んだソフトウェア</a:t>
            </a:r>
            <a:r>
              <a:rPr lang="ja-JP" altLang="en-US" dirty="0">
                <a:solidFill>
                  <a:srgbClr val="00B0F0"/>
                </a:solidFill>
                <a:latin typeface="Calibri" charset="0"/>
                <a:ea typeface="ＭＳ Ｐゴシック" charset="0"/>
              </a:rPr>
              <a:t>や</a:t>
            </a:r>
            <a:r>
              <a:rPr lang="en-US" dirty="0" err="1">
                <a:latin typeface="Calibri" charset="0"/>
                <a:ea typeface="ＭＳ Ｐゴシック" charset="0"/>
              </a:rPr>
              <a:t>改変</a:t>
            </a:r>
            <a:r>
              <a:rPr lang="ja-JP" altLang="en-US" dirty="0">
                <a:solidFill>
                  <a:srgbClr val="FF0000"/>
                </a:solidFill>
                <a:latin typeface="Calibri" charset="0"/>
                <a:ea typeface="ＭＳ Ｐゴシック" charset="0"/>
              </a:rPr>
              <a:t>部分、</a:t>
            </a:r>
            <a:r>
              <a:rPr lang="ja-JP" altLang="en-US" dirty="0">
                <a:solidFill>
                  <a:srgbClr val="00B0F0"/>
                </a:solidFill>
                <a:latin typeface="Calibri" charset="0"/>
                <a:ea typeface="ＭＳ Ｐゴシック" charset="0"/>
              </a:rPr>
              <a:t>および</a:t>
            </a:r>
            <a:r>
              <a:rPr lang="en-US" dirty="0" err="1">
                <a:solidFill>
                  <a:srgbClr val="FF0000"/>
                </a:solidFill>
                <a:latin typeface="Calibri" charset="0"/>
                <a:ea typeface="ＭＳ Ｐゴシック" charset="0"/>
              </a:rPr>
              <a:t>ビルド用のスクリプト</a:t>
            </a:r>
            <a:r>
              <a:rPr lang="ja-JP" altLang="en-US" dirty="0">
                <a:solidFill>
                  <a:srgbClr val="FF0000"/>
                </a:solidFill>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solidFill>
                  <a:srgbClr val="FF0000"/>
                </a:solidFill>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a:t>
            </a:r>
            <a:r>
              <a:rPr lang="ja-JP" altLang="en-US" dirty="0">
                <a:solidFill>
                  <a:srgbClr val="FF0000"/>
                </a:solidFill>
              </a:rPr>
              <a:t>従う</a:t>
            </a:r>
            <a:r>
              <a:rPr lang="en-US" dirty="0" err="1">
                <a:solidFill>
                  <a:srgbClr val="292934"/>
                </a:solidFill>
              </a:rPr>
              <a:t>必要があ</a:t>
            </a:r>
            <a:r>
              <a:rPr lang="ja-JP" altLang="en-US" dirty="0">
                <a:solidFill>
                  <a:srgbClr val="00B0F0"/>
                </a:solidFill>
              </a:rPr>
              <a:t>る</a:t>
            </a:r>
            <a:r>
              <a:rPr lang="en-US" dirty="0">
                <a:solidFill>
                  <a:srgbClr val="292934"/>
                </a:solidFill>
              </a:rPr>
              <a:t>。</a:t>
            </a:r>
            <a:endParaRPr lang="en-US" dirty="0"/>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混乱を避けるために、改変版の名前</a:t>
            </a:r>
            <a:r>
              <a:rPr lang="ja-JP" altLang="en-US" dirty="0">
                <a:solidFill>
                  <a:srgbClr val="FF0000"/>
                </a:solidFill>
              </a:rPr>
              <a:t>を</a:t>
            </a:r>
            <a:r>
              <a:rPr lang="en-US" dirty="0" err="1">
                <a:solidFill>
                  <a:srgbClr val="292934"/>
                </a:solidFill>
              </a:rPr>
              <a:t>異なる名前</a:t>
            </a:r>
            <a:r>
              <a:rPr lang="ja-JP" altLang="en-US" dirty="0">
                <a:solidFill>
                  <a:srgbClr val="FF0000"/>
                </a:solidFill>
              </a:rPr>
              <a:t>とする</a:t>
            </a:r>
            <a:r>
              <a:rPr lang="ja-JP" altLang="en-US" dirty="0">
                <a:solidFill>
                  <a:srgbClr val="292934"/>
                </a:solidFill>
              </a:rPr>
              <a:t>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solidFill>
                  <a:srgbClr val="FF0000"/>
                </a:solidFill>
              </a:rPr>
              <a:t>派生的著作物</a:t>
            </a:r>
            <a:r>
              <a:rPr lang="en-US" dirty="0" smtClean="0">
                <a:solidFill>
                  <a:srgbClr val="292934"/>
                </a:solidFill>
              </a:rPr>
              <a:t>）</a:t>
            </a:r>
            <a:r>
              <a:rPr lang="en-US" dirty="0" err="1">
                <a:solidFill>
                  <a:srgbClr val="292934"/>
                </a:solidFill>
              </a:rPr>
              <a:t>を同じライセンス下に</a:t>
            </a:r>
            <a:r>
              <a:rPr lang="ja-JP" altLang="en-US" dirty="0">
                <a:solidFill>
                  <a:srgbClr val="FF0000"/>
                </a:solidFill>
              </a:rPr>
              <a:t>置く</a:t>
            </a:r>
            <a:r>
              <a:rPr lang="en-US" dirty="0" err="1">
                <a:solidFill>
                  <a:srgbClr val="292934"/>
                </a:solidFill>
              </a:rPr>
              <a:t>こと</a:t>
            </a:r>
            <a:endParaRPr lang="en-US" dirty="0"/>
          </a:p>
          <a:p>
            <a:r>
              <a:rPr lang="en-US" dirty="0" err="1"/>
              <a:t>帰属</a:t>
            </a:r>
            <a:r>
              <a:rPr lang="ja-JP" altLang="en-US" dirty="0">
                <a:solidFill>
                  <a:srgbClr val="FF0000"/>
                </a:solidFill>
              </a:rPr>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solidFill>
                  <a:srgbClr val="FF0000"/>
                </a:solidFill>
              </a:rPr>
              <a:t>を</a:t>
            </a:r>
            <a:r>
              <a:rPr lang="en-US" dirty="0" err="1"/>
              <a:t>他者</a:t>
            </a:r>
            <a:r>
              <a:rPr lang="ja-JP" altLang="en-US" dirty="0"/>
              <a:t>に</a:t>
            </a:r>
            <a:r>
              <a:rPr lang="ja-JP" altLang="en-US" dirty="0">
                <a:solidFill>
                  <a:srgbClr val="FF0000"/>
                </a:solidFill>
              </a:rPr>
              <a:t>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a:solidFill>
                  <a:srgbClr val="FF0000"/>
                </a:solidFill>
                <a:ea typeface="ＭＳ Ｐゴシック" charset="0"/>
                <a:cs typeface="ＭＳ Ｐゴシック" charset="0"/>
              </a:rPr>
              <a:t>の</a:t>
            </a:r>
            <a:r>
              <a:rPr lang="en-US">
                <a:ea typeface="ＭＳ Ｐゴシック" charset="0"/>
                <a:cs typeface="ＭＳ Ｐゴシック" charset="0"/>
              </a:rPr>
              <a:t>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solidFill>
                  <a:srgbClr val="FF0000"/>
                </a:solidFill>
              </a:rPr>
              <a:t>マテリアル（バイナリ、ソースコードなど）</a:t>
            </a:r>
            <a:r>
              <a:rPr lang="en-US" dirty="0"/>
              <a:t>の</a:t>
            </a:r>
            <a:r>
              <a:rPr lang="ja-JP" altLang="en-US" dirty="0">
                <a:solidFill>
                  <a:srgbClr val="00B050"/>
                </a:solidFill>
              </a:rPr>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solidFill>
                  <a:srgbClr val="FF0000"/>
                </a:solidFill>
              </a:rPr>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solidFill>
                  <a:srgbClr val="00B0F0"/>
                </a:solidFill>
              </a:rPr>
              <a:t>ー</a:t>
            </a:r>
            <a:r>
              <a:rPr lang="en-US" dirty="0"/>
              <a:t> ネットワークを通じたアクセスが「トリガー </a:t>
            </a:r>
            <a:r>
              <a:rPr lang="en-US" dirty="0" err="1"/>
              <a:t>イベント」となり得</a:t>
            </a:r>
            <a:r>
              <a:rPr lang="ja-JP" altLang="en-US" dirty="0">
                <a:solidFill>
                  <a:srgbClr val="00B0F0"/>
                </a:solidFill>
              </a:rPr>
              <a:t>る</a:t>
            </a:r>
            <a:r>
              <a:rPr lang="en-US" dirty="0"/>
              <a:t>。</a:t>
            </a:r>
            <a:r>
              <a:rPr lang="en-US" dirty="0" err="1"/>
              <a:t>その</a:t>
            </a:r>
            <a:r>
              <a:rPr lang="ja-JP" altLang="en-US" dirty="0">
                <a:solidFill>
                  <a:srgbClr val="FF0000"/>
                </a:solidFill>
              </a:rPr>
              <a:t>際の</a:t>
            </a:r>
            <a:r>
              <a:rPr lang="en-US" dirty="0" err="1"/>
              <a:t>トリガーとは「コンピュータ</a:t>
            </a:r>
            <a:r>
              <a:rPr lang="ja-JP" altLang="en-US" dirty="0" err="1">
                <a:solidFill>
                  <a:srgbClr val="00B0F0"/>
                </a:solidFill>
              </a:rPr>
              <a:t>ー</a:t>
            </a:r>
            <a:r>
              <a:rPr lang="en-US" dirty="0"/>
              <a:t> </a:t>
            </a:r>
            <a:r>
              <a:rPr lang="en-US" dirty="0" err="1"/>
              <a:t>ネットワークを通じユーザ</a:t>
            </a:r>
            <a:r>
              <a:rPr lang="ja-JP" altLang="en-US" dirty="0" err="1">
                <a:solidFill>
                  <a:srgbClr val="00B0F0"/>
                </a:solidFill>
              </a:rPr>
              <a:t>ー</a:t>
            </a:r>
            <a:r>
              <a:rPr lang="en-US" dirty="0" err="1"/>
              <a:t>がリモートで</a:t>
            </a:r>
            <a:r>
              <a:rPr lang="ja-JP" altLang="en-US" dirty="0">
                <a:solidFill>
                  <a:srgbClr val="FF0000"/>
                </a:solidFill>
              </a:rPr>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a:t>
            </a:r>
            <a:r>
              <a:rPr lang="en-US" dirty="0" err="1">
                <a:solidFill>
                  <a:srgbClr val="FF0000"/>
                </a:solidFill>
              </a:rPr>
              <a:t>る</a:t>
            </a:r>
            <a:r>
              <a:rPr lang="en-US" dirty="0" err="1"/>
              <a:t>ソフトウェアへのアクセスを可能にすることを含めたトリガ</a:t>
            </a:r>
            <a:r>
              <a:rPr lang="en-US" dirty="0"/>
              <a:t>ー </a:t>
            </a:r>
            <a:r>
              <a:rPr lang="en-US" dirty="0" err="1"/>
              <a:t>イベントを</a:t>
            </a:r>
            <a:r>
              <a:rPr lang="ja-JP" altLang="en-US" dirty="0">
                <a:solidFill>
                  <a:srgbClr val="FF0000"/>
                </a:solidFill>
              </a:rPr>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a:solidFill>
                  <a:srgbClr val="FF0000"/>
                </a:solidFill>
                <a:ea typeface="ＭＳ Ｐゴシック" charset="0"/>
                <a:cs typeface="ＭＳ Ｐゴシック" charset="0"/>
              </a:rPr>
              <a:t>の</a:t>
            </a:r>
            <a:r>
              <a:rPr lang="en-US">
                <a:ea typeface="ＭＳ Ｐゴシック" charset="0"/>
                <a:cs typeface="ＭＳ Ｐゴシック" charset="0"/>
              </a:rPr>
              <a:t>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solidFill>
                  <a:srgbClr val="FF0000"/>
                </a:solidFill>
              </a:rPr>
              <a:t>既存</a:t>
            </a:r>
            <a:r>
              <a:rPr lang="en-US" dirty="0" err="1"/>
              <a:t>プログラムに対する変更（例：ファイル中</a:t>
            </a:r>
            <a:r>
              <a:rPr lang="ja-JP" altLang="en-US" dirty="0">
                <a:solidFill>
                  <a:srgbClr val="FF0000"/>
                </a:solidFill>
              </a:rPr>
              <a:t>の</a:t>
            </a:r>
            <a:r>
              <a:rPr lang="en-US" dirty="0" err="1"/>
              <a:t>コードの追加</a:t>
            </a:r>
            <a:r>
              <a:rPr lang="ja-JP" altLang="en-US" dirty="0" err="1"/>
              <a:t>、</a:t>
            </a:r>
            <a:r>
              <a:rPr lang="en-US" strike="sngStrike" dirty="0">
                <a:solidFill>
                  <a:srgbClr val="00B050"/>
                </a:solidFill>
              </a:rPr>
              <a:t>、</a:t>
            </a:r>
            <a:r>
              <a:rPr lang="ja-JP" altLang="en-US" strike="sngStrike" dirty="0">
                <a:solidFill>
                  <a:srgbClr val="00B050"/>
                </a:solidFill>
              </a:rPr>
              <a:t>や</a:t>
            </a:r>
            <a:r>
              <a:rPr lang="en-US" dirty="0" err="1"/>
              <a:t>削除</a:t>
            </a:r>
            <a:r>
              <a:rPr lang="en-US" strike="sngStrike" dirty="0" err="1">
                <a:solidFill>
                  <a:srgbClr val="00B050"/>
                </a:solidFill>
              </a:rPr>
              <a:t>や</a:t>
            </a:r>
            <a:r>
              <a:rPr lang="ja-JP" altLang="en-US" dirty="0" err="1">
                <a:solidFill>
                  <a:srgbClr val="00B050"/>
                </a:solidFill>
              </a:rPr>
              <a:t>、</a:t>
            </a:r>
            <a:r>
              <a:rPr lang="en-US" dirty="0" err="1"/>
              <a:t>コンポーネント</a:t>
            </a:r>
            <a:r>
              <a:rPr lang="ja-JP" altLang="en-US" dirty="0">
                <a:solidFill>
                  <a:srgbClr val="FF0000"/>
                </a:solidFill>
              </a:rPr>
              <a:t>を</a:t>
            </a:r>
            <a:r>
              <a:rPr lang="en-US" dirty="0" err="1"/>
              <a:t>組み合わせ</a:t>
            </a:r>
            <a:r>
              <a:rPr lang="ja-JP" altLang="en-US" dirty="0">
                <a:solidFill>
                  <a:srgbClr val="FF0000"/>
                </a:solidFill>
              </a:rPr>
              <a:t>る行為</a:t>
            </a:r>
            <a:r>
              <a:rPr lang="en-US" dirty="0"/>
              <a:t>）</a:t>
            </a:r>
          </a:p>
          <a:p>
            <a:r>
              <a:rPr lang="en-US" dirty="0" err="1">
                <a:latin typeface="Arial" charset="0"/>
              </a:rPr>
              <a:t>改変</a:t>
            </a:r>
            <a:r>
              <a:rPr lang="ja-JP" altLang="en-US" dirty="0" smtClean="0">
                <a:solidFill>
                  <a:srgbClr val="00B0F0"/>
                </a:solidFill>
                <a:latin typeface="Arial" charset="0"/>
              </a:rPr>
              <a:t>が</a:t>
            </a:r>
            <a:r>
              <a:rPr lang="ja-JP" altLang="en-US" dirty="0" smtClean="0">
                <a:solidFill>
                  <a:srgbClr val="FF0000"/>
                </a:solidFill>
                <a:latin typeface="Arial" charset="0"/>
              </a:rPr>
              <a:t>派生的著作物</a:t>
            </a:r>
            <a:r>
              <a:rPr lang="en-US" dirty="0" err="1" smtClean="0">
                <a:latin typeface="Arial" charset="0"/>
              </a:rPr>
              <a:t>を生み出</a:t>
            </a:r>
            <a:r>
              <a:rPr lang="ja-JP" altLang="en-US" dirty="0">
                <a:solidFill>
                  <a:srgbClr val="FF0000"/>
                </a:solidFill>
                <a:latin typeface="Arial" charset="0"/>
              </a:rPr>
              <a:t>し</a:t>
            </a:r>
            <a:r>
              <a:rPr lang="ja-JP" altLang="en-US" dirty="0">
                <a:solidFill>
                  <a:srgbClr val="00B0F0"/>
                </a:solidFill>
                <a:latin typeface="Arial" charset="0"/>
              </a:rPr>
              <a:t>、</a:t>
            </a:r>
            <a:r>
              <a:rPr lang="en-US" dirty="0">
                <a:latin typeface="Arial" charset="0"/>
              </a:rPr>
              <a:t>FOSS </a:t>
            </a:r>
            <a:r>
              <a:rPr lang="en-US" dirty="0" err="1"/>
              <a:t>の著作者</a:t>
            </a:r>
            <a:r>
              <a:rPr lang="ja-JP" altLang="en-US" dirty="0">
                <a:solidFill>
                  <a:srgbClr val="00B0F0"/>
                </a:solidFill>
              </a:rPr>
              <a:t>が</a:t>
            </a:r>
            <a:r>
              <a:rPr lang="en-US" dirty="0" err="1"/>
              <a:t>改変に</a:t>
            </a:r>
            <a:r>
              <a:rPr lang="en-US" strike="sngStrike" dirty="0" err="1">
                <a:solidFill>
                  <a:srgbClr val="00B050"/>
                </a:solidFill>
              </a:rPr>
              <a:t>おいて</a:t>
            </a:r>
            <a:r>
              <a:rPr lang="ja-JP" altLang="en-US" dirty="0">
                <a:solidFill>
                  <a:srgbClr val="00B050"/>
                </a:solidFill>
              </a:rPr>
              <a:t>対して</a:t>
            </a:r>
            <a:r>
              <a:rPr lang="en-US" dirty="0" err="1"/>
              <a:t>義務を課したり制限したりすることもあ</a:t>
            </a:r>
            <a:r>
              <a:rPr lang="ja-JP" altLang="en-US" dirty="0">
                <a:solidFill>
                  <a:srgbClr val="00B0F0"/>
                </a:solidFill>
              </a:rPr>
              <a:t>る</a:t>
            </a:r>
            <a:endParaRPr lang="en-US" dirty="0"/>
          </a:p>
          <a:p>
            <a:r>
              <a:rPr lang="en-US" dirty="0" err="1"/>
              <a:t>改変</a:t>
            </a:r>
            <a:r>
              <a:rPr lang="ja-JP" altLang="en-US" dirty="0">
                <a:solidFill>
                  <a:srgbClr val="FF0000"/>
                </a:solidFill>
              </a:rPr>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solidFill>
                  <a:srgbClr val="FF0000"/>
                </a:solidFill>
              </a:rPr>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solidFill>
                  <a:srgbClr val="00B0F0"/>
                </a:solidFill>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solidFill>
                  <a:srgbClr val="00B0F0"/>
                </a:solidFill>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ja-JP" altLang="en-US" dirty="0" smtClean="0"/>
              <a:t>エンド ツー　エンドの</a:t>
            </a:r>
            <a:r>
              <a:rPr lang="x-none" dirty="0" smtClean="0"/>
              <a:t>コンプライアンスマネジメント</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ＭＳ Ｐゴシック" charset="0"/>
              </a:rPr>
              <a:t>コンプライアンス</a:t>
            </a:r>
            <a:r>
              <a:rPr lang="ja-JP" altLang="en-US" dirty="0">
                <a:solidFill>
                  <a:srgbClr val="FF0000"/>
                </a:solidFill>
                <a:latin typeface="Calibri" charset="0"/>
                <a:ea typeface="ＭＳ Ｐゴシック" charset="0"/>
              </a:rPr>
              <a:t>を</a:t>
            </a:r>
            <a:r>
              <a:rPr lang="ja-JP" altLang="en-US" dirty="0">
                <a:solidFill>
                  <a:srgbClr val="00B050"/>
                </a:solidFill>
                <a:latin typeface="Calibri" charset="0"/>
                <a:ea typeface="ＭＳ Ｐゴシック" charset="0"/>
              </a:rPr>
              <a:t>プラクティス</a:t>
            </a:r>
            <a:r>
              <a:rPr lang="ja-JP" altLang="en-US" dirty="0">
                <a:solidFill>
                  <a:srgbClr val="FF0000"/>
                </a:solidFill>
                <a:latin typeface="Calibri" charset="0"/>
                <a:ea typeface="ＭＳ Ｐゴシック" charset="0"/>
              </a:rPr>
              <a:t>として実装する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以下</a:t>
            </a:r>
            <a:r>
              <a:rPr lang="ja-JP" altLang="en-US" dirty="0">
                <a:solidFill>
                  <a:srgbClr val="FF0000"/>
                </a:solidFill>
                <a:latin typeface="Calibri" charset="0"/>
                <a:ea typeface="ＭＳ Ｐゴシック" charset="0"/>
              </a:rPr>
              <a:t>の対応のために</a:t>
            </a:r>
            <a:r>
              <a:rPr lang="en-US" dirty="0" err="1">
                <a:latin typeface="Calibri" charset="0"/>
                <a:ea typeface="ＭＳ Ｐゴシック" charset="0"/>
              </a:rPr>
              <a:t>ビジネスプロセスおよび十分な数のスタッフを準備</a:t>
            </a:r>
            <a:r>
              <a:rPr lang="ja-JP" altLang="en-US" dirty="0">
                <a:solidFill>
                  <a:srgbClr val="00B0F0"/>
                </a:solidFill>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solidFill>
                  <a:srgbClr val="00B0F0"/>
                </a:solidFill>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solidFill>
                  <a:srgbClr val="00B0F0"/>
                </a:solidFill>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solidFill>
                  <a:srgbClr val="00B0F0"/>
                </a:solidFill>
                <a:latin typeface="Calibri" charset="0"/>
                <a:ea typeface="ＭＳ Ｐゴシック" charset="0"/>
              </a:rPr>
              <a:t>盤石な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solidFill>
                  <a:srgbClr val="00B0F0"/>
                </a:solidFill>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a:latin typeface="Calibri" charset="0"/>
                <a:ea typeface="ＭＳ Ｐゴシック" charset="0"/>
              </a:rPr>
              <a:t>FOSSの</a:t>
            </a:r>
            <a:r>
              <a:rPr lang="en-US" dirty="0" err="1">
                <a:solidFill>
                  <a:srgbClr val="00B0F0"/>
                </a:solidFill>
                <a:latin typeface="Calibri" charset="0"/>
                <a:ea typeface="ＭＳ Ｐゴシック" charset="0"/>
              </a:rPr>
              <a:t>メリット</a:t>
            </a:r>
            <a:r>
              <a:rPr lang="ja-JP" altLang="en-US" dirty="0">
                <a:solidFill>
                  <a:srgbClr val="00B0F0"/>
                </a:solidFill>
                <a:latin typeface="Calibri" charset="0"/>
                <a:ea typeface="ＭＳ Ｐゴシック" charset="0"/>
              </a:rPr>
              <a:t>や、</a:t>
            </a:r>
            <a:r>
              <a:rPr lang="en-US" altLang="ja-JP" dirty="0">
                <a:solidFill>
                  <a:srgbClr val="00B0F0"/>
                </a:solidFill>
                <a:latin typeface="Calibri" charset="0"/>
                <a:ea typeface="ＭＳ Ｐゴシック" charset="0"/>
              </a:rPr>
              <a:t>FOSS</a:t>
            </a:r>
            <a:r>
              <a:rPr lang="ja-JP" altLang="en-US" dirty="0">
                <a:solidFill>
                  <a:srgbClr val="00B0F0"/>
                </a:solidFill>
                <a:latin typeface="Calibri" charset="0"/>
                <a:ea typeface="ＭＳ Ｐゴシック" charset="0"/>
              </a:rPr>
              <a:t>が</a:t>
            </a:r>
            <a:r>
              <a:rPr lang="en-US" dirty="0" err="1">
                <a:latin typeface="Calibri" charset="0"/>
                <a:ea typeface="ＭＳ Ｐゴシック" charset="0"/>
              </a:rPr>
              <a:t>組織</a:t>
            </a:r>
            <a:r>
              <a:rPr lang="ja-JP" altLang="en-US" dirty="0">
                <a:solidFill>
                  <a:srgbClr val="00B0F0"/>
                </a:solidFill>
                <a:latin typeface="Calibri" charset="0"/>
                <a:ea typeface="ＭＳ Ｐゴシック" charset="0"/>
              </a:rPr>
              <a:t>に</a:t>
            </a:r>
            <a:r>
              <a:rPr lang="en-US" dirty="0" err="1">
                <a:latin typeface="Calibri" charset="0"/>
                <a:ea typeface="ＭＳ Ｐゴシック" charset="0"/>
              </a:rPr>
              <a:t>与える</a:t>
            </a:r>
            <a:r>
              <a:rPr lang="ja-JP" altLang="en-US" dirty="0">
                <a:solidFill>
                  <a:srgbClr val="FF0000"/>
                </a:solidFill>
                <a:latin typeface="Calibri" charset="0"/>
                <a:ea typeface="ＭＳ Ｐゴシック" charset="0"/>
              </a:rPr>
              <a:t>影響</a:t>
            </a:r>
            <a:r>
              <a:rPr lang="en-US" dirty="0" err="1">
                <a:solidFill>
                  <a:srgbClr val="00B0F0"/>
                </a:solidFill>
                <a:latin typeface="Calibri" charset="0"/>
                <a:ea typeface="ＭＳ Ｐゴシック" charset="0"/>
              </a:rPr>
              <a:t>についての理解</a:t>
            </a:r>
            <a:r>
              <a:rPr lang="ja-JP" altLang="en-US" dirty="0">
                <a:solidFill>
                  <a:srgbClr val="00B0F0"/>
                </a:solidFill>
                <a:latin typeface="Calibri" charset="0"/>
                <a:ea typeface="ＭＳ Ｐゴシック" charset="0"/>
              </a:rPr>
              <a:t>が深まる</a:t>
            </a:r>
            <a:endParaRPr lang="en-US" strike="sngStrike" dirty="0">
              <a:solidFill>
                <a:srgbClr val="00B0F0"/>
              </a:solidFill>
              <a:latin typeface="Calibri" charset="0"/>
              <a:ea typeface="ＭＳ Ｐゴシック" charset="0"/>
            </a:endParaRPr>
          </a:p>
          <a:p>
            <a:pPr>
              <a:lnSpc>
                <a:spcPct val="130000"/>
              </a:lnSpc>
              <a:buFont typeface="Arial"/>
              <a:buChar char="•"/>
            </a:pPr>
            <a:r>
              <a:rPr lang="en-US" dirty="0">
                <a:latin typeface="Calibri" charset="0"/>
                <a:ea typeface="ＭＳ Ｐゴシック" charset="0"/>
              </a:rPr>
              <a:t>FOSS</a:t>
            </a:r>
            <a:r>
              <a:rPr lang="ja-JP" altLang="en-US" dirty="0">
                <a:solidFill>
                  <a:srgbClr val="00B0F0"/>
                </a:solidFill>
                <a:latin typeface="Calibri" charset="0"/>
                <a:ea typeface="ＭＳ Ｐゴシック" charset="0"/>
              </a:rPr>
              <a:t>の使用に伴う</a:t>
            </a:r>
            <a:r>
              <a:rPr lang="en-US" dirty="0" err="1">
                <a:solidFill>
                  <a:srgbClr val="00B0F0"/>
                </a:solidFill>
                <a:latin typeface="Calibri" charset="0"/>
                <a:ea typeface="ＭＳ Ｐゴシック" charset="0"/>
              </a:rPr>
              <a:t>コストとリスクについての理解</a:t>
            </a:r>
            <a:r>
              <a:rPr lang="ja-JP" altLang="en-US" dirty="0">
                <a:solidFill>
                  <a:srgbClr val="00B0F0"/>
                </a:solidFill>
                <a:latin typeface="Calibri" charset="0"/>
                <a:ea typeface="ＭＳ Ｐゴシック" charset="0"/>
              </a:rPr>
              <a:t>が深まる</a:t>
            </a:r>
            <a:r>
              <a:rPr lang="en-US" dirty="0">
                <a:latin typeface="Calibri" charset="0"/>
                <a:ea typeface="ＭＳ Ｐゴシック" charset="0"/>
              </a:rPr>
              <a:t> </a:t>
            </a:r>
          </a:p>
          <a:p>
            <a:pPr>
              <a:lnSpc>
                <a:spcPct val="130000"/>
              </a:lnSpc>
              <a:buFont typeface="Arial"/>
              <a:buChar char="•"/>
            </a:pPr>
            <a:r>
              <a:rPr lang="en-US" dirty="0" err="1">
                <a:latin typeface="Calibri" charset="0"/>
                <a:ea typeface="ＭＳ Ｐゴシック" charset="0"/>
              </a:rPr>
              <a:t>FOSSコミュニティやFOSS関連組織と</a:t>
            </a:r>
            <a:r>
              <a:rPr lang="ja-JP" altLang="en-US" dirty="0">
                <a:solidFill>
                  <a:srgbClr val="00B0F0"/>
                </a:solidFill>
                <a:latin typeface="Calibri" charset="0"/>
                <a:ea typeface="ＭＳ Ｐゴシック" charset="0"/>
              </a:rPr>
              <a:t>より良い</a:t>
            </a:r>
            <a:r>
              <a:rPr lang="en-US" dirty="0" err="1">
                <a:solidFill>
                  <a:srgbClr val="00B0F0"/>
                </a:solidFill>
                <a:latin typeface="Calibri" charset="0"/>
                <a:ea typeface="ＭＳ Ｐゴシック" charset="0"/>
              </a:rPr>
              <a:t>関係</a:t>
            </a:r>
            <a:r>
              <a:rPr lang="ja-JP" altLang="en-US" dirty="0">
                <a:solidFill>
                  <a:srgbClr val="00B0F0"/>
                </a:solidFill>
                <a:latin typeface="Calibri" charset="0"/>
                <a:ea typeface="ＭＳ Ｐゴシック" charset="0"/>
              </a:rPr>
              <a:t>が生まれる</a:t>
            </a:r>
            <a:endParaRPr lang="en-US" strike="sngStrike" dirty="0">
              <a:solidFill>
                <a:srgbClr val="00B0F0"/>
              </a:solidFill>
              <a:latin typeface="Calibri" charset="0"/>
              <a:ea typeface="ＭＳ Ｐゴシック" charset="0"/>
            </a:endParaRPr>
          </a:p>
          <a:p>
            <a:pPr>
              <a:lnSpc>
                <a:spcPct val="130000"/>
              </a:lnSpc>
              <a:buFont typeface="Arial"/>
              <a:buChar char="•"/>
            </a:pPr>
            <a:r>
              <a:rPr lang="en-US" dirty="0" err="1">
                <a:latin typeface="Calibri" charset="0"/>
                <a:ea typeface="ＭＳ Ｐゴシック" charset="0"/>
              </a:rPr>
              <a:t>有効なFOSSソリューションについての知識</a:t>
            </a:r>
            <a:r>
              <a:rPr lang="ja-JP" altLang="en-US" dirty="0">
                <a:solidFill>
                  <a:srgbClr val="00B0F0"/>
                </a:solidFill>
                <a:latin typeface="Calibri" charset="0"/>
                <a:ea typeface="ＭＳ Ｐゴシック" charset="0"/>
              </a:rPr>
              <a:t>が高まる</a:t>
            </a:r>
            <a:r>
              <a:rPr lang="en-US" dirty="0">
                <a:solidFill>
                  <a:srgbClr val="00B0F0"/>
                </a:solidFill>
                <a:latin typeface="Calibri" charset="0"/>
                <a:ea typeface="ＭＳ Ｐゴシック" charset="0"/>
              </a:rPr>
              <a:t> </a:t>
            </a: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solidFill>
                  <a:srgbClr val="00B0F0"/>
                </a:solidFill>
                <a:latin typeface="Calibri"/>
                <a:ea typeface="ＭＳ Ｐゴシック" charset="0"/>
              </a:rPr>
              <a:t>2</a:t>
            </a:r>
            <a:r>
              <a:rPr lang="x-none" dirty="0">
                <a:latin typeface="Calibri"/>
                <a:ea typeface="ＭＳ Ｐゴシック" charset="0"/>
              </a:rPr>
              <a:t>つの主要なゴールとは</a:t>
            </a:r>
            <a:r>
              <a:rPr lang="x-none" strike="sngStrike" dirty="0">
                <a:solidFill>
                  <a:srgbClr val="00B050"/>
                </a:solidFill>
                <a:latin typeface="Calibri"/>
                <a:ea typeface="ＭＳ Ｐゴシック" charset="0"/>
              </a:rPr>
              <a:t>なん</a:t>
            </a:r>
            <a:r>
              <a:rPr lang="ja-JP" altLang="en-US" dirty="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FOSSコンプライアンスプログラムで重要な</a:t>
            </a:r>
            <a:r>
              <a:rPr lang="ja-JP" altLang="en-US" dirty="0">
                <a:solidFill>
                  <a:srgbClr val="00B050"/>
                </a:solidFill>
                <a:latin typeface="Calibri"/>
                <a:ea typeface="ＭＳ Ｐゴシック" charset="0"/>
              </a:rPr>
              <a:t>プラクティス</a:t>
            </a:r>
            <a:r>
              <a:rPr lang="x-none" dirty="0">
                <a:latin typeface="Calibri"/>
                <a:ea typeface="ＭＳ Ｐゴシック" charset="0"/>
              </a:rPr>
              <a:t>を挙げ、その内容を述べてください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a:t>
            </a:r>
            <a:r>
              <a:rPr lang="ja-JP" altLang="en-US" dirty="0">
                <a:solidFill>
                  <a:srgbClr val="FF0000"/>
                </a:solidFill>
              </a:rPr>
              <a:t>おける</a:t>
            </a:r>
            <a:r>
              <a:rPr lang="en-US" dirty="0" err="1"/>
              <a:t>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mj-lt"/>
                <a:ea typeface="ＭＳ Ｐゴシック" charset="0"/>
                <a:cs typeface="ＭＳ Ｐゴシック" charset="0"/>
              </a:rPr>
              <a:t>そのコンポーネントをどのように使い</a:t>
            </a:r>
            <a:r>
              <a:rPr lang="ja-JP" altLang="en-US" dirty="0">
                <a:solidFill>
                  <a:srgbClr val="FF0000"/>
                </a:solidFill>
                <a:latin typeface="+mj-lt"/>
                <a:ea typeface="ＭＳ Ｐゴシック" charset="0"/>
                <a:cs typeface="ＭＳ Ｐゴシック" charset="0"/>
              </a:rPr>
              <a:t>ます</a:t>
            </a:r>
            <a:r>
              <a:rPr lang="en-US" dirty="0">
                <a:latin typeface="+mj-lt"/>
                <a:ea typeface="ＭＳ Ｐゴシック" charset="0"/>
                <a:cs typeface="ＭＳ Ｐゴシック" charset="0"/>
              </a:rPr>
              <a:t>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solidFill>
                  <a:srgbClr val="00B0F0"/>
                </a:solidFill>
              </a:rPr>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solidFill>
                  <a:srgbClr val="00B050"/>
                </a:solidFill>
              </a:rPr>
              <a:t>製品</a:t>
            </a:r>
            <a:r>
              <a:rPr lang="en-US" dirty="0" err="1">
                <a:solidFill>
                  <a:srgbClr val="00B0F0"/>
                </a:solidFill>
              </a:rPr>
              <a:t>にコピーでき</a:t>
            </a:r>
            <a:r>
              <a:rPr lang="ja-JP" altLang="en-US" dirty="0">
                <a:solidFill>
                  <a:srgbClr val="00B0F0"/>
                </a:solidFill>
              </a:rPr>
              <a:t>る</a:t>
            </a:r>
            <a:r>
              <a:rPr lang="en-US" dirty="0">
                <a:solidFill>
                  <a:srgbClr val="00B0F0"/>
                </a:solidFill>
              </a:rPr>
              <a:t>。 </a:t>
            </a:r>
          </a:p>
          <a:p>
            <a:pPr marL="0" indent="0">
              <a:buNone/>
            </a:pPr>
            <a:endParaRPr lang="en-US" dirty="0"/>
          </a:p>
          <a:p>
            <a:pPr marL="0" indent="0">
              <a:buNone/>
            </a:pPr>
            <a:r>
              <a:rPr lang="en-US" dirty="0" err="1"/>
              <a:t>関連する用語</a:t>
            </a:r>
            <a:r>
              <a:rPr lang="en-US" strike="sngStrike" dirty="0" err="1">
                <a:solidFill>
                  <a:srgbClr val="00B0F0"/>
                </a:solidFill>
              </a:rPr>
              <a:t>として以下のものがあ</a:t>
            </a:r>
            <a:r>
              <a:rPr lang="ja-JP" altLang="en-US" strike="sngStrike" dirty="0">
                <a:solidFill>
                  <a:srgbClr val="00B0F0"/>
                </a:solidFill>
              </a:rPr>
              <a:t>る</a:t>
            </a:r>
            <a:r>
              <a:rPr lang="en-US" strike="sngStrike" dirty="0">
                <a:solidFill>
                  <a:srgbClr val="00B0F0"/>
                </a:solidFill>
              </a:rPr>
              <a:t>す</a:t>
            </a:r>
            <a:r>
              <a:rPr lang="en-US" dirty="0"/>
              <a:t>：</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fontScale="92500"/>
          </a:bodyPr>
          <a:lstStyle/>
          <a:p>
            <a:pPr marL="0" indent="0">
              <a:buNone/>
            </a:pPr>
            <a:r>
              <a:rPr lang="en-US" dirty="0" err="1"/>
              <a:t>開発者はFOSSコンポーネントを自身のソフトウェア</a:t>
            </a:r>
            <a:r>
              <a:rPr lang="ja-JP" altLang="en-US" dirty="0">
                <a:solidFill>
                  <a:srgbClr val="00B050"/>
                </a:solidFill>
              </a:rPr>
              <a:t>製品</a:t>
            </a:r>
            <a:r>
              <a:rPr lang="en-US" dirty="0" err="1"/>
              <a:t>とリンクもしくは接合する（join）ことができ</a:t>
            </a:r>
            <a:r>
              <a:rPr lang="ja-JP" altLang="en-US" dirty="0">
                <a:solidFill>
                  <a:srgbClr val="00B0F0"/>
                </a:solidFill>
              </a:rPr>
              <a:t>る</a:t>
            </a:r>
            <a:r>
              <a:rPr lang="en-US" dirty="0"/>
              <a:t>。 </a:t>
            </a:r>
          </a:p>
          <a:p>
            <a:pPr marL="0" indent="0">
              <a:buNone/>
            </a:pPr>
            <a:endParaRPr lang="en-US" dirty="0"/>
          </a:p>
          <a:p>
            <a:pPr marL="0" indent="0">
              <a:buNone/>
            </a:pPr>
            <a:r>
              <a:rPr lang="en-US" dirty="0" err="1"/>
              <a:t>関連する用語</a:t>
            </a:r>
            <a:r>
              <a:rPr lang="en-US" strike="sngStrike" dirty="0" err="1">
                <a:solidFill>
                  <a:srgbClr val="00B0F0"/>
                </a:solidFill>
              </a:rPr>
              <a:t>として以下のものがあります</a:t>
            </a:r>
            <a:r>
              <a:rPr lang="en-US" dirty="0"/>
              <a:t>：</a:t>
            </a:r>
          </a:p>
          <a:p>
            <a:pPr marL="342900" indent="-342900"/>
            <a:r>
              <a:rPr lang="en-US" sz="2200" dirty="0" err="1"/>
              <a:t>静的／動的リンク</a:t>
            </a:r>
            <a:r>
              <a:rPr lang="ja-JP" altLang="en-US" sz="2200" dirty="0">
                <a:solidFill>
                  <a:srgbClr val="00B050"/>
                </a:solidFill>
              </a:rPr>
              <a:t>する</a:t>
            </a:r>
            <a:r>
              <a:rPr lang="en-US" sz="2200" dirty="0"/>
              <a:t>（Static/Dynamic Linking）</a:t>
            </a:r>
          </a:p>
          <a:p>
            <a:pPr marL="342900" indent="-342900"/>
            <a:r>
              <a:rPr lang="en-US" sz="2200" dirty="0" err="1"/>
              <a:t>対合</a:t>
            </a:r>
            <a:r>
              <a:rPr lang="ja-JP" altLang="en-US" sz="2200" dirty="0">
                <a:solidFill>
                  <a:srgbClr val="00B050"/>
                </a:solidFill>
              </a:rPr>
              <a:t>する</a:t>
            </a:r>
            <a:r>
              <a:rPr lang="en-US" sz="2200" dirty="0"/>
              <a:t>（Pairing）</a:t>
            </a:r>
          </a:p>
          <a:p>
            <a:pPr marL="342900" indent="-342900"/>
            <a:r>
              <a:rPr lang="en-US" sz="2200" dirty="0" err="1"/>
              <a:t>結合</a:t>
            </a:r>
            <a:r>
              <a:rPr lang="ja-JP" altLang="en-US" sz="2200" dirty="0">
                <a:solidFill>
                  <a:srgbClr val="00B050"/>
                </a:solidFill>
              </a:rPr>
              <a:t>する</a:t>
            </a:r>
            <a:r>
              <a:rPr lang="en-US" sz="2200" dirty="0"/>
              <a:t>（Combining）</a:t>
            </a:r>
          </a:p>
          <a:p>
            <a:pPr marL="342900" indent="-342900"/>
            <a:r>
              <a:rPr lang="en-US" sz="2200" dirty="0" err="1"/>
              <a:t>活用</a:t>
            </a:r>
            <a:r>
              <a:rPr lang="ja-JP" altLang="en-US" sz="2200" dirty="0">
                <a:solidFill>
                  <a:srgbClr val="00B050"/>
                </a:solidFill>
              </a:rPr>
              <a:t>する</a:t>
            </a:r>
            <a:r>
              <a:rPr lang="en-US" sz="2200" dirty="0"/>
              <a:t>（Utilizing）</a:t>
            </a:r>
          </a:p>
          <a:p>
            <a:pPr marL="342900" indent="-342900"/>
            <a:r>
              <a:rPr lang="en-US" sz="2200" dirty="0" err="1"/>
              <a:t>パッケージ化</a:t>
            </a:r>
            <a:r>
              <a:rPr lang="ja-JP" altLang="en-US" sz="2200" dirty="0">
                <a:solidFill>
                  <a:srgbClr val="00B050"/>
                </a:solidFill>
              </a:rPr>
              <a:t>する</a:t>
            </a:r>
            <a:r>
              <a:rPr lang="en-US" sz="2200" dirty="0"/>
              <a:t>（Packaging）</a:t>
            </a:r>
          </a:p>
          <a:p>
            <a:pPr marL="342900" indent="-342900"/>
            <a:r>
              <a:rPr lang="en-US" sz="2200" dirty="0" err="1"/>
              <a:t>相互依存性</a:t>
            </a:r>
            <a:r>
              <a:rPr lang="ja-JP" altLang="en-US" sz="2200" dirty="0">
                <a:solidFill>
                  <a:srgbClr val="00B050"/>
                </a:solidFill>
              </a:rPr>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solidFill>
                  <a:srgbClr val="FF0000"/>
                </a:solidFill>
              </a:rPr>
              <a:t>次のように</a:t>
            </a:r>
            <a:r>
              <a:rPr lang="en-US" dirty="0" err="1"/>
              <a:t>変更を加えることができ</a:t>
            </a:r>
            <a:r>
              <a:rPr lang="ja-JP" altLang="en-US" dirty="0">
                <a:solidFill>
                  <a:srgbClr val="00B0F0"/>
                </a:solidFill>
              </a:rPr>
              <a:t>る</a:t>
            </a:r>
            <a:r>
              <a:rPr lang="en-US" dirty="0"/>
              <a:t>：</a:t>
            </a:r>
          </a:p>
          <a:p>
            <a:pPr marL="0" indent="0">
              <a:buNone/>
            </a:pPr>
            <a:endParaRPr lang="en-US" dirty="0"/>
          </a:p>
          <a:p>
            <a:r>
              <a:rPr lang="en-US" dirty="0" err="1"/>
              <a:t>FOSSコンポーネント</a:t>
            </a:r>
            <a:r>
              <a:rPr lang="ja-JP" altLang="en-US" dirty="0">
                <a:solidFill>
                  <a:srgbClr val="00B0F0"/>
                </a:solidFill>
              </a:rPr>
              <a:t>に</a:t>
            </a:r>
            <a:r>
              <a:rPr lang="en-US" dirty="0" err="1"/>
              <a:t>新たなコード</a:t>
            </a:r>
            <a:r>
              <a:rPr lang="ja-JP" altLang="en-US" dirty="0">
                <a:solidFill>
                  <a:srgbClr val="00B0F0"/>
                </a:solidFill>
              </a:rPr>
              <a:t>を</a:t>
            </a:r>
            <a:r>
              <a:rPr lang="en-US" dirty="0" err="1"/>
              <a:t>追加／注入</a:t>
            </a:r>
            <a:r>
              <a:rPr lang="ja-JP" altLang="en-US" dirty="0">
                <a:solidFill>
                  <a:srgbClr val="00B050"/>
                </a:solidFill>
              </a:rPr>
              <a:t>する</a:t>
            </a:r>
            <a:r>
              <a:rPr lang="en-US" dirty="0"/>
              <a:t>（Adding/injecting）</a:t>
            </a:r>
          </a:p>
          <a:p>
            <a:r>
              <a:rPr lang="en-US" dirty="0" err="1"/>
              <a:t>FOSSコンポーネント</a:t>
            </a:r>
            <a:r>
              <a:rPr lang="ja-JP" altLang="en-US" dirty="0">
                <a:solidFill>
                  <a:srgbClr val="00B050"/>
                </a:solidFill>
              </a:rPr>
              <a:t>を</a:t>
            </a:r>
            <a:r>
              <a:rPr lang="en-US" dirty="0" err="1"/>
              <a:t>修正</a:t>
            </a:r>
            <a:r>
              <a:rPr lang="ja-JP" altLang="en-US" dirty="0">
                <a:solidFill>
                  <a:srgbClr val="00B050"/>
                </a:solidFill>
              </a:rPr>
              <a:t>する</a:t>
            </a:r>
            <a:r>
              <a:rPr lang="en-US" dirty="0"/>
              <a:t>（Fixing）</a:t>
            </a:r>
            <a:r>
              <a:rPr lang="ja-JP" altLang="en-US" dirty="0" err="1">
                <a:solidFill>
                  <a:srgbClr val="00B0F0"/>
                </a:solidFill>
              </a:rPr>
              <a:t>、</a:t>
            </a:r>
            <a:r>
              <a:rPr lang="en-US" dirty="0" err="1"/>
              <a:t>最適化</a:t>
            </a:r>
            <a:r>
              <a:rPr lang="ja-JP" altLang="en-US" dirty="0">
                <a:solidFill>
                  <a:srgbClr val="00B050"/>
                </a:solidFill>
              </a:rPr>
              <a:t>する</a:t>
            </a:r>
            <a:r>
              <a:rPr lang="en-US" dirty="0"/>
              <a:t>（Optimizing）</a:t>
            </a:r>
            <a:r>
              <a:rPr lang="ja-JP" altLang="en-US" dirty="0">
                <a:solidFill>
                  <a:srgbClr val="00B0F0"/>
                </a:solidFill>
              </a:rPr>
              <a:t>また</a:t>
            </a:r>
            <a:r>
              <a:rPr lang="en-US" dirty="0" err="1"/>
              <a:t>は変更</a:t>
            </a:r>
            <a:r>
              <a:rPr lang="ja-JP" altLang="en-US" dirty="0">
                <a:solidFill>
                  <a:srgbClr val="00B0F0"/>
                </a:solidFill>
              </a:rPr>
              <a:t>する</a:t>
            </a:r>
            <a:r>
              <a:rPr lang="en-US" dirty="0"/>
              <a:t>（Making change）</a:t>
            </a:r>
            <a:r>
              <a:rPr lang="ja-JP" altLang="en-US" strike="sngStrike" dirty="0">
                <a:solidFill>
                  <a:srgbClr val="00B050"/>
                </a:solidFill>
              </a:rPr>
              <a:t>する</a:t>
            </a:r>
            <a:endParaRPr lang="en-US" strike="sngStrike" dirty="0">
              <a:solidFill>
                <a:srgbClr val="00B050"/>
              </a:solidFill>
            </a:endParaRPr>
          </a:p>
          <a:p>
            <a:r>
              <a:rPr lang="en-US" dirty="0" err="1"/>
              <a:t>コード</a:t>
            </a:r>
            <a:r>
              <a:rPr lang="ja-JP" altLang="en-US" dirty="0">
                <a:solidFill>
                  <a:srgbClr val="00B0F0"/>
                </a:solidFill>
              </a:rPr>
              <a:t>を</a:t>
            </a:r>
            <a:r>
              <a:rPr lang="en-US" dirty="0" err="1"/>
              <a:t>削除</a:t>
            </a:r>
            <a:r>
              <a:rPr lang="ja-JP" altLang="en-US" dirty="0">
                <a:solidFill>
                  <a:srgbClr val="00B050"/>
                </a:solidFill>
              </a:rPr>
              <a:t>する</a:t>
            </a:r>
            <a:r>
              <a:rPr lang="en-US" dirty="0"/>
              <a:t>（Deleting）</a:t>
            </a:r>
            <a:r>
              <a:rPr lang="ja-JP" altLang="en-US" dirty="0">
                <a:solidFill>
                  <a:srgbClr val="00B0F0"/>
                </a:solidFill>
              </a:rPr>
              <a:t>また</a:t>
            </a:r>
            <a:r>
              <a:rPr lang="en-US" dirty="0" err="1">
                <a:solidFill>
                  <a:srgbClr val="00B0F0"/>
                </a:solidFill>
              </a:rPr>
              <a:t>は</a:t>
            </a:r>
            <a:r>
              <a:rPr lang="en-US" dirty="0" err="1"/>
              <a:t>除去</a:t>
            </a:r>
            <a:r>
              <a:rPr lang="ja-JP" altLang="en-US" dirty="0">
                <a:solidFill>
                  <a:srgbClr val="00B050"/>
                </a:solidFill>
              </a:rPr>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8" y="3106558"/>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solidFill>
                  <a:srgbClr val="00B0F0"/>
                </a:solidFill>
              </a:rPr>
              <a:t>る</a:t>
            </a:r>
            <a:r>
              <a:rPr lang="en-US" dirty="0"/>
              <a:t>。</a:t>
            </a:r>
          </a:p>
          <a:p>
            <a:pPr marL="0" indent="0">
              <a:buNone/>
            </a:pPr>
            <a:endParaRPr lang="en-US" dirty="0"/>
          </a:p>
          <a:p>
            <a:pPr marL="0" indent="0">
              <a:buNone/>
            </a:pPr>
            <a:r>
              <a:rPr lang="en-US" dirty="0" err="1"/>
              <a:t>例として以下のようなものがあ</a:t>
            </a:r>
            <a:r>
              <a:rPr lang="ja-JP" altLang="en-US" dirty="0">
                <a:solidFill>
                  <a:srgbClr val="00B0F0"/>
                </a:solidFill>
              </a:rPr>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solidFill>
                  <a:srgbClr val="FF0000"/>
                </a:solidFill>
              </a:rPr>
              <a:t>開発ツールが</a:t>
            </a:r>
            <a:r>
              <a:rPr lang="en-US" dirty="0" err="1"/>
              <a:t>これらの操作のいくつかを</a:t>
            </a:r>
            <a:r>
              <a:rPr lang="ja-JP" altLang="en-US" dirty="0">
                <a:solidFill>
                  <a:srgbClr val="00B050"/>
                </a:solidFill>
              </a:rPr>
              <a:t>バックグランドで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たとえば、あるツールでは</a:t>
            </a:r>
            <a:r>
              <a:rPr lang="ja-JP" altLang="en-US" dirty="0">
                <a:solidFill>
                  <a:srgbClr val="FF0000"/>
                </a:solidFill>
              </a:rPr>
              <a:t>当該ツール</a:t>
            </a:r>
            <a:r>
              <a:rPr lang="en-US" dirty="0" err="1">
                <a:solidFill>
                  <a:srgbClr val="FF0000"/>
                </a:solidFill>
              </a:rPr>
              <a:t>の</a:t>
            </a:r>
            <a:r>
              <a:rPr lang="en-US" dirty="0" err="1"/>
              <a:t>コードを出力ファイルに</a:t>
            </a:r>
            <a:r>
              <a:rPr lang="ja-JP" altLang="en-US" dirty="0">
                <a:solidFill>
                  <a:srgbClr val="00B050"/>
                </a:solidFill>
              </a:rPr>
              <a:t>挿</a:t>
            </a:r>
            <a:r>
              <a:rPr lang="en-US" dirty="0" err="1"/>
              <a:t>入してくれ</a:t>
            </a:r>
            <a:r>
              <a:rPr lang="ja-JP" altLang="en-US" dirty="0"/>
              <a:t>る</a:t>
            </a:r>
            <a:r>
              <a:rPr lang="en-US" dirty="0"/>
              <a: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solidFill>
                  <a:srgbClr val="00B0F0"/>
                </a:solidFill>
              </a:rPr>
              <a:t>誰が</a:t>
            </a:r>
            <a:r>
              <a:rPr lang="en-US" dirty="0" err="1"/>
              <a:t>ソフトウェアを受け取る</a:t>
            </a:r>
            <a:r>
              <a:rPr lang="en-US" dirty="0" err="1">
                <a:solidFill>
                  <a:srgbClr val="00B0F0"/>
                </a:solidFill>
              </a:rPr>
              <a:t>のか</a:t>
            </a:r>
            <a:r>
              <a:rPr lang="en-US" dirty="0">
                <a:solidFill>
                  <a:srgbClr val="00B0F0"/>
                </a:solidFill>
              </a:rPr>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solidFill>
                  <a:srgbClr val="00B0F0"/>
                </a:solidFill>
              </a:rPr>
              <a:t>頒布</a:t>
            </a:r>
            <a:r>
              <a:rPr lang="en-US" dirty="0" err="1"/>
              <a:t>用のフォーマットは何か</a:t>
            </a:r>
            <a:r>
              <a:rPr lang="en-US" dirty="0"/>
              <a:t>？</a:t>
            </a:r>
          </a:p>
          <a:p>
            <a:pPr marL="560070" lvl="1" indent="-285750"/>
            <a:r>
              <a:rPr lang="en-US" sz="2400" dirty="0" err="1"/>
              <a:t>ソースコードでの</a:t>
            </a:r>
            <a:r>
              <a:rPr lang="ja-JP" altLang="en-US" sz="2400" dirty="0">
                <a:solidFill>
                  <a:srgbClr val="00B0F0"/>
                </a:solidFill>
              </a:rPr>
              <a:t>頒布</a:t>
            </a:r>
            <a:endParaRPr lang="en-US" sz="2400" dirty="0">
              <a:solidFill>
                <a:srgbClr val="00B0F0"/>
              </a:solidFill>
            </a:endParaRPr>
          </a:p>
          <a:p>
            <a:pPr marL="560070" lvl="1" indent="-285750"/>
            <a:r>
              <a:rPr lang="en-US" sz="2400" dirty="0" err="1"/>
              <a:t>バイナリでの</a:t>
            </a:r>
            <a:r>
              <a:rPr lang="ja-JP" altLang="en-US" sz="2400" dirty="0">
                <a:solidFill>
                  <a:srgbClr val="00B0F0"/>
                </a:solidFill>
              </a:rPr>
              <a:t>頒布</a:t>
            </a:r>
            <a:endParaRPr lang="en-US" sz="2400" dirty="0">
              <a:solidFill>
                <a:srgbClr val="00B0F0"/>
              </a:solidFill>
            </a:endParaRPr>
          </a:p>
          <a:p>
            <a:pPr marL="560070" lvl="1" indent="-285750"/>
            <a:r>
              <a:rPr lang="en-US" sz="2400" dirty="0" err="1"/>
              <a:t>ハードウェアに</a:t>
            </a:r>
            <a:r>
              <a:rPr lang="ja-JP" altLang="en-US" sz="2400" dirty="0">
                <a:solidFill>
                  <a:srgbClr val="FF0000"/>
                </a:solidFill>
              </a:rPr>
              <a:t>プレインストール</a:t>
            </a:r>
            <a:endParaRPr lang="en-US" sz="2400" dirty="0">
              <a:solidFill>
                <a:srgbClr val="FF0000"/>
              </a:solidFill>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a:t>
            </a:r>
            <a:r>
              <a:rPr lang="en-US" dirty="0" err="1">
                <a:solidFill>
                  <a:srgbClr val="00B0F0"/>
                </a:solidFill>
                <a:latin typeface="Calibri" charset="0"/>
                <a:ea typeface="ＭＳ Ｐゴシック" charset="0"/>
              </a:rPr>
              <a:t>とはど</a:t>
            </a:r>
            <a:r>
              <a:rPr lang="ja-JP" altLang="en-US" dirty="0">
                <a:solidFill>
                  <a:srgbClr val="00B0F0"/>
                </a:solidFill>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solidFill>
                  <a:srgbClr val="FF0000"/>
                </a:solidFill>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a:t>
            </a:r>
            <a:r>
              <a:rPr lang="ja-JP" altLang="en-US" dirty="0">
                <a:solidFill>
                  <a:srgbClr val="00B0F0"/>
                </a:solidFill>
                <a:latin typeface="Calibri" charset="0"/>
                <a:ea typeface="ＭＳ Ｐゴシック" charset="0"/>
              </a:rPr>
              <a:t>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en-US" dirty="0" err="1">
                <a:solidFill>
                  <a:srgbClr val="00B0F0"/>
                </a:solidFill>
                <a:latin typeface="Calibri" charset="0"/>
                <a:ea typeface="ＭＳ Ｐゴシック" charset="0"/>
              </a:rPr>
              <a:t>に</a:t>
            </a:r>
            <a:r>
              <a:rPr lang="ja-JP" altLang="en-US" dirty="0">
                <a:solidFill>
                  <a:srgbClr val="00B0F0"/>
                </a:solidFill>
                <a:latin typeface="Calibri" charset="0"/>
                <a:ea typeface="ＭＳ Ｐゴシック" charset="0"/>
              </a:rPr>
              <a:t>とって鍵となる</a:t>
            </a:r>
            <a:r>
              <a:rPr lang="en-US" dirty="0" err="1">
                <a:solidFill>
                  <a:srgbClr val="00B0F0"/>
                </a:solidFill>
                <a:latin typeface="Calibri" charset="0"/>
                <a:ea typeface="ＭＳ Ｐゴシック" charset="0"/>
              </a:rPr>
              <a:t>要素</a:t>
            </a:r>
            <a:r>
              <a:rPr lang="ja-JP" altLang="en-US" dirty="0">
                <a:solidFill>
                  <a:srgbClr val="00B0F0"/>
                </a:solidFill>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a:t>
            </a:r>
            <a:r>
              <a:rPr lang="en-US" dirty="0" err="1">
                <a:solidFill>
                  <a:srgbClr val="00B0F0"/>
                </a:solidFill>
                <a:latin typeface="Calibri" charset="0"/>
                <a:ea typeface="ＭＳ Ｐゴシック" charset="0"/>
              </a:rPr>
              <a:t>で</a:t>
            </a:r>
            <a:r>
              <a:rPr lang="ja-JP" altLang="en-US" dirty="0">
                <a:solidFill>
                  <a:srgbClr val="00B0F0"/>
                </a:solidFill>
                <a:latin typeface="Calibri" charset="0"/>
                <a:ea typeface="ＭＳ Ｐゴシック" charset="0"/>
              </a:rPr>
              <a:t>あり、</a:t>
            </a:r>
            <a:r>
              <a:rPr lang="en-US" dirty="0" err="1">
                <a:solidFill>
                  <a:srgbClr val="00B0F0"/>
                </a:solidFill>
                <a:latin typeface="Calibri" charset="0"/>
                <a:ea typeface="ＭＳ Ｐゴシック" charset="0"/>
              </a:rPr>
              <a:t>これ</a:t>
            </a:r>
            <a:r>
              <a:rPr lang="ja-JP" altLang="en-US" dirty="0">
                <a:solidFill>
                  <a:srgbClr val="00B0F0"/>
                </a:solidFill>
                <a:latin typeface="Calibri" charset="0"/>
                <a:ea typeface="ＭＳ Ｐゴシック" charset="0"/>
              </a:rPr>
              <a:t>により</a:t>
            </a:r>
            <a:r>
              <a:rPr lang="en-US" dirty="0" err="1">
                <a:latin typeface="Calibri" charset="0"/>
                <a:ea typeface="ＭＳ Ｐゴシック" charset="0"/>
              </a:rPr>
              <a:t>企業はFOSSに関する義務を分析し決定することが</a:t>
            </a:r>
            <a:r>
              <a:rPr lang="en-US" dirty="0" err="1">
                <a:solidFill>
                  <a:srgbClr val="00B0F0"/>
                </a:solidFill>
                <a:latin typeface="Calibri" charset="0"/>
                <a:ea typeface="ＭＳ Ｐゴシック" charset="0"/>
              </a:rPr>
              <a:t>でき</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a:t>
            </a:r>
            <a:r>
              <a:rPr lang="en-US" dirty="0" err="1">
                <a:solidFill>
                  <a:srgbClr val="00B0F0"/>
                </a:solidFill>
                <a:latin typeface="Calibri" charset="0"/>
                <a:ea typeface="ＭＳ Ｐゴシック" charset="0"/>
              </a:rPr>
              <a:t>あ</a:t>
            </a:r>
            <a:r>
              <a:rPr lang="ja-JP" altLang="en-US" dirty="0">
                <a:solidFill>
                  <a:srgbClr val="00B0F0"/>
                </a:solidFill>
                <a:latin typeface="Calibri" charset="0"/>
                <a:ea typeface="ＭＳ Ｐゴシック" charset="0"/>
              </a:rPr>
              <a:t>る</a:t>
            </a:r>
            <a:r>
              <a:rPr lang="ja-JP" altLang="en-US" dirty="0">
                <a:latin typeface="Calibri" charset="0"/>
                <a:ea typeface="ＭＳ Ｐゴシック" charset="0"/>
              </a:rPr>
              <a:t>：</a:t>
            </a:r>
            <a:endParaRPr lang="en-US" dirty="0">
              <a:solidFill>
                <a:srgbClr val="00B0F0"/>
              </a:solidFill>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solidFill>
                  <a:srgbClr val="00B050"/>
                </a:solidFill>
                <a:latin typeface="Calibri" charset="0"/>
                <a:ea typeface="ＭＳ Ｐゴシック" charset="0"/>
              </a:rPr>
              <a:t>目標</a:t>
            </a:r>
            <a:r>
              <a:rPr lang="en-US" dirty="0" err="1">
                <a:latin typeface="Calibri" charset="0"/>
                <a:ea typeface="ＭＳ Ｐゴシック" charset="0"/>
              </a:rPr>
              <a:t>の観点からの</a:t>
            </a:r>
            <a:r>
              <a:rPr lang="ja-JP" altLang="en-US" dirty="0">
                <a:solidFill>
                  <a:srgbClr val="FF0000"/>
                </a:solidFill>
                <a:latin typeface="Calibri" charset="0"/>
                <a:ea typeface="ＭＳ Ｐゴシック" charset="0"/>
              </a:rPr>
              <a:t>指導</a:t>
            </a:r>
            <a:endParaRPr lang="en-US" dirty="0">
              <a:solidFill>
                <a:srgbClr val="FF0000"/>
              </a:solidFill>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a:t>
            </a:r>
            <a:r>
              <a:rPr lang="ja-JP" altLang="en-US" dirty="0">
                <a:solidFill>
                  <a:srgbClr val="00B0F0"/>
                </a:solidFill>
                <a:latin typeface="Calibri" charset="0"/>
                <a:ea typeface="ＭＳ Ｐゴシック" charset="0"/>
              </a:rPr>
              <a:t>エンジニアなど</a:t>
            </a:r>
            <a:r>
              <a:rPr lang="ja-JP" altLang="en-US" dirty="0">
                <a:solidFill>
                  <a:srgbClr val="FF0000"/>
                </a:solidFill>
                <a:latin typeface="Calibri" charset="0"/>
                <a:ea typeface="ＭＳ Ｐゴシック" charset="0"/>
              </a:rPr>
              <a:t>の参加</a:t>
            </a:r>
            <a:r>
              <a:rPr lang="en-US" dirty="0" err="1">
                <a:solidFill>
                  <a:srgbClr val="FF0000"/>
                </a:solidFill>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solidFill>
                  <a:srgbClr val="00B0F0"/>
                </a:solidFill>
                <a:latin typeface="Calibri" charset="0"/>
                <a:ea typeface="ＭＳ Ｐゴシック" charset="0"/>
              </a:rPr>
              <a:t>も</a:t>
            </a:r>
            <a:r>
              <a:rPr lang="en-US" dirty="0">
                <a:solidFill>
                  <a:srgbClr val="00B0F0"/>
                </a:solidFill>
                <a:latin typeface="Calibri" charset="0"/>
                <a:ea typeface="ＭＳ Ｐゴシック" charset="0"/>
              </a:rPr>
              <a:t>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a:t>
            </a:r>
            <a:r>
              <a:rPr lang="en-US" dirty="0" err="1">
                <a:solidFill>
                  <a:srgbClr val="FF0000"/>
                </a:solidFill>
                <a:latin typeface="Calibri" charset="0"/>
                <a:ea typeface="ＭＳ Ｐゴシック" charset="0"/>
              </a:rPr>
              <a:t>用分</a:t>
            </a:r>
            <a:r>
              <a:rPr lang="en-US" dirty="0" err="1">
                <a:latin typeface="Calibri" charset="0"/>
                <a:ea typeface="ＭＳ Ｐゴシック" charset="0"/>
              </a:rPr>
              <a:t>析にあたり、FOSSコンポーネント</a:t>
            </a:r>
            <a:r>
              <a:rPr lang="ja-JP" altLang="en-US" dirty="0">
                <a:solidFill>
                  <a:srgbClr val="00B0F0"/>
                </a:solidFill>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solidFill>
                  <a:srgbClr val="00B0F0"/>
                </a:solidFill>
                <a:latin typeface="Calibri" charset="0"/>
                <a:ea typeface="ＭＳ Ｐゴシック" charset="0"/>
              </a:rPr>
              <a:t>方法などの情報</a:t>
            </a:r>
            <a:r>
              <a:rPr lang="en-US" dirty="0" err="1">
                <a:latin typeface="Calibri" charset="0"/>
                <a:ea typeface="ＭＳ Ｐゴシック" charset="0"/>
              </a:rPr>
              <a:t>を集め</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r>
              <a:rPr lang="ja-JP" altLang="en-US" dirty="0">
                <a:solidFill>
                  <a:srgbClr val="00B0F0"/>
                </a:solidFill>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solidFill>
                  <a:srgbClr val="00B0F0"/>
                </a:solidFill>
                <a:latin typeface="Calibri" charset="0"/>
                <a:ea typeface="ＭＳ Ｐゴシック" charset="0"/>
              </a:rPr>
              <a:t>る</a:t>
            </a:r>
            <a:r>
              <a:rPr lang="ja-JP" altLang="en-US" dirty="0">
                <a:latin typeface="Calibri" charset="0"/>
                <a:ea typeface="ＭＳ Ｐゴシック" charset="0"/>
              </a:rPr>
              <a:t>。</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solidFill>
                  <a:srgbClr val="00B0F0"/>
                </a:solidFill>
                <a:latin typeface="Calibri" charset="0"/>
                <a:ea typeface="ＭＳ Ｐゴシック" charset="0"/>
              </a:rPr>
              <a:t>版名（</a:t>
            </a:r>
            <a:r>
              <a:rPr lang="en-US" sz="2000" b="0" dirty="0" err="1">
                <a:solidFill>
                  <a:srgbClr val="00B0F0"/>
                </a:solidFill>
                <a:latin typeface="Calibri" charset="0"/>
                <a:ea typeface="ＭＳ Ｐゴシック" charset="0"/>
              </a:rPr>
              <a:t>バージョン</a:t>
            </a:r>
            <a:r>
              <a:rPr lang="ja-JP" altLang="en-US" sz="2000" b="0" dirty="0">
                <a:solidFill>
                  <a:srgbClr val="00B0F0"/>
                </a:solidFill>
                <a:latin typeface="Calibri" charset="0"/>
                <a:ea typeface="ＭＳ Ｐゴシック" charset="0"/>
              </a:rPr>
              <a:t>番号）</a:t>
            </a:r>
            <a:endParaRPr lang="en-US" sz="2000" b="0" dirty="0">
              <a:solidFill>
                <a:srgbClr val="00B0F0"/>
              </a:solidFill>
              <a:latin typeface="Calibri" charset="0"/>
              <a:ea typeface="ＭＳ Ｐゴシック" charset="0"/>
            </a:endParaRPr>
          </a:p>
          <a:p>
            <a:pPr>
              <a:lnSpc>
                <a:spcPct val="110000"/>
              </a:lnSpc>
              <a:buFont typeface="Arial"/>
              <a:buChar char="•"/>
            </a:pPr>
            <a:r>
              <a:rPr lang="ja-JP" altLang="en-US" sz="2000" b="0" dirty="0">
                <a:solidFill>
                  <a:srgbClr val="00B0F0"/>
                </a:solidFill>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solidFill>
                  <a:srgbClr val="00B0F0"/>
                </a:solidFill>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solidFill>
                  <a:srgbClr val="00B0F0"/>
                </a:solidFill>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solidFill>
                  <a:srgbClr val="00B050"/>
                </a:solidFill>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solidFill>
                  <a:srgbClr val="FF0000"/>
                </a:solidFill>
                <a:latin typeface="Calibri" charset="0"/>
                <a:ea typeface="ＭＳ Ｐゴシック" charset="0"/>
              </a:rPr>
              <a:t>製</a:t>
            </a:r>
            <a:r>
              <a:rPr lang="en-US" sz="2000" b="0" dirty="0" err="1">
                <a:latin typeface="Calibri" charset="0"/>
                <a:ea typeface="ＭＳ Ｐゴシック" charset="0"/>
              </a:rPr>
              <a:t>品で意図している使用</a:t>
            </a:r>
            <a:r>
              <a:rPr lang="ja-JP" altLang="en-US" sz="2000" b="0" dirty="0">
                <a:solidFill>
                  <a:srgbClr val="FF0000"/>
                </a:solidFill>
                <a:latin typeface="Calibri" charset="0"/>
                <a:ea typeface="ＭＳ Ｐゴシック" charset="0"/>
              </a:rPr>
              <a:t>方法</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solidFill>
                  <a:srgbClr val="00B0F0"/>
                </a:solidFill>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solidFill>
                  <a:srgbClr val="FF0000"/>
                </a:solidFill>
                <a:latin typeface="Calibri" charset="0"/>
                <a:ea typeface="ＭＳ Ｐゴシック" charset="0"/>
              </a:rPr>
              <a:t>を</a:t>
            </a:r>
            <a:r>
              <a:rPr lang="en-US" sz="2000" b="0" dirty="0" err="1">
                <a:solidFill>
                  <a:srgbClr val="FF0000"/>
                </a:solidFill>
                <a:latin typeface="Calibri" charset="0"/>
                <a:ea typeface="ＭＳ Ｐゴシック" charset="0"/>
              </a:rPr>
              <a:t>入手</a:t>
            </a:r>
            <a:r>
              <a:rPr lang="ja-JP" altLang="en-US" sz="2000" b="0" dirty="0">
                <a:solidFill>
                  <a:srgbClr val="FF0000"/>
                </a:solidFill>
                <a:latin typeface="Calibri" charset="0"/>
                <a:ea typeface="ＭＳ Ｐゴシック" charset="0"/>
              </a:rPr>
              <a:t>できるか</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solidFill>
                  <a:srgbClr val="00B0F0"/>
                </a:solidFill>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solidFill>
                  <a:srgbClr val="FF0000"/>
                </a:solidFill>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solidFill>
                  <a:srgbClr val="FF0000"/>
                </a:solidFill>
                <a:latin typeface="Calibri" charset="0"/>
                <a:ea typeface="ＭＳ Ｐゴシック" charset="0"/>
              </a:rPr>
              <a:t>著作</a:t>
            </a:r>
            <a:r>
              <a:rPr lang="en-US" sz="1700" dirty="0" err="1">
                <a:latin typeface="Calibri" charset="0"/>
                <a:ea typeface="ＭＳ Ｐゴシック" charset="0"/>
              </a:rPr>
              <a:t>権表示、帰属</a:t>
            </a:r>
            <a:r>
              <a:rPr lang="ja-JP" altLang="en-US" sz="1700" dirty="0">
                <a:solidFill>
                  <a:srgbClr val="FF0000"/>
                </a:solidFill>
                <a:latin typeface="Calibri" charset="0"/>
                <a:ea typeface="ＭＳ Ｐゴシック" charset="0"/>
              </a:rPr>
              <a:t>告知</a:t>
            </a:r>
            <a:r>
              <a:rPr lang="en-US" sz="1700" dirty="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solidFill>
                  <a:srgbClr val="FF0000"/>
                </a:solidFill>
                <a:latin typeface="Calibri" charset="0"/>
                <a:ea typeface="ＭＳ Ｐゴシック" charset="0"/>
              </a:rPr>
              <a:t>履行に</a:t>
            </a:r>
            <a:r>
              <a:rPr lang="en-US" sz="1700" dirty="0" err="1">
                <a:latin typeface="Calibri" charset="0"/>
                <a:ea typeface="ＭＳ Ｐゴシック" charset="0"/>
              </a:rPr>
              <a:t>必要</a:t>
            </a:r>
            <a:r>
              <a:rPr lang="ja-JP" altLang="en-US" sz="1700" dirty="0">
                <a:solidFill>
                  <a:srgbClr val="FF0000"/>
                </a:solidFill>
                <a:latin typeface="Calibri" charset="0"/>
                <a:ea typeface="ＭＳ Ｐゴシック" charset="0"/>
              </a:rPr>
              <a:t>な</a:t>
            </a:r>
            <a:r>
              <a:rPr lang="en-US" sz="1700" dirty="0" err="1">
                <a:latin typeface="Calibri" charset="0"/>
                <a:ea typeface="ＭＳ Ｐゴシック" charset="0"/>
              </a:rPr>
              <a:t>ベンダー改変</a:t>
            </a:r>
            <a:r>
              <a:rPr lang="en-US" sz="1700" dirty="0" err="1">
                <a:solidFill>
                  <a:srgbClr val="FF0000"/>
                </a:solidFill>
                <a:latin typeface="Calibri" charset="0"/>
                <a:ea typeface="ＭＳ Ｐゴシック" charset="0"/>
              </a:rPr>
              <a:t>ソー</a:t>
            </a:r>
            <a:r>
              <a:rPr lang="en-US" sz="1700" dirty="0" err="1">
                <a:latin typeface="Calibri" charset="0"/>
                <a:ea typeface="ＭＳ Ｐゴシック" charset="0"/>
              </a:rPr>
              <a:t>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solidFill>
                  <a:srgbClr val="00B0F0"/>
                </a:solidFill>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solidFill>
                  <a:srgbClr val="00B0F0"/>
                </a:solidFill>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solidFill>
                  <a:srgbClr val="FF0000"/>
                </a:solidFill>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solidFill>
                  <a:srgbClr val="00B0F0"/>
                </a:solidFill>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solidFill>
                  <a:srgbClr val="00B0F0"/>
                </a:solidFill>
                <a:latin typeface="Calibri" charset="0"/>
                <a:ea typeface="ＭＳ Ｐゴシック" charset="0"/>
              </a:rPr>
              <a:t>協力して</a:t>
            </a:r>
            <a:r>
              <a:rPr lang="ja-JP" altLang="en-US" sz="2000" dirty="0">
                <a:solidFill>
                  <a:srgbClr val="00B0F0"/>
                </a:solidFill>
                <a:latin typeface="Calibri" charset="0"/>
                <a:ea typeface="ＭＳ Ｐゴシック" charset="0"/>
              </a:rPr>
              <a:t>行う</a:t>
            </a:r>
            <a:r>
              <a:rPr lang="en-US" sz="2000" dirty="0">
                <a:solidFill>
                  <a:srgbClr val="00B0F0"/>
                </a:solidFill>
                <a:latin typeface="Calibri" charset="0"/>
                <a:ea typeface="ＭＳ Ｐゴシック" charset="0"/>
              </a:rPr>
              <a:t>。</a:t>
            </a:r>
            <a:r>
              <a:rPr lang="ja-JP" altLang="en-US" sz="2000" dirty="0">
                <a:solidFill>
                  <a:srgbClr val="00B0F0"/>
                </a:solidFill>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ja-JP" altLang="en-US" sz="2000" dirty="0">
                <a:solidFill>
                  <a:srgbClr val="00B0F0"/>
                </a:solidFill>
                <a:latin typeface="Calibri" charset="0"/>
                <a:ea typeface="ＭＳ Ｐゴシック" charset="0"/>
              </a:rPr>
              <a:t>、</a:t>
            </a:r>
            <a:r>
              <a:rPr lang="en-US" sz="2000" dirty="0" err="1">
                <a:latin typeface="Calibri" charset="0"/>
                <a:ea typeface="ＭＳ Ｐゴシック" charset="0"/>
              </a:rPr>
              <a:t>以下の</a:t>
            </a:r>
            <a:r>
              <a:rPr lang="ja-JP" altLang="en-US" sz="2000" dirty="0">
                <a:solidFill>
                  <a:srgbClr val="00B0F0"/>
                </a:solidFill>
                <a:latin typeface="Calibri" charset="0"/>
                <a:ea typeface="ＭＳ Ｐゴシック" charset="0"/>
              </a:rPr>
              <a:t>複数のチームが含まれる。</a:t>
            </a:r>
            <a:endParaRPr lang="en-US" sz="2000" dirty="0">
              <a:solidFill>
                <a:srgbClr val="00B0F0"/>
              </a:solidFill>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solidFill>
                  <a:srgbClr val="00B0F0"/>
                </a:solidFill>
                <a:latin typeface="Calibri" charset="0"/>
                <a:ea typeface="ＭＳ Ｐゴシック" charset="0"/>
              </a:rPr>
              <a:t>FOSSの使用</a:t>
            </a:r>
            <a:r>
              <a:rPr lang="ja-JP" altLang="en-US" sz="1600" b="0" dirty="0">
                <a:solidFill>
                  <a:srgbClr val="00B0F0"/>
                </a:solidFill>
                <a:latin typeface="Calibri" charset="0"/>
                <a:ea typeface="ＭＳ Ｐゴシック" charset="0"/>
              </a:rPr>
              <a:t>の</a:t>
            </a:r>
            <a:r>
              <a:rPr lang="en-US" sz="1600" b="0" dirty="0" err="1">
                <a:solidFill>
                  <a:srgbClr val="00B0F0"/>
                </a:solidFill>
                <a:latin typeface="Calibri" charset="0"/>
                <a:ea typeface="ＭＳ Ｐゴシック" charset="0"/>
              </a:rPr>
              <a:t>確認</a:t>
            </a:r>
            <a:r>
              <a:rPr lang="ja-JP" altLang="en-US" sz="1600" b="0" dirty="0">
                <a:solidFill>
                  <a:srgbClr val="00B0F0"/>
                </a:solidFill>
                <a:latin typeface="Calibri" charset="0"/>
                <a:ea typeface="ＭＳ Ｐゴシック" charset="0"/>
              </a:rPr>
              <a:t>と</a:t>
            </a:r>
            <a:r>
              <a:rPr lang="en-US" sz="1600" b="0" dirty="0" err="1">
                <a:solidFill>
                  <a:srgbClr val="00B0F0"/>
                </a:solidFill>
                <a:latin typeface="Calibri" charset="0"/>
                <a:ea typeface="ＭＳ Ｐゴシック" charset="0"/>
              </a:rPr>
              <a:t>追跡を支援する</a:t>
            </a:r>
            <a:r>
              <a:rPr lang="ja-JP" altLang="en-US" sz="1600" b="0" dirty="0">
                <a:solidFill>
                  <a:srgbClr val="00B050"/>
                </a:solidFill>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solidFill>
                  <a:srgbClr val="FF0000"/>
                </a:solidFill>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solidFill>
                  <a:srgbClr val="00B0F0"/>
                </a:solidFill>
                <a:latin typeface="Calibri" charset="0"/>
                <a:ea typeface="ＭＳ Ｐゴシック" charset="0"/>
              </a:rPr>
              <a:t>い、</a:t>
            </a:r>
            <a:r>
              <a:rPr lang="en-US" altLang="ja-JP" sz="1600" dirty="0">
                <a:solidFill>
                  <a:srgbClr val="00B0F0"/>
                </a:solidFill>
                <a:latin typeface="Calibri" charset="0"/>
                <a:ea typeface="ＭＳ Ｐゴシック" charset="0"/>
              </a:rPr>
              <a:t> </a:t>
            </a:r>
            <a:r>
              <a:rPr lang="en-US" altLang="ja-JP" sz="1600" dirty="0" err="1">
                <a:solidFill>
                  <a:srgbClr val="00B0F0"/>
                </a:solidFill>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65593" y="4138987"/>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6" name="TextBox 25"/>
          <p:cNvSpPr txBox="1"/>
          <p:nvPr/>
        </p:nvSpPr>
        <p:spPr>
          <a:xfrm>
            <a:off x="8424260" y="416346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solidFill>
                  <a:srgbClr val="FF0000"/>
                </a:solidFill>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solidFill>
                  <a:srgbClr val="00B0F0"/>
                </a:solidFill>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solidFill>
                  <a:srgbClr val="FF0000"/>
                </a:solidFill>
                <a:latin typeface="Calibri" charset="0"/>
                <a:ea typeface="ＭＳ Ｐゴシック" charset="0"/>
              </a:rPr>
              <a:t>開示</a:t>
            </a:r>
            <a:r>
              <a:rPr lang="en-US" sz="2000" b="0" dirty="0" err="1">
                <a:latin typeface="Calibri" charset="0"/>
                <a:ea typeface="ＭＳ Ｐゴシック" charset="0"/>
              </a:rPr>
              <a:t>されていないFOSSの使用についてはコード</a:t>
            </a:r>
            <a:r>
              <a:rPr lang="en-US" sz="2000" b="0" dirty="0">
                <a:latin typeface="Calibri" charset="0"/>
                <a:ea typeface="ＭＳ Ｐゴシック" charset="0"/>
              </a:rPr>
              <a:t> </a:t>
            </a:r>
            <a:r>
              <a:rPr lang="ja-JP" altLang="en-US" sz="2000" b="0" dirty="0">
                <a:latin typeface="Calibri" charset="0"/>
                <a:ea typeface="ＭＳ Ｐゴシック" charset="0"/>
              </a:rPr>
              <a:t>スキャンツールが使われることがあ</a:t>
            </a:r>
            <a:r>
              <a:rPr lang="ja-JP" altLang="en-US" sz="2000" b="0" dirty="0">
                <a:solidFill>
                  <a:srgbClr val="00B0F0"/>
                </a:solidFill>
                <a:latin typeface="Calibri" charset="0"/>
                <a:ea typeface="ＭＳ Ｐゴシック" charset="0"/>
              </a:rPr>
              <a:t>る</a:t>
            </a:r>
            <a:r>
              <a:rPr lang="ja-JP" altLang="en-US" sz="2000" b="0" dirty="0">
                <a:latin typeface="Calibri" charset="0"/>
                <a:ea typeface="ＭＳ Ｐゴシック" charset="0"/>
              </a:rPr>
              <a:t>）</a:t>
            </a:r>
            <a:endParaRPr lang="en-US" sz="1800" dirty="0">
              <a:latin typeface="+mn-ea"/>
            </a:endParaRPr>
          </a:p>
          <a:p>
            <a:pPr>
              <a:buFont typeface="Arial"/>
              <a:buChar char="•"/>
            </a:pPr>
            <a:r>
              <a:rPr lang="ja-JP" altLang="en-US" sz="2000" b="0" dirty="0">
                <a:solidFill>
                  <a:srgbClr val="FF0000"/>
                </a:solidFill>
                <a:latin typeface="Calibri" charset="0"/>
                <a:ea typeface="ＭＳ Ｐゴシック" charset="0"/>
              </a:rPr>
              <a:t>言明</a:t>
            </a:r>
            <a:r>
              <a:rPr lang="en-US" sz="2000" b="0" dirty="0" err="1">
                <a:latin typeface="Calibri" charset="0"/>
                <a:ea typeface="ＭＳ Ｐゴシック" charset="0"/>
              </a:rPr>
              <a:t>されたライセンスがコードファイルにある内容と</a:t>
            </a:r>
            <a:r>
              <a:rPr lang="ja-JP" altLang="en-US" sz="2000" b="0" dirty="0">
                <a:solidFill>
                  <a:srgbClr val="FF0000"/>
                </a:solidFill>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en-US" sz="2000" b="0" dirty="0" err="1">
                <a:latin typeface="Calibri" charset="0"/>
                <a:ea typeface="ＭＳ Ｐゴシック" charset="0"/>
              </a:rPr>
              <a:t>そのライセンスがソフトウェアの</a:t>
            </a:r>
            <a:r>
              <a:rPr lang="ja-JP" altLang="en-US" sz="2000" dirty="0">
                <a:solidFill>
                  <a:srgbClr val="FF0000"/>
                </a:solidFill>
                <a:latin typeface="Calibri" charset="0"/>
                <a:ea typeface="ＭＳ Ｐゴシック" charset="0"/>
              </a:rPr>
              <a:t>提案された</a:t>
            </a:r>
            <a:r>
              <a:rPr lang="en-US" sz="2000" b="0" dirty="0" err="1">
                <a:solidFill>
                  <a:srgbClr val="FF0000"/>
                </a:solidFill>
                <a:latin typeface="Calibri" charset="0"/>
                <a:ea typeface="ＭＳ Ｐゴシック" charset="0"/>
              </a:rPr>
              <a:t>使用</a:t>
            </a:r>
            <a:r>
              <a:rPr lang="ja-JP" altLang="en-US" sz="2000" b="0" dirty="0">
                <a:solidFill>
                  <a:srgbClr val="FF0000"/>
                </a:solidFill>
                <a:latin typeface="Calibri" charset="0"/>
                <a:ea typeface="ＭＳ Ｐゴシック" charset="0"/>
              </a:rPr>
              <a:t>方法</a:t>
            </a:r>
            <a:r>
              <a:rPr lang="en-US" sz="2000" b="0" dirty="0" err="1">
                <a:latin typeface="Calibri" charset="0"/>
                <a:ea typeface="ＭＳ Ｐゴシック" charset="0"/>
              </a:rPr>
              <a:t>を本当に許容しているか</a:t>
            </a:r>
            <a:r>
              <a:rPr lang="en-US" sz="2000" b="0" dirty="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87652" y="3237376"/>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33" name="TextBox 32"/>
          <p:cNvSpPr txBox="1"/>
          <p:nvPr/>
        </p:nvSpPr>
        <p:spPr>
          <a:xfrm>
            <a:off x="561772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solidFill>
                  <a:srgbClr val="FF0000"/>
                </a:solidFill>
                <a:latin typeface="Calibri" charset="0"/>
                <a:ea typeface="ＭＳ Ｐゴシック" charset="0"/>
              </a:rPr>
              <a:t>の遂行</a:t>
            </a:r>
            <a:endParaRPr lang="en-US" dirty="0">
              <a:solidFill>
                <a:srgbClr val="FF0000"/>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FOSSレビュープロセスは、インタラクティブな取</a:t>
            </a:r>
            <a:r>
              <a:rPr lang="ja-JP" altLang="en-US" sz="1800" dirty="0">
                <a:solidFill>
                  <a:srgbClr val="00B0F0"/>
                </a:solidFill>
                <a:latin typeface="Calibri" charset="0"/>
                <a:ea typeface="ＭＳ Ｐゴシック" charset="0"/>
              </a:rPr>
              <a:t>り</a:t>
            </a:r>
            <a:r>
              <a:rPr lang="en-US" sz="1800" dirty="0" err="1">
                <a:latin typeface="Calibri" charset="0"/>
                <a:ea typeface="ＭＳ Ｐゴシック" charset="0"/>
              </a:rPr>
              <a:t>組み。この作業はエンジニアリング</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r>
              <a:rPr lang="en-US" sz="1800" dirty="0" err="1">
                <a:solidFill>
                  <a:srgbClr val="00B050"/>
                </a:solidFill>
                <a:latin typeface="Calibri" charset="0"/>
                <a:ea typeface="ＭＳ Ｐゴシック" charset="0"/>
              </a:rPr>
              <a:t>また</a:t>
            </a:r>
            <a:r>
              <a:rPr lang="ja-JP" altLang="en-US" sz="1800" dirty="0">
                <a:solidFill>
                  <a:srgbClr val="00B050"/>
                </a:solidFill>
                <a:latin typeface="Calibri" charset="0"/>
                <a:ea typeface="ＭＳ Ｐゴシック" charset="0"/>
              </a:rPr>
              <a:t>フォローアップの議論で分野をまたいだ作業が必要となる</a:t>
            </a:r>
            <a:r>
              <a:rPr lang="ja-JP" altLang="en-US" sz="1800" dirty="0">
                <a:solidFill>
                  <a:srgbClr val="00B0F0"/>
                </a:solidFill>
                <a:latin typeface="Calibri" charset="0"/>
                <a:ea typeface="ＭＳ Ｐゴシック" charset="0"/>
              </a:rPr>
              <a:t>ため</a:t>
            </a:r>
            <a:r>
              <a:rPr lang="ja-JP" altLang="en-US" sz="1800" dirty="0">
                <a:solidFill>
                  <a:srgbClr val="00B050"/>
                </a:solidFill>
                <a:latin typeface="Calibri" charset="0"/>
                <a:ea typeface="ＭＳ Ｐゴシック" charset="0"/>
              </a:rPr>
              <a:t>、すべて</a:t>
            </a:r>
            <a:r>
              <a:rPr lang="en-US" sz="1800" dirty="0" err="1">
                <a:solidFill>
                  <a:srgbClr val="00B050"/>
                </a:solidFill>
                <a:latin typeface="Calibri" charset="0"/>
                <a:ea typeface="ＭＳ Ｐゴシック" charset="0"/>
              </a:rPr>
              <a:t>の参加者が</a:t>
            </a:r>
            <a:r>
              <a:rPr lang="ja-JP" altLang="en-US" sz="1800" dirty="0">
                <a:solidFill>
                  <a:srgbClr val="00B050"/>
                </a:solidFill>
                <a:latin typeface="Calibri" charset="0"/>
                <a:ea typeface="ＭＳ Ｐゴシック" charset="0"/>
              </a:rPr>
              <a:t>内在する</a:t>
            </a:r>
            <a:r>
              <a:rPr lang="en-US" sz="1800" dirty="0" err="1">
                <a:solidFill>
                  <a:srgbClr val="00B050"/>
                </a:solidFill>
                <a:latin typeface="Calibri" charset="0"/>
                <a:ea typeface="ＭＳ Ｐゴシック" charset="0"/>
              </a:rPr>
              <a:t>問題を理解</a:t>
            </a:r>
            <a:r>
              <a:rPr lang="ja-JP" altLang="en-US" sz="1800" dirty="0">
                <a:solidFill>
                  <a:srgbClr val="00B0F0"/>
                </a:solidFill>
                <a:latin typeface="Calibri" charset="0"/>
                <a:ea typeface="ＭＳ Ｐゴシック" charset="0"/>
              </a:rPr>
              <a:t>する</a:t>
            </a:r>
            <a:r>
              <a:rPr lang="ja-JP" altLang="en-US" sz="1800" dirty="0">
                <a:solidFill>
                  <a:srgbClr val="00B050"/>
                </a:solidFill>
                <a:latin typeface="Calibri" charset="0"/>
                <a:ea typeface="ＭＳ Ｐゴシック" charset="0"/>
              </a:rPr>
              <a:t>。</a:t>
            </a:r>
            <a:r>
              <a:rPr lang="en-US" sz="1800" dirty="0" err="1">
                <a:latin typeface="Calibri" charset="0"/>
                <a:ea typeface="ＭＳ Ｐゴシック" charset="0"/>
              </a:rPr>
              <a:t>このプロセスは最終的にFOSS使用に関する明確な</a:t>
            </a:r>
            <a:r>
              <a:rPr lang="ja-JP" altLang="en-US" sz="1800" dirty="0">
                <a:solidFill>
                  <a:srgbClr val="FF0000"/>
                </a:solidFill>
                <a:latin typeface="Calibri" charset="0"/>
                <a:ea typeface="ＭＳ Ｐゴシック" charset="0"/>
              </a:rPr>
              <a:t>指導</a:t>
            </a:r>
            <a:r>
              <a:rPr lang="en-US" sz="1800" dirty="0" err="1">
                <a:latin typeface="Calibri" charset="0"/>
                <a:ea typeface="ＭＳ Ｐゴシック" charset="0"/>
              </a:rPr>
              <a:t>となる必要があ</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33300" y="3039475"/>
            <a:ext cx="1973610" cy="1212408"/>
            <a:chOff x="-188967" y="2412353"/>
            <a:chExt cx="1973610" cy="1212408"/>
          </a:xfrm>
        </p:grpSpPr>
        <p:grpSp>
          <p:nvGrpSpPr>
            <p:cNvPr id="16" name="Group 15"/>
            <p:cNvGrpSpPr/>
            <p:nvPr/>
          </p:nvGrpSpPr>
          <p:grpSpPr>
            <a:xfrm>
              <a:off x="-188967" y="2412353"/>
              <a:ext cx="1973610" cy="771113"/>
              <a:chOff x="-188967" y="2412353"/>
              <a:chExt cx="1973610" cy="771113"/>
            </a:xfrm>
          </p:grpSpPr>
          <p:sp>
            <p:nvSpPr>
              <p:cNvPr id="18" name="TextBox 17"/>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19" name="TextBox 18"/>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72468" y="4193989"/>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4" name="TextBox 23"/>
          <p:cNvSpPr txBox="1"/>
          <p:nvPr/>
        </p:nvSpPr>
        <p:spPr>
          <a:xfrm>
            <a:off x="845117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711647" y="34584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9309" y="4316671"/>
            <a:ext cx="4273016" cy="1460318"/>
          </a:xfrm>
          <a:prstGeom prst="rect">
            <a:avLst/>
          </a:prstGeom>
        </p:spPr>
      </p:pic>
      <p:sp>
        <p:nvSpPr>
          <p:cNvPr id="37" name="TextBox 36"/>
          <p:cNvSpPr txBox="1"/>
          <p:nvPr/>
        </p:nvSpPr>
        <p:spPr>
          <a:xfrm>
            <a:off x="5725888" y="4708460"/>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err="1">
                <a:latin typeface="Calibri" charset="0"/>
                <a:ea typeface="ＭＳ Ｐゴシック" charset="0"/>
              </a:rPr>
              <a:t>FOSSレビューのプロセスにおいては、関係者間での意見の相違があったり、ある決定が特別に重要だったりする場合を想定し、十分な</a:t>
            </a:r>
            <a:r>
              <a:rPr lang="ja-JP" altLang="en-US" sz="2000" dirty="0">
                <a:latin typeface="Calibri" charset="0"/>
                <a:ea typeface="ＭＳ Ｐゴシック" charset="0"/>
              </a:rPr>
              <a:t>上級</a:t>
            </a:r>
            <a:r>
              <a:rPr lang="en-US" sz="2000" dirty="0" err="1">
                <a:latin typeface="Calibri" charset="0"/>
                <a:ea typeface="ＭＳ Ｐゴシック" charset="0"/>
              </a:rPr>
              <a:t>監督機能が必要とな</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347051" y="2812574"/>
            <a:ext cx="1973610" cy="1212408"/>
            <a:chOff x="-188967" y="2412353"/>
            <a:chExt cx="1973610" cy="1212408"/>
          </a:xfrm>
        </p:grpSpPr>
        <p:grpSp>
          <p:nvGrpSpPr>
            <p:cNvPr id="34" name="Group 33"/>
            <p:cNvGrpSpPr/>
            <p:nvPr/>
          </p:nvGrpSpPr>
          <p:grpSpPr>
            <a:xfrm>
              <a:off x="-188967" y="2412353"/>
              <a:ext cx="1973610" cy="771113"/>
              <a:chOff x="-188967" y="2412353"/>
              <a:chExt cx="1973610" cy="771113"/>
            </a:xfrm>
          </p:grpSpPr>
          <p:sp>
            <p:nvSpPr>
              <p:cNvPr id="39" name="TextBox 38"/>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40" name="TextBox 39"/>
              <p:cNvSpPr txBox="1"/>
              <p:nvPr/>
            </p:nvSpPr>
            <p:spPr>
              <a:xfrm>
                <a:off x="-172936" y="2412353"/>
                <a:ext cx="195757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86219" y="3967088"/>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45" name="TextBox 44"/>
          <p:cNvSpPr txBox="1"/>
          <p:nvPr/>
        </p:nvSpPr>
        <p:spPr>
          <a:xfrm>
            <a:off x="846492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725398" y="323159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739639" y="448155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grpSp>
        <p:nvGrpSpPr>
          <p:cNvPr id="52" name="Group 51"/>
          <p:cNvGrpSpPr/>
          <p:nvPr/>
        </p:nvGrpSpPr>
        <p:grpSpPr>
          <a:xfrm>
            <a:off x="4756065" y="5187787"/>
            <a:ext cx="2480158" cy="960352"/>
            <a:chOff x="3207689" y="4882512"/>
            <a:chExt cx="2480158"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207689" y="5565867"/>
              <a:ext cx="2480158"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00B050"/>
                  </a:solidFill>
                </a:rPr>
                <a:t>上級マネージメント</a:t>
              </a:r>
              <a:r>
                <a:rPr lang="en-US" sz="1200" dirty="0" err="1">
                  <a:solidFill>
                    <a:srgbClr val="333333"/>
                  </a:solidFill>
                </a:rPr>
                <a:t>レビュー委員会</a:t>
              </a:r>
              <a:endParaRPr lang="en-US" sz="1200" dirty="0">
                <a:solidFill>
                  <a:srgbClr val="333333"/>
                </a:solidFill>
              </a:endParaRPr>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solidFill>
                  <a:srgbClr val="00B0F0"/>
                </a:solidFill>
                <a:latin typeface="Calibri" charset="0"/>
                <a:ea typeface="ＭＳ Ｐゴシック" charset="0"/>
              </a:rPr>
              <a:t>時に</a:t>
            </a:r>
            <a:r>
              <a:rPr lang="x-none" dirty="0">
                <a:latin typeface="Calibri" charset="0"/>
                <a:ea typeface="ＭＳ Ｐゴシック" charset="0"/>
              </a:rPr>
              <a:t>最初に行うべき</a:t>
            </a:r>
            <a:r>
              <a:rPr lang="x-none" dirty="0">
                <a:solidFill>
                  <a:srgbClr val="FF0000"/>
                </a:solidFill>
                <a:latin typeface="Calibri" charset="0"/>
                <a:ea typeface="ＭＳ Ｐゴシック" charset="0"/>
              </a:rPr>
              <a:t>ア</a:t>
            </a:r>
            <a:r>
              <a:rPr lang="x-none" dirty="0">
                <a:latin typeface="Calibri" charset="0"/>
                <a:ea typeface="ＭＳ Ｐゴシック" charset="0"/>
              </a:rPr>
              <a:t>クションは</a:t>
            </a:r>
            <a:r>
              <a:rPr lang="ja-JP" altLang="en-US" dirty="0">
                <a:solidFill>
                  <a:srgbClr val="00B0F0"/>
                </a:solidFill>
                <a:latin typeface="Calibri" charset="0"/>
                <a:ea typeface="ＭＳ Ｐゴシック" charset="0"/>
              </a:rPr>
              <a:t>何</a:t>
            </a:r>
            <a:r>
              <a:rPr lang="x-none" dirty="0">
                <a:latin typeface="Calibri" charset="0"/>
                <a:ea typeface="ＭＳ Ｐゴシック" charset="0"/>
              </a:rPr>
              <a:t>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solidFill>
                  <a:srgbClr val="00B0F0"/>
                </a:solidFill>
                <a:latin typeface="Calibri" charset="0"/>
                <a:ea typeface="ＭＳ Ｐゴシック" charset="0"/>
              </a:rPr>
              <a:t>の使用</a:t>
            </a:r>
            <a:r>
              <a:rPr lang="x-none" dirty="0">
                <a:solidFill>
                  <a:srgbClr val="00B0F0"/>
                </a:solidFill>
                <a:latin typeface="Calibri" charset="0"/>
                <a:ea typeface="ＭＳ Ｐゴシック" charset="0"/>
              </a:rPr>
              <a:t>に</a:t>
            </a:r>
            <a:r>
              <a:rPr lang="ja-JP" altLang="en-US" dirty="0">
                <a:solidFill>
                  <a:srgbClr val="00B0F0"/>
                </a:solidFill>
                <a:latin typeface="Calibri" charset="0"/>
                <a:ea typeface="ＭＳ Ｐゴシック" charset="0"/>
              </a:rPr>
              <a:t>関する</a:t>
            </a:r>
            <a:r>
              <a:rPr lang="x-none" dirty="0">
                <a:latin typeface="Calibri" charset="0"/>
                <a:ea typeface="ＭＳ Ｐゴシック" charset="0"/>
              </a:rPr>
              <a:t>質問や疑問があ</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場合、何をす</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solidFill>
                  <a:srgbClr val="00B0F0"/>
                </a:solidFill>
                <a:latin typeface="Calibri" charset="0"/>
                <a:ea typeface="ＭＳ Ｐゴシック" charset="0"/>
              </a:rPr>
              <a:t>の</a:t>
            </a:r>
            <a:r>
              <a:rPr lang="x-none" dirty="0">
                <a:latin typeface="Calibri" charset="0"/>
                <a:ea typeface="ＭＳ Ｐゴシック" charset="0"/>
              </a:rPr>
              <a:t>かを</a:t>
            </a:r>
            <a:r>
              <a:rPr lang="ja-JP" altLang="en-US" dirty="0">
                <a:solidFill>
                  <a:srgbClr val="FF0000"/>
                </a:solidFill>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a:t>
            </a:r>
            <a:r>
              <a:rPr lang="ja-JP" altLang="en-US" dirty="0" err="1">
                <a:latin typeface="Calibri" charset="0"/>
                <a:ea typeface="ＭＳ Ｐゴシック" charset="0"/>
              </a:rPr>
              <a:t>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solidFill>
                  <a:srgbClr val="00B0F0"/>
                </a:solidFill>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t>マネジメント</a:t>
            </a:r>
            <a:r>
              <a:rPr lang="ja-JP" altLang="en-US" dirty="0">
                <a:solidFill>
                  <a:srgbClr val="FF0000"/>
                </a:solidFill>
              </a:rPr>
              <a:t>の始めから終わりまで</a:t>
            </a:r>
            <a:r>
              <a:rPr lang="en-US" dirty="0"/>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もしくはOpenChain</a:t>
            </a:r>
            <a:r>
              <a:rPr lang="en-US" altLang="ja-JP" dirty="0">
                <a:solidFill>
                  <a:srgbClr val="00B050"/>
                </a:solidFill>
                <a:latin typeface="Calibri" charset="0"/>
                <a:ea typeface="MS PGothic" charset="0"/>
              </a:rPr>
              <a:t> </a:t>
            </a:r>
            <a:r>
              <a:rPr lang="en-US" altLang="ja-JP" dirty="0" err="1">
                <a:solidFill>
                  <a:srgbClr val="00B050"/>
                </a:solidFill>
                <a:latin typeface="Calibri" charset="0"/>
                <a:ea typeface="MS PGothic" charset="0"/>
              </a:rPr>
              <a:t>仕様書</a:t>
            </a:r>
            <a:r>
              <a:rPr lang="ja-JP" altLang="en-US" dirty="0">
                <a:solidFill>
                  <a:srgbClr val="00B050"/>
                </a:solidFill>
                <a:latin typeface="Calibri" charset="0"/>
                <a:ea typeface="MS PGothic" charset="0"/>
              </a:rPr>
              <a:t>で定義されている</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供給ソフトウェア</a:t>
            </a:r>
            <a:r>
              <a:rPr lang="en-US" altLang="ja-JP" dirty="0">
                <a:solidFill>
                  <a:srgbClr val="00B050"/>
                </a:solidFill>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solidFill>
                  <a:srgbClr val="FF0000"/>
                </a:solidFill>
                <a:latin typeface="Calibri" charset="0"/>
                <a:ea typeface="MS PGothic" charset="0"/>
              </a:rPr>
              <a:t>一連の業務行動</a:t>
            </a:r>
            <a:r>
              <a:rPr lang="en-US" dirty="0" err="1">
                <a:latin typeface="Calibri" charset="0"/>
                <a:ea typeface="MS PGothic" charset="0"/>
              </a:rPr>
              <a:t>で構成され</a:t>
            </a:r>
            <a:r>
              <a:rPr lang="ja-JP" altLang="en-US" dirty="0">
                <a:solidFill>
                  <a:srgbClr val="00B0F0"/>
                </a:solidFill>
                <a:latin typeface="Calibri" charset="0"/>
                <a:ea typeface="MS PGothic" charset="0"/>
              </a:rPr>
              <a:t>る</a:t>
            </a:r>
            <a:r>
              <a:rPr lang="en-US" dirty="0">
                <a:solidFill>
                  <a:srgbClr val="00B0F0"/>
                </a:solidFill>
                <a:latin typeface="Calibri" charset="0"/>
                <a:ea typeface="MS PGothic" charset="0"/>
              </a:rPr>
              <a:t>  </a:t>
            </a:r>
          </a:p>
          <a:p>
            <a:pPr>
              <a:buFont typeface="Arial"/>
              <a:buChar char="•"/>
            </a:pPr>
            <a:r>
              <a:rPr lang="en-US" dirty="0" err="1">
                <a:latin typeface="Calibri" charset="0"/>
                <a:ea typeface="MS PGothic" charset="0"/>
              </a:rPr>
              <a:t>コンプライアンス</a:t>
            </a:r>
            <a:r>
              <a:rPr lang="ja-JP" altLang="en-US" dirty="0">
                <a:solidFill>
                  <a:srgbClr val="00B050"/>
                </a:solidFill>
                <a:latin typeface="Calibri" charset="0"/>
                <a:ea typeface="MS PGothic" charset="0"/>
              </a:rPr>
              <a:t>精査</a:t>
            </a:r>
            <a:r>
              <a:rPr lang="en-US" dirty="0" err="1">
                <a:latin typeface="Calibri" charset="0"/>
                <a:ea typeface="MS PGothic" charset="0"/>
              </a:rPr>
              <a:t>の結果として、供給ソフトウェアで使用されている</a:t>
            </a:r>
            <a:r>
              <a:rPr lang="ja-JP" altLang="en-US" dirty="0">
                <a:solidFill>
                  <a:srgbClr val="FF0000"/>
                </a:solidFill>
                <a:latin typeface="Calibri" charset="0"/>
                <a:ea typeface="MS PGothic" charset="0"/>
              </a:rPr>
              <a:t>すべて</a:t>
            </a:r>
            <a:r>
              <a:rPr lang="en-US" dirty="0" err="1">
                <a:latin typeface="Calibri" charset="0"/>
                <a:ea typeface="MS PGothic" charset="0"/>
              </a:rPr>
              <a:t>のFOSS</a:t>
            </a:r>
            <a:r>
              <a:rPr lang="ja-JP" altLang="en-US" dirty="0">
                <a:solidFill>
                  <a:srgbClr val="FF0000"/>
                </a:solidFill>
                <a:latin typeface="Calibri" charset="0"/>
                <a:ea typeface="MS PGothic" charset="0"/>
              </a:rPr>
              <a:t>が</a:t>
            </a:r>
            <a:r>
              <a:rPr lang="en-US" dirty="0" err="1">
                <a:solidFill>
                  <a:srgbClr val="FF0000"/>
                </a:solidFill>
                <a:latin typeface="Calibri" charset="0"/>
                <a:ea typeface="MS PGothic" charset="0"/>
              </a:rPr>
              <a:t>特定</a:t>
            </a:r>
            <a:r>
              <a:rPr lang="ja-JP" altLang="en-US" dirty="0">
                <a:solidFill>
                  <a:srgbClr val="FF0000"/>
                </a:solidFill>
                <a:latin typeface="Calibri" charset="0"/>
                <a:ea typeface="MS PGothic" charset="0"/>
              </a:rPr>
              <a:t>でき</a:t>
            </a:r>
            <a:r>
              <a:rPr lang="ja-JP" altLang="en-US" dirty="0">
                <a:solidFill>
                  <a:srgbClr val="00B0F0"/>
                </a:solidFill>
                <a:latin typeface="Calibri" charset="0"/>
                <a:ea typeface="MS PGothic" charset="0"/>
              </a:rPr>
              <a:t>る</a:t>
            </a:r>
            <a:r>
              <a:rPr lang="en-US" dirty="0">
                <a:latin typeface="Calibri" charset="0"/>
                <a:ea typeface="MS PGothic" charset="0"/>
              </a:rPr>
              <a:t>。</a:t>
            </a:r>
            <a:r>
              <a:rPr lang="ja-JP" altLang="en-US" dirty="0">
                <a:solidFill>
                  <a:srgbClr val="FF0000"/>
                </a:solidFill>
                <a:latin typeface="Calibri" charset="0"/>
                <a:ea typeface="MS PGothic" charset="0"/>
              </a:rPr>
              <a:t>それによって</a:t>
            </a:r>
            <a:r>
              <a:rPr lang="ja-JP" altLang="en-US" dirty="0">
                <a:latin typeface="Calibri" charset="0"/>
                <a:ea typeface="MS PGothic" charset="0"/>
              </a:rPr>
              <a:t>、</a:t>
            </a:r>
            <a:r>
              <a:rPr lang="en-US" dirty="0" err="1">
                <a:latin typeface="Calibri" charset="0"/>
                <a:ea typeface="MS PGothic" charset="0"/>
              </a:rPr>
              <a:t>すべてのFOSSライセンスの義務</a:t>
            </a:r>
            <a:r>
              <a:rPr lang="ja-JP" altLang="en-US" dirty="0">
                <a:solidFill>
                  <a:srgbClr val="FF0000"/>
                </a:solidFill>
                <a:latin typeface="Calibri" charset="0"/>
                <a:ea typeface="MS PGothic" charset="0"/>
              </a:rPr>
              <a:t>が</a:t>
            </a:r>
            <a:r>
              <a:rPr lang="en-US" dirty="0" err="1">
                <a:latin typeface="Calibri" charset="0"/>
                <a:ea typeface="MS PGothic" charset="0"/>
              </a:rPr>
              <a:t>履行され</a:t>
            </a:r>
            <a:r>
              <a:rPr lang="ja-JP" altLang="en-US" dirty="0">
                <a:solidFill>
                  <a:srgbClr val="00B050"/>
                </a:solidFill>
                <a:latin typeface="Calibri" charset="0"/>
                <a:ea typeface="MS PGothic" charset="0"/>
              </a:rPr>
              <a:t>ていること</a:t>
            </a:r>
            <a:r>
              <a:rPr lang="en-US" dirty="0">
                <a:solidFill>
                  <a:srgbClr val="FF0000"/>
                </a:solidFill>
                <a:latin typeface="Calibri" charset="0"/>
                <a:ea typeface="MS PGothic" charset="0"/>
              </a:rPr>
              <a:t>、</a:t>
            </a:r>
            <a:r>
              <a:rPr lang="ja-JP" altLang="en-US" dirty="0">
                <a:solidFill>
                  <a:srgbClr val="FF0000"/>
                </a:solidFill>
                <a:latin typeface="Calibri" charset="0"/>
                <a:ea typeface="MS PGothic" charset="0"/>
              </a:rPr>
              <a:t>また、将来に渡って</a:t>
            </a:r>
            <a:r>
              <a:rPr lang="en-US" dirty="0" err="1">
                <a:solidFill>
                  <a:srgbClr val="FF0000"/>
                </a:solidFill>
                <a:latin typeface="Calibri" charset="0"/>
                <a:ea typeface="MS PGothic" charset="0"/>
              </a:rPr>
              <a:t>履行されることを確</a:t>
            </a:r>
            <a:r>
              <a:rPr lang="ja-JP" altLang="en-US" dirty="0" err="1">
                <a:solidFill>
                  <a:srgbClr val="FF0000"/>
                </a:solidFill>
                <a:latin typeface="Calibri" charset="0"/>
                <a:ea typeface="MS PGothic" charset="0"/>
              </a:rPr>
              <a:t>かな</a:t>
            </a:r>
            <a:r>
              <a:rPr lang="ja-JP" altLang="en-US" dirty="0">
                <a:solidFill>
                  <a:srgbClr val="FF0000"/>
                </a:solidFill>
                <a:latin typeface="Calibri" charset="0"/>
                <a:ea typeface="MS PGothic" charset="0"/>
              </a:rPr>
              <a:t>ものに</a:t>
            </a:r>
            <a:r>
              <a:rPr lang="ja-JP" altLang="en-US" dirty="0">
                <a:solidFill>
                  <a:srgbClr val="00B0F0"/>
                </a:solidFill>
                <a:latin typeface="Calibri" charset="0"/>
                <a:ea typeface="MS PGothic" charset="0"/>
              </a:rPr>
              <a:t>する</a:t>
            </a:r>
            <a:r>
              <a:rPr lang="en-US" dirty="0">
                <a:latin typeface="Calibri" charset="0"/>
                <a:ea typeface="MS PGothic" charset="0"/>
              </a:rPr>
              <a:t>。</a:t>
            </a:r>
          </a:p>
          <a:p>
            <a:pPr>
              <a:buFont typeface="Arial"/>
              <a:buChar char="•"/>
            </a:pPr>
            <a:r>
              <a:rPr lang="en-US" dirty="0" err="1">
                <a:latin typeface="Calibri" charset="0"/>
                <a:ea typeface="MS PGothic" charset="0"/>
              </a:rPr>
              <a:t>大企業が詳細なプロセスを保有する一方で</a:t>
            </a:r>
            <a:r>
              <a:rPr lang="ja-JP" altLang="en-US" dirty="0" err="1">
                <a:solidFill>
                  <a:srgbClr val="FF0000"/>
                </a:solidFill>
                <a:latin typeface="Calibri" charset="0"/>
                <a:ea typeface="MS PGothic" charset="0"/>
              </a:rPr>
              <a:t>、</a:t>
            </a:r>
            <a:r>
              <a:rPr lang="en-US" dirty="0" err="1">
                <a:latin typeface="Calibri" charset="0"/>
                <a:ea typeface="MS PGothic" charset="0"/>
              </a:rPr>
              <a:t>小規模の企業ではチェック</a:t>
            </a:r>
            <a:r>
              <a:rPr lang="ja-JP" altLang="en-US" dirty="0">
                <a:latin typeface="Calibri" charset="0"/>
                <a:ea typeface="MS PGothic" charset="0"/>
              </a:rPr>
              <a:t> </a:t>
            </a:r>
            <a:r>
              <a:rPr lang="en-US" dirty="0" err="1">
                <a:latin typeface="Calibri" charset="0"/>
                <a:ea typeface="MS PGothic" charset="0"/>
              </a:rPr>
              <a:t>リストを使うだけの場合があ</a:t>
            </a:r>
            <a:r>
              <a:rPr lang="ja-JP" altLang="en-US" dirty="0">
                <a:solidFill>
                  <a:srgbClr val="00B0F0"/>
                </a:solidFill>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a:t>
            </a:r>
            <a:r>
              <a:rPr lang="en-US" dirty="0" err="1">
                <a:solidFill>
                  <a:srgbClr val="FF0000"/>
                </a:solidFill>
                <a:latin typeface="Calibri" charset="0"/>
                <a:ea typeface="MS PGothic" charset="0"/>
              </a:rPr>
              <a:t>大企業</a:t>
            </a:r>
            <a:r>
              <a:rPr lang="en-US" dirty="0" err="1">
                <a:latin typeface="Calibri" charset="0"/>
                <a:ea typeface="MS PGothic" charset="0"/>
              </a:rPr>
              <a:t>のプロセス</a:t>
            </a:r>
            <a:r>
              <a:rPr lang="ja-JP" altLang="en-US" dirty="0">
                <a:solidFill>
                  <a:srgbClr val="00B0F0"/>
                </a:solidFill>
                <a:latin typeface="Calibri" charset="0"/>
                <a:ea typeface="MS PGothic" charset="0"/>
              </a:rPr>
              <a:t>の一</a:t>
            </a:r>
            <a:r>
              <a:rPr lang="en-US" dirty="0" err="1">
                <a:latin typeface="Calibri" charset="0"/>
                <a:ea typeface="MS PGothic" charset="0"/>
              </a:rPr>
              <a:t>例を提供します</a:t>
            </a:r>
            <a:r>
              <a:rPr lang="en-US" dirty="0">
                <a:latin typeface="Calibri" charset="0"/>
                <a:ea typeface="MS PGothic" charset="0"/>
              </a:rPr>
              <a:t>。  </a:t>
            </a: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a:t>
            </a:r>
            <a:r>
              <a:rPr lang="ja-JP" altLang="en-US" sz="1400" b="1" dirty="0">
                <a:solidFill>
                  <a:srgbClr val="00B0F0"/>
                </a:solidFill>
              </a:rPr>
              <a:t>（受領する）</a:t>
            </a:r>
            <a:endParaRPr lang="en-US" altLang="ja-JP" sz="1400" b="1" dirty="0">
              <a:solidFill>
                <a:srgbClr val="00B0F0"/>
              </a:solidFill>
            </a:endParaRP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FF0000"/>
                </a:solidFill>
              </a:rPr>
              <a:t>FOSS</a:t>
            </a:r>
            <a:r>
              <a:rPr lang="ja-JP" altLang="en-US" sz="1400" b="1" dirty="0">
                <a:solidFill>
                  <a:srgbClr val="FF0000"/>
                </a:solidFill>
              </a:rPr>
              <a:t>の特定</a:t>
            </a:r>
            <a:endParaRPr lang="en-US" sz="1400" b="1" dirty="0">
              <a:solidFill>
                <a:srgbClr val="FF0000"/>
              </a:solidFill>
            </a:endParaRPr>
          </a:p>
          <a:p>
            <a:pPr algn="ctr">
              <a:defRPr/>
            </a:pPr>
            <a:r>
              <a:rPr lang="en-US" sz="1400" b="1" dirty="0" err="1">
                <a:solidFill>
                  <a:srgbClr val="FF0000"/>
                </a:solidFill>
              </a:rPr>
              <a:t>FOSSの義務</a:t>
            </a:r>
            <a:r>
              <a:rPr lang="ja-JP" altLang="en-US" sz="1400" b="1" dirty="0">
                <a:solidFill>
                  <a:srgbClr val="FF0000"/>
                </a:solidFill>
              </a:rPr>
              <a:t>の履行</a:t>
            </a:r>
            <a:endParaRPr lang="en-US" sz="1400" b="1" dirty="0">
              <a:solidFill>
                <a:srgbClr val="FF0000"/>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389254"/>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1818214" y="2762317"/>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41866" y="1988025"/>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各種告知／表示および帰属</a:t>
            </a:r>
            <a:r>
              <a:rPr lang="ja-JP" altLang="en-US" sz="1100" b="1" dirty="0">
                <a:solidFill>
                  <a:srgbClr val="FF0000"/>
                </a:solidFill>
              </a:rPr>
              <a:t>情報</a:t>
            </a:r>
            <a:endParaRPr lang="en-US" sz="1100" b="1" dirty="0">
              <a:solidFill>
                <a:srgbClr val="FF0000"/>
              </a:solidFill>
            </a:endParaRP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書面による申し出</a:t>
            </a:r>
            <a:endParaRPr lang="en-US" sz="1100" b="1" dirty="0">
              <a:solidFill>
                <a:srgbClr val="FF0000"/>
              </a:solidFill>
            </a:endParaRP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42977" y="4485575"/>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solidFill>
                  <a:srgbClr val="FF0000"/>
                </a:solidFill>
                <a:cs typeface="Arial" charset="0"/>
              </a:rPr>
              <a:t>に添って監査で</a:t>
            </a:r>
            <a:r>
              <a:rPr lang="ja-JP" altLang="en-US" sz="1100" dirty="0">
                <a:solidFill>
                  <a:srgbClr val="FF0000"/>
                </a:solidFill>
                <a:cs typeface="Arial" charset="0"/>
              </a:rPr>
              <a:t>見つけた</a:t>
            </a:r>
            <a:endParaRPr lang="en-US" sz="1100" dirty="0">
              <a:solidFill>
                <a:srgbClr val="FF0000"/>
              </a:solidFill>
              <a:cs typeface="Arial" charset="0"/>
            </a:endParaRPr>
          </a:p>
          <a:p>
            <a:pPr algn="ctr"/>
            <a:r>
              <a:rPr lang="en-US" sz="1100" dirty="0">
                <a:cs typeface="Arial" charset="0"/>
              </a:rPr>
              <a:t>全</a:t>
            </a:r>
            <a:r>
              <a:rPr lang="ja-JP" altLang="en-US" sz="1100" dirty="0">
                <a:solidFill>
                  <a:srgbClr val="00B050"/>
                </a:solidFill>
                <a:cs typeface="Arial" charset="0"/>
              </a:rPr>
              <a:t>課題</a:t>
            </a:r>
            <a:r>
              <a:rPr lang="en-US" sz="1100" dirty="0" err="1">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r>
              <a:rPr lang="en-US" sz="1100" dirty="0" err="1">
                <a:cs typeface="Arial" charset="0"/>
              </a:rPr>
              <a:t>スキャン、監査</a:t>
            </a:r>
            <a:r>
              <a:rPr lang="en-US" sz="1100" dirty="0">
                <a:cs typeface="Arial" charset="0"/>
              </a:rPr>
              <a:t> </a:t>
            </a:r>
          </a:p>
          <a:p>
            <a:pPr algn="ctr"/>
            <a:r>
              <a:rPr lang="en-US" sz="1100" dirty="0" err="1">
                <a:solidFill>
                  <a:srgbClr val="FF0000"/>
                </a:solidFill>
                <a:cs typeface="Arial" charset="0"/>
              </a:rPr>
              <a:t>適切な告知／表示が提供されていることを検証する</a:t>
            </a:r>
            <a:endParaRPr lang="en-US" sz="1100" dirty="0">
              <a:solidFill>
                <a:srgbClr val="FF0000"/>
              </a:solidFill>
              <a:cs typeface="Arial" charset="0"/>
            </a:endParaRPr>
          </a:p>
          <a:p>
            <a:pPr algn="ctr">
              <a:buFontTx/>
              <a:buChar char="-"/>
            </a:pP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9" y="4162749"/>
            <a:ext cx="170601"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028153" y="4902706"/>
            <a:ext cx="244808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solidFill>
                  <a:srgbClr val="00B0F0"/>
                </a:solidFill>
                <a:cs typeface="Arial" charset="0"/>
              </a:rPr>
              <a:t>名</a:t>
            </a:r>
            <a:r>
              <a:rPr lang="en-US" sz="1100" dirty="0">
                <a:cs typeface="Arial" charset="0"/>
              </a:rPr>
              <a:t>（</a:t>
            </a:r>
            <a:r>
              <a:rPr lang="en-US" sz="1100" dirty="0" err="1">
                <a:cs typeface="Arial" charset="0"/>
              </a:rPr>
              <a:t>バージョン</a:t>
            </a:r>
            <a:r>
              <a:rPr lang="ja-JP" altLang="en-US" sz="1100" dirty="0">
                <a:solidFill>
                  <a:srgbClr val="00B0F0"/>
                </a:solidFill>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dirty="0" err="1">
                <a:solidFill>
                  <a:srgbClr val="FF0000"/>
                </a:solidFill>
                <a:cs typeface="Arial" charset="0"/>
              </a:rPr>
              <a:t>一覧表に</a:t>
            </a:r>
            <a:r>
              <a:rPr lang="en-US" sz="1100" dirty="0">
                <a:solidFill>
                  <a:srgbClr val="FF0000"/>
                </a:solidFill>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a:t>
            </a:r>
            <a:r>
              <a:rPr lang="en-US" sz="1100" dirty="0" err="1">
                <a:solidFill>
                  <a:srgbClr val="FF0000"/>
                </a:solidFill>
                <a:cs typeface="Arial" charset="0"/>
              </a:rPr>
              <a:t>告知／表示、書面による申し出</a:t>
            </a:r>
            <a:endParaRPr lang="en-US" sz="1100" dirty="0">
              <a:solidFill>
                <a:srgbClr val="FF0000"/>
              </a:solidFill>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solidFill>
                  <a:srgbClr val="FF0000"/>
                </a:solidFill>
                <a:latin typeface="+mj-lt"/>
                <a:cs typeface="Arial" charset="0"/>
              </a:rPr>
              <a:t>公開に向けて</a:t>
            </a:r>
            <a:endParaRPr lang="en-US" sz="1100" dirty="0">
              <a:solidFill>
                <a:srgbClr val="FF0000"/>
              </a:solidFill>
              <a:latin typeface="+mj-lt"/>
              <a:cs typeface="Arial" charset="0"/>
            </a:endParaRPr>
          </a:p>
          <a:p>
            <a:pPr algn="ctr">
              <a:defRPr/>
            </a:pPr>
            <a:r>
              <a:rPr lang="en-US" sz="1100" dirty="0" err="1">
                <a:solidFill>
                  <a:srgbClr val="FF0000"/>
                </a:solidFill>
                <a:latin typeface="+mj-lt"/>
                <a:cs typeface="Arial" charset="0"/>
              </a:rPr>
              <a:t>告知／表示をまとめる</a:t>
            </a:r>
            <a:endParaRPr lang="en-US" sz="1100" dirty="0">
              <a:solidFill>
                <a:srgbClr val="FF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chemeClr val="bg1"/>
                </a:solidFill>
                <a:latin typeface="+mj-lt"/>
                <a:ea typeface="MS PGothic" pitchFamily="34" charset="-128"/>
                <a:cs typeface="DejaVu Sans" charset="0"/>
              </a:rPr>
              <a:t>マネジメントの</a:t>
            </a:r>
            <a:r>
              <a:rPr lang="ja-JP" altLang="en-US" sz="1300" b="1" dirty="0">
                <a:solidFill>
                  <a:srgbClr val="FF0000"/>
                </a:solidFill>
                <a:latin typeface="+mj-lt"/>
                <a:ea typeface="MS PGothic" pitchFamily="34" charset="-128"/>
                <a:cs typeface="DejaVu Sans" charset="0"/>
              </a:rPr>
              <a:t>始めから終わりまでの</a:t>
            </a:r>
            <a:r>
              <a:rPr lang="en-US" sz="1300" b="1" dirty="0" err="1">
                <a:solidFill>
                  <a:srgbClr val="FFFFFF"/>
                </a:solidFill>
                <a:latin typeface="+mj-lt"/>
                <a:ea typeface="MS PGothic" pitchFamily="34" charset="-128"/>
                <a:cs typeface="DejaVu Sans" charset="0"/>
              </a:rPr>
              <a:t>プロセスの例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a:t>
            </a:r>
            <a:r>
              <a:rPr lang="en-US" altLang="ja-JP" sz="1600" dirty="0">
                <a:solidFill>
                  <a:srgbClr val="00B0F0"/>
                </a:solidFill>
                <a:latin typeface="Calibri" charset="0"/>
                <a:ea typeface="MS PGothic" charset="0"/>
              </a:rPr>
              <a:t>1</a:t>
            </a:r>
            <a:r>
              <a:rPr lang="en-US" sz="1600" dirty="0">
                <a:latin typeface="Calibri" charset="0"/>
                <a:ea typeface="MS PGothic" charset="0"/>
              </a:rPr>
              <a:t>つで開始され</a:t>
            </a:r>
            <a:r>
              <a:rPr lang="ja-JP" altLang="en-US" sz="1600" dirty="0">
                <a:solidFill>
                  <a:srgbClr val="00B0F0"/>
                </a:solidFill>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endParaRPr lang="en-US" sz="1800" u="sng" dirty="0">
              <a:latin typeface="Calibri" charset="0"/>
              <a:ea typeface="MS PGothic" charset="0"/>
            </a:endParaRP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はレビューのための監査が要請される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3"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latin typeface="Calibri" charset="0"/>
              </a:rPr>
              <a:t>入</a:t>
            </a:r>
            <a:r>
              <a:rPr lang="ja-JP" altLang="en-US" sz="1100" b="1" dirty="0">
                <a:latin typeface="Calibri" charset="0"/>
              </a:rPr>
              <a:t>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a:t>
            </a:r>
            <a:r>
              <a:rPr lang="en-US" sz="1100" b="1" dirty="0" err="1">
                <a:solidFill>
                  <a:srgbClr val="000000"/>
                </a:solidFill>
                <a:latin typeface="Calibri" charset="0"/>
              </a:rPr>
              <a:t>改変</a:t>
            </a:r>
            <a:r>
              <a:rPr lang="ja-JP" altLang="en-US" sz="1100" b="1" dirty="0">
                <a:solidFill>
                  <a:srgbClr val="000000"/>
                </a:solidFill>
                <a:latin typeface="Calibri" charset="0"/>
              </a:rPr>
              <a:t>り</a:t>
            </a:r>
            <a:endParaRPr lang="en-US" sz="1100" b="1" dirty="0">
              <a:solidFill>
                <a:srgbClr val="000000"/>
              </a:solidFill>
              <a:latin typeface="Calibri" charset="0"/>
            </a:endParaRPr>
          </a:p>
        </p:txBody>
      </p:sp>
      <p:cxnSp>
        <p:nvCxnSpPr>
          <p:cNvPr id="24583" name="AutoShape 9"/>
          <p:cNvCxnSpPr>
            <a:cxnSpLocks noChangeShapeType="1"/>
            <a:stCxn id="24581" idx="2"/>
            <a:endCxn id="24580" idx="0"/>
          </p:cNvCxnSpPr>
          <p:nvPr/>
        </p:nvCxnSpPr>
        <p:spPr bwMode="auto">
          <a:xfrm>
            <a:off x="3603627" y="2165351"/>
            <a:ext cx="253696"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dirty="0" err="1">
                <a:solidFill>
                  <a:srgbClr val="000000"/>
                </a:solidFill>
              </a:rPr>
              <a:t>確認（Identification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effectLst/>
                <a:uLnTx/>
                <a:uFillTx/>
                <a:latin typeface="Calibri" charset="0"/>
                <a:ea typeface="MS PGothic" charset="0"/>
                <a:cs typeface="+mn-cs"/>
              </a:rPr>
              <a:t>入力</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a:t>
            </a:r>
            <a:r>
              <a:rPr lang="ja-JP" altLang="en-US" b="1" dirty="0">
                <a:solidFill>
                  <a:srgbClr val="00B0F0"/>
                </a:solidFill>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92360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err="1">
                  <a:solidFill>
                    <a:srgbClr val="000000"/>
                  </a:solidFill>
                  <a:latin typeface="Calibri" charset="0"/>
                </a:rPr>
                <a:t>入力</a:t>
              </a:r>
              <a:r>
                <a:rPr lang="en-US" sz="1200" b="1" dirty="0">
                  <a:solidFill>
                    <a:srgbClr val="000000"/>
                  </a:solidFill>
                  <a:latin typeface="Calibri" charset="0"/>
                </a:rPr>
                <a:t>：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a:solidFill>
                    <a:srgbClr val="000000"/>
                  </a:solidFill>
                  <a:latin typeface="Calibri" charset="0"/>
                </a:rPr>
                <a:t>出力： </a:t>
              </a:r>
              <a:endParaRPr lang="en-US" sz="1200" b="1" dirty="0">
                <a:solidFill>
                  <a:srgbClr val="000000"/>
                </a:solidFill>
                <a:latin typeface="Calibri" charset="0"/>
              </a:endParaRP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問題の解決（Resolve</a:t>
            </a:r>
            <a:r>
              <a:rPr lang="en-US" sz="1100" b="1" dirty="0">
                <a:solidFill>
                  <a:srgbClr val="000000"/>
                </a:solidFill>
                <a:latin typeface="Calibri" charset="0"/>
              </a:rPr>
              <a:t> Issue）</a:t>
            </a:r>
            <a:endParaRPr lang="en-US" sz="1100" b="1" i="1" dirty="0">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頒布（Distribution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15700</TotalTime>
  <Words>7314</Words>
  <Application>Microsoft Office PowerPoint</Application>
  <PresentationFormat>ユーザー設定</PresentationFormat>
  <Paragraphs>1196</Paragraphs>
  <Slides>76</Slides>
  <Notes>75</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FOSSコンプライスのトリガー：頒布</vt:lpstr>
      <vt:lpstr>FOSSコンプライスのトリガー：改変</vt:lpstr>
      <vt:lpstr>FOSSコンプライアンス プログラム</vt:lpstr>
      <vt:lpstr>コンプライアンスをプラクティスとして実装する</vt:lpstr>
      <vt:lpstr>コンプライアンスのメリット</vt:lpstr>
      <vt:lpstr>理解度チェック</vt:lpstr>
      <vt:lpstr>第4章</vt:lpstr>
      <vt:lpstr>そのコンポーネントをどのように使いますか？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535</cp:revision>
  <cp:lastPrinted>2017-05-13T02:23:06Z</cp:lastPrinted>
  <dcterms:created xsi:type="dcterms:W3CDTF">2013-07-15T20:26:40Z</dcterms:created>
  <dcterms:modified xsi:type="dcterms:W3CDTF">2017-10-09T13:19:10Z</dcterms:modified>
</cp:coreProperties>
</file>