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9.xml" ContentType="application/vnd.openxmlformats-officedocument.presentationml.comments+xml"/>
  <Override PartName="/ppt/notesSlides/notesSlide20.xml" ContentType="application/vnd.openxmlformats-officedocument.presentationml.notesSlide+xml"/>
  <Override PartName="/ppt/comments/comment10.xml" ContentType="application/vnd.openxmlformats-officedocument.presentationml.comments+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comments/comment12.xml" ContentType="application/vnd.openxmlformats-officedocument.presentationml.comments+xml"/>
  <Override PartName="/ppt/notesSlides/notesSlide23.xml" ContentType="application/vnd.openxmlformats-officedocument.presentationml.notesSlide+xml"/>
  <Override PartName="/ppt/comments/comment13.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4.xml" ContentType="application/vnd.openxmlformats-officedocument.presentationml.comments+xml"/>
  <Override PartName="/ppt/notesSlides/notesSlide28.xml" ContentType="application/vnd.openxmlformats-officedocument.presentationml.notesSlide+xml"/>
  <Override PartName="/ppt/comments/comment15.xml" ContentType="application/vnd.openxmlformats-officedocument.presentationml.comments+xml"/>
  <Override PartName="/ppt/notesSlides/notesSlide29.xml" ContentType="application/vnd.openxmlformats-officedocument.presentationml.notesSlide+xml"/>
  <Override PartName="/ppt/comments/comment16.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7.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8.xml" ContentType="application/vnd.openxmlformats-officedocument.presentationml.comments+xml"/>
  <Override PartName="/ppt/notesSlides/notesSlide41.xml" ContentType="application/vnd.openxmlformats-officedocument.presentationml.notesSlide+xml"/>
  <Override PartName="/ppt/comments/comment19.xml" ContentType="application/vnd.openxmlformats-officedocument.presentationml.comments+xml"/>
  <Override PartName="/ppt/notesSlides/notesSlide42.xml" ContentType="application/vnd.openxmlformats-officedocument.presentationml.notesSlide+xml"/>
  <Override PartName="/ppt/comments/comment20.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21.xml" ContentType="application/vnd.openxmlformats-officedocument.presentationml.comments+xml"/>
  <Override PartName="/ppt/notesSlides/notesSlide45.xml" ContentType="application/vnd.openxmlformats-officedocument.presentationml.notesSlide+xml"/>
  <Override PartName="/ppt/comments/comment22.xml" ContentType="application/vnd.openxmlformats-officedocument.presentationml.comments+xml"/>
  <Override PartName="/ppt/notesSlides/notesSlide46.xml" ContentType="application/vnd.openxmlformats-officedocument.presentationml.notesSlide+xml"/>
  <Override PartName="/ppt/comments/comment23.xml" ContentType="application/vnd.openxmlformats-officedocument.presentationml.comments+xml"/>
  <Override PartName="/ppt/notesSlides/notesSlide47.xml" ContentType="application/vnd.openxmlformats-officedocument.presentationml.notesSlide+xml"/>
  <Override PartName="/ppt/comments/comment24.xml" ContentType="application/vnd.openxmlformats-officedocument.presentationml.comments+xml"/>
  <Override PartName="/ppt/notesSlides/notesSlide48.xml" ContentType="application/vnd.openxmlformats-officedocument.presentationml.notesSlide+xml"/>
  <Override PartName="/ppt/comments/comment25.xml" ContentType="application/vnd.openxmlformats-officedocument.presentationml.comments+xml"/>
  <Override PartName="/ppt/notesSlides/notesSlide49.xml" ContentType="application/vnd.openxmlformats-officedocument.presentationml.notesSlide+xml"/>
  <Override PartName="/ppt/comments/comment26.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7.xml" ContentType="application/vnd.openxmlformats-officedocument.presentationml.comments+xml"/>
  <Override PartName="/ppt/notesSlides/notesSlide55.xml" ContentType="application/vnd.openxmlformats-officedocument.presentationml.notesSlide+xml"/>
  <Override PartName="/ppt/comments/comment28.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omments/comment29.xml" ContentType="application/vnd.openxmlformats-officedocument.presentationml.comment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30.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omments/comment31.xml" ContentType="application/vnd.openxmlformats-officedocument.presentationml.comment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omments/comment32.xml" ContentType="application/vnd.openxmlformats-officedocument.presentationml.comments+xml"/>
  <Override PartName="/ppt/notesSlides/notesSlide82.xml" ContentType="application/vnd.openxmlformats-officedocument.presentationml.notesSlide+xml"/>
  <Override PartName="/ppt/comments/comment33.xml" ContentType="application/vnd.openxmlformats-officedocument.presentationml.comments+xml"/>
  <Override PartName="/ppt/notesSlides/notesSlide83.xml" ContentType="application/vnd.openxmlformats-officedocument.presentationml.notesSlide+xml"/>
  <Override PartName="/ppt/comments/comment34.xml" ContentType="application/vnd.openxmlformats-officedocument.presentationml.comments+xml"/>
  <Override PartName="/ppt/notesSlides/notesSlide84.xml" ContentType="application/vnd.openxmlformats-officedocument.presentationml.notesSlide+xml"/>
  <Override PartName="/ppt/comments/comment3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50941" autoAdjust="0"/>
  </p:normalViewPr>
  <p:slideViewPr>
    <p:cSldViewPr snapToGrid="0">
      <p:cViewPr varScale="1">
        <p:scale>
          <a:sx n="54" d="100"/>
          <a:sy n="54" d="100"/>
        </p:scale>
        <p:origin x="1506" y="72"/>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1-09T13:15:07.530" idx="23">
    <p:pos x="10" y="10"/>
    <p:text>工内さん修正案を採用させていただきました。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4" dt="2017-11-09T14:21:53.985" idx="48">
    <p:pos x="6449" y="2123"/>
    <p:text>工内さん案を採用いたします。</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4" dt="2017-10-25T15:22:11.165" idx="15">
    <p:pos x="10" y="10"/>
    <p:text>・Specに合わせてやはり「通知」を入れておきました。
・"alongside"は"along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mod="1">
      <p:ext uri="{C676402C-5697-4E1C-873F-D02D1690AC5C}">
        <p15:threadingInfo xmlns:p15="http://schemas.microsoft.com/office/powerpoint/2012/main" timeZoneBias="-540"/>
      </p:ext>
    </p:extLst>
  </p:cm>
  <p:cm authorId="1" dt="2017-10-29T10:14:58.036" idx="16">
    <p:pos x="10" y="106"/>
    <p:text>BSDにそんな例があるのではないか、DoDとか。</p:text>
    <p:extLst>
      <p:ext uri="{C676402C-5697-4E1C-873F-D02D1690AC5C}">
        <p15:threadingInfo xmlns:p15="http://schemas.microsoft.com/office/powerpoint/2012/main" timeZoneBias="-540">
          <p15:parentCm authorId="4" idx="15"/>
        </p15:threadingInfo>
      </p:ext>
    </p:extLst>
  </p:cm>
  <p:cm authorId="4" dt="2017-11-09T13:18:10.520" idx="25">
    <p:pos x="10" y="202"/>
    <p:text>ありがとうございます。ではこのままで行きたいと思います。</p:text>
    <p:extLst>
      <p:ext uri="{C676402C-5697-4E1C-873F-D02D1690AC5C}">
        <p15:threadingInfo xmlns:p15="http://schemas.microsoft.com/office/powerpoint/2012/main" timeZoneBias="-540">
          <p15:parentCm authorId="4" idx="15"/>
        </p15:threadingInfo>
      </p:ext>
    </p:extLst>
  </p:cm>
  <p:cm authorId="4" dt="2017-11-09T13:16:59.508" idx="24">
    <p:pos x="341" y="47"/>
    <p:text>箇条書きのあとの読点「。」を削除しました。</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4" dt="2017-11-09T13:21:18.581" idx="26">
    <p:pos x="129" y="35"/>
    <p:text>工内さん修正案を全て採用させていただきました。</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6.xml><?xml version="1.0" encoding="utf-8"?>
<p:cmLst xmlns:a="http://schemas.openxmlformats.org/drawingml/2006/main" xmlns:r="http://schemas.openxmlformats.org/officeDocument/2006/relationships" xmlns:p="http://schemas.openxmlformats.org/presentationml/2006/main">
  <p:cm authorId="4" dt="2017-11-09T13:23:57.344" idx="27">
    <p:pos x="7296" y="336"/>
    <p:text>ありがとうございます。「使用許諾」で間違っていないと思うのですがEULAのような印象をもってしまうかもしれないので、「許諾」という形にさせてください。</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4" dt="2017-11-09T13:27:12.357" idx="28">
    <p:pos x="223" y="47"/>
    <p:text>中黒4つめ、工内さん修正案ありがとうございます。文末表現を合わせました。ただ、「ライセンス選択を尊重する」というのがいまいちすっと入ってこない感じがするので、一旦これで置きますが、代替案があればうれしいです。</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4" dt="2017-11-09T13:30:55.380" idx="29">
    <p:pos x="10" y="10"/>
    <p:text>図の文字列を箇条書きにする意味はここでないので中黒を削除しました。</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17-10-29T10:52:27.771" idx="17">
    <p:pos x="111" y="104"/>
    <p:text>Program&amp;Product Managementには対応してないが、P53以下の説明と合っている</p:text>
    <p:extLst mod="1">
      <p:ext uri="{C676402C-5697-4E1C-873F-D02D1690AC5C}">
        <p15:threadingInfo xmlns:p15="http://schemas.microsoft.com/office/powerpoint/2012/main" timeZoneBias="-540"/>
      </p:ext>
    </p:extLst>
  </p:cm>
  <p:cm authorId="4" dt="2017-11-09T13:33:49.026" idx="30">
    <p:pos x="400" y="83"/>
    <p:text>中黒1番目ですね。工内さん修正案をベースにてにをはだけ変えました。</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4" dt="2017-11-09T13:35:32.455" idx="31">
    <p:pos x="10" y="10"/>
    <p:text>気付きませんでした。修正ありがとうございます。＞工内さん</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 authorId="4" dt="2017-11-09T13:38:26.474" idx="32">
    <p:pos x="106" y="106"/>
    <p:text>工内さん修正案を採用させていただきます。</p:text>
    <p:extLst>
      <p:ext uri="{C676402C-5697-4E1C-873F-D02D1690AC5C}">
        <p15:threadingInfo xmlns:p15="http://schemas.microsoft.com/office/powerpoint/2012/main" timeZoneBias="-54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 authorId="1" dt="2017-10-29T11:37:17.017" idx="18">
    <p:pos x="10" y="106"/>
    <p:text>同意！無理やり、括弧に入れてみました</p:text>
    <p:extLst>
      <p:ext uri="{C676402C-5697-4E1C-873F-D02D1690AC5C}">
        <p15:threadingInfo xmlns:p15="http://schemas.microsoft.com/office/powerpoint/2012/main" timeZoneBias="-540">
          <p15:parentCm authorId="3" idx="46"/>
        </p15:threadingInfo>
      </p:ext>
    </p:extLst>
  </p:cm>
  <p:cm authorId="4" dt="2017-11-09T13:39:41.231" idx="33">
    <p:pos x="10" y="202"/>
    <p:text>ここは苦しいですが、いただいた案で行きましょう。</p:text>
    <p:extLst>
      <p:ext uri="{C676402C-5697-4E1C-873F-D02D1690AC5C}">
        <p15:threadingInfo xmlns:p15="http://schemas.microsoft.com/office/powerpoint/2012/main" timeZoneBias="-540">
          <p15:parentCm authorId="3" idx="46"/>
        </p15:threadingInfo>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 authorId="4" dt="2017-11-09T13:40:36.393" idx="34">
    <p:pos x="106" y="106"/>
    <p:text>工内さん修正案を取り込みます。</p:text>
    <p:extLst>
      <p:ext uri="{C676402C-5697-4E1C-873F-D02D1690AC5C}">
        <p15:threadingInfo xmlns:p15="http://schemas.microsoft.com/office/powerpoint/2012/main" timeZoneBias="-54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4" dt="2017-11-09T13:42:35.313" idx="35">
    <p:pos x="10" y="10"/>
    <p:text>工内さん修正案で行きましょう。ここも無償と自由両方を書くことは意味がありそうです。</p:text>
    <p:extLst>
      <p:ext uri="{C676402C-5697-4E1C-873F-D02D1690AC5C}">
        <p15:threadingInfo xmlns:p15="http://schemas.microsoft.com/office/powerpoint/2012/main" timeZoneBias="-540"/>
      </p:ext>
    </p:extLst>
  </p:cm>
  <p:cm authorId="4" dt="2017-11-09T14:17:01.569" idx="47">
    <p:pos x="305" y="45"/>
    <p:text>福地さんから指摘のあった「ホストする」を採用させていただきます。ありがとうございます。</p:text>
    <p:extLst>
      <p:ext uri="{C676402C-5697-4E1C-873F-D02D1690AC5C}">
        <p15:threadingInfo xmlns:p15="http://schemas.microsoft.com/office/powerpoint/2012/main" timeZoneBias="-54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 authorId="4" dt="2017-11-09T13:53:16.171" idx="36">
    <p:pos x="282" y="11"/>
    <p:text>・工内さん案の最後の中黒でmayのニュアンスが消えてしまっているのが気になります。おそらく、ここで曖昧にすると結局どうすればいいかはっきりしなくなる気もするのでこのまま工内さん案で。
・箇条書きの読点「。」を削除</p:text>
    <p:extLst>
      <p:ext uri="{C676402C-5697-4E1C-873F-D02D1690AC5C}">
        <p15:threadingInfo xmlns:p15="http://schemas.microsoft.com/office/powerpoint/2012/main" timeZoneBias="-54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7-10-29T14:24:22.831" idx="19">
    <p:pos x="188" y="114"/>
    <p:text>日本語の「中小企業」にはなぜか暗い雰囲気が伴う</p:text>
    <p:extLst mod="1">
      <p:ext uri="{C676402C-5697-4E1C-873F-D02D1690AC5C}">
        <p15:threadingInfo xmlns:p15="http://schemas.microsoft.com/office/powerpoint/2012/main" timeZoneBias="-540"/>
      </p:ext>
    </p:extLst>
  </p:cm>
  <p:cm authorId="4" dt="2017-11-09T13:57:57.562" idx="38">
    <p:pos x="188" y="210"/>
    <p:text>すばらしいご指摘で共感を覚えます。全面採用させていただきます。</p:text>
    <p:extLst>
      <p:ext uri="{C676402C-5697-4E1C-873F-D02D1690AC5C}">
        <p15:threadingInfo xmlns:p15="http://schemas.microsoft.com/office/powerpoint/2012/main" timeZoneBias="-540">
          <p15:parentCm authorId="1" idx="19"/>
        </p15:threadingInfo>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 authorId="4" dt="2017-11-09T13:59:42.508" idx="39">
    <p:pos x="106" y="106"/>
    <p:text>工内さん案を採用いたします。</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 authorId="4" dt="2017-11-09T13:09:33.171" idx="19">
    <p:pos x="353" y="23"/>
    <p:text>工内さん修正を全面的に採用しました。</p:text>
    <p:extLst>
      <p:ext uri="{C676402C-5697-4E1C-873F-D02D1690AC5C}">
        <p15:threadingInfo xmlns:p15="http://schemas.microsoft.com/office/powerpoint/2012/main" timeZoneBias="-54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4" dt="2017-11-09T14:00:31.227" idx="40">
    <p:pos x="452" y="56"/>
    <p:text>工内さん案を採用いたします、</p:text>
    <p:extLst>
      <p:ext uri="{C676402C-5697-4E1C-873F-D02D1690AC5C}">
        <p15:threadingInfo xmlns:p15="http://schemas.microsoft.com/office/powerpoint/2012/main" timeZoneBias="-54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4" dt="2017-11-09T14:01:13.129" idx="41">
    <p:pos x="10" y="10"/>
    <p:text>工内さん修正案を採用いたします。</p:text>
    <p:extLst>
      <p:ext uri="{C676402C-5697-4E1C-873F-D02D1690AC5C}">
        <p15:threadingInfo xmlns:p15="http://schemas.microsoft.com/office/powerpoint/2012/main" timeZoneBias="-54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7-10-29T14:57:05.694" idx="20">
    <p:pos x="4341" y="1226"/>
    <p:text>コミュニティの承認みたいな誤解があると嫌</p:text>
    <p:extLst mod="1">
      <p:ext uri="{C676402C-5697-4E1C-873F-D02D1690AC5C}">
        <p15:threadingInfo xmlns:p15="http://schemas.microsoft.com/office/powerpoint/2012/main" timeZoneBias="-540"/>
      </p:ext>
    </p:extLst>
  </p:cm>
  <p:cm authorId="4" dt="2017-11-09T14:02:19.915" idx="42">
    <p:pos x="4341" y="1322"/>
    <p:text>そうですね。賛成です。</p:text>
    <p:extLst>
      <p:ext uri="{C676402C-5697-4E1C-873F-D02D1690AC5C}">
        <p15:threadingInfo xmlns:p15="http://schemas.microsoft.com/office/powerpoint/2012/main" timeZoneBias="-540">
          <p15:parentCm authorId="1" idx="20"/>
        </p15:threadingInfo>
      </p:ext>
    </p:extLst>
  </p:cm>
  <p:cm authorId="4" dt="2017-11-09T14:03:44.249" idx="43">
    <p:pos x="10" y="10"/>
    <p:text>・最初の中黒「サポートを受けている」は、これから受けるということもあるので、「サポートされる」という表記に変えさせてください
・「使用するFOSSコンポーネントに」のところ意味を変えず表現を少し変えました。</p:text>
    <p:extLst>
      <p:ext uri="{C676402C-5697-4E1C-873F-D02D1690AC5C}">
        <p15:threadingInfo xmlns:p15="http://schemas.microsoft.com/office/powerpoint/2012/main" timeZoneBias="-54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 authorId="4" dt="2017-11-09T14:08:55.793" idx="44">
    <p:pos x="305" y="11"/>
    <p:text>工内さん修正案を全面採用いたします。</p:text>
    <p:extLst>
      <p:ext uri="{C676402C-5697-4E1C-873F-D02D1690AC5C}">
        <p15:threadingInfo xmlns:p15="http://schemas.microsoft.com/office/powerpoint/2012/main" timeZoneBias="-54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4" dt="2017-11-09T14:10:53.575" idx="45">
    <p:pos x="10" y="10"/>
    <p:text>工内さん訳と表現を採用します。なるほど。</p:text>
    <p:extLst>
      <p:ext uri="{C676402C-5697-4E1C-873F-D02D1690AC5C}">
        <p15:threadingInfo xmlns:p15="http://schemas.microsoft.com/office/powerpoint/2012/main" timeZoneBias="-54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3" dt="2017-10-26T21:07:21.142" idx="53">
    <p:pos x="10" y="10"/>
    <p:text>・ここでもノートに「FOSS」と「OSS」が混ざっていたので英文含めてFOSSに統一します。意味上の齟齬はないはずですので。
・ノート部分の依存関係についての記述はスライドにない情報。ここで言いたいことがいまいちわからないので重点レビューをお願いします。</p:text>
  </p:cm>
  <p:cm authorId="1" dt="2017-10-29T16:14:08.433" idx="21">
    <p:pos x="10" y="106"/>
    <p:text>Resolve：FOSSが外部参照として組み込まれることを言っているのではないか</p:text>
    <p:extLst>
      <p:ext uri="{C676402C-5697-4E1C-873F-D02D1690AC5C}">
        <p15:threadingInfo xmlns:p15="http://schemas.microsoft.com/office/powerpoint/2012/main" timeZoneBias="-540">
          <p15:parentCm authorId="3" idx="53"/>
        </p15:threadingInfo>
      </p:ext>
    </p:extLst>
  </p:cm>
  <p:cm authorId="4" dt="2017-11-09T14:13:37.939" idx="46">
    <p:pos x="10" y="202"/>
    <p:text>ここ「新バージョンの～」はML議論をうけ今田さん案（ただし「同梱」は「組み入れ」で。）を採用いたします。（その他は工内さん案を採用）</p:text>
    <p:extLst>
      <p:ext uri="{C676402C-5697-4E1C-873F-D02D1690AC5C}">
        <p15:threadingInfo xmlns:p15="http://schemas.microsoft.com/office/powerpoint/2012/main" timeZoneBias="-540">
          <p15:parentCm authorId="3" idx="5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 authorId="1" dt="2017-10-29T09:37:09.364" idx="14">
    <p:pos x="94" y="147"/>
    <p:text>わざわざ変えたのだから尊重した方がいいのでは</p:text>
    <p:extLst>
      <p:ext uri="{C676402C-5697-4E1C-873F-D02D1690AC5C}">
        <p15:threadingInfo xmlns:p15="http://schemas.microsoft.com/office/powerpoint/2012/main" timeZoneBias="-540">
          <p15:parentCm authorId="4" idx="10"/>
        </p15:threadingInfo>
      </p:ext>
    </p:extLst>
  </p:cm>
  <p:cm authorId="4" dt="2017-11-09T13:11:23.090" idx="20">
    <p:pos x="94" y="243"/>
    <p:text>そうですね。では工内さんの案「その定義として」を受けて文末に「をいう」を追加します。</p:text>
    <p:extLst>
      <p:ext uri="{C676402C-5697-4E1C-873F-D02D1690AC5C}">
        <p15:threadingInfo xmlns:p15="http://schemas.microsoft.com/office/powerpoint/2012/main" timeZoneBias="-540">
          <p15:parentCm authorId="4" idx="10"/>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 authorId="1" dt="2017-10-29T09:43:45.997" idx="15">
    <p:pos x="10" y="106"/>
    <p:text>ノートの表記を合わせました</p:text>
    <p:extLst>
      <p:ext uri="{C676402C-5697-4E1C-873F-D02D1690AC5C}">
        <p15:threadingInfo xmlns:p15="http://schemas.microsoft.com/office/powerpoint/2012/main" timeZoneBias="-540">
          <p15:parentCm authorId="4" idx="12"/>
        </p15:threadingInfo>
      </p:ext>
    </p:extLst>
  </p:cm>
  <p:cm authorId="4" dt="2017-11-09T13:12:53.056" idx="21">
    <p:pos x="10" y="202"/>
    <p:text>ありがとうございます。そのまま採用させていただきました。</p:text>
    <p:extLst>
      <p:ext uri="{C676402C-5697-4E1C-873F-D02D1690AC5C}">
        <p15:threadingInfo xmlns:p15="http://schemas.microsoft.com/office/powerpoint/2012/main" timeZoneBias="-540">
          <p15:parentCm authorId="4" idx="12"/>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 authorId="4" dt="2017-11-09T13:13:54.927" idx="22">
    <p:pos x="541" y="47"/>
    <p:text>工内さん修正案を全面的に採用いたします。</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11/9/2017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11/9/2017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t>
            </a:r>
            <a:r>
              <a:rPr lang="en-US" dirty="0" err="1">
                <a:latin typeface="+mn-lt"/>
              </a:rPr>
              <a:t>authorship.It's</a:t>
            </a:r>
            <a:r>
              <a:rPr lang="en-US" dirty="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a:latin typeface="ＭＳ ゴシック" panose="020B0609070205080204" pitchFamily="49" charset="-128"/>
                <a:ea typeface="ＭＳ ゴシック" panose="020B0609070205080204" pitchFamily="49" charset="-128"/>
              </a:rPr>
              <a:t>つと</a:t>
            </a:r>
            <a:r>
              <a:rPr lang="ja-JP" altLang="en-US">
                <a:latin typeface="ＭＳ ゴシック" panose="020B0609070205080204" pitchFamily="49" charset="-128"/>
                <a:ea typeface="ＭＳ ゴシック" panose="020B0609070205080204" pitchFamily="49" charset="-128"/>
              </a:rPr>
              <a:t>言</a:t>
            </a:r>
            <a:r>
              <a:rPr lang="en-US">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rgbClr val="C00000"/>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がライセンスの法的義務の履行という域を</a:t>
            </a:r>
            <a:r>
              <a:rPr lang="ja-JP" altLang="en-US" baseline="0">
                <a:latin typeface="ＭＳ ゴシック" panose="020B0609070205080204" pitchFamily="49" charset="-128"/>
                <a:ea typeface="ＭＳ ゴシック" panose="020B0609070205080204" pitchFamily="49" charset="-128"/>
              </a:rPr>
              <a:t>超え</a:t>
            </a:r>
            <a:r>
              <a:rPr lang="en-US" baseline="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a:t>
            </a:r>
            <a:r>
              <a:rPr lang="en-US" altLang="ja-JP" baseline="0"/>
              <a:t>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開発プロセス</a:t>
            </a:r>
            <a:r>
              <a:rPr lang="ja-JP" altLang="en-US">
                <a:latin typeface="ＭＳ ゴシック" panose="020B0609070205080204" pitchFamily="49" charset="-128"/>
                <a:ea typeface="ＭＳ ゴシック" panose="020B0609070205080204" pitchFamily="49" charset="-128"/>
              </a:rPr>
              <a:t>における</a:t>
            </a:r>
            <a:r>
              <a:rPr lang="en-US">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a:t>
            </a:r>
            <a:r>
              <a:rPr lang="x-none" altLang="ja-JP"/>
              <a:t>process.</a:t>
            </a:r>
            <a:endParaRPr lang="x-none"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説明し</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a:t>
            </a:r>
            <a:r>
              <a:rPr lang="x-none" altLang="ja-JP">
                <a:latin typeface="+mn-lt"/>
                <a:cs typeface="Times"/>
              </a:rPr>
              <a:t>process.</a:t>
            </a:r>
            <a:endParaRPr lang="x-none" altLang="ja-JP"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endParaRPr lang="en-US" dirty="0">
              <a:latin typeface="ＭＳ ゴシック" panose="020B0609070205080204" pitchFamily="49" charset="-128"/>
              <a:ea typeface="ＭＳ ゴシック" panose="020B0609070205080204" pitchFamily="49" charset="-128"/>
            </a:endParaRPr>
          </a:p>
          <a:p>
            <a:endParaRPr lang="en-US">
              <a:latin typeface="+mn-lt"/>
            </a:endParaRPr>
          </a:p>
          <a:p>
            <a:r>
              <a:rPr lang="en-US">
                <a:latin typeface="+mn-lt"/>
              </a:rPr>
              <a:t>---</a:t>
            </a:r>
            <a:endParaRPr lang="en-US" dirty="0">
              <a:latin typeface="+mn-lt"/>
            </a:endParaRP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a:t>
            </a:r>
            <a:r>
              <a:rPr lang="x-none" altLang="ja-JP">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smtClean="0">
                <a:solidFill>
                  <a:srgbClr val="000000"/>
                </a:solidFill>
                <a:latin typeface="ＭＳ ゴシック" panose="020B0609070205080204" pitchFamily="49" charset="-128"/>
                <a:ea typeface="ＭＳ ゴシック" panose="020B0609070205080204" pitchFamily="49" charset="-128"/>
              </a:rPr>
              <a:t>・</a:t>
            </a:r>
            <a:r>
              <a:rPr lang="ja-JP" altLang="en-US" sz="1200" u="none"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a:solidFill>
                  <a:srgbClr val="000000"/>
                </a:solidFill>
                <a:latin typeface="ＭＳ ゴシック" panose="020B0609070205080204" pitchFamily="49" charset="-128"/>
                <a:ea typeface="ＭＳ ゴシック" panose="020B0609070205080204" pitchFamily="49" charset="-128"/>
              </a:rPr>
              <a:t>外製のソフトウェア</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11/9/2017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11/9/2017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comments" Target="../comments/comment2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omments" Target="../comments/comment23.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24.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omments" Target="../comments/comment25.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 Id="rId4" Type="http://schemas.openxmlformats.org/officeDocument/2006/relationships/comments" Target="../comments/comment2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 Id="rId4" Type="http://schemas.openxmlformats.org/officeDocument/2006/relationships/comments" Target="../comments/comment3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の入手を可能に</a:t>
            </a:r>
            <a:r>
              <a:rPr lang="ja-JP" altLang="en-US">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」と言われる</a:t>
            </a: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a:t>
            </a:r>
            <a:r>
              <a:rPr lang="ja-JP" altLang="en-US" sz="1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ライセンスの特徴の多くをもつものの、非商用使用に限定するライセンスがある（例：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a:t>
            </a:r>
            <a:r>
              <a:rPr lang="ja-JP" altLang="en-US" sz="22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。著作権保有者の名前や商標の使用について制限、混乱を避けるべく改変バージョンに対しては異なる名前の使用の要求、ライセンス違反があった場合の解除（</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下支え</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促進す</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パッケージを取り巻くコミュニティの状況（活動状況、メンバの多様性、反応の速さ）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を自動化するツールは数多く、様々なものが存在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a:t>
            </a:r>
            <a:r>
              <a:rPr lang="ja-JP" altLang="en-US" sz="2400" b="0" i="0" u="none" strike="noStrike" cap="none">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解決</a:t>
            </a:r>
            <a:r>
              <a:rPr lang="ja-JP" altLang="en-US" sz="2400" b="0" i="0" u="none" strike="noStrike" cap="none"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ツールの一つのよい例として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a:t>
            </a:r>
            <a:r>
              <a:rPr lang="en-US" altLang="ja-JP">
                <a:latin typeface="メイリオ" panose="020B0604030504040204" pitchFamily="50" charset="-128"/>
                <a:ea typeface="メイリオ" panose="020B0604030504040204" pitchFamily="50" charset="-128"/>
                <a:cs typeface="メイリオ" panose="020B0604030504040204" pitchFamily="50" charset="-128"/>
              </a:rPr>
              <a:t>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でホストした</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プロジェクトである、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670190801"/>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107594122"/>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a:t>
                      </a:r>
                      <a:r>
                        <a:rPr kumimoji="0" lang="ja-JP" altLang="en-US" sz="1600" b="0" i="0" u="none" strike="noStrike" kern="1200" cap="none" normalizeH="0" baseline="0" dirty="0">
                          <a:ln>
                            <a:noFill/>
                          </a:ln>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質が高く、十分</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サポートされる</a:t>
            </a:r>
            <a:r>
              <a:rPr lang="en-US" altLang="ja-JP"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の著作権情報やその他ライセンス情報を削除したり、どのような形</a:t>
            </a:r>
            <a:r>
              <a:rPr lang="ja-JP" altLang="en-US">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一つの製品に対して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19533</TotalTime>
  <Words>11264</Words>
  <Application>Microsoft Office PowerPoint</Application>
  <PresentationFormat>ワイド画面</PresentationFormat>
  <Paragraphs>1702</Paragraphs>
  <Slides>84</Slides>
  <Notes>84</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84</vt:i4>
      </vt:variant>
    </vt:vector>
  </HeadingPairs>
  <TitlesOfParts>
    <vt:vector size="104" baseType="lpstr">
      <vt:lpstr>돋움</vt:lpstr>
      <vt:lpstr>맑은 고딕</vt:lpstr>
      <vt:lpstr>MS PGothic</vt:lpstr>
      <vt:lpstr>MS PGothic</vt:lpstr>
      <vt:lpstr>ＭＳ ゴシック</vt:lpstr>
      <vt:lpstr>Roboto Medium</vt:lpstr>
      <vt:lpstr>Roboto Mono</vt:lpstr>
      <vt:lpstr>メイリオ</vt:lpstr>
      <vt:lpstr>游ゴシック</vt:lpstr>
      <vt:lpstr>Arial</vt:lpstr>
      <vt:lpstr>Calibri</vt:lpstr>
      <vt:lpstr>DejaVu Sans</vt:lpstr>
      <vt:lpstr>Lucida Sans Unicode</vt:lpstr>
      <vt:lpstr>Roboto</vt:lpstr>
      <vt:lpstr>Roboto Condensed</vt:lpstr>
      <vt:lpstr>Times</vt:lpstr>
      <vt:lpstr>Times New Roman</vt:lpstr>
      <vt:lpstr>Wingdings</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929</cp:revision>
  <cp:lastPrinted>2017-10-26T22:18:50Z</cp:lastPrinted>
  <dcterms:created xsi:type="dcterms:W3CDTF">2013-07-15T20:26:40Z</dcterms:created>
  <dcterms:modified xsi:type="dcterms:W3CDTF">2017-11-09T05:23:28Z</dcterms:modified>
</cp:coreProperties>
</file>