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9"/>
  </p:notesMasterIdLst>
  <p:handoutMasterIdLst>
    <p:handoutMasterId r:id="rId90"/>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88" r:id="rId22"/>
    <p:sldId id="710" r:id="rId23"/>
    <p:sldId id="778" r:id="rId24"/>
    <p:sldId id="712" r:id="rId25"/>
    <p:sldId id="713" r:id="rId26"/>
    <p:sldId id="714" r:id="rId27"/>
    <p:sldId id="715" r:id="rId28"/>
    <p:sldId id="716" r:id="rId29"/>
    <p:sldId id="717" r:id="rId30"/>
    <p:sldId id="789" r:id="rId31"/>
    <p:sldId id="719" r:id="rId32"/>
    <p:sldId id="720" r:id="rId33"/>
    <p:sldId id="721" r:id="rId34"/>
    <p:sldId id="722" r:id="rId35"/>
    <p:sldId id="723" r:id="rId36"/>
    <p:sldId id="724" r:id="rId37"/>
    <p:sldId id="725" r:id="rId38"/>
    <p:sldId id="726" r:id="rId39"/>
    <p:sldId id="727" r:id="rId40"/>
    <p:sldId id="728" r:id="rId41"/>
    <p:sldId id="729" r:id="rId42"/>
    <p:sldId id="730" r:id="rId43"/>
    <p:sldId id="731" r:id="rId44"/>
    <p:sldId id="732" r:id="rId45"/>
    <p:sldId id="733" r:id="rId46"/>
    <p:sldId id="734" r:id="rId47"/>
    <p:sldId id="735" r:id="rId48"/>
    <p:sldId id="736" r:id="rId49"/>
    <p:sldId id="737" r:id="rId50"/>
    <p:sldId id="738" r:id="rId51"/>
    <p:sldId id="739" r:id="rId52"/>
    <p:sldId id="786" r:id="rId53"/>
    <p:sldId id="777" r:id="rId54"/>
    <p:sldId id="741" r:id="rId55"/>
    <p:sldId id="742" r:id="rId56"/>
    <p:sldId id="743" r:id="rId57"/>
    <p:sldId id="744" r:id="rId58"/>
    <p:sldId id="787" r:id="rId59"/>
    <p:sldId id="745" r:id="rId60"/>
    <p:sldId id="746" r:id="rId61"/>
    <p:sldId id="747" r:id="rId62"/>
    <p:sldId id="771" r:id="rId63"/>
    <p:sldId id="750" r:id="rId64"/>
    <p:sldId id="749" r:id="rId65"/>
    <p:sldId id="751" r:id="rId66"/>
    <p:sldId id="752" r:id="rId67"/>
    <p:sldId id="753" r:id="rId68"/>
    <p:sldId id="776" r:id="rId69"/>
    <p:sldId id="755" r:id="rId70"/>
    <p:sldId id="756" r:id="rId71"/>
    <p:sldId id="757" r:id="rId72"/>
    <p:sldId id="758" r:id="rId73"/>
    <p:sldId id="759" r:id="rId74"/>
    <p:sldId id="760" r:id="rId75"/>
    <p:sldId id="761" r:id="rId76"/>
    <p:sldId id="762" r:id="rId77"/>
    <p:sldId id="763" r:id="rId78"/>
    <p:sldId id="764" r:id="rId79"/>
    <p:sldId id="765" r:id="rId80"/>
    <p:sldId id="766" r:id="rId81"/>
    <p:sldId id="767" r:id="rId82"/>
    <p:sldId id="768" r:id="rId83"/>
    <p:sldId id="781" r:id="rId84"/>
    <p:sldId id="782" r:id="rId85"/>
    <p:sldId id="783" r:id="rId86"/>
    <p:sldId id="784" r:id="rId87"/>
    <p:sldId id="785" r:id="rId8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68039" autoAdjust="0"/>
  </p:normalViewPr>
  <p:slideViewPr>
    <p:cSldViewPr snapToGrid="0">
      <p:cViewPr varScale="1">
        <p:scale>
          <a:sx n="49" d="100"/>
          <a:sy n="49" d="100"/>
        </p:scale>
        <p:origin x="-1464" y="-84"/>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36"/>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commentAuthors" Target="commentAuthor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10/26/2017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10/26/2017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25</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r>
              <a:rPr lang="en-US" altLang="ja-JP"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30</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31</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32</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51</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56</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57</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63</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64</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67</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69</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80</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82</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86</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10/26/2017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10/26/2017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10/26/2017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10/26/2017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a:latin typeface="メイリオ" panose="020B0604030504040204" pitchFamily="50" charset="-128"/>
                <a:ea typeface="メイリオ" panose="020B0604030504040204" pitchFamily="50" charset="-128"/>
                <a:cs typeface="メイリオ" panose="020B0604030504040204" pitchFamily="50" charset="-128"/>
              </a:rPr>
              <a:t>形態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210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 </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a:t>
            </a:r>
            <a:r>
              <a:rPr lang="ja-JP" altLang="en-US">
                <a:latin typeface="メイリオ" panose="020B0604030504040204" pitchFamily="50" charset="-128"/>
                <a:ea typeface="メイリオ" panose="020B0604030504040204" pitchFamily="50" charset="-128"/>
                <a:cs typeface="メイリオ" panose="020B0604030504040204" pitchFamily="50" charset="-128"/>
              </a:rPr>
              <a:t>条件</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a:latin typeface="メイリオ" panose="020B0604030504040204" pitchFamily="50" charset="-128"/>
                <a:ea typeface="メイリオ" panose="020B0604030504040204" pitchFamily="50" charset="-128"/>
                <a:cs typeface="メイリオ" panose="020B0604030504040204" pitchFamily="50" charset="-128"/>
              </a:rPr>
              <a:t>互恵的</a:t>
            </a:r>
            <a:r>
              <a:rPr lang="x-none"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a:t>
            </a:r>
            <a:r>
              <a:rPr lang="en-US"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あり、</a:t>
            </a: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法令上の解釈も国ごとに異なる可能性ある。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を同時に</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場合</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fontScale="92500" lnSpcReduction="10000"/>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に著作権やライセンスに係る文言を提供し、これを保持することが必要とされる場合がある、これにより</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バージョンとは異なるバージョン名の使用の要求、ライセンス違反があった場合の解除（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lnSpcReduction="10000"/>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下流のユーザ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によって認められた</a:t>
            </a:r>
            <a:r>
              <a:rPr lang="en-US" dirty="0" err="1">
                <a:latin typeface="メイリオ" panose="020B0604030504040204" pitchFamily="50" charset="-128"/>
                <a:ea typeface="メイリオ" panose="020B0604030504040204" pitchFamily="50" charset="-128"/>
                <a:cs typeface="メイリオ" panose="020B0604030504040204" pitchFamily="50" charset="-128"/>
              </a:rPr>
              <a:t>権利を知ることができるよう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製品の関連文書</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もしくはユーザ</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インターフェース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en-US" dirty="0" err="1">
                <a:latin typeface="メイリオ" panose="020B0604030504040204" pitchFamily="50" charset="-128"/>
                <a:ea typeface="メイリオ" panose="020B0604030504040204" pitchFamily="50" charset="-128"/>
                <a:cs typeface="メイリオ" panose="020B0604030504040204" pitchFamily="50" charset="-128"/>
              </a:rPr>
              <a:t>に著作権やライセンスに係る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文言</a:t>
            </a:r>
            <a:r>
              <a:rPr lang="en-US" dirty="0" err="1">
                <a:latin typeface="メイリオ" panose="020B0604030504040204" pitchFamily="50" charset="-128"/>
                <a:ea typeface="メイリオ" panose="020B0604030504040204" pitchFamily="50" charset="-128"/>
                <a:cs typeface="メイリオ" panose="020B0604030504040204" pitchFamily="50" charset="-128"/>
              </a:rPr>
              <a:t>を含めること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提供。</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ソフトウェア、組み込んだソフトウェアや</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部分、および</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ビルド用のスクリプト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も含んだ</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ソースコードを提供すること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を契機として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これらの義務が発動する場合があ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外部への頒布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改変を加えたかどうか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92136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うる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トリガーとは「コンピュータ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ネットワークを通じユーザ</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がリモートで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当該</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FOSSと相互に作用すること</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いくつかのライセンスがサーバ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上で実行されるソフトウェアへのアクセスを可能にすることを含めたトリガ</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してい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err="1">
                <a:latin typeface="メイリオ" panose="020B0604030504040204" pitchFamily="50" charset="-128"/>
                <a:ea typeface="メイリオ" panose="020B0604030504040204" pitchFamily="50" charset="-128"/>
                <a:cs typeface="メイリオ" panose="020B0604030504040204" pitchFamily="50" charset="-128"/>
              </a:rPr>
              <a:t>GPL</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のすべての版</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トリガ</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が派生的著作物</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を生み出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改変に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義務を課したり制限したりすることもあ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をトリガーとして発動される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改変の告知</a:t>
            </a: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製品のバイナリに対応した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ソースコードの提供</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商用製品におけるFOSSの効果的使用を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FOSS開発者の権利を尊重し、ライセンス義務を果たす</a:t>
            </a: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オープンコミュニティに参加し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FOSSソフトウェアの起源とライセンスの確認</a:t>
            </a:r>
          </a:p>
          <a:p>
            <a:pPr>
              <a:buFont typeface="Arial"/>
              <a:buChar char="•"/>
            </a:pPr>
            <a:r>
              <a:rPr lang="en-US"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ソフトウェアの追跡</a:t>
            </a: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おける</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より良い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が生まれる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VHDLのマスクパターン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dirty="0" err="1">
                <a:latin typeface="メイリオ" panose="020B0604030504040204" pitchFamily="50" charset="-128"/>
                <a:ea typeface="メイリオ" panose="020B0604030504040204" pitchFamily="50" charset="-128"/>
                <a:cs typeface="メイリオ" panose="020B0604030504040204" pitchFamily="50" charset="-128"/>
              </a:rPr>
              <a:t>ネットリストへのコンパイル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 プロジェクト</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レビューのプロセスで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企業はFOSSに関する義務を分析し決定することができ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ライセンスの義務の分析と決定</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の観点からの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FOSSレビューのプロセスは、FOSSを取り扱うプログラム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、エンジニアなどの参加</a:t>
            </a:r>
            <a:r>
              <a:rPr lang="en-US" dirty="0" err="1">
                <a:latin typeface="メイリオ" panose="020B0604030504040204" pitchFamily="50" charset="-128"/>
                <a:ea typeface="メイリオ" panose="020B0604030504040204" pitchFamily="50" charset="-128"/>
                <a:cs typeface="メイリオ" panose="020B0604030504040204" pitchFamily="50" charset="-128"/>
              </a:rPr>
              <a:t>が必要</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Font typeface="Arial" pitchFamily="34" charset="0"/>
              <a:buNone/>
            </a:pPr>
            <a:r>
              <a:rPr lang="en-US" b="1"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このプロセスは外部ベンダーから</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ベースのソフトウェアを受領した時に開始される場合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en-US" dirty="0">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パッケージ名</a:t>
            </a: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番号）</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オリジナル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のダウンロード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元</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説明</a:t>
            </a: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改変に関する記述</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できるか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ソースコードがどこでメンテナンスされるか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そのパッケージが他の経緯で以前に承認されたことが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ある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か？</a:t>
            </a: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輸出管理対象となる技術</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含まれているか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lvl="1">
              <a:lnSpc>
                <a:spcPct val="110000"/>
              </a:lnSpc>
              <a:buFont typeface="Wingdings" panose="05000000000000000000" pitchFamily="2" charset="2"/>
              <a:buChar char="Ø"/>
            </a:pPr>
            <a:r>
              <a:rPr lang="en-US" sz="17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lvl="1">
              <a:lnSpc>
                <a:spcPct val="110000"/>
              </a:lnSpc>
              <a:buFont typeface="Wingdings" panose="05000000000000000000" pitchFamily="2" charset="2"/>
              <a:buChar char="Ø"/>
            </a:pPr>
            <a:r>
              <a:rPr lang="en-US" sz="17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7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7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複数の支援グループが参加し、</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支援</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とりまとめ</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協力して</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チーム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以下の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複数のチームが含まれる。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ライセンスの義務を特定し、評価する法務チーム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スキャン・ツール サポート </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チーム</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専門家</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完全性、一貫性、</a:t>
            </a:r>
            <a:r>
              <a:rPr lang="en-US" sz="2000" b="0" err="1">
                <a:latin typeface="メイリオ" panose="020B0604030504040204" pitchFamily="50" charset="-128"/>
                <a:ea typeface="メイリオ" panose="020B0604030504040204" pitchFamily="50" charset="-128"/>
                <a:cs typeface="メイリオ" panose="020B0604030504040204" pitchFamily="50" charset="-128"/>
              </a:rPr>
              <a:t>正確性</a:t>
            </a:r>
            <a:r>
              <a:rPr lang="en-US" sz="2000" b="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明らかでない使用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を精査するため</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にコード スキャンツールが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使われることが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2000" b="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そのソフトウェアの</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本当に許容しているか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FOSSレビューのプロセスにおいては、関係者間での意見の相違があったり、ある決定が特別に重要だったりする場合を想定し、</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十分な監督機能が必要とな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マネジメントは、製品</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もしくはOpenChain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の中で使われる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り</a:t>
            </a:r>
            <a:r>
              <a:rPr lang="en-US" smtClean="0">
                <a:latin typeface="メイリオ" panose="020B0604030504040204" pitchFamily="50" charset="-128"/>
                <a:ea typeface="メイリオ" panose="020B0604030504040204" pitchFamily="50" charset="-128"/>
                <a:cs typeface="メイリオ" panose="020B0604030504040204" pitchFamily="50" charset="-128"/>
              </a:rPr>
              <a:t>込みと頒布をコントロールする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のアクション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で構成され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の適正努力（</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供給ソフトウェアで使用されている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特定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れにより、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すべてのFOSSライセンスの義務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将来にわたり</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履行されることを確</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かな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ものに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大企業が詳細なプロセスを保有する一方で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リストを使うだけの場合があ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本章では大企業のプロセス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紹介する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47757" y="5125704"/>
            <a:ext cx="646331"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600" b="1"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b="1" dirty="0">
                <a:latin typeface="メイリオ" panose="020B0604030504040204" pitchFamily="50" charset="-128"/>
                <a:ea typeface="メイリオ" panose="020B0604030504040204" pitchFamily="50" charset="-128"/>
                <a:cs typeface="メイリオ" panose="020B0604030504040204" pitchFamily="50" charset="-128"/>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algn="ctr">
              <a:buSzPct val="25000"/>
            </a:pPr>
            <a:r>
              <a:rPr lang="en-US" sz="1400" kern="0">
                <a:solidFill>
                  <a:srgbClr val="292934"/>
                </a:solidFill>
                <a:latin typeface="Roboto Condensed"/>
                <a:ea typeface="Roboto Condensed"/>
                <a:cs typeface="Roboto Condensed"/>
                <a:sym typeface="Roboto Condensed"/>
              </a:rPr>
              <a:t>You can get detailed checklists for these items here: </a:t>
            </a:r>
            <a:r>
              <a:rPr lang="en-US" sz="1050" kern="0">
                <a:solidFill>
                  <a:srgbClr val="292934"/>
                </a:solidFill>
                <a:latin typeface="Roboto Mono"/>
                <a:ea typeface="Roboto Mono"/>
                <a:cs typeface="Roboto Mono"/>
                <a:sym typeface="Roboto Mono"/>
              </a:rPr>
              <a:t>https://www.linuxfoundation.org/projects/opencompliance/self-assessment-compliance-checklist</a:t>
            </a:r>
          </a:p>
        </p:txBody>
      </p:sp>
    </p:spTree>
    <p:extLst>
      <p:ext uri="{BB962C8B-B14F-4D97-AF65-F5344CB8AC3E}">
        <p14:creationId xmlns:p14="http://schemas.microsoft.com/office/powerpoint/2010/main" val="416609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入力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p>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b="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L="457200" lvl="1" indent="-182880">
              <a:lnSpc>
                <a:spcPct val="90000"/>
              </a:lnSpc>
              <a:buSzPct val="85000"/>
              <a:buFont typeface="Arial" pitchFamily="34" charset="0"/>
              <a:buChar char="•"/>
              <a:defRPr/>
            </a:pPr>
            <a:r>
              <a:rPr lang="en-US" sz="1600" smtClean="0">
                <a:latin typeface="メイリオ" panose="020B0604030504040204" pitchFamily="50" charset="-128"/>
                <a:ea typeface="メイリオ" panose="020B0604030504040204" pitchFamily="50" charset="-128"/>
                <a:cs typeface="メイリオ" panose="020B0604030504040204" pitchFamily="50" charset="-128"/>
              </a:rPr>
              <a:t>このプロセスは以下のイベント</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のうちの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つで開始され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適切な承認</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がなく</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使用されている</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FOSSを発見する</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サード パーティのソフトウェアの一部に使用されているFOSSを発見する </a:t>
            </a:r>
          </a:p>
          <a:p>
            <a:pPr eaLnBrk="1" hangingPunct="1">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はレビュ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のための（次のステップとなる）</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リクエストが登録される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サードパーティ提供のソフトウェアに対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入力リクエストのないすべてのFOSSコンポーネントを識別し、レビューを実施する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開発チーム</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コンプライアンスの記録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方法に関する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と併せ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開発チームから提供される記録がない場合、FOSSコンポーネント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発見時</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に記録が生成される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ソースコードの起源とライセンス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確認した監査レポートが生成される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スキャンが完了している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監査レポートがソースコードの起源とライセンスを特定し、さらなる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調査が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ファイルにフラグが立てられている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を</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の</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が解決されたことをエンジニアとともに確認する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指摘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題が解決されている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監査されたソースコード、ソフトウェア</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アーキテクチャ、およびFOSSの利用方法についてFOSSレビューを実施する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スライドの</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テンプレート参照</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FOSSコンポーネントの使用が承認され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FOSSコンポーネントがそのリリース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に登録され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適切な告知／表示が準備された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 </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すべての頒布前検証が完了し</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問題が発見されていない</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した</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ソースコードが要求された通りに提供されている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が準備された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831546609"/>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自社にとって、もしくはサード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パーティにとって</a:t>
                      </a:r>
                      <a:r>
                        <a:rPr kumimoji="0" lang="en-US" sz="1600" b="0" i="0" u="none" strike="noStrike" cap="none" normalizeH="0" baseline="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ソースのコードにFOSSコードを追加</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または</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カット＆ペースト）する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を意識</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すべてのソースコード（プロプライエタリ、サード</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パーティ、FOSS）に対し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688338705"/>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なソフトウェアに意図せずに</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逆もまた同様</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両立しないソフトウェア（FOSS、プロプライエタリ、サード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4277837"/>
              </p:ext>
            </p:extLst>
          </p:nvPr>
        </p:nvGraphicFramePr>
        <p:xfrm>
          <a:off x="696000" y="1584000"/>
          <a:ext cx="10800000" cy="4818041"/>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2494617379"/>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extLst>
      <p:ext uri="{BB962C8B-B14F-4D97-AF65-F5344CB8AC3E}">
        <p14:creationId xmlns:p14="http://schemas.microsoft.com/office/powerpoint/2010/main" val="1957927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18480</TotalTime>
  <Words>10252</Words>
  <Application>Microsoft Office PowerPoint</Application>
  <PresentationFormat>ユーザー設定</PresentationFormat>
  <Paragraphs>1700</Paragraphs>
  <Slides>86</Slides>
  <Notes>86</Notes>
  <HiddenSlides>0</HiddenSlides>
  <MMClips>0</MMClips>
  <ScaleCrop>false</ScaleCrop>
  <HeadingPairs>
    <vt:vector size="4" baseType="variant">
      <vt:variant>
        <vt:lpstr>テーマ</vt:lpstr>
      </vt:variant>
      <vt:variant>
        <vt:i4>2</vt:i4>
      </vt:variant>
      <vt:variant>
        <vt:lpstr>スライド タイトル</vt:lpstr>
      </vt:variant>
      <vt:variant>
        <vt:i4>86</vt:i4>
      </vt:variant>
    </vt:vector>
  </HeadingPairs>
  <TitlesOfParts>
    <vt:vector size="88" baseType="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履行すべきコンプライアンスの義務には どんなものがあるか？</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Source Code Scanning Tools</vt:lpstr>
      <vt:lpstr>FOSSレビューの遂行</vt:lpstr>
      <vt:lpstr>FOSS レビューの監督</vt:lpstr>
      <vt:lpstr>理解度チェック</vt:lpstr>
      <vt:lpstr>第6章</vt:lpstr>
      <vt:lpstr>概要</vt:lpstr>
      <vt:lpstr>Example Small to Medium Company Checklist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797</cp:revision>
  <cp:lastPrinted>2017-05-13T02:23:06Z</cp:lastPrinted>
  <dcterms:created xsi:type="dcterms:W3CDTF">2013-07-15T20:26:40Z</dcterms:created>
  <dcterms:modified xsi:type="dcterms:W3CDTF">2017-10-26T01:44:06Z</dcterms:modified>
</cp:coreProperties>
</file>