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7.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9.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1.xml" ContentType="application/vnd.openxmlformats-officedocument.presentationml.comments+xml"/>
  <Override PartName="/ppt/notesSlides/notesSlide30.xml" ContentType="application/vnd.openxmlformats-officedocument.presentationml.notesSlide+xml"/>
  <Override PartName="/ppt/comments/comment12.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3.xml" ContentType="application/vnd.openxmlformats-officedocument.presentationml.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4.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5.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6.xml" ContentType="application/vnd.openxmlformats-officedocument.presentationml.comments+xml"/>
  <Override PartName="/ppt/notesSlides/notesSlide47.xml" ContentType="application/vnd.openxmlformats-officedocument.presentationml.notesSlide+xml"/>
  <Override PartName="/ppt/comments/comment17.xml" ContentType="application/vnd.openxmlformats-officedocument.presentationml.comments+xml"/>
  <Override PartName="/ppt/notesSlides/notesSlide48.xml" ContentType="application/vnd.openxmlformats-officedocument.presentationml.notesSlide+xml"/>
  <Override PartName="/ppt/comments/comment18.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comment19.xml" ContentType="application/vnd.openxmlformats-officedocument.presentationml.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20.xml" ContentType="application/vnd.openxmlformats-officedocument.presentationml.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omments/comment21.xml" ContentType="application/vnd.openxmlformats-officedocument.presentationml.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22.xml" ContentType="application/vnd.openxmlformats-officedocument.presentationml.comments+xml"/>
  <Override PartName="/ppt/notesSlides/notesSlide68.xml" ContentType="application/vnd.openxmlformats-officedocument.presentationml.notesSlide+xml"/>
  <Override PartName="/ppt/comments/comment23.xml" ContentType="application/vnd.openxmlformats-officedocument.presentationml.comment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1" clrIdx="0">
    <p:extLst/>
  </p:cmAuthor>
  <p:cmAuthor id="2" name="Mieko Sato" initials="MS" lastIdx="16" clrIdx="1">
    <p:extLst/>
  </p:cmAuthor>
  <p:cmAuthor id="3" name="tani" initials="tani" lastIdx="23" clrIdx="2"/>
  <p:cmAuthor id="4" name="tani" initials="AIC" lastIdx="2" clrIdx="3">
    <p:extLst>
      <p:ext uri="{19B8F6BF-5375-455C-9EA6-DF929625EA0E}">
        <p15:presenceInfo xmlns:p15="http://schemas.microsoft.com/office/powerpoint/2012/main" userId="t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76167" autoAdjust="0"/>
  </p:normalViewPr>
  <p:slideViewPr>
    <p:cSldViewPr snapToGrid="0">
      <p:cViewPr varScale="1">
        <p:scale>
          <a:sx n="83" d="100"/>
          <a:sy n="83" d="100"/>
        </p:scale>
        <p:origin x="348" y="84"/>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7-06-06T13:15:49.655" idx="3">
    <p:pos x="2527" y="559"/>
    <p:text>すべてのプロセスが重要な要素だと思うので、敢えて「鍵となる」にしました。</p:text>
    <p:extLst mod="1">
      <p:ext uri="{C676402C-5697-4E1C-873F-D02D1690AC5C}">
        <p15:threadingInfo xmlns:p15="http://schemas.microsoft.com/office/powerpoint/2012/main" timeZoneBias="-540"/>
      </p:ext>
    </p:extLst>
  </p:cm>
  <p:cm authorId="3" dt="2017-10-12T05:40:51.496" idx="19">
    <p:pos x="3053" y="557"/>
    <p:text>佐藤さん承知しました。
工内さんのguidance、指導、
福地さんのobjective、目標についても承知いたしました</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5T22:57:26.368" idx="1">
    <p:pos x="86" y="3962"/>
    <p:text>「依存性関係」には違和感あり。「依存関係」または「依存状態」がよいかと。</p:text>
    <p:extLst mod="1">
      <p:ext uri="{C676402C-5697-4E1C-873F-D02D1690AC5C}">
        <p15:threadingInfo xmlns:p15="http://schemas.microsoft.com/office/powerpoint/2012/main" timeZoneBias="-540"/>
      </p:ext>
    </p:extLst>
  </p:cm>
  <p:cm authorId="3" dt="2017-10-12T05:46:25.877" idx="20">
    <p:pos x="630" y="3983"/>
    <p:text>佐藤さん、そうですね。
ソフトウェアの依存性を強調したつもりですが
逆に日本語が変になってしまいました＾＾；）
直してくれたのは福地さん？
Attributionは帰属表示で統一したいと思います。
</p:text>
  </p:cm>
</p:cmLst>
</file>

<file path=ppt/comments/comment16.xml><?xml version="1.0" encoding="utf-8"?>
<p:cmLst xmlns:a="http://schemas.openxmlformats.org/drawingml/2006/main" xmlns:r="http://schemas.openxmlformats.org/officeDocument/2006/relationships" xmlns:p="http://schemas.openxmlformats.org/presentationml/2006/main">
  <p:cm authorId="3" dt="2017-10-13T05:09:32.071" idx="21">
    <p:pos x="10" y="10"/>
    <p:text>日本語としてわかりづらいところをすこし文言を修正しました。
</p:text>
  </p:cm>
</p:cmLst>
</file>

<file path=ppt/comments/comment17.xml><?xml version="1.0" encoding="utf-8"?>
<p:cmLst xmlns:a="http://schemas.openxmlformats.org/drawingml/2006/main" xmlns:r="http://schemas.openxmlformats.org/officeDocument/2006/relationships" xmlns:p="http://schemas.openxmlformats.org/presentationml/2006/main">
  <p:cm authorId="3" dt="2017-10-13T05:30:40.414" idx="22">
    <p:pos x="10" y="10"/>
    <p:text>工内さん、図中「Work」を「遂行」とした部分を少し変えました。
これはレビューチームが必要とする情報を提供するための「作業」という感覚です。
</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13T05:37:47.331" idx="23">
    <p:pos x="125" y="283"/>
    <p:text>福地さん、「上級マネジメントレビュー委員会」のところは「幹部レベルのレビュー委員会」
下部文面「上級監督機能が必要となる」とありましたが、原文に「上級」については書かれてなかったので削除しました</p:text>
  </p:cm>
</p:cmLst>
</file>

<file path=ppt/comments/comment19.xml><?xml version="1.0" encoding="utf-8"?>
<p:cmLst xmlns:a="http://schemas.openxmlformats.org/drawingml/2006/main" xmlns:r="http://schemas.openxmlformats.org/officeDocument/2006/relationships" xmlns:p="http://schemas.openxmlformats.org/presentationml/2006/main">
  <p:cm authorId="4" dt="2017-10-13T08:20:28.124" idx="1">
    <p:pos x="1495" y="495"/>
    <p:text>工内さん、「a set of action」について「一連の業務活動」としたところ、少し読みづらいので、普通に「一連のアクション」にしました。
福地さん、「Due dilligence」部分を「精査」とした部分ですが、やはりここは「やるべきことをやっている」という意味を残すべきと思うので「適正努力（due dilligence)」とさせてください</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13T05:41:14.541"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②６については「一貫した」とありましたが、工内さん案の「初めから終わりまで」にしました
⑦については体言止めとして表記を変えました</p:text>
  </p:cm>
</p:cmLst>
</file>

<file path=ppt/comments/comment20.xml><?xml version="1.0" encoding="utf-8"?>
<p:cmLst xmlns:a="http://schemas.openxmlformats.org/drawingml/2006/main" xmlns:r="http://schemas.openxmlformats.org/officeDocument/2006/relationships" xmlns:p="http://schemas.openxmlformats.org/presentationml/2006/main">
  <p:cm authorId="1" dt="2017-05-16T17:40:10.665" idx="8">
    <p:pos x="1082" y="218"/>
    <p:text>使用している事実を確認する</p:text>
    <p:extLst>
      <p:ext uri="{C676402C-5697-4E1C-873F-D02D1690AC5C}">
        <p15:threadingInfo xmlns:p15="http://schemas.microsoft.com/office/powerpoint/2012/main" timeZoneBias="-54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2" dt="2017-06-30T19:39:55.439" idx="13">
    <p:pos x="1563" y="1872"/>
    <p:text>問題？ 課題？
どちらかに。</p:text>
    <p:extLst>
      <p:ext uri="{C676402C-5697-4E1C-873F-D02D1690AC5C}">
        <p15:threadingInfo xmlns:p15="http://schemas.microsoft.com/office/powerpoint/2012/main" timeZoneBias="-54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10" y="106"/>
    <p:text>「この種類の」が不自然に感じたので、「タイプ」に統一しました。</p:text>
    <p:extLst>
      <p:ext uri="{C676402C-5697-4E1C-873F-D02D1690AC5C}">
        <p15:threadingInfo xmlns:p15="http://schemas.microsoft.com/office/powerpoint/2012/main" timeZoneBias="-540">
          <p15:parentCm authorId="1" idx="9"/>
        </p15:threadingInfo>
      </p:ext>
    </p:extLst>
  </p:cm>
  <p:cm authorId="2" dt="2017-06-30T20:01:19.028" idx="15">
    <p:pos x="715" y="1397"/>
    <p:text>次のスライドの表現に合わせました。</p:text>
    <p:extLst>
      <p:ext uri="{C676402C-5697-4E1C-873F-D02D1690AC5C}">
        <p15:threadingInfo xmlns:p15="http://schemas.microsoft.com/office/powerpoint/2012/main" timeZoneBias="-54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7-05-17T12:02:38.958" idx="10">
    <p:pos x="420" y="865"/>
    <p:text>in certain casesの訳は不要でしょう</p:text>
    <p:extLst>
      <p:ext uri="{C676402C-5697-4E1C-873F-D02D1690AC5C}">
        <p15:threadingInfo xmlns:p15="http://schemas.microsoft.com/office/powerpoint/2012/main" timeZoneBias="-540"/>
      </p:ext>
    </p:extLst>
  </p:cm>
  <p:cm authorId="1" dt="2017-05-17T13:18:00.245" idx="11">
    <p:pos x="1548" y="965"/>
    <p:text>ソースコードにリンクするのはヘン</p:text>
    <p:extLst>
      <p:ext uri="{C676402C-5697-4E1C-873F-D02D1690AC5C}">
        <p15:threadingInfo xmlns:p15="http://schemas.microsoft.com/office/powerpoint/2012/main" timeZoneBias="-540"/>
      </p:ext>
    </p:extLst>
  </p:cm>
  <p:cm authorId="2" dt="2017-06-30T23:29:53.711" idx="16">
    <p:pos x="4352" y="1419"/>
    <p:text>他の場所に合わせて「依存関係」を「依存性」に変えました。</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15T12:15:26.625" idx="2">
    <p:pos x="1287" y="76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772" y="769"/>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09T17:34:16.679" idx="10">
    <p:pos x="2142" y="78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8.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7-05-15T15:04:37.754" idx="5">
    <p:pos x="4496" y="1951"/>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15:32.363" idx="15">
    <p:pos x="6375" y="2831"/>
    <p:text>佐藤さん、この訳で合っていると思います。
</p:text>
  </p:cm>
  <p:cm authorId="3" dt="2017-10-10T09:28:34.725" idx="14">
    <p:pos x="5312" y="1930"/>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10/13/2017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10/13/2017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もしくは開発者の方にとって有用です</a:t>
            </a:r>
            <a:r>
              <a:rPr lang="en-US" dirty="0" smtClean="0"/>
              <a:t>。</a:t>
            </a:r>
          </a:p>
          <a:p>
            <a:endParaRPr lang="en-US" dirty="0" smtClean="0"/>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dirty="0">
                <a:latin typeface="Calibri"/>
              </a:rPr>
              <a:t>1</a:t>
            </a:r>
            <a:r>
              <a:rPr lang="en-US" dirty="0">
                <a:latin typeface="Calibri"/>
              </a:rPr>
              <a:t>つといえます。米国ではパブリック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smtClean="0"/>
              <a:t>セッション</a:t>
            </a:r>
            <a:r>
              <a:rPr lang="ja-JP" altLang="en-US" i="0" baseline="0" dirty="0" err="1" smtClean="0"/>
              <a:t>、</a:t>
            </a:r>
            <a:r>
              <a:rPr lang="ja-JP" altLang="en-US" i="0" baseline="0" dirty="0" smtClean="0"/>
              <a:t>もしくは短めのセッションに分け章単位で重点を置いたトレーニングとして実施する場合において、その進め方の説明に用います</a:t>
            </a:r>
            <a:r>
              <a:rPr lang="en-US" i="0" baseline="0" dirty="0" smtClean="0"/>
              <a:t>。</a:t>
            </a:r>
            <a:r>
              <a:rPr lang="en-US" i="0" dirty="0" smtClean="0"/>
              <a:t> </a:t>
            </a:r>
            <a:r>
              <a:rPr lang="en-US" dirty="0"/>
              <a:t/>
            </a:r>
            <a:br>
              <a:rPr lang="en-US" dirty="0"/>
            </a:br>
            <a:endParaRPr lang="en-US" altLang="ja-JP" i="0" baseline="0" dirty="0" smtClean="0"/>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software.</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and pejoratively"viral."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a:t>プロセスをもつことです。もう</a:t>
            </a:r>
            <a:r>
              <a:rPr lang="en-US" altLang="ja-JP" baseline="0" dirty="0"/>
              <a:t>1</a:t>
            </a:r>
            <a:r>
              <a:rPr lang="en-US" baseline="0" dirty="0"/>
              <a:t>つは、ライセンスの義務を果たすことです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a:t>
            </a:r>
            <a:r>
              <a:rPr lang="en-US" baseline="0" dirty="0" err="1">
                <a:latin typeface="Calibri"/>
              </a:rPr>
              <a:t>頒布するときです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err="1"/>
              <a:t>FOSSコンプライアンスプログラムの</a:t>
            </a:r>
            <a:r>
              <a:rPr lang="ja-JP" altLang="en-US" dirty="0"/>
              <a:t>２</a:t>
            </a:r>
            <a:r>
              <a:rPr lang="en-US" dirty="0" err="1"/>
              <a:t>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 explains</a:t>
            </a:r>
            <a:r>
              <a:rPr lang="en-US" altLang="ja-JP" b="0" baseline="0" dirty="0" smtClean="0">
                <a:latin typeface="Times" charset="0"/>
              </a:rPr>
              <a:t> some of the concepts behind distribution. Because FOSS licenses usually apply during distribution, this is a key point to consider in a compliance program.</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。著作権法、特許法、商標法の基礎について明確に理解していない可能性のある</a:t>
            </a:r>
            <a:r>
              <a:rPr lang="ja-JP" altLang="en-US" baseline="0" dirty="0"/>
              <a:t>マネジャー</a:t>
            </a:r>
            <a:r>
              <a:rPr lang="en-US" baseline="0" dirty="0" err="1"/>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a:t>
            </a:r>
            <a:r>
              <a:rPr lang="en-US" b="0" baseline="0" dirty="0" err="1" smtClean="0">
                <a:latin typeface="Times" charset="0"/>
              </a:rPr>
              <a:t>コンポーネントの一部を自身のソフトウェア</a:t>
            </a:r>
            <a:r>
              <a:rPr lang="ja-JP" altLang="en-US" b="0" baseline="0" dirty="0" smtClean="0">
                <a:latin typeface="Times" charset="0"/>
              </a:rPr>
              <a:t>製品に</a:t>
            </a:r>
            <a:r>
              <a:rPr lang="en-US" b="0" baseline="0" dirty="0" err="1" smtClean="0">
                <a:latin typeface="Times" charset="0"/>
              </a:rPr>
              <a:t>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smtClean="0"/>
              <a:t>プレインストール</a:t>
            </a:r>
            <a:endParaRPr lang="en-US" altLang="ja-JP" sz="2400" dirty="0" smtClean="0"/>
          </a:p>
          <a:p>
            <a:pPr marL="0" indent="0"/>
            <a:endParaRPr lang="en-US" altLang="ja-JP" b="0" baseline="0" dirty="0" smtClean="0">
              <a:latin typeface="Times" charset="0"/>
            </a:endParaRPr>
          </a:p>
          <a:p>
            <a:pPr marL="0" indent="0"/>
            <a:r>
              <a:rPr lang="en-US" altLang="ja-JP" b="0" baseline="0" dirty="0" smtClean="0">
                <a:latin typeface="Times" charset="0"/>
              </a:rPr>
              <a:t>---</a:t>
            </a:r>
          </a:p>
          <a:p>
            <a:pPr marL="0" indent="0"/>
            <a:r>
              <a:rPr lang="en-US" altLang="ja-JP" b="0" baseline="0" dirty="0" smtClean="0">
                <a:latin typeface="Times" charset="0"/>
              </a:rPr>
              <a:t>Incorporation is when you copy portions of a FOSS component into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Linking is when you link or join a FOSS component with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Modification is when you make changes to a FOSS component.</a:t>
            </a:r>
          </a:p>
          <a:p>
            <a:pPr marL="0" indent="0"/>
            <a:endParaRPr lang="en-US" altLang="ja-JP" b="0" baseline="0" dirty="0" smtClean="0">
              <a:latin typeface="Times" charset="0"/>
            </a:endParaRPr>
          </a:p>
          <a:p>
            <a:pPr marL="0" indent="0"/>
            <a:r>
              <a:rPr lang="en-US" altLang="ja-JP" b="0" baseline="0" dirty="0" smtClean="0">
                <a:latin typeface="Times" charset="0"/>
              </a:rPr>
              <a:t>Translation is when you transform the code from one state to another.</a:t>
            </a:r>
          </a:p>
          <a:p>
            <a:pPr marL="0" indent="0"/>
            <a:endParaRPr lang="en-US" altLang="ja-JP" b="0" baseline="0" dirty="0" smtClean="0">
              <a:latin typeface="Times" charset="0"/>
            </a:endParaRPr>
          </a:p>
          <a:p>
            <a:pPr marL="0" indent="0"/>
            <a:r>
              <a:rPr lang="en-US" altLang="ja-JP" b="0" baseline="0" dirty="0" smtClean="0">
                <a:latin typeface="Times" charset="0"/>
              </a:rPr>
              <a:t>When thinking about distribution of Open Source you should consider two things:</a:t>
            </a:r>
          </a:p>
          <a:p>
            <a:pPr defTabSz="929579">
              <a:defRPr/>
            </a:pPr>
            <a:r>
              <a:rPr lang="en-US" altLang="ja-JP" dirty="0" smtClean="0"/>
              <a:t>Who receives the software?</a:t>
            </a:r>
          </a:p>
          <a:p>
            <a:pPr marL="617220" lvl="1" indent="-342900">
              <a:buFont typeface="Arial" charset="0"/>
              <a:buChar char="•"/>
            </a:pPr>
            <a:r>
              <a:rPr lang="en-US" altLang="ja-JP" sz="2400" dirty="0" smtClean="0"/>
              <a:t>Customer/Partner</a:t>
            </a:r>
          </a:p>
          <a:p>
            <a:pPr marL="617220" lvl="1" indent="-342900">
              <a:buFont typeface="Arial" charset="0"/>
              <a:buChar char="•"/>
            </a:pPr>
            <a:r>
              <a:rPr lang="en-US" altLang="ja-JP" sz="2400" dirty="0" smtClean="0"/>
              <a:t>Community project</a:t>
            </a:r>
            <a:endParaRPr lang="en-US" altLang="ja-JP" dirty="0" smtClean="0"/>
          </a:p>
          <a:p>
            <a:r>
              <a:rPr lang="en-US" altLang="ja-JP" dirty="0" smtClean="0"/>
              <a:t>What is the format for delivery?</a:t>
            </a:r>
          </a:p>
          <a:p>
            <a:pPr marL="617220" lvl="1" indent="-342900">
              <a:buFont typeface="Arial" charset="0"/>
              <a:buChar char="•"/>
            </a:pPr>
            <a:r>
              <a:rPr lang="en-US" altLang="ja-JP" sz="2400" dirty="0" smtClean="0"/>
              <a:t>Source code delivery</a:t>
            </a:r>
          </a:p>
          <a:p>
            <a:pPr marL="617220" lvl="1" indent="-342900">
              <a:buFont typeface="Arial" charset="0"/>
              <a:buChar char="•"/>
            </a:pPr>
            <a:r>
              <a:rPr lang="en-US" altLang="ja-JP" sz="2400" dirty="0" smtClean="0"/>
              <a:t>Binary delivery</a:t>
            </a:r>
          </a:p>
          <a:p>
            <a:pPr marL="617220" lvl="1" indent="-342900">
              <a:buFont typeface="Arial" charset="0"/>
              <a:buChar char="•"/>
            </a:pPr>
            <a:r>
              <a:rPr lang="en-US" altLang="ja-JP" sz="2400" dirty="0" smtClean="0"/>
              <a:t>Pre-loaded onto hardware</a:t>
            </a:r>
          </a:p>
          <a:p>
            <a:pPr marL="617220" lvl="1" indent="-342900">
              <a:buFont typeface="Arial" charset="0"/>
              <a:buChar char="•"/>
            </a:pPr>
            <a:endParaRPr lang="en-US" sz="2400" dirty="0" smtClean="0"/>
          </a:p>
          <a:p>
            <a:pPr marL="445770" lvl="1" indent="-171450">
              <a:buFont typeface="Arial" panose="020B0604020202020204" pitchFamily="34" charset="0"/>
              <a:buChar char="•"/>
            </a:pPr>
            <a:endParaRPr lang="en-US"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a:t>
            </a:r>
            <a:r>
              <a:rPr lang="x-none" dirty="0" smtClean="0"/>
              <a:t>について述べ</a:t>
            </a:r>
            <a:r>
              <a:rPr lang="ja-JP" altLang="en-US" dirty="0" smtClean="0"/>
              <a:t>ていき</a:t>
            </a:r>
            <a:r>
              <a:rPr lang="x-none" dirty="0" smtClean="0"/>
              <a:t>ます</a:t>
            </a:r>
            <a:r>
              <a:rPr lang="x-none" dirty="0"/>
              <a:t>。FOSSの使用方法が分析され、関連する義務が決定されます。</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r>
              <a:rPr lang="x-none" dirty="0" smtClean="0"/>
              <a:t>。</a:t>
            </a:r>
            <a:endParaRPr lang="en-US" dirty="0" smtClean="0"/>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r>
              <a:rPr lang="x-none" dirty="0" smtClean="0"/>
              <a:t>？</a:t>
            </a:r>
            <a:endParaRPr lang="en-US" dirty="0" smtClean="0"/>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r>
              <a:rPr lang="x-none"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a:t>
            </a:r>
            <a:r>
              <a:rPr lang="x-none" dirty="0" smtClean="0"/>
              <a:t>。FOSSの使用</a:t>
            </a:r>
            <a:r>
              <a:rPr lang="ja-JP" altLang="en-US" dirty="0" smtClean="0"/>
              <a:t>案</a:t>
            </a:r>
            <a:r>
              <a:rPr lang="x-none" dirty="0" smtClean="0"/>
              <a:t>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smtClean="0"/>
              <a:t>FOSSの使用</a:t>
            </a:r>
            <a:r>
              <a:rPr lang="ja-JP" altLang="en-US" dirty="0" smtClean="0"/>
              <a:t>案</a:t>
            </a:r>
            <a:r>
              <a:rPr lang="x-none" dirty="0" smtClean="0"/>
              <a:t>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a:t>
            </a:r>
            <a:r>
              <a:rPr lang="x-none" dirty="0" smtClean="0"/>
              <a:t>この図では</a:t>
            </a:r>
            <a:r>
              <a:rPr lang="ja-JP" altLang="en-US" dirty="0" smtClean="0"/>
              <a:t>幹部レベル</a:t>
            </a:r>
            <a:r>
              <a:rPr lang="ja-JP" altLang="en-US" dirty="0"/>
              <a:t>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r>
              <a:rPr lang="x-none" dirty="0" smtClean="0"/>
              <a: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process.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発生し得る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a:t>
            </a:r>
            <a:r>
              <a:rPr lang="x-none"/>
              <a:t>、</a:t>
            </a:r>
            <a:r>
              <a:rPr lang="x-none" smtClean="0"/>
              <a:t>帰属</a:t>
            </a:r>
            <a:r>
              <a:rPr lang="ja-JP" altLang="en-US" smtClean="0"/>
              <a:t>表示、</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endParaRPr lang="en-US" dirty="0" smtClean="0"/>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t>本章</a:t>
            </a:r>
            <a:r>
              <a:rPr lang="ja-JP" altLang="en-US" dirty="0" smtClean="0"/>
              <a:t>で</a:t>
            </a:r>
            <a:r>
              <a:rPr lang="x-none" dirty="0" smtClean="0"/>
              <a:t>は</a:t>
            </a:r>
            <a:r>
              <a:rPr lang="x-none" dirty="0"/>
              <a:t>、コンプライアンス マネジメント プロセスの</a:t>
            </a:r>
            <a:r>
              <a:rPr lang="ja-JP" altLang="en-US" dirty="0">
                <a:solidFill>
                  <a:srgbClr val="FF0000"/>
                </a:solidFill>
              </a:rPr>
              <a:t>始めから終わりまでを、</a:t>
            </a:r>
            <a:r>
              <a:rPr lang="x-none" dirty="0" smtClean="0">
                <a:solidFill>
                  <a:srgbClr val="FF0000"/>
                </a:solidFill>
              </a:rPr>
              <a:t>具体例</a:t>
            </a:r>
            <a:r>
              <a:rPr lang="ja-JP" altLang="en-US" dirty="0" smtClean="0">
                <a:solidFill>
                  <a:srgbClr val="FF0000"/>
                </a:solidFill>
              </a:rPr>
              <a:t>を用いて説明</a:t>
            </a:r>
            <a:r>
              <a:rPr lang="x-none" dirty="0" smtClean="0">
                <a:solidFill>
                  <a:srgbClr val="FF0000"/>
                </a:solidFill>
              </a:rPr>
              <a:t>し</a:t>
            </a:r>
            <a:r>
              <a:rPr lang="x-none" dirty="0" smtClean="0"/>
              <a:t>て</a:t>
            </a:r>
            <a:r>
              <a:rPr lang="ja-JP" altLang="en-US" dirty="0" smtClean="0"/>
              <a:t>いき</a:t>
            </a:r>
            <a:r>
              <a:rPr lang="x-none" smtClean="0"/>
              <a:t>ます</a:t>
            </a:r>
            <a:r>
              <a:rPr lang="x-none" dirty="0"/>
              <a: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 </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226428" indent="-226428"/>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a:latin typeface="Times" charset="0"/>
              </a:rPr>
              <a:t>しょう</a:t>
            </a:r>
            <a:r>
              <a:rPr lang="x-none" smtClean="0">
                <a:latin typeface="Times" charset="0"/>
              </a:rPr>
              <a:t>。</a:t>
            </a:r>
            <a:endParaRPr lang="en-US" smtClean="0">
              <a:latin typeface="Times" charset="0"/>
            </a:endParaRPr>
          </a:p>
          <a:p>
            <a:pPr marL="226428" indent="-226428"/>
            <a:endParaRPr lang="en-US" smtClean="0">
              <a:latin typeface="Times" charset="0"/>
            </a:endParaRPr>
          </a:p>
          <a:p>
            <a:pPr marL="226428" indent="-226428"/>
            <a:r>
              <a:rPr lang="en-US" smtClean="0">
                <a:latin typeface="Times" charset="0"/>
              </a:rPr>
              <a:t>---</a:t>
            </a:r>
          </a:p>
          <a:p>
            <a:pPr marL="226428" indent="-226428"/>
            <a:r>
              <a:rPr lang="en-US" smtClean="0">
                <a:latin typeface="+mn-lt"/>
              </a:rPr>
              <a:t>This slide describes the definition of compliance management and its end goals. </a:t>
            </a:r>
          </a:p>
          <a:p>
            <a:pPr marL="226428" indent="-226428"/>
            <a:endParaRPr lang="en-US" smtClean="0">
              <a:latin typeface="+mn-lt"/>
            </a:endParaRPr>
          </a:p>
          <a:p>
            <a:pPr marL="226428" indent="-226428"/>
            <a:r>
              <a:rPr lang="en-US" smtClean="0">
                <a:latin typeface="+mn-lt"/>
              </a:rPr>
              <a:t>Note that this section provides a detailed example of what may take place in a large enterprise. Smaller companies may wish to approach the process in a more streamlined way.</a:t>
            </a:r>
          </a:p>
          <a:p>
            <a:pPr marL="226428" indent="-226428"/>
            <a:endParaRPr lang="en-US" smtClean="0">
              <a:latin typeface="Times" charset="0"/>
            </a:endParaRPr>
          </a:p>
          <a:p>
            <a:pPr marL="226428" indent="-226428"/>
            <a:endParaRPr lang="x-none"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mtClean="0">
                <a:latin typeface="Calibri"/>
              </a:rPr>
              <a:t>本</a:t>
            </a:r>
            <a:r>
              <a:rPr lang="x-none" smtClean="0">
                <a:latin typeface="Calibri"/>
              </a:rPr>
              <a:t>スライドは</a:t>
            </a:r>
            <a:r>
              <a:rPr lang="x-none" dirty="0">
                <a:latin typeface="Calibri"/>
              </a:rPr>
              <a:t>、</a:t>
            </a:r>
            <a:r>
              <a:rPr lang="x-none">
                <a:latin typeface="Calibri"/>
              </a:rPr>
              <a:t>本章で述べる各ステップの全体像です</a:t>
            </a:r>
            <a:r>
              <a:rPr lang="x-none" smtClean="0">
                <a:latin typeface="Calibri"/>
              </a:rPr>
              <a:t>。</a:t>
            </a:r>
            <a:endParaRPr lang="en-US" smtClean="0">
              <a:latin typeface="Calibri"/>
            </a:endParaRPr>
          </a:p>
          <a:p>
            <a:endParaRPr lang="en-US" smtClean="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This slide is an overview of the steps that will be described in this chapter.</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ja-JP" altLang="en-US" dirty="0">
                <a:solidFill>
                  <a:srgbClr val="FF0000"/>
                </a:solidFill>
                <a:latin typeface="Calibri"/>
              </a:rPr>
              <a:t>言明</a:t>
            </a:r>
            <a:r>
              <a:rPr lang="x-none" dirty="0">
                <a:latin typeface="Calibri"/>
              </a:rPr>
              <a:t>されたライセンスのレビューや、FOSSコンポーネントの起源の調査など）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a:latin typeface="Calibri"/>
              </a:rPr>
              <a:t>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に従い、いかなる</a:t>
            </a:r>
            <a:r>
              <a:rPr lang="x-none" dirty="0">
                <a:latin typeface="Calibri"/>
              </a:rPr>
              <a:t>問題に</a:t>
            </a:r>
            <a:r>
              <a:rPr lang="ja-JP" altLang="en-US" dirty="0">
                <a:latin typeface="Calibri"/>
              </a:rPr>
              <a:t>も</a:t>
            </a:r>
            <a:r>
              <a:rPr lang="x-none" dirty="0">
                <a:latin typeface="Calibri"/>
              </a:rPr>
              <a:t>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a:t>
            </a:r>
            <a:r>
              <a:rPr lang="ja-JP" altLang="en-US" dirty="0">
                <a:latin typeface="Calibri"/>
              </a:rPr>
              <a:t>指摘された</a:t>
            </a:r>
            <a:r>
              <a:rPr lang="x-none" dirty="0">
                <a:latin typeface="Calibri"/>
              </a:rPr>
              <a:t>問題を解決する）と密接に関係しています。直前のステップでは企業のポリシーと合致しないFOSSの使用を取り除きました。このステップでは使用することが</a:t>
            </a:r>
            <a:r>
              <a:rPr lang="ja-JP" altLang="en-US" dirty="0">
                <a:latin typeface="Calibri"/>
              </a:rPr>
              <a:t>決した</a:t>
            </a:r>
            <a:r>
              <a:rPr lang="x-none" dirty="0">
                <a:latin typeface="Calibri"/>
              </a:rPr>
              <a:t>FOSSのライセンス義務を評価し、確認します。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、FOSSと企業のコンポーネントは一緒にリンクされるのか？といったことです。このようなテンプレートは計画</a:t>
            </a:r>
            <a:r>
              <a:rPr lang="ja-JP" altLang="en-US" dirty="0"/>
              <a:t>された</a:t>
            </a:r>
            <a:r>
              <a:rPr lang="x-none" dirty="0"/>
              <a:t>FOSSの使用に当たり、FOSSレビューチームの</a:t>
            </a:r>
            <a:r>
              <a:rPr lang="ja-JP" altLang="en-US" dirty="0"/>
              <a:t>理解を助ける</a:t>
            </a:r>
            <a:r>
              <a:rPr lang="x-none" dirty="0"/>
              <a:t>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a:t>帰属告知</a:t>
            </a:r>
            <a:r>
              <a:rPr lang="x-none" dirty="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a:t>
            </a:r>
            <a:r>
              <a:rPr lang="ja-JP" altLang="en-US" dirty="0" err="1">
                <a:latin typeface="Calibri"/>
              </a:rPr>
              <a:t>しなけ</a:t>
            </a:r>
            <a:r>
              <a:rPr lang="x-none" dirty="0">
                <a:latin typeface="Calibri"/>
              </a:rPr>
              <a:t>ればならない場合、企業は</a:t>
            </a:r>
            <a:r>
              <a:rPr lang="ja-JP" altLang="en-US" dirty="0">
                <a:latin typeface="+mn-lt"/>
              </a:rPr>
              <a:t>バイナリに対応した</a:t>
            </a:r>
            <a:r>
              <a:rPr lang="x-none" dirty="0">
                <a:latin typeface="Calibri"/>
              </a:rPr>
              <a:t>ソースコードをFOSSライセンス下で許可された仕組みを通じ</a:t>
            </a:r>
            <a:r>
              <a:rPr lang="ja-JP" altLang="en-US" dirty="0">
                <a:latin typeface="Calibri"/>
              </a:rPr>
              <a:t>て</a:t>
            </a:r>
            <a:r>
              <a:rPr lang="x-none" dirty="0">
                <a:latin typeface="Calibri"/>
              </a:rPr>
              <a:t>提供します。このことは、ソースコードをソフトウェア頒布にともに提供し、それを書面による申し出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a:latin typeface="Calibri"/>
              </a:rPr>
              <a:t>頒布がFOSSライセンスの義務を履行していることを</a:t>
            </a:r>
            <a:r>
              <a:rPr lang="ja-JP" altLang="en-US" dirty="0">
                <a:latin typeface="Calibri"/>
              </a:rPr>
              <a:t>検証</a:t>
            </a:r>
            <a:r>
              <a:rPr lang="x-none" dirty="0">
                <a:latin typeface="Calibri"/>
              </a:rPr>
              <a:t>します。このステップはFOSSレビュープロセス全体を監督する、一組織体の機能であることがあります。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告知／表示－FOSSライセンスで求められる形で告知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a:latin typeface="Times" charset="0"/>
              </a:rPr>
              <a:t>バイナリに対応した</a:t>
            </a:r>
            <a:r>
              <a:rPr lang="x-none" dirty="0">
                <a:latin typeface="Times" charset="0"/>
              </a:rPr>
              <a:t>ソースコードの頒布－ソースコードを必要に応じて入手可能にします。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a:t>
            </a:r>
            <a:r>
              <a:rPr lang="ja-JP" altLang="en-US" dirty="0">
                <a:latin typeface="Times" charset="0"/>
              </a:rPr>
              <a:t>たとえば</a:t>
            </a:r>
            <a:r>
              <a:rPr lang="x-none" dirty="0">
                <a:latin typeface="Times" charset="0"/>
              </a:rPr>
              <a:t>、FOSSと企業のコンポーネントがどのように互いにリンクするか</a:t>
            </a:r>
            <a:r>
              <a:rPr lang="ja-JP" altLang="en-US" dirty="0">
                <a:latin typeface="Times" charset="0"/>
              </a:rPr>
              <a:t>など</a:t>
            </a:r>
            <a:r>
              <a:rPr lang="x-none" dirty="0">
                <a:latin typeface="Times" charset="0"/>
              </a:rPr>
              <a:t>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プロセスで共通的な落とし穴について説明します。併せてそういった落とし穴を回避するアプローチについて考察します。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この状況はライセンスの告知／表示に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dirty="0">
                <a:latin typeface="Times"/>
                <a:cs typeface="Times"/>
              </a:rPr>
              <a:t>て</a:t>
            </a:r>
            <a:r>
              <a:rPr lang="x-none" b="0" dirty="0">
                <a:latin typeface="Times"/>
                <a:cs typeface="Times"/>
              </a:rPr>
              <a:t>行なった改変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a:latin typeface="Times"/>
                <a:cs typeface="Times"/>
              </a:rPr>
              <a:t>予防策</a:t>
            </a:r>
            <a:r>
              <a:rPr lang="ja-JP" altLang="en-US" b="0" dirty="0">
                <a:latin typeface="Times"/>
                <a:cs typeface="Times"/>
              </a:rPr>
              <a:t>は、</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a:latin typeface="Times"/>
                <a:cs typeface="Times"/>
              </a:rPr>
              <a:t>定期的な監査</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a:latin typeface="Times" charset="0"/>
              </a:rPr>
              <a:t>プロセス</a:t>
            </a:r>
            <a:r>
              <a:rPr lang="ja-JP" altLang="en-US" dirty="0">
                <a:latin typeface="Times" charset="0"/>
              </a:rPr>
              <a:t>に高い</a:t>
            </a:r>
            <a:r>
              <a:rPr lang="x-none" dirty="0">
                <a:latin typeface="Times" charset="0"/>
              </a:rPr>
              <a:t>優先</a:t>
            </a:r>
            <a:r>
              <a:rPr lang="ja-JP" altLang="en-US" dirty="0">
                <a:latin typeface="Times" charset="0"/>
              </a:rPr>
              <a:t>度を与える</a:t>
            </a:r>
            <a:r>
              <a:rPr lang="x-none" dirty="0">
                <a:latin typeface="Times" charset="0"/>
              </a:rPr>
              <a:t>ことは重要なことです。そうすることで、開発プロセスにおけるFOSSの使用を効果的なものに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a:latin typeface="Times" charset="0"/>
              </a:rPr>
              <a:t>役立ちます。</a:t>
            </a:r>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a:latin typeface="Times" charset="0"/>
              </a:rPr>
              <a:t>コンプライアンス</a:t>
            </a:r>
            <a:r>
              <a:rPr lang="ja-JP" altLang="en-US" dirty="0">
                <a:latin typeface="Times" charset="0"/>
              </a:rPr>
              <a:t>に高い</a:t>
            </a:r>
            <a:r>
              <a:rPr lang="x-none" dirty="0">
                <a:latin typeface="Times" charset="0"/>
              </a:rPr>
              <a:t>優先</a:t>
            </a:r>
            <a:r>
              <a:rPr lang="ja-JP" altLang="en-US" dirty="0">
                <a:latin typeface="Times" charset="0"/>
              </a:rPr>
              <a:t>度を与えることの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コミュニティとの良好な関係を維持するメリットには、FOSSライセンスの要求への対応をより</a:t>
            </a:r>
            <a:r>
              <a:rPr lang="ja-JP" altLang="en-US" dirty="0">
                <a:latin typeface="Times" charset="0"/>
              </a:rPr>
              <a:t>良く評価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a:latin typeface="Times" charset="0"/>
              </a:rPr>
              <a:t>など</a:t>
            </a:r>
            <a:r>
              <a:rPr lang="x-none">
                <a:latin typeface="Times" charset="0"/>
              </a:rPr>
              <a:t>があります</a:t>
            </a:r>
            <a:r>
              <a:rPr lang="x-none" dirty="0">
                <a:latin typeface="Times" charset="0"/>
              </a:rPr>
              <a:t>。</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10/13/2017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10/13/2017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10/13/2017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10/13/2017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7.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comments" Target="../comments/comment18.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dirty="0">
                <a:latin typeface="Calibri" charset="0"/>
                <a:ea typeface="MS PGothic" charset="0"/>
              </a:rPr>
              <a:t>入手</a:t>
            </a:r>
            <a:r>
              <a:rPr lang="x-none" altLang="x-none" dirty="0">
                <a:latin typeface="Calibri" charset="0"/>
                <a:ea typeface="MS PGothic" charset="0"/>
              </a:rPr>
              <a:t>できる状態にあることを義務づける場合があ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金銭の</a:t>
            </a:r>
            <a:r>
              <a:rPr lang="en-US" dirty="0" err="1">
                <a:latin typeface="Calibri" charset="0"/>
                <a:ea typeface="MS PGothic" charset="0"/>
              </a:rPr>
              <a:t>支払やライセンス料を伴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solidFill>
                  <a:srgbClr val="FF0000"/>
                </a:solidFill>
                <a:latin typeface="Calibri" charset="0"/>
                <a:ea typeface="MS PGothic" charset="0"/>
              </a:rPr>
              <a:t>ス</a:t>
            </a:r>
            <a:endParaRPr lang="en-US" dirty="0">
              <a:solidFill>
                <a:srgbClr val="FF0000"/>
              </a:solidFill>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料の</a:t>
            </a:r>
            <a:r>
              <a:rPr lang="en-US" dirty="0" err="1" smtClean="0">
                <a:latin typeface="Calibri" charset="0"/>
                <a:ea typeface="MS PGothic" charset="0"/>
              </a:rPr>
              <a:t>支払いを迫ることがしばしばある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rm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r>
              <a:rPr lang="en-US" altLang="ja-JP" sz="2000" dirty="0">
                <a:latin typeface="Calibri" charset="0"/>
                <a:ea typeface="MS PGothic" charset="0"/>
              </a:rPr>
              <a:t>1</a:t>
            </a:r>
            <a:r>
              <a:rPr lang="en-US" sz="2000" dirty="0">
                <a:latin typeface="Calibri" charset="0"/>
                <a:ea typeface="MS PGothic" charset="0"/>
              </a:rPr>
              <a:t>つの例は、GPLv2の義務が</a:t>
            </a:r>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におよぶ場合</a:t>
            </a:r>
            <a:r>
              <a:rPr lang="en-US" sz="2000" dirty="0">
                <a:latin typeface="Calibri" charset="0"/>
                <a:ea typeface="MS PGothic" charset="0"/>
              </a:rPr>
              <a:t> </a:t>
            </a:r>
          </a:p>
          <a:p>
            <a:r>
              <a:rPr lang="en-US" sz="2000" dirty="0">
                <a:latin typeface="Calibri" charset="0"/>
                <a:ea typeface="MS PGothic" charset="0"/>
              </a:rPr>
              <a:t>第二のソフトウェアモジュールをGPLv2でライセンスされたモジュールと組み合わせ、</a:t>
            </a:r>
            <a:r>
              <a:rPr lang="ja-JP" altLang="en-US" sz="2000" dirty="0">
                <a:latin typeface="Calibri" charset="0"/>
                <a:ea typeface="MS PGothic" charset="0"/>
              </a:rPr>
              <a:t>その組み合わせた結果が</a:t>
            </a:r>
            <a:r>
              <a:rPr lang="en-US" sz="2000" dirty="0">
                <a:latin typeface="Calibri" charset="0"/>
                <a:ea typeface="MS PGothic" charset="0"/>
              </a:rPr>
              <a:t>GPLv2</a:t>
            </a:r>
            <a:r>
              <a:rPr lang="en-US" sz="2000" dirty="0" smtClean="0">
                <a:latin typeface="Calibri" charset="0"/>
                <a:ea typeface="MS PGothic" charset="0"/>
              </a:rPr>
              <a:t>でライセンスされたモジュールの</a:t>
            </a:r>
            <a:r>
              <a:rPr lang="ja-JP" altLang="en-US" sz="2000" dirty="0" smtClean="0">
                <a:latin typeface="Calibri" charset="0"/>
                <a:ea typeface="MS PGothic" charset="0"/>
              </a:rPr>
              <a:t>派生的著作物</a:t>
            </a:r>
            <a:r>
              <a:rPr lang="en-US" sz="2000" dirty="0" smtClean="0">
                <a:latin typeface="Calibri" charset="0"/>
                <a:ea typeface="MS PGothic" charset="0"/>
              </a:rPr>
              <a:t>でなければ</a:t>
            </a:r>
            <a:r>
              <a:rPr lang="en-US" sz="2000" dirty="0">
                <a:latin typeface="Calibri" charset="0"/>
                <a:ea typeface="MS PGothic" charset="0"/>
              </a:rPr>
              <a:t>、第二のソフトウェアモジュールはGPLv2の影響を受け</a:t>
            </a:r>
            <a:r>
              <a:rPr lang="ja-JP" altLang="en-US" sz="2000" dirty="0">
                <a:latin typeface="Calibri" charset="0"/>
                <a:ea typeface="MS PGothic" charset="0"/>
              </a:rPr>
              <a:t>ない</a:t>
            </a:r>
            <a:r>
              <a:rPr lang="en-US" sz="2000" dirty="0">
                <a:latin typeface="Calibri" charset="0"/>
                <a:ea typeface="MS PGothic" charset="0"/>
              </a:rPr>
              <a:t>  </a:t>
            </a:r>
          </a:p>
          <a:p>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168442" cy="369332"/>
          </a:xfrm>
          <a:prstGeom prst="rect">
            <a:avLst/>
          </a:prstGeom>
          <a:noFill/>
        </p:spPr>
        <p:txBody>
          <a:bodyPr wrap="none" rtlCol="0">
            <a:spAutoFit/>
          </a:bodyPr>
          <a:lstStyle/>
          <a:p>
            <a:r>
              <a:rPr kumimoji="1" lang="en-US" altLang="ja-JP" dirty="0" smtClean="0"/>
              <a:t>※</a:t>
            </a:r>
            <a:r>
              <a:rPr kumimoji="1" lang="ja-JP" altLang="en-US" dirty="0" smtClean="0"/>
              <a:t>Ｆ</a:t>
            </a:r>
            <a:r>
              <a:rPr kumimoji="1" lang="en-US" altLang="ja-JP" dirty="0" smtClean="0"/>
              <a:t>OSS</a:t>
            </a:r>
            <a:r>
              <a:rPr kumimoji="1" lang="ja-JP" altLang="en-US" dirty="0" smtClean="0"/>
              <a:t>ライセンスに係る「</a:t>
            </a:r>
            <a:r>
              <a:rPr kumimoji="1" lang="en-US" altLang="ja-JP" dirty="0" err="1" smtClean="0"/>
              <a:t>Comaptibility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164558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solidFill>
              </a:rPr>
              <a:t>Disclaimer</a:t>
            </a:r>
            <a:r>
              <a:rPr kumimoji="1" lang="ja-JP" altLang="en-US" dirty="0">
                <a:solidFill>
                  <a:schemeClr val="tx1"/>
                </a:solidFill>
              </a:rPr>
              <a:t>　（免責</a:t>
            </a:r>
            <a:r>
              <a:rPr kumimoji="1" lang="ja-JP" altLang="en-US" dirty="0" smtClean="0">
                <a:solidFill>
                  <a:schemeClr val="tx1"/>
                </a:solidFill>
              </a:rPr>
              <a:t>事項）</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日本で活用する際には、各企業の法務部門を加えた検討が</a:t>
            </a:r>
            <a:r>
              <a:rPr lang="ja-JP" altLang="en-US" dirty="0" smtClean="0"/>
              <a:t>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する。たとえば</a:t>
            </a:r>
            <a:r>
              <a:rPr lang="ja-JP" altLang="en-US" dirty="0">
                <a:latin typeface="Calibri" charset="0"/>
                <a:ea typeface="MS PGothic" charset="0"/>
              </a:rPr>
              <a:t>ファイルの先頭のコメント行の文字列などの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smtClean="0">
                <a:latin typeface="Calibri" charset="0"/>
                <a:ea typeface="ＭＳ Ｐゴシック" charset="0"/>
              </a:rPr>
              <a:t>ライセンスの</a:t>
            </a:r>
            <a:r>
              <a:rPr lang="ja-JP" altLang="en-US" dirty="0" smtClean="0">
                <a:latin typeface="Calibri" charset="0"/>
                <a:ea typeface="ＭＳ Ｐゴシック" charset="0"/>
              </a:rPr>
              <a:t>両立性（</a:t>
            </a:r>
            <a:r>
              <a:rPr lang="x-none" dirty="0" smtClean="0">
                <a:latin typeface="Calibri" charset="0"/>
                <a:ea typeface="ＭＳ Ｐゴシック" charset="0"/>
              </a:rPr>
              <a:t>互恵性</a:t>
            </a:r>
            <a:r>
              <a:rPr lang="ja-JP" altLang="en-US" dirty="0" smtClean="0">
                <a:latin typeface="Calibri" charset="0"/>
                <a:ea typeface="ＭＳ Ｐゴシック" charset="0"/>
              </a:rPr>
              <a:t>）</a:t>
            </a:r>
            <a:r>
              <a:rPr lang="x-none" dirty="0" smtClean="0">
                <a:latin typeface="Calibri" charset="0"/>
                <a:ea typeface="ＭＳ Ｐゴシック" charset="0"/>
              </a:rPr>
              <a:t>とはどういったことを意味していますか</a:t>
            </a:r>
            <a:r>
              <a:rPr lang="x-none" dirty="0">
                <a:latin typeface="Calibri" charset="0"/>
                <a:ea typeface="ＭＳ Ｐゴシック" charset="0"/>
              </a:rPr>
              <a:t>？</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Calibri" charset="0"/>
                <a:ea typeface="ＭＳ Ｐゴシック" charset="0"/>
              </a:rPr>
              <a:t>履行</a:t>
            </a:r>
            <a:r>
              <a:rPr lang="en-US" dirty="0" err="1">
                <a:latin typeface="Calibri" charset="0"/>
                <a:ea typeface="ＭＳ Ｐゴシック" charset="0"/>
              </a:rPr>
              <a:t>すべきコンプライアンスの義務にはどんなものがあるか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r>
              <a:rPr lang="en-US" dirty="0" err="1"/>
              <a:t>ユーザ</a:t>
            </a:r>
            <a:r>
              <a:rPr lang="ja-JP" altLang="en-US" dirty="0" err="1">
                <a:solidFill>
                  <a:srgbClr val="00B0F0"/>
                </a:solidFill>
              </a:rPr>
              <a:t>ー</a:t>
            </a:r>
            <a:r>
              <a:rPr lang="en-US" dirty="0" err="1"/>
              <a:t>機器やモバイル</a:t>
            </a:r>
            <a:r>
              <a:rPr lang="ja-JP" altLang="en-US" dirty="0"/>
              <a:t> </a:t>
            </a:r>
            <a:r>
              <a:rPr lang="en-US" dirty="0" err="1"/>
              <a:t>デバイスにダウンロードされるアプリケーション</a:t>
            </a:r>
            <a:endParaRPr lang="en-US" dirty="0"/>
          </a:p>
          <a:p>
            <a:pPr lvl="1"/>
            <a:r>
              <a:rPr lang="en-US" dirty="0"/>
              <a:t>JavaScript、 Web </a:t>
            </a:r>
            <a:r>
              <a:rPr lang="en-US" dirty="0" err="1"/>
              <a:t>クライアント</a:t>
            </a:r>
            <a:r>
              <a:rPr lang="ja-JP" altLang="en-US" dirty="0" err="1">
                <a:solidFill>
                  <a:srgbClr val="FF0000"/>
                </a:solidFill>
              </a:rPr>
              <a:t>、</a:t>
            </a:r>
            <a:r>
              <a:rPr lang="en-US" dirty="0" err="1"/>
              <a:t>ユーザ</a:t>
            </a:r>
            <a:r>
              <a:rPr lang="ja-JP" altLang="en-US" dirty="0" err="1">
                <a:solidFill>
                  <a:srgbClr val="00B0F0"/>
                </a:solidFill>
              </a:rPr>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イベント」となり得</a:t>
            </a:r>
            <a:r>
              <a:rPr lang="ja-JP" altLang="en-US" dirty="0"/>
              <a:t>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r>
              <a:rPr lang="en-US" dirty="0" err="1"/>
              <a:t>いくつかのライセンスがサーバ</a:t>
            </a:r>
            <a:r>
              <a:rPr lang="ja-JP" altLang="en-US" dirty="0" err="1">
                <a:solidFill>
                  <a:srgbClr val="00B0F0"/>
                </a:solidFill>
              </a:rPr>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dirty="0" err="1"/>
              <a:t>GPLのすべての版のソフトウェアを改変した場合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r>
              <a:rPr lang="en-US" dirty="0"/>
              <a:t>改変の告知</a:t>
            </a:r>
          </a:p>
          <a:p>
            <a:pPr lvl="1"/>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a:t>
            </a:r>
            <a:r>
              <a:rPr lang="en-US" strike="sngStrike" dirty="0">
                <a:solidFill>
                  <a:srgbClr val="00B050"/>
                </a:solidFill>
                <a:latin typeface="Calibri" charset="0"/>
                <a:ea typeface="ＭＳ Ｐゴシック" charset="0"/>
              </a:rPr>
              <a:t>な</a:t>
            </a:r>
            <a:r>
              <a:rPr lang="en-US" dirty="0">
                <a:latin typeface="Calibri" charset="0"/>
                <a:ea typeface="ＭＳ Ｐゴシック" charset="0"/>
              </a:rPr>
              <a:t>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x-none" dirty="0" smtClean="0"/>
              <a:t>コンプライアンスマネジメント</a:t>
            </a:r>
            <a:r>
              <a:rPr lang="ja-JP" altLang="en-US" dirty="0" smtClean="0"/>
              <a:t>の始めから終わりまで</a:t>
            </a:r>
            <a:r>
              <a:rPr lang="x-none" dirty="0" smtClean="0"/>
              <a:t>（</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における</a:t>
            </a:r>
            <a:r>
              <a:rPr lang="en-US" dirty="0" err="1">
                <a:latin typeface="Calibri" charset="0"/>
                <a:ea typeface="ＭＳ Ｐゴシック" charset="0"/>
              </a:rPr>
              <a:t>ライセンスの義務の履行</a:t>
            </a:r>
            <a:r>
              <a:rPr lang="en-US" dirty="0">
                <a:latin typeface="Calibri" charset="0"/>
                <a:ea typeface="ＭＳ Ｐゴシック" charset="0"/>
              </a:rPr>
              <a:t> </a:t>
            </a: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solidFill>
                  <a:srgbClr val="00B050"/>
                </a:solidFill>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pPr marL="0" indent="0">
              <a:buNone/>
            </a:pPr>
            <a:endParaRPr lang="en-US" dirty="0"/>
          </a:p>
          <a:p>
            <a:r>
              <a:rPr lang="en-US" dirty="0" err="1"/>
              <a:t>FOSSコンポーネント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dirty="0" err="1" smtClean="0"/>
              <a:t>本スライドは</a:t>
            </a:r>
            <a:r>
              <a:rPr lang="ja-JP" altLang="en-US" dirty="0" err="1" smtClean="0"/>
              <a:t>、</a:t>
            </a:r>
            <a:r>
              <a:rPr lang="en-US" dirty="0" err="1" smtClean="0"/>
              <a:t>FOSSポリシ</a:t>
            </a:r>
            <a:r>
              <a:rPr lang="en-US" dirty="0" smtClean="0"/>
              <a:t>ー</a:t>
            </a:r>
            <a:r>
              <a:rPr lang="ja-JP" altLang="en-US" dirty="0" smtClean="0"/>
              <a:t>がどこに置かれているかを確認する</a:t>
            </a:r>
            <a:r>
              <a:rPr lang="en-US" dirty="0" err="1" smtClean="0"/>
              <a:t>ための</a:t>
            </a:r>
            <a:r>
              <a:rPr lang="ja-JP" altLang="en-US" dirty="0" smtClean="0"/>
              <a:t>仮置き</a:t>
            </a:r>
            <a:r>
              <a:rPr lang="en-US" dirty="0" err="1" smtClean="0"/>
              <a:t>ページ</a:t>
            </a:r>
            <a:r>
              <a:rPr lang="ja-JP" altLang="en-US" dirty="0" err="1" smtClean="0"/>
              <a:t>です</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t>誰が</a:t>
            </a:r>
            <a:r>
              <a:rPr lang="en-US" dirty="0" err="1"/>
              <a:t>ソフトウェアを受け取るのか</a:t>
            </a:r>
            <a:r>
              <a:rPr lang="en-US" dirty="0"/>
              <a:t>？</a:t>
            </a:r>
          </a:p>
          <a:p>
            <a:pPr marL="560070" lvl="1" indent="-285750"/>
            <a:r>
              <a:rPr lang="en-US" sz="2400" dirty="0"/>
              <a:t>顧客／パートナー</a:t>
            </a:r>
          </a:p>
          <a:p>
            <a:pPr marL="560070" lvl="1" indent="-285750"/>
            <a:r>
              <a:rPr lang="en-US" sz="2400" dirty="0"/>
              <a:t>コミュニティ プロジェクト</a:t>
            </a:r>
          </a:p>
          <a:p>
            <a:endParaRPr lang="en-US" dirty="0"/>
          </a:p>
          <a:p>
            <a:r>
              <a:rPr lang="ja-JP" altLang="en-US" dirty="0"/>
              <a:t>頒布</a:t>
            </a:r>
            <a:r>
              <a:rPr lang="en-US" dirty="0" err="1"/>
              <a:t>用のフォーマットは何か</a:t>
            </a:r>
            <a:r>
              <a:rPr lang="en-US" dirty="0"/>
              <a:t>？</a:t>
            </a:r>
          </a:p>
          <a:p>
            <a:pPr marL="560070" lvl="1" indent="-285750"/>
            <a:r>
              <a:rPr lang="en-US" sz="2400" dirty="0" err="1"/>
              <a:t>ソースコードでの</a:t>
            </a:r>
            <a:r>
              <a:rPr lang="ja-JP" altLang="en-US" sz="2400" dirty="0"/>
              <a:t>頒布</a:t>
            </a:r>
            <a:endParaRPr lang="en-US" sz="2400" dirty="0"/>
          </a:p>
          <a:p>
            <a:pPr marL="560070" lvl="1" indent="-285750"/>
            <a:r>
              <a:rPr lang="en-US" sz="2400" dirty="0" err="1"/>
              <a:t>バイナリでの</a:t>
            </a:r>
            <a:r>
              <a:rPr lang="ja-JP" altLang="en-US" sz="2400" dirty="0"/>
              <a:t>頒布</a:t>
            </a:r>
            <a:endParaRPr lang="en-US" sz="2400" dirty="0"/>
          </a:p>
          <a:p>
            <a:pPr marL="560070" lvl="1" indent="-285750"/>
            <a:r>
              <a:rPr lang="en-US" sz="2400" dirty="0" err="1"/>
              <a:t>ハードウェアに</a:t>
            </a:r>
            <a:r>
              <a:rPr lang="ja-JP" altLang="en-US" sz="2400" dirty="0"/>
              <a:t>プレインストール</a:t>
            </a:r>
            <a:endParaRPr lang="en-US" sz="2400" dirty="0"/>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取り込むとはど</a:t>
            </a:r>
            <a:r>
              <a:rPr lang="ja-JP" altLang="en-US" dirty="0">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dirty="0" err="1"/>
              <a:t>FOSS</a:t>
            </a:r>
            <a:r>
              <a:rPr lang="en-US" dirty="0" err="1" smtClean="0"/>
              <a:t>レビュ</a:t>
            </a:r>
            <a:r>
              <a:rPr lang="en-US" dirty="0" smtClean="0"/>
              <a:t>ー</a:t>
            </a:r>
            <a:r>
              <a:rPr lang="ja-JP" altLang="en-US" dirty="0" smtClean="0"/>
              <a:t>の</a:t>
            </a:r>
            <a:r>
              <a:rPr lang="en-US" dirty="0" err="1" smtClean="0"/>
              <a:t>実施</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プログラムに</a:t>
            </a:r>
            <a:r>
              <a:rPr lang="ja-JP" altLang="en-US" dirty="0">
                <a:latin typeface="Calibri" charset="0"/>
                <a:ea typeface="ＭＳ Ｐゴシック" charset="0"/>
              </a:rPr>
              <a:t>とって鍵となる</a:t>
            </a:r>
            <a:r>
              <a:rPr lang="en-US" dirty="0" err="1">
                <a:latin typeface="Calibri" charset="0"/>
                <a:ea typeface="ＭＳ Ｐゴシック" charset="0"/>
              </a:rPr>
              <a:t>要素</a:t>
            </a:r>
            <a:r>
              <a:rPr lang="ja-JP" altLang="en-US" dirty="0">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レビューのプロセスで</a:t>
            </a:r>
            <a:r>
              <a:rPr lang="ja-JP" altLang="en-US" dirty="0">
                <a:latin typeface="Calibri" charset="0"/>
                <a:ea typeface="ＭＳ Ｐゴシック" charset="0"/>
              </a:rPr>
              <a:t>あり、</a:t>
            </a:r>
            <a:r>
              <a:rPr lang="en-US" dirty="0" err="1">
                <a:latin typeface="Calibri" charset="0"/>
                <a:ea typeface="ＭＳ Ｐゴシック" charset="0"/>
              </a:rPr>
              <a:t>これ</a:t>
            </a:r>
            <a:r>
              <a:rPr lang="ja-JP" altLang="en-US" dirty="0">
                <a:latin typeface="Calibri" charset="0"/>
                <a:ea typeface="ＭＳ Ｐゴシック" charset="0"/>
              </a:rPr>
              <a:t>により</a:t>
            </a:r>
            <a:r>
              <a:rPr lang="en-US" dirty="0" err="1">
                <a:latin typeface="Calibri" charset="0"/>
                <a:ea typeface="ＭＳ Ｐゴシック" charset="0"/>
              </a:rPr>
              <a:t>企業はFOSSに関する義務を分析し決定することができ</a:t>
            </a:r>
            <a:r>
              <a:rPr lang="ja-JP" altLang="en-US" dirty="0">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FOSSレビューのプロセスには以下のステップがあ</a:t>
            </a:r>
            <a:r>
              <a:rPr lang="ja-JP" altLang="en-US" dirty="0">
                <a:latin typeface="Calibri" charset="0"/>
                <a:ea typeface="ＭＳ Ｐゴシック" charset="0"/>
              </a:rPr>
              <a:t>る：</a:t>
            </a:r>
            <a:endParaRPr lang="en-US" dirty="0">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latin typeface="Calibri" charset="0"/>
                <a:ea typeface="ＭＳ Ｐゴシック" charset="0"/>
              </a:rPr>
              <a:t>目標</a:t>
            </a:r>
            <a:r>
              <a:rPr lang="en-US" dirty="0" err="1">
                <a:latin typeface="Calibri" charset="0"/>
                <a:ea typeface="ＭＳ Ｐゴシック" charset="0"/>
              </a:rPr>
              <a:t>の観点からの</a:t>
            </a:r>
            <a:r>
              <a:rPr lang="ja-JP" altLang="en-US" dirty="0">
                <a:latin typeface="Calibri" charset="0"/>
                <a:ea typeface="ＭＳ Ｐゴシック" charset="0"/>
              </a:rPr>
              <a:t>指導</a:t>
            </a: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、エンジニアなどの参加</a:t>
            </a:r>
            <a:r>
              <a:rPr lang="en-US" dirty="0" err="1">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latin typeface="Calibri" charset="0"/>
                <a:ea typeface="ＭＳ Ｐゴシック" charset="0"/>
              </a:rPr>
              <a:t>も</a:t>
            </a:r>
            <a:r>
              <a:rPr lang="en-US" dirty="0">
                <a:latin typeface="Calibri" charset="0"/>
                <a:ea typeface="ＭＳ Ｐゴシック" charset="0"/>
              </a:rPr>
              <a:t>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a:t>
            </a:r>
            <a:r>
              <a:rPr lang="ja-JP" altLang="en-US" dirty="0" err="1">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FOSSの使用分析にあたり、FOSSコンポーネント</a:t>
            </a:r>
            <a:r>
              <a:rPr lang="ja-JP" altLang="en-US" dirty="0">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latin typeface="Calibri" charset="0"/>
                <a:ea typeface="ＭＳ Ｐゴシック" charset="0"/>
              </a:rPr>
              <a:t>方法などの情報</a:t>
            </a:r>
            <a:r>
              <a:rPr lang="en-US" dirty="0" err="1">
                <a:latin typeface="Calibri" charset="0"/>
                <a:ea typeface="ＭＳ Ｐゴシック" charset="0"/>
              </a:rPr>
              <a:t>を集め</a:t>
            </a:r>
            <a:r>
              <a:rPr lang="ja-JP" altLang="en-US" dirty="0">
                <a:latin typeface="Calibri" charset="0"/>
                <a:ea typeface="ＭＳ Ｐゴシック" charset="0"/>
              </a:rPr>
              <a:t>る</a:t>
            </a:r>
            <a:r>
              <a:rPr lang="en-US" dirty="0">
                <a:latin typeface="Calibri" charset="0"/>
                <a:ea typeface="ＭＳ Ｐゴシック" charset="0"/>
              </a:rPr>
              <a:t>。</a:t>
            </a:r>
            <a:r>
              <a:rPr lang="ja-JP" altLang="en-US" dirty="0">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latin typeface="Calibri" charset="0"/>
                <a:ea typeface="ＭＳ Ｐゴシック" charset="0"/>
              </a:rPr>
              <a:t>版名（</a:t>
            </a:r>
            <a:r>
              <a:rPr lang="en-US" sz="2000" b="0" dirty="0" err="1">
                <a:latin typeface="Calibri" charset="0"/>
                <a:ea typeface="ＭＳ Ｐゴシック" charset="0"/>
              </a:rPr>
              <a:t>バージョン</a:t>
            </a:r>
            <a:r>
              <a:rPr lang="ja-JP" altLang="en-US" sz="2000" b="0" dirty="0">
                <a:latin typeface="Calibri" charset="0"/>
                <a:ea typeface="ＭＳ Ｐゴシック" charset="0"/>
              </a:rPr>
              <a:t>番号）</a:t>
            </a:r>
            <a:endParaRPr lang="en-US" sz="2000" b="0" dirty="0">
              <a:latin typeface="Calibri" charset="0"/>
              <a:ea typeface="ＭＳ Ｐゴシック" charset="0"/>
            </a:endParaRPr>
          </a:p>
          <a:p>
            <a:pPr>
              <a:lnSpc>
                <a:spcPct val="110000"/>
              </a:lnSpc>
              <a:buFont typeface="Arial"/>
              <a:buChar char="•"/>
            </a:pPr>
            <a:r>
              <a:rPr lang="ja-JP" altLang="en-US" sz="2000" b="0" dirty="0">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製品で意図している使用</a:t>
            </a:r>
            <a:r>
              <a:rPr lang="ja-JP" altLang="en-US" sz="2000" b="0" dirty="0">
                <a:latin typeface="Calibri" charset="0"/>
                <a:ea typeface="ＭＳ Ｐゴシック" charset="0"/>
              </a:rPr>
              <a:t>方法</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latin typeface="Calibri" charset="0"/>
                <a:ea typeface="ＭＳ Ｐゴシック" charset="0"/>
              </a:rPr>
              <a:t>を</a:t>
            </a:r>
            <a:r>
              <a:rPr lang="en-US" sz="2000" b="0" dirty="0" err="1">
                <a:latin typeface="Calibri" charset="0"/>
                <a:ea typeface="ＭＳ Ｐゴシック" charset="0"/>
              </a:rPr>
              <a:t>入手</a:t>
            </a:r>
            <a:r>
              <a:rPr lang="ja-JP" altLang="en-US" sz="2000" b="0" dirty="0">
                <a:latin typeface="Calibri" charset="0"/>
                <a:ea typeface="ＭＳ Ｐゴシック" charset="0"/>
              </a:rPr>
              <a:t>できるか</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i="1" dirty="0" err="1">
                <a:latin typeface="Calibri" charset="0"/>
                <a:ea typeface="ＭＳ Ｐゴシック" charset="0"/>
              </a:rPr>
              <a:t>外部ベンダーからの提供物の場合</a:t>
            </a:r>
            <a:r>
              <a:rPr lang="en-US" sz="2000" b="0" i="1" dirty="0">
                <a:latin typeface="Calibri" charset="0"/>
                <a:ea typeface="ＭＳ Ｐゴシック" charset="0"/>
              </a:rPr>
              <a:t>：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err="1">
                <a:latin typeface="Calibri" charset="0"/>
                <a:ea typeface="ＭＳ Ｐゴシック" charset="0"/>
              </a:rPr>
              <a:t>著作権表示、</a:t>
            </a:r>
            <a:r>
              <a:rPr lang="en-US" sz="1700" dirty="0" err="1" smtClean="0">
                <a:latin typeface="Calibri" charset="0"/>
                <a:ea typeface="ＭＳ Ｐゴシック" charset="0"/>
              </a:rPr>
              <a:t>帰属</a:t>
            </a:r>
            <a:r>
              <a:rPr lang="ja-JP" altLang="en-US" sz="1700" dirty="0">
                <a:latin typeface="Calibri" charset="0"/>
                <a:ea typeface="ＭＳ Ｐゴシック" charset="0"/>
              </a:rPr>
              <a:t>表示</a:t>
            </a:r>
            <a:r>
              <a:rPr lang="en-US" sz="1700" dirty="0" smtClean="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latin typeface="Calibri" charset="0"/>
                <a:ea typeface="ＭＳ Ｐゴシック" charset="0"/>
              </a:rPr>
              <a:t>履行に</a:t>
            </a:r>
            <a:r>
              <a:rPr lang="en-US" sz="1700" dirty="0" err="1">
                <a:latin typeface="Calibri" charset="0"/>
                <a:ea typeface="ＭＳ Ｐゴシック" charset="0"/>
              </a:rPr>
              <a:t>必要</a:t>
            </a:r>
            <a:r>
              <a:rPr lang="ja-JP" altLang="en-US" sz="1700" dirty="0">
                <a:latin typeface="Calibri" charset="0"/>
                <a:ea typeface="ＭＳ Ｐゴシック" charset="0"/>
              </a:rPr>
              <a:t>な</a:t>
            </a:r>
            <a:r>
              <a:rPr lang="en-US" sz="1700" dirty="0" err="1">
                <a:latin typeface="Calibri" charset="0"/>
                <a:ea typeface="ＭＳ Ｐゴシック" charset="0"/>
              </a:rPr>
              <a:t>ベンダー改変ソースコード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latin typeface="Calibri" charset="0"/>
                <a:ea typeface="ＭＳ Ｐゴシック" charset="0"/>
              </a:rPr>
              <a:t>協力して</a:t>
            </a:r>
            <a:r>
              <a:rPr lang="ja-JP" altLang="en-US" sz="2000" dirty="0">
                <a:latin typeface="Calibri" charset="0"/>
                <a:ea typeface="ＭＳ Ｐゴシック" charset="0"/>
              </a:rPr>
              <a:t>行う</a:t>
            </a:r>
            <a:r>
              <a:rPr lang="en-US" sz="2000" dirty="0">
                <a:latin typeface="Calibri" charset="0"/>
                <a:ea typeface="ＭＳ Ｐゴシック" charset="0"/>
              </a:rPr>
              <a:t>。</a:t>
            </a:r>
            <a:r>
              <a:rPr lang="ja-JP" altLang="en-US" sz="2000" dirty="0">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en-US" sz="2000" dirty="0" err="1">
                <a:latin typeface="Calibri" charset="0"/>
                <a:ea typeface="ＭＳ Ｐゴシック" charset="0"/>
              </a:rPr>
              <a:t>以下の</a:t>
            </a:r>
            <a:r>
              <a:rPr lang="ja-JP" altLang="en-US" sz="2000" dirty="0">
                <a:latin typeface="Calibri" charset="0"/>
                <a:ea typeface="ＭＳ Ｐゴシック" charset="0"/>
              </a:rPr>
              <a:t>複数のチームが含まれる。</a:t>
            </a:r>
            <a:endParaRPr lang="en-US" sz="200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a:t>
            </a:r>
            <a:r>
              <a:rPr lang="ja-JP" altLang="en-US" sz="1600" b="0" dirty="0">
                <a:latin typeface="Calibri" charset="0"/>
                <a:ea typeface="ＭＳ Ｐゴシック" charset="0"/>
              </a:rPr>
              <a:t>の</a:t>
            </a:r>
            <a:r>
              <a:rPr lang="en-US" sz="1600" b="0" dirty="0" err="1">
                <a:latin typeface="Calibri" charset="0"/>
                <a:ea typeface="ＭＳ Ｐゴシック" charset="0"/>
              </a:rPr>
              <a:t>確認</a:t>
            </a:r>
            <a:r>
              <a:rPr lang="ja-JP" altLang="en-US" sz="1600" b="0" dirty="0">
                <a:latin typeface="Calibri" charset="0"/>
                <a:ea typeface="ＭＳ Ｐゴシック" charset="0"/>
              </a:rPr>
              <a:t>と</a:t>
            </a:r>
            <a:r>
              <a:rPr lang="en-US" sz="1600" b="0" dirty="0" err="1">
                <a:latin typeface="Calibri" charset="0"/>
                <a:ea typeface="ＭＳ Ｐゴシック" charset="0"/>
              </a:rPr>
              <a:t>追跡を支援する</a:t>
            </a:r>
            <a:r>
              <a:rPr lang="ja-JP" altLang="en-US" sz="1600" b="0" dirty="0">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latin typeface="Calibri" charset="0"/>
                <a:ea typeface="ＭＳ Ｐゴシック" charset="0"/>
              </a:rPr>
              <a:t>い、</a:t>
            </a:r>
            <a:r>
              <a:rPr lang="en-US" altLang="ja-JP" sz="1600" dirty="0">
                <a:latin typeface="Calibri" charset="0"/>
                <a:ea typeface="ＭＳ Ｐゴシック" charset="0"/>
              </a:rPr>
              <a:t> </a:t>
            </a:r>
            <a:r>
              <a:rPr lang="en-US" altLang="ja-JP" sz="1600" dirty="0" err="1">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6" name="TextBox 25"/>
          <p:cNvSpPr txBox="1"/>
          <p:nvPr/>
        </p:nvSpPr>
        <p:spPr>
          <a:xfrm>
            <a:off x="8417871" y="412353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9"/>
            <a:ext cx="11277600" cy="2753406"/>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latin typeface="Calibri" charset="0"/>
                <a:ea typeface="ＭＳ Ｐゴシック" charset="0"/>
              </a:rPr>
              <a:t>開示</a:t>
            </a:r>
            <a:r>
              <a:rPr lang="en-US" sz="2000" b="0" dirty="0" err="1">
                <a:latin typeface="Calibri" charset="0"/>
                <a:ea typeface="ＭＳ Ｐゴシック" charset="0"/>
              </a:rPr>
              <a:t>されていない</a:t>
            </a:r>
            <a:r>
              <a:rPr lang="en-US" sz="2000" b="0" dirty="0" err="1" smtClean="0">
                <a:latin typeface="Calibri" charset="0"/>
                <a:ea typeface="ＭＳ Ｐゴシック" charset="0"/>
              </a:rPr>
              <a:t>FOSS</a:t>
            </a:r>
            <a:r>
              <a:rPr lang="ja-JP" altLang="en-US" sz="2000" b="0" dirty="0" smtClean="0">
                <a:latin typeface="Calibri" charset="0"/>
                <a:ea typeface="ＭＳ Ｐゴシック" charset="0"/>
              </a:rPr>
              <a:t>が</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されている場合</a:t>
            </a:r>
            <a:r>
              <a:rPr lang="ja-JP" altLang="en-US" sz="2000" dirty="0">
                <a:latin typeface="Calibri" charset="0"/>
                <a:ea typeface="ＭＳ Ｐゴシック" charset="0"/>
              </a:rPr>
              <a:t>、</a:t>
            </a:r>
            <a:r>
              <a:rPr lang="en-US" sz="2000" b="0" dirty="0" err="1" smtClean="0">
                <a:latin typeface="Calibri" charset="0"/>
                <a:ea typeface="ＭＳ Ｐゴシック" charset="0"/>
              </a:rPr>
              <a:t>コード</a:t>
            </a:r>
            <a:r>
              <a:rPr lang="en-US" sz="2000" b="0" dirty="0" smtClean="0">
                <a:latin typeface="Calibri" charset="0"/>
                <a:ea typeface="ＭＳ Ｐゴシック" charset="0"/>
              </a:rPr>
              <a:t> </a:t>
            </a:r>
            <a:r>
              <a:rPr lang="ja-JP" altLang="en-US" sz="2000" b="0" dirty="0">
                <a:latin typeface="Calibri" charset="0"/>
                <a:ea typeface="ＭＳ Ｐゴシック" charset="0"/>
              </a:rPr>
              <a:t>スキャンツールが使われることがある）</a:t>
            </a:r>
            <a:endParaRPr lang="en-US" sz="1800" dirty="0">
              <a:latin typeface="+mn-ea"/>
            </a:endParaRPr>
          </a:p>
          <a:p>
            <a:pPr>
              <a:buFont typeface="Arial"/>
              <a:buChar char="•"/>
            </a:pPr>
            <a:r>
              <a:rPr lang="ja-JP" altLang="en-US" sz="2000" b="0" dirty="0" smtClean="0">
                <a:latin typeface="Calibri" charset="0"/>
                <a:ea typeface="ＭＳ Ｐゴシック" charset="0"/>
              </a:rPr>
              <a:t>宣言</a:t>
            </a:r>
            <a:r>
              <a:rPr lang="en-US" sz="2000" b="0" dirty="0" err="1" smtClean="0">
                <a:latin typeface="Calibri" charset="0"/>
                <a:ea typeface="ＭＳ Ｐゴシック" charset="0"/>
              </a:rPr>
              <a:t>されたライセンスがコードファイルにある内容と</a:t>
            </a:r>
            <a:r>
              <a:rPr lang="ja-JP" altLang="en-US" sz="2000" b="0" dirty="0">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ja-JP" altLang="en-US" sz="2000" b="0" dirty="0" smtClean="0">
                <a:latin typeface="Calibri" charset="0"/>
                <a:ea typeface="ＭＳ Ｐゴシック" charset="0"/>
              </a:rPr>
              <a:t>そのソフトウェアの</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案</a:t>
            </a:r>
            <a:r>
              <a:rPr lang="en-US" sz="2000" b="0" dirty="0" smtClean="0">
                <a:latin typeface="Calibri" charset="0"/>
                <a:ea typeface="ＭＳ Ｐゴシック" charset="0"/>
              </a:rPr>
              <a:t>を</a:t>
            </a:r>
            <a:r>
              <a:rPr lang="en-US" altLang="ja-JP" sz="2000" dirty="0">
                <a:latin typeface="Calibri" charset="0"/>
                <a:ea typeface="ＭＳ Ｐゴシック" charset="0"/>
              </a:rPr>
              <a:t> </a:t>
            </a:r>
            <a:r>
              <a:rPr lang="en-US" altLang="ja-JP" sz="2000" dirty="0" err="1" smtClean="0">
                <a:latin typeface="Calibri" charset="0"/>
                <a:ea typeface="ＭＳ Ｐゴシック" charset="0"/>
              </a:rPr>
              <a:t>ライセンスが</a:t>
            </a:r>
            <a:r>
              <a:rPr lang="en-US" sz="2000" b="0" dirty="0" err="1" smtClean="0">
                <a:latin typeface="Calibri" charset="0"/>
                <a:ea typeface="ＭＳ Ｐゴシック" charset="0"/>
              </a:rPr>
              <a:t>本当に許容しているか</a:t>
            </a:r>
            <a:r>
              <a:rPr lang="en-US" sz="2000" b="0" dirty="0">
                <a:latin typeface="Calibri" charset="0"/>
                <a:ea typeface="ＭＳ Ｐゴシック" charset="0"/>
              </a:rPr>
              <a:t>？  </a:t>
            </a: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latin typeface="Calibri" charset="0"/>
                <a:ea typeface="ＭＳ Ｐゴシック" charset="0"/>
              </a:rPr>
              <a:t>の遂行</a:t>
            </a:r>
            <a:endParaRPr lang="en-US" dirty="0">
              <a:latin typeface="Calibri" charset="0"/>
              <a:ea typeface="ＭＳ Ｐゴシック" charset="0"/>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a:t>
            </a:r>
            <a:r>
              <a:rPr lang="en-US" sz="1800" dirty="0" err="1" smtClean="0">
                <a:latin typeface="Calibri" charset="0"/>
                <a:ea typeface="ＭＳ Ｐゴシック" charset="0"/>
              </a:rPr>
              <a:t>インタラクティブ</a:t>
            </a:r>
            <a:r>
              <a:rPr lang="ja-JP" altLang="en-US" sz="1800" dirty="0" smtClean="0">
                <a:latin typeface="Calibri" charset="0"/>
                <a:ea typeface="ＭＳ Ｐゴシック" charset="0"/>
              </a:rPr>
              <a:t>に</a:t>
            </a:r>
            <a:r>
              <a:rPr lang="en-US" sz="1800" dirty="0" smtClean="0">
                <a:latin typeface="Calibri" charset="0"/>
                <a:ea typeface="ＭＳ Ｐゴシック" charset="0"/>
              </a:rPr>
              <a:t>取</a:t>
            </a:r>
            <a:r>
              <a:rPr lang="ja-JP" altLang="en-US" sz="1800" dirty="0">
                <a:latin typeface="Calibri" charset="0"/>
                <a:ea typeface="ＭＳ Ｐゴシック" charset="0"/>
              </a:rPr>
              <a:t>り</a:t>
            </a:r>
            <a:r>
              <a:rPr lang="en-US" sz="1800" dirty="0" smtClean="0">
                <a:latin typeface="Calibri" charset="0"/>
                <a:ea typeface="ＭＳ Ｐゴシック" charset="0"/>
              </a:rPr>
              <a:t>組</a:t>
            </a:r>
            <a:r>
              <a:rPr lang="ja-JP" altLang="en-US" sz="1800" dirty="0" smtClean="0">
                <a:latin typeface="Calibri" charset="0"/>
                <a:ea typeface="ＭＳ Ｐゴシック" charset="0"/>
              </a:rPr>
              <a:t>むなものであり</a:t>
            </a:r>
            <a:r>
              <a:rPr lang="en-US" sz="1800" dirty="0" smtClean="0">
                <a:latin typeface="Calibri" charset="0"/>
                <a:ea typeface="ＭＳ Ｐゴシック" charset="0"/>
              </a:rPr>
              <a:t>。</a:t>
            </a:r>
            <a:r>
              <a:rPr lang="en-US" sz="1800" dirty="0" err="1" smtClean="0">
                <a:latin typeface="Calibri" charset="0"/>
                <a:ea typeface="ＭＳ Ｐゴシック" charset="0"/>
              </a:rPr>
              <a:t>作業はエンジニアリング</a:t>
            </a:r>
            <a:r>
              <a:rPr lang="en-US" sz="1800" dirty="0" smtClean="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en-US" sz="1800" dirty="0" err="1">
                <a:latin typeface="Calibri" charset="0"/>
                <a:ea typeface="ＭＳ Ｐゴシック" charset="0"/>
              </a:rPr>
              <a:t>ビジネス</a:t>
            </a:r>
            <a:r>
              <a:rPr lang="en-US" sz="1800" dirty="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ja-JP" altLang="en-US" sz="1800" dirty="0">
                <a:latin typeface="Calibri" charset="0"/>
                <a:ea typeface="ＭＳ Ｐゴシック" charset="0"/>
              </a:rPr>
              <a:t>法務</a:t>
            </a:r>
            <a:r>
              <a:rPr lang="en-US" sz="1800" dirty="0" err="1">
                <a:latin typeface="Calibri" charset="0"/>
                <a:ea typeface="ＭＳ Ｐゴシック" charset="0"/>
              </a:rPr>
              <a:t>チームなど</a:t>
            </a:r>
            <a:r>
              <a:rPr lang="ja-JP" altLang="en-US" sz="1800" dirty="0" err="1">
                <a:latin typeface="Calibri" charset="0"/>
                <a:ea typeface="ＭＳ Ｐゴシック" charset="0"/>
              </a:rPr>
              <a:t>、</a:t>
            </a:r>
            <a:r>
              <a:rPr lang="en-US" sz="1800" dirty="0" err="1">
                <a:latin typeface="Calibri" charset="0"/>
                <a:ea typeface="ＭＳ Ｐゴシック" charset="0"/>
              </a:rPr>
              <a:t>分野をまた</a:t>
            </a:r>
            <a:r>
              <a:rPr lang="ja-JP" altLang="en-US" sz="1800" dirty="0">
                <a:latin typeface="Calibri" charset="0"/>
                <a:ea typeface="ＭＳ Ｐゴシック" charset="0"/>
              </a:rPr>
              <a:t>いだ</a:t>
            </a:r>
            <a:r>
              <a:rPr lang="en-US" sz="1800" dirty="0" err="1">
                <a:latin typeface="Calibri" charset="0"/>
                <a:ea typeface="ＭＳ Ｐゴシック" charset="0"/>
              </a:rPr>
              <a:t>ものとな</a:t>
            </a:r>
            <a:r>
              <a:rPr lang="ja-JP" altLang="en-US" sz="1800" dirty="0">
                <a:latin typeface="Calibri" charset="0"/>
                <a:ea typeface="ＭＳ Ｐゴシック" charset="0"/>
              </a:rPr>
              <a:t>る</a:t>
            </a:r>
            <a:r>
              <a:rPr lang="en-US" sz="1800" dirty="0">
                <a:latin typeface="Calibri" charset="0"/>
                <a:ea typeface="ＭＳ Ｐゴシック" charset="0"/>
              </a:rPr>
              <a:t>。</a:t>
            </a:r>
            <a:r>
              <a:rPr lang="en-US" sz="1800" dirty="0" err="1">
                <a:latin typeface="Calibri" charset="0"/>
                <a:ea typeface="ＭＳ Ｐゴシック" charset="0"/>
              </a:rPr>
              <a:t>また</a:t>
            </a:r>
            <a:r>
              <a:rPr lang="ja-JP" altLang="en-US" sz="1800" dirty="0" smtClean="0">
                <a:latin typeface="Calibri" charset="0"/>
                <a:ea typeface="ＭＳ Ｐゴシック" charset="0"/>
              </a:rPr>
              <a:t>フォローアップ</a:t>
            </a:r>
            <a:r>
              <a:rPr lang="ja-JP" altLang="en-US" sz="1800" dirty="0">
                <a:latin typeface="Calibri" charset="0"/>
                <a:ea typeface="ＭＳ Ｐゴシック" charset="0"/>
              </a:rPr>
              <a:t>では</a:t>
            </a:r>
            <a:r>
              <a:rPr lang="ja-JP" altLang="en-US" sz="1800" dirty="0" smtClean="0">
                <a:latin typeface="Calibri" charset="0"/>
                <a:ea typeface="ＭＳ Ｐゴシック" charset="0"/>
              </a:rPr>
              <a:t>分野</a:t>
            </a:r>
            <a:r>
              <a:rPr lang="ja-JP" altLang="en-US" sz="1800" dirty="0">
                <a:latin typeface="Calibri" charset="0"/>
                <a:ea typeface="ＭＳ Ｐゴシック" charset="0"/>
              </a:rPr>
              <a:t>を</a:t>
            </a:r>
            <a:r>
              <a:rPr lang="ja-JP" altLang="en-US" sz="1800" dirty="0" smtClean="0">
                <a:latin typeface="Calibri" charset="0"/>
                <a:ea typeface="ＭＳ Ｐゴシック" charset="0"/>
              </a:rPr>
              <a:t>またいだ</a:t>
            </a:r>
            <a:r>
              <a:rPr lang="ja-JP" altLang="en-US" sz="1800" dirty="0">
                <a:latin typeface="Calibri" charset="0"/>
                <a:ea typeface="ＭＳ Ｐゴシック" charset="0"/>
              </a:rPr>
              <a:t>議論</a:t>
            </a:r>
            <a:r>
              <a:rPr lang="ja-JP" altLang="en-US" sz="1800" dirty="0" smtClean="0">
                <a:latin typeface="Calibri" charset="0"/>
                <a:ea typeface="ＭＳ Ｐゴシック" charset="0"/>
              </a:rPr>
              <a:t>が</a:t>
            </a:r>
            <a:r>
              <a:rPr lang="ja-JP" altLang="en-US" sz="1800" dirty="0">
                <a:latin typeface="Calibri" charset="0"/>
                <a:ea typeface="ＭＳ Ｐゴシック" charset="0"/>
              </a:rPr>
              <a:t>必要となるため、すべて</a:t>
            </a:r>
            <a:r>
              <a:rPr lang="en-US" sz="1800" dirty="0" err="1">
                <a:latin typeface="Calibri" charset="0"/>
                <a:ea typeface="ＭＳ Ｐゴシック" charset="0"/>
              </a:rPr>
              <a:t>の参加者が</a:t>
            </a:r>
            <a:r>
              <a:rPr lang="ja-JP" altLang="en-US" sz="1800" dirty="0">
                <a:latin typeface="Calibri" charset="0"/>
                <a:ea typeface="ＭＳ Ｐゴシック" charset="0"/>
              </a:rPr>
              <a:t>内在する</a:t>
            </a:r>
            <a:r>
              <a:rPr lang="en-US" sz="1800" dirty="0" err="1">
                <a:latin typeface="Calibri" charset="0"/>
                <a:ea typeface="ＭＳ Ｐゴシック" charset="0"/>
              </a:rPr>
              <a:t>問題を理解</a:t>
            </a:r>
            <a:r>
              <a:rPr lang="ja-JP" altLang="en-US" sz="1800" dirty="0" smtClean="0">
                <a:latin typeface="Calibri" charset="0"/>
                <a:ea typeface="ＭＳ Ｐゴシック" charset="0"/>
              </a:rPr>
              <a:t>することになる。本プロセスの最後にはで</a:t>
            </a:r>
            <a:r>
              <a:rPr lang="en-US" sz="1800" dirty="0" err="1" smtClean="0">
                <a:latin typeface="Calibri" charset="0"/>
                <a:ea typeface="ＭＳ Ｐゴシック" charset="0"/>
              </a:rPr>
              <a:t>FOSS</a:t>
            </a:r>
            <a:r>
              <a:rPr lang="en-US" sz="1800" dirty="0" err="1">
                <a:latin typeface="Calibri" charset="0"/>
                <a:ea typeface="ＭＳ Ｐゴシック" charset="0"/>
              </a:rPr>
              <a:t>使用に関する明確な</a:t>
            </a:r>
            <a:r>
              <a:rPr lang="ja-JP" altLang="en-US" sz="1800" dirty="0" smtClean="0">
                <a:latin typeface="Calibri" charset="0"/>
                <a:ea typeface="ＭＳ Ｐゴシック" charset="0"/>
              </a:rPr>
              <a:t>指導が与えられる</a:t>
            </a:r>
            <a:r>
              <a:rPr lang="en-US" sz="1800" dirty="0" smtClean="0">
                <a:latin typeface="Calibri" charset="0"/>
                <a:ea typeface="ＭＳ Ｐゴシック" charset="0"/>
              </a:rPr>
              <a:t>。</a:t>
            </a:r>
            <a:endParaRPr lang="en-US" sz="18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92611" y="3130915"/>
            <a:ext cx="1914299" cy="1120968"/>
            <a:chOff x="-129656" y="2503793"/>
            <a:chExt cx="1914299" cy="1120968"/>
          </a:xfrm>
        </p:grpSpPr>
        <p:grpSp>
          <p:nvGrpSpPr>
            <p:cNvPr id="16" name="Group 15"/>
            <p:cNvGrpSpPr/>
            <p:nvPr/>
          </p:nvGrpSpPr>
          <p:grpSpPr>
            <a:xfrm>
              <a:off x="-129656" y="2503793"/>
              <a:ext cx="1914299" cy="744702"/>
              <a:chOff x="-129656" y="2503793"/>
              <a:chExt cx="1914299" cy="744702"/>
            </a:xfrm>
          </p:grpSpPr>
          <p:sp>
            <p:nvSpPr>
              <p:cNvPr id="18" name="TextBox 17"/>
              <p:cNvSpPr txBox="1"/>
              <p:nvPr/>
            </p:nvSpPr>
            <p:spPr>
              <a:xfrm>
                <a:off x="-129656" y="2971498"/>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19" name="TextBox 18"/>
              <p:cNvSpPr txBox="1"/>
              <p:nvPr/>
            </p:nvSpPr>
            <p:spPr>
              <a:xfrm>
                <a:off x="-129656" y="250379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7" name="TextBox 16"/>
            <p:cNvSpPr txBox="1"/>
            <p:nvPr/>
          </p:nvSpPr>
          <p:spPr>
            <a:xfrm>
              <a:off x="787262" y="3347764"/>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spTree>
    <p:extLst>
      <p:ext uri="{BB962C8B-B14F-4D97-AF65-F5344CB8AC3E}">
        <p14:creationId xmlns:p14="http://schemas.microsoft.com/office/powerpoint/2010/main" val="1073623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406362" y="3321842"/>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40" name="TextBox 39"/>
          <p:cNvSpPr txBox="1"/>
          <p:nvPr/>
        </p:nvSpPr>
        <p:spPr>
          <a:xfrm>
            <a:off x="1363082" y="2895699"/>
            <a:ext cx="195757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sp>
        <p:nvSpPr>
          <p:cNvPr id="38" name="TextBox 37"/>
          <p:cNvSpPr txBox="1"/>
          <p:nvPr/>
        </p:nvSpPr>
        <p:spPr>
          <a:xfrm>
            <a:off x="2323280" y="3747985"/>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45" name="TextBox 44"/>
          <p:cNvSpPr txBox="1"/>
          <p:nvPr/>
        </p:nvSpPr>
        <p:spPr>
          <a:xfrm>
            <a:off x="843167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latin typeface="Calibri" charset="0"/>
                <a:ea typeface="ＭＳ Ｐゴシック" charset="0"/>
              </a:rPr>
              <a:t>時に</a:t>
            </a:r>
            <a:r>
              <a:rPr lang="x-none" dirty="0">
                <a:latin typeface="Calibri" charset="0"/>
                <a:ea typeface="ＭＳ Ｐゴシック" charset="0"/>
              </a:rPr>
              <a:t>最初に行うべきアクションは</a:t>
            </a:r>
            <a:r>
              <a:rPr lang="ja-JP" altLang="en-US" dirty="0">
                <a:latin typeface="Calibri" charset="0"/>
                <a:ea typeface="ＭＳ Ｐゴシック" charset="0"/>
              </a:rPr>
              <a:t>何</a:t>
            </a:r>
            <a:r>
              <a:rPr lang="x-none" dirty="0">
                <a:latin typeface="Calibri" charset="0"/>
                <a:ea typeface="ＭＳ Ｐゴシック" charset="0"/>
              </a:rPr>
              <a:t>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latin typeface="Calibri" charset="0"/>
                <a:ea typeface="ＭＳ Ｐゴシック" charset="0"/>
              </a:rPr>
              <a:t>の使用</a:t>
            </a:r>
            <a:r>
              <a:rPr lang="x-none" dirty="0">
                <a:latin typeface="Calibri" charset="0"/>
                <a:ea typeface="ＭＳ Ｐゴシック" charset="0"/>
              </a:rPr>
              <a:t>に</a:t>
            </a:r>
            <a:r>
              <a:rPr lang="ja-JP" altLang="en-US" dirty="0">
                <a:latin typeface="Calibri" charset="0"/>
                <a:ea typeface="ＭＳ Ｐゴシック" charset="0"/>
              </a:rPr>
              <a:t>関する</a:t>
            </a:r>
            <a:r>
              <a:rPr lang="x-none" dirty="0">
                <a:latin typeface="Calibri" charset="0"/>
                <a:ea typeface="ＭＳ Ｐゴシック" charset="0"/>
              </a:rPr>
              <a:t>質問や疑問があ</a:t>
            </a:r>
            <a:r>
              <a:rPr lang="ja-JP" altLang="en-US" dirty="0">
                <a:latin typeface="Calibri" charset="0"/>
                <a:ea typeface="ＭＳ Ｐゴシック" charset="0"/>
              </a:rPr>
              <a:t>る</a:t>
            </a:r>
            <a:r>
              <a:rPr lang="x-none" dirty="0">
                <a:latin typeface="Calibri" charset="0"/>
                <a:ea typeface="ＭＳ Ｐゴシック" charset="0"/>
              </a:rPr>
              <a:t>場合、何をす</a:t>
            </a:r>
            <a:r>
              <a:rPr lang="ja-JP" altLang="en-US" dirty="0">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latin typeface="Calibri" charset="0"/>
                <a:ea typeface="ＭＳ Ｐゴシック" charset="0"/>
              </a:rPr>
              <a:t>の</a:t>
            </a:r>
            <a:r>
              <a:rPr lang="x-none" dirty="0">
                <a:latin typeface="Calibri" charset="0"/>
                <a:ea typeface="ＭＳ Ｐゴシック" charset="0"/>
              </a:rPr>
              <a:t>かを</a:t>
            </a:r>
            <a:r>
              <a:rPr lang="ja-JP" altLang="en-US" dirty="0">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latin typeface="Calibri" charset="0"/>
                <a:ea typeface="ＭＳ Ｐゴシック" charset="0"/>
              </a:rPr>
              <a:t>ど</a:t>
            </a:r>
            <a:r>
              <a:rPr lang="ja-JP" altLang="en-US" dirty="0" err="1">
                <a:latin typeface="Calibri" charset="0"/>
                <a:ea typeface="ＭＳ Ｐゴシック" charset="0"/>
              </a:rPr>
              <a:t>のような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a:t>
            </a:r>
            <a:r>
              <a:rPr lang="ja-JP" altLang="en-US" dirty="0" err="1">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solidFill>
                  <a:schemeClr val="tx1"/>
                </a:solidFill>
              </a:rPr>
              <a:t>マネジメント</a:t>
            </a:r>
            <a:r>
              <a:rPr lang="ja-JP" altLang="en-US" dirty="0">
                <a:solidFill>
                  <a:schemeClr val="tx1"/>
                </a:solidFill>
              </a:rPr>
              <a:t>の始めから終わりまで</a:t>
            </a:r>
            <a:r>
              <a:rPr lang="en-US" dirty="0">
                <a:solidFill>
                  <a:schemeClr val="tx1"/>
                </a:solidFill>
              </a:rPr>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latin typeface="Calibri" charset="0"/>
                <a:ea typeface="MS PGothic" charset="0"/>
              </a:rPr>
              <a:t>もしくはOpenChain</a:t>
            </a:r>
            <a:r>
              <a:rPr lang="en-US" altLang="ja-JP" dirty="0">
                <a:latin typeface="Calibri" charset="0"/>
                <a:ea typeface="MS PGothic" charset="0"/>
              </a:rPr>
              <a:t> </a:t>
            </a:r>
            <a:r>
              <a:rPr lang="en-US" altLang="ja-JP" dirty="0" err="1">
                <a:latin typeface="Calibri" charset="0"/>
                <a:ea typeface="MS PGothic" charset="0"/>
              </a:rPr>
              <a:t>仕様書</a:t>
            </a:r>
            <a:r>
              <a:rPr lang="ja-JP" altLang="en-US">
                <a:latin typeface="Calibri" charset="0"/>
                <a:ea typeface="MS PGothic" charset="0"/>
              </a:rPr>
              <a:t>で</a:t>
            </a:r>
            <a:r>
              <a:rPr lang="ja-JP" altLang="en-US" smtClean="0">
                <a:latin typeface="Calibri" charset="0"/>
                <a:ea typeface="MS PGothic" charset="0"/>
              </a:rPr>
              <a:t>定義</a:t>
            </a:r>
            <a:r>
              <a:rPr lang="ja-JP" altLang="en-US">
                <a:latin typeface="Calibri" charset="0"/>
                <a:ea typeface="MS PGothic" charset="0"/>
              </a:rPr>
              <a:t>の</a:t>
            </a:r>
            <a:r>
              <a:rPr lang="en-US" altLang="ja-JP" smtClean="0">
                <a:latin typeface="Calibri" charset="0"/>
                <a:ea typeface="MS PGothic" charset="0"/>
              </a:rPr>
              <a:t>「</a:t>
            </a:r>
            <a:r>
              <a:rPr lang="en-US" altLang="ja-JP" dirty="0" err="1">
                <a:latin typeface="Calibri" charset="0"/>
                <a:ea typeface="MS PGothic" charset="0"/>
              </a:rPr>
              <a:t>供給ソフトウェア</a:t>
            </a:r>
            <a:r>
              <a:rPr lang="en-US" altLang="ja-JP" dirty="0">
                <a:latin typeface="Calibri" charset="0"/>
                <a:ea typeface="MS PGothic" charset="0"/>
              </a:rPr>
              <a:t>」） </a:t>
            </a:r>
            <a:r>
              <a:rPr lang="en-US" dirty="0" err="1">
                <a:latin typeface="Calibri" charset="0"/>
                <a:ea typeface="MS PGothic" charset="0"/>
              </a:rPr>
              <a:t>の中で使われるFOSSの取込みと頒布をコントロールする</a:t>
            </a:r>
            <a:r>
              <a:rPr lang="ja-JP" altLang="en-US">
                <a:latin typeface="Calibri" charset="0"/>
                <a:ea typeface="MS PGothic" charset="0"/>
              </a:rPr>
              <a:t>一連</a:t>
            </a:r>
            <a:r>
              <a:rPr lang="ja-JP" altLang="en-US" smtClean="0">
                <a:latin typeface="Calibri" charset="0"/>
                <a:ea typeface="MS PGothic" charset="0"/>
              </a:rPr>
              <a:t>のアクション</a:t>
            </a:r>
            <a:r>
              <a:rPr lang="en-US" smtClean="0">
                <a:latin typeface="Calibri" charset="0"/>
                <a:ea typeface="MS PGothic" charset="0"/>
              </a:rPr>
              <a:t>で構成され</a:t>
            </a:r>
            <a:r>
              <a:rPr lang="ja-JP" altLang="en-US" dirty="0">
                <a:latin typeface="Calibri" charset="0"/>
                <a:ea typeface="MS PGothic" charset="0"/>
              </a:rPr>
              <a:t>る</a:t>
            </a:r>
            <a:r>
              <a:rPr lang="en-US" dirty="0">
                <a:latin typeface="Calibri" charset="0"/>
                <a:ea typeface="MS PGothic" charset="0"/>
              </a:rPr>
              <a:t>  </a:t>
            </a:r>
          </a:p>
          <a:p>
            <a:pPr>
              <a:buFont typeface="Arial"/>
              <a:buChar char="•"/>
            </a:pPr>
            <a:r>
              <a:rPr lang="en-US" smtClean="0">
                <a:latin typeface="Calibri" charset="0"/>
                <a:ea typeface="MS PGothic" charset="0"/>
              </a:rPr>
              <a:t>コンプライアンス</a:t>
            </a:r>
            <a:r>
              <a:rPr lang="ja-JP" altLang="en-US" smtClean="0">
                <a:latin typeface="Calibri" charset="0"/>
                <a:ea typeface="MS PGothic" charset="0"/>
              </a:rPr>
              <a:t>の適正努力（</a:t>
            </a:r>
            <a:r>
              <a:rPr lang="en-US" altLang="ja-JP" smtClean="0">
                <a:latin typeface="Calibri" charset="0"/>
                <a:ea typeface="MS PGothic" charset="0"/>
              </a:rPr>
              <a:t>Compliance due diligence</a:t>
            </a:r>
            <a:r>
              <a:rPr lang="ja-JP" altLang="en-US" smtClean="0">
                <a:latin typeface="Calibri" charset="0"/>
                <a:ea typeface="MS PGothic" charset="0"/>
              </a:rPr>
              <a:t>）</a:t>
            </a:r>
            <a:r>
              <a:rPr lang="en-US" smtClean="0">
                <a:latin typeface="Calibri" charset="0"/>
                <a:ea typeface="MS PGothic" charset="0"/>
              </a:rPr>
              <a:t>の結果</a:t>
            </a:r>
            <a:r>
              <a:rPr lang="ja-JP" altLang="en-US" smtClean="0">
                <a:latin typeface="Calibri" charset="0"/>
                <a:ea typeface="MS PGothic" charset="0"/>
              </a:rPr>
              <a:t>として</a:t>
            </a:r>
            <a:r>
              <a:rPr lang="en-US" smtClean="0">
                <a:latin typeface="Calibri" charset="0"/>
                <a:ea typeface="MS PGothic" charset="0"/>
              </a:rPr>
              <a:t>、</a:t>
            </a:r>
            <a:r>
              <a:rPr lang="en-US" dirty="0" err="1">
                <a:latin typeface="Calibri" charset="0"/>
                <a:ea typeface="MS PGothic" charset="0"/>
              </a:rPr>
              <a:t>供給ソフトウェアで使用されている</a:t>
            </a:r>
            <a:r>
              <a:rPr lang="ja-JP" altLang="en-US" dirty="0">
                <a:latin typeface="Calibri" charset="0"/>
                <a:ea typeface="MS PGothic" charset="0"/>
              </a:rPr>
              <a:t>すべて</a:t>
            </a:r>
            <a:r>
              <a:rPr lang="en-US" dirty="0" err="1">
                <a:latin typeface="Calibri" charset="0"/>
                <a:ea typeface="MS PGothic" charset="0"/>
              </a:rPr>
              <a:t>のFOSS</a:t>
            </a:r>
            <a:r>
              <a:rPr lang="ja-JP" altLang="en-US" dirty="0">
                <a:latin typeface="Calibri" charset="0"/>
                <a:ea typeface="MS PGothic" charset="0"/>
              </a:rPr>
              <a:t>が</a:t>
            </a:r>
            <a:r>
              <a:rPr lang="en-US" dirty="0" err="1">
                <a:latin typeface="Calibri" charset="0"/>
                <a:ea typeface="MS PGothic" charset="0"/>
              </a:rPr>
              <a:t>特定</a:t>
            </a:r>
            <a:r>
              <a:rPr lang="ja-JP" altLang="en-US">
                <a:latin typeface="Calibri" charset="0"/>
                <a:ea typeface="MS PGothic" charset="0"/>
              </a:rPr>
              <a:t>できる</a:t>
            </a:r>
            <a:r>
              <a:rPr lang="en-US" smtClean="0">
                <a:latin typeface="Calibri" charset="0"/>
                <a:ea typeface="MS PGothic" charset="0"/>
              </a:rPr>
              <a:t>。</a:t>
            </a:r>
            <a:r>
              <a:rPr lang="ja-JP" altLang="en-US" dirty="0">
                <a:latin typeface="Calibri" charset="0"/>
                <a:ea typeface="MS PGothic" charset="0"/>
              </a:rPr>
              <a:t>こ</a:t>
            </a:r>
            <a:r>
              <a:rPr lang="ja-JP" altLang="en-US" smtClean="0">
                <a:latin typeface="Calibri" charset="0"/>
                <a:ea typeface="MS PGothic" charset="0"/>
              </a:rPr>
              <a:t>れにより、</a:t>
            </a:r>
            <a:r>
              <a:rPr lang="en-US" dirty="0" err="1">
                <a:latin typeface="Calibri" charset="0"/>
                <a:ea typeface="MS PGothic" charset="0"/>
              </a:rPr>
              <a:t>すべてのFOSSライセンスの義務</a:t>
            </a:r>
            <a:r>
              <a:rPr lang="ja-JP" altLang="en-US">
                <a:latin typeface="Calibri" charset="0"/>
                <a:ea typeface="MS PGothic" charset="0"/>
              </a:rPr>
              <a:t>が</a:t>
            </a:r>
            <a:r>
              <a:rPr lang="en-US" smtClean="0">
                <a:latin typeface="Calibri" charset="0"/>
                <a:ea typeface="MS PGothic" charset="0"/>
              </a:rPr>
              <a:t>履行され、</a:t>
            </a:r>
            <a:r>
              <a:rPr lang="ja-JP" altLang="en-US" smtClean="0">
                <a:latin typeface="Calibri" charset="0"/>
                <a:ea typeface="MS PGothic" charset="0"/>
              </a:rPr>
              <a:t>将来にわたり</a:t>
            </a:r>
            <a:r>
              <a:rPr lang="en-US" smtClean="0">
                <a:latin typeface="Calibri" charset="0"/>
                <a:ea typeface="MS PGothic" charset="0"/>
              </a:rPr>
              <a:t>履行されることを確</a:t>
            </a:r>
            <a:r>
              <a:rPr lang="ja-JP" altLang="en-US" dirty="0" err="1">
                <a:latin typeface="Calibri" charset="0"/>
                <a:ea typeface="MS PGothic" charset="0"/>
              </a:rPr>
              <a:t>かな</a:t>
            </a:r>
            <a:r>
              <a:rPr lang="ja-JP" altLang="en-US" dirty="0">
                <a:latin typeface="Calibri" charset="0"/>
                <a:ea typeface="MS PGothic" charset="0"/>
              </a:rPr>
              <a:t>もの</a:t>
            </a:r>
            <a:r>
              <a:rPr lang="ja-JP" altLang="en-US">
                <a:latin typeface="Calibri" charset="0"/>
                <a:ea typeface="MS PGothic" charset="0"/>
              </a:rPr>
              <a:t>に</a:t>
            </a:r>
            <a:r>
              <a:rPr lang="ja-JP" altLang="en-US" smtClean="0">
                <a:latin typeface="Calibri" charset="0"/>
                <a:ea typeface="MS PGothic" charset="0"/>
              </a:rPr>
              <a:t>する</a:t>
            </a:r>
            <a:endParaRPr lang="en-US" dirty="0">
              <a:latin typeface="Calibri" charset="0"/>
              <a:ea typeface="MS PGothic" charset="0"/>
            </a:endParaRPr>
          </a:p>
          <a:p>
            <a:pPr>
              <a:buFont typeface="Arial"/>
              <a:buChar char="•"/>
            </a:pPr>
            <a:r>
              <a:rPr lang="en-US" dirty="0" err="1">
                <a:latin typeface="Calibri" charset="0"/>
                <a:ea typeface="MS PGothic" charset="0"/>
              </a:rPr>
              <a:t>大企業が詳細なプロセスを保有する一方で</a:t>
            </a:r>
            <a:r>
              <a:rPr lang="ja-JP" altLang="en-US" err="1">
                <a:latin typeface="Calibri" charset="0"/>
                <a:ea typeface="MS PGothic" charset="0"/>
              </a:rPr>
              <a:t>、</a:t>
            </a:r>
            <a:r>
              <a:rPr lang="en-US" smtClean="0">
                <a:latin typeface="Calibri" charset="0"/>
                <a:ea typeface="MS PGothic" charset="0"/>
              </a:rPr>
              <a:t>小規模の企業では</a:t>
            </a:r>
            <a:r>
              <a:rPr lang="ja-JP" altLang="en-US" smtClean="0">
                <a:latin typeface="Calibri" charset="0"/>
                <a:ea typeface="MS PGothic" charset="0"/>
              </a:rPr>
              <a:t>単に</a:t>
            </a:r>
            <a:r>
              <a:rPr lang="en-US" smtClean="0">
                <a:latin typeface="Calibri" charset="0"/>
                <a:ea typeface="MS PGothic" charset="0"/>
              </a:rPr>
              <a:t>チェック</a:t>
            </a:r>
            <a:r>
              <a:rPr lang="ja-JP" altLang="en-US" smtClean="0">
                <a:latin typeface="Calibri" charset="0"/>
                <a:ea typeface="MS PGothic" charset="0"/>
              </a:rPr>
              <a:t> </a:t>
            </a:r>
            <a:r>
              <a:rPr lang="en-US" smtClean="0">
                <a:latin typeface="Calibri" charset="0"/>
                <a:ea typeface="MS PGothic" charset="0"/>
              </a:rPr>
              <a:t>リストを使うだけの場合があ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本章では大企業のプロセス</a:t>
            </a:r>
            <a:r>
              <a:rPr lang="ja-JP" altLang="en-US" dirty="0">
                <a:latin typeface="Calibri" charset="0"/>
                <a:ea typeface="MS PGothic" charset="0"/>
              </a:rPr>
              <a:t>の</a:t>
            </a:r>
            <a:r>
              <a:rPr lang="ja-JP" altLang="en-US">
                <a:latin typeface="Calibri" charset="0"/>
                <a:ea typeface="MS PGothic" charset="0"/>
              </a:rPr>
              <a:t>一</a:t>
            </a:r>
            <a:r>
              <a:rPr lang="en-US" smtClean="0">
                <a:latin typeface="Calibri" charset="0"/>
                <a:ea typeface="MS PGothic" charset="0"/>
              </a:rPr>
              <a:t>例を</a:t>
            </a:r>
            <a:r>
              <a:rPr lang="ja-JP" altLang="en-US" smtClean="0">
                <a:latin typeface="Calibri" charset="0"/>
                <a:ea typeface="MS PGothic" charset="0"/>
              </a:rPr>
              <a:t>紹介する</a:t>
            </a:r>
            <a:r>
              <a:rPr lang="en-US" smtClean="0">
                <a:latin typeface="Calibri" charset="0"/>
                <a:ea typeface="MS PGothic" charset="0"/>
              </a:rPr>
              <a:t> </a:t>
            </a:r>
            <a:endParaRPr lang="en-US" dirty="0">
              <a:latin typeface="Calibri" charset="0"/>
              <a:ea typeface="MS PGothic" charset="0"/>
            </a:endParaRP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rPr>
              <a:t>各種告知／表示および帰属</a:t>
            </a:r>
            <a:r>
              <a:rPr lang="ja-JP" altLang="en-US" sz="1100" b="1" dirty="0">
                <a:solidFill>
                  <a:schemeClr val="bg1"/>
                </a:solidFill>
              </a:rPr>
              <a:t>情報</a:t>
            </a:r>
            <a:endParaRPr lang="en-US" sz="1100" b="1" dirty="0">
              <a:solidFill>
                <a:schemeClr val="bg1"/>
              </a:solidFill>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rPr>
              <a:t>書面による申し出</a:t>
            </a:r>
          </a:p>
          <a:p>
            <a:pPr algn="ctr">
              <a:buFont typeface="Times New Roman" pitchFamily="16" charset="0"/>
              <a:buNone/>
              <a:defRPr/>
            </a:pPr>
            <a:r>
              <a:rPr lang="ja-JP" altLang="en-US" sz="1100" b="1" smtClean="0">
                <a:solidFill>
                  <a:schemeClr val="bg1"/>
                </a:solidFill>
              </a:rPr>
              <a:t>（</a:t>
            </a:r>
            <a:r>
              <a:rPr lang="en-US" altLang="ja-JP" sz="1100" b="1" smtClean="0">
                <a:solidFill>
                  <a:schemeClr val="bg1"/>
                </a:solidFill>
              </a:rPr>
              <a:t>Wrttten offer)</a:t>
            </a:r>
            <a:endParaRPr lang="en-US" sz="1100" b="1" dirty="0">
              <a:solidFill>
                <a:schemeClr val="bg1"/>
              </a:solidFill>
            </a:endParaRPr>
          </a:p>
        </p:txBody>
      </p:sp>
      <p:sp>
        <p:nvSpPr>
          <p:cNvPr id="21525" name="TextBox 23"/>
          <p:cNvSpPr txBox="1">
            <a:spLocks noChangeArrowheads="1"/>
          </p:cNvSpPr>
          <p:nvPr/>
        </p:nvSpPr>
        <p:spPr bwMode="auto">
          <a:xfrm>
            <a:off x="2225851" y="4961264"/>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3649966" y="4613450"/>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cs typeface="Arial" charset="0"/>
              </a:rPr>
              <a:t>に添って監査で</a:t>
            </a:r>
            <a:r>
              <a:rPr lang="ja-JP" altLang="en-US" sz="1100" dirty="0">
                <a:cs typeface="Arial" charset="0"/>
              </a:rPr>
              <a:t>見つけた</a:t>
            </a:r>
            <a:endParaRPr lang="en-US" sz="1100" dirty="0">
              <a:cs typeface="Arial" charset="0"/>
            </a:endParaRPr>
          </a:p>
          <a:p>
            <a:pPr algn="ctr"/>
            <a:r>
              <a:rPr lang="en-US" sz="1100" smtClean="0">
                <a:cs typeface="Arial" charset="0"/>
              </a:rPr>
              <a:t>全</a:t>
            </a:r>
            <a:r>
              <a:rPr lang="ja-JP" altLang="en-US" sz="1100">
                <a:cs typeface="Arial" charset="0"/>
              </a:rPr>
              <a:t>問題</a:t>
            </a:r>
            <a:r>
              <a:rPr lang="en-US" sz="1100" smtClean="0">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cs typeface="Arial" charset="0"/>
              </a:rPr>
              <a:t>レビュー対象の</a:t>
            </a:r>
          </a:p>
          <a:p>
            <a:pPr algn="ctr"/>
            <a:r>
              <a:rPr lang="en-US" sz="1100" smtClean="0">
                <a:cs typeface="Arial" charset="0"/>
              </a:rPr>
              <a:t>FOSS</a:t>
            </a:r>
            <a:r>
              <a:rPr lang="en-US" sz="1100" dirty="0">
                <a:cs typeface="Arial" charset="0"/>
              </a:rPr>
              <a:t>コンポ―ネントを特定する</a:t>
            </a: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endParaRPr lang="en-US" sz="1100" smtClean="0">
              <a:cs typeface="Arial" charset="0"/>
            </a:endParaRPr>
          </a:p>
          <a:p>
            <a:pPr algn="ctr"/>
            <a:r>
              <a:rPr lang="en-US" sz="1100" smtClean="0">
                <a:cs typeface="Arial" charset="0"/>
              </a:rPr>
              <a:t>適切な告知</a:t>
            </a:r>
            <a:r>
              <a:rPr lang="en-US" sz="1100" err="1">
                <a:cs typeface="Arial" charset="0"/>
              </a:rPr>
              <a:t>／</a:t>
            </a:r>
            <a:r>
              <a:rPr lang="en-US" sz="1100" smtClean="0">
                <a:cs typeface="Arial" charset="0"/>
              </a:rPr>
              <a:t>表示が提供されていることを検証する</a:t>
            </a:r>
            <a:endParaRPr lang="en-US" sz="1100" dirty="0">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147040" y="5069713"/>
            <a:ext cx="2448086"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cs typeface="Arial" charset="0"/>
              </a:rPr>
              <a:t>名</a:t>
            </a:r>
            <a:r>
              <a:rPr lang="en-US" sz="1100" dirty="0">
                <a:cs typeface="Arial" charset="0"/>
              </a:rPr>
              <a:t>（</a:t>
            </a:r>
            <a:r>
              <a:rPr lang="en-US" sz="1100" dirty="0" err="1">
                <a:cs typeface="Arial" charset="0"/>
              </a:rPr>
              <a:t>バージョン</a:t>
            </a:r>
            <a:r>
              <a:rPr lang="ja-JP" altLang="en-US" sz="1100" dirty="0">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smtClean="0">
                <a:cs typeface="Arial" charset="0"/>
              </a:rPr>
              <a:t>一覧表に記録する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ソースコード、告知／</a:t>
            </a:r>
            <a:r>
              <a:rPr lang="en-US" sz="1100" err="1">
                <a:cs typeface="Arial" charset="0"/>
              </a:rPr>
              <a:t>表示</a:t>
            </a:r>
            <a:r>
              <a:rPr lang="en-US" sz="1100" smtClean="0">
                <a:cs typeface="Arial" charset="0"/>
              </a:rPr>
              <a:t>、</a:t>
            </a:r>
          </a:p>
          <a:p>
            <a:pPr algn="ctr"/>
            <a:r>
              <a:rPr lang="en-US" sz="1100" smtClean="0">
                <a:cs typeface="Arial" charset="0"/>
              </a:rPr>
              <a:t>書面による申し出</a:t>
            </a:r>
            <a:endParaRPr lang="en-US" sz="1100" dirty="0">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FOSS </a:t>
            </a:r>
            <a:r>
              <a:rPr lang="en-US" sz="1100" smtClean="0">
                <a:solidFill>
                  <a:srgbClr val="000000"/>
                </a:solidFill>
                <a:latin typeface="+mj-lt"/>
                <a:cs typeface="Arial" charset="0"/>
              </a:rPr>
              <a:t>ソフトウェア</a:t>
            </a:r>
          </a:p>
          <a:p>
            <a:pPr algn="ctr">
              <a:defRPr/>
            </a:pPr>
            <a:r>
              <a:rPr lang="en-US" sz="1100" smtClean="0">
                <a:solidFill>
                  <a:srgbClr val="000000"/>
                </a:solidFill>
                <a:latin typeface="+mj-lt"/>
                <a:cs typeface="Arial" charset="0"/>
              </a:rPr>
              <a:t> </a:t>
            </a:r>
            <a:r>
              <a:rPr lang="en-US" sz="1100" dirty="0">
                <a:solidFill>
                  <a:srgbClr val="000000"/>
                </a:solidFill>
                <a:latin typeface="+mj-lt"/>
                <a:cs typeface="Arial" charset="0"/>
              </a:rPr>
              <a:t>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mj-lt"/>
                <a:cs typeface="Arial" charset="0"/>
              </a:rPr>
              <a:t>公開に向けて</a:t>
            </a:r>
            <a:endParaRPr lang="en-US" sz="1100" dirty="0">
              <a:latin typeface="+mj-lt"/>
              <a:cs typeface="Arial" charset="0"/>
            </a:endParaRPr>
          </a:p>
          <a:p>
            <a:pPr algn="ctr">
              <a:defRPr/>
            </a:pPr>
            <a:r>
              <a:rPr lang="en-US" sz="1100" dirty="0" err="1">
                <a:latin typeface="+mj-lt"/>
                <a:cs typeface="Arial" charset="0"/>
              </a:rPr>
              <a:t>告知／表示をまとめる</a:t>
            </a:r>
            <a:endParaRPr lang="en-US" sz="1100" dirty="0">
              <a:latin typeface="+mj-lt"/>
              <a:cs typeface="Arial" charset="0"/>
            </a:endParaRPr>
          </a:p>
        </p:txBody>
      </p:sp>
      <p:cxnSp>
        <p:nvCxnSpPr>
          <p:cNvPr id="66" name="Straight Arrow Connector 65"/>
          <p:cNvCxnSpPr>
            <a:cxnSpLocks noChangeShapeType="1"/>
            <a:stCxn id="19499" idx="2"/>
            <a:endCxn id="61" idx="1"/>
          </p:cNvCxnSpPr>
          <p:nvPr/>
        </p:nvCxnSpPr>
        <p:spPr bwMode="auto">
          <a:xfrm>
            <a:off x="4881255" y="1409320"/>
            <a:ext cx="698969" cy="32858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039212"/>
            <a:ext cx="353862" cy="69869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mj-lt"/>
                <a:cs typeface="Arial" charset="0"/>
              </a:rPr>
              <a:t>公開後の検証</a:t>
            </a:r>
            <a:endParaRPr lang="en-US" sz="1100">
              <a:solidFill>
                <a:srgbClr val="000000"/>
              </a:solidFill>
              <a:latin typeface="+mj-lt"/>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rgbClr val="FFFFFF"/>
                </a:solidFill>
                <a:latin typeface="+mj-lt"/>
                <a:ea typeface="MS PGothic" pitchFamily="34" charset="-128"/>
                <a:cs typeface="DejaVu Sans" charset="0"/>
              </a:rPr>
              <a:t>マネジメントの</a:t>
            </a:r>
            <a:r>
              <a:rPr lang="ja-JP" altLang="en-US" sz="1300" b="1" dirty="0">
                <a:solidFill>
                  <a:srgbClr val="FFFFFF"/>
                </a:solidFill>
                <a:latin typeface="+mj-lt"/>
                <a:ea typeface="MS PGothic" pitchFamily="34" charset="-128"/>
                <a:cs typeface="DejaVu Sans" charset="0"/>
              </a:rPr>
              <a:t>始めから終わりまで</a:t>
            </a:r>
            <a:r>
              <a:rPr lang="ja-JP" altLang="en-US" sz="1300" b="1">
                <a:solidFill>
                  <a:srgbClr val="FFFFFF"/>
                </a:solidFill>
                <a:latin typeface="+mj-lt"/>
                <a:ea typeface="MS PGothic" pitchFamily="34" charset="-128"/>
                <a:cs typeface="DejaVu Sans" charset="0"/>
              </a:rPr>
              <a:t>の</a:t>
            </a:r>
            <a:r>
              <a:rPr lang="en-US" sz="1300" b="1" smtClean="0">
                <a:solidFill>
                  <a:srgbClr val="FFFFFF"/>
                </a:solidFill>
                <a:latin typeface="+mj-lt"/>
                <a:ea typeface="MS PGothic" pitchFamily="34" charset="-128"/>
                <a:cs typeface="DejaVu Sans" charset="0"/>
              </a:rPr>
              <a:t>プロセス例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監査</a:t>
            </a:r>
          </a:p>
          <a:p>
            <a:pPr algn="ctr">
              <a:buFont typeface="Times New Roman" pitchFamily="16" charset="0"/>
              <a:buNone/>
            </a:pPr>
            <a:r>
              <a:rPr lang="en-US" sz="1300" b="1" smtClean="0">
                <a:solidFill>
                  <a:srgbClr val="FFFFFF"/>
                </a:solidFill>
              </a:rPr>
              <a:t>（</a:t>
            </a:r>
            <a:r>
              <a:rPr lang="en-US" sz="1300" b="1" dirty="0">
                <a:solidFill>
                  <a:srgbClr val="FFFFFF"/>
                </a:solidFill>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問題の解決</a:t>
            </a:r>
          </a:p>
          <a:p>
            <a:pPr algn="ctr">
              <a:buFont typeface="Times New Roman" pitchFamily="16" charset="0"/>
              <a:buNone/>
            </a:pPr>
            <a:r>
              <a:rPr lang="en-US" sz="1300" b="1" smtClean="0">
                <a:solidFill>
                  <a:srgbClr val="FFFFFF"/>
                </a:solidFill>
              </a:rPr>
              <a:t>（</a:t>
            </a:r>
            <a:r>
              <a:rPr lang="en-US" sz="1300" b="1" dirty="0">
                <a:solidFill>
                  <a:srgbClr val="FFFFFF"/>
                </a:solidFill>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レビュー</a:t>
            </a:r>
          </a:p>
          <a:p>
            <a:pPr algn="ctr">
              <a:buFont typeface="Times New Roman" pitchFamily="16" charset="0"/>
              <a:buNone/>
            </a:pPr>
            <a:r>
              <a:rPr lang="en-US" sz="1300" b="1" smtClean="0">
                <a:solidFill>
                  <a:srgbClr val="FFFFFF"/>
                </a:solidFill>
              </a:rPr>
              <a:t>（</a:t>
            </a:r>
            <a:r>
              <a:rPr lang="en-US" sz="1300" b="1" dirty="0">
                <a:solidFill>
                  <a:srgbClr val="FFFFFF"/>
                </a:solidFill>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承認</a:t>
            </a:r>
          </a:p>
          <a:p>
            <a:pPr algn="ctr">
              <a:buFont typeface="Times New Roman" pitchFamily="16" charset="0"/>
              <a:buNone/>
            </a:pPr>
            <a:r>
              <a:rPr lang="en-US" sz="1300" b="1" smtClean="0">
                <a:solidFill>
                  <a:srgbClr val="FFFFFF"/>
                </a:solidFill>
              </a:rPr>
              <a:t>（</a:t>
            </a:r>
            <a:r>
              <a:rPr lang="en-US" sz="1300" b="1" dirty="0">
                <a:solidFill>
                  <a:srgbClr val="FFFFFF"/>
                </a:solidFill>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登録</a:t>
            </a:r>
          </a:p>
          <a:p>
            <a:pPr algn="ctr">
              <a:buFont typeface="Times New Roman" pitchFamily="16" charset="0"/>
              <a:buNone/>
            </a:pPr>
            <a:r>
              <a:rPr lang="en-US" sz="1300" b="1" smtClean="0">
                <a:solidFill>
                  <a:srgbClr val="FFFFFF"/>
                </a:solidFill>
              </a:rPr>
              <a:t>（</a:t>
            </a:r>
            <a:r>
              <a:rPr lang="en-US" sz="1300" b="1" dirty="0">
                <a:solidFill>
                  <a:srgbClr val="FFFFFF"/>
                </a:solidFill>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rPr>
              <a:t>告知／通知</a:t>
            </a:r>
            <a:r>
              <a:rPr lang="en-US" sz="1300" b="1">
                <a:solidFill>
                  <a:srgbClr val="FFFFFF"/>
                </a:solidFill>
              </a:rPr>
              <a:t>／</a:t>
            </a:r>
            <a:r>
              <a:rPr lang="en-US" sz="1300" b="1" smtClean="0">
                <a:solidFill>
                  <a:srgbClr val="FFFFFF"/>
                </a:solidFill>
              </a:rPr>
              <a:t>表示</a:t>
            </a:r>
          </a:p>
          <a:p>
            <a:pPr algn="ctr">
              <a:buFont typeface="Times New Roman" pitchFamily="16" charset="0"/>
              <a:buNone/>
            </a:pPr>
            <a:r>
              <a:rPr lang="en-US" sz="1300" b="1" smtClean="0">
                <a:solidFill>
                  <a:srgbClr val="FFFFFF"/>
                </a:solidFill>
              </a:rPr>
              <a:t>（</a:t>
            </a:r>
            <a:r>
              <a:rPr lang="en-US" sz="1300" b="1" dirty="0">
                <a:solidFill>
                  <a:srgbClr val="FFFFFF"/>
                </a:solidFill>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a:t>
            </a:r>
            <a:r>
              <a:rPr lang="en-US" sz="1300" b="1" dirty="0">
                <a:solidFill>
                  <a:srgbClr val="FFFFFF"/>
                </a:solidFill>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頒布</a:t>
            </a:r>
          </a:p>
          <a:p>
            <a:pPr algn="ctr">
              <a:buFont typeface="Times New Roman" pitchFamily="16" charset="0"/>
              <a:buNone/>
            </a:pPr>
            <a:r>
              <a:rPr lang="en-US" sz="1300" b="1" smtClean="0">
                <a:solidFill>
                  <a:srgbClr val="FFFFFF"/>
                </a:solidFill>
              </a:rPr>
              <a:t>（</a:t>
            </a:r>
            <a:r>
              <a:rPr lang="en-US" sz="1300" b="1" dirty="0">
                <a:solidFill>
                  <a:srgbClr val="FFFFFF"/>
                </a:solidFill>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rPr>
              <a:t>確認</a:t>
            </a:r>
          </a:p>
          <a:p>
            <a:pPr algn="ctr">
              <a:buFont typeface="Times New Roman" pitchFamily="16" charset="0"/>
              <a:buNone/>
              <a:defRPr/>
            </a:pPr>
            <a:r>
              <a:rPr lang="en-US" sz="1300" b="1" smtClean="0">
                <a:solidFill>
                  <a:srgbClr val="FFFFFF"/>
                </a:solidFill>
              </a:rPr>
              <a:t>（</a:t>
            </a:r>
            <a:r>
              <a:rPr lang="en-US" sz="1300" b="1" dirty="0">
                <a:solidFill>
                  <a:srgbClr val="FFFFFF"/>
                </a:solidFill>
              </a:rPr>
              <a:t>Identification）</a:t>
            </a:r>
            <a:endParaRPr lang="en-US" sz="1300" b="1" i="1" dirty="0">
              <a:solidFill>
                <a:srgbClr val="FFFFFF"/>
              </a:solidFill>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（Verification</a:t>
            </a:r>
            <a:r>
              <a:rPr lang="en-US" sz="1300" b="1" dirty="0">
                <a:solidFill>
                  <a:srgbClr val="FFFFFF"/>
                </a:solidFill>
              </a:rPr>
              <a:t>）</a:t>
            </a:r>
          </a:p>
        </p:txBody>
      </p:sp>
    </p:spTree>
    <p:extLst>
      <p:ext uri="{BB962C8B-B14F-4D97-AF65-F5344CB8AC3E}">
        <p14:creationId xmlns:p14="http://schemas.microsoft.com/office/powerpoint/2010/main" val="714239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a:t>
            </a:r>
            <a:r>
              <a:rPr lang="en-US" altLang="ja-JP" sz="1600" dirty="0">
                <a:solidFill>
                  <a:srgbClr val="00B0F0"/>
                </a:solidFill>
                <a:latin typeface="Calibri" charset="0"/>
                <a:ea typeface="MS PGothic" charset="0"/>
              </a:rPr>
              <a:t>1</a:t>
            </a:r>
            <a:r>
              <a:rPr lang="en-US" sz="1600" dirty="0">
                <a:latin typeface="Calibri" charset="0"/>
                <a:ea typeface="MS PGothic" charset="0"/>
              </a:rPr>
              <a:t>つで開始され</a:t>
            </a:r>
            <a:r>
              <a:rPr lang="ja-JP" altLang="en-US" sz="1600" dirty="0">
                <a:solidFill>
                  <a:srgbClr val="00B0F0"/>
                </a:solidFill>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a:latin typeface="Calibri" charset="0"/>
                <a:ea typeface="MS PGothic" charset="0"/>
              </a:rPr>
              <a:t>適切な承認</a:t>
            </a:r>
            <a:r>
              <a:rPr lang="ja-JP" altLang="en-US" sz="1600" dirty="0">
                <a:solidFill>
                  <a:srgbClr val="FF0000"/>
                </a:solidFill>
                <a:latin typeface="Calibri" charset="0"/>
                <a:ea typeface="MS PGothic" charset="0"/>
              </a:rPr>
              <a:t>なしに</a:t>
            </a:r>
            <a:r>
              <a:rPr lang="en-US" sz="1600" dirty="0" err="1">
                <a:latin typeface="Calibri" charset="0"/>
                <a:ea typeface="MS PGothic" charset="0"/>
              </a:rPr>
              <a:t>使用されているFOSSを発見する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endParaRPr lang="en-US" sz="1800" u="sng" dirty="0">
              <a:latin typeface="Calibri" charset="0"/>
              <a:ea typeface="MS PGothic" charset="0"/>
            </a:endParaRP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はレビューのための監査が要請される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015200"/>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ja-JP" altLang="en-US" sz="1600" b="0" i="0" u="none" strike="noStrike" kern="1200" cap="none" spc="0" normalizeH="0" baseline="0" noProof="0" dirty="0">
                <a:ln>
                  <a:noFill/>
                </a:ln>
                <a:effectLst/>
                <a:uLnTx/>
                <a:uFillTx/>
                <a:latin typeface="Calibri" charset="0"/>
                <a:ea typeface="MS PGothic" charset="0"/>
                <a:cs typeface="+mn-cs"/>
              </a:rPr>
              <a:t>入力</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リクエストが登録される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サードパーティ提供のソフトウェアに対する</a:t>
            </a:r>
            <a:r>
              <a:rPr kumimoji="0" lang="ja-JP" altLang="en-US" sz="1600" b="0" i="0" u="none" kern="1200" cap="none" spc="0" normalizeH="0" baseline="0" noProof="0" dirty="0">
                <a:ln>
                  <a:noFill/>
                </a:ln>
                <a:solidFill>
                  <a:srgbClr val="00B050"/>
                </a:solidFill>
                <a:effectLst/>
                <a:uLnTx/>
                <a:uFillTx/>
                <a:latin typeface="Calibri" charset="0"/>
                <a:ea typeface="MS PGothic" charset="0"/>
                <a:cs typeface="+mn-cs"/>
              </a:rPr>
              <a:t>精査</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を実施する</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ja-JP" altLang="en-US" sz="1600" dirty="0">
                <a:solidFill>
                  <a:srgbClr val="FF0000"/>
                </a:solidFill>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a:t>
            </a:r>
            <a:r>
              <a:rPr lang="ja-JP" altLang="en-US" sz="1600" dirty="0">
                <a:solidFill>
                  <a:srgbClr val="FF0000"/>
                </a:solidFill>
                <a:latin typeface="Calibri" charset="0"/>
                <a:ea typeface="MS PGothic" charset="0"/>
              </a:rPr>
              <a:t>いるが</a:t>
            </a:r>
            <a:r>
              <a:rPr lang="ja-JP" altLang="en-US" sz="1600" dirty="0">
                <a:latin typeface="Calibri" charset="0"/>
                <a:ea typeface="MS PGothic" charset="0"/>
              </a:rPr>
              <a:t>、</a:t>
            </a:r>
            <a:r>
              <a:rPr lang="en-US" sz="1600" dirty="0" err="1">
                <a:latin typeface="Calibri" charset="0"/>
                <a:ea typeface="MS PGothic" charset="0"/>
              </a:rPr>
              <a:t>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5953809" cy="369332"/>
          </a:xfrm>
          <a:prstGeom prst="rect">
            <a:avLst/>
          </a:prstGeom>
        </p:spPr>
        <p:txBody>
          <a:bodyPr wrap="none" anchor="t">
            <a:spAutoFit/>
          </a:bodyPr>
          <a:lstStyle/>
          <a:p>
            <a:r>
              <a:rPr lang="ja-JP" altLang="en-US" b="1" dirty="0">
                <a:solidFill>
                  <a:srgbClr val="FF0000"/>
                </a:solidFill>
                <a:latin typeface="Calibri" charset="0"/>
                <a:ea typeface="MS PGothic" charset="0"/>
              </a:rPr>
              <a:t>すべて</a:t>
            </a:r>
            <a:r>
              <a:rPr lang="en-US" b="1" dirty="0" err="1">
                <a:latin typeface="Calibri" charset="0"/>
                <a:ea typeface="MS PGothic" charset="0"/>
              </a:rPr>
              <a:t>のソース</a:t>
            </a:r>
            <a:r>
              <a:rPr lang="ja-JP" altLang="en-US" b="1" dirty="0">
                <a:solidFill>
                  <a:srgbClr val="00B0F0"/>
                </a:solidFill>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dirty="0" err="1">
                <a:solidFill>
                  <a:srgbClr val="FF0000"/>
                </a:solidFill>
                <a:latin typeface="+mj-lt"/>
                <a:ea typeface="ＭＳ Ｐゴシック" charset="0"/>
                <a:cs typeface="ＭＳ Ｐゴシック" charset="0"/>
              </a:rPr>
              <a:t>使用</a:t>
            </a:r>
            <a:r>
              <a:rPr lang="en-US" dirty="0" err="1">
                <a:solidFill>
                  <a:schemeClr val="tx2"/>
                </a:solidFill>
                <a:latin typeface="+mj-lt"/>
                <a:ea typeface="ＭＳ Ｐゴシック" charset="0"/>
                <a:cs typeface="ＭＳ Ｐゴシック" charset="0"/>
              </a:rPr>
              <a:t>を確認し、追跡する</a:t>
            </a:r>
            <a:endParaRPr lang="en-US" dirty="0">
              <a:solidFill>
                <a:schemeClr val="tx2"/>
              </a:solidFill>
              <a:latin typeface="+mj-lt"/>
              <a:ea typeface="ＭＳ Ｐゴシック" charset="0"/>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72" name="Rectangle 78"/>
          <p:cNvSpPr>
            <a:spLocks noChangeArrowheads="1"/>
          </p:cNvSpPr>
          <p:nvPr/>
        </p:nvSpPr>
        <p:spPr bwMode="auto">
          <a:xfrm rot="10800000">
            <a:off x="3302578" y="1476962"/>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rPr>
              <a:t>確認</a:t>
            </a:r>
          </a:p>
          <a:p>
            <a:pPr algn="ctr">
              <a:defRPr/>
            </a:pPr>
            <a:r>
              <a:rPr lang="en-US" sz="1000" b="1" smtClean="0">
                <a:solidFill>
                  <a:srgbClr val="000000"/>
                </a:solidFill>
              </a:rPr>
              <a:t>（</a:t>
            </a:r>
            <a:r>
              <a:rPr lang="en-US" sz="1000" b="1" dirty="0" err="1">
                <a:solidFill>
                  <a:srgbClr val="000000"/>
                </a:solidFill>
              </a:rPr>
              <a:t>Identification</a:t>
            </a:r>
            <a:r>
              <a:rPr lang="en-US" sz="1000" b="1" dirty="0">
                <a:solidFill>
                  <a:srgbClr val="000000"/>
                </a:solidFill>
              </a:rPr>
              <a:t>）</a:t>
            </a:r>
            <a:endParaRPr lang="en-US" sz="1000" b="1" i="1" dirty="0">
              <a:solidFill>
                <a:srgbClr val="000000"/>
              </a:solidFill>
            </a:endParaRPr>
          </a:p>
        </p:txBody>
      </p:sp>
    </p:spTree>
    <p:extLst>
      <p:ext uri="{BB962C8B-B14F-4D97-AF65-F5344CB8AC3E}">
        <p14:creationId xmlns:p14="http://schemas.microsoft.com/office/powerpoint/2010/main" val="207898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開発チームが</a:t>
            </a:r>
            <a:r>
              <a:rPr lang="en-US" altLang="ja-JP" sz="1600" dirty="0" err="1">
                <a:solidFill>
                  <a:srgbClr val="00B050"/>
                </a:solidFill>
                <a:latin typeface="Calibri" charset="0"/>
                <a:ea typeface="MS PGothic" charset="0"/>
              </a:rPr>
              <a:t>コンプライアンスの記録</a:t>
            </a:r>
            <a:r>
              <a:rPr lang="ja-JP" altLang="en-US" sz="1600" dirty="0">
                <a:solidFill>
                  <a:srgbClr val="00B050"/>
                </a:solidFill>
                <a:latin typeface="Calibri" charset="0"/>
                <a:ea typeface="MS PGothic" charset="0"/>
              </a:rPr>
              <a:t>に</a:t>
            </a:r>
            <a:r>
              <a:rPr lang="en-US" sz="1600" dirty="0" err="1">
                <a:solidFill>
                  <a:srgbClr val="00B050"/>
                </a:solidFill>
                <a:latin typeface="Calibri" charset="0"/>
                <a:ea typeface="MS PGothic" charset="0"/>
              </a:rPr>
              <a:t>FOSSの使用についての情報を提供する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開発チームから提供される記録がない場合、FOSSコンポーネントが発見された</a:t>
            </a:r>
            <a:r>
              <a:rPr lang="ja-JP" altLang="en-US" sz="1600" dirty="0">
                <a:solidFill>
                  <a:srgbClr val="00B0F0"/>
                </a:solidFill>
                <a:latin typeface="Calibri" charset="0"/>
                <a:ea typeface="MS PGothic" charset="0"/>
              </a:rPr>
              <a:t>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ソースコードの起源とライセンス</a:t>
            </a:r>
            <a:r>
              <a:rPr lang="ja-JP" altLang="en-US" sz="1600" dirty="0">
                <a:solidFill>
                  <a:srgbClr val="FF0000"/>
                </a:solidFill>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err="1">
                <a:latin typeface="Calibri" charset="0"/>
                <a:ea typeface="MS PGothic" charset="0"/>
              </a:rPr>
              <a:t>ソフトウェア</a:t>
            </a:r>
            <a:r>
              <a:rPr lang="ja-JP" altLang="en-US" sz="1600" noProof="0" dirty="0">
                <a:latin typeface="Calibri" charset="0"/>
                <a:ea typeface="MS PGothic" charset="0"/>
              </a:rPr>
              <a:t> </a:t>
            </a:r>
            <a:r>
              <a:rPr lang="en-US" sz="1600" noProof="0" dirty="0" err="1">
                <a:latin typeface="Calibri" charset="0"/>
                <a:ea typeface="MS PGothic" charset="0"/>
              </a:rPr>
              <a:t>ツールによってソースがスキャンされる</a:t>
            </a:r>
            <a:endParaRPr lang="en-US" sz="1600" noProof="0" dirty="0">
              <a:latin typeface="Calibri" charset="0"/>
              <a:ea typeface="MS PGothic"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ソフトウェア</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の</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開発</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リリース</a:t>
            </a:r>
            <a:r>
              <a:rPr kumimoji="0" lang="ja-JP" altLang="en-US" sz="1600" b="0" i="0" u="none" strike="noStrike" kern="1200" cap="none" spc="0" normalizeH="0" baseline="0" dirty="0">
                <a:ln>
                  <a:noFill/>
                </a:ln>
                <a:solidFill>
                  <a:schemeClr val="tx1"/>
                </a:solidFill>
                <a:effectLst/>
                <a:uLnTx/>
                <a:uFillTx/>
                <a:latin typeface="Calibri" charset="0"/>
                <a:ea typeface="MS PGothic" charset="0"/>
                <a:cs typeface="+mn-cs"/>
              </a:rPr>
              <a:t>の</a:t>
            </a: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7008585"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solidFill>
                  <a:srgbClr val="FF0000"/>
                </a:solidFill>
                <a:latin typeface="Calibri" charset="0"/>
                <a:ea typeface="MS PGothic" charset="0"/>
              </a:rPr>
              <a:t>および</a:t>
            </a:r>
            <a:r>
              <a:rPr lang="en-US" b="1" dirty="0" err="1">
                <a:latin typeface="Calibri" charset="0"/>
                <a:ea typeface="MS PGothic" charset="0"/>
              </a:rPr>
              <a:t>その起源とライセンス</a:t>
            </a:r>
            <a:r>
              <a:rPr lang="en-US" b="1" strike="sngStrike" dirty="0" err="1">
                <a:solidFill>
                  <a:srgbClr val="00B050"/>
                </a:solidFill>
                <a:latin typeface="Calibri" charset="0"/>
                <a:ea typeface="MS PGothic" charset="0"/>
              </a:rPr>
              <a:t>が</a:t>
            </a:r>
            <a:r>
              <a:rPr lang="ja-JP" altLang="en-US" b="1" dirty="0">
                <a:solidFill>
                  <a:srgbClr val="00B050"/>
                </a:solidFill>
                <a:latin typeface="Calibri" charset="0"/>
                <a:ea typeface="MS PGothic" charset="0"/>
              </a:rPr>
              <a:t>を</a:t>
            </a:r>
            <a:r>
              <a:rPr lang="en-US" b="1" dirty="0" err="1">
                <a:latin typeface="Calibri" charset="0"/>
                <a:ea typeface="MS PGothic" charset="0"/>
              </a:rPr>
              <a:t>確認</a:t>
            </a:r>
            <a:r>
              <a:rPr lang="en-US" b="1" strike="sngStrike" dirty="0" err="1">
                <a:solidFill>
                  <a:srgbClr val="00B050"/>
                </a:solidFill>
                <a:latin typeface="Calibri" charset="0"/>
                <a:ea typeface="MS PGothic" charset="0"/>
              </a:rPr>
              <a:t>される</a:t>
            </a:r>
            <a:r>
              <a:rPr lang="ja-JP" altLang="en-US" b="1" dirty="0">
                <a:solidFill>
                  <a:srgbClr val="00B050"/>
                </a:solidFill>
                <a:latin typeface="Calibri" charset="0"/>
                <a:ea typeface="MS PGothic" charset="0"/>
              </a:rPr>
              <a:t>する</a:t>
            </a:r>
            <a:endParaRPr lang="en-US" b="1" dirty="0">
              <a:solidFill>
                <a:srgbClr val="00B050"/>
              </a:solidFill>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ソースコード</a:t>
            </a:r>
            <a:r>
              <a:rPr lang="ja-JP" altLang="en-US" sz="1600" dirty="0">
                <a:solidFill>
                  <a:srgbClr val="00B0F0"/>
                </a:solidFill>
                <a:latin typeface="Calibri" charset="0"/>
                <a:ea typeface="MS PGothic" charset="0"/>
              </a:rPr>
              <a:t>の</a:t>
            </a:r>
            <a:r>
              <a:rPr lang="en-US" sz="1600" dirty="0" err="1">
                <a:latin typeface="Calibri" charset="0"/>
                <a:ea typeface="MS PGothic" charset="0"/>
              </a:rPr>
              <a:t>監査</a:t>
            </a:r>
            <a:r>
              <a:rPr lang="ja-JP" altLang="en-US" sz="1600" dirty="0">
                <a:solidFill>
                  <a:srgbClr val="00B0F0"/>
                </a:solidFill>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監査レポートがソースコードの起源とライセンスを特定し、さらなる</a:t>
            </a:r>
            <a:r>
              <a:rPr lang="ja-JP" altLang="en-US" sz="1600" dirty="0">
                <a:solidFill>
                  <a:srgbClr val="FF0000"/>
                </a:solidFill>
                <a:latin typeface="Calibri" charset="0"/>
                <a:ea typeface="MS PGothic" charset="0"/>
              </a:rPr>
              <a:t>調査</a:t>
            </a:r>
            <a:r>
              <a:rPr lang="ja-JP" altLang="en-US" sz="1600" dirty="0">
                <a:latin typeface="Calibri" charset="0"/>
                <a:ea typeface="MS PGothic" charset="0"/>
              </a:rPr>
              <a:t>が</a:t>
            </a:r>
            <a:r>
              <a:rPr lang="en-US" sz="1600" dirty="0" err="1">
                <a:latin typeface="Calibri" charset="0"/>
                <a:ea typeface="MS PGothic" charset="0"/>
              </a:rPr>
              <a:t>必要</a:t>
            </a:r>
            <a:r>
              <a:rPr lang="ja-JP" altLang="en-US" sz="1600" dirty="0">
                <a:solidFill>
                  <a:srgbClr val="FF0000"/>
                </a:solidFill>
                <a:latin typeface="Calibri" charset="0"/>
                <a:ea typeface="MS PGothic" charset="0"/>
              </a:rPr>
              <a:t>な</a:t>
            </a:r>
            <a:r>
              <a:rPr lang="en-US" sz="1600" dirty="0" err="1">
                <a:latin typeface="Calibri" charset="0"/>
                <a:ea typeface="MS PGothic" charset="0"/>
              </a:rPr>
              <a:t>ファイルに</a:t>
            </a:r>
            <a:r>
              <a:rPr lang="ja-JP" altLang="en-US" sz="1600" dirty="0">
                <a:solidFill>
                  <a:srgbClr val="FF0000"/>
                </a:solidFill>
                <a:latin typeface="Calibri" charset="0"/>
                <a:ea typeface="MS PGothic" charset="0"/>
              </a:rPr>
              <a:t>は</a:t>
            </a:r>
            <a:r>
              <a:rPr lang="en-US" sz="1600" dirty="0" err="1">
                <a:latin typeface="Calibri" charset="0"/>
                <a:ea typeface="MS PGothic" charset="0"/>
              </a:rPr>
              <a:t>フラグが立てられてい</a:t>
            </a:r>
            <a:r>
              <a:rPr lang="en-US" sz="1600" dirty="0" err="1">
                <a:solidFill>
                  <a:srgbClr val="FF0000"/>
                </a:solidFill>
                <a:latin typeface="Calibri" charset="0"/>
                <a:ea typeface="MS PGothic" charset="0"/>
              </a:rPr>
              <a:t>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レポートの中でフラグ</a:t>
            </a:r>
            <a:r>
              <a:rPr lang="ja-JP" altLang="en-US" sz="1600" dirty="0">
                <a:solidFill>
                  <a:srgbClr val="FF0000"/>
                </a:solidFill>
                <a:latin typeface="Calibri" charset="0"/>
                <a:ea typeface="MS PGothic" charset="0"/>
              </a:rPr>
              <a:t>を</a:t>
            </a:r>
            <a:r>
              <a:rPr lang="en-US" sz="1600" dirty="0" err="1">
                <a:latin typeface="Calibri" charset="0"/>
                <a:ea typeface="MS PGothic" charset="0"/>
              </a:rPr>
              <a:t>立てられたそれぞれのファイル</a:t>
            </a:r>
            <a:r>
              <a:rPr lang="ja-JP" altLang="en-US" sz="1600" dirty="0">
                <a:solidFill>
                  <a:srgbClr val="FF0000"/>
                </a:solidFill>
                <a:latin typeface="Calibri" charset="0"/>
                <a:ea typeface="MS PGothic" charset="0"/>
              </a:rPr>
              <a:t>の</a:t>
            </a:r>
            <a:r>
              <a:rPr lang="ja-JP" altLang="en-US" sz="1600" dirty="0">
                <a:solidFill>
                  <a:srgbClr val="00B050"/>
                </a:solidFill>
                <a:latin typeface="Calibri" charset="0"/>
                <a:ea typeface="MS PGothic" charset="0"/>
              </a:rPr>
              <a:t>課</a:t>
            </a:r>
            <a:r>
              <a:rPr lang="ja-JP" altLang="en-US" sz="1600" dirty="0">
                <a:solidFill>
                  <a:srgbClr val="FF0000"/>
                </a:solidFill>
                <a:latin typeface="Calibri" charset="0"/>
                <a:ea typeface="MS PGothic" charset="0"/>
              </a:rPr>
              <a:t>題を</a:t>
            </a:r>
            <a:r>
              <a:rPr lang="en-US" sz="1600" dirty="0" err="1">
                <a:latin typeface="Calibri" charset="0"/>
                <a:ea typeface="MS PGothic" charset="0"/>
              </a:rPr>
              <a:t>解決</a:t>
            </a:r>
            <a:r>
              <a:rPr lang="ja-JP" altLang="en-US" sz="1600" dirty="0">
                <a:solidFill>
                  <a:srgbClr val="FF0000"/>
                </a:solidFill>
                <a:latin typeface="Calibri" charset="0"/>
                <a:ea typeface="MS PGothic" charset="0"/>
              </a:rPr>
              <a:t>し、</a:t>
            </a:r>
            <a:r>
              <a:rPr lang="en-US" sz="1600" dirty="0" err="1">
                <a:latin typeface="Calibri" charset="0"/>
                <a:ea typeface="MS PGothic" charset="0"/>
              </a:rPr>
              <a:t>ライセンスの不一致を解消する</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err="1">
                <a:latin typeface="Calibri" charset="0"/>
                <a:ea typeface="MS PGothic" charset="0"/>
              </a:rPr>
              <a:t>監査レポート</a:t>
            </a:r>
            <a:r>
              <a:rPr lang="ja-JP" altLang="en-US" sz="1600" dirty="0">
                <a:solidFill>
                  <a:srgbClr val="FF0000"/>
                </a:solidFill>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solidFill>
                  <a:srgbClr val="FF0000"/>
                </a:solidFill>
                <a:latin typeface="Calibri" charset="0"/>
                <a:ea typeface="MS PGothic" charset="0"/>
              </a:rPr>
              <a:t>違反の</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題を解決するために</a:t>
            </a:r>
            <a:r>
              <a:rPr lang="ja-JP" altLang="en-US" sz="1600" dirty="0" err="1">
                <a:solidFill>
                  <a:srgbClr val="00B0F0"/>
                </a:solidFill>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marL="685800" lvl="1" indent="-228600">
              <a:lnSpc>
                <a:spcPct val="90000"/>
              </a:lnSpc>
              <a:spcBef>
                <a:spcPts val="500"/>
              </a:spcBef>
              <a:buFont typeface="Arial" panose="020B0604020202020204" pitchFamily="34" charset="0"/>
              <a:buChar char="•"/>
            </a:pP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dirty="0" err="1">
                <a:latin typeface="Calibri" charset="0"/>
                <a:ea typeface="MS PGothic" charset="0"/>
              </a:rPr>
              <a:t>監査で確認された</a:t>
            </a:r>
            <a:r>
              <a:rPr lang="ja-JP" altLang="en-US" b="1" dirty="0">
                <a:solidFill>
                  <a:srgbClr val="FF0000"/>
                </a:solidFill>
                <a:latin typeface="Calibri" charset="0"/>
                <a:ea typeface="MS PGothic" charset="0"/>
              </a:rPr>
              <a:t>すべて</a:t>
            </a:r>
            <a:r>
              <a:rPr lang="en-US" b="1" dirty="0">
                <a:latin typeface="Calibri" charset="0"/>
                <a:ea typeface="MS PGothic" charset="0"/>
              </a:rPr>
              <a:t>の</a:t>
            </a:r>
            <a:r>
              <a:rPr lang="ja-JP" altLang="en-US" b="1" dirty="0">
                <a:solidFill>
                  <a:srgbClr val="00B050"/>
                </a:solidFill>
                <a:latin typeface="Calibri" charset="0"/>
                <a:ea typeface="MS PGothic" charset="0"/>
              </a:rPr>
              <a:t>課</a:t>
            </a:r>
            <a:r>
              <a:rPr lang="en-US" b="1" dirty="0" err="1">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00B050"/>
                </a:solidFill>
                <a:latin typeface="+mj-lt"/>
                <a:ea typeface="ＭＳ Ｐゴシック" charset="0"/>
                <a:cs typeface="ＭＳ Ｐゴシック" charset="0"/>
              </a:rPr>
              <a:t>課</a:t>
            </a:r>
            <a:r>
              <a:rPr lang="en-US" dirty="0" err="1">
                <a:solidFill>
                  <a:schemeClr val="tx2"/>
                </a:solidFill>
                <a:latin typeface="+mj-lt"/>
                <a:ea typeface="ＭＳ Ｐゴシック" charset="0"/>
                <a:cs typeface="ＭＳ Ｐゴシック" charset="0"/>
              </a:rPr>
              <a:t>題を解決する</a:t>
            </a:r>
            <a:endParaRPr lang="en-US" dirty="0">
              <a:solidFill>
                <a:schemeClr val="tx2"/>
              </a:solidFill>
              <a:latin typeface="+mj-lt"/>
              <a:ea typeface="ＭＳ Ｐゴシック" charset="0"/>
              <a:cs typeface="ＭＳ Ｐゴシック" charset="0"/>
            </a:endParaRPr>
          </a:p>
        </p:txBody>
      </p:sp>
      <p:sp>
        <p:nvSpPr>
          <p:cNvPr id="28"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lvl="0" indent="-285750">
              <a:spcBef>
                <a:spcPts val="1000"/>
              </a:spcBef>
              <a:buSzPct val="90000"/>
              <a:buFont typeface="Arial" panose="020B0604020202020204" pitchFamily="34" charset="0"/>
              <a:buChar char="•"/>
              <a:defRPr/>
            </a:pPr>
            <a:r>
              <a:rPr lang="ja-JP" altLang="en-US" sz="1600" dirty="0">
                <a:solidFill>
                  <a:srgbClr val="FF0000"/>
                </a:solidFill>
                <a:latin typeface="Calibri" charset="0"/>
                <a:ea typeface="MS PGothic" charset="0"/>
              </a:rPr>
              <a:t>すべて</a:t>
            </a:r>
            <a:r>
              <a:rPr lang="en-US" sz="1600" dirty="0">
                <a:latin typeface="Calibri" charset="0"/>
                <a:ea typeface="MS PGothic" charset="0"/>
              </a:rPr>
              <a:t>の</a:t>
            </a:r>
            <a:r>
              <a:rPr lang="ja-JP" altLang="en-US" sz="1600" dirty="0">
                <a:solidFill>
                  <a:srgbClr val="FF0000"/>
                </a:solidFill>
                <a:latin typeface="Calibri" charset="0"/>
                <a:ea typeface="MS PGothic" charset="0"/>
              </a:rPr>
              <a:t>指摘</a:t>
            </a:r>
            <a:r>
              <a:rPr lang="en-US" sz="1600" dirty="0" err="1">
                <a:latin typeface="Calibri" charset="0"/>
                <a:ea typeface="MS PGothic" charset="0"/>
              </a:rPr>
              <a:t>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713816"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fontAlgn="auto" latinLnBrk="0">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監査レポートで発見したことを保存し、解決された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題を次のステップ</a:t>
            </a:r>
            <a:r>
              <a:rPr lang="ja-JP" altLang="en-US" sz="1600" dirty="0">
                <a:solidFill>
                  <a:srgbClr val="FF0000"/>
                </a:solidFill>
                <a:latin typeface="Calibri" charset="0"/>
                <a:ea typeface="MS PGothic" charset="0"/>
              </a:rPr>
              <a:t>（承認）</a:t>
            </a:r>
            <a:r>
              <a:rPr lang="en-US" sz="1600" dirty="0" err="1">
                <a:latin typeface="Calibri" charset="0"/>
                <a:ea typeface="MS PGothic" charset="0"/>
              </a:rPr>
              <a:t>への準備ができたものとして</a:t>
            </a:r>
            <a:r>
              <a:rPr lang="en-US" sz="1600" dirty="0" err="1">
                <a:solidFill>
                  <a:srgbClr val="FF0000"/>
                </a:solidFill>
                <a:latin typeface="Calibri" charset="0"/>
                <a:ea typeface="MS PGothic" charset="0"/>
              </a:rPr>
              <a:t>示</a:t>
            </a:r>
            <a:r>
              <a:rPr lang="en-US" sz="1600" dirty="0" err="1">
                <a:latin typeface="Calibri" charset="0"/>
                <a:ea typeface="MS PGothic" charset="0"/>
              </a:rPr>
              <a:t>す</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a:t>
            </a:r>
            <a:r>
              <a:rPr lang="en-US" sz="1600" dirty="0" err="1">
                <a:solidFill>
                  <a:srgbClr val="FF0000"/>
                </a:solidFill>
                <a:latin typeface="Calibri" charset="0"/>
                <a:ea typeface="MS PGothic" charset="0"/>
              </a:rPr>
              <a:t>職権</a:t>
            </a:r>
            <a:r>
              <a:rPr lang="en-US" sz="1600" dirty="0" err="1">
                <a:latin typeface="Calibri" charset="0"/>
                <a:ea typeface="MS PGothic" charset="0"/>
              </a:rPr>
              <a:t>レベルを含める</a:t>
            </a:r>
            <a:endParaRPr lang="en-US" sz="1600" dirty="0">
              <a:latin typeface="Calibri" charset="0"/>
              <a:ea typeface="MS PGothic" charset="0"/>
            </a:endParaRPr>
          </a:p>
          <a:p>
            <a:pPr marL="285750" lvl="0" indent="-285750">
              <a:lnSpc>
                <a:spcPct val="90000"/>
              </a:lnSpc>
              <a:spcBef>
                <a:spcPts val="1000"/>
              </a:spcBef>
              <a:buFont typeface="Arial" panose="020B0604020202020204" pitchFamily="34" charset="0"/>
              <a:buChar char="•"/>
              <a:defRPr/>
            </a:pPr>
            <a:r>
              <a:rPr lang="en-US" sz="1600" dirty="0" err="1">
                <a:latin typeface="Calibri" charset="0"/>
                <a:ea typeface="MS PGothic" charset="0"/>
              </a:rPr>
              <a:t>監査されたソースコード、ソフトウェアアーキテクチャ、およびFOSSの利用方法についてFOSSレビューを実施する</a:t>
            </a:r>
            <a:r>
              <a:rPr lang="en-US" altLang="ja-JP" sz="1600" dirty="0">
                <a:latin typeface="Calibri" charset="0"/>
                <a:ea typeface="MS PGothic" charset="0"/>
              </a:rPr>
              <a:t> （</a:t>
            </a:r>
            <a:r>
              <a:rPr lang="en-US" altLang="ja-JP" sz="1600" dirty="0">
                <a:solidFill>
                  <a:srgbClr val="00B0F0"/>
                </a:solidFill>
                <a:latin typeface="Calibri" charset="0"/>
                <a:ea typeface="MS PGothic" charset="0"/>
              </a:rPr>
              <a:t>次</a:t>
            </a:r>
            <a:r>
              <a:rPr lang="ja-JP" altLang="en-US" sz="1600" dirty="0">
                <a:solidFill>
                  <a:srgbClr val="00B0F0"/>
                </a:solidFill>
                <a:latin typeface="Calibri" charset="0"/>
                <a:ea typeface="MS PGothic" charset="0"/>
              </a:rPr>
              <a:t>のスライドの</a:t>
            </a:r>
            <a:r>
              <a:rPr lang="en-US" altLang="ja-JP" sz="1600" dirty="0" err="1">
                <a:latin typeface="Calibri" charset="0"/>
                <a:ea typeface="MS PGothic" charset="0"/>
              </a:rPr>
              <a:t>テンプレート</a:t>
            </a:r>
            <a:r>
              <a:rPr lang="ja-JP" altLang="en-US" sz="1600" dirty="0">
                <a:solidFill>
                  <a:srgbClr val="00B0F0"/>
                </a:solidFill>
                <a:latin typeface="Calibri" charset="0"/>
                <a:ea typeface="MS PGothic" charset="0"/>
              </a:rPr>
              <a:t>を</a:t>
            </a:r>
            <a:r>
              <a:rPr lang="en-US" altLang="ja-JP" sz="1600" dirty="0" err="1">
                <a:latin typeface="Calibri" charset="0"/>
                <a:ea typeface="MS PGothic" charset="0"/>
              </a:rPr>
              <a:t>参照</a:t>
            </a:r>
            <a:r>
              <a:rPr lang="en-US" altLang="ja-JP" sz="1600" dirty="0">
                <a:latin typeface="Calibri" charset="0"/>
                <a:ea typeface="MS PGothic" charset="0"/>
              </a:rPr>
              <a:t>）</a:t>
            </a:r>
            <a:endParaRPr lang="en-US" sz="1600" dirty="0">
              <a:latin typeface="Calibri" charset="0"/>
              <a:ea typeface="MS PGothic"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監査レポートをレビューし、発見されたすべての</a:t>
            </a:r>
            <a:r>
              <a:rPr lang="ja-JP" altLang="en-US" b="1" dirty="0">
                <a:solidFill>
                  <a:srgbClr val="00B050"/>
                </a:solidFill>
                <a:latin typeface="Calibri" charset="0"/>
                <a:ea typeface="MS PGothic" charset="0"/>
              </a:rPr>
              <a:t>課</a:t>
            </a:r>
            <a:r>
              <a:rPr lang="en-US" b="1" dirty="0">
                <a:latin typeface="Calibri" charset="0"/>
                <a:ea typeface="MS PGothic" charset="0"/>
              </a:rPr>
              <a:t>題</a:t>
            </a:r>
            <a:r>
              <a:rPr lang="ja-JP" altLang="en-US" b="1" dirty="0">
                <a:solidFill>
                  <a:srgbClr val="FF0000"/>
                </a:solidFill>
                <a:latin typeface="Calibri" charset="0"/>
                <a:ea typeface="MS PGothic" charset="0"/>
              </a:rPr>
              <a:t>が</a:t>
            </a:r>
            <a:r>
              <a:rPr lang="en-US" b="1" dirty="0" err="1">
                <a:latin typeface="Calibri" charset="0"/>
                <a:ea typeface="MS PGothic" charset="0"/>
              </a:rPr>
              <a:t>解決</a:t>
            </a:r>
            <a:r>
              <a:rPr lang="ja-JP" altLang="en-US" b="1" dirty="0">
                <a:solidFill>
                  <a:srgbClr val="FF0000"/>
                </a:solidFill>
                <a:latin typeface="Calibri" charset="0"/>
                <a:ea typeface="MS PGothic" charset="0"/>
              </a:rPr>
              <a:t>していることを</a:t>
            </a:r>
            <a:r>
              <a:rPr lang="ja-JP" altLang="en-US" b="1" dirty="0">
                <a:latin typeface="Calibri" charset="0"/>
                <a:ea typeface="MS PGothic" charset="0"/>
              </a:rPr>
              <a:t>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
        <p:nvSpPr>
          <p:cNvPr id="28"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91288" y="2444858"/>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solidFill>
                  <a:srgbClr val="00B0F0"/>
                </a:solidFill>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294687" y="382411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16925"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90452"/>
            <a:ext cx="1885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a:latin typeface="Calibri" charset="0"/>
              </a:rPr>
              <a:t>[</a:t>
            </a:r>
            <a:r>
              <a:rPr lang="en-US" sz="1600" dirty="0" err="1">
                <a:latin typeface="Calibri" charset="0"/>
              </a:rPr>
              <a:t>コンポーネント名を入れてください</a:t>
            </a:r>
            <a:r>
              <a:rPr lang="en-US" sz="1600" dirty="0">
                <a:latin typeface="Calibri" charset="0"/>
              </a:rPr>
              <a:t>]</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solidFill>
                  <a:srgbClr val="FF0000"/>
                </a:solidFill>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solidFill>
                  <a:srgbClr val="00B050"/>
                </a:solidFill>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この承認で、承認対象のFOSSコンポーネントのバージョン、使用</a:t>
            </a:r>
            <a:r>
              <a:rPr lang="ja-JP" altLang="en-US" sz="2000" b="0" dirty="0">
                <a:solidFill>
                  <a:srgbClr val="FF0000"/>
                </a:solidFill>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solidFill>
                  <a:srgbClr val="FF0000"/>
                </a:solidFill>
                <a:latin typeface="Calibri" charset="0"/>
                <a:ea typeface="MS PGothic" charset="0"/>
              </a:rPr>
              <a:t>適用されるその他の</a:t>
            </a:r>
            <a:r>
              <a:rPr lang="ja-JP" altLang="en-US" sz="2000" b="0" dirty="0">
                <a:solidFill>
                  <a:srgbClr val="00B0F0"/>
                </a:solidFill>
                <a:latin typeface="Calibri" charset="0"/>
                <a:ea typeface="MS PGothic" charset="0"/>
              </a:rPr>
              <a:t>すべての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a:t>
            </a:r>
            <a:r>
              <a:rPr lang="en-US" sz="2000" b="0" dirty="0" err="1">
                <a:solidFill>
                  <a:srgbClr val="FF0000"/>
                </a:solidFill>
                <a:latin typeface="Calibri" charset="0"/>
                <a:ea typeface="MS PGothic" charset="0"/>
              </a:rPr>
              <a:t>職権</a:t>
            </a:r>
            <a:r>
              <a:rPr lang="en-US" sz="2000" b="0" dirty="0" err="1">
                <a:latin typeface="Calibri" charset="0"/>
                <a:ea typeface="MS PGothic" charset="0"/>
              </a:rPr>
              <a:t>レベルで行われる必要があ</a:t>
            </a:r>
            <a:r>
              <a:rPr lang="ja-JP" altLang="en-US" sz="2000" b="0" dirty="0">
                <a:solidFill>
                  <a:srgbClr val="00B0F0"/>
                </a:solidFill>
                <a:latin typeface="Calibri" charset="0"/>
                <a:ea typeface="MS PGothic" charset="0"/>
              </a:rPr>
              <a:t>る</a:t>
            </a:r>
            <a:endParaRPr lang="en-US" sz="2000" b="0" dirty="0">
              <a:solidFill>
                <a:srgbClr val="00B0F0"/>
              </a:solidFill>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
        <p:nvSpPr>
          <p:cNvPr id="20" name="AutoShape 5"/>
          <p:cNvSpPr>
            <a:spLocks noChangeArrowheads="1"/>
          </p:cNvSpPr>
          <p:nvPr/>
        </p:nvSpPr>
        <p:spPr bwMode="auto">
          <a:xfrm>
            <a:off x="3523933" y="43704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dirty="0" err="1" smtClean="0">
                <a:latin typeface="Arial"/>
              </a:rPr>
              <a:t>非自明性をもつ発明</a:t>
            </a:r>
            <a:endParaRPr lang="en-US" dirty="0">
              <a:latin typeface="Arial"/>
            </a:endParaRPr>
          </a:p>
          <a:p>
            <a:pPr lvl="1"/>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solidFill>
                  <a:srgbClr val="FF0000"/>
                </a:solidFill>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a:latin typeface="Calibri" charset="0"/>
                <a:ea typeface="MS PGothic" charset="0"/>
              </a:rPr>
              <a:t>が承認されたら</a:t>
            </a:r>
            <a:r>
              <a:rPr lang="en-US" sz="2000" b="0" dirty="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solidFill>
                  <a:srgbClr val="FF0000"/>
                </a:solidFill>
                <a:latin typeface="Calibri" charset="0"/>
                <a:ea typeface="MS PGothic" charset="0"/>
              </a:rPr>
              <a:t>表</a:t>
            </a:r>
            <a:r>
              <a:rPr lang="en-US" sz="2000" b="0" dirty="0" err="1">
                <a:latin typeface="Calibri" charset="0"/>
                <a:ea typeface="MS PGothic" charset="0"/>
              </a:rPr>
              <a:t>に追加</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solidFill>
                  <a:srgbClr val="FF0000"/>
                </a:solidFill>
                <a:latin typeface="Calibri" charset="0"/>
                <a:ea typeface="MS PGothic" charset="0"/>
              </a:rPr>
              <a:t>追跡システム</a:t>
            </a:r>
            <a:r>
              <a:rPr lang="en-US" sz="2000" b="0" dirty="0" err="1">
                <a:latin typeface="Calibri" charset="0"/>
                <a:ea typeface="MS PGothic" charset="0"/>
              </a:rPr>
              <a:t>に登録</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a:buFont typeface="Arial" panose="020B0604020202020204" pitchFamily="34" charset="0"/>
              <a:buChar char="•"/>
            </a:pPr>
            <a:r>
              <a:rPr lang="ja-JP" altLang="en-US" sz="2000" b="0" dirty="0">
                <a:solidFill>
                  <a:srgbClr val="FF0000"/>
                </a:solidFill>
                <a:latin typeface="Calibri" charset="0"/>
                <a:ea typeface="MS PGothic" charset="0"/>
              </a:rPr>
              <a:t>追跡</a:t>
            </a:r>
            <a:r>
              <a:rPr lang="en-US" sz="2000" b="0" dirty="0" err="1">
                <a:latin typeface="Calibri" charset="0"/>
                <a:ea typeface="MS PGothic" charset="0"/>
              </a:rPr>
              <a:t>システムは</a:t>
            </a:r>
            <a:r>
              <a:rPr lang="ja-JP" altLang="en-US" sz="2000" b="0" dirty="0" err="1">
                <a:latin typeface="Calibri" charset="0"/>
                <a:ea typeface="MS PGothic" charset="0"/>
              </a:rPr>
              <a:t>、</a:t>
            </a:r>
            <a:r>
              <a:rPr lang="en-US" sz="2000" b="0" dirty="0" err="1">
                <a:latin typeface="Calibri" charset="0"/>
                <a:ea typeface="MS PGothic" charset="0"/>
              </a:rPr>
              <a:t>新しい版</a:t>
            </a:r>
            <a:r>
              <a:rPr lang="ja-JP" altLang="en-US" sz="2000" b="0" dirty="0">
                <a:solidFill>
                  <a:srgbClr val="00B0F0"/>
                </a:solidFill>
                <a:latin typeface="Calibri" charset="0"/>
                <a:ea typeface="MS PGothic" charset="0"/>
              </a:rPr>
              <a:t>名</a:t>
            </a:r>
            <a:r>
              <a:rPr lang="en-US" sz="2000" b="0" dirty="0" err="1">
                <a:latin typeface="Calibri" charset="0"/>
                <a:ea typeface="MS PGothic" charset="0"/>
              </a:rPr>
              <a:t>のFOSSコンポーネントや新しい使用</a:t>
            </a:r>
            <a:r>
              <a:rPr lang="ja-JP" altLang="en-US" sz="2000" b="0" dirty="0">
                <a:solidFill>
                  <a:srgbClr val="FF0000"/>
                </a:solidFill>
                <a:latin typeface="Calibri" charset="0"/>
                <a:ea typeface="MS PGothic" charset="0"/>
              </a:rPr>
              <a:t>方法</a:t>
            </a:r>
            <a:r>
              <a:rPr lang="en-US" sz="2000" b="0" dirty="0" err="1">
                <a:latin typeface="Calibri" charset="0"/>
                <a:ea typeface="MS PGothic" charset="0"/>
              </a:rPr>
              <a:t>が提案された場合</a:t>
            </a:r>
            <a:r>
              <a:rPr lang="en-US" sz="2000" b="0" dirty="0" err="1">
                <a:solidFill>
                  <a:srgbClr val="FF0000"/>
                </a:solidFill>
                <a:latin typeface="Calibri" charset="0"/>
                <a:ea typeface="MS PGothic" charset="0"/>
              </a:rPr>
              <a:t>には</a:t>
            </a:r>
            <a:r>
              <a:rPr lang="ja-JP" altLang="en-US" sz="2000" b="0" dirty="0" err="1">
                <a:latin typeface="Calibri" charset="0"/>
                <a:ea typeface="MS PGothic" charset="0"/>
              </a:rPr>
              <a:t>、</a:t>
            </a:r>
            <a:r>
              <a:rPr lang="en-US" sz="2000" b="0" dirty="0" err="1">
                <a:latin typeface="Calibri" charset="0"/>
                <a:ea typeface="MS PGothic" charset="0"/>
              </a:rPr>
              <a:t>新たな承認が必要となることを明確にする</a:t>
            </a:r>
            <a:r>
              <a:rPr lang="ja-JP" altLang="en-US" sz="2000" b="0" dirty="0">
                <a:solidFill>
                  <a:srgbClr val="00B0F0"/>
                </a:solidFill>
                <a:latin typeface="Calibri" charset="0"/>
                <a:ea typeface="MS PGothic" charset="0"/>
              </a:rPr>
              <a:t>こと</a:t>
            </a:r>
            <a:r>
              <a:rPr lang="en-US" sz="2000" b="0" dirty="0">
                <a:latin typeface="Calibri" charset="0"/>
                <a:ea typeface="MS PGothic" charset="0"/>
              </a:rPr>
              <a:t>  </a:t>
            </a: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
        <p:nvSpPr>
          <p:cNvPr id="23" name="AutoShape 5"/>
          <p:cNvSpPr>
            <a:spLocks noChangeArrowheads="1"/>
          </p:cNvSpPr>
          <p:nvPr/>
        </p:nvSpPr>
        <p:spPr bwMode="auto">
          <a:xfrm>
            <a:off x="3523933" y="43704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357326"/>
          </a:xfrm>
        </p:spPr>
        <p:txBody>
          <a:bodyPr vert="horz" wrap="square" lIns="252000" tIns="180000" rIns="180000" bIns="216000" rtlCol="0" anchor="t">
            <a:spAutoFit/>
          </a:bodyPr>
          <a:lstStyle/>
          <a:p>
            <a:pPr eaLnBrk="1" hangingPunct="1">
              <a:buFont typeface="Arial"/>
              <a:buChar char="•"/>
            </a:pPr>
            <a:r>
              <a:rPr lang="en-US" sz="2000" dirty="0" err="1">
                <a:latin typeface="Calibri" charset="0"/>
                <a:ea typeface="MS PGothic" charset="0"/>
              </a:rPr>
              <a:t>製品リリース</a:t>
            </a:r>
            <a:r>
              <a:rPr lang="ja-JP" altLang="en-US" sz="2000" dirty="0">
                <a:solidFill>
                  <a:srgbClr val="FF0000"/>
                </a:solidFill>
                <a:latin typeface="Calibri" charset="0"/>
                <a:ea typeface="MS PGothic" charset="0"/>
              </a:rPr>
              <a:t>時に使用される</a:t>
            </a:r>
            <a:r>
              <a:rPr lang="en-US" sz="2000" dirty="0" err="1">
                <a:latin typeface="Calibri" charset="0"/>
                <a:ea typeface="MS PGothic" charset="0"/>
              </a:rPr>
              <a:t>適切な告知／表示を準備する</a:t>
            </a:r>
            <a:r>
              <a:rPr lang="en-US" sz="2000" dirty="0">
                <a:latin typeface="Calibri" charset="0"/>
                <a:ea typeface="MS PGothic" charset="0"/>
              </a:rPr>
              <a:t>：</a:t>
            </a:r>
          </a:p>
          <a:p>
            <a:pPr lvl="1"/>
            <a:r>
              <a:rPr lang="en-US" sz="1800" dirty="0" err="1">
                <a:latin typeface="Calibri" charset="0"/>
                <a:ea typeface="MS PGothic" charset="0"/>
              </a:rPr>
              <a:t>著作権表示と帰属</a:t>
            </a:r>
            <a:r>
              <a:rPr lang="ja-JP" altLang="en-US" sz="1800" dirty="0">
                <a:solidFill>
                  <a:srgbClr val="FF0000"/>
                </a:solidFill>
                <a:latin typeface="Calibri" charset="0"/>
                <a:ea typeface="MS PGothic" charset="0"/>
              </a:rPr>
              <a:t>告知</a:t>
            </a:r>
            <a:r>
              <a:rPr lang="en-US" sz="1800" dirty="0">
                <a:latin typeface="Calibri" charset="0"/>
                <a:ea typeface="MS PGothic" charset="0"/>
              </a:rPr>
              <a:t>の</a:t>
            </a:r>
            <a:r>
              <a:rPr lang="ja-JP" altLang="en-US" sz="1800" dirty="0">
                <a:solidFill>
                  <a:srgbClr val="FF0000"/>
                </a:solidFill>
                <a:latin typeface="Calibri" charset="0"/>
                <a:ea typeface="MS PGothic" charset="0"/>
              </a:rPr>
              <a:t>すべて</a:t>
            </a:r>
            <a:r>
              <a:rPr lang="en-US" sz="1800" dirty="0" err="1">
                <a:latin typeface="Calibri" charset="0"/>
                <a:ea typeface="MS PGothic" charset="0"/>
              </a:rPr>
              <a:t>を提供することで、FOSS</a:t>
            </a:r>
            <a:r>
              <a:rPr lang="ja-JP" altLang="en-US" sz="1800" dirty="0">
                <a:solidFill>
                  <a:srgbClr val="FF0000"/>
                </a:solidFill>
                <a:latin typeface="Calibri" charset="0"/>
                <a:ea typeface="MS PGothic" charset="0"/>
              </a:rPr>
              <a:t>が</a:t>
            </a:r>
            <a:r>
              <a:rPr lang="en-US" sz="1800" dirty="0" err="1">
                <a:latin typeface="Calibri" charset="0"/>
                <a:ea typeface="MS PGothic" charset="0"/>
              </a:rPr>
              <a:t>使用</a:t>
            </a:r>
            <a:r>
              <a:rPr lang="ja-JP" altLang="en-US" sz="1800" dirty="0">
                <a:solidFill>
                  <a:srgbClr val="FF0000"/>
                </a:solidFill>
                <a:latin typeface="Calibri" charset="0"/>
                <a:ea typeface="MS PGothic" charset="0"/>
              </a:rPr>
              <a:t>されていること</a:t>
            </a:r>
            <a:r>
              <a:rPr lang="en-US" sz="1800" dirty="0">
                <a:latin typeface="Calibri" charset="0"/>
                <a:ea typeface="MS PGothic" charset="0"/>
              </a:rPr>
              <a:t>を</a:t>
            </a:r>
            <a:r>
              <a:rPr lang="ja-JP" altLang="en-US" sz="1800" dirty="0">
                <a:solidFill>
                  <a:srgbClr val="FF0000"/>
                </a:solidFill>
                <a:latin typeface="Calibri" charset="0"/>
                <a:ea typeface="MS PGothic" charset="0"/>
              </a:rPr>
              <a:t>宣する</a:t>
            </a:r>
            <a:r>
              <a:rPr lang="en-US" sz="1800" dirty="0">
                <a:solidFill>
                  <a:srgbClr val="FF0000"/>
                </a:solidFill>
                <a:latin typeface="Calibri" charset="0"/>
                <a:ea typeface="MS PGothic" charset="0"/>
              </a:rPr>
              <a:t> </a:t>
            </a:r>
          </a:p>
          <a:p>
            <a:pPr lvl="1" eaLnBrk="1" hangingPunct="1"/>
            <a:r>
              <a:rPr lang="en-US" sz="1800" dirty="0" err="1">
                <a:latin typeface="Calibri" charset="0"/>
                <a:ea typeface="MS PGothic" charset="0"/>
              </a:rPr>
              <a:t>製品の</a:t>
            </a:r>
            <a:r>
              <a:rPr lang="en-US" sz="1800" dirty="0" err="1">
                <a:solidFill>
                  <a:srgbClr val="FF0000"/>
                </a:solidFill>
                <a:latin typeface="Calibri" charset="0"/>
                <a:ea typeface="MS PGothic" charset="0"/>
              </a:rPr>
              <a:t>エンドユーザ</a:t>
            </a:r>
            <a:r>
              <a:rPr lang="ja-JP" altLang="en-US" sz="1800" dirty="0" err="1">
                <a:solidFill>
                  <a:srgbClr val="00B0F0"/>
                </a:solidFill>
                <a:latin typeface="Calibri" charset="0"/>
                <a:ea typeface="MS PGothic" charset="0"/>
              </a:rPr>
              <a:t>ー</a:t>
            </a:r>
            <a:r>
              <a:rPr lang="en-US" sz="1800" dirty="0" err="1">
                <a:solidFill>
                  <a:srgbClr val="FF0000"/>
                </a:solidFill>
                <a:latin typeface="Calibri" charset="0"/>
                <a:ea typeface="MS PGothic" charset="0"/>
              </a:rPr>
              <a:t>に</a:t>
            </a:r>
            <a:r>
              <a:rPr lang="en-US" sz="1800" dirty="0" err="1">
                <a:latin typeface="Calibri" charset="0"/>
                <a:ea typeface="MS PGothic" charset="0"/>
              </a:rPr>
              <a:t>FOSSのソースコードの写しの入手方法に</a:t>
            </a:r>
            <a:r>
              <a:rPr lang="ja-JP" altLang="en-US" sz="1800" dirty="0">
                <a:solidFill>
                  <a:srgbClr val="00B0F0"/>
                </a:solidFill>
                <a:latin typeface="Calibri" charset="0"/>
                <a:ea typeface="MS PGothic" charset="0"/>
              </a:rPr>
              <a:t>関する</a:t>
            </a:r>
            <a:r>
              <a:rPr lang="en-US" sz="1800" dirty="0" err="1">
                <a:latin typeface="Calibri" charset="0"/>
                <a:ea typeface="MS PGothic" charset="0"/>
              </a:rPr>
              <a:t>情報</a:t>
            </a:r>
            <a:r>
              <a:rPr lang="ja-JP" altLang="en-US" sz="1800" dirty="0">
                <a:solidFill>
                  <a:srgbClr val="00B0F0"/>
                </a:solidFill>
                <a:latin typeface="Calibri" charset="0"/>
                <a:ea typeface="MS PGothic" charset="0"/>
              </a:rPr>
              <a:t>を</a:t>
            </a:r>
            <a:r>
              <a:rPr lang="en-US" sz="1800" dirty="0" err="1">
                <a:latin typeface="Calibri" charset="0"/>
                <a:ea typeface="MS PGothic" charset="0"/>
              </a:rPr>
              <a:t>提供</a:t>
            </a:r>
            <a:r>
              <a:rPr lang="ja-JP" altLang="en-US" sz="1800" dirty="0">
                <a:solidFill>
                  <a:srgbClr val="00B0F0"/>
                </a:solidFill>
                <a:latin typeface="Calibri" charset="0"/>
                <a:ea typeface="MS PGothic" charset="0"/>
              </a:rPr>
              <a:t>する</a:t>
            </a:r>
            <a:r>
              <a:rPr lang="en-US" sz="1800" dirty="0">
                <a:latin typeface="Calibri" charset="0"/>
                <a:ea typeface="MS PGothic" charset="0"/>
              </a:rPr>
              <a:t>（</a:t>
            </a:r>
            <a:r>
              <a:rPr lang="en-US" sz="1800" dirty="0" err="1">
                <a:latin typeface="Calibri" charset="0"/>
                <a:ea typeface="MS PGothic" charset="0"/>
              </a:rPr>
              <a:t>GPLやLGPLのケースのよう</a:t>
            </a:r>
            <a:r>
              <a:rPr lang="ja-JP" altLang="en-US" sz="1800" dirty="0">
                <a:solidFill>
                  <a:srgbClr val="00B0F0"/>
                </a:solidFill>
                <a:latin typeface="Calibri" charset="0"/>
                <a:ea typeface="MS PGothic" charset="0"/>
              </a:rPr>
              <a:t>に</a:t>
            </a:r>
            <a:r>
              <a:rPr lang="ja-JP" altLang="en-US" sz="1800" dirty="0">
                <a:latin typeface="Calibri" charset="0"/>
                <a:ea typeface="MS PGothic" charset="0"/>
              </a:rPr>
              <a:t>、</a:t>
            </a:r>
            <a:r>
              <a:rPr lang="ja-JP" altLang="en-US" sz="1800" dirty="0">
                <a:solidFill>
                  <a:srgbClr val="FF0000"/>
                </a:solidFill>
                <a:latin typeface="Calibri" charset="0"/>
                <a:ea typeface="MS PGothic" charset="0"/>
              </a:rPr>
              <a:t>その必要がある</a:t>
            </a:r>
            <a:r>
              <a:rPr lang="en-US" sz="1800" dirty="0" err="1">
                <a:latin typeface="Calibri" charset="0"/>
                <a:ea typeface="MS PGothic" charset="0"/>
              </a:rPr>
              <a:t>場合）必要に応じ製品に含まれるFOSS</a:t>
            </a:r>
            <a:r>
              <a:rPr lang="ja-JP" altLang="en-US" sz="1800" dirty="0">
                <a:latin typeface="Calibri" charset="0"/>
                <a:ea typeface="MS PGothic" charset="0"/>
              </a:rPr>
              <a:t>に</a:t>
            </a:r>
            <a:r>
              <a:rPr lang="ja-JP" altLang="en-US" sz="1800" dirty="0">
                <a:solidFill>
                  <a:srgbClr val="FF0000"/>
                </a:solidFill>
                <a:latin typeface="Calibri" charset="0"/>
                <a:ea typeface="MS PGothic" charset="0"/>
              </a:rPr>
              <a:t>ついて</a:t>
            </a:r>
            <a:r>
              <a:rPr lang="en-US" sz="1800" dirty="0" err="1">
                <a:latin typeface="Calibri" charset="0"/>
                <a:ea typeface="MS PGothic" charset="0"/>
              </a:rPr>
              <a:t>ライセンス同意書全文</a:t>
            </a:r>
            <a:r>
              <a:rPr lang="ja-JP" altLang="en-US" sz="1800" dirty="0">
                <a:solidFill>
                  <a:srgbClr val="FF0000"/>
                </a:solidFill>
                <a:latin typeface="Calibri" charset="0"/>
                <a:ea typeface="MS PGothic" charset="0"/>
              </a:rPr>
              <a:t>の</a:t>
            </a:r>
            <a:r>
              <a:rPr lang="en-US" sz="1800" dirty="0" err="1">
                <a:solidFill>
                  <a:srgbClr val="FF0000"/>
                </a:solidFill>
                <a:latin typeface="Calibri" charset="0"/>
                <a:ea typeface="MS PGothic" charset="0"/>
              </a:rPr>
              <a:t>コピ</a:t>
            </a:r>
            <a:r>
              <a:rPr lang="en-US" sz="1800" dirty="0">
                <a:solidFill>
                  <a:srgbClr val="FF0000"/>
                </a:solidFill>
                <a:latin typeface="Calibri" charset="0"/>
                <a:ea typeface="MS PGothic" charset="0"/>
              </a:rPr>
              <a:t>ー</a:t>
            </a:r>
            <a:r>
              <a:rPr lang="ja-JP" altLang="en-US" sz="1800" dirty="0">
                <a:solidFill>
                  <a:srgbClr val="FF0000"/>
                </a:solidFill>
                <a:latin typeface="Calibri" charset="0"/>
                <a:ea typeface="MS PGothic" charset="0"/>
              </a:rPr>
              <a:t>を用意する</a:t>
            </a:r>
            <a:r>
              <a:rPr lang="en-US" sz="1800" dirty="0">
                <a:latin typeface="Calibri" charset="0"/>
                <a:ea typeface="MS PGothic" charset="0"/>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dirty="0" err="1">
                <a:solidFill>
                  <a:srgbClr val="FF0000"/>
                </a:solidFill>
                <a:latin typeface="+mj-lt"/>
                <a:ea typeface="ＭＳ Ｐゴシック" charset="0"/>
                <a:cs typeface="ＭＳ Ｐゴシック" charset="0"/>
              </a:rPr>
              <a:t>／表示</a:t>
            </a:r>
            <a:endParaRPr lang="en-US" dirty="0">
              <a:solidFill>
                <a:srgbClr val="FF0000"/>
              </a:solidFill>
              <a:latin typeface="+mj-lt"/>
              <a:ea typeface="ＭＳ Ｐゴシック" charset="0"/>
              <a:cs typeface="ＭＳ Ｐゴシック" charset="0"/>
            </a:endParaRPr>
          </a:p>
        </p:txBody>
      </p:sp>
      <p:sp>
        <p:nvSpPr>
          <p:cNvPr id="3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Tree>
    <p:extLst>
      <p:ext uri="{BB962C8B-B14F-4D97-AF65-F5344CB8AC3E}">
        <p14:creationId xmlns:p14="http://schemas.microsoft.com/office/powerpoint/2010/main" val="3381737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FOSSコンポーネントの使用が承認された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FOSSコンポーネントがそのリリース</a:t>
            </a:r>
            <a:r>
              <a:rPr lang="ja-JP" altLang="en-US" sz="1600" dirty="0">
                <a:solidFill>
                  <a:srgbClr val="00B0F0"/>
                </a:solidFill>
                <a:latin typeface="Calibri" charset="0"/>
                <a:ea typeface="MS PGothic" charset="0"/>
              </a:rPr>
              <a:t>の</a:t>
            </a:r>
            <a:r>
              <a:rPr lang="en-US" sz="1600" dirty="0" err="1">
                <a:latin typeface="Calibri" charset="0"/>
                <a:ea typeface="MS PGothic" charset="0"/>
              </a:rPr>
              <a:t>ソフトウェア一覧</a:t>
            </a:r>
            <a:r>
              <a:rPr lang="ja-JP" altLang="en-US" sz="1600" dirty="0">
                <a:solidFill>
                  <a:srgbClr val="FF0000"/>
                </a:solidFill>
                <a:latin typeface="Calibri" charset="0"/>
                <a:ea typeface="MS PGothic" charset="0"/>
              </a:rPr>
              <a:t>表</a:t>
            </a:r>
            <a:r>
              <a:rPr lang="en-US" sz="1600" dirty="0" err="1">
                <a:latin typeface="Calibri" charset="0"/>
                <a:ea typeface="MS PGothic" charset="0"/>
              </a:rPr>
              <a:t>に登録された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適切な告知／表示が準備された</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147608"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頒布パッケージ</a:t>
            </a:r>
            <a:r>
              <a:rPr lang="ja-JP" altLang="en-US" sz="1600" dirty="0">
                <a:solidFill>
                  <a:srgbClr val="FF0000"/>
                </a:solidFill>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solidFill>
                  <a:srgbClr val="FF0000"/>
                </a:solidFill>
                <a:latin typeface="Calibri" charset="0"/>
                <a:ea typeface="MS PGothic" charset="0"/>
              </a:rPr>
              <a:t>まれ</a:t>
            </a:r>
            <a:r>
              <a:rPr lang="ja-JP" altLang="en-US" sz="1600" dirty="0" err="1">
                <a:solidFill>
                  <a:srgbClr val="FF0000"/>
                </a:solidFill>
                <a:latin typeface="Calibri" charset="0"/>
                <a:ea typeface="MS PGothic" charset="0"/>
              </a:rPr>
              <a:t>て</a:t>
            </a:r>
            <a:r>
              <a:rPr lang="en-US" sz="1600" dirty="0" err="1">
                <a:solidFill>
                  <a:srgbClr val="FF0000"/>
                </a:solidFill>
                <a:latin typeface="Calibri" charset="0"/>
                <a:ea typeface="MS PGothic" charset="0"/>
              </a:rPr>
              <a:t>いる</a:t>
            </a:r>
            <a:endParaRPr lang="en-US" sz="1600" dirty="0">
              <a:solidFill>
                <a:srgbClr val="FF0000"/>
              </a:solidFill>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OpenChaint仕様書で定義されている</a:t>
            </a:r>
            <a:r>
              <a:rPr lang="en-US" sz="1600" dirty="0">
                <a:latin typeface="Calibri" charset="0"/>
                <a:ea typeface="MS PGothic" charset="0"/>
              </a:rPr>
              <a:t>）「</a:t>
            </a:r>
            <a:r>
              <a:rPr lang="en-US" sz="1600" dirty="0" err="1">
                <a:latin typeface="Calibri" charset="0"/>
                <a:ea typeface="MS PGothic" charset="0"/>
              </a:rPr>
              <a:t>頒布コンプライアンス関連資料（Distributed</a:t>
            </a:r>
            <a:r>
              <a:rPr lang="en-US" sz="1600" dirty="0">
                <a:latin typeface="Calibri" charset="0"/>
                <a:ea typeface="MS PGothic" charset="0"/>
              </a:rPr>
              <a:t> Compliance Artifacts）」</a:t>
            </a:r>
            <a:r>
              <a:rPr lang="en-US" sz="1600" dirty="0" err="1">
                <a:latin typeface="Calibri" charset="0"/>
                <a:ea typeface="MS PGothic" charset="0"/>
              </a:rPr>
              <a:t>が、適切な告知／表示を盛り込んだ形で頒布パッケージ</a:t>
            </a:r>
            <a:r>
              <a:rPr lang="ja-JP" altLang="en-US" sz="1600" dirty="0">
                <a:solidFill>
                  <a:srgbClr val="00B0F0"/>
                </a:solidFill>
                <a:latin typeface="Calibri" charset="0"/>
                <a:ea typeface="MS PGothic" charset="0"/>
              </a:rPr>
              <a:t>や頒布</a:t>
            </a:r>
            <a:r>
              <a:rPr lang="en-US" sz="1600" dirty="0" err="1">
                <a:latin typeface="Calibri" charset="0"/>
                <a:ea typeface="MS PGothic" charset="0"/>
              </a:rPr>
              <a:t>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a:t>
            </a:r>
            <a:r>
              <a:rPr lang="ja-JP" altLang="en-US" sz="1600" dirty="0">
                <a:solidFill>
                  <a:srgbClr val="FF0000"/>
                </a:solidFill>
                <a:latin typeface="Calibri" charset="0"/>
                <a:ea typeface="MS PGothic" charset="0"/>
              </a:rPr>
              <a:t>用</a:t>
            </a:r>
            <a:r>
              <a:rPr lang="en-US" sz="1600" dirty="0" err="1">
                <a:latin typeface="Calibri" charset="0"/>
                <a:ea typeface="MS PGothic" charset="0"/>
              </a:rPr>
              <a:t>のFOSSパッケージが明確になっていて</a:t>
            </a:r>
            <a:r>
              <a:rPr lang="ja-JP" altLang="en-US" sz="1600" dirty="0" err="1">
                <a:solidFill>
                  <a:srgbClr val="FF0000"/>
                </a:solidFill>
                <a:latin typeface="Calibri" charset="0"/>
                <a:ea typeface="MS PGothic" charset="0"/>
              </a:rPr>
              <a:t>、</a:t>
            </a:r>
            <a:r>
              <a:rPr lang="en-US" sz="1600" dirty="0" err="1">
                <a:latin typeface="Calibri" charset="0"/>
                <a:ea typeface="MS PGothic" charset="0"/>
              </a:rPr>
              <a:t>承認されていることを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レビューされたソースコードが製品として出荷されるバイナリ形態の同等物と合致していることを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エンドユーザ</a:t>
            </a:r>
            <a:r>
              <a:rPr lang="ja-JP" altLang="en-US" sz="1600" dirty="0" err="1">
                <a:solidFill>
                  <a:srgbClr val="00B0F0"/>
                </a:solidFill>
                <a:latin typeface="Calibri" charset="0"/>
                <a:ea typeface="MS PGothic" charset="0"/>
              </a:rPr>
              <a:t>ー</a:t>
            </a:r>
            <a:r>
              <a:rPr lang="en-US" sz="1600" dirty="0" err="1">
                <a:latin typeface="Calibri" charset="0"/>
                <a:ea typeface="MS PGothic" charset="0"/>
              </a:rPr>
              <a:t>向けに当該FOSSのソースコードをリクエストできる権利について情報提供するため</a:t>
            </a:r>
            <a:r>
              <a:rPr lang="ja-JP" altLang="en-US" sz="1600" dirty="0">
                <a:solidFill>
                  <a:srgbClr val="00B0F0"/>
                </a:solidFill>
                <a:latin typeface="Calibri" charset="0"/>
                <a:ea typeface="MS PGothic" charset="0"/>
              </a:rPr>
              <a:t>の</a:t>
            </a:r>
            <a:r>
              <a:rPr lang="en-US" sz="1600" dirty="0" err="1">
                <a:latin typeface="Calibri" charset="0"/>
                <a:ea typeface="MS PGothic" charset="0"/>
              </a:rPr>
              <a:t>適切な告知</a:t>
            </a:r>
            <a:r>
              <a:rPr lang="ja-JP" altLang="en-US" sz="1600" dirty="0">
                <a:solidFill>
                  <a:srgbClr val="FF0000"/>
                </a:solidFill>
                <a:latin typeface="Calibri" charset="0"/>
                <a:ea typeface="MS PGothic" charset="0"/>
              </a:rPr>
              <a:t>文</a:t>
            </a:r>
            <a:r>
              <a:rPr lang="en-US" sz="1600" dirty="0">
                <a:latin typeface="Calibri" charset="0"/>
                <a:ea typeface="MS PGothic" charset="0"/>
              </a:rPr>
              <a:t>が</a:t>
            </a:r>
            <a:r>
              <a:rPr lang="ja-JP" altLang="en-US" sz="1600" dirty="0">
                <a:solidFill>
                  <a:srgbClr val="FF0000"/>
                </a:solidFill>
                <a:latin typeface="Calibri" charset="0"/>
                <a:ea typeface="MS PGothic" charset="0"/>
              </a:rPr>
              <a:t>すべて用意さ</a:t>
            </a:r>
            <a:r>
              <a:rPr lang="en-US" sz="1600" dirty="0" err="1">
                <a:latin typeface="Calibri" charset="0"/>
                <a:ea typeface="MS PGothic" charset="0"/>
              </a:rPr>
              <a:t>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確認された</a:t>
            </a:r>
            <a:r>
              <a:rPr lang="ja-JP" altLang="en-US" sz="1600" dirty="0">
                <a:solidFill>
                  <a:srgbClr val="FF0000"/>
                </a:solidFill>
                <a:latin typeface="Calibri" charset="0"/>
                <a:ea typeface="MS PGothic" charset="0"/>
              </a:rPr>
              <a:t>その他の</a:t>
            </a:r>
            <a:r>
              <a:rPr lang="en-US" sz="1600" dirty="0" err="1">
                <a:latin typeface="Calibri" charset="0"/>
                <a:ea typeface="MS PGothic" charset="0"/>
              </a:rPr>
              <a:t>義務の履行を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
        <p:nvSpPr>
          <p:cNvPr id="26"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ソースコードの提供義務が履行される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に対応し</a:t>
            </a:r>
            <a:r>
              <a:rPr lang="ja-JP" altLang="en-US" sz="1600" dirty="0">
                <a:solidFill>
                  <a:srgbClr val="FF0000"/>
                </a:solidFill>
                <a:latin typeface="Calibri" charset="0"/>
                <a:ea typeface="MS PGothic" charset="0"/>
              </a:rPr>
              <a:t>たラベル付き</a:t>
            </a:r>
            <a:r>
              <a:rPr lang="ja-JP" altLang="en-US" sz="1600" dirty="0">
                <a:latin typeface="Calibri" charset="0"/>
                <a:ea typeface="MS PGothic" charset="0"/>
              </a:rPr>
              <a:t>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ja-JP" altLang="en-US" b="1" dirty="0">
                <a:solidFill>
                  <a:srgbClr val="FF0000"/>
                </a:solidFill>
                <a:latin typeface="Calibri"/>
              </a:rPr>
              <a:t>製品のバイナリに対応した</a:t>
            </a:r>
            <a:r>
              <a:rPr lang="en-US" b="1" dirty="0" err="1">
                <a:latin typeface="Calibri"/>
              </a:rPr>
              <a:t>ソースコードを要求される形で提供する</a:t>
            </a:r>
            <a:r>
              <a:rPr lang="en-US" b="1" dirty="0">
                <a:latin typeface="Calibri"/>
              </a:rPr>
              <a:t> </a:t>
            </a:r>
          </a:p>
        </p:txBody>
      </p:sp>
      <p:sp>
        <p:nvSpPr>
          <p:cNvPr id="25"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FF0000"/>
                </a:solidFill>
                <a:latin typeface="+mj-lt"/>
                <a:ea typeface="ＭＳ Ｐゴシック" charset="0"/>
                <a:cs typeface="ＭＳ Ｐゴシック" charset="0"/>
              </a:rPr>
              <a:t>バイナリに対応した</a:t>
            </a:r>
            <a:r>
              <a:rPr lang="en-US" dirty="0" err="1">
                <a:solidFill>
                  <a:schemeClr val="tx2"/>
                </a:solidFill>
                <a:latin typeface="+mj-lt"/>
                <a:ea typeface="ＭＳ Ｐゴシック" charset="0"/>
                <a:cs typeface="ＭＳ Ｐゴシック" charset="0"/>
              </a:rPr>
              <a:t>ソースコードを頒布する</a:t>
            </a:r>
            <a:endParaRPr lang="en-US" dirty="0">
              <a:latin typeface="+mj-lt"/>
              <a:ea typeface="ＭＳ Ｐゴシック" charset="0"/>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Tree>
    <p:extLst>
      <p:ext uri="{BB962C8B-B14F-4D97-AF65-F5344CB8AC3E}">
        <p14:creationId xmlns:p14="http://schemas.microsoft.com/office/powerpoint/2010/main" val="1351724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lvl="0" indent="-271463">
              <a:lnSpc>
                <a:spcPct val="150000"/>
              </a:lnSpc>
              <a:spcBef>
                <a:spcPts val="1000"/>
              </a:spcBef>
              <a:buSzPct val="90000"/>
              <a:buFont typeface="Arial"/>
              <a:buChar char="•"/>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00B0F0"/>
                </a:solidFill>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solidFill>
                  <a:srgbClr val="FF0000"/>
                </a:solidFill>
                <a:latin typeface="Calibri" charset="0"/>
                <a:ea typeface="MS PGothic" charset="0"/>
              </a:rPr>
              <a:t>る</a:t>
            </a:r>
            <a:endParaRPr lang="en-US" sz="1600" dirty="0">
              <a:solidFill>
                <a:srgbClr val="FF0000"/>
              </a:solidFill>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ソースコードが（あるならば）それが適切にアップロードされたか</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頒布されたソースコードが承認されたものと同じ版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となっていることを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告知</a:t>
            </a:r>
            <a:r>
              <a:rPr lang="ja-JP" altLang="en-US" sz="1600" dirty="0">
                <a:latin typeface="Calibri" charset="0"/>
                <a:ea typeface="MS PGothic" charset="0"/>
              </a:rPr>
              <a:t>文</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solidFill>
                  <a:srgbClr val="FF0000"/>
                </a:solidFill>
                <a:latin typeface="Calibri" charset="0"/>
                <a:ea typeface="MS PGothic" charset="0"/>
              </a:rPr>
              <a:t>入手可能となっている</a:t>
            </a:r>
            <a:r>
              <a:rPr lang="en-US" sz="1600" dirty="0" err="1">
                <a:solidFill>
                  <a:srgbClr val="FF0000"/>
                </a:solidFill>
                <a:latin typeface="Calibri" charset="0"/>
                <a:ea typeface="MS PGothic" charset="0"/>
              </a:rPr>
              <a:t>か</a:t>
            </a:r>
            <a:r>
              <a:rPr lang="en-US" sz="1600" dirty="0" err="1">
                <a:latin typeface="Calibri" charset="0"/>
                <a:ea typeface="MS PGothic" charset="0"/>
              </a:rPr>
              <a:t>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rgbClr val="FF0000"/>
                </a:solidFill>
                <a:latin typeface="+mj-lt"/>
                <a:ea typeface="ＭＳ Ｐゴシック" charset="0"/>
                <a:cs typeface="ＭＳ Ｐゴシック" charset="0"/>
              </a:rPr>
              <a:t>検証</a:t>
            </a:r>
            <a:endParaRPr lang="en-US" dirty="0">
              <a:solidFill>
                <a:srgbClr val="FF0000"/>
              </a:solidFill>
              <a:latin typeface="+mj-lt"/>
              <a:ea typeface="ＭＳ Ｐゴシック" charset="0"/>
              <a:cs typeface="ＭＳ Ｐゴシック" charset="0"/>
            </a:endParaRPr>
          </a:p>
        </p:txBody>
      </p:sp>
      <p:sp>
        <p:nvSpPr>
          <p:cNvPr id="25"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solidFill>
                  <a:srgbClr val="FF0000"/>
                </a:solidFill>
                <a:latin typeface="Calibri" charset="0"/>
                <a:ea typeface="ＭＳ Ｐゴシック" charset="0"/>
              </a:rPr>
              <a:t>適切に遂行される</a:t>
            </a:r>
            <a:r>
              <a:rPr lang="x-none" dirty="0">
                <a:latin typeface="Calibri" charset="0"/>
                <a:ea typeface="ＭＳ Ｐゴシック" charset="0"/>
              </a:rPr>
              <a:t>コンプライアンス</a:t>
            </a:r>
            <a:r>
              <a:rPr lang="ja-JP" altLang="en-US" dirty="0" err="1">
                <a:solidFill>
                  <a:srgbClr val="FF0000"/>
                </a:solidFill>
                <a:latin typeface="Calibri" charset="0"/>
                <a:ea typeface="ＭＳ Ｐゴシック" charset="0"/>
              </a:rPr>
              <a:t>には</a:t>
            </a:r>
            <a:r>
              <a:rPr lang="ja-JP" altLang="en-US" dirty="0">
                <a:solidFill>
                  <a:srgbClr val="00B0F0"/>
                </a:solidFill>
                <a:latin typeface="Calibri" charset="0"/>
                <a:ea typeface="ＭＳ Ｐゴシック" charset="0"/>
              </a:rPr>
              <a:t>どのようなもの</a:t>
            </a:r>
            <a:r>
              <a:rPr lang="x-none" dirty="0">
                <a:latin typeface="Calibri" charset="0"/>
                <a:ea typeface="ＭＳ Ｐゴシック" charset="0"/>
              </a:rPr>
              <a:t>が関係しますか？（</a:t>
            </a:r>
            <a:r>
              <a:rPr lang="ja-JP" altLang="en-US" dirty="0">
                <a:solidFill>
                  <a:srgbClr val="FF0000"/>
                </a:solidFill>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solidFill>
                  <a:srgbClr val="FF0000"/>
                </a:solidFill>
                <a:latin typeface="Calibri" charset="0"/>
                <a:ea typeface="ＭＳ Ｐゴシック" charset="0"/>
              </a:rPr>
              <a:t>に</a:t>
            </a:r>
            <a:r>
              <a:rPr lang="x-none" dirty="0">
                <a:latin typeface="Calibri" charset="0"/>
                <a:ea typeface="ＭＳ Ｐゴシック" charset="0"/>
              </a:rPr>
              <a:t>挙げた</a:t>
            </a:r>
            <a:r>
              <a:rPr lang="ja-JP" altLang="en-US" dirty="0">
                <a:solidFill>
                  <a:srgbClr val="FF0000"/>
                </a:solidFill>
                <a:latin typeface="Calibri" charset="0"/>
                <a:ea typeface="ＭＳ Ｐゴシック" charset="0"/>
              </a:rPr>
              <a:t>各</a:t>
            </a:r>
            <a:r>
              <a:rPr lang="x-none" dirty="0">
                <a:latin typeface="Calibri" charset="0"/>
                <a:ea typeface="ＭＳ Ｐゴシック" charset="0"/>
              </a:rPr>
              <a:t>ステップについて</a:t>
            </a:r>
            <a:r>
              <a:rPr lang="ja-JP" altLang="en-US" dirty="0">
                <a:solidFill>
                  <a:srgbClr val="FF0000"/>
                </a:solidFill>
                <a:latin typeface="Calibri" charset="0"/>
                <a:ea typeface="ＭＳ Ｐゴシック" charset="0"/>
              </a:rPr>
              <a:t>概要を</a:t>
            </a:r>
            <a:r>
              <a:rPr lang="x-none" dirty="0">
                <a:latin typeface="Calibri" charset="0"/>
                <a:ea typeface="ＭＳ Ｐゴシック" charset="0"/>
              </a:rPr>
              <a:t>述べてください）</a:t>
            </a:r>
            <a:endParaRPr lang="x-none" dirty="0">
              <a:solidFill>
                <a:srgbClr val="292934"/>
              </a:solidFill>
              <a:latin typeface="Calibri"/>
              <a:ea typeface="ＭＳ Ｐゴシック" charset="0"/>
            </a:endParaRPr>
          </a:p>
          <a:p>
            <a:pPr lvl="1"/>
            <a:r>
              <a:rPr lang="x-none" dirty="0">
                <a:solidFill>
                  <a:srgbClr val="FF0000"/>
                </a:solidFill>
                <a:latin typeface="Calibri" charset="0"/>
                <a:ea typeface="ＭＳ Ｐゴシック" charset="0"/>
              </a:rPr>
              <a:t>確認</a:t>
            </a:r>
          </a:p>
          <a:p>
            <a:pPr lvl="1"/>
            <a:r>
              <a:rPr lang="x-none" dirty="0">
                <a:latin typeface="Calibri" charset="0"/>
                <a:ea typeface="ＭＳ Ｐゴシック" charset="0"/>
              </a:rPr>
              <a:t>ソースコードの監査</a:t>
            </a:r>
          </a:p>
          <a:p>
            <a:pPr lvl="1"/>
            <a:r>
              <a:rPr lang="x-none" dirty="0">
                <a:highlight>
                  <a:srgbClr val="FFFF00"/>
                </a:highlight>
                <a:latin typeface="Calibri" charset="0"/>
                <a:ea typeface="ＭＳ Ｐゴシック" charset="0"/>
              </a:rPr>
              <a:t>問題</a:t>
            </a:r>
            <a:r>
              <a:rPr lang="x-none" dirty="0">
                <a:latin typeface="Calibri" charset="0"/>
                <a:ea typeface="ＭＳ Ｐゴシック" charset="0"/>
              </a:rPr>
              <a:t>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a:t>
            </a:r>
            <a:r>
              <a:rPr lang="x-none" dirty="0">
                <a:solidFill>
                  <a:srgbClr val="FF0000"/>
                </a:solidFill>
                <a:latin typeface="Calibri" charset="0"/>
                <a:ea typeface="ＭＳ Ｐゴシック" charset="0"/>
              </a:rPr>
              <a:t>表示</a:t>
            </a:r>
          </a:p>
          <a:p>
            <a:pPr lvl="1"/>
            <a:r>
              <a:rPr lang="x-none" dirty="0">
                <a:latin typeface="Calibri" charset="0"/>
                <a:ea typeface="ＭＳ Ｐゴシック" charset="0"/>
              </a:rPr>
              <a:t>頒布前の</a:t>
            </a:r>
            <a:r>
              <a:rPr lang="ja-JP" altLang="en-US" dirty="0">
                <a:solidFill>
                  <a:srgbClr val="FF0000"/>
                </a:solidFill>
                <a:latin typeface="Calibri" charset="0"/>
                <a:ea typeface="ＭＳ Ｐゴシック" charset="0"/>
              </a:rPr>
              <a:t>検証</a:t>
            </a:r>
            <a:endParaRPr lang="x-none" dirty="0">
              <a:solidFill>
                <a:srgbClr val="FF0000"/>
              </a:solidFill>
              <a:latin typeface="Calibri" charset="0"/>
              <a:ea typeface="ＭＳ Ｐゴシック" charset="0"/>
            </a:endParaRPr>
          </a:p>
          <a:p>
            <a:pPr lvl="1"/>
            <a:r>
              <a:rPr lang="ja-JP" altLang="en-US" dirty="0">
                <a:solidFill>
                  <a:srgbClr val="FF0000"/>
                </a:solidFill>
                <a:latin typeface="Calibri" charset="0"/>
                <a:ea typeface="ＭＳ Ｐゴシック" charset="0"/>
              </a:rPr>
              <a:t>バイナリに対応した</a:t>
            </a:r>
            <a:r>
              <a:rPr lang="x-none" dirty="0">
                <a:latin typeface="Calibri" charset="0"/>
                <a:ea typeface="ＭＳ Ｐゴシック" charset="0"/>
              </a:rPr>
              <a:t>ソースコードの頒布</a:t>
            </a:r>
          </a:p>
          <a:p>
            <a:pPr lvl="1"/>
            <a:r>
              <a:rPr lang="x-none" dirty="0">
                <a:latin typeface="Calibri" charset="0"/>
                <a:ea typeface="ＭＳ Ｐゴシック" charset="0"/>
              </a:rPr>
              <a:t>検証</a:t>
            </a:r>
          </a:p>
          <a:p>
            <a:r>
              <a:rPr lang="x-none" dirty="0">
                <a:latin typeface="Calibri" charset="0"/>
                <a:ea typeface="ＭＳ Ｐゴシック" charset="0"/>
              </a:rPr>
              <a:t>アーキテクチャ 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solidFill>
                  <a:srgbClr val="FF0000"/>
                </a:solidFill>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a:latin typeface="Calibri" charset="0"/>
                <a:ea typeface="ＭＳ Ｐゴシック" charset="0"/>
              </a:rPr>
              <a:t>）</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a:latin typeface="Calibri" charset="0"/>
                <a:ea typeface="ＭＳ Ｐゴシック" charset="0"/>
              </a:rPr>
              <a:t>コンプライアンス</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コンプライアンス プロセスの </a:t>
            </a:r>
            <a:r>
              <a:rPr lang="en-US" dirty="0" err="1">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122054683"/>
              </p:ext>
            </p:extLst>
          </p:nvPr>
        </p:nvGraphicFramePr>
        <p:xfrm>
          <a:off x="667318" y="1590440"/>
          <a:ext cx="10720135" cy="4782680"/>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58855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altLang="ja-JP" sz="1800" b="1"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型の</a:t>
                      </a:r>
                      <a:r>
                        <a:rPr kumimoji="0" lang="en-US" altLang="ja-JP"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コードや</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に</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意図せずに</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まれる</a:t>
                      </a:r>
                      <a:r>
                        <a:rPr kumimoji="0" lang="en-US" sz="18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 </a:t>
                      </a:r>
                      <a:r>
                        <a:rPr kumimoji="0" lang="ja-JP" alt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endParaRPr kumimoji="0" 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a:t>
                      </a:r>
                      <a:r>
                        <a:rPr kumimoji="0" lang="en-US" sz="1600" b="0" i="0" u="none" strike="noStrike" cap="none" normalizeH="0" baseline="0" dirty="0" err="1">
                          <a:ln>
                            <a:noFill/>
                          </a:ln>
                          <a:solidFill>
                            <a:srgbClr val="00B050"/>
                          </a:solidFill>
                          <a:effectLst/>
                          <a:latin typeface="Calibri" pitchFamily="34" charset="0"/>
                          <a:ea typeface="ＭＳ Ｐゴシック" pitchFamily="34" charset="-128"/>
                          <a:cs typeface="Times New Roman" pitchFamily="18" charset="0"/>
                        </a:rPr>
                        <a:t>され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ソースコードの自動スキャン</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ツールを</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この目的</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のために</a:t>
                      </a: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使用でき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以下の対策によって回避</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コンプライアンスの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課題</a:t>
                      </a:r>
                      <a:r>
                        <a:rPr kumimoji="0" 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異なる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タイプ／カテゴリーの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FOSSソースコードを</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を意識できるよう</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いて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383748363"/>
              </p:ext>
            </p:extLst>
          </p:nvPr>
        </p:nvGraphicFramePr>
        <p:xfrm>
          <a:off x="762316" y="1357028"/>
          <a:ext cx="10667368" cy="4762403"/>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型</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が</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ソフトウェアに</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意図せずに</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される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相互に矛盾する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リンクの法的効果についてはFOSSコミュニティで</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議</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論</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が行われてい</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リンクを発見でき</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る依</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存</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使うことで発見</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スタッフをトレーニングし、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FOSSポリシーに合致しないライセンスを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持</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コンポーネントのリンクを回避</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することで、</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法的リスクを防ぐ。</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cap="none" normalizeH="0" baseline="0" dirty="0" err="1">
                          <a:ln>
                            <a:noFill/>
                          </a:ln>
                          <a:solidFill>
                            <a:srgbClr val="00B0F0"/>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継続的に依存性追跡ツールを実行する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通じて</a:t>
                      </a:r>
                      <a:r>
                        <a:rPr kumimoji="0" lang="en-US" sz="1800" b="1" i="0" u="none" strike="noStrike" cap="none" normalizeH="0" baseline="0" dirty="0">
                          <a:ln>
                            <a:noFill/>
                          </a:ln>
                          <a:solidFill>
                            <a:srgbClr val="FF000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コピーレフト型の</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込まれ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FOSSコンポーネントに</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導入</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ソースコードを確認・分析する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3914026"/>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529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バイナリに対応した</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a:t>
                      </a:r>
                      <a:r>
                        <a:rPr kumimoji="0" lang="en-US" sz="1800" b="1" i="0" u="none" strike="noStrike" cap="none" normalizeH="0" baseline="0" dirty="0" err="1">
                          <a:ln>
                            <a:noFill/>
                          </a:ln>
                          <a:solidFill>
                            <a:srgbClr val="00B0F0"/>
                          </a:solidFill>
                          <a:effectLst/>
                          <a:latin typeface="Calibri" charset="0"/>
                          <a:ea typeface="ＭＳ Ｐゴシック" charset="0"/>
                          <a:cs typeface="Times New Roman" charset="0"/>
                        </a:rPr>
                        <a:t>ない</a:t>
                      </a:r>
                      <a:r>
                        <a:rPr kumimoji="0" lang="en-US" sz="1800" b="1" i="0" u="none" strike="noStrike" cap="none" normalizeH="0" baseline="0" dirty="0">
                          <a:ln>
                            <a:noFill/>
                          </a:ln>
                          <a:solidFill>
                            <a:srgbClr val="00B0F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全体像を捕捉し、製品の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リリース サイクルごとの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用意</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間違った版</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プロセスに</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バイナリの版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に対応</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した</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されるようにすれば回避できる。</a:t>
                      </a:r>
                      <a:endParaRPr kumimoji="0" lang="en-US" sz="2800" b="0"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FOSSコンポーネントの改変に対応したソースコードを提供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コンプライアンス プロセスに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だけ</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でなく</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公開される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ようにすれば回避できる。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1375949695"/>
              </p:ext>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FOSSソースコードの改変に</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r>
                      <a:b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b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印付けがされて</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要求</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a:t>
                      </a: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ス</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テップでソースコード改変の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印付けを行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う</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エンジニアリング</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スタッフにトレーニングを実施</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し、</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公開される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すべての</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ソフトウェアや</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ソフトウェアの著作権表示やライセンス情報</a:t>
                      </a:r>
                      <a:r>
                        <a:rPr kumimoji="0" lang="ja-JP" alt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を</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彼らが確実に更新できるようにする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a:t>
            </a:r>
            <a:r>
              <a:rPr lang="en-US" dirty="0" err="1">
                <a:solidFill>
                  <a:srgbClr val="00B0F0"/>
                </a:solidFill>
                <a:latin typeface="Calibri" charset="0"/>
                <a:ea typeface="ＭＳ Ｐゴシック" charset="0"/>
              </a:rPr>
              <a:t>の</a:t>
            </a:r>
            <a:r>
              <a:rPr lang="en-US" dirty="0" err="1">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1205291040"/>
              </p:ext>
            </p:extLst>
          </p:nvPr>
        </p:nvGraphicFramePr>
        <p:xfrm>
          <a:off x="774949" y="1411743"/>
          <a:ext cx="10483345" cy="4926561"/>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ソフトウェア</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実施</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r>
                      <a:b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b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言明</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されていない</a:t>
                      </a:r>
                      <a:r>
                        <a:rPr kumimoji="0" lang="ja-JP" altLang="x-none"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の使用を検出する</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従事す</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FOSSトレーニングの修了</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従業員</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専門性開発計画の一部</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と</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人事考課の</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管理</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対象に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指定期日</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まで</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FOSSトレーニング受講を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スタッフに義務付ける</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ことで</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628881511"/>
              </p:ext>
            </p:extLst>
          </p:nvPr>
        </p:nvGraphicFramePr>
        <p:xfrm>
          <a:off x="624265" y="1542369"/>
          <a:ext cx="10935398" cy="5084043"/>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48577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定常的に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反復的</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開発プロ</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セス</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における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定</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期的</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確実に実行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ツールや</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監査</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レポート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の「ヒット」</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altLang="ja-JP" sz="1800" b="1" i="0" u="none" strike="noStrike" cap="none" normalizeH="0" baseline="0" dirty="0" err="1">
                          <a:ln>
                            <a:noFill/>
                          </a:ln>
                          <a:solidFill>
                            <a:srgbClr val="FF0000"/>
                          </a:solidFill>
                          <a:effectLst/>
                          <a:latin typeface="Calibri" charset="0"/>
                          <a:ea typeface="ＭＳ Ｐゴシック" charset="0"/>
                          <a:cs typeface="Times New Roman" charset="0"/>
                        </a:rPr>
                        <a:t>を解決できな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い</a:t>
                      </a:r>
                      <a:endParaRPr kumimoji="0" lang="en-US" sz="18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の失敗は、監査レポートが完了しな</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ければ</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の</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解決（つまりクローズ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を許可しないようにする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に</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ブロック</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a:t>
                      </a:r>
                      <a:r>
                        <a:rPr kumimoji="0" lang="en-US" sz="1600" b="0" i="0" u="none" strike="sngStrike" cap="none" normalizeH="0" baseline="0" dirty="0">
                          <a:ln>
                            <a:noFill/>
                          </a:ln>
                          <a:solidFill>
                            <a:srgbClr val="00B050"/>
                          </a:solidFill>
                          <a:effectLst/>
                          <a:latin typeface="Calibri" charset="0"/>
                          <a:ea typeface="ＭＳ Ｐゴシック" charset="0"/>
                          <a:cs typeface="Times New Roman" charset="0"/>
                        </a:rPr>
                        <a:t>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教育を通じて予防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solidFill>
                  <a:srgbClr val="00B0F0"/>
                </a:solidFill>
                <a:latin typeface="Calibri" charset="0"/>
                <a:ea typeface="ＭＳ Ｐゴシック" charset="0"/>
              </a:rPr>
              <a:t>前に</a:t>
            </a:r>
            <a:r>
              <a:rPr lang="en-US" dirty="0" err="1">
                <a:latin typeface="Calibri" charset="0"/>
                <a:ea typeface="ＭＳ Ｐゴシック" charset="0"/>
              </a:rPr>
              <a:t>コンプライアンスを</a:t>
            </a:r>
            <a:r>
              <a:rPr lang="ja-JP" altLang="en-US" dirty="0">
                <a:solidFill>
                  <a:srgbClr val="00B0F0"/>
                </a:solidFill>
                <a:latin typeface="Calibri" charset="0"/>
                <a:ea typeface="ＭＳ Ｐゴシック" charset="0"/>
              </a:rPr>
              <a:t>確認</a:t>
            </a:r>
            <a:r>
              <a:rPr lang="en-US" dirty="0" err="1">
                <a:latin typeface="Calibri" charset="0"/>
                <a:ea typeface="ＭＳ Ｐゴシック" charset="0"/>
              </a:rPr>
              <a:t>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a:solidFill>
                  <a:srgbClr val="00B050"/>
                </a:solidFill>
                <a:latin typeface="Calibri" charset="0"/>
                <a:ea typeface="ＭＳ Ｐゴシック" charset="0"/>
              </a:rPr>
              <a:t>（</a:t>
            </a:r>
            <a:r>
              <a:rPr lang="en-US" altLang="ja-JP" sz="2800" dirty="0" err="1">
                <a:solidFill>
                  <a:srgbClr val="00B050"/>
                </a:solidFill>
                <a:latin typeface="Calibri" charset="0"/>
                <a:ea typeface="ＭＳ Ｐゴシック" charset="0"/>
              </a:rPr>
              <a:t>どのような形態であれ</a:t>
            </a:r>
            <a:r>
              <a:rPr lang="en-US" altLang="ja-JP" sz="2800" dirty="0">
                <a:solidFill>
                  <a:srgbClr val="00B050"/>
                </a:solidFill>
                <a:latin typeface="Calibri" charset="0"/>
                <a:ea typeface="ＭＳ Ｐゴシック" charset="0"/>
              </a:rPr>
              <a:t>） </a:t>
            </a:r>
            <a:r>
              <a:rPr lang="en-US" sz="2800" dirty="0" err="1">
                <a:latin typeface="Calibri" charset="0"/>
                <a:ea typeface="ＭＳ Ｐゴシック" charset="0"/>
              </a:rPr>
              <a:t>出荷される前にコンプライアンスを</a:t>
            </a:r>
            <a:r>
              <a:rPr lang="ja-JP" altLang="en-US" sz="2800" dirty="0">
                <a:solidFill>
                  <a:srgbClr val="FF0000"/>
                </a:solidFill>
                <a:latin typeface="Calibri" charset="0"/>
                <a:ea typeface="ＭＳ Ｐゴシック" charset="0"/>
              </a:rPr>
              <a:t>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度で実行</a:t>
            </a:r>
            <a:r>
              <a:rPr lang="en-US" sz="2800" dirty="0" err="1">
                <a:latin typeface="Calibri" charset="0"/>
                <a:ea typeface="ＭＳ Ｐゴシック" charset="0"/>
              </a:rPr>
              <a:t>しなければな</a:t>
            </a:r>
            <a:r>
              <a:rPr lang="ja-JP" altLang="en-US" sz="2800" dirty="0">
                <a:solidFill>
                  <a:srgbClr val="00B0F0"/>
                </a:solidFill>
                <a:latin typeface="Calibri" charset="0"/>
                <a:ea typeface="ＭＳ Ｐゴシック" charset="0"/>
              </a:rPr>
              <a:t>らない</a:t>
            </a:r>
            <a:endParaRPr lang="en-US" sz="2800" dirty="0">
              <a:solidFill>
                <a:srgbClr val="00B0F0"/>
              </a:solidFill>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a:solidFill>
                  <a:srgbClr val="00B0F0"/>
                </a:solidFill>
                <a:latin typeface="Calibri" charset="0"/>
                <a:ea typeface="ＭＳ Ｐゴシック" charset="0"/>
              </a:rPr>
              <a:t>で</a:t>
            </a:r>
            <a:r>
              <a:rPr lang="en-US" sz="2800" dirty="0" err="1">
                <a:latin typeface="Calibri" charset="0"/>
                <a:ea typeface="ＭＳ Ｐゴシック" charset="0"/>
              </a:rPr>
              <a:t>促進</a:t>
            </a:r>
            <a:r>
              <a:rPr lang="ja-JP" altLang="en-US" sz="2800" dirty="0">
                <a:solidFill>
                  <a:srgbClr val="00B0F0"/>
                </a:solidFill>
                <a:latin typeface="Calibri" charset="0"/>
                <a:ea typeface="ＭＳ Ｐゴシック" charset="0"/>
              </a:rPr>
              <a:t>されるもの</a:t>
            </a:r>
            <a:r>
              <a:rPr lang="en-US" sz="2800" dirty="0">
                <a:latin typeface="Calibri" charset="0"/>
                <a:ea typeface="ＭＳ Ｐゴシック" charset="0"/>
              </a:rPr>
              <a:t>：</a:t>
            </a: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solidFill>
                  <a:srgbClr val="FF0000"/>
                </a:solidFill>
                <a:latin typeface="Calibri" charset="0"/>
                <a:ea typeface="ＭＳ Ｐゴシック" charset="0"/>
              </a:rPr>
              <a:t>の</a:t>
            </a:r>
            <a:r>
              <a:rPr lang="ja-JP" altLang="en-US" sz="2500" dirty="0">
                <a:solidFill>
                  <a:srgbClr val="00B0F0"/>
                </a:solidFill>
                <a:latin typeface="Calibri" charset="0"/>
                <a:ea typeface="ＭＳ Ｐゴシック" charset="0"/>
              </a:rPr>
              <a:t>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85000" lnSpcReduction="20000"/>
          </a:bodyPr>
          <a:lstStyle/>
          <a:p>
            <a:pPr marL="0" indent="0">
              <a:buNone/>
            </a:pPr>
            <a:r>
              <a:rPr lang="ja-JP" altLang="en-US" dirty="0">
                <a:solidFill>
                  <a:srgbClr val="00B0F0"/>
                </a:solidFill>
                <a:latin typeface="Calibri" charset="0"/>
                <a:ea typeface="ＭＳ Ｐゴシック" charset="0"/>
              </a:rPr>
              <a:t>さらに</a:t>
            </a:r>
            <a:r>
              <a:rPr lang="x-none" dirty="0">
                <a:latin typeface="Calibri" charset="0"/>
                <a:ea typeface="ＭＳ Ｐゴシック" charset="0"/>
              </a:rPr>
              <a:t>、FOSS関連</a:t>
            </a:r>
            <a:r>
              <a:rPr lang="ja-JP" altLang="en-US" dirty="0">
                <a:solidFill>
                  <a:srgbClr val="FF0000"/>
                </a:solidFill>
                <a:latin typeface="Calibri" charset="0"/>
                <a:ea typeface="ＭＳ Ｐゴシック" charset="0"/>
              </a:rPr>
              <a:t>組織</a:t>
            </a:r>
            <a:r>
              <a:rPr lang="x-none" dirty="0">
                <a:latin typeface="Calibri" charset="0"/>
                <a:ea typeface="ＭＳ Ｐゴシック" charset="0"/>
              </a:rPr>
              <a:t>との良好な関係は</a:t>
            </a:r>
            <a:r>
              <a:rPr lang="ja-JP" altLang="en-US" dirty="0" err="1">
                <a:solidFill>
                  <a:srgbClr val="FF0000"/>
                </a:solidFill>
                <a:latin typeface="Calibri" charset="0"/>
                <a:ea typeface="ＭＳ Ｐゴシック" charset="0"/>
              </a:rPr>
              <a:t>、</a:t>
            </a:r>
            <a:r>
              <a:rPr lang="ja-JP" altLang="en-US" dirty="0">
                <a:solidFill>
                  <a:srgbClr val="FF0000"/>
                </a:solidFill>
                <a:latin typeface="Calibri" charset="0"/>
                <a:ea typeface="ＭＳ Ｐゴシック" charset="0"/>
              </a:rPr>
              <a:t>コンプライアンスを履行</a:t>
            </a:r>
            <a:r>
              <a:rPr lang="x-none" dirty="0">
                <a:latin typeface="Calibri" charset="0"/>
                <a:ea typeface="ＭＳ Ｐゴシック" charset="0"/>
              </a:rPr>
              <a:t>する</a:t>
            </a:r>
            <a:r>
              <a:rPr lang="ja-JP" altLang="en-US" dirty="0">
                <a:solidFill>
                  <a:srgbClr val="00B0F0"/>
                </a:solidFill>
                <a:latin typeface="Calibri" charset="0"/>
                <a:ea typeface="ＭＳ Ｐゴシック" charset="0"/>
              </a:rPr>
              <a:t>最良の</a:t>
            </a:r>
            <a:r>
              <a:rPr lang="x-none" dirty="0">
                <a:latin typeface="Calibri" charset="0"/>
                <a:ea typeface="ＭＳ Ｐゴシック" charset="0"/>
              </a:rPr>
              <a:t>方法について助言を得</a:t>
            </a:r>
            <a:r>
              <a:rPr lang="ja-JP" altLang="en-US" dirty="0">
                <a:latin typeface="Calibri" charset="0"/>
                <a:ea typeface="ＭＳ Ｐゴシック" charset="0"/>
              </a:rPr>
              <a:t>る上で、</a:t>
            </a:r>
            <a:r>
              <a:rPr lang="ja-JP" altLang="en-US" dirty="0">
                <a:solidFill>
                  <a:srgbClr val="00B0F0"/>
                </a:solidFill>
                <a:latin typeface="Calibri" charset="0"/>
                <a:ea typeface="ＭＳ Ｐゴシック" charset="0"/>
              </a:rPr>
              <a:t>大いに</a:t>
            </a:r>
            <a:r>
              <a:rPr lang="x-none" dirty="0">
                <a:latin typeface="Calibri" charset="0"/>
                <a:ea typeface="ＭＳ Ｐゴシック" charset="0"/>
              </a:rPr>
              <a:t>助けになる</a:t>
            </a:r>
            <a:r>
              <a:rPr lang="ja-JP" altLang="en-US" dirty="0">
                <a:latin typeface="Calibri" charset="0"/>
                <a:ea typeface="ＭＳ Ｐゴシック" charset="0"/>
              </a:rPr>
              <a:t>でしょう。</a:t>
            </a:r>
            <a:r>
              <a:rPr lang="x-none" dirty="0">
                <a:latin typeface="Calibri" charset="0"/>
                <a:ea typeface="ＭＳ Ｐゴシック" charset="0"/>
              </a:rPr>
              <a:t>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a:t>
            </a:r>
            <a:r>
              <a:rPr lang="ja-JP" altLang="en-US" dirty="0">
                <a:solidFill>
                  <a:srgbClr val="00B0F0"/>
                </a:solidFill>
                <a:latin typeface="Calibri" charset="0"/>
                <a:ea typeface="ＭＳ Ｐゴシック" charset="0"/>
              </a:rPr>
              <a:t>良好な</a:t>
            </a:r>
            <a:r>
              <a:rPr lang="x-none" dirty="0">
                <a:latin typeface="Calibri" charset="0"/>
                <a:ea typeface="ＭＳ Ｐゴシック" charset="0"/>
              </a:rPr>
              <a:t>関係</a:t>
            </a:r>
            <a:r>
              <a:rPr lang="ja-JP" altLang="en-US" dirty="0">
                <a:latin typeface="Calibri" charset="0"/>
                <a:ea typeface="ＭＳ Ｐゴシック" charset="0"/>
              </a:rPr>
              <a:t>も、</a:t>
            </a:r>
            <a:r>
              <a:rPr lang="x-none" dirty="0">
                <a:latin typeface="Calibri" charset="0"/>
                <a:ea typeface="ＭＳ Ｐゴシック" charset="0"/>
              </a:rPr>
              <a:t>双方向コミュニケーション</a:t>
            </a:r>
            <a:r>
              <a:rPr lang="ja-JP" altLang="en-US" dirty="0">
                <a:solidFill>
                  <a:srgbClr val="00B0F0"/>
                </a:solidFill>
                <a:latin typeface="Calibri" charset="0"/>
                <a:ea typeface="ＭＳ Ｐゴシック" charset="0"/>
              </a:rPr>
              <a:t>（つまり</a:t>
            </a:r>
            <a:r>
              <a:rPr lang="ja-JP" altLang="en-US" dirty="0">
                <a:solidFill>
                  <a:srgbClr val="FF0000"/>
                </a:solidFill>
                <a:latin typeface="Calibri" charset="0"/>
                <a:ea typeface="ＭＳ Ｐゴシック" charset="0"/>
              </a:rPr>
              <a:t>ソフトウェア</a:t>
            </a:r>
            <a:r>
              <a:rPr lang="ja-JP" altLang="en-US" dirty="0">
                <a:latin typeface="Calibri" charset="0"/>
                <a:ea typeface="ＭＳ Ｐゴシック" charset="0"/>
              </a:rPr>
              <a:t>の</a:t>
            </a:r>
            <a:r>
              <a:rPr lang="x-none" dirty="0">
                <a:latin typeface="Calibri" charset="0"/>
                <a:ea typeface="ＭＳ Ｐゴシック" charset="0"/>
              </a:rPr>
              <a:t>改良を</a:t>
            </a:r>
            <a:r>
              <a:rPr lang="ja-JP" altLang="en-US" dirty="0">
                <a:solidFill>
                  <a:srgbClr val="FF0000"/>
                </a:solidFill>
                <a:latin typeface="Calibri" charset="0"/>
                <a:ea typeface="ＭＳ Ｐゴシック" charset="0"/>
              </a:rPr>
              <a:t>アップストリームに</a:t>
            </a:r>
            <a:r>
              <a:rPr lang="x-none" dirty="0">
                <a:latin typeface="Calibri" charset="0"/>
                <a:ea typeface="ＭＳ Ｐゴシック" charset="0"/>
              </a:rPr>
              <a:t>提供</a:t>
            </a:r>
            <a:r>
              <a:rPr lang="ja-JP" altLang="en-US" dirty="0">
                <a:solidFill>
                  <a:srgbClr val="00B0F0"/>
                </a:solidFill>
                <a:latin typeface="Calibri" charset="0"/>
                <a:ea typeface="ＭＳ Ｐゴシック" charset="0"/>
              </a:rPr>
              <a:t>し、</a:t>
            </a:r>
            <a:r>
              <a:rPr lang="x-none" dirty="0">
                <a:solidFill>
                  <a:srgbClr val="00B0F0"/>
                </a:solidFill>
                <a:latin typeface="Calibri" charset="0"/>
                <a:ea typeface="ＭＳ Ｐゴシック" charset="0"/>
              </a:rPr>
              <a:t>コミュニティのソフトウェア開発者からサポートを</a:t>
            </a:r>
            <a:r>
              <a:rPr lang="ja-JP" altLang="en-US" dirty="0">
                <a:solidFill>
                  <a:srgbClr val="00B0F0"/>
                </a:solidFill>
                <a:latin typeface="Calibri" charset="0"/>
                <a:ea typeface="ＭＳ Ｐゴシック" charset="0"/>
              </a:rPr>
              <a:t>受ける</a:t>
            </a:r>
            <a:r>
              <a:rPr lang="en-US" altLang="ja-JP" dirty="0">
                <a:solidFill>
                  <a:srgbClr val="00B0F0"/>
                </a:solidFill>
                <a:latin typeface="Calibri" charset="0"/>
                <a:ea typeface="ＭＳ Ｐゴシック" charset="0"/>
              </a:rPr>
              <a:t>)</a:t>
            </a:r>
            <a:r>
              <a:rPr lang="ja-JP" altLang="en-US" dirty="0">
                <a:solidFill>
                  <a:srgbClr val="00B0F0"/>
                </a:solidFill>
                <a:latin typeface="Calibri" charset="0"/>
                <a:ea typeface="ＭＳ Ｐゴシック" charset="0"/>
              </a:rPr>
              <a:t>に役立つことでしょう。</a:t>
            </a:r>
            <a:endParaRPr lang="x-none" dirty="0">
              <a:solidFill>
                <a:srgbClr val="00B0F0"/>
              </a:solidFill>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solidFill>
                  <a:srgbClr val="00B0F0"/>
                </a:solidFill>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a:latin typeface="Calibri" charset="0"/>
                <a:ea typeface="ＭＳ Ｐゴシック" charset="0"/>
              </a:rPr>
              <a:t>知的財産での失敗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ライセンス</a:t>
            </a:r>
            <a:r>
              <a:rPr lang="en-US" sz="2800" dirty="0">
                <a:latin typeface="Calibri" charset="0"/>
                <a:ea typeface="ＭＳ Ｐゴシック" charset="0"/>
              </a:rPr>
              <a:t> </a:t>
            </a:r>
            <a:r>
              <a:rPr lang="en-US" sz="2800" dirty="0" err="1">
                <a:latin typeface="Calibri" charset="0"/>
                <a:ea typeface="ＭＳ Ｐゴシック" charset="0"/>
              </a:rPr>
              <a:t>コンプライアンスでの失敗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コンプライアンス</a:t>
            </a:r>
            <a:r>
              <a:rPr lang="en-US" sz="2800" dirty="0">
                <a:latin typeface="Calibri" charset="0"/>
                <a:ea typeface="ＭＳ Ｐゴシック" charset="0"/>
              </a:rPr>
              <a:t> </a:t>
            </a:r>
            <a:r>
              <a:rPr lang="en-US" sz="2800" dirty="0" err="1">
                <a:latin typeface="Calibri" charset="0"/>
                <a:ea typeface="ＭＳ Ｐゴシック" charset="0"/>
              </a:rPr>
              <a:t>プロセスでの失敗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r>
              <a:rPr lang="en-US" sz="2800" dirty="0" err="1">
                <a:latin typeface="Calibri" charset="0"/>
                <a:ea typeface="ＭＳ Ｐゴシック" charset="0"/>
              </a:rPr>
              <a:t>コンプライアンス</a:t>
            </a:r>
            <a:r>
              <a:rPr lang="ja-JP" altLang="en-US" sz="2800" dirty="0">
                <a:solidFill>
                  <a:srgbClr val="FF0000"/>
                </a:solidFill>
                <a:latin typeface="Calibri" charset="0"/>
                <a:ea typeface="ＭＳ Ｐゴシック" charset="0"/>
              </a:rPr>
              <a:t>に高い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度を与える</a:t>
            </a:r>
            <a:r>
              <a:rPr lang="en-US" sz="2800" dirty="0" err="1">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solidFill>
                  <a:schemeClr val="tx1"/>
                </a:solidFill>
              </a:rPr>
              <a:t>著作権の中でソフトウェアに最も関係する「権利」</a:t>
            </a:r>
            <a:endParaRPr lang="en-US" dirty="0">
              <a:solidFill>
                <a:schemeClr val="tx1"/>
              </a:solidFill>
            </a:endParaRPr>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特許は、機能を保護する－これには、コンピュータ</a:t>
            </a:r>
            <a:r>
              <a:rPr lang="en-US" dirty="0"/>
              <a:t> </a:t>
            </a:r>
            <a:r>
              <a:rPr lang="en-US" dirty="0" err="1"/>
              <a:t>プログラムのような演算方法が含まれ</a:t>
            </a:r>
            <a:r>
              <a:rPr lang="ja-JP" altLang="en-US" dirty="0"/>
              <a:t>る</a:t>
            </a:r>
            <a:endParaRPr lang="en-US" dirty="0"/>
          </a:p>
          <a:p>
            <a:pPr lvl="1"/>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192688"/>
            <a:ext cx="10313080"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a:t>
            </a:r>
            <a:r>
              <a:rPr lang="en-US" altLang="ja-JP" dirty="0"/>
              <a:t>rights to use, make, have made, sell, offer for sale, and import the technology</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17108</TotalTime>
  <Words>8303</Words>
  <Application>Microsoft Office PowerPoint</Application>
  <PresentationFormat>ワイド画面</PresentationFormat>
  <Paragraphs>1473</Paragraphs>
  <Slides>76</Slides>
  <Notes>75</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76</vt:i4>
      </vt:variant>
    </vt:vector>
  </HeadingPairs>
  <TitlesOfParts>
    <vt:vector size="89" baseType="lpstr">
      <vt:lpstr>돋움</vt:lpstr>
      <vt:lpstr>맑은 고딕</vt:lpstr>
      <vt:lpstr>MS PGothic</vt:lpstr>
      <vt:lpstr>MS PGothic</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知的財産の落とし穴</vt:lpstr>
      <vt:lpstr>知的財産の落とし穴</vt:lpstr>
      <vt:lpstr>ライセンス コンプライアンスの落とし穴</vt:lpstr>
      <vt:lpstr>ライセンス コンプライアンスの落とし穴</vt:lpstr>
      <vt:lpstr>コンプライアンス プロセスの失敗</vt:lpstr>
      <vt:lpstr>コンプライアンス プロセスの失敗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585</cp:revision>
  <cp:lastPrinted>2017-05-13T02:23:06Z</cp:lastPrinted>
  <dcterms:created xsi:type="dcterms:W3CDTF">2013-07-15T20:26:40Z</dcterms:created>
  <dcterms:modified xsi:type="dcterms:W3CDTF">2017-10-13T04:11:21Z</dcterms:modified>
</cp:coreProperties>
</file>