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工内隆" initials="工内隆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2524-38D3-429D-887F-5D5960347BD0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7D92-0418-4FDD-BC3A-C89B5172C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55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>
                <a:latin typeface="Calibri"/>
              </a:rPr>
              <a:t>ここでの例における最初のステップは、FOSSの使用を確認することです。</a:t>
            </a:r>
          </a:p>
          <a:p>
            <a:endParaRPr lang="x-none" dirty="0"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dirty="0">
                <a:latin typeface="Calibri"/>
              </a:rPr>
              <a:t>このステップは、「前提条件」で挙げたイベントのうちの</a:t>
            </a:r>
            <a:r>
              <a:rPr lang="en-US" altLang="ja-JP" dirty="0">
                <a:latin typeface="Calibri"/>
              </a:rPr>
              <a:t>1</a:t>
            </a:r>
            <a:r>
              <a:rPr lang="x-none" dirty="0">
                <a:latin typeface="Calibri"/>
              </a:rPr>
              <a:t>つによって始動されます。</a:t>
            </a:r>
            <a:r>
              <a:rPr lang="ja-JP" altLang="en-US" dirty="0">
                <a:latin typeface="Calibri"/>
              </a:rPr>
              <a:t>たと</a:t>
            </a:r>
            <a:r>
              <a:rPr lang="x-none" dirty="0">
                <a:latin typeface="Calibri"/>
              </a:rPr>
              <a:t>えば開発チームがリクエストを上げた（</a:t>
            </a:r>
            <a:r>
              <a:rPr lang="ja-JP" altLang="en-US" dirty="0">
                <a:latin typeface="Calibri"/>
              </a:rPr>
              <a:t>また</a:t>
            </a:r>
            <a:r>
              <a:rPr lang="x-none" dirty="0">
                <a:latin typeface="Calibri"/>
              </a:rPr>
              <a:t>はFOSSレビューを開始した）場合</a:t>
            </a:r>
            <a:r>
              <a:rPr lang="ja-JP" altLang="en-US" dirty="0">
                <a:latin typeface="Calibri"/>
              </a:rPr>
              <a:t>など</a:t>
            </a:r>
            <a:r>
              <a:rPr lang="x-none" dirty="0">
                <a:latin typeface="Calibri"/>
              </a:rPr>
              <a:t>です。</a:t>
            </a:r>
            <a:r>
              <a:rPr lang="ja-JP" altLang="en-US" dirty="0">
                <a:latin typeface="Calibri"/>
              </a:rPr>
              <a:t>またこのステップは、出荷</a:t>
            </a:r>
            <a:r>
              <a:rPr lang="x-none" dirty="0">
                <a:latin typeface="Calibri"/>
              </a:rPr>
              <a:t>ソフトウェア</a:t>
            </a:r>
            <a:r>
              <a:rPr lang="ja-JP" altLang="en-US" dirty="0">
                <a:latin typeface="Calibri"/>
              </a:rPr>
              <a:t>に</a:t>
            </a:r>
            <a:r>
              <a:rPr lang="en-US" altLang="ja-JP" dirty="0">
                <a:latin typeface="Calibri"/>
              </a:rPr>
              <a:t>FOSS</a:t>
            </a:r>
            <a:r>
              <a:rPr lang="ja-JP" altLang="en-US" dirty="0">
                <a:latin typeface="Calibri"/>
              </a:rPr>
              <a:t>が使用されている、または</a:t>
            </a:r>
            <a:r>
              <a:rPr lang="x-none" dirty="0">
                <a:latin typeface="Calibri"/>
              </a:rPr>
              <a:t>企業が使用するサード パーティ</a:t>
            </a:r>
            <a:r>
              <a:rPr lang="ja-JP" altLang="en-US" dirty="0">
                <a:latin typeface="Calibri"/>
              </a:rPr>
              <a:t> </a:t>
            </a:r>
            <a:r>
              <a:rPr lang="x-none" dirty="0">
                <a:latin typeface="Calibri"/>
              </a:rPr>
              <a:t>ソフトウェア</a:t>
            </a:r>
            <a:r>
              <a:rPr lang="ja-JP" altLang="en-US" dirty="0">
                <a:latin typeface="Calibri"/>
              </a:rPr>
              <a:t>に</a:t>
            </a:r>
            <a:r>
              <a:rPr lang="x-none" dirty="0">
                <a:latin typeface="Calibri"/>
              </a:rPr>
              <a:t>FOSSが使用されて</a:t>
            </a:r>
            <a:r>
              <a:rPr lang="ja-JP" altLang="en-US" dirty="0">
                <a:latin typeface="Calibri"/>
              </a:rPr>
              <a:t>いること、そしてそのために</a:t>
            </a:r>
            <a:r>
              <a:rPr lang="x-none" altLang="ja-JP" dirty="0">
                <a:latin typeface="+mn-lt"/>
              </a:rPr>
              <a:t>適正なレビューの実施が必要であることをレビュー</a:t>
            </a:r>
            <a:r>
              <a:rPr lang="ja-JP" altLang="en-US" dirty="0">
                <a:latin typeface="+mn-lt"/>
              </a:rPr>
              <a:t> </a:t>
            </a:r>
            <a:r>
              <a:rPr lang="x-none" altLang="ja-JP" dirty="0">
                <a:latin typeface="+mn-lt"/>
              </a:rPr>
              <a:t>チームが発見した</a:t>
            </a:r>
            <a:r>
              <a:rPr lang="ja-JP" altLang="en-US" dirty="0">
                <a:latin typeface="+mn-lt"/>
              </a:rPr>
              <a:t>場合や、通知され</a:t>
            </a:r>
            <a:r>
              <a:rPr lang="x-none" altLang="ja-JP" dirty="0">
                <a:latin typeface="+mn-lt"/>
              </a:rPr>
              <a:t>た</a:t>
            </a:r>
            <a:r>
              <a:rPr lang="ja-JP" altLang="en-US" dirty="0">
                <a:latin typeface="+mn-lt"/>
              </a:rPr>
              <a:t>場合にも</a:t>
            </a:r>
            <a:r>
              <a:rPr lang="x-none" altLang="ja-JP" dirty="0">
                <a:latin typeface="+mn-lt"/>
              </a:rPr>
              <a:t>開始</a:t>
            </a:r>
            <a:r>
              <a:rPr lang="ja-JP" altLang="en-US" dirty="0">
                <a:latin typeface="+mn-lt"/>
              </a:rPr>
              <a:t>します。</a:t>
            </a:r>
            <a:endParaRPr lang="en-US" altLang="ja-JP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ja-JP" dirty="0">
                <a:latin typeface="+mn-lt"/>
              </a:rPr>
              <a:t> </a:t>
            </a:r>
          </a:p>
          <a:p>
            <a:r>
              <a:rPr lang="x-none" dirty="0">
                <a:latin typeface="Calibri"/>
              </a:rPr>
              <a:t>この例では、FOSSレビュー</a:t>
            </a:r>
            <a:r>
              <a:rPr lang="ja-JP" altLang="en-US" dirty="0">
                <a:latin typeface="Calibri"/>
              </a:rPr>
              <a:t> </a:t>
            </a:r>
            <a:r>
              <a:rPr lang="x-none" dirty="0">
                <a:latin typeface="Calibri"/>
              </a:rPr>
              <a:t>チームはエンジニア達からのレビュー リクエスト</a:t>
            </a:r>
            <a:r>
              <a:rPr lang="ja-JP" altLang="en-US" dirty="0">
                <a:latin typeface="Calibri"/>
              </a:rPr>
              <a:t>を</a:t>
            </a:r>
            <a:r>
              <a:rPr lang="x-none" dirty="0">
                <a:latin typeface="Calibri"/>
              </a:rPr>
              <a:t>通じ</a:t>
            </a:r>
            <a:r>
              <a:rPr lang="ja-JP" altLang="en-US" dirty="0">
                <a:latin typeface="Calibri"/>
              </a:rPr>
              <a:t>て</a:t>
            </a:r>
            <a:r>
              <a:rPr lang="x-none" dirty="0">
                <a:latin typeface="Calibri"/>
              </a:rPr>
              <a:t>、内部開発</a:t>
            </a:r>
            <a:r>
              <a:rPr lang="ja-JP" altLang="en-US" dirty="0">
                <a:latin typeface="Calibri"/>
              </a:rPr>
              <a:t>・</a:t>
            </a:r>
            <a:r>
              <a:rPr lang="x-none" dirty="0">
                <a:latin typeface="Calibri"/>
              </a:rPr>
              <a:t>サード パーティのソフトウェアのスキャンの実施</a:t>
            </a:r>
            <a:r>
              <a:rPr lang="ja-JP" altLang="en-US" dirty="0">
                <a:latin typeface="Calibri"/>
              </a:rPr>
              <a:t>によって</a:t>
            </a:r>
            <a:r>
              <a:rPr lang="x-none" dirty="0">
                <a:latin typeface="Calibri"/>
              </a:rPr>
              <a:t>、</a:t>
            </a:r>
            <a:r>
              <a:rPr lang="ja-JP" altLang="en-US" dirty="0">
                <a:latin typeface="Calibri"/>
              </a:rPr>
              <a:t>あるいは、</a:t>
            </a:r>
            <a:r>
              <a:rPr lang="x-none" dirty="0">
                <a:latin typeface="Calibri"/>
              </a:rPr>
              <a:t>開発のブランチにチェックインされたコードのレビュー</a:t>
            </a:r>
            <a:r>
              <a:rPr lang="ja-JP" altLang="en-US" dirty="0">
                <a:latin typeface="Calibri"/>
              </a:rPr>
              <a:t>によって</a:t>
            </a:r>
            <a:r>
              <a:rPr lang="x-none" dirty="0">
                <a:latin typeface="Calibri"/>
              </a:rPr>
              <a:t>FOSSの使用を確認します。</a:t>
            </a:r>
            <a:r>
              <a:rPr lang="ja-JP" altLang="en-US" dirty="0">
                <a:latin typeface="Calibri"/>
              </a:rPr>
              <a:t>その後</a:t>
            </a:r>
            <a:r>
              <a:rPr lang="x-none" dirty="0">
                <a:latin typeface="Calibri"/>
              </a:rPr>
              <a:t>レビュー</a:t>
            </a:r>
            <a:r>
              <a:rPr lang="ja-JP" altLang="en-US" dirty="0">
                <a:latin typeface="Calibri"/>
              </a:rPr>
              <a:t> </a:t>
            </a:r>
            <a:r>
              <a:rPr lang="x-none" dirty="0">
                <a:latin typeface="Calibri"/>
              </a:rPr>
              <a:t>チームはレビュー記録を生成し、次の「監査」ステップに進みます。</a:t>
            </a:r>
            <a:endParaRPr lang="x-none" strike="sngStrike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2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425388" y="6488668"/>
            <a:ext cx="95877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dirty="0">
                <a:solidFill>
                  <a:srgbClr val="7F7F7F"/>
                </a:solidFill>
              </a:rPr>
              <a:t>本スライドは法的助言を提供するものではありません。</a:t>
            </a:r>
            <a:r>
              <a:rPr kumimoji="0" lang="en-US" dirty="0">
                <a:solidFill>
                  <a:srgbClr val="7F7F7F"/>
                </a:solidFill>
              </a:rPr>
              <a:t>These slides do not contain legal advice</a:t>
            </a:r>
          </a:p>
        </p:txBody>
      </p:sp>
    </p:spTree>
    <p:extLst>
      <p:ext uri="{BB962C8B-B14F-4D97-AF65-F5344CB8AC3E}">
        <p14:creationId xmlns:p14="http://schemas.microsoft.com/office/powerpoint/2010/main" val="396088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200" y="69600"/>
            <a:ext cx="11664000" cy="540000"/>
          </a:xfrm>
          <a:prstGeom prst="rect">
            <a:avLst/>
          </a:prstGeom>
          <a:ln>
            <a:noFill/>
          </a:ln>
          <a:effectLst/>
        </p:spPr>
        <p:txBody>
          <a:bodyPr anchor="ctr" anchorCtr="0"/>
          <a:lstStyle>
            <a:lvl1pPr>
              <a:defRPr lang="ko-KR" altLang="en-US" sz="2800" b="1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 descr="마스터 텍스트 스타일을 편집합니다 "/>
          <p:cNvSpPr>
            <a:spLocks noGrp="1"/>
          </p:cNvSpPr>
          <p:nvPr>
            <p:ph idx="1"/>
          </p:nvPr>
        </p:nvSpPr>
        <p:spPr>
          <a:xfrm>
            <a:off x="304800" y="685800"/>
            <a:ext cx="11277600" cy="1592501"/>
          </a:xfrm>
          <a:prstGeom prst="rect">
            <a:avLst/>
          </a:prstGeom>
          <a:noFill/>
          <a:ln w="3175" cap="sq">
            <a:noFill/>
            <a:miter lim="800000"/>
          </a:ln>
        </p:spPr>
        <p:txBody>
          <a:bodyPr wrap="square" lIns="252000" tIns="180000" rIns="180000" bIns="216000">
            <a:spAutoFit/>
          </a:bodyPr>
          <a:lstStyle>
            <a:lvl1pPr marL="271463" indent="-271463" algn="l">
              <a:lnSpc>
                <a:spcPct val="150000"/>
              </a:lnSpc>
              <a:buSzPct val="9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49263" indent="-177800" algn="l">
              <a:lnSpc>
                <a:spcPct val="100000"/>
              </a:lnSpc>
              <a:buSzPct val="110000"/>
              <a:buFont typeface="맑은 고딕" pitchFamily="50" charset="-127"/>
              <a:buChar char="-"/>
              <a:defRPr sz="1500" b="0">
                <a:solidFill>
                  <a:schemeClr val="tx1"/>
                </a:solidFill>
                <a:latin typeface="+mn-ea"/>
                <a:ea typeface="+mn-ea"/>
              </a:defRPr>
            </a:lvl2pPr>
            <a:lvl3pPr marL="719138" indent="-177800" algn="l">
              <a:lnSpc>
                <a:spcPct val="100000"/>
              </a:lnSpc>
              <a:buSzPct val="110000"/>
              <a:buFont typeface="맑은 고딕" pitchFamily="50" charset="-127"/>
              <a:buChar char="∙"/>
              <a:defRPr sz="12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896938" indent="-177800" algn="l">
              <a:lnSpc>
                <a:spcPct val="100000"/>
              </a:lnSpc>
              <a:buSzPct val="110000"/>
              <a:buFont typeface="맑은 고딕" pitchFamily="50" charset="-127"/>
              <a:buChar char="-"/>
              <a:defRPr sz="1100" b="0">
                <a:latin typeface="+mn-ea"/>
                <a:ea typeface="+mn-ea"/>
              </a:defRPr>
            </a:lvl4pPr>
            <a:lvl5pPr marL="1404000" algn="l">
              <a:lnSpc>
                <a:spcPct val="100000"/>
              </a:lnSpc>
              <a:buSzPct val="110000"/>
              <a:buFont typeface="맑은 고딕" pitchFamily="50" charset="-127"/>
              <a:buChar char="-"/>
              <a:defRPr sz="1100" b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6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07967"/>
            <a:ext cx="11190701" cy="10013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54" y="1139253"/>
            <a:ext cx="11190701" cy="5294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300"/>
              </a:spcAft>
              <a:defRPr sz="20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300"/>
              </a:spcAft>
              <a:defRPr sz="1800">
                <a:solidFill>
                  <a:schemeClr val="accent5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3pPr>
            <a:lvl4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4pPr>
            <a:lvl5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04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07967"/>
            <a:ext cx="11190701" cy="10013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42354" y="1094529"/>
            <a:ext cx="11190701" cy="403549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buFontTx/>
              <a:buNone/>
              <a:defRPr sz="24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9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9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4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kumimoji="0" lang="en-US" smtClean="0"/>
              <a:pPr/>
              <a:t>10/13/2017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This material is intended for education and is not sufficient for compliance when used alone or without supporting processes.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77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78"/>
          <p:cNvSpPr>
            <a:spLocks noChangeArrowheads="1"/>
          </p:cNvSpPr>
          <p:nvPr/>
        </p:nvSpPr>
        <p:spPr bwMode="auto">
          <a:xfrm rot="-5400000">
            <a:off x="1935191" y="2917501"/>
            <a:ext cx="504000" cy="954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/>
          <a:p>
            <a:pPr>
              <a:lnSpc>
                <a:spcPct val="65000"/>
              </a:lnSpc>
            </a:pPr>
            <a:r>
              <a:rPr kumimoji="0" lang="en-US" sz="1100" b="1">
                <a:solidFill>
                  <a:srgbClr val="292934"/>
                </a:solidFill>
                <a:latin typeface="Calibri" charset="0"/>
              </a:rPr>
              <a:t>入</a:t>
            </a:r>
            <a:r>
              <a:rPr kumimoji="0" lang="ja-JP" altLang="en-US" sz="1100" b="1">
                <a:solidFill>
                  <a:srgbClr val="292934"/>
                </a:solidFill>
                <a:latin typeface="Calibri" charset="0"/>
              </a:rPr>
              <a:t>力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：FOSS</a:t>
            </a:r>
            <a:endParaRPr kumimoji="0" lang="en-US" sz="1100" b="1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82" name="Rectangle 78"/>
          <p:cNvSpPr>
            <a:spLocks noChangeArrowheads="1"/>
          </p:cNvSpPr>
          <p:nvPr/>
        </p:nvSpPr>
        <p:spPr bwMode="auto">
          <a:xfrm rot="-5400000">
            <a:off x="9928894" y="2854657"/>
            <a:ext cx="504000" cy="10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lnSpc>
                <a:spcPct val="70000"/>
              </a:lnSpc>
            </a:pPr>
            <a:r>
              <a:rPr kumimoji="0" lang="en-US" sz="1100" b="1" dirty="0">
                <a:solidFill>
                  <a:srgbClr val="292934"/>
                </a:solidFill>
                <a:latin typeface="Calibri" charset="0"/>
              </a:rPr>
              <a:t>出</a:t>
            </a:r>
            <a:r>
              <a:rPr kumimoji="0" lang="ja-JP" altLang="en-US" sz="1100" b="1" dirty="0">
                <a:solidFill>
                  <a:srgbClr val="292934"/>
                </a:solidFill>
                <a:latin typeface="Calibri" charset="0"/>
              </a:rPr>
              <a:t>力：</a:t>
            </a:r>
            <a:r>
              <a:rPr kumimoji="0" lang="en-US" sz="1100" b="1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algn="ctr">
              <a:lnSpc>
                <a:spcPct val="70000"/>
              </a:lnSpc>
            </a:pPr>
            <a:r>
              <a:rPr kumimoji="0" lang="en-US" sz="1100" b="1" dirty="0">
                <a:solidFill>
                  <a:srgbClr val="000000"/>
                </a:solidFill>
                <a:latin typeface="Calibri" charset="0"/>
              </a:rPr>
              <a:t>FOSS 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+ 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改変</a:t>
            </a:r>
            <a:endParaRPr kumimoji="0" lang="en-US" sz="1100" b="1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24583" name="AutoShape 9"/>
          <p:cNvCxnSpPr>
            <a:cxnSpLocks noChangeShapeType="1"/>
            <a:stCxn id="24581" idx="2"/>
          </p:cNvCxnSpPr>
          <p:nvPr/>
        </p:nvCxnSpPr>
        <p:spPr bwMode="auto">
          <a:xfrm>
            <a:off x="2664348" y="3394658"/>
            <a:ext cx="25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10"/>
          <p:cNvCxnSpPr>
            <a:cxnSpLocks noChangeShapeType="1"/>
          </p:cNvCxnSpPr>
          <p:nvPr/>
        </p:nvCxnSpPr>
        <p:spPr bwMode="auto">
          <a:xfrm flipV="1">
            <a:off x="9386896" y="3417796"/>
            <a:ext cx="2555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78"/>
          <p:cNvSpPr>
            <a:spLocks noChangeArrowheads="1"/>
          </p:cNvSpPr>
          <p:nvPr/>
        </p:nvSpPr>
        <p:spPr bwMode="auto">
          <a:xfrm rot="10800000">
            <a:off x="3302578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kumimoji="0" lang="en-US" sz="1000" b="1">
                <a:solidFill>
                  <a:srgbClr val="000000"/>
                </a:solidFill>
              </a:rPr>
              <a:t>確認</a:t>
            </a:r>
          </a:p>
          <a:p>
            <a:pPr algn="ctr">
              <a:defRPr/>
            </a:pPr>
            <a:r>
              <a:rPr kumimoji="0" lang="en-US" sz="1000" b="1">
                <a:solidFill>
                  <a:srgbClr val="000000"/>
                </a:solidFill>
              </a:rPr>
              <a:t>（</a:t>
            </a:r>
            <a:r>
              <a:rPr kumimoji="0" lang="en-US" sz="1000" b="1" dirty="0" err="1">
                <a:solidFill>
                  <a:srgbClr val="000000"/>
                </a:solidFill>
              </a:rPr>
              <a:t>Identification</a:t>
            </a:r>
            <a:r>
              <a:rPr kumimoji="0" lang="en-US" sz="1000" b="1" dirty="0">
                <a:solidFill>
                  <a:srgbClr val="000000"/>
                </a:solidFill>
              </a:rPr>
              <a:t>）</a:t>
            </a:r>
            <a:endParaRPr kumimoji="0" lang="en-US" sz="1000" b="1" i="1" dirty="0">
              <a:solidFill>
                <a:srgbClr val="000000"/>
              </a:solidFill>
            </a:endParaRPr>
          </a:p>
        </p:txBody>
      </p:sp>
      <p:sp>
        <p:nvSpPr>
          <p:cNvPr id="24586" name="Rectangle 78"/>
          <p:cNvSpPr>
            <a:spLocks noChangeArrowheads="1"/>
          </p:cNvSpPr>
          <p:nvPr/>
        </p:nvSpPr>
        <p:spPr bwMode="auto">
          <a:xfrm rot="10800000">
            <a:off x="3876571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監査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Audit）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87" name="Rectangle 78"/>
          <p:cNvSpPr>
            <a:spLocks noChangeArrowheads="1"/>
          </p:cNvSpPr>
          <p:nvPr/>
        </p:nvSpPr>
        <p:spPr bwMode="auto">
          <a:xfrm rot="10800000">
            <a:off x="4450564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問題の解決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Resolve Issue）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88" name="Rectangle 78"/>
          <p:cNvSpPr>
            <a:spLocks noChangeArrowheads="1"/>
          </p:cNvSpPr>
          <p:nvPr/>
        </p:nvSpPr>
        <p:spPr bwMode="auto">
          <a:xfrm rot="10800000">
            <a:off x="5024557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レビュー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Review）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89" name="Rectangle 78"/>
          <p:cNvSpPr>
            <a:spLocks noChangeArrowheads="1"/>
          </p:cNvSpPr>
          <p:nvPr/>
        </p:nvSpPr>
        <p:spPr bwMode="auto">
          <a:xfrm rot="10800000">
            <a:off x="5598550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承認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Approval）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90" name="Rectangle 78"/>
          <p:cNvSpPr>
            <a:spLocks noChangeArrowheads="1"/>
          </p:cNvSpPr>
          <p:nvPr/>
        </p:nvSpPr>
        <p:spPr bwMode="auto">
          <a:xfrm rot="10800000">
            <a:off x="6172543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登録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Registration）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91" name="Rectangle 78"/>
          <p:cNvSpPr>
            <a:spLocks noChangeArrowheads="1"/>
          </p:cNvSpPr>
          <p:nvPr/>
        </p:nvSpPr>
        <p:spPr bwMode="auto">
          <a:xfrm rot="10800000">
            <a:off x="6746536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告知／通知／表示（Notice）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92" name="Rectangle 78"/>
          <p:cNvSpPr>
            <a:spLocks noChangeArrowheads="1"/>
          </p:cNvSpPr>
          <p:nvPr/>
        </p:nvSpPr>
        <p:spPr bwMode="auto">
          <a:xfrm rot="10800000">
            <a:off x="7320529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検証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Verification）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93" name="Rectangle 78"/>
          <p:cNvSpPr>
            <a:spLocks noChangeArrowheads="1"/>
          </p:cNvSpPr>
          <p:nvPr/>
        </p:nvSpPr>
        <p:spPr bwMode="auto">
          <a:xfrm rot="10800000">
            <a:off x="7894522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頒布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Distribution）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4594" name="Rectangle 78"/>
          <p:cNvSpPr>
            <a:spLocks noChangeArrowheads="1"/>
          </p:cNvSpPr>
          <p:nvPr/>
        </p:nvSpPr>
        <p:spPr bwMode="auto">
          <a:xfrm rot="10800000">
            <a:off x="8468515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検証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Verification）</a:t>
            </a:r>
            <a:endParaRPr kumimoji="0" lang="en-US" sz="1100" b="1" i="1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61748" y="531277"/>
            <a:ext cx="10972800" cy="9906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ko-KR" altLang="en-US" sz="2800" b="1" kern="1200" spc="-100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kumimoji="0" lang="en-US" smtClean="0">
                <a:solidFill>
                  <a:srgbClr val="D2533C"/>
                </a:solidFill>
                <a:effectLst>
                  <a:glow rad="228600">
                    <a:srgbClr val="FFFFFF">
                      <a:alpha val="40000"/>
                    </a:srgbClr>
                  </a:glow>
                </a:effectLst>
                <a:latin typeface="Arial"/>
                <a:ea typeface="ＭＳ Ｐゴシック" charset="0"/>
                <a:cs typeface="ＭＳ Ｐゴシック" charset="0"/>
              </a:rPr>
              <a:t>Supplemental diagram</a:t>
            </a:r>
            <a:endParaRPr kumimoji="0" lang="en-US">
              <a:solidFill>
                <a:srgbClr val="D2533C"/>
              </a:solidFill>
              <a:effectLst>
                <a:glow rad="228600">
                  <a:srgbClr val="FFFFFF">
                    <a:alpha val="40000"/>
                  </a:srgbClr>
                </a:glow>
              </a:effectLst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78"/>
          <p:cNvSpPr>
            <a:spLocks noChangeArrowheads="1"/>
          </p:cNvSpPr>
          <p:nvPr/>
        </p:nvSpPr>
        <p:spPr bwMode="auto">
          <a:xfrm rot="10800000">
            <a:off x="3302578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確認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Calibri" charset="0"/>
              </a:rPr>
              <a:t>（</a:t>
            </a:r>
            <a:r>
              <a:rPr kumimoji="0" lang="en-US" sz="1100" b="1" dirty="0" err="1">
                <a:solidFill>
                  <a:srgbClr val="000000"/>
                </a:solidFill>
                <a:latin typeface="Calibri" charset="0"/>
              </a:rPr>
              <a:t>Identification</a:t>
            </a:r>
            <a:r>
              <a:rPr kumimoji="0" lang="en-US" sz="1100" b="1" dirty="0">
                <a:solidFill>
                  <a:srgbClr val="000000"/>
                </a:solidFill>
                <a:latin typeface="Calibri" charset="0"/>
              </a:rPr>
              <a:t>）</a:t>
            </a:r>
            <a:endParaRPr kumimoji="0" lang="en-US" sz="1100" b="1" i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" name="Rectangle 78"/>
          <p:cNvSpPr>
            <a:spLocks noChangeArrowheads="1"/>
          </p:cNvSpPr>
          <p:nvPr/>
        </p:nvSpPr>
        <p:spPr bwMode="auto">
          <a:xfrm rot="10800000">
            <a:off x="3876571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監査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（Audit）</a:t>
            </a:r>
          </a:p>
        </p:txBody>
      </p:sp>
      <p:sp>
        <p:nvSpPr>
          <p:cNvPr id="29" name="Rectangle 78"/>
          <p:cNvSpPr>
            <a:spLocks noChangeArrowheads="1"/>
          </p:cNvSpPr>
          <p:nvPr/>
        </p:nvSpPr>
        <p:spPr bwMode="auto">
          <a:xfrm rot="10800000">
            <a:off x="4450564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問題の解決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（Resolve Issue）</a:t>
            </a:r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 rot="10800000">
            <a:off x="5024557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レビュー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（Review）</a:t>
            </a:r>
          </a:p>
        </p:txBody>
      </p:sp>
      <p:sp>
        <p:nvSpPr>
          <p:cNvPr id="31" name="Rectangle 78"/>
          <p:cNvSpPr>
            <a:spLocks noChangeArrowheads="1"/>
          </p:cNvSpPr>
          <p:nvPr/>
        </p:nvSpPr>
        <p:spPr bwMode="auto">
          <a:xfrm rot="10800000">
            <a:off x="5598550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承認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（Approval）</a:t>
            </a:r>
          </a:p>
        </p:txBody>
      </p:sp>
      <p:sp>
        <p:nvSpPr>
          <p:cNvPr id="32" name="Rectangle 78"/>
          <p:cNvSpPr>
            <a:spLocks noChangeArrowheads="1"/>
          </p:cNvSpPr>
          <p:nvPr/>
        </p:nvSpPr>
        <p:spPr bwMode="auto">
          <a:xfrm rot="10800000">
            <a:off x="6172543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登録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（Registration）</a:t>
            </a:r>
          </a:p>
        </p:txBody>
      </p:sp>
      <p:sp>
        <p:nvSpPr>
          <p:cNvPr id="33" name="Rectangle 78"/>
          <p:cNvSpPr>
            <a:spLocks noChangeArrowheads="1"/>
          </p:cNvSpPr>
          <p:nvPr/>
        </p:nvSpPr>
        <p:spPr bwMode="auto">
          <a:xfrm rot="10800000">
            <a:off x="6746536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告知／通知／</a:t>
            </a:r>
            <a:r>
              <a:rPr kumimoji="0" lang="en-US" sz="1000" b="1">
                <a:solidFill>
                  <a:srgbClr val="000000"/>
                </a:solidFill>
              </a:rPr>
              <a:t>表示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</a:t>
            </a:r>
            <a:r>
              <a:rPr kumimoji="0" lang="en-US" sz="1000" b="1">
                <a:solidFill>
                  <a:srgbClr val="000000"/>
                </a:solidFill>
              </a:rPr>
              <a:t>Notice）</a:t>
            </a:r>
          </a:p>
        </p:txBody>
      </p:sp>
      <p:sp>
        <p:nvSpPr>
          <p:cNvPr id="34" name="Rectangle 78"/>
          <p:cNvSpPr>
            <a:spLocks noChangeArrowheads="1"/>
          </p:cNvSpPr>
          <p:nvPr/>
        </p:nvSpPr>
        <p:spPr bwMode="auto">
          <a:xfrm rot="10800000">
            <a:off x="7320529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検証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（Verification）</a:t>
            </a:r>
          </a:p>
        </p:txBody>
      </p:sp>
      <p:sp>
        <p:nvSpPr>
          <p:cNvPr id="35" name="Rectangle 78"/>
          <p:cNvSpPr>
            <a:spLocks noChangeArrowheads="1"/>
          </p:cNvSpPr>
          <p:nvPr/>
        </p:nvSpPr>
        <p:spPr bwMode="auto">
          <a:xfrm rot="10800000">
            <a:off x="7894522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頒布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（Distribution）</a:t>
            </a:r>
          </a:p>
        </p:txBody>
      </p:sp>
      <p:sp>
        <p:nvSpPr>
          <p:cNvPr id="36" name="Rectangle 78"/>
          <p:cNvSpPr>
            <a:spLocks noChangeArrowheads="1"/>
          </p:cNvSpPr>
          <p:nvPr/>
        </p:nvSpPr>
        <p:spPr bwMode="auto">
          <a:xfrm rot="10800000">
            <a:off x="8468515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検証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（Verification）</a:t>
            </a:r>
          </a:p>
        </p:txBody>
      </p:sp>
    </p:spTree>
    <p:extLst>
      <p:ext uri="{BB962C8B-B14F-4D97-AF65-F5344CB8AC3E}">
        <p14:creationId xmlns:p14="http://schemas.microsoft.com/office/powerpoint/2010/main" val="286454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ワイド画面</PresentationFormat>
  <Paragraphs>49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돋움</vt:lpstr>
      <vt:lpstr>맑은 고딕</vt:lpstr>
      <vt:lpstr>ＭＳ Ｐゴシック</vt:lpstr>
      <vt:lpstr>Arial</vt:lpstr>
      <vt:lpstr>Calibri</vt:lpstr>
      <vt:lpstr>Lucida Sans Unicode</vt:lpstr>
      <vt:lpstr>Clarity</vt:lpstr>
      <vt:lpstr>PowerPoint プレゼンテーション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tani</dc:creator>
  <cp:lastModifiedBy>tani</cp:lastModifiedBy>
  <cp:revision>1</cp:revision>
  <dcterms:created xsi:type="dcterms:W3CDTF">2017-10-13T04:08:58Z</dcterms:created>
  <dcterms:modified xsi:type="dcterms:W3CDTF">2017-10-13T04:09:29Z</dcterms:modified>
</cp:coreProperties>
</file>