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notesSlides/notesSlide78.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notesSlides/notesSlide67.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notesSlides/notesSlide74.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notesSlides/notesSlide16.xml" ContentType="application/vnd.openxmlformats-officedocument.presentationml.notesSlide+xml"/>
  <Override PartName="/ppt/notesSlides/notesSlide34.xml" ContentType="application/vnd.openxmlformats-officedocument.presentationml.notesSlide+xml"/>
  <Override PartName="/ppt/notesSlides/notesSlide63.xml" ContentType="application/vnd.openxmlformats-officedocument.presentationml.notesSlide+xml"/>
  <Override PartName="/ppt/notesSlides/notesSlide81.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70.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Default Extension="png" ContentType="image/png"/>
  <Override PartName="/ppt/notesSlides/notesSlide3.xml" ContentType="application/vnd.openxmlformats-officedocument.presentationml.notesSlide+xml"/>
  <Override PartName="/ppt/notesSlides/notesSlide68.xml" ContentType="application/vnd.openxmlformats-officedocument.presentationml.notesSlide+xml"/>
  <Override PartName="/ppt/notesSlides/notesSlide79.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notesSlides/notesSlide64.xml" ContentType="application/vnd.openxmlformats-officedocument.presentationml.notesSlide+xml"/>
  <Override PartName="/ppt/notesSlides/notesSlide75.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ppt/notesSlides/notesSlide71.xml" ContentType="application/vnd.openxmlformats-officedocument.presentationml.notesSlide+xml"/>
  <Override PartName="/ppt/notesSlides/notesSlide82.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notesSlides/notesSlide60.xml" ContentType="application/vnd.openxmlformats-officedocument.presentationml.notesSlide+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49.xml" ContentType="application/vnd.openxmlformats-officedocument.presentationml.slide+xml"/>
  <Override PartName="/ppt/slides/slide7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notesSlides/notesSlide69.xml" ContentType="application/vnd.openxmlformats-officedocument.presentationml.notes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notesSlides/notesSlide76.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notesSlides/notesSlide72.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theme/theme4.xml" ContentType="application/vnd.openxmlformats-officedocument.them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notesSlides/notesSlide77.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notesSlides/notesSlide37.xml" ContentType="application/vnd.openxmlformats-officedocument.presentationml.notesSlide+xml"/>
  <Override PartName="/ppt/notesSlides/notesSlide55.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notesSlides/notesSlide73.xml" ContentType="application/vnd.openxmlformats-officedocument.presentationml.notesSlide+xml"/>
  <Override PartName="/ppt/slides/slide20.xml" ContentType="application/vnd.openxmlformats-officedocument.presentationml.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80.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4" r:id="rId1"/>
    <p:sldMasterId id="2147483655" r:id="rId2"/>
  </p:sldMasterIdLst>
  <p:notesMasterIdLst>
    <p:notesMasterId r:id="rId85"/>
  </p:notesMasterIdLst>
  <p:handoutMasterIdLst>
    <p:handoutMasterId r:id="rId86"/>
  </p:handout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9" r:id="rId55"/>
    <p:sldId id="310" r:id="rId56"/>
    <p:sldId id="311" r:id="rId57"/>
    <p:sldId id="339" r:id="rId58"/>
    <p:sldId id="340"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Lst>
  <p:sldSz cx="12192000" cy="6858000"/>
  <p:notesSz cx="6858000" cy="9144000"/>
  <p:embeddedFontLst>
    <p:embeddedFont>
      <p:font typeface="Roboto" charset="0"/>
      <p:regular r:id="rId87"/>
      <p:bold r:id="rId88"/>
      <p:italic r:id="rId89"/>
      <p:boldItalic r:id="rId90"/>
    </p:embeddedFont>
    <p:embeddedFont>
      <p:font typeface="Roboto Condensed" charset="0"/>
      <p:regular r:id="rId91"/>
      <p:bold r:id="rId92"/>
      <p:italic r:id="rId93"/>
      <p:boldItalic r:id="rId94"/>
    </p:embeddedFont>
    <p:embeddedFont>
      <p:font typeface="Roboto Mono" charset="0"/>
      <p:regular r:id="rId95"/>
      <p:bold r:id="rId96"/>
      <p:italic r:id="rId97"/>
      <p:boldItalic r:id="rId98"/>
    </p:embeddedFont>
    <p:embeddedFont>
      <p:font typeface="Roboto Medium" charset="0"/>
      <p:regular r:id="rId99"/>
      <p:bold r:id="rId100"/>
      <p:italic r:id="rId101"/>
      <p:boldItalic r:id="rId10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F4F82D48-C7AC-4557-B803-6118D1D7CCD9}">
  <a:tblStyle styleId="{F4F82D48-C7AC-4557-B803-6118D1D7CCD9}" styleName="Table_0">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3008B7F7-1031-4B05-B229-2884EDF7C79B}" styleName="Table_1"/>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20388" autoAdjust="0"/>
    <p:restoredTop sz="88910" autoAdjust="0"/>
  </p:normalViewPr>
  <p:slideViewPr>
    <p:cSldViewPr>
      <p:cViewPr varScale="1">
        <p:scale>
          <a:sx n="61" d="100"/>
          <a:sy n="61" d="100"/>
        </p:scale>
        <p:origin x="-666" y="-90"/>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3" d="100"/>
          <a:sy n="53" d="100"/>
        </p:scale>
        <p:origin x="-2742" y="-84"/>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font" Target="fonts/font3.fntdata"/><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font" Target="fonts/font6.fntdata"/><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font" Target="fonts/font1.fntdata"/><Relationship Id="rId102" Type="http://schemas.openxmlformats.org/officeDocument/2006/relationships/font" Target="fonts/font16.fntdata"/><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font" Target="fonts/font4.fntdata"/><Relationship Id="rId95" Type="http://schemas.openxmlformats.org/officeDocument/2006/relationships/font" Target="fonts/font9.fntdata"/><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100" Type="http://schemas.openxmlformats.org/officeDocument/2006/relationships/font" Target="fonts/font14.fntdata"/><Relationship Id="rId105"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notesMaster" Target="notesMasters/notesMaster1.xml"/><Relationship Id="rId93" Type="http://schemas.openxmlformats.org/officeDocument/2006/relationships/font" Target="fonts/font7.fntdata"/><Relationship Id="rId98" Type="http://schemas.openxmlformats.org/officeDocument/2006/relationships/font" Target="fonts/font12.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font" Target="fonts/font2.fntdata"/><Relationship Id="rId91" Type="http://schemas.openxmlformats.org/officeDocument/2006/relationships/font" Target="fonts/font5.fntdata"/><Relationship Id="rId96"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tableStyles" Target="tableStyle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handoutMaster" Target="handoutMasters/handoutMaster1.xml"/><Relationship Id="rId94" Type="http://schemas.openxmlformats.org/officeDocument/2006/relationships/font" Target="fonts/font8.fntdata"/><Relationship Id="rId99" Type="http://schemas.openxmlformats.org/officeDocument/2006/relationships/font" Target="fonts/font13.fntdata"/><Relationship Id="rId101" Type="http://schemas.openxmlformats.org/officeDocument/2006/relationships/font" Target="fonts/font15.fntdata"/><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font" Target="fonts/font11.fntdata"/><Relationship Id="rId10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7B3C523-AF33-47A6-9477-A890F007098C}" type="datetimeFigureOut">
              <a:rPr lang="zh-TW" altLang="en-US" smtClean="0"/>
              <a:pPr/>
              <a:t>2018/2/8</a:t>
            </a:fld>
            <a:endParaRPr lang="zh-TW" altLang="en-US"/>
          </a:p>
        </p:txBody>
      </p:sp>
      <p:sp>
        <p:nvSpPr>
          <p:cNvPr id="4" name="頁尾版面配置區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9FC0E87-2D1D-4CC8-A035-2F8A1042D948}"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8788"/>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Roboto"/>
                <a:ea typeface="Roboto"/>
                <a:cs typeface="Roboto"/>
                <a:sym typeface="Roboto"/>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2" y="0"/>
            <a:ext cx="2971799" cy="458788"/>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Roboto"/>
                <a:ea typeface="Roboto"/>
                <a:cs typeface="Roboto"/>
                <a:sym typeface="Roboto"/>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400550"/>
            <a:ext cx="5486399" cy="360045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Roboto"/>
                <a:ea typeface="Roboto"/>
                <a:cs typeface="Roboto"/>
                <a:sym typeface="Roboto"/>
              </a:defRPr>
            </a:lvl1pPr>
            <a:lvl2pPr marL="457200" marR="0" lvl="1" indent="0" algn="l" rtl="0">
              <a:spcBef>
                <a:spcPts val="0"/>
              </a:spcBef>
              <a:buNone/>
              <a:defRPr sz="1200" b="0" i="0" u="none" strike="noStrike" cap="none">
                <a:solidFill>
                  <a:schemeClr val="dk1"/>
                </a:solidFill>
                <a:latin typeface="Roboto"/>
                <a:ea typeface="Roboto"/>
                <a:cs typeface="Roboto"/>
                <a:sym typeface="Roboto"/>
              </a:defRPr>
            </a:lvl2pPr>
            <a:lvl3pPr marL="914400" marR="0" lvl="2" indent="0" algn="l" rtl="0">
              <a:spcBef>
                <a:spcPts val="0"/>
              </a:spcBef>
              <a:buNone/>
              <a:defRPr sz="1200" b="0" i="0" u="none" strike="noStrike" cap="none">
                <a:solidFill>
                  <a:schemeClr val="dk1"/>
                </a:solidFill>
                <a:latin typeface="Roboto"/>
                <a:ea typeface="Roboto"/>
                <a:cs typeface="Roboto"/>
                <a:sym typeface="Roboto"/>
              </a:defRPr>
            </a:lvl3pPr>
            <a:lvl4pPr marL="1371600" marR="0" lvl="3" indent="0" algn="l" rtl="0">
              <a:spcBef>
                <a:spcPts val="0"/>
              </a:spcBef>
              <a:buNone/>
              <a:defRPr sz="1200" b="0" i="0" u="none" strike="noStrike" cap="none">
                <a:solidFill>
                  <a:schemeClr val="dk1"/>
                </a:solidFill>
                <a:latin typeface="Roboto"/>
                <a:ea typeface="Roboto"/>
                <a:cs typeface="Roboto"/>
                <a:sym typeface="Roboto"/>
              </a:defRPr>
            </a:lvl4pPr>
            <a:lvl5pPr marL="1828800" marR="0" lvl="4" indent="0" algn="l" rtl="0">
              <a:spcBef>
                <a:spcPts val="0"/>
              </a:spcBef>
              <a:buNone/>
              <a:defRPr sz="1200" b="0" i="0" u="none" strike="noStrike" cap="none">
                <a:solidFill>
                  <a:schemeClr val="dk1"/>
                </a:solidFill>
                <a:latin typeface="Roboto"/>
                <a:ea typeface="Roboto"/>
                <a:cs typeface="Roboto"/>
                <a:sym typeface="Roboto"/>
              </a:defRPr>
            </a:lvl5pPr>
            <a:lvl6pPr marL="2286000" marR="0" lvl="5" indent="0" algn="l" rtl="0">
              <a:spcBef>
                <a:spcPts val="0"/>
              </a:spcBef>
              <a:buNone/>
              <a:defRPr sz="1200" b="0" i="0" u="none" strike="noStrike" cap="none">
                <a:solidFill>
                  <a:schemeClr val="dk1"/>
                </a:solidFill>
                <a:latin typeface="Calibri"/>
                <a:ea typeface="Calibri"/>
                <a:cs typeface="Calibri"/>
                <a:sym typeface="Calibri"/>
              </a:defRPr>
            </a:lvl6pPr>
            <a:lvl7pPr marL="2743200" marR="0" lvl="6" indent="0" algn="l" rtl="0">
              <a:spcBef>
                <a:spcPts val="0"/>
              </a:spcBef>
              <a:buNone/>
              <a:defRPr sz="1200" b="0" i="0" u="none" strike="noStrike" cap="none">
                <a:solidFill>
                  <a:schemeClr val="dk1"/>
                </a:solidFill>
                <a:latin typeface="Calibri"/>
                <a:ea typeface="Calibri"/>
                <a:cs typeface="Calibri"/>
                <a:sym typeface="Calibri"/>
              </a:defRPr>
            </a:lvl7pPr>
            <a:lvl8pPr marL="3200400" marR="0" lvl="7" indent="0" algn="l" rtl="0">
              <a:spcBef>
                <a:spcPts val="0"/>
              </a:spcBef>
              <a:buNone/>
              <a:defRPr sz="1200" b="0" i="0" u="none" strike="noStrike" cap="none">
                <a:solidFill>
                  <a:schemeClr val="dk1"/>
                </a:solidFill>
                <a:latin typeface="Calibri"/>
                <a:ea typeface="Calibri"/>
                <a:cs typeface="Calibri"/>
                <a:sym typeface="Calibri"/>
              </a:defRPr>
            </a:lvl8pPr>
            <a:lvl9pPr marL="3657600" marR="0" lvl="8" indent="0" algn="l" rtl="0">
              <a:spcBef>
                <a:spcPts val="0"/>
              </a:spcBef>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799" cy="458786"/>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Roboto"/>
                <a:ea typeface="Roboto"/>
                <a:cs typeface="Roboto"/>
                <a:sym typeface="Roboto"/>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pPr marL="0" marR="0" lvl="0" indent="0" algn="r" rtl="0">
                <a:spcBef>
                  <a:spcPts val="0"/>
                </a:spcBef>
                <a:buSzPct val="25000"/>
                <a:buNone/>
              </a:pPr>
              <a:t>‹#›</a:t>
            </a:fld>
            <a:endParaRPr lang="en-US" sz="1200" b="0" i="0" u="none" strike="noStrike" cap="none">
              <a:solidFill>
                <a:schemeClr val="dk1"/>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3" Type="http://schemas.openxmlformats.org/officeDocument/2006/relationships/hyperlink" Target="https://en.wikipedia.org/wiki/Ghostscript" TargetMode="External"/><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9" name="Shape 4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dirty="0">
                <a:solidFill>
                  <a:schemeClr val="dk1"/>
                </a:solidFill>
                <a:latin typeface="Roboto"/>
                <a:ea typeface="Roboto"/>
                <a:cs typeface="Roboto"/>
                <a:sym typeface="Roboto"/>
              </a:rPr>
              <a:t>Welcome to the OpenChain Curriculum Slides. These slides can be used to help train internal teams about FOSS compliance issues and to conform with the OpenChain Specification.</a:t>
            </a:r>
          </a:p>
          <a:p>
            <a:pPr marL="0" marR="0" lvl="0" indent="0" algn="l" rtl="0">
              <a:spcBef>
                <a:spcPts val="0"/>
              </a:spcBef>
              <a:buSzPct val="25000"/>
              <a:buNone/>
            </a:pPr>
            <a:endParaRPr sz="1200" b="0" i="0" u="none" strike="noStrike" cap="none" dirty="0">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dirty="0">
                <a:solidFill>
                  <a:schemeClr val="dk1"/>
                </a:solidFill>
                <a:latin typeface="Roboto"/>
                <a:ea typeface="Roboto"/>
                <a:cs typeface="Roboto"/>
                <a:sym typeface="Roboto"/>
              </a:rPr>
              <a:t>You can deliver these slides as one half-day training session or you can deliver each chapter as a separate module. Please note that each chapter has “Check Your Understanding” slides with questions and answers in the slide notes. These can be used as the basis for in-house tests for FOSS compliance.</a:t>
            </a:r>
          </a:p>
        </p:txBody>
      </p:sp>
      <p:sp>
        <p:nvSpPr>
          <p:cNvPr id="50" name="Shape 5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pPr marL="0" marR="0" lvl="0" indent="0" algn="r" rtl="0">
                <a:spcBef>
                  <a:spcPts val="0"/>
                </a:spcBef>
                <a:buSzPct val="25000"/>
                <a:buNone/>
              </a:pPr>
              <a:t>1</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Shape 11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14" name="Shape 11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what is a “license.” This is different to a contract under US law. This slides explains the boundaries of what can be in a license.</a:t>
            </a:r>
          </a:p>
        </p:txBody>
      </p:sp>
      <p:sp>
        <p:nvSpPr>
          <p:cNvPr id="115" name="Shape 11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pPr marL="0" marR="0" lvl="0" indent="0" algn="r" rtl="0">
                <a:spcBef>
                  <a:spcPts val="0"/>
                </a:spcBef>
                <a:buSzPct val="25000"/>
                <a:buNone/>
              </a:pPr>
              <a:t>10</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21" name="Shape 121"/>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Copyright protects original works of authorship. It's different than patent in that copyright protects the expression of an idea, whereas patent protects the underlying idea itself. Examples of works of authorship include photographs, songs, and computer code. </a:t>
            </a:r>
          </a:p>
          <a:p>
            <a:pPr marL="0" marR="0" lvl="0" indent="0" algn="l" rtl="0">
              <a:lnSpc>
                <a:spcPct val="100000"/>
              </a:lnSpc>
              <a:spcBef>
                <a:spcPts val="0"/>
              </a:spcBef>
              <a:spcAft>
                <a:spcPts val="0"/>
              </a:spcAft>
              <a:buClr>
                <a:schemeClr val="dk1"/>
              </a:buClr>
              <a:buSzPct val="25000"/>
              <a:buFont typeface="Roboto"/>
              <a:buNone/>
            </a:pPr>
            <a:endParaRPr sz="12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Most important copyright concepts for software are: right to reproduce, right to make creative works (or right to modify), and right to distribute.</a:t>
            </a:r>
          </a:p>
          <a:p>
            <a:pPr marL="0" marR="0" lvl="0" indent="0" algn="l" rtl="0">
              <a:lnSpc>
                <a:spcPct val="100000"/>
              </a:lnSpc>
              <a:spcBef>
                <a:spcPts val="0"/>
              </a:spcBef>
              <a:spcAft>
                <a:spcPts val="0"/>
              </a:spcAft>
              <a:buClr>
                <a:schemeClr val="dk1"/>
              </a:buClr>
              <a:buSzPct val="25000"/>
              <a:buFont typeface="Roboto"/>
              <a:buNone/>
            </a:pPr>
            <a:endParaRPr sz="12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Software can be subject to a patent. Patent protects method of operation, such as computer program. However, patent protects functionality, and not abstract ideas. </a:t>
            </a:r>
          </a:p>
          <a:p>
            <a:pPr marL="0" marR="0" lvl="0" indent="0" algn="l" rtl="0">
              <a:lnSpc>
                <a:spcPct val="100000"/>
              </a:lnSpc>
              <a:spcBef>
                <a:spcPts val="0"/>
              </a:spcBef>
              <a:spcAft>
                <a:spcPts val="0"/>
              </a:spcAft>
              <a:buClr>
                <a:schemeClr val="dk1"/>
              </a:buClr>
              <a:buSzPct val="25000"/>
              <a:buFont typeface="Roboto"/>
              <a:buNone/>
            </a:pPr>
            <a:endParaRPr sz="12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Patent holder can exclude others from practicing the patent, regardless of whether the others have independently created the product.</a:t>
            </a:r>
          </a:p>
          <a:p>
            <a:pPr marL="0" marR="0" lvl="0" indent="0" algn="l" rtl="0">
              <a:lnSpc>
                <a:spcPct val="100000"/>
              </a:lnSpc>
              <a:spcBef>
                <a:spcPts val="0"/>
              </a:spcBef>
              <a:spcAft>
                <a:spcPts val="0"/>
              </a:spcAft>
              <a:buClr>
                <a:schemeClr val="dk1"/>
              </a:buClr>
              <a:buSzPct val="25000"/>
              <a:buFont typeface="Roboto"/>
              <a:buNone/>
            </a:pPr>
            <a:endParaRPr sz="12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If you have independently developed your own software, then you may not need a copyright license if you can show the independent development and you had no access to the copyrighted work in question. This is difficult if the copyrighted work is popular such that it'd be reasonable to assume that you had access. If your software reads on a patent, then you will need a patent license regardless of whether you've independently developed the software. An example of this would be FFMpeg, which is a free software project that provides the codecs for encoding and decoding videos. However, you would still need a patent license to encode and decode a certain format.</a:t>
            </a:r>
          </a:p>
        </p:txBody>
      </p:sp>
      <p:sp>
        <p:nvSpPr>
          <p:cNvPr id="122" name="Shape 122"/>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pPr marL="0" marR="0" lvl="0" indent="0" algn="r" rtl="0">
                <a:spcBef>
                  <a:spcPts val="0"/>
                </a:spcBef>
                <a:buSzPct val="25000"/>
                <a:buNone/>
              </a:pPr>
              <a:t>11</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28" name="Shape 12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lt1"/>
                </a:solidFill>
                <a:latin typeface="Roboto"/>
                <a:ea typeface="Roboto"/>
                <a:cs typeface="Roboto"/>
                <a:sym typeface="Roboto"/>
              </a:rPr>
              <a:t>This chapter is useful for lawyers, managers or developers who may not be familiar with FOSS licenses.</a:t>
            </a:r>
          </a:p>
        </p:txBody>
      </p:sp>
      <p:sp>
        <p:nvSpPr>
          <p:cNvPr id="129" name="Shape 12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lt1"/>
                </a:solidFill>
                <a:latin typeface="Roboto"/>
                <a:ea typeface="Roboto"/>
                <a:cs typeface="Roboto"/>
                <a:sym typeface="Roboto"/>
              </a:rPr>
              <a:pPr marL="0" marR="0" lvl="0" indent="0" algn="r" rtl="0">
                <a:spcBef>
                  <a:spcPts val="0"/>
                </a:spcBef>
                <a:buSzPct val="25000"/>
                <a:buNone/>
              </a:pPr>
              <a:t>12</a:t>
            </a:fld>
            <a:endParaRPr lang="en-US" sz="1200" b="0" i="0" u="none" strike="noStrike" cap="none">
              <a:solidFill>
                <a:schemeClr val="lt1"/>
              </a:solidFill>
              <a:latin typeface="Roboto"/>
              <a:ea typeface="Roboto"/>
              <a:cs typeface="Roboto"/>
              <a:sym typeface="Roboto"/>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35" name="Shape 13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This slide provides the “big picture” about what FOSS licenses do. It also explains a resource where you can find out more about some FOSS licenses.</a:t>
            </a:r>
          </a:p>
        </p:txBody>
      </p:sp>
      <p:sp>
        <p:nvSpPr>
          <p:cNvPr id="136" name="Shape 13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pPr marL="0" marR="0" lvl="0" indent="0" algn="r" rtl="0">
                <a:spcBef>
                  <a:spcPts val="0"/>
                </a:spcBef>
                <a:buSzPct val="25000"/>
                <a:buNone/>
              </a:pPr>
              <a:t>13</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42" name="Shape 14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”permissive” FOSS licenses, the most basic type of FOSS license, which usually have minimal requirements. The most basic requirement is to include a copyright notice.  Permissive licenses do not require source code to be made available to downstream recipients. The code owner is providing the source code under the FOSS license, but is not requiring that you provide the source code to others.  </a:t>
            </a:r>
          </a:p>
        </p:txBody>
      </p:sp>
      <p:sp>
        <p:nvSpPr>
          <p:cNvPr id="143" name="Shape 14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pPr marL="0" marR="0" lvl="0" indent="0" algn="r" rtl="0">
                <a:spcBef>
                  <a:spcPts val="0"/>
                </a:spcBef>
                <a:buSzPct val="25000"/>
                <a:buNone/>
              </a:pPr>
              <a:t>14</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49" name="Shape 14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reciprocity and Copyleft, a more complex type of FOSS license that have additional requirements above permissive licenses. They require distribution of the original work and derivative works under the same terms as the original work.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150" name="Shape 15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pPr marL="0" marR="0" lvl="0" indent="0" algn="r" rtl="0">
                <a:spcBef>
                  <a:spcPts val="0"/>
                </a:spcBef>
                <a:buSzPct val="25000"/>
                <a:buNone/>
              </a:pPr>
              <a:t>15</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Shape 15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56" name="Shape 15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proprietary or closed source licenses. These licenses often have very different requirements and rules compared to FOSS licenses.</a:t>
            </a:r>
          </a:p>
        </p:txBody>
      </p:sp>
      <p:sp>
        <p:nvSpPr>
          <p:cNvPr id="157" name="Shape 15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pPr marL="0" marR="0" lvl="0" indent="0" algn="r" rtl="0">
                <a:spcBef>
                  <a:spcPts val="0"/>
                </a:spcBef>
                <a:buSzPct val="25000"/>
                <a:buNone/>
              </a:pPr>
              <a:t>16</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Shape 16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63" name="Shape 163"/>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There are other types of license used. Sometimes these are confused with FOSS but their requirements are actually different. Freeware or Shareware licensing should not be regarded as the same or compatible with FOSS licensing.</a:t>
            </a:r>
          </a:p>
        </p:txBody>
      </p:sp>
      <p:sp>
        <p:nvSpPr>
          <p:cNvPr id="164" name="Shape 164"/>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pPr marL="0" marR="0" lvl="0" indent="0" algn="r" rtl="0">
                <a:spcBef>
                  <a:spcPts val="0"/>
                </a:spcBef>
                <a:buSzPct val="25000"/>
                <a:buNone/>
              </a:pPr>
              <a:t>17</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Shape 16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70" name="Shape 17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There are other types of license used. Sometimes these are confused with FOSS but their requirements are actually different. Freeware or Shareware licensing should not be regarded as the same or compatible with FOSS licensing.</a:t>
            </a:r>
          </a:p>
        </p:txBody>
      </p:sp>
      <p:sp>
        <p:nvSpPr>
          <p:cNvPr id="171" name="Shape 17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pPr marL="0" marR="0" lvl="0" indent="0" algn="r" rtl="0">
                <a:spcBef>
                  <a:spcPts val="0"/>
                </a:spcBef>
                <a:buSzPct val="25000"/>
                <a:buNone/>
              </a:pPr>
              <a:t>18</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Shape 17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77" name="Shape 17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public domain, a type of release that means the work is released without any restrictions whatsoever by the authors. In the US public domain software can be included in FOSS code, but it should be noted that not all legal jurisdictions recognize the existence or permit the release of authorship under public domain. Germany is one example.</a:t>
            </a:r>
          </a:p>
        </p:txBody>
      </p:sp>
      <p:sp>
        <p:nvSpPr>
          <p:cNvPr id="178" name="Shape 17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pPr marL="0" marR="0" lvl="0" indent="0" algn="r" rtl="0">
                <a:spcBef>
                  <a:spcPts val="0"/>
                </a:spcBef>
                <a:buSzPct val="25000"/>
                <a:buNone/>
              </a:pPr>
              <a:t>19</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7" name="Shape 5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dirty="0">
                <a:solidFill>
                  <a:srgbClr val="000000"/>
                </a:solidFill>
                <a:latin typeface="Roboto"/>
                <a:ea typeface="Roboto"/>
                <a:cs typeface="Roboto"/>
                <a:sym typeface="Roboto"/>
              </a:rPr>
              <a:t>This slide helps explain what the OpenChain Curriculum and these slides are for.</a:t>
            </a:r>
          </a:p>
        </p:txBody>
      </p:sp>
      <p:sp>
        <p:nvSpPr>
          <p:cNvPr id="58" name="Shape 5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pPr marL="0" marR="0" lvl="0" indent="0" algn="r" rtl="0">
                <a:spcBef>
                  <a:spcPts val="0"/>
                </a:spcBef>
                <a:buSzPct val="25000"/>
                <a:buNone/>
              </a:pPr>
              <a:t>2</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Shape 18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84" name="Shape 18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license compatibility, the way of understanding what licenses can be used together. Some FOSS licenses are compatible with each other. Some are incompatible. This is an important consideration when choosing code and choosing licenses.</a:t>
            </a:r>
          </a:p>
        </p:txBody>
      </p:sp>
      <p:sp>
        <p:nvSpPr>
          <p:cNvPr id="185" name="Shape 18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pPr marL="0" marR="0" lvl="0" indent="0" algn="r" rtl="0">
                <a:spcBef>
                  <a:spcPts val="0"/>
                </a:spcBef>
                <a:buSzPct val="25000"/>
                <a:buNone/>
              </a:pPr>
              <a:t>20</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Shape 19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91" name="Shape 191"/>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notices, the text comments in files that explain authorship and licensing, and which are often regarded as the most important way of knowing what license applies to a file.</a:t>
            </a:r>
          </a:p>
        </p:txBody>
      </p:sp>
      <p:sp>
        <p:nvSpPr>
          <p:cNvPr id="192" name="Shape 192"/>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pPr marL="0" marR="0" lvl="0" indent="0" algn="r" rtl="0">
                <a:spcBef>
                  <a:spcPts val="0"/>
                </a:spcBef>
                <a:buSzPct val="25000"/>
                <a:buNone/>
              </a:pPr>
              <a:t>21</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Shape 19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98" name="Shape 19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slides explains multi-licensing. This is the situation where more than set of license terms can apply to a piece of software.</a:t>
            </a:r>
            <a:br>
              <a:rPr lang="en-US" sz="1200" b="0" i="0" u="none" strike="noStrike" cap="none">
                <a:solidFill>
                  <a:schemeClr val="dk1"/>
                </a:solidFill>
                <a:latin typeface="Roboto"/>
                <a:ea typeface="Roboto"/>
                <a:cs typeface="Roboto"/>
                <a:sym typeface="Roboto"/>
              </a:rPr>
            </a:br>
            <a:r>
              <a:rPr lang="en-US" sz="1200" b="0" i="0" u="none" strike="noStrike" cap="none">
                <a:solidFill>
                  <a:schemeClr val="dk1"/>
                </a:solidFill>
                <a:latin typeface="Roboto"/>
                <a:ea typeface="Roboto"/>
                <a:cs typeface="Roboto"/>
                <a:sym typeface="Roboto"/>
              </a:rPr>
              <a:t/>
            </a:r>
            <a:br>
              <a:rPr lang="en-US" sz="1200" b="0" i="0" u="none" strike="noStrike" cap="none">
                <a:solidFill>
                  <a:schemeClr val="dk1"/>
                </a:solidFill>
                <a:latin typeface="Roboto"/>
                <a:ea typeface="Roboto"/>
                <a:cs typeface="Roboto"/>
                <a:sym typeface="Roboto"/>
              </a:rPr>
            </a:br>
            <a:r>
              <a:rPr lang="en-US" sz="1200" b="1" i="0" u="none" strike="noStrike" cap="none">
                <a:solidFill>
                  <a:schemeClr val="dk1"/>
                </a:solidFill>
                <a:latin typeface="Roboto"/>
                <a:ea typeface="Roboto"/>
                <a:cs typeface="Roboto"/>
                <a:sym typeface="Roboto"/>
              </a:rPr>
              <a:t>Conjunctive</a:t>
            </a:r>
            <a:r>
              <a:rPr lang="en-US" sz="1200" b="0" i="0" u="none" strike="noStrike" cap="none">
                <a:solidFill>
                  <a:schemeClr val="dk1"/>
                </a:solidFill>
                <a:latin typeface="Roboto"/>
                <a:ea typeface="Roboto"/>
                <a:cs typeface="Roboto"/>
                <a:sym typeface="Roboto"/>
              </a:rPr>
              <a:t> = Multiple licenses apply</a:t>
            </a:r>
          </a:p>
          <a:p>
            <a:pPr marL="457200" marR="0" lvl="1" indent="0" algn="l" rtl="0">
              <a:spcBef>
                <a:spcPts val="0"/>
              </a:spcBef>
              <a:buSzPct val="25000"/>
              <a:buNone/>
            </a:pPr>
            <a:r>
              <a:rPr lang="en-US" sz="1200" b="0" i="0" u="none" strike="noStrike" cap="none">
                <a:solidFill>
                  <a:schemeClr val="dk1"/>
                </a:solidFill>
                <a:latin typeface="Roboto"/>
                <a:ea typeface="Roboto"/>
                <a:cs typeface="Roboto"/>
                <a:sym typeface="Roboto"/>
              </a:rPr>
              <a:t>GPL-2.0 project also includes code under BSD-3-Clause </a:t>
            </a:r>
          </a:p>
          <a:p>
            <a:pPr marL="596376" marR="0" lvl="1" indent="-12176" algn="l" rtl="0">
              <a:spcBef>
                <a:spcPts val="0"/>
              </a:spcBef>
              <a:buClr>
                <a:schemeClr val="dk1"/>
              </a:buClr>
              <a:buSzPct val="25000"/>
              <a:buFont typeface="Roboto"/>
              <a:buNone/>
            </a:pPr>
            <a:r>
              <a:rPr lang="en-US" sz="1200" b="0" i="0" u="none" strike="noStrike" cap="none">
                <a:solidFill>
                  <a:schemeClr val="dk1"/>
                </a:solidFill>
                <a:latin typeface="Roboto"/>
                <a:ea typeface="Roboto"/>
                <a:cs typeface="Roboto"/>
                <a:sym typeface="Roboto"/>
              </a:rPr>
              <a:t>In this situation you have to comply with both sets of license terms</a:t>
            </a:r>
          </a:p>
          <a:p>
            <a:pPr marL="0" marR="0" lvl="0" indent="0" algn="l" rtl="0">
              <a:spcBef>
                <a:spcPts val="0"/>
              </a:spcBef>
              <a:buSzPct val="25000"/>
              <a:buNone/>
            </a:pPr>
            <a:r>
              <a:rPr lang="en-US" sz="1200" b="1" i="0" u="none" strike="noStrike" cap="none">
                <a:solidFill>
                  <a:schemeClr val="dk1"/>
                </a:solidFill>
                <a:latin typeface="Roboto"/>
                <a:ea typeface="Roboto"/>
                <a:cs typeface="Roboto"/>
                <a:sym typeface="Roboto"/>
              </a:rPr>
              <a:t>Disjunctive</a:t>
            </a:r>
            <a:r>
              <a:rPr lang="en-US" sz="1200" b="0" i="0" u="none" strike="noStrike" cap="none">
                <a:solidFill>
                  <a:schemeClr val="dk1"/>
                </a:solidFill>
                <a:latin typeface="Roboto"/>
                <a:ea typeface="Roboto"/>
                <a:cs typeface="Roboto"/>
                <a:sym typeface="Roboto"/>
              </a:rPr>
              <a:t> = Choice of one open source license or another</a:t>
            </a:r>
          </a:p>
          <a:p>
            <a:pPr marL="457200" marR="0" lvl="1" indent="0" algn="l" rtl="0">
              <a:spcBef>
                <a:spcPts val="0"/>
              </a:spcBef>
              <a:buSzPct val="25000"/>
              <a:buNone/>
            </a:pPr>
            <a:r>
              <a:rPr lang="en-US" sz="1200" b="0" i="0" u="none" strike="noStrike" cap="none">
                <a:solidFill>
                  <a:schemeClr val="dk1"/>
                </a:solidFill>
                <a:latin typeface="Roboto"/>
                <a:ea typeface="Roboto"/>
                <a:cs typeface="Roboto"/>
                <a:sym typeface="Roboto"/>
              </a:rPr>
              <a:t>Mozilla tri-license</a:t>
            </a:r>
          </a:p>
          <a:p>
            <a:pPr marL="457200" marR="0" lvl="1" indent="0" algn="l" rtl="0">
              <a:spcBef>
                <a:spcPts val="0"/>
              </a:spcBef>
              <a:buSzPct val="25000"/>
              <a:buNone/>
            </a:pPr>
            <a:r>
              <a:rPr lang="en-US" sz="1200" b="0" i="0" u="none" strike="noStrike" cap="none">
                <a:solidFill>
                  <a:schemeClr val="dk1"/>
                </a:solidFill>
                <a:latin typeface="Roboto"/>
                <a:ea typeface="Roboto"/>
                <a:cs typeface="Roboto"/>
                <a:sym typeface="Roboto"/>
              </a:rPr>
              <a:t>Jetty</a:t>
            </a:r>
          </a:p>
          <a:p>
            <a:pPr marL="457200" marR="0" lvl="1" indent="0" algn="l" rtl="0">
              <a:spcBef>
                <a:spcPts val="0"/>
              </a:spcBef>
              <a:spcAft>
                <a:spcPts val="0"/>
              </a:spcAft>
              <a:buSzPct val="25000"/>
              <a:buNone/>
            </a:pPr>
            <a:r>
              <a:rPr lang="en-US" sz="1200" b="0" i="0" u="none" strike="noStrike" cap="none">
                <a:solidFill>
                  <a:schemeClr val="dk1"/>
                </a:solidFill>
                <a:latin typeface="Roboto"/>
                <a:ea typeface="Roboto"/>
                <a:cs typeface="Roboto"/>
                <a:sym typeface="Roboto"/>
              </a:rPr>
              <a:t>Ruby</a:t>
            </a:r>
          </a:p>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
            </a:r>
            <a:br>
              <a:rPr lang="en-US" sz="1200" b="0" i="0" u="none" strike="noStrike" cap="none">
                <a:solidFill>
                  <a:schemeClr val="dk1"/>
                </a:solidFill>
                <a:latin typeface="Roboto"/>
                <a:ea typeface="Roboto"/>
                <a:cs typeface="Roboto"/>
                <a:sym typeface="Roboto"/>
              </a:rPr>
            </a:br>
            <a:r>
              <a:rPr lang="en-US" sz="1200" b="0" i="0" u="none" strike="noStrike" cap="none">
                <a:solidFill>
                  <a:schemeClr val="dk1"/>
                </a:solidFill>
                <a:latin typeface="Roboto"/>
                <a:ea typeface="Roboto"/>
                <a:cs typeface="Roboto"/>
                <a:sym typeface="Roboto"/>
              </a:rPr>
              <a:t>Disjunctive licensing may be something important to explore more deeply when creating a FOSS policy.</a:t>
            </a:r>
          </a:p>
          <a:p>
            <a:pPr marL="0" marR="0" lvl="0" indent="0" algn="l" rtl="0">
              <a:lnSpc>
                <a:spcPct val="100000"/>
              </a:lnSpc>
              <a:spcBef>
                <a:spcPts val="0"/>
              </a:spcBef>
              <a:spcAft>
                <a:spcPts val="0"/>
              </a:spcAft>
              <a:buClr>
                <a:schemeClr val="dk1"/>
              </a:buClr>
              <a:buSzPct val="25000"/>
              <a:buFont typeface="Roboto"/>
              <a:buNone/>
            </a:pPr>
            <a:endParaRPr sz="12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Under disjunctive licensing you have a choice of licensing, i.e. GPL and a more permissive license option, you may choose which license you are going to distribute under depending on license compatibility, license requirements. </a:t>
            </a:r>
          </a:p>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Sometimes a project has a disjunctive licensing situation, but only one license is included in your code – so perhaps the person you got the code from already made this choice. If they choose the license you weren’t going to use, now you might have to consider if you should figure out who the original © holder is and get the code directly from them</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1" i="0" u="none" strike="noStrike" cap="none">
                <a:solidFill>
                  <a:schemeClr val="dk1"/>
                </a:solidFill>
                <a:latin typeface="Roboto"/>
                <a:ea typeface="Roboto"/>
                <a:cs typeface="Roboto"/>
                <a:sym typeface="Roboto"/>
              </a:rPr>
              <a:t>Example: </a:t>
            </a: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MPL 1.1/GPL 2.0/LGPL 2.1 - - </a:t>
            </a: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 contents of this file are subject to the Mozilla Public License Version - 1.1 (the "License"); you may not use this file except in compliance with - the License.</a:t>
            </a: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 . . . </a:t>
            </a: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Alternatively, the contents of this file may be used under the terms of - either the GNU General Public License Version 2 or later (the "GPL"), or - the GNU Lesser General Public License Version 2.1 or later (the "LGPL"), - in which case the provisions of the GPL or the LGPL are applicable instead - of those above.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If you wish to allow use of your version of this file only - under the terms of either the GPL or the LGPL, and not to allow others to - use your version of this file under the terms of the MPL, indicate your - decision by deleting the provisions above and replace them with the notice - and other provisions required by the LGPL or the GPL. If you do not delete - the provisions above, a recipient may use your version of this file under - the terms of any one of the MPL, the GPL or the LGPL.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a:t>
            </a:r>
            <a:r>
              <a:rPr lang="en-US" sz="1200" b="1" i="0" u="none" strike="noStrike" cap="none">
                <a:solidFill>
                  <a:schemeClr val="dk1"/>
                </a:solidFill>
                <a:latin typeface="Roboto"/>
                <a:ea typeface="Roboto"/>
                <a:cs typeface="Roboto"/>
                <a:sym typeface="Roboto"/>
              </a:rPr>
              <a:t>dual</a:t>
            </a:r>
            <a:r>
              <a:rPr lang="en-US" sz="1200" b="0" i="0" u="none" strike="noStrike" cap="none">
                <a:solidFill>
                  <a:schemeClr val="dk1"/>
                </a:solidFill>
                <a:latin typeface="Roboto"/>
                <a:ea typeface="Roboto"/>
                <a:cs typeface="Roboto"/>
                <a:sym typeface="Roboto"/>
              </a:rPr>
              <a:t>” = confusing term that may be used for any of these situations, but usually refers to business model of OSS license or commercial license choice</a:t>
            </a: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For more on dual-licensing as a business model: http://oss-watch.ac.uk/resources/duallicence2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199" name="Shape 19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pPr marL="0" marR="0" lvl="0" indent="0" algn="r" rtl="0">
                <a:spcBef>
                  <a:spcPts val="0"/>
                </a:spcBef>
                <a:buSzPct val="25000"/>
                <a:buNone/>
              </a:pPr>
              <a:t>22</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Shape 20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05" name="Shape 20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FOSS licenses are Free and FOSS Software licenses generally make source code available under terms that allow for modification and redistribution.</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Typical obligations of a permissive FOSS license are that the copyright notice and warranty disclaimer are included with the software. Very often, the license would expressly prohibits users from using the author's name without permission.</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Examples of permissive FOSS licenses include MIT, BSD, and Apache.</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License reciprocity means that the derivative work of the copyrighted work must be made available under the same license. Other names being used include "hereditary", "copyleft", "share-alike", and pejoratively"viral."</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Examples of copyleft-style licenses include GPL and LGPL.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Copyleft-style licenses often have source availability obligations, which require you to provide accompanying source code when you distribute a binary version of a program or library. The source code should be of the same version and content that corresponds to the binary version you distribute.</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Freeware and Shareware are not FOSS.The reason is that even though freeware and shareware are available without cost, they don't allow the users to make modifications to the software.In fact, many of the freeware and shareware contain similar license restrictions common in proprietary software.</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Multi-license refers to the practice where software is made available under multiple licenses. For example, an open source software can be dual-licensed under MIT and GPLv2. In that case, you are free to choose the license that suits your need.</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FOSS Notices may include information about the identity of the copyright holders and the license governing the software. FOSS Notices may provide notice about modifications. Some licenses require that FOSS Notices be retained or reproduced for attribution purposes.</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206" name="Shape 20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pPr marL="0" marR="0" lvl="0" indent="0" algn="r" rtl="0">
                <a:spcBef>
                  <a:spcPts val="0"/>
                </a:spcBef>
                <a:buSzPct val="25000"/>
                <a:buNone/>
              </a:pPr>
              <a:t>23</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Shape 21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12" name="Shape 21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lt1"/>
                </a:solidFill>
                <a:latin typeface="Roboto"/>
                <a:ea typeface="Roboto"/>
                <a:cs typeface="Roboto"/>
                <a:sym typeface="Roboto"/>
              </a:rPr>
              <a:t>This chapter covers the big picture of FOSS compliance. It explains how compliance works from first principles.</a:t>
            </a:r>
          </a:p>
        </p:txBody>
      </p:sp>
      <p:sp>
        <p:nvSpPr>
          <p:cNvPr id="213" name="Shape 21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lt1"/>
                </a:solidFill>
                <a:latin typeface="Roboto"/>
                <a:ea typeface="Roboto"/>
                <a:cs typeface="Roboto"/>
                <a:sym typeface="Roboto"/>
              </a:rPr>
              <a:pPr marL="0" marR="0" lvl="0" indent="0" algn="r" rtl="0">
                <a:spcBef>
                  <a:spcPts val="0"/>
                </a:spcBef>
                <a:buSzPct val="25000"/>
                <a:buNone/>
              </a:pPr>
              <a:t>24</a:t>
            </a:fld>
            <a:endParaRPr lang="en-US" sz="1200" b="0" i="0" u="none" strike="noStrike" cap="none">
              <a:solidFill>
                <a:schemeClr val="lt1"/>
              </a:solidFill>
              <a:latin typeface="Roboto"/>
              <a:ea typeface="Roboto"/>
              <a:cs typeface="Roboto"/>
              <a:sym typeface="Roboto"/>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Shape 21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19" name="Shape 21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that FOSS compliance is really a two-part goal. The first is to know your obligations and have a process to support this knowledge. The second is to satisfy the obligations.</a:t>
            </a:r>
          </a:p>
        </p:txBody>
      </p:sp>
      <p:sp>
        <p:nvSpPr>
          <p:cNvPr id="220" name="Shape 22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pPr marL="0" marR="0" lvl="0" indent="0" algn="r" rtl="0">
                <a:spcBef>
                  <a:spcPts val="0"/>
                </a:spcBef>
                <a:buSzPct val="25000"/>
                <a:buNone/>
              </a:pPr>
              <a:t>25</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Shape 22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26" name="Shape 22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expands on what compliance obligations must be satisfied in typical FOSS licenses.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 scope of source code availability is determined by the FOSS license. Some licenses may require source code availability for only the FOSS software. Others may require all the software described in the slide.</a:t>
            </a:r>
          </a:p>
        </p:txBody>
      </p:sp>
      <p:sp>
        <p:nvSpPr>
          <p:cNvPr id="227" name="Shape 22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pPr marL="0" marR="0" lvl="0" indent="0" algn="r" rtl="0">
                <a:spcBef>
                  <a:spcPts val="0"/>
                </a:spcBef>
                <a:buSzPct val="25000"/>
                <a:buNone/>
              </a:pPr>
              <a:t>26</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Shape 2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33" name="Shape 233"/>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when FOSS obligations are “triggered.” FOSS licenses are copyright licenses and the basic compliance trigger is when you distribute code to another legal entity.</a:t>
            </a:r>
          </a:p>
        </p:txBody>
      </p:sp>
      <p:sp>
        <p:nvSpPr>
          <p:cNvPr id="234" name="Shape 234"/>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pPr marL="0" marR="0" lvl="0" indent="0" algn="r" rtl="0">
                <a:spcBef>
                  <a:spcPts val="0"/>
                </a:spcBef>
                <a:buSzPct val="25000"/>
                <a:buNone/>
              </a:pPr>
              <a:t>27</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Shape 2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40" name="Shape 24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that modifying code can impose obligations under FOSS licenses. It explains a little bit about derivative works.</a:t>
            </a:r>
          </a:p>
        </p:txBody>
      </p:sp>
      <p:sp>
        <p:nvSpPr>
          <p:cNvPr id="241" name="Shape 24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pPr marL="0" marR="0" lvl="0" indent="0" algn="r" rtl="0">
                <a:spcBef>
                  <a:spcPts val="0"/>
                </a:spcBef>
                <a:buSzPct val="25000"/>
                <a:buNone/>
              </a:pPr>
              <a:t>28</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Shape 24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47" name="Shape 24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dirty="0">
                <a:solidFill>
                  <a:schemeClr val="dk1"/>
                </a:solidFill>
                <a:latin typeface="Roboto"/>
                <a:ea typeface="Roboto"/>
                <a:cs typeface="Roboto"/>
                <a:sym typeface="Roboto"/>
              </a:rPr>
              <a:t>This slide explains how FOSS compliance programs work in “broad strokes” (a basic overview). </a:t>
            </a:r>
          </a:p>
        </p:txBody>
      </p:sp>
      <p:sp>
        <p:nvSpPr>
          <p:cNvPr id="248" name="Shape 24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pPr marL="0" marR="0" lvl="0" indent="0" algn="r" rtl="0">
                <a:spcBef>
                  <a:spcPts val="0"/>
                </a:spcBef>
                <a:buSzPct val="25000"/>
                <a:buNone/>
              </a:pPr>
              <a:t>29</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4" name="Shape 6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is relevant to providing either a single three hour training session or explaining how a series of shorter sessions focused on “per chapter” training will work. </a:t>
            </a:r>
            <a:br>
              <a:rPr lang="en-US" sz="1200" b="0" i="0" u="none" strike="noStrike" cap="none">
                <a:solidFill>
                  <a:schemeClr val="dk1"/>
                </a:solidFill>
                <a:latin typeface="Roboto"/>
                <a:ea typeface="Roboto"/>
                <a:cs typeface="Roboto"/>
                <a:sym typeface="Roboto"/>
              </a:rPr>
            </a:br>
            <a:r>
              <a:rPr lang="en-US" sz="1200" b="0" i="0" u="none" strike="noStrike" cap="none">
                <a:solidFill>
                  <a:schemeClr val="dk1"/>
                </a:solidFill>
                <a:latin typeface="Roboto"/>
                <a:ea typeface="Roboto"/>
                <a:cs typeface="Roboto"/>
                <a:sym typeface="Roboto"/>
              </a:rPr>
              <a:t/>
            </a:r>
            <a:br>
              <a:rPr lang="en-US" sz="1200" b="0" i="0" u="none" strike="noStrike" cap="none">
                <a:solidFill>
                  <a:schemeClr val="dk1"/>
                </a:solidFill>
                <a:latin typeface="Roboto"/>
                <a:ea typeface="Roboto"/>
                <a:cs typeface="Roboto"/>
                <a:sym typeface="Roboto"/>
              </a:rPr>
            </a:br>
            <a:endParaRPr lang="en-US" sz="1200" b="0" i="0" u="none" strike="noStrike" cap="none">
              <a:solidFill>
                <a:schemeClr val="dk1"/>
              </a:solidFill>
              <a:latin typeface="Roboto"/>
              <a:ea typeface="Roboto"/>
              <a:cs typeface="Roboto"/>
              <a:sym typeface="Roboto"/>
            </a:endParaRPr>
          </a:p>
        </p:txBody>
      </p:sp>
      <p:sp>
        <p:nvSpPr>
          <p:cNvPr id="65" name="Shape 6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pPr marL="0" marR="0" lvl="0" indent="0" algn="r" rtl="0">
                <a:spcBef>
                  <a:spcPts val="0"/>
                </a:spcBef>
                <a:buSzPct val="25000"/>
                <a:buNone/>
              </a:pPr>
              <a:t>3</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Shape 25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54" name="Shape 25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more about how FOSS compliance practices can work in an organization. </a:t>
            </a:r>
          </a:p>
        </p:txBody>
      </p:sp>
      <p:sp>
        <p:nvSpPr>
          <p:cNvPr id="255" name="Shape 25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pPr marL="0" marR="0" lvl="0" indent="0" algn="r" rtl="0">
                <a:spcBef>
                  <a:spcPts val="0"/>
                </a:spcBef>
                <a:buSzPct val="25000"/>
                <a:buNone/>
              </a:pPr>
              <a:t>30</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Shape 26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61" name="Shape 261"/>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describes some of the benefits that compliance brings to an organization beyond the fact of fulfilling the legal obligations of the license.</a:t>
            </a:r>
          </a:p>
        </p:txBody>
      </p:sp>
      <p:sp>
        <p:nvSpPr>
          <p:cNvPr id="262" name="Shape 262"/>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pPr marL="0" marR="0" lvl="0" indent="0" algn="r" rtl="0">
                <a:spcBef>
                  <a:spcPts val="0"/>
                </a:spcBef>
                <a:buSzPct val="25000"/>
                <a:buNone/>
              </a:pPr>
              <a:t>31</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Shape 26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68" name="Shape 26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FOSS compliance means following the licensing terms of FOSS licenses. It involves understanding the licenses, having processes to support the license terms, and having processes to address any oversights or errors.</a:t>
            </a:r>
          </a:p>
          <a:p>
            <a:pPr marL="0" marR="0" lvl="0" indent="0" algn="l" rtl="0">
              <a:spcBef>
                <a:spcPts val="0"/>
              </a:spcBef>
              <a:spcAft>
                <a:spcPts val="0"/>
              </a:spcAft>
              <a:buSzPct val="25000"/>
              <a:buNone/>
            </a:pPr>
            <a:endParaRPr sz="12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Arial"/>
              <a:buNone/>
            </a:pPr>
            <a:r>
              <a:rPr lang="en-US" sz="1200" b="0" i="0" u="none" strike="noStrike" cap="none">
                <a:solidFill>
                  <a:schemeClr val="dk1"/>
                </a:solidFill>
                <a:latin typeface="Roboto"/>
                <a:ea typeface="Roboto"/>
                <a:cs typeface="Roboto"/>
                <a:sym typeface="Roboto"/>
              </a:rPr>
              <a:t>The two main goals of a FOSS compliance program are </a:t>
            </a:r>
            <a:r>
              <a:rPr lang="en-US" sz="1200" b="1" i="0" u="none" strike="noStrike" cap="none">
                <a:solidFill>
                  <a:schemeClr val="dk1"/>
                </a:solidFill>
                <a:latin typeface="Roboto"/>
                <a:ea typeface="Roboto"/>
                <a:cs typeface="Roboto"/>
                <a:sym typeface="Roboto"/>
              </a:rPr>
              <a:t>know your obligations</a:t>
            </a:r>
            <a:r>
              <a:rPr lang="en-US" sz="1200" b="0" i="0" u="none" strike="noStrike" cap="none">
                <a:solidFill>
                  <a:schemeClr val="dk1"/>
                </a:solidFill>
                <a:latin typeface="Roboto"/>
                <a:ea typeface="Roboto"/>
                <a:cs typeface="Roboto"/>
                <a:sym typeface="Roboto"/>
              </a:rPr>
              <a:t> and to </a:t>
            </a:r>
            <a:r>
              <a:rPr lang="en-US" sz="1200" b="1" i="0" u="none" strike="noStrike" cap="none">
                <a:solidFill>
                  <a:schemeClr val="dk1"/>
                </a:solidFill>
                <a:latin typeface="Roboto"/>
                <a:ea typeface="Roboto"/>
                <a:cs typeface="Roboto"/>
                <a:sym typeface="Roboto"/>
              </a:rPr>
              <a:t>satisfy your obligations</a:t>
            </a:r>
            <a:r>
              <a:rPr lang="en-US" sz="1200" b="0" i="0" u="none" strike="noStrike" cap="none">
                <a:solidFill>
                  <a:schemeClr val="dk1"/>
                </a:solidFill>
                <a:latin typeface="Roboto"/>
                <a:ea typeface="Roboto"/>
                <a:cs typeface="Roboto"/>
                <a:sym typeface="Roboto"/>
              </a:rPr>
              <a:t>.</a:t>
            </a:r>
            <a:br>
              <a:rPr lang="en-US" sz="1200" b="0" i="0" u="none" strike="noStrike" cap="none">
                <a:solidFill>
                  <a:schemeClr val="dk1"/>
                </a:solidFill>
                <a:latin typeface="Roboto"/>
                <a:ea typeface="Roboto"/>
                <a:cs typeface="Roboto"/>
                <a:sym typeface="Roboto"/>
              </a:rPr>
            </a:br>
            <a:r>
              <a:rPr lang="en-US" sz="1200" b="0" i="0" u="none" strike="noStrike" cap="none">
                <a:solidFill>
                  <a:schemeClr val="dk1"/>
                </a:solidFill>
                <a:latin typeface="Roboto"/>
                <a:ea typeface="Roboto"/>
                <a:cs typeface="Roboto"/>
                <a:sym typeface="Roboto"/>
              </a:rPr>
              <a:t/>
            </a:r>
            <a:br>
              <a:rPr lang="en-US" sz="1200" b="0" i="0" u="none" strike="noStrike" cap="none">
                <a:solidFill>
                  <a:schemeClr val="dk1"/>
                </a:solidFill>
                <a:latin typeface="Roboto"/>
                <a:ea typeface="Roboto"/>
                <a:cs typeface="Roboto"/>
                <a:sym typeface="Roboto"/>
              </a:rPr>
            </a:br>
            <a:r>
              <a:rPr lang="en-US" sz="1200" b="0" i="0" u="none" strike="noStrike" cap="none">
                <a:solidFill>
                  <a:schemeClr val="dk1"/>
                </a:solidFill>
                <a:latin typeface="Roboto"/>
                <a:ea typeface="Roboto"/>
                <a:cs typeface="Roboto"/>
                <a:sym typeface="Roboto"/>
              </a:rPr>
              <a:t>The important business practices of a FOSS compliance program include:</a:t>
            </a:r>
          </a:p>
          <a:p>
            <a:pPr marL="171450" marR="0" lvl="0" indent="-171450" algn="l" rtl="0">
              <a:lnSpc>
                <a:spcPct val="100000"/>
              </a:lnSpc>
              <a:spcBef>
                <a:spcPts val="0"/>
              </a:spcBef>
              <a:spcAft>
                <a:spcPts val="0"/>
              </a:spcAft>
              <a:buClr>
                <a:schemeClr val="dk1"/>
              </a:buClr>
              <a:buSzPct val="100000"/>
              <a:buFont typeface="Arial"/>
              <a:buChar char="•"/>
            </a:pPr>
            <a:r>
              <a:rPr lang="en-US" sz="1200" b="0" i="0" u="none" strike="noStrike" cap="none">
                <a:solidFill>
                  <a:schemeClr val="dk1"/>
                </a:solidFill>
                <a:latin typeface="Roboto"/>
                <a:ea typeface="Roboto"/>
                <a:cs typeface="Roboto"/>
                <a:sym typeface="Roboto"/>
              </a:rPr>
              <a:t>Identification of the origin and license of FOSS software</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Tracking FOSS software within the development process</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Performing FOSS review and identifying license obligations</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Fulfillment of license obligations when product ships </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Oversight for FOSS Compliance Program, creation of policy, and compliance decisions</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Training</a:t>
            </a:r>
          </a:p>
          <a:p>
            <a:pPr marL="171450" marR="0" lvl="0" indent="-171450" algn="l" rtl="0">
              <a:spcBef>
                <a:spcPts val="0"/>
              </a:spcBef>
              <a:buClr>
                <a:schemeClr val="dk1"/>
              </a:buClr>
              <a:buSzPct val="100000"/>
              <a:buFont typeface="Arial"/>
              <a:buNone/>
            </a:pPr>
            <a:endParaRPr sz="1200" b="0" i="0" u="none" strike="noStrike" cap="none">
              <a:solidFill>
                <a:schemeClr val="dk1"/>
              </a:solidFill>
              <a:latin typeface="Roboto"/>
              <a:ea typeface="Roboto"/>
              <a:cs typeface="Roboto"/>
              <a:sym typeface="Roboto"/>
            </a:endParaRPr>
          </a:p>
          <a:p>
            <a:pPr marL="0" marR="0" lvl="0" indent="0" algn="l" rtl="0">
              <a:spcBef>
                <a:spcPts val="0"/>
              </a:spcBef>
              <a:buClr>
                <a:schemeClr val="dk1"/>
              </a:buClr>
              <a:buSzPct val="25000"/>
              <a:buFont typeface="Arial"/>
              <a:buNone/>
            </a:pPr>
            <a:r>
              <a:rPr lang="en-US" sz="1200" b="0" i="0" u="none" strike="noStrike" cap="none">
                <a:solidFill>
                  <a:schemeClr val="dk1"/>
                </a:solidFill>
                <a:latin typeface="Roboto"/>
                <a:ea typeface="Roboto"/>
                <a:cs typeface="Roboto"/>
                <a:sym typeface="Roboto"/>
              </a:rPr>
              <a:t>A FOSS compliance program provides various benefits such as an increased understanding of how FOSS impacts your organization, an increased understanding of the costs and risks associated with FOSS, better relations with the FOSS community and increased knowledge of available FOSS solutions.</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269" name="Shape 26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pPr marL="0" marR="0" lvl="0" indent="0" algn="r" rtl="0">
                <a:spcBef>
                  <a:spcPts val="0"/>
                </a:spcBef>
                <a:buSzPct val="25000"/>
                <a:buNone/>
              </a:pPr>
              <a:t>32</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Shape 27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75" name="Shape 27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lt1"/>
                </a:solidFill>
                <a:latin typeface="Roboto"/>
                <a:ea typeface="Roboto"/>
                <a:cs typeface="Roboto"/>
                <a:sym typeface="Roboto"/>
              </a:rPr>
              <a:t>This chapter describes some fundamental concepts in understanding FOSS usage</a:t>
            </a:r>
          </a:p>
        </p:txBody>
      </p:sp>
      <p:sp>
        <p:nvSpPr>
          <p:cNvPr id="276" name="Shape 27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lt1"/>
                </a:solidFill>
                <a:latin typeface="Roboto"/>
                <a:ea typeface="Roboto"/>
                <a:cs typeface="Roboto"/>
                <a:sym typeface="Roboto"/>
              </a:rPr>
              <a:pPr marL="0" marR="0" lvl="0" indent="0" algn="r" rtl="0">
                <a:spcBef>
                  <a:spcPts val="0"/>
                </a:spcBef>
                <a:buSzPct val="25000"/>
                <a:buNone/>
              </a:pPr>
              <a:t>33</a:t>
            </a:fld>
            <a:endParaRPr lang="en-US" sz="1200" b="0" i="0" u="none" strike="noStrike" cap="none">
              <a:solidFill>
                <a:schemeClr val="lt1"/>
              </a:solidFill>
              <a:latin typeface="Roboto"/>
              <a:ea typeface="Roboto"/>
              <a:cs typeface="Roboto"/>
              <a:sym typeface="Roboto"/>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Shape 2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82" name="Shape 28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This slide is about how the use of FOSS components is a consideration for your compliance. Different use cases will have different legal effects. The next few slides explain these concepts in more detail.</a:t>
            </a:r>
          </a:p>
        </p:txBody>
      </p:sp>
      <p:sp>
        <p:nvSpPr>
          <p:cNvPr id="283" name="Shape 28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pPr marL="0" marR="0" lvl="0" indent="0" algn="r" rtl="0">
                <a:spcBef>
                  <a:spcPts val="0"/>
                </a:spcBef>
                <a:buSzPct val="25000"/>
                <a:buNone/>
              </a:pPr>
              <a:t>34</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Shape 2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89" name="Shape 28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b="0" i="0" u="none" strike="noStrike" cap="none">
                <a:solidFill>
                  <a:schemeClr val="dk1"/>
                </a:solidFill>
                <a:latin typeface="Times"/>
                <a:ea typeface="Times"/>
                <a:cs typeface="Times"/>
                <a:sym typeface="Times"/>
              </a:rPr>
              <a:t>This slides outlines what incorporation means when using FOSS.</a:t>
            </a:r>
          </a:p>
        </p:txBody>
      </p:sp>
      <p:sp>
        <p:nvSpPr>
          <p:cNvPr id="290" name="Shape 29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pPr marL="0" marR="0" lvl="0" indent="0" algn="r" rtl="0">
                <a:spcBef>
                  <a:spcPts val="0"/>
                </a:spcBef>
                <a:buSzPct val="25000"/>
                <a:buNone/>
              </a:pPr>
              <a:t>35</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Shape 2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97" name="Shape 29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lnSpc>
                <a:spcPct val="100000"/>
              </a:lnSpc>
              <a:spcBef>
                <a:spcPts val="0"/>
              </a:spcBef>
              <a:spcAft>
                <a:spcPts val="0"/>
              </a:spcAft>
              <a:buClr>
                <a:schemeClr val="dk1"/>
              </a:buClr>
              <a:buSzPct val="25000"/>
              <a:buFont typeface="Times"/>
              <a:buNone/>
            </a:pPr>
            <a:r>
              <a:rPr lang="en-US" sz="1200" b="0" i="0" u="none" strike="noStrike" cap="none">
                <a:solidFill>
                  <a:schemeClr val="dk1"/>
                </a:solidFill>
                <a:latin typeface="Times"/>
                <a:ea typeface="Times"/>
                <a:cs typeface="Times"/>
                <a:sym typeface="Times"/>
              </a:rPr>
              <a:t>This slides outlines what linking means when using FOSS.</a:t>
            </a:r>
          </a:p>
          <a:p>
            <a:pPr marL="226427" marR="0" lvl="0" indent="-226427"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298" name="Shape 29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pPr marL="0" marR="0" lvl="0" indent="0" algn="r" rtl="0">
                <a:spcBef>
                  <a:spcPts val="0"/>
                </a:spcBef>
                <a:buSzPct val="25000"/>
                <a:buNone/>
              </a:pPr>
              <a:t>36</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Shape 30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05" name="Shape 30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lnSpc>
                <a:spcPct val="100000"/>
              </a:lnSpc>
              <a:spcBef>
                <a:spcPts val="0"/>
              </a:spcBef>
              <a:spcAft>
                <a:spcPts val="0"/>
              </a:spcAft>
              <a:buClr>
                <a:schemeClr val="dk1"/>
              </a:buClr>
              <a:buSzPct val="25000"/>
              <a:buFont typeface="Times"/>
              <a:buNone/>
            </a:pPr>
            <a:r>
              <a:rPr lang="en-US" sz="1200" b="0" i="0" u="none" strike="noStrike" cap="none">
                <a:solidFill>
                  <a:schemeClr val="dk1"/>
                </a:solidFill>
                <a:latin typeface="Times"/>
                <a:ea typeface="Times"/>
                <a:cs typeface="Times"/>
                <a:sym typeface="Times"/>
              </a:rPr>
              <a:t>This slides outlines what modification means when using FOSS.</a:t>
            </a:r>
          </a:p>
          <a:p>
            <a:pPr marL="226427" marR="0" lvl="0" indent="-226427"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306" name="Shape 30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pPr marL="0" marR="0" lvl="0" indent="0" algn="r" rtl="0">
                <a:spcBef>
                  <a:spcPts val="0"/>
                </a:spcBef>
                <a:buSzPct val="25000"/>
                <a:buNone/>
              </a:pPr>
              <a:t>37</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Shape 3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16" name="Shape 31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lnSpc>
                <a:spcPct val="100000"/>
              </a:lnSpc>
              <a:spcBef>
                <a:spcPts val="0"/>
              </a:spcBef>
              <a:spcAft>
                <a:spcPts val="0"/>
              </a:spcAft>
              <a:buClr>
                <a:schemeClr val="dk1"/>
              </a:buClr>
              <a:buSzPct val="25000"/>
              <a:buFont typeface="Times"/>
              <a:buNone/>
            </a:pPr>
            <a:r>
              <a:rPr lang="en-US" sz="1200" b="0" i="0" u="none" strike="noStrike" cap="none">
                <a:solidFill>
                  <a:schemeClr val="dk1"/>
                </a:solidFill>
                <a:latin typeface="Times"/>
                <a:ea typeface="Times"/>
                <a:cs typeface="Times"/>
                <a:sym typeface="Times"/>
              </a:rPr>
              <a:t>This slides outlines what translation means when using FOSS.</a:t>
            </a:r>
          </a:p>
          <a:p>
            <a:pPr marL="226427" marR="0" lvl="0" indent="-226427"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317" name="Shape 31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pPr marL="0" marR="0" lvl="0" indent="0" algn="r" rtl="0">
                <a:spcBef>
                  <a:spcPts val="0"/>
                </a:spcBef>
                <a:buSzPct val="25000"/>
                <a:buNone/>
              </a:pPr>
              <a:t>38</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Shape 32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24" name="Shape 32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Times"/>
              <a:buNone/>
            </a:pPr>
            <a:r>
              <a:rPr lang="en-US" sz="1200" b="0" i="0" u="none" strike="noStrike" cap="none">
                <a:solidFill>
                  <a:schemeClr val="dk1"/>
                </a:solidFill>
                <a:latin typeface="Times"/>
                <a:ea typeface="Times"/>
                <a:cs typeface="Times"/>
                <a:sym typeface="Times"/>
              </a:rPr>
              <a:t>This slides explains that development tools may do some of these actions “behind the scene”, and this is an area that companies should be aware of.</a:t>
            </a:r>
          </a:p>
          <a:p>
            <a:pPr marL="0" marR="0" lvl="0" indent="0"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325" name="Shape 32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pPr marL="0" marR="0" lvl="0" indent="0" algn="r" rtl="0">
                <a:spcBef>
                  <a:spcPts val="0"/>
                </a:spcBef>
                <a:buSzPct val="25000"/>
                <a:buNone/>
              </a:pPr>
              <a:t>39</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2" name="Shape 7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is intended to help a company identify where their internal FOSS policy is located in the company documentation.</a:t>
            </a:r>
          </a:p>
        </p:txBody>
      </p:sp>
      <p:sp>
        <p:nvSpPr>
          <p:cNvPr id="73" name="Shape 7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pPr marL="0" marR="0" lvl="0" indent="0" algn="r" rtl="0">
                <a:spcBef>
                  <a:spcPts val="0"/>
                </a:spcBef>
                <a:buSzPct val="25000"/>
                <a:buNone/>
              </a:pPr>
              <a:t>4</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Shape 3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35" name="Shape 33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This slide explains some of the concepts behind distribution. Because FOSS licenses usually apply during distribution, this is a key point to consider in a compliance program.</a:t>
            </a:r>
          </a:p>
        </p:txBody>
      </p:sp>
      <p:sp>
        <p:nvSpPr>
          <p:cNvPr id="336" name="Shape 33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pPr marL="0" marR="0" lvl="0" indent="0" algn="r" rtl="0">
                <a:spcBef>
                  <a:spcPts val="0"/>
                </a:spcBef>
                <a:buSzPct val="25000"/>
                <a:buNone/>
              </a:pPr>
              <a:t>40</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Shape 3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42" name="Shape 34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Incorporation is when you copy portions of a FOSS component into your software product. </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Linking is when you link or join a FOSS component with your software product. </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Modification is when you make changes to a FOSS component.</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Translation is when you transform the code from one state to another.</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When thinking about distribution of Open Source you should consider to things:</a:t>
            </a: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Who receives the software?</a:t>
            </a:r>
          </a:p>
          <a:p>
            <a:pPr marL="617220" marR="0" lvl="1" indent="-350519" algn="l" rtl="0">
              <a:spcBef>
                <a:spcPts val="0"/>
              </a:spcBef>
              <a:buClr>
                <a:schemeClr val="dk1"/>
              </a:buClr>
              <a:buSzPct val="100000"/>
              <a:buFont typeface="Arial"/>
              <a:buChar char="•"/>
            </a:pPr>
            <a:r>
              <a:rPr lang="en-US" sz="2400" b="0" i="0" u="none" strike="noStrike" cap="none">
                <a:solidFill>
                  <a:schemeClr val="dk1"/>
                </a:solidFill>
                <a:latin typeface="Roboto"/>
                <a:ea typeface="Roboto"/>
                <a:cs typeface="Roboto"/>
                <a:sym typeface="Roboto"/>
              </a:rPr>
              <a:t>Customer/Partner</a:t>
            </a:r>
          </a:p>
          <a:p>
            <a:pPr marL="617220" marR="0" lvl="1" indent="-350519" algn="l" rtl="0">
              <a:spcBef>
                <a:spcPts val="0"/>
              </a:spcBef>
              <a:buClr>
                <a:schemeClr val="dk1"/>
              </a:buClr>
              <a:buSzPct val="100000"/>
              <a:buFont typeface="Arial"/>
              <a:buChar char="•"/>
            </a:pPr>
            <a:r>
              <a:rPr lang="en-US" sz="2400" b="0" i="0" u="none" strike="noStrike" cap="none">
                <a:solidFill>
                  <a:schemeClr val="dk1"/>
                </a:solidFill>
                <a:latin typeface="Roboto"/>
                <a:ea typeface="Roboto"/>
                <a:cs typeface="Roboto"/>
                <a:sym typeface="Roboto"/>
              </a:rPr>
              <a:t>Community project</a:t>
            </a: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What is the format for delivery?</a:t>
            </a:r>
          </a:p>
          <a:p>
            <a:pPr marL="617220" marR="0" lvl="1" indent="-350519" algn="l" rtl="0">
              <a:spcBef>
                <a:spcPts val="0"/>
              </a:spcBef>
              <a:buClr>
                <a:schemeClr val="dk1"/>
              </a:buClr>
              <a:buSzPct val="100000"/>
              <a:buFont typeface="Arial"/>
              <a:buChar char="•"/>
            </a:pPr>
            <a:r>
              <a:rPr lang="en-US" sz="2400" b="0" i="0" u="none" strike="noStrike" cap="none">
                <a:solidFill>
                  <a:schemeClr val="dk1"/>
                </a:solidFill>
                <a:latin typeface="Roboto"/>
                <a:ea typeface="Roboto"/>
                <a:cs typeface="Roboto"/>
                <a:sym typeface="Roboto"/>
              </a:rPr>
              <a:t>Source code delivery</a:t>
            </a:r>
          </a:p>
          <a:p>
            <a:pPr marL="617220" marR="0" lvl="1" indent="-350519" algn="l" rtl="0">
              <a:spcBef>
                <a:spcPts val="0"/>
              </a:spcBef>
              <a:buClr>
                <a:schemeClr val="dk1"/>
              </a:buClr>
              <a:buSzPct val="100000"/>
              <a:buFont typeface="Arial"/>
              <a:buChar char="•"/>
            </a:pPr>
            <a:r>
              <a:rPr lang="en-US" sz="2400" b="0" i="0" u="none" strike="noStrike" cap="none">
                <a:solidFill>
                  <a:schemeClr val="dk1"/>
                </a:solidFill>
                <a:latin typeface="Roboto"/>
                <a:ea typeface="Roboto"/>
                <a:cs typeface="Roboto"/>
                <a:sym typeface="Roboto"/>
              </a:rPr>
              <a:t>Binary delivery</a:t>
            </a:r>
          </a:p>
          <a:p>
            <a:pPr marL="617220" marR="0" lvl="1" indent="-350519" algn="l" rtl="0">
              <a:spcBef>
                <a:spcPts val="0"/>
              </a:spcBef>
              <a:buClr>
                <a:schemeClr val="dk1"/>
              </a:buClr>
              <a:buSzPct val="100000"/>
              <a:buFont typeface="Arial"/>
              <a:buChar char="•"/>
            </a:pPr>
            <a:r>
              <a:rPr lang="en-US" sz="2400" b="0" i="0" u="none" strike="noStrike" cap="none">
                <a:solidFill>
                  <a:schemeClr val="dk1"/>
                </a:solidFill>
                <a:latin typeface="Roboto"/>
                <a:ea typeface="Roboto"/>
                <a:cs typeface="Roboto"/>
                <a:sym typeface="Roboto"/>
              </a:rPr>
              <a:t>Pre-loaded onto hardware</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p:txBody>
      </p:sp>
      <p:sp>
        <p:nvSpPr>
          <p:cNvPr id="343" name="Shape 34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pPr marL="0" marR="0" lvl="0" indent="0" algn="r" rtl="0">
                <a:spcBef>
                  <a:spcPts val="0"/>
                </a:spcBef>
                <a:buSzPct val="25000"/>
                <a:buNone/>
              </a:pPr>
              <a:t>41</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Shape 34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49" name="Shape 34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lt1"/>
                </a:solidFill>
                <a:latin typeface="Roboto"/>
                <a:ea typeface="Roboto"/>
                <a:cs typeface="Roboto"/>
                <a:sym typeface="Roboto"/>
              </a:rPr>
              <a:t>This chapter describes a “FOSS Review” process in which FOSS usage is analyzed and the relevant obligations are determined</a:t>
            </a:r>
          </a:p>
          <a:p>
            <a:pPr marL="0" marR="0" lvl="0" indent="0" algn="l" rtl="0">
              <a:spcBef>
                <a:spcPts val="0"/>
              </a:spcBef>
              <a:buSzPct val="25000"/>
              <a:buNone/>
            </a:pPr>
            <a:endParaRPr sz="1200" b="0" i="0" u="none" strike="noStrike" cap="none">
              <a:solidFill>
                <a:schemeClr val="lt1"/>
              </a:solidFill>
              <a:latin typeface="Roboto"/>
              <a:ea typeface="Roboto"/>
              <a:cs typeface="Roboto"/>
              <a:sym typeface="Roboto"/>
            </a:endParaRPr>
          </a:p>
        </p:txBody>
      </p:sp>
      <p:sp>
        <p:nvSpPr>
          <p:cNvPr id="350" name="Shape 35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lt1"/>
                </a:solidFill>
                <a:latin typeface="Roboto"/>
                <a:ea typeface="Roboto"/>
                <a:cs typeface="Roboto"/>
                <a:sym typeface="Roboto"/>
              </a:rPr>
              <a:pPr marL="0" marR="0" lvl="0" indent="0" algn="r" rtl="0">
                <a:spcBef>
                  <a:spcPts val="0"/>
                </a:spcBef>
                <a:buSzPct val="25000"/>
                <a:buNone/>
              </a:pPr>
              <a:t>42</a:t>
            </a:fld>
            <a:endParaRPr lang="en-US" sz="1200">
              <a:solidFill>
                <a:schemeClr val="lt1"/>
              </a:solidFill>
              <a:latin typeface="Roboto"/>
              <a:ea typeface="Roboto"/>
              <a:cs typeface="Roboto"/>
              <a:sym typeface="Roboto"/>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Shape 35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56" name="Shape 35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 FOSS Review is a basic building block of a FOSS Compliance Program.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A FOSS Review can be the meeting point for engineering, business and legal teams, and can require planning and organization to successfully conduct on a large scale.</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Engineering or developer teams may participate in gathering relevant information</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Legal teams analyze and determine license obligations and provide guidance</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Business and engineering teams may receive and implement guidance</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357" name="Shape 35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pPr marL="0" marR="0" lvl="0" indent="0" algn="r" rtl="0">
                <a:spcBef>
                  <a:spcPts val="0"/>
                </a:spcBef>
                <a:buSzPct val="25000"/>
                <a:buNone/>
              </a:pPr>
              <a:t>43</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Shape 36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63" name="Shape 363"/>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 first step is to identify the proper parties to initiate a FOSS Review</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Important questions to ask include:</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Who are the decision makers about FOSS usage (managers, architects, individual engineers, etc.)? </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How can they raise questions about FOSS usage?</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Is there a regular point in your development process where FOSS Reviews can begin?</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364" name="Shape 364"/>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pPr marL="0" marR="0" lvl="0" indent="0" algn="r" rtl="0">
                <a:spcBef>
                  <a:spcPts val="0"/>
                </a:spcBef>
                <a:buSzPct val="25000"/>
                <a:buNone/>
              </a:pPr>
              <a:t>44</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Shape 37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78" name="Shape 37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dirty="0">
                <a:solidFill>
                  <a:schemeClr val="dk1"/>
                </a:solidFill>
                <a:latin typeface="Roboto"/>
                <a:ea typeface="Roboto"/>
                <a:cs typeface="Roboto"/>
                <a:sym typeface="Roboto"/>
              </a:rPr>
              <a:t>It should be noted that this list of information looks quite large. However, the amount of information required depends on the size of your company and what you intend to do with the FOSS code. Large entities tend to require more information than small entities.</a:t>
            </a:r>
          </a:p>
          <a:p>
            <a:pPr marL="0" marR="0" lvl="0" indent="0" algn="l" rtl="0">
              <a:spcBef>
                <a:spcPts val="0"/>
              </a:spcBef>
              <a:spcAft>
                <a:spcPts val="0"/>
              </a:spcAft>
              <a:buSzPct val="25000"/>
              <a:buNone/>
            </a:pPr>
            <a:endParaRPr sz="1200" b="0" i="0" u="none" strike="noStrike" cap="none" dirty="0">
              <a:solidFill>
                <a:schemeClr val="dk1"/>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dirty="0">
                <a:solidFill>
                  <a:schemeClr val="dk1"/>
                </a:solidFill>
                <a:latin typeface="Roboto"/>
                <a:ea typeface="Roboto"/>
                <a:cs typeface="Roboto"/>
                <a:sym typeface="Roboto"/>
              </a:rPr>
              <a:t>There are a couple additional issues in the case of external vendors. First, you may need to follow up with the vendor if FOSS issues arise in the future, and having a reliable point of contact is important. You may also need to meet FOSS license obligations for FOSS delivered from the vendor. Ensure you have the notices and source code as needed to meet these obligations.</a:t>
            </a:r>
          </a:p>
        </p:txBody>
      </p:sp>
      <p:sp>
        <p:nvSpPr>
          <p:cNvPr id="379" name="Shape 37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pPr marL="0" marR="0" lvl="0" indent="0" algn="r" rtl="0">
                <a:spcBef>
                  <a:spcPts val="0"/>
                </a:spcBef>
                <a:buSzPct val="25000"/>
                <a:buNone/>
              </a:pPr>
              <a:t>45</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Shape 38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86" name="Shape 38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 FOSS Review team may consist of an interdisciplinary team</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 legal team, which may include in-house or outside attorneys, reviews and evaluates the FOSS usage for license obligations</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 legal team may be supported by others, including:</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Scanning and tooling teams that identify and track FOSS usage. These teams may provide support using code scanning or forensics tools to identify FOSS components in a codebase. The teams may also organize and track information gathered regarding FOSS usage to assist with later compliance processes.</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Other specialists or representatives that may be impacted by FOSS-related issues, such as commercial licensing, compliance or business planning teams.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387" name="Shape 38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pPr marL="0" marR="0" lvl="0" indent="0" algn="r" rtl="0">
                <a:spcBef>
                  <a:spcPts val="0"/>
                </a:spcBef>
                <a:buSzPct val="25000"/>
                <a:buNone/>
              </a:pPr>
              <a:t>46</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Shape 40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07" name="Shape 40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 FOSS Review team should have the expertise to properly assess the FOSS usage. This may require support from engineering teams to educate legal and business teams about the proposed FOSS usage. For example, code scanning may be used to locate undisclosed FOSS usage.</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Once the proposed FOSS usage has been fully assessed, the legal team will then have the necessary information on which to make its judgments.</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408" name="Shape 40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pPr marL="0" marR="0" lvl="0" indent="0" algn="r" rtl="0">
                <a:spcBef>
                  <a:spcPts val="0"/>
                </a:spcBef>
                <a:buSzPct val="25000"/>
                <a:buNone/>
              </a:pPr>
              <a:t>47</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Shape 4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20" name="Shape 42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the big picture of what Open Source code scanning tools are, how they work, and where a new user can start to gather knowledge about the subject.</a:t>
            </a:r>
          </a:p>
        </p:txBody>
      </p:sp>
      <p:sp>
        <p:nvSpPr>
          <p:cNvPr id="421" name="Shape 42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pPr marL="0" marR="0" lvl="0" indent="0" algn="r" rtl="0">
                <a:spcBef>
                  <a:spcPts val="0"/>
                </a:spcBef>
                <a:buSzPct val="25000"/>
                <a:buNone/>
              </a:pPr>
              <a:t>48</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Shape 42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27" name="Shape 42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 FOSS Review process should be flexible enough to allow the interested parties to collaborate. Sometimes a FOSS usage scenario may not be clear to the FOSS review team. The engineering team will need the ability to provide further input. Likewise, the engineering team may need assistance in implementing guidance from the FOSS review team.</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428" name="Shape 42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pPr marL="0" marR="0" lvl="0" indent="0" algn="r" rtl="0">
                <a:spcBef>
                  <a:spcPts val="0"/>
                </a:spcBef>
                <a:buSzPct val="25000"/>
                <a:buNone/>
              </a:pPr>
              <a:t>49</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Shape 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9" name="Shape 7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lt1"/>
              </a:buClr>
              <a:buSzPct val="25000"/>
              <a:buFont typeface="Roboto"/>
              <a:buNone/>
            </a:pPr>
            <a:r>
              <a:rPr lang="en-US" sz="1200" b="0" i="0" u="none" strike="noStrike" cap="none">
                <a:solidFill>
                  <a:schemeClr val="lt1"/>
                </a:solidFill>
                <a:latin typeface="Roboto"/>
                <a:ea typeface="Roboto"/>
                <a:cs typeface="Roboto"/>
                <a:sym typeface="Roboto"/>
              </a:rPr>
              <a:t>This chapter is focused on the “big picture” of Intellectual Property. This chapter is probably most useful for managers or developers who might not fully understand the fundamentals of copyright, patent and trademark law.</a:t>
            </a:r>
          </a:p>
        </p:txBody>
      </p:sp>
      <p:sp>
        <p:nvSpPr>
          <p:cNvPr id="80" name="Shape 8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lt1"/>
                </a:solidFill>
                <a:latin typeface="Roboto"/>
                <a:ea typeface="Roboto"/>
                <a:cs typeface="Roboto"/>
                <a:sym typeface="Roboto"/>
              </a:rPr>
              <a:pPr marL="0" marR="0" lvl="0" indent="0" algn="r" rtl="0">
                <a:spcBef>
                  <a:spcPts val="0"/>
                </a:spcBef>
                <a:buSzPct val="25000"/>
                <a:buNone/>
              </a:pPr>
              <a:t>5</a:t>
            </a:fld>
            <a:endParaRPr lang="en-US" sz="1200" b="0" i="0" u="none" strike="noStrike" cap="none">
              <a:solidFill>
                <a:schemeClr val="lt1"/>
              </a:solidFill>
              <a:latin typeface="Roboto"/>
              <a:ea typeface="Roboto"/>
              <a:cs typeface="Roboto"/>
              <a:sym typeface="Roboto"/>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Shape 45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53" name="Shape 453"/>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 FOSS Review process should have oversight (for example, an Executive Review Committee in this diagram). The oversight committee may make important policy decisions or resolve disagreements between parties in the review process.</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454" name="Shape 454"/>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pPr marL="0" marR="0" lvl="0" indent="0" algn="r" rtl="0">
                <a:spcBef>
                  <a:spcPts val="0"/>
                </a:spcBef>
                <a:buSzPct val="25000"/>
                <a:buNone/>
              </a:pPr>
              <a:t>50</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Shape 48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82" name="Shape 48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To gather and analyze information regarding FOSS usage and to produce appropriate guidance.</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Initiate a FOSS review process. The method for initiating this process may vary by company, but should be open to those who are involved in using FOSS in development.</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Initiate a FOSS review process or contact the FOSS review team. The process should be flexible enough so that FOSS users in your organization have access to guidance.</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 package name, version, download URL, license, description and intended use in your product is a good starting point. The precisely level of detail you will need depends on your organization and intended use case.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 copyright notices, attribution and source code normally helps to identify who is licensing the FOSS software.</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Development team's point of contact in case you need to follow up with future FOSS issues. You may also want to obtain copyright and attribution notices, and source code for vendor modifications if these are needed to satisfy license obligations for FOSS licenses governing the third party software.</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Check information for completeness, consistency and accuracy. This process may be assisted by support teams, including teams that run code scanning tools to scan for undisclosed FOSS usage. </a:t>
            </a:r>
          </a:p>
        </p:txBody>
      </p:sp>
      <p:sp>
        <p:nvSpPr>
          <p:cNvPr id="483" name="Shape 48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pPr marL="0" marR="0" lvl="0" indent="0" algn="r" rtl="0">
                <a:spcBef>
                  <a:spcPts val="0"/>
                </a:spcBef>
                <a:buSzPct val="25000"/>
                <a:buNone/>
              </a:pPr>
              <a:t>51</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Shape 48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89" name="Shape 48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lt1"/>
                </a:solidFill>
                <a:latin typeface="Roboto"/>
                <a:ea typeface="Roboto"/>
                <a:cs typeface="Roboto"/>
                <a:sym typeface="Roboto"/>
              </a:rPr>
              <a:t>This chapter contains an example of a detailed end to end compliance management process. </a:t>
            </a:r>
          </a:p>
          <a:p>
            <a:pPr marL="0" marR="0" lvl="0" indent="0" algn="l" rtl="0">
              <a:spcBef>
                <a:spcPts val="0"/>
              </a:spcBef>
              <a:buSzPct val="25000"/>
              <a:buNone/>
            </a:pPr>
            <a:endParaRPr sz="1200" b="0" i="0" u="none" strike="noStrike" cap="none">
              <a:solidFill>
                <a:schemeClr val="lt1"/>
              </a:solidFill>
              <a:latin typeface="Roboto"/>
              <a:ea typeface="Roboto"/>
              <a:cs typeface="Roboto"/>
              <a:sym typeface="Roboto"/>
            </a:endParaRPr>
          </a:p>
        </p:txBody>
      </p:sp>
      <p:sp>
        <p:nvSpPr>
          <p:cNvPr id="490" name="Shape 49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lt1"/>
                </a:solidFill>
                <a:latin typeface="Roboto"/>
                <a:ea typeface="Roboto"/>
                <a:cs typeface="Roboto"/>
                <a:sym typeface="Roboto"/>
              </a:rPr>
              <a:pPr marL="0" marR="0" lvl="0" indent="0" algn="r" rtl="0">
                <a:spcBef>
                  <a:spcPts val="0"/>
                </a:spcBef>
                <a:buSzPct val="25000"/>
                <a:buNone/>
              </a:pPr>
              <a:t>52</a:t>
            </a:fld>
            <a:endParaRPr lang="en-US" sz="1200">
              <a:solidFill>
                <a:schemeClr val="lt1"/>
              </a:solidFill>
              <a:latin typeface="Roboto"/>
              <a:ea typeface="Roboto"/>
              <a:cs typeface="Roboto"/>
              <a:sym typeface="Roboto"/>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Shape 50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10" name="Shape 51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describes what a Small to Medium Enterprise (SME)might need to do to build and deploy an effective compliance program.</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511" name="Shape 51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pPr marL="0" marR="0" lvl="0" indent="0" algn="r" rtl="0">
                <a:spcBef>
                  <a:spcPts val="0"/>
                </a:spcBef>
                <a:buSzPct val="25000"/>
                <a:buNone/>
              </a:pPr>
              <a:t>53</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Shape 51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18" name="Shape 51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is an overview of the steps that a larger enterprise might use for their process.</a:t>
            </a:r>
          </a:p>
        </p:txBody>
      </p:sp>
      <p:sp>
        <p:nvSpPr>
          <p:cNvPr id="519" name="Shape 51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pPr marL="0" marR="0" lvl="0" indent="0" algn="r" rtl="0">
                <a:spcBef>
                  <a:spcPts val="0"/>
                </a:spcBef>
                <a:buSzPct val="25000"/>
                <a:buNone/>
              </a:pPr>
              <a:t>54</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2"/>
        <p:cNvGrpSpPr/>
        <p:nvPr/>
      </p:nvGrpSpPr>
      <p:grpSpPr>
        <a:xfrm>
          <a:off x="0" y="0"/>
          <a:ext cx="0" cy="0"/>
          <a:chOff x="0" y="0"/>
          <a:chExt cx="0" cy="0"/>
        </a:xfrm>
      </p:grpSpPr>
      <p:sp>
        <p:nvSpPr>
          <p:cNvPr id="573" name="Shape 57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74" name="Shape 57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 first step in our example process is to identify FOSS usage.</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step may have been initiated by one of the events listed in “prerequisites.” For example, a development team may have initiated a request (or initiated a FOSS Review). The step may also begin if the review team discovers or is notified that FOSS is being used in a software release or in third party software used by the company, and that a proper review needs to take place.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In this example, the FOSS review team may identify FOSS usage through review requests from engineers, from performing scans of internally-developed and third-party software, or reviewing code checked into development branches. The review team will then create a record of the review, then move to the next step (“Audit”).</a:t>
            </a:r>
          </a:p>
        </p:txBody>
      </p:sp>
      <p:sp>
        <p:nvSpPr>
          <p:cNvPr id="575" name="Shape 57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pPr marL="0" marR="0" lvl="0" indent="0" algn="r" rtl="0">
                <a:spcBef>
                  <a:spcPts val="0"/>
                </a:spcBef>
                <a:buSzPct val="25000"/>
                <a:buNone/>
              </a:pPr>
              <a:t>55</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Shape 59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00" name="Shape 60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dirty="0">
                <a:solidFill>
                  <a:schemeClr val="dk1"/>
                </a:solidFill>
                <a:latin typeface="Roboto"/>
                <a:ea typeface="Roboto"/>
                <a:cs typeface="Roboto"/>
                <a:sym typeface="Roboto"/>
              </a:rPr>
              <a:t>The next step is auditing source code identified in the previous step.</a:t>
            </a:r>
          </a:p>
          <a:p>
            <a:pPr marL="0" marR="0" lvl="0" indent="0" algn="l" rtl="0">
              <a:spcBef>
                <a:spcPts val="0"/>
              </a:spcBef>
              <a:buSzPct val="25000"/>
              <a:buNone/>
            </a:pPr>
            <a:endParaRPr sz="1200" b="0" i="0" u="none" strike="noStrike" cap="none" dirty="0">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dirty="0">
                <a:solidFill>
                  <a:schemeClr val="dk1"/>
                </a:solidFill>
                <a:latin typeface="Roboto"/>
                <a:ea typeface="Roboto"/>
                <a:cs typeface="Roboto"/>
                <a:sym typeface="Roboto"/>
              </a:rPr>
              <a:t>In our example, the company may conduct research into the identified FOSS component (e.g., review declared licenses, research origins of the FOSS component). The company may also scan the source code to verify the origin and composition of the code. </a:t>
            </a:r>
          </a:p>
          <a:p>
            <a:pPr marL="0" marR="0" lvl="0" indent="0" algn="l" rtl="0">
              <a:spcBef>
                <a:spcPts val="0"/>
              </a:spcBef>
              <a:buSzPct val="25000"/>
              <a:buNone/>
            </a:pPr>
            <a:endParaRPr sz="1200" b="0" i="0" u="none" strike="noStrike" cap="none" dirty="0">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dirty="0">
                <a:solidFill>
                  <a:schemeClr val="dk1"/>
                </a:solidFill>
                <a:latin typeface="Roboto"/>
                <a:ea typeface="Roboto"/>
                <a:cs typeface="Roboto"/>
                <a:sym typeface="Roboto"/>
              </a:rPr>
              <a:t>The review team may then produce an audit report with its conclusions regarding the origin and licensing of the source code.</a:t>
            </a:r>
          </a:p>
        </p:txBody>
      </p:sp>
      <p:sp>
        <p:nvSpPr>
          <p:cNvPr id="601" name="Shape 60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pPr marL="0" marR="0" lvl="0" indent="0" algn="r" rtl="0">
                <a:spcBef>
                  <a:spcPts val="0"/>
                </a:spcBef>
                <a:buSzPct val="25000"/>
                <a:buNone/>
              </a:pPr>
              <a:t>56</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4"/>
        <p:cNvGrpSpPr/>
        <p:nvPr/>
      </p:nvGrpSpPr>
      <p:grpSpPr>
        <a:xfrm>
          <a:off x="0" y="0"/>
          <a:ext cx="0" cy="0"/>
          <a:chOff x="0" y="0"/>
          <a:chExt cx="0" cy="0"/>
        </a:xfrm>
      </p:grpSpPr>
      <p:sp>
        <p:nvSpPr>
          <p:cNvPr id="625" name="Shape 62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26" name="Shape 62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dirty="0">
                <a:solidFill>
                  <a:schemeClr val="dk1"/>
                </a:solidFill>
                <a:latin typeface="Roboto"/>
                <a:ea typeface="Roboto"/>
                <a:cs typeface="Roboto"/>
                <a:sym typeface="Roboto"/>
              </a:rPr>
              <a:t>Once an audit report is produced that confirms the origin and licensing of source code, the review team should flag and review any issues under the company FOSS policy. For example, the earlier steps may have identified a FOSS component that contains other FOSS code under an incompatible license. The review team should provide appropriate feedback to the engineering team to resolve the issues.</a:t>
            </a:r>
          </a:p>
        </p:txBody>
      </p:sp>
      <p:sp>
        <p:nvSpPr>
          <p:cNvPr id="627" name="Shape 62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pPr marL="0" marR="0" lvl="0" indent="0" algn="r" rtl="0">
                <a:spcBef>
                  <a:spcPts val="0"/>
                </a:spcBef>
                <a:buSzPct val="25000"/>
                <a:buNone/>
              </a:pPr>
              <a:t>57</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0"/>
        <p:cNvGrpSpPr/>
        <p:nvPr/>
      </p:nvGrpSpPr>
      <p:grpSpPr>
        <a:xfrm>
          <a:off x="0" y="0"/>
          <a:ext cx="0" cy="0"/>
          <a:chOff x="0" y="0"/>
          <a:chExt cx="0" cy="0"/>
        </a:xfrm>
      </p:grpSpPr>
      <p:sp>
        <p:nvSpPr>
          <p:cNvPr id="651" name="Shape 65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52" name="Shape 65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dirty="0">
                <a:solidFill>
                  <a:schemeClr val="dk1"/>
                </a:solidFill>
                <a:latin typeface="Roboto"/>
                <a:ea typeface="Roboto"/>
                <a:cs typeface="Roboto"/>
                <a:sym typeface="Roboto"/>
              </a:rPr>
              <a:t>This slide contains a template that may be used to illustrate FOSS usage and its relationship with company software. For example, how are FOSS and company components linked together? Templates such as these may be created by engineering teams to help educate the FOSS review team about planned FOSS usage.</a:t>
            </a:r>
          </a:p>
          <a:p>
            <a:pPr marL="0" marR="0" lvl="0" indent="0" algn="l" rtl="0">
              <a:spcBef>
                <a:spcPts val="0"/>
              </a:spcBef>
              <a:buSzPct val="25000"/>
              <a:buNone/>
            </a:pPr>
            <a:endParaRPr sz="1200" b="0" i="0" u="none" strike="noStrike" cap="none" dirty="0">
              <a:solidFill>
                <a:schemeClr val="dk1"/>
              </a:solidFill>
              <a:latin typeface="Roboto"/>
              <a:ea typeface="Roboto"/>
              <a:cs typeface="Roboto"/>
              <a:sym typeface="Roboto"/>
            </a:endParaRPr>
          </a:p>
        </p:txBody>
      </p:sp>
      <p:sp>
        <p:nvSpPr>
          <p:cNvPr id="653" name="Shape 65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pPr marL="0" marR="0" lvl="0" indent="0" algn="r" rtl="0">
                <a:spcBef>
                  <a:spcPts val="0"/>
                </a:spcBef>
                <a:buSzPct val="25000"/>
                <a:buNone/>
              </a:pPr>
              <a:t>58</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3"/>
        <p:cNvGrpSpPr/>
        <p:nvPr/>
      </p:nvGrpSpPr>
      <p:grpSpPr>
        <a:xfrm>
          <a:off x="0" y="0"/>
          <a:ext cx="0" cy="0"/>
          <a:chOff x="0" y="0"/>
          <a:chExt cx="0" cy="0"/>
        </a:xfrm>
      </p:grpSpPr>
      <p:sp>
        <p:nvSpPr>
          <p:cNvPr id="694" name="Shape 69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95" name="Shape 69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In this step, the FOSS review team reviews the facts collected in the previous steps and identifies the company’s obligations under the FOSS licenses.</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step may be closely linked with the previous step (Resolving Audit Issues). In the previous step we removed FOSS usage that did not conform to company policy. In this step, we evaluate and identify the license obligations for FOSS usage that is retained.</a:t>
            </a:r>
          </a:p>
        </p:txBody>
      </p:sp>
      <p:sp>
        <p:nvSpPr>
          <p:cNvPr id="696" name="Shape 69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pPr marL="0" marR="0" lvl="0" indent="0" algn="r" rtl="0">
                <a:spcBef>
                  <a:spcPts val="0"/>
                </a:spcBef>
                <a:buSzPct val="25000"/>
                <a:buNone/>
              </a:pPr>
              <a:t>59</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86" name="Shape 8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overview is not intended to cover all aspects of Intellectual Property. It is intended to provide context for the “big picture” and to establish that today we are only discussing copyright and patents, the areas most relevant to FOSS compliance.</a:t>
            </a:r>
          </a:p>
        </p:txBody>
      </p:sp>
      <p:sp>
        <p:nvSpPr>
          <p:cNvPr id="87" name="Shape 8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pPr marL="0" marR="0" lvl="0" indent="0" algn="r" rtl="0">
                <a:spcBef>
                  <a:spcPts val="0"/>
                </a:spcBef>
                <a:buSzPct val="25000"/>
                <a:buNone/>
              </a:pPr>
              <a:t>6</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9"/>
        <p:cNvGrpSpPr/>
        <p:nvPr/>
      </p:nvGrpSpPr>
      <p:grpSpPr>
        <a:xfrm>
          <a:off x="0" y="0"/>
          <a:ext cx="0" cy="0"/>
          <a:chOff x="0" y="0"/>
          <a:chExt cx="0" cy="0"/>
        </a:xfrm>
      </p:grpSpPr>
      <p:sp>
        <p:nvSpPr>
          <p:cNvPr id="720" name="Shape 72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21" name="Shape 721"/>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In the approval step of our example process, the review team communicates whether it approves of the FOSS usage in question, along with any associated conditions or obligations. The approval should also include important details such as version numbers of FOSS components and the approved usage scenario.</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722" name="Shape 722"/>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pPr marL="0" marR="0" lvl="0" indent="0" algn="r" rtl="0">
                <a:spcBef>
                  <a:spcPts val="0"/>
                </a:spcBef>
                <a:buSzPct val="25000"/>
                <a:buNone/>
              </a:pPr>
              <a:t>60</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3"/>
        <p:cNvGrpSpPr/>
        <p:nvPr/>
      </p:nvGrpSpPr>
      <p:grpSpPr>
        <a:xfrm>
          <a:off x="0" y="0"/>
          <a:ext cx="0" cy="0"/>
          <a:chOff x="0" y="0"/>
          <a:chExt cx="0" cy="0"/>
        </a:xfrm>
      </p:grpSpPr>
      <p:sp>
        <p:nvSpPr>
          <p:cNvPr id="744" name="Shape 74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45" name="Shape 74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Approval information from the previous step should be tracked or registered so that anyone releasing the software can understand and comply with the relevant license obligations.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746" name="Shape 74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pPr marL="0" marR="0" lvl="0" indent="0" algn="r" rtl="0">
                <a:spcBef>
                  <a:spcPts val="0"/>
                </a:spcBef>
                <a:buSzPct val="25000"/>
                <a:buNone/>
              </a:pPr>
              <a:t>61</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8"/>
        <p:cNvGrpSpPr/>
        <p:nvPr/>
      </p:nvGrpSpPr>
      <p:grpSpPr>
        <a:xfrm>
          <a:off x="0" y="0"/>
          <a:ext cx="0" cy="0"/>
          <a:chOff x="0" y="0"/>
          <a:chExt cx="0" cy="0"/>
        </a:xfrm>
      </p:grpSpPr>
      <p:sp>
        <p:nvSpPr>
          <p:cNvPr id="769" name="Shape 76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70" name="Shape 77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If required by a FOSS license, appropriate notices should be prepared (often in a text file that accompanies the release). Notices may include attribution notices, modification notices, or offers for source code. For some licenses, you may also need to include a full copy of the license text. </a:t>
            </a:r>
          </a:p>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
            </a:r>
            <a:br>
              <a:rPr lang="en-US" sz="1200" b="0" i="0" u="none" strike="noStrike" cap="none">
                <a:solidFill>
                  <a:schemeClr val="dk1"/>
                </a:solidFill>
                <a:latin typeface="Roboto"/>
                <a:ea typeface="Roboto"/>
                <a:cs typeface="Roboto"/>
                <a:sym typeface="Roboto"/>
              </a:rPr>
            </a:br>
            <a:endParaRPr lang="en-US"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
            </a:r>
            <a:br>
              <a:rPr lang="en-US" sz="1200" b="0" i="0" u="none" strike="noStrike" cap="none">
                <a:solidFill>
                  <a:schemeClr val="dk1"/>
                </a:solidFill>
                <a:latin typeface="Roboto"/>
                <a:ea typeface="Roboto"/>
                <a:cs typeface="Roboto"/>
                <a:sym typeface="Roboto"/>
              </a:rPr>
            </a:br>
            <a:endParaRPr lang="en-US" sz="1200" b="0" i="0" u="none" strike="noStrike" cap="none">
              <a:solidFill>
                <a:schemeClr val="dk1"/>
              </a:solidFill>
              <a:latin typeface="Roboto"/>
              <a:ea typeface="Roboto"/>
              <a:cs typeface="Roboto"/>
              <a:sym typeface="Roboto"/>
            </a:endParaRPr>
          </a:p>
        </p:txBody>
      </p:sp>
      <p:sp>
        <p:nvSpPr>
          <p:cNvPr id="771" name="Shape 77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pPr marL="0" marR="0" lvl="0" indent="0" algn="r" rtl="0">
                <a:spcBef>
                  <a:spcPts val="0"/>
                </a:spcBef>
                <a:buSzPct val="25000"/>
                <a:buNone/>
              </a:pPr>
              <a:t>62</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2"/>
        <p:cNvGrpSpPr/>
        <p:nvPr/>
      </p:nvGrpSpPr>
      <p:grpSpPr>
        <a:xfrm>
          <a:off x="0" y="0"/>
          <a:ext cx="0" cy="0"/>
          <a:chOff x="0" y="0"/>
          <a:chExt cx="0" cy="0"/>
        </a:xfrm>
      </p:grpSpPr>
      <p:sp>
        <p:nvSpPr>
          <p:cNvPr id="793" name="Shape 79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94" name="Shape 79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In this slide of our example process, the company verifies that it has met its FOSS license obligations before release. In cases where source code must be made available, the company verifies that the source code matches the binary files being distributed. The company also verifies that notices are properly produced and included in distribution packages as needed.</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795" name="Shape 79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pPr marL="0" marR="0" lvl="0" indent="0" algn="r" rtl="0">
                <a:spcBef>
                  <a:spcPts val="0"/>
                </a:spcBef>
                <a:buSzPct val="25000"/>
                <a:buNone/>
              </a:pPr>
              <a:t>63</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8"/>
        <p:cNvGrpSpPr/>
        <p:nvPr/>
      </p:nvGrpSpPr>
      <p:grpSpPr>
        <a:xfrm>
          <a:off x="0" y="0"/>
          <a:ext cx="0" cy="0"/>
          <a:chOff x="0" y="0"/>
          <a:chExt cx="0" cy="0"/>
        </a:xfrm>
      </p:grpSpPr>
      <p:sp>
        <p:nvSpPr>
          <p:cNvPr id="819" name="Shape 81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820" name="Shape 82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In cases where source code must be made available, the company provides the accompanying source code through the mechanisms permitted under the FOSS license. This may mean providing the source code along with the software distribution, making it available through a written offer, or posting a source code archive on a website. </a:t>
            </a: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
            </a:r>
            <a:br>
              <a:rPr lang="en-US" sz="1200" b="0" i="0" u="none" strike="noStrike" cap="none">
                <a:solidFill>
                  <a:schemeClr val="dk1"/>
                </a:solidFill>
                <a:latin typeface="Roboto"/>
                <a:ea typeface="Roboto"/>
                <a:cs typeface="Roboto"/>
                <a:sym typeface="Roboto"/>
              </a:rPr>
            </a:br>
            <a:endParaRPr lang="en-US" sz="1200" b="0" i="0" u="none" strike="noStrike" cap="none">
              <a:solidFill>
                <a:schemeClr val="dk1"/>
              </a:solidFill>
              <a:latin typeface="Roboto"/>
              <a:ea typeface="Roboto"/>
              <a:cs typeface="Roboto"/>
              <a:sym typeface="Roboto"/>
            </a:endParaRPr>
          </a:p>
        </p:txBody>
      </p:sp>
      <p:sp>
        <p:nvSpPr>
          <p:cNvPr id="821" name="Shape 82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pPr marL="0" marR="0" lvl="0" indent="0" algn="r" rtl="0">
                <a:spcBef>
                  <a:spcPts val="0"/>
                </a:spcBef>
                <a:buSzPct val="25000"/>
                <a:buNone/>
              </a:pPr>
              <a:t>64</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4"/>
        <p:cNvGrpSpPr/>
        <p:nvPr/>
      </p:nvGrpSpPr>
      <p:grpSpPr>
        <a:xfrm>
          <a:off x="0" y="0"/>
          <a:ext cx="0" cy="0"/>
          <a:chOff x="0" y="0"/>
          <a:chExt cx="0" cy="0"/>
        </a:xfrm>
      </p:grpSpPr>
      <p:sp>
        <p:nvSpPr>
          <p:cNvPr id="845" name="Shape 84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846" name="Shape 84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In this step, the company verifies that its distribution complies with its FOSS license obligations. This step could be a function of an entity providing oversight for the overall FOSS review process.</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847" name="Shape 84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pPr marL="0" marR="0" lvl="0" indent="0" algn="r" rtl="0">
                <a:spcBef>
                  <a:spcPts val="0"/>
                </a:spcBef>
                <a:buSzPct val="25000"/>
                <a:buNone/>
              </a:pPr>
              <a:t>65</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0"/>
        <p:cNvGrpSpPr/>
        <p:nvPr/>
      </p:nvGrpSpPr>
      <p:grpSpPr>
        <a:xfrm>
          <a:off x="0" y="0"/>
          <a:ext cx="0" cy="0"/>
          <a:chOff x="0" y="0"/>
          <a:chExt cx="0" cy="0"/>
        </a:xfrm>
      </p:grpSpPr>
      <p:sp>
        <p:nvSpPr>
          <p:cNvPr id="871" name="Shape 8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872" name="Shape 87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b="0" i="0" u="none" strike="noStrike" cap="none">
                <a:solidFill>
                  <a:schemeClr val="dk1"/>
                </a:solidFill>
                <a:latin typeface="Times"/>
                <a:ea typeface="Times"/>
                <a:cs typeface="Times"/>
                <a:sym typeface="Times"/>
              </a:rPr>
              <a:t>For our example process, the steps include:</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Identification - Identify and track FOSS usage. This may take place through engineer requests, third party disclosures, or code scanning.</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Auditing source code - Review identified FOSS components for license and origin information.</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Resolving issues - Remove FOSS usage that is incompatible with FOSS policies.</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Performing reviews - Assess and determine obligations for FOSS usage.</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Approvals - Communicate approval conditions and license obligations.</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Registration/approval tracking – Track approval conditions and license obligations for later compliance steps.</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Notices - Prepare notices as required by FOSS licenses.</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Pre-distribution verifications – Review distributions for compliance before release. </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Accompanying Source Code Distribution – Make source code available as needed.</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Verification – Provide oversight for compliance process.</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Architecture reviews examine the relationships between FOSS components and company software. For example, how are FOSS and company components linked together?</a:t>
            </a:r>
          </a:p>
          <a:p>
            <a:pPr marL="0" marR="0" lvl="0" indent="0" algn="l" rtl="0">
              <a:spcBef>
                <a:spcPts val="0"/>
              </a:spcBef>
              <a:buSzPct val="25000"/>
              <a:buNone/>
            </a:pPr>
            <a:endParaRPr sz="1200" b="1" i="0" u="none" strike="noStrike" cap="none">
              <a:solidFill>
                <a:schemeClr val="dk1"/>
              </a:solidFill>
              <a:latin typeface="Times"/>
              <a:ea typeface="Times"/>
              <a:cs typeface="Times"/>
              <a:sym typeface="Times"/>
            </a:endParaRP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p:txBody>
      </p:sp>
      <p:sp>
        <p:nvSpPr>
          <p:cNvPr id="873" name="Shape 87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pPr marL="0" marR="0" lvl="0" indent="0" algn="r" rtl="0">
                <a:spcBef>
                  <a:spcPts val="0"/>
                </a:spcBef>
                <a:buSzPct val="25000"/>
                <a:buNone/>
              </a:pPr>
              <a:t>66</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7"/>
        <p:cNvGrpSpPr/>
        <p:nvPr/>
      </p:nvGrpSpPr>
      <p:grpSpPr>
        <a:xfrm>
          <a:off x="0" y="0"/>
          <a:ext cx="0" cy="0"/>
          <a:chOff x="0" y="0"/>
          <a:chExt cx="0" cy="0"/>
        </a:xfrm>
      </p:grpSpPr>
      <p:sp>
        <p:nvSpPr>
          <p:cNvPr id="878" name="Shape 87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879" name="Shape 87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lt1"/>
                </a:solidFill>
                <a:latin typeface="Roboto"/>
                <a:ea typeface="Roboto"/>
                <a:cs typeface="Roboto"/>
                <a:sym typeface="Roboto"/>
              </a:rPr>
              <a:t>This chapter describes some common pitfalls in FOSS compliance processes, and discusses approaches to avoiding these pitfalls</a:t>
            </a:r>
          </a:p>
          <a:p>
            <a:pPr marL="0" marR="0" lvl="0" indent="0" algn="l" rtl="0">
              <a:spcBef>
                <a:spcPts val="0"/>
              </a:spcBef>
              <a:buSzPct val="25000"/>
              <a:buNone/>
            </a:pPr>
            <a:endParaRPr sz="1200" b="0" i="0" u="none" strike="noStrike" cap="none">
              <a:solidFill>
                <a:schemeClr val="lt1"/>
              </a:solidFill>
              <a:latin typeface="Roboto"/>
              <a:ea typeface="Roboto"/>
              <a:cs typeface="Roboto"/>
              <a:sym typeface="Roboto"/>
            </a:endParaRPr>
          </a:p>
        </p:txBody>
      </p:sp>
      <p:sp>
        <p:nvSpPr>
          <p:cNvPr id="880" name="Shape 88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lt1"/>
                </a:solidFill>
                <a:latin typeface="Roboto"/>
                <a:ea typeface="Roboto"/>
                <a:cs typeface="Roboto"/>
                <a:sym typeface="Roboto"/>
              </a:rPr>
              <a:pPr marL="0" marR="0" lvl="0" indent="0" algn="r" rtl="0">
                <a:spcBef>
                  <a:spcPts val="0"/>
                </a:spcBef>
                <a:buSzPct val="25000"/>
                <a:buNone/>
              </a:pPr>
              <a:t>67</a:t>
            </a:fld>
            <a:endParaRPr lang="en-US" sz="1200">
              <a:solidFill>
                <a:schemeClr val="lt1"/>
              </a:solidFill>
              <a:latin typeface="Roboto"/>
              <a:ea typeface="Roboto"/>
              <a:cs typeface="Roboto"/>
              <a:sym typeface="Roboto"/>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4"/>
        <p:cNvGrpSpPr/>
        <p:nvPr/>
      </p:nvGrpSpPr>
      <p:grpSpPr>
        <a:xfrm>
          <a:off x="0" y="0"/>
          <a:ext cx="0" cy="0"/>
          <a:chOff x="0" y="0"/>
          <a:chExt cx="0" cy="0"/>
        </a:xfrm>
      </p:grpSpPr>
      <p:sp>
        <p:nvSpPr>
          <p:cNvPr id="885" name="Shape 8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886" name="Shape 88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b="0" i="0" u="none" strike="noStrike" cap="none">
                <a:solidFill>
                  <a:schemeClr val="dk1"/>
                </a:solidFill>
                <a:latin typeface="Times"/>
                <a:ea typeface="Times"/>
                <a:cs typeface="Times"/>
                <a:sym typeface="Times"/>
              </a:rPr>
              <a:t>In this chapter, we will describe some common pitfalls to avoid in the FOSS compliance process.</a:t>
            </a:r>
          </a:p>
          <a:p>
            <a:pPr marL="226427" marR="0" lvl="0" indent="-226427"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887" name="Shape 88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pPr marL="0" marR="0" lvl="0" indent="0" algn="r" rtl="0">
                <a:spcBef>
                  <a:spcPts val="0"/>
                </a:spcBef>
                <a:buSzPct val="25000"/>
                <a:buNone/>
              </a:pPr>
              <a:t>68</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1"/>
        <p:cNvGrpSpPr/>
        <p:nvPr/>
      </p:nvGrpSpPr>
      <p:grpSpPr>
        <a:xfrm>
          <a:off x="0" y="0"/>
          <a:ext cx="0" cy="0"/>
          <a:chOff x="0" y="0"/>
          <a:chExt cx="0" cy="0"/>
        </a:xfrm>
      </p:grpSpPr>
      <p:sp>
        <p:nvSpPr>
          <p:cNvPr id="892" name="Shape 8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893" name="Shape 893"/>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b="0" i="0" u="none" strike="noStrike" cap="none">
                <a:solidFill>
                  <a:schemeClr val="dk1"/>
                </a:solidFill>
                <a:latin typeface="Times"/>
                <a:ea typeface="Times"/>
                <a:cs typeface="Times"/>
                <a:sym typeface="Times"/>
              </a:rPr>
              <a:t>The first pitfall described in this slide arises where copyleft-style licensed FOSS is inadvertently mixed with proprietary code. </a:t>
            </a:r>
          </a:p>
          <a:p>
            <a:pPr marL="226427" marR="0" lvl="0" indent="-226427" algn="l" rtl="0">
              <a:spcBef>
                <a:spcPts val="0"/>
              </a:spcBef>
              <a:buSzPct val="25000"/>
              <a:buNone/>
            </a:pPr>
            <a:endParaRPr sz="1200" b="0" i="0" u="none" strike="noStrike" cap="none">
              <a:solidFill>
                <a:schemeClr val="dk1"/>
              </a:solidFill>
              <a:latin typeface="Times"/>
              <a:ea typeface="Times"/>
              <a:cs typeface="Times"/>
              <a:sym typeface="Times"/>
            </a:endParaRPr>
          </a:p>
          <a:p>
            <a:pPr marL="226427" marR="0" lvl="0" indent="-226427" algn="l" rtl="0">
              <a:spcBef>
                <a:spcPts val="0"/>
              </a:spcBef>
              <a:buSzPct val="25000"/>
              <a:buNone/>
            </a:pPr>
            <a:r>
              <a:rPr lang="en-US" sz="1200" b="0" i="0" u="none" strike="noStrike" cap="none">
                <a:solidFill>
                  <a:schemeClr val="dk1"/>
                </a:solidFill>
                <a:latin typeface="Times"/>
                <a:ea typeface="Times"/>
                <a:cs typeface="Times"/>
                <a:sym typeface="Times"/>
              </a:rPr>
              <a:t>This may be discovered through auditing source code for license notices or using code scanning tools.</a:t>
            </a:r>
          </a:p>
          <a:p>
            <a:pPr marL="226427" marR="0" lvl="0" indent="-226427" algn="l" rtl="0">
              <a:spcBef>
                <a:spcPts val="0"/>
              </a:spcBef>
              <a:buSzPct val="25000"/>
              <a:buNone/>
            </a:pPr>
            <a:endParaRPr sz="1200" b="0" i="0" u="none" strike="noStrike" cap="none">
              <a:solidFill>
                <a:schemeClr val="dk1"/>
              </a:solidFill>
              <a:latin typeface="Times"/>
              <a:ea typeface="Times"/>
              <a:cs typeface="Times"/>
              <a:sym typeface="Times"/>
            </a:endParaRPr>
          </a:p>
          <a:p>
            <a:pPr marL="226427" marR="0" lvl="0" indent="-226427" algn="l" rtl="0">
              <a:spcBef>
                <a:spcPts val="0"/>
              </a:spcBef>
              <a:buSzPct val="25000"/>
              <a:buNone/>
            </a:pPr>
            <a:r>
              <a:rPr lang="en-US" sz="1200" b="0" i="0" u="none" strike="noStrike" cap="none">
                <a:solidFill>
                  <a:schemeClr val="dk1"/>
                </a:solidFill>
                <a:latin typeface="Times"/>
                <a:ea typeface="Times"/>
                <a:cs typeface="Times"/>
                <a:sym typeface="Times"/>
              </a:rPr>
              <a:t>Preventative measures include training of engineering staff, and building regular audits or scans into the development process.</a:t>
            </a:r>
          </a:p>
          <a:p>
            <a:pPr marL="226427" marR="0" lvl="0" indent="-226427"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894" name="Shape 894"/>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pPr marL="0" marR="0" lvl="0" indent="0" algn="r" rtl="0">
                <a:spcBef>
                  <a:spcPts val="0"/>
                </a:spcBef>
                <a:buSzPct val="25000"/>
                <a:buNone/>
              </a:pPr>
              <a:t>69</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93" name="Shape 93"/>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the “big picture” of copyright in software.</a:t>
            </a:r>
          </a:p>
        </p:txBody>
      </p:sp>
      <p:sp>
        <p:nvSpPr>
          <p:cNvPr id="94" name="Shape 94"/>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pPr marL="0" marR="0" lvl="0" indent="0" algn="r" rtl="0">
                <a:spcBef>
                  <a:spcPts val="0"/>
                </a:spcBef>
                <a:buSzPct val="25000"/>
                <a:buNone/>
              </a:pPr>
              <a:t>7</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8"/>
        <p:cNvGrpSpPr/>
        <p:nvPr/>
      </p:nvGrpSpPr>
      <p:grpSpPr>
        <a:xfrm>
          <a:off x="0" y="0"/>
          <a:ext cx="0" cy="0"/>
          <a:chOff x="0" y="0"/>
          <a:chExt cx="0" cy="0"/>
        </a:xfrm>
      </p:grpSpPr>
      <p:sp>
        <p:nvSpPr>
          <p:cNvPr id="899" name="Shape 8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00" name="Shape 90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The first pitfall in this slide arises where copyleft-style licensed FOSS is inadvertently linked to proprietary code. </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This type of failure may be detected using dependency tracking tools or reviews of architecture.</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Preventative measures include training of engineering staff, and building architectural reviews into the development process.</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The second pitfall arises where proprietary code is included in copyleft-style licensed FOSS. For example, an engineering team making modifications to a FOSS component may include proprietary code in the modifications.</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This type of failure may be discovered through auditing source code introduced into the FOSS component.</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Preventative measures include training of engineering staff and building regular audits into the development process.</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p:txBody>
      </p:sp>
      <p:sp>
        <p:nvSpPr>
          <p:cNvPr id="901" name="Shape 90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pPr marL="0" marR="0" lvl="0" indent="0" algn="r" rtl="0">
                <a:spcBef>
                  <a:spcPts val="0"/>
                </a:spcBef>
                <a:buSzPct val="25000"/>
                <a:buNone/>
              </a:pPr>
              <a:t>70</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5"/>
        <p:cNvGrpSpPr/>
        <p:nvPr/>
      </p:nvGrpSpPr>
      <p:grpSpPr>
        <a:xfrm>
          <a:off x="0" y="0"/>
          <a:ext cx="0" cy="0"/>
          <a:chOff x="0" y="0"/>
          <a:chExt cx="0" cy="0"/>
        </a:xfrm>
      </p:grpSpPr>
      <p:sp>
        <p:nvSpPr>
          <p:cNvPr id="906" name="Shape 9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07" name="Shape 90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The first pitfall in this slide arises where a company has an obligation to provide accompanying source code, but fails to do so. </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The second pitfall arises where a company provides accompanying source code, but fails to provide the correct version that matches the distributed binary version. </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The third pitfall arises where a company modifies a FOSS component, but fails to publish the modified version of the source code. The company instead publishes the source code for the original version of the FOSS component.</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In each case, the failures may be prevented by properly applying steps in the compliance process. For example, source code for released binaries should be captured and stored along with the binary version. Verifications prior to release should check to ensure the proper source code is provided with the binary release.</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p:txBody>
      </p:sp>
      <p:sp>
        <p:nvSpPr>
          <p:cNvPr id="908" name="Shape 90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pPr marL="0" marR="0" lvl="0" indent="0" algn="r" rtl="0">
                <a:spcBef>
                  <a:spcPts val="0"/>
                </a:spcBef>
                <a:buSzPct val="25000"/>
                <a:buNone/>
              </a:pPr>
              <a:t>71</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2"/>
        <p:cNvGrpSpPr/>
        <p:nvPr/>
      </p:nvGrpSpPr>
      <p:grpSpPr>
        <a:xfrm>
          <a:off x="0" y="0"/>
          <a:ext cx="0" cy="0"/>
          <a:chOff x="0" y="0"/>
          <a:chExt cx="0" cy="0"/>
        </a:xfrm>
      </p:grpSpPr>
      <p:sp>
        <p:nvSpPr>
          <p:cNvPr id="913" name="Shape 9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14" name="Shape 91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The pitfall in this slide arises where a company modifies a FOSS component, then fails to mark its modifications when required by the FOSS license. This pitfall may be prevented through implementing processes for marking code or within verification steps.</a:t>
            </a:r>
          </a:p>
          <a:p>
            <a:pPr marL="0" marR="0" lvl="0" indent="0"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915" name="Shape 91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pPr marL="0" marR="0" lvl="0" indent="0" algn="r" rtl="0">
                <a:spcBef>
                  <a:spcPts val="0"/>
                </a:spcBef>
                <a:buSzPct val="25000"/>
                <a:buNone/>
              </a:pPr>
              <a:t>72</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9"/>
        <p:cNvGrpSpPr/>
        <p:nvPr/>
      </p:nvGrpSpPr>
      <p:grpSpPr>
        <a:xfrm>
          <a:off x="0" y="0"/>
          <a:ext cx="0" cy="0"/>
          <a:chOff x="0" y="0"/>
          <a:chExt cx="0" cy="0"/>
        </a:xfrm>
      </p:grpSpPr>
      <p:sp>
        <p:nvSpPr>
          <p:cNvPr id="920" name="Shape 9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21" name="Shape 921"/>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dirty="0">
                <a:solidFill>
                  <a:schemeClr val="dk1"/>
                </a:solidFill>
                <a:latin typeface="Times"/>
                <a:ea typeface="Times"/>
                <a:cs typeface="Times"/>
                <a:sym typeface="Times"/>
              </a:rPr>
              <a:t>The pitfalls in this slide arise from a failure to integrate the FOSS compliance process with the engineering team. In these cases, the engineering team does not raise FOSS usage to the review process, or does not receive the training on how to handle FOSS usage.</a:t>
            </a:r>
          </a:p>
          <a:p>
            <a:pPr marL="0" marR="0" lvl="0" indent="0" algn="l" rtl="0">
              <a:spcBef>
                <a:spcPts val="0"/>
              </a:spcBef>
              <a:buSzPct val="25000"/>
              <a:buNone/>
            </a:pPr>
            <a:endParaRPr sz="1200" b="0" i="0" u="none" strike="noStrike" cap="none" dirty="0">
              <a:solidFill>
                <a:srgbClr val="000000"/>
              </a:solidFill>
              <a:latin typeface="Times"/>
              <a:ea typeface="Times"/>
              <a:cs typeface="Times"/>
              <a:sym typeface="Times"/>
            </a:endParaRPr>
          </a:p>
          <a:p>
            <a:pPr marL="0" marR="0" lvl="0" indent="0" algn="l" rtl="0">
              <a:spcBef>
                <a:spcPts val="0"/>
              </a:spcBef>
              <a:buSzPct val="25000"/>
              <a:buNone/>
            </a:pPr>
            <a:r>
              <a:rPr lang="en-US" sz="1200" b="0" i="0" u="none" strike="noStrike" cap="none" dirty="0">
                <a:solidFill>
                  <a:schemeClr val="dk1"/>
                </a:solidFill>
                <a:latin typeface="Times"/>
                <a:ea typeface="Times"/>
                <a:cs typeface="Times"/>
                <a:sym typeface="Times"/>
              </a:rPr>
              <a:t>Preventative measures include monitoring of engineering training, and also making the compliance process easily accessible to the engineering team.</a:t>
            </a:r>
          </a:p>
          <a:p>
            <a:pPr marL="0" marR="0" lvl="0" indent="0" algn="l" rtl="0">
              <a:spcBef>
                <a:spcPts val="0"/>
              </a:spcBef>
              <a:buSzPct val="25000"/>
              <a:buNone/>
            </a:pPr>
            <a:endParaRPr sz="1200" b="0" i="0" u="none" strike="noStrike" cap="none" dirty="0">
              <a:solidFill>
                <a:schemeClr val="dk1"/>
              </a:solidFill>
              <a:latin typeface="Times"/>
              <a:ea typeface="Times"/>
              <a:cs typeface="Times"/>
              <a:sym typeface="Times"/>
            </a:endParaRPr>
          </a:p>
        </p:txBody>
      </p:sp>
      <p:sp>
        <p:nvSpPr>
          <p:cNvPr id="922" name="Shape 922"/>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pPr marL="0" marR="0" lvl="0" indent="0" algn="r" rtl="0">
                <a:spcBef>
                  <a:spcPts val="0"/>
                </a:spcBef>
                <a:buSzPct val="25000"/>
                <a:buNone/>
              </a:pPr>
              <a:t>73</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6"/>
        <p:cNvGrpSpPr/>
        <p:nvPr/>
      </p:nvGrpSpPr>
      <p:grpSpPr>
        <a:xfrm>
          <a:off x="0" y="0"/>
          <a:ext cx="0" cy="0"/>
          <a:chOff x="0" y="0"/>
          <a:chExt cx="0" cy="0"/>
        </a:xfrm>
      </p:grpSpPr>
      <p:sp>
        <p:nvSpPr>
          <p:cNvPr id="927" name="Shape 9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28" name="Shape 92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This slide describes potential consequences of compliance process failures. In the first case, a code base may be used in development and releases without proper review. In the second case, FOSS usage may be known, but license obligations are not reviewed or determined. In the last case, the compliance process may face release deadline pressures and have limited time to perform its tasks.</a:t>
            </a:r>
          </a:p>
          <a:p>
            <a:pPr marL="0" marR="0" lvl="0" indent="0"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929" name="Shape 92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pPr marL="0" marR="0" lvl="0" indent="0" algn="r" rtl="0">
                <a:spcBef>
                  <a:spcPts val="0"/>
                </a:spcBef>
                <a:buSzPct val="25000"/>
                <a:buNone/>
              </a:pPr>
              <a:t>74</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3"/>
        <p:cNvGrpSpPr/>
        <p:nvPr/>
      </p:nvGrpSpPr>
      <p:grpSpPr>
        <a:xfrm>
          <a:off x="0" y="0"/>
          <a:ext cx="0" cy="0"/>
          <a:chOff x="0" y="0"/>
          <a:chExt cx="0" cy="0"/>
        </a:xfrm>
      </p:grpSpPr>
      <p:sp>
        <p:nvSpPr>
          <p:cNvPr id="934" name="Shape 9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35" name="Shape 93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While avoiding the pitfalls described in this chapter may take resources and effort, prioritizing the FOSS compliance process is important. It can help you more effectively use FOSS in your development process, and also help maintain good working relationships within the FOSS community.</a:t>
            </a:r>
          </a:p>
          <a:p>
            <a:pPr marL="0" marR="0" lvl="0" indent="0"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936" name="Shape 93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pPr marL="0" marR="0" lvl="0" indent="0" algn="r" rtl="0">
                <a:spcBef>
                  <a:spcPts val="0"/>
                </a:spcBef>
                <a:buSzPct val="25000"/>
                <a:buNone/>
              </a:pPr>
              <a:t>75</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0"/>
        <p:cNvGrpSpPr/>
        <p:nvPr/>
      </p:nvGrpSpPr>
      <p:grpSpPr>
        <a:xfrm>
          <a:off x="0" y="0"/>
          <a:ext cx="0" cy="0"/>
          <a:chOff x="0" y="0"/>
          <a:chExt cx="0" cy="0"/>
        </a:xfrm>
      </p:grpSpPr>
      <p:sp>
        <p:nvSpPr>
          <p:cNvPr id="941" name="Shape 94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942" name="Shape 94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Your FOSS compliance process is a building block to establishing good working relationships within the FOSS community.</a:t>
            </a: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
            </a:r>
            <a:br>
              <a:rPr lang="en-US" sz="1200" b="0" i="0" u="none" strike="noStrike" cap="none">
                <a:solidFill>
                  <a:schemeClr val="dk1"/>
                </a:solidFill>
                <a:latin typeface="Roboto"/>
                <a:ea typeface="Roboto"/>
                <a:cs typeface="Roboto"/>
                <a:sym typeface="Roboto"/>
              </a:rPr>
            </a:br>
            <a:endParaRPr lang="en-US" sz="1200" b="0" i="0" u="none" strike="noStrike" cap="none">
              <a:solidFill>
                <a:schemeClr val="dk1"/>
              </a:solidFill>
              <a:latin typeface="Roboto"/>
              <a:ea typeface="Roboto"/>
              <a:cs typeface="Roboto"/>
              <a:sym typeface="Roboto"/>
            </a:endParaRPr>
          </a:p>
        </p:txBody>
      </p:sp>
      <p:sp>
        <p:nvSpPr>
          <p:cNvPr id="943" name="Shape 94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pPr marL="0" marR="0" lvl="0" indent="0" algn="r" rtl="0">
                <a:spcBef>
                  <a:spcPts val="0"/>
                </a:spcBef>
                <a:buSzPct val="25000"/>
                <a:buNone/>
              </a:pPr>
              <a:t>76</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8"/>
        <p:cNvGrpSpPr/>
        <p:nvPr/>
      </p:nvGrpSpPr>
      <p:grpSpPr>
        <a:xfrm>
          <a:off x="0" y="0"/>
          <a:ext cx="0" cy="0"/>
          <a:chOff x="0" y="0"/>
          <a:chExt cx="0" cy="0"/>
        </a:xfrm>
      </p:grpSpPr>
      <p:sp>
        <p:nvSpPr>
          <p:cNvPr id="949" name="Shape 9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50" name="Shape 95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Pitfalls can occur under the following categories: IP failure, license compliance failure, and compliance process failure.</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An example of IP failure would be commingling of proprietary code and open source code, which may result in making proprietary software available to general public despite company's preference.</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An example of license compliance failure would be a failure to mark an open source software after modification or to properly list the open source software components in the software or to make the complete and corresponding source code available.</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An example of compliance process failure would be a failure in the process related to audit, review, or approving the open source software. Auditors "waived" all the red-flagged items in a report, or that the review and approval process takes too long.</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The benefits of prioritizing compliance are that you become more efficient in your use of FOSS, and that you build a better relationship with the open source community.</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The benefits of maintaining a good community relationship are that you can better assess how you can comply with the FOSS license requirements, and you have a better two-way communication with regard to contribution and use of the FOSS.</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p:txBody>
      </p:sp>
      <p:sp>
        <p:nvSpPr>
          <p:cNvPr id="951" name="Shape 95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pPr marL="0" marR="0" lvl="0" indent="0" algn="r" rtl="0">
                <a:spcBef>
                  <a:spcPts val="0"/>
                </a:spcBef>
                <a:buSzPct val="25000"/>
                <a:buNone/>
              </a:pPr>
              <a:t>77</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5"/>
        <p:cNvGrpSpPr/>
        <p:nvPr/>
      </p:nvGrpSpPr>
      <p:grpSpPr>
        <a:xfrm>
          <a:off x="0" y="0"/>
          <a:ext cx="0" cy="0"/>
          <a:chOff x="0" y="0"/>
          <a:chExt cx="0" cy="0"/>
        </a:xfrm>
      </p:grpSpPr>
      <p:sp>
        <p:nvSpPr>
          <p:cNvPr id="956" name="Shape 95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957" name="Shape 95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1" u="none" strike="noStrike" cap="none">
                <a:solidFill>
                  <a:schemeClr val="lt1"/>
                </a:solidFill>
                <a:latin typeface="Roboto"/>
                <a:ea typeface="Roboto"/>
                <a:cs typeface="Roboto"/>
                <a:sym typeface="Roboto"/>
              </a:rPr>
              <a:t>(Nathan) I think this chapter could be useful if we can work out a "developer cheat sheet" or something similar. As it is now,this content seems to be more fully reproduced in other chapters and we are not adding much.</a:t>
            </a:r>
          </a:p>
          <a:p>
            <a:pPr marL="0" marR="0" lvl="0" indent="0" algn="l" rtl="0">
              <a:spcBef>
                <a:spcPts val="0"/>
              </a:spcBef>
              <a:buSzPct val="25000"/>
              <a:buNone/>
            </a:pPr>
            <a:endParaRPr sz="1200" b="0" i="1" u="none" strike="noStrike" cap="none">
              <a:solidFill>
                <a:schemeClr val="lt1"/>
              </a:solidFill>
              <a:latin typeface="Roboto"/>
              <a:ea typeface="Roboto"/>
              <a:cs typeface="Roboto"/>
              <a:sym typeface="Roboto"/>
            </a:endParaRPr>
          </a:p>
          <a:p>
            <a:pPr marL="0" marR="0" lvl="0" indent="0" algn="l" rtl="0">
              <a:spcBef>
                <a:spcPts val="0"/>
              </a:spcBef>
              <a:buSzPct val="25000"/>
              <a:buNone/>
            </a:pPr>
            <a:r>
              <a:rPr lang="en-US" sz="1200" b="0" i="1" u="none" strike="noStrike" cap="none">
                <a:solidFill>
                  <a:schemeClr val="lt1"/>
                </a:solidFill>
                <a:latin typeface="Roboto"/>
                <a:ea typeface="Roboto"/>
                <a:cs typeface="Roboto"/>
                <a:sym typeface="Roboto"/>
              </a:rPr>
              <a:t>(shane) this chapter needs expansion, so this will be one of our key focuses in 2017</a:t>
            </a:r>
            <a:br>
              <a:rPr lang="en-US" sz="1200" b="0" i="1" u="none" strike="noStrike" cap="none">
                <a:solidFill>
                  <a:schemeClr val="lt1"/>
                </a:solidFill>
                <a:latin typeface="Roboto"/>
                <a:ea typeface="Roboto"/>
                <a:cs typeface="Roboto"/>
                <a:sym typeface="Roboto"/>
              </a:rPr>
            </a:br>
            <a:endParaRPr lang="en-US" sz="1200" b="0" i="1" u="none" strike="noStrike" cap="none">
              <a:solidFill>
                <a:schemeClr val="lt1"/>
              </a:solidFill>
              <a:latin typeface="Roboto"/>
              <a:ea typeface="Roboto"/>
              <a:cs typeface="Roboto"/>
              <a:sym typeface="Roboto"/>
            </a:endParaRPr>
          </a:p>
        </p:txBody>
      </p:sp>
      <p:sp>
        <p:nvSpPr>
          <p:cNvPr id="958" name="Shape 95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lt1"/>
                </a:solidFill>
                <a:latin typeface="Roboto"/>
                <a:ea typeface="Roboto"/>
                <a:cs typeface="Roboto"/>
                <a:sym typeface="Roboto"/>
              </a:rPr>
              <a:pPr marL="0" marR="0" lvl="0" indent="0" algn="r" rtl="0">
                <a:spcBef>
                  <a:spcPts val="0"/>
                </a:spcBef>
                <a:buSzPct val="25000"/>
                <a:buNone/>
              </a:pPr>
              <a:t>78</a:t>
            </a:fld>
            <a:endParaRPr lang="en-US" sz="1200">
              <a:solidFill>
                <a:schemeClr val="lt1"/>
              </a:solidFill>
              <a:latin typeface="Roboto"/>
              <a:ea typeface="Roboto"/>
              <a:cs typeface="Roboto"/>
              <a:sym typeface="Roboto"/>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2"/>
        <p:cNvGrpSpPr/>
        <p:nvPr/>
      </p:nvGrpSpPr>
      <p:grpSpPr>
        <a:xfrm>
          <a:off x="0" y="0"/>
          <a:ext cx="0" cy="0"/>
          <a:chOff x="0" y="0"/>
          <a:chExt cx="0" cy="0"/>
        </a:xfrm>
      </p:grpSpPr>
      <p:sp>
        <p:nvSpPr>
          <p:cNvPr id="963" name="Shape 9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64" name="Shape 96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i="0" u="none" strike="noStrike" cap="none">
                <a:solidFill>
                  <a:schemeClr val="dk1"/>
                </a:solidFill>
              </a:rPr>
              <a:t>This slide outlines the key developer guidelines necessary for a high quality compliance approach.</a:t>
            </a:r>
          </a:p>
        </p:txBody>
      </p:sp>
      <p:sp>
        <p:nvSpPr>
          <p:cNvPr id="965" name="Shape 96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pPr marL="0" marR="0" lvl="0" indent="0" algn="r" rtl="0">
                <a:spcBef>
                  <a:spcPts val="0"/>
                </a:spcBef>
                <a:buSzPct val="25000"/>
                <a:buNone/>
              </a:pPr>
              <a:t>79</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00" name="Shape 10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clarifies the most important parts of copyright law to software.</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101" name="Shape 10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pPr marL="0" marR="0" lvl="0" indent="0" algn="r" rtl="0">
                <a:spcBef>
                  <a:spcPts val="0"/>
                </a:spcBef>
                <a:buSzPct val="25000"/>
                <a:buNone/>
              </a:pPr>
              <a:t>8</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9"/>
        <p:cNvGrpSpPr/>
        <p:nvPr/>
      </p:nvGrpSpPr>
      <p:grpSpPr>
        <a:xfrm>
          <a:off x="0" y="0"/>
          <a:ext cx="0" cy="0"/>
          <a:chOff x="0" y="0"/>
          <a:chExt cx="0" cy="0"/>
        </a:xfrm>
      </p:grpSpPr>
      <p:sp>
        <p:nvSpPr>
          <p:cNvPr id="970" name="Shape 9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71" name="Shape 971"/>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i="0" u="none" strike="noStrike" cap="none">
                <a:solidFill>
                  <a:schemeClr val="dk1"/>
                </a:solidFill>
              </a:rPr>
              <a:t>This slides explains how to anticipate compliance process requirements.</a:t>
            </a:r>
          </a:p>
        </p:txBody>
      </p:sp>
      <p:sp>
        <p:nvSpPr>
          <p:cNvPr id="972" name="Shape 972"/>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pPr marL="0" marR="0" lvl="0" indent="0" algn="r" rtl="0">
                <a:spcBef>
                  <a:spcPts val="0"/>
                </a:spcBef>
                <a:buSzPct val="25000"/>
                <a:buNone/>
              </a:pPr>
              <a:t>80</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6"/>
        <p:cNvGrpSpPr/>
        <p:nvPr/>
      </p:nvGrpSpPr>
      <p:grpSpPr>
        <a:xfrm>
          <a:off x="0" y="0"/>
          <a:ext cx="0" cy="0"/>
          <a:chOff x="0" y="0"/>
          <a:chExt cx="0" cy="0"/>
        </a:xfrm>
      </p:grpSpPr>
      <p:sp>
        <p:nvSpPr>
          <p:cNvPr id="977" name="Shape 9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78" name="Shape 97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i="0" u="none" strike="noStrike" cap="none">
                <a:solidFill>
                  <a:schemeClr val="dk1"/>
                </a:solidFill>
              </a:rPr>
              <a:t>This slide </a:t>
            </a:r>
            <a:r>
              <a:rPr lang="en-US"/>
              <a:t>emphasizes</a:t>
            </a:r>
            <a:r>
              <a:rPr lang="en-US" sz="1200" i="0" u="none" strike="noStrike" cap="none">
                <a:solidFill>
                  <a:schemeClr val="dk1"/>
                </a:solidFill>
              </a:rPr>
              <a:t> how a compliance process can and should apply to all FOSS components entering your company.</a:t>
            </a:r>
          </a:p>
        </p:txBody>
      </p:sp>
      <p:sp>
        <p:nvSpPr>
          <p:cNvPr id="979" name="Shape 97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pPr marL="0" marR="0" lvl="0" indent="0" algn="r" rtl="0">
                <a:spcBef>
                  <a:spcPts val="0"/>
                </a:spcBef>
                <a:buSzPct val="25000"/>
                <a:buNone/>
              </a:pPr>
              <a:t>81</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3"/>
        <p:cNvGrpSpPr/>
        <p:nvPr/>
      </p:nvGrpSpPr>
      <p:grpSpPr>
        <a:xfrm>
          <a:off x="0" y="0"/>
          <a:ext cx="0" cy="0"/>
          <a:chOff x="0" y="0"/>
          <a:chExt cx="0" cy="0"/>
        </a:xfrm>
      </p:grpSpPr>
      <p:sp>
        <p:nvSpPr>
          <p:cNvPr id="984" name="Shape 9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85" name="Shape 98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i="0" u="none" strike="noStrike" cap="none">
                <a:solidFill>
                  <a:srgbClr val="000000"/>
                </a:solidFill>
              </a:rPr>
              <a:t>General guidelines developers can practices when working with FOSS: </a:t>
            </a:r>
          </a:p>
          <a:p>
            <a:pPr marL="226427" marR="0" lvl="0" indent="-226427" algn="l" rtl="0">
              <a:spcBef>
                <a:spcPts val="0"/>
              </a:spcBef>
              <a:buSzPct val="25000"/>
              <a:buNone/>
            </a:pPr>
            <a:r>
              <a:rPr lang="en-US" sz="1200" i="0" u="none" strike="noStrike" cap="none">
                <a:solidFill>
                  <a:srgbClr val="000000"/>
                </a:solidFill>
              </a:rPr>
              <a:t>- Select code from high quality FOSS communities </a:t>
            </a:r>
          </a:p>
          <a:p>
            <a:pPr marL="226427" marR="0" lvl="0" indent="-226427" algn="l" rtl="0">
              <a:spcBef>
                <a:spcPts val="0"/>
              </a:spcBef>
              <a:buSzPct val="25000"/>
              <a:buNone/>
            </a:pPr>
            <a:r>
              <a:rPr lang="en-US" sz="1200" i="0" u="none" strike="noStrike" cap="none">
                <a:solidFill>
                  <a:srgbClr val="000000"/>
                </a:solidFill>
              </a:rPr>
              <a:t>- Seek guidance </a:t>
            </a:r>
          </a:p>
          <a:p>
            <a:pPr marL="226427" marR="0" lvl="0" indent="-226427" algn="l" rtl="0">
              <a:spcBef>
                <a:spcPts val="0"/>
              </a:spcBef>
              <a:buSzPct val="25000"/>
              <a:buNone/>
            </a:pPr>
            <a:r>
              <a:rPr lang="en-US" sz="1200" i="0" u="none" strike="noStrike" cap="none">
                <a:solidFill>
                  <a:srgbClr val="000000"/>
                </a:solidFill>
              </a:rPr>
              <a:t>- Preserve existing licensing information </a:t>
            </a:r>
          </a:p>
          <a:p>
            <a:pPr marL="226427" marR="0" lvl="0" indent="-226427" algn="l" rtl="0">
              <a:spcBef>
                <a:spcPts val="0"/>
              </a:spcBef>
              <a:buSzPct val="25000"/>
              <a:buNone/>
            </a:pPr>
            <a:r>
              <a:rPr lang="en-US" sz="1200" i="0" u="none" strike="noStrike" cap="none">
                <a:solidFill>
                  <a:srgbClr val="000000"/>
                </a:solidFill>
              </a:rPr>
              <a:t>- Gather and retain FOSS project information for your review process </a:t>
            </a:r>
          </a:p>
          <a:p>
            <a:pPr marL="226427" marR="0" lvl="0" indent="-226427" algn="l" rtl="0">
              <a:spcBef>
                <a:spcPts val="0"/>
              </a:spcBef>
              <a:buSzPct val="25000"/>
              <a:buNone/>
            </a:pPr>
            <a:r>
              <a:rPr lang="en-US" sz="1200" i="0" u="none" strike="noStrike" cap="none">
                <a:solidFill>
                  <a:srgbClr val="000000"/>
                </a:solidFill>
              </a:rPr>
              <a:t>Should you remove or alter FOSS license header information? No – existing license information should be preserved, additional header information can be added for modifications or additions to source code (note, some licenses require documenting changes) . </a:t>
            </a:r>
          </a:p>
          <a:p>
            <a:pPr marL="226427" marR="0" lvl="0" indent="-226427" algn="l" rtl="0">
              <a:spcBef>
                <a:spcPts val="0"/>
              </a:spcBef>
              <a:buSzPct val="25000"/>
              <a:buNone/>
            </a:pPr>
            <a:r>
              <a:rPr lang="en-US" sz="1200" i="0" u="none" strike="noStrike" cap="none">
                <a:solidFill>
                  <a:srgbClr val="000000"/>
                </a:solidFill>
              </a:rPr>
              <a:t>Important steps in a compliance process: </a:t>
            </a:r>
          </a:p>
          <a:p>
            <a:pPr marL="226427" marR="0" lvl="0" indent="-226427" algn="l" rtl="0">
              <a:spcBef>
                <a:spcPts val="0"/>
              </a:spcBef>
              <a:buSzPct val="25000"/>
              <a:buNone/>
            </a:pPr>
            <a:r>
              <a:rPr lang="en-US" sz="1200" i="0" u="none" strike="noStrike" cap="none">
                <a:solidFill>
                  <a:srgbClr val="000000"/>
                </a:solidFill>
              </a:rPr>
              <a:t>- Follow developer guidelines, especially for any FOSS code included in or linked to proprietary code </a:t>
            </a:r>
          </a:p>
          <a:p>
            <a:pPr marL="226427" marR="0" lvl="0" indent="-226427" algn="l" rtl="0">
              <a:spcBef>
                <a:spcPts val="0"/>
              </a:spcBef>
              <a:buSzPct val="25000"/>
              <a:buNone/>
            </a:pPr>
            <a:r>
              <a:rPr lang="en-US" sz="1200" i="0" u="none" strike="noStrike" cap="none">
                <a:solidFill>
                  <a:srgbClr val="000000"/>
                </a:solidFill>
              </a:rPr>
              <a:t>- Review and approve all FOSS early in the cycle </a:t>
            </a:r>
          </a:p>
          <a:p>
            <a:pPr marL="226427" marR="0" lvl="0" indent="-226427" algn="l" rtl="0">
              <a:spcBef>
                <a:spcPts val="0"/>
              </a:spcBef>
              <a:buSzPct val="25000"/>
              <a:buNone/>
            </a:pPr>
            <a:r>
              <a:rPr lang="en-US" sz="1200" i="0" u="none" strike="noStrike" cap="none">
                <a:solidFill>
                  <a:srgbClr val="000000"/>
                </a:solidFill>
              </a:rPr>
              <a:t>- Review architecture and avoid mixing components governed by incompatible licenses </a:t>
            </a:r>
          </a:p>
          <a:p>
            <a:pPr marL="226427" marR="0" lvl="0" indent="-226427" algn="l" rtl="0">
              <a:spcBef>
                <a:spcPts val="0"/>
              </a:spcBef>
              <a:buSzPct val="25000"/>
              <a:buNone/>
            </a:pPr>
            <a:r>
              <a:rPr lang="en-US" sz="1200" i="0" u="none" strike="noStrike" cap="none">
                <a:solidFill>
                  <a:srgbClr val="000000"/>
                </a:solidFill>
              </a:rPr>
              <a:t>- Verify OSS compliance for every product and every version prior to release </a:t>
            </a:r>
          </a:p>
          <a:p>
            <a:pPr marL="226427" marR="0" lvl="0" indent="-226427" algn="l" rtl="0">
              <a:spcBef>
                <a:spcPts val="0"/>
              </a:spcBef>
              <a:buSzPct val="25000"/>
              <a:buNone/>
            </a:pPr>
            <a:r>
              <a:rPr lang="en-US" sz="1200" i="0" u="none" strike="noStrike" cap="none">
                <a:solidFill>
                  <a:srgbClr val="000000"/>
                </a:solidFill>
              </a:rPr>
              <a:t>- Review OSS compliance for new versions of OSS </a:t>
            </a:r>
          </a:p>
          <a:p>
            <a:pPr marL="226427" marR="0" lvl="0" indent="-226427" algn="l" rtl="0">
              <a:spcBef>
                <a:spcPts val="0"/>
              </a:spcBef>
              <a:buSzPct val="25000"/>
              <a:buNone/>
            </a:pPr>
            <a:r>
              <a:rPr lang="en-US" sz="1200" i="0" u="none" strike="noStrike" cap="none">
                <a:solidFill>
                  <a:srgbClr val="000000"/>
                </a:solidFill>
              </a:rPr>
              <a:t>A new version of a previously reviewed FOSS component can create new compliance issues by: </a:t>
            </a:r>
          </a:p>
          <a:p>
            <a:pPr marL="226427" marR="0" lvl="0" indent="-226427" algn="l" rtl="0">
              <a:spcBef>
                <a:spcPts val="0"/>
              </a:spcBef>
              <a:buSzPct val="25000"/>
              <a:buNone/>
            </a:pPr>
            <a:r>
              <a:rPr lang="en-US" sz="1200" i="0" u="none" strike="noStrike" cap="none">
                <a:solidFill>
                  <a:srgbClr val="000000"/>
                </a:solidFill>
              </a:rPr>
              <a:t>- A change in the FOSS license for the new version of the FOSS component(e.g. ghostscript </a:t>
            </a:r>
            <a:r>
              <a:rPr lang="en-US" sz="1200" i="0" u="sng" strike="noStrike" cap="none">
                <a:solidFill>
                  <a:schemeClr val="hlink"/>
                </a:solidFill>
                <a:hlinkClick r:id="rId3"/>
              </a:rPr>
              <a:t>https://en.wikipedia.org/wiki/Ghostscript</a:t>
            </a:r>
            <a:r>
              <a:rPr lang="en-US" sz="1200" i="0" u="none" strike="noStrike" cap="none">
                <a:solidFill>
                  <a:srgbClr val="000000"/>
                </a:solidFill>
              </a:rPr>
              <a:t>) </a:t>
            </a:r>
          </a:p>
          <a:p>
            <a:pPr marL="226427" marR="0" lvl="0" indent="-226427" algn="l" rtl="0">
              <a:spcBef>
                <a:spcPts val="0"/>
              </a:spcBef>
              <a:buSzPct val="25000"/>
              <a:buNone/>
            </a:pPr>
            <a:r>
              <a:rPr lang="en-US" sz="1200" i="0" u="none" strike="noStrike" cap="none">
                <a:solidFill>
                  <a:srgbClr val="000000"/>
                </a:solidFill>
              </a:rPr>
              <a:t>- New dependencies introduced with new versions which create additional FOSS obligations. These dependencies may be embedded in the FOSS distribution or they may be dependencies resolved at build time. </a:t>
            </a:r>
          </a:p>
          <a:p>
            <a:pPr marL="226427" marR="0" lvl="0" indent="-226427" algn="l" rtl="0">
              <a:spcBef>
                <a:spcPts val="0"/>
              </a:spcBef>
              <a:buSzPct val="25000"/>
              <a:buNone/>
            </a:pPr>
            <a:r>
              <a:rPr lang="en-US" sz="1200" i="0" u="none" strike="noStrike" cap="none">
                <a:solidFill>
                  <a:srgbClr val="000000"/>
                </a:solidFill>
              </a:rPr>
              <a:t>What risks should you address with in-bound software? </a:t>
            </a:r>
          </a:p>
          <a:p>
            <a:pPr marL="226427" marR="0" lvl="0" indent="-226427" algn="l" rtl="0">
              <a:spcBef>
                <a:spcPts val="0"/>
              </a:spcBef>
              <a:buSzPct val="25000"/>
              <a:buNone/>
            </a:pPr>
            <a:r>
              <a:rPr lang="en-US" sz="1200" i="0" u="none" strike="noStrike" cap="none">
                <a:solidFill>
                  <a:srgbClr val="000000"/>
                </a:solidFill>
              </a:rPr>
              <a:t>- License compliance for any disclosed FOSS embedded in the in-bound software </a:t>
            </a:r>
          </a:p>
          <a:p>
            <a:pPr marL="226427" marR="0" lvl="0" indent="-226427" algn="l" rtl="0">
              <a:spcBef>
                <a:spcPts val="0"/>
              </a:spcBef>
              <a:buSzPct val="25000"/>
              <a:buNone/>
            </a:pPr>
            <a:r>
              <a:rPr lang="en-US" sz="1200" i="0" u="none" strike="noStrike" cap="none">
                <a:solidFill>
                  <a:srgbClr val="000000"/>
                </a:solidFill>
              </a:rPr>
              <a:t>- The potential for creating license conflicts by integrating inbound software with other FOSS or proprietary software </a:t>
            </a:r>
          </a:p>
          <a:p>
            <a:pPr marL="226427" marR="0" lvl="0" indent="-226427" algn="l" rtl="0">
              <a:spcBef>
                <a:spcPts val="0"/>
              </a:spcBef>
              <a:buSzPct val="25000"/>
              <a:buNone/>
            </a:pPr>
            <a:r>
              <a:rPr lang="en-US" sz="1200" i="0" u="none" strike="noStrike" cap="none">
                <a:solidFill>
                  <a:srgbClr val="000000"/>
                </a:solidFill>
              </a:rPr>
              <a:t>- Undisclosed or unknown FOSS included in the in-bound software </a:t>
            </a:r>
          </a:p>
        </p:txBody>
      </p:sp>
      <p:sp>
        <p:nvSpPr>
          <p:cNvPr id="986" name="Shape 98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pPr marL="0" marR="0" lvl="0" indent="0" algn="r" rtl="0">
                <a:spcBef>
                  <a:spcPts val="0"/>
                </a:spcBef>
                <a:buSzPct val="25000"/>
                <a:buNone/>
              </a:pPr>
              <a:t>82</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07" name="Shape 10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patent concepts relevant to software.</a:t>
            </a:r>
          </a:p>
        </p:txBody>
      </p:sp>
      <p:sp>
        <p:nvSpPr>
          <p:cNvPr id="108" name="Shape 10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pPr marL="0" marR="0" lvl="0" indent="0" algn="r" rtl="0">
                <a:spcBef>
                  <a:spcPts val="0"/>
                </a:spcBef>
                <a:buSzPct val="25000"/>
                <a:buNone/>
              </a:pPr>
              <a:t>9</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6"/>
        <p:cNvGrpSpPr/>
        <p:nvPr/>
      </p:nvGrpSpPr>
      <p:grpSpPr>
        <a:xfrm>
          <a:off x="0" y="0"/>
          <a:ext cx="0" cy="0"/>
          <a:chOff x="0" y="0"/>
          <a:chExt cx="0" cy="0"/>
        </a:xfrm>
      </p:grpSpPr>
      <p:sp>
        <p:nvSpPr>
          <p:cNvPr id="17" name="Shape 17"/>
          <p:cNvSpPr txBox="1">
            <a:spLocks noGrp="1"/>
          </p:cNvSpPr>
          <p:nvPr>
            <p:ph type="ctrTitle"/>
          </p:nvPr>
        </p:nvSpPr>
        <p:spPr>
          <a:xfrm>
            <a:off x="914400" y="1371600"/>
            <a:ext cx="10464800" cy="1927224"/>
          </a:xfrm>
          <a:prstGeom prst="rect">
            <a:avLst/>
          </a:prstGeom>
          <a:noFill/>
          <a:ln>
            <a:noFill/>
          </a:ln>
        </p:spPr>
        <p:txBody>
          <a:bodyPr lIns="91425" tIns="91425" rIns="91425" bIns="91425" anchor="b" anchorCtr="0"/>
          <a:lstStyle>
            <a:lvl1pPr marL="0" marR="0" lvl="0" indent="0" algn="l" rtl="0">
              <a:spcBef>
                <a:spcPts val="0"/>
              </a:spcBef>
              <a:buClr>
                <a:schemeClr val="dk2"/>
              </a:buClr>
              <a:buFont typeface="Roboto"/>
              <a:buNone/>
              <a:defRPr sz="5400" b="0" i="0" u="none" strike="noStrike" cap="none" baseline="0">
                <a:solidFill>
                  <a:schemeClr val="dk2"/>
                </a:solidFill>
                <a:latin typeface="Times New Roman" pitchFamily="18" charset="0"/>
                <a:ea typeface="新細明體" pitchFamily="18" charset="-120"/>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18" name="Shape 18"/>
          <p:cNvSpPr txBox="1">
            <a:spLocks noGrp="1"/>
          </p:cNvSpPr>
          <p:nvPr>
            <p:ph type="subTitle" idx="1"/>
          </p:nvPr>
        </p:nvSpPr>
        <p:spPr>
          <a:xfrm>
            <a:off x="914400" y="3505200"/>
            <a:ext cx="8534399" cy="1752600"/>
          </a:xfrm>
          <a:prstGeom prst="rect">
            <a:avLst/>
          </a:prstGeom>
          <a:noFill/>
          <a:ln>
            <a:noFill/>
          </a:ln>
        </p:spPr>
        <p:txBody>
          <a:bodyPr lIns="91425" tIns="91425" rIns="91425" bIns="91425" anchor="t" anchorCtr="0"/>
          <a:lstStyle>
            <a:lvl1pPr marL="0" marR="0" lvl="0" indent="0" algn="l" rtl="0">
              <a:spcBef>
                <a:spcPts val="480"/>
              </a:spcBef>
              <a:buClr>
                <a:schemeClr val="accent1"/>
              </a:buClr>
              <a:buFont typeface="Arial"/>
              <a:buNone/>
              <a:defRPr sz="2400" b="0" i="0" u="none" strike="noStrike" cap="none" baseline="0">
                <a:solidFill>
                  <a:srgbClr val="55556F"/>
                </a:solidFill>
                <a:latin typeface="Times New Roman" pitchFamily="18" charset="0"/>
                <a:ea typeface="新細明體" pitchFamily="18" charset="-120"/>
                <a:cs typeface="Roboto"/>
                <a:sym typeface="Roboto"/>
              </a:defRPr>
            </a:lvl1pPr>
            <a:lvl2pPr marL="457200" marR="0" lvl="1" indent="0" algn="ctr" rtl="0">
              <a:spcBef>
                <a:spcPts val="400"/>
              </a:spcBef>
              <a:buClr>
                <a:schemeClr val="accent1"/>
              </a:buClr>
              <a:buFont typeface="Arial"/>
              <a:buNone/>
              <a:defRPr sz="2000" b="0" i="0" u="none" strike="noStrike" cap="none">
                <a:solidFill>
                  <a:srgbClr val="8B8B8D"/>
                </a:solidFill>
                <a:latin typeface="Roboto"/>
                <a:ea typeface="Roboto"/>
                <a:cs typeface="Roboto"/>
                <a:sym typeface="Roboto"/>
              </a:defRPr>
            </a:lvl2pPr>
            <a:lvl3pPr marL="914400" marR="0" lvl="2" indent="0" algn="ctr" rtl="0">
              <a:spcBef>
                <a:spcPts val="360"/>
              </a:spcBef>
              <a:buClr>
                <a:schemeClr val="accent1"/>
              </a:buClr>
              <a:buFont typeface="Arial"/>
              <a:buNone/>
              <a:defRPr sz="1800" b="0" i="0" u="none" strike="noStrike" cap="none">
                <a:solidFill>
                  <a:srgbClr val="8B8B8D"/>
                </a:solidFill>
                <a:latin typeface="Roboto"/>
                <a:ea typeface="Roboto"/>
                <a:cs typeface="Roboto"/>
                <a:sym typeface="Roboto"/>
              </a:defRPr>
            </a:lvl3pPr>
            <a:lvl4pPr marL="1371600" marR="0" lvl="3" indent="0" algn="ctr" rtl="0">
              <a:spcBef>
                <a:spcPts val="320"/>
              </a:spcBef>
              <a:buClr>
                <a:schemeClr val="accent1"/>
              </a:buClr>
              <a:buFont typeface="Arial"/>
              <a:buNone/>
              <a:defRPr sz="1600" b="0" i="0" u="none" strike="noStrike" cap="none">
                <a:solidFill>
                  <a:srgbClr val="8B8B8D"/>
                </a:solidFill>
                <a:latin typeface="Roboto"/>
                <a:ea typeface="Roboto"/>
                <a:cs typeface="Roboto"/>
                <a:sym typeface="Roboto"/>
              </a:defRPr>
            </a:lvl4pPr>
            <a:lvl5pPr marL="1828800" marR="0" lvl="4" indent="0" algn="ctr" rtl="0">
              <a:spcBef>
                <a:spcPts val="280"/>
              </a:spcBef>
              <a:buClr>
                <a:schemeClr val="accent1"/>
              </a:buClr>
              <a:buFont typeface="Arial"/>
              <a:buNone/>
              <a:defRPr sz="1400" b="0" i="0" u="none" strike="noStrike" cap="none">
                <a:solidFill>
                  <a:srgbClr val="8B8B8D"/>
                </a:solidFill>
                <a:latin typeface="Roboto"/>
                <a:ea typeface="Roboto"/>
                <a:cs typeface="Roboto"/>
                <a:sym typeface="Roboto"/>
              </a:defRPr>
            </a:lvl5pPr>
            <a:lvl6pPr marL="2286000" marR="0" lvl="5" indent="0" algn="ctr" rtl="0">
              <a:spcBef>
                <a:spcPts val="260"/>
              </a:spcBef>
              <a:buClr>
                <a:schemeClr val="accent1"/>
              </a:buClr>
              <a:buFont typeface="Arial"/>
              <a:buNone/>
              <a:defRPr sz="1300" b="0" i="0" u="none" strike="noStrike" cap="none">
                <a:solidFill>
                  <a:srgbClr val="8B8B8D"/>
                </a:solidFill>
                <a:latin typeface="Arial"/>
                <a:ea typeface="Arial"/>
                <a:cs typeface="Arial"/>
                <a:sym typeface="Arial"/>
              </a:defRPr>
            </a:lvl6pPr>
            <a:lvl7pPr marL="2743200" marR="0" lvl="6" indent="0" algn="ctr" rtl="0">
              <a:spcBef>
                <a:spcPts val="260"/>
              </a:spcBef>
              <a:buClr>
                <a:schemeClr val="accent1"/>
              </a:buClr>
              <a:buFont typeface="Arial"/>
              <a:buNone/>
              <a:defRPr sz="1300" b="0" i="0" u="none" strike="noStrike" cap="none">
                <a:solidFill>
                  <a:srgbClr val="8B8B8D"/>
                </a:solidFill>
                <a:latin typeface="Arial"/>
                <a:ea typeface="Arial"/>
                <a:cs typeface="Arial"/>
                <a:sym typeface="Arial"/>
              </a:defRPr>
            </a:lvl7pPr>
            <a:lvl8pPr marL="3200400" marR="0" lvl="7" indent="0" algn="ctr" rtl="0">
              <a:spcBef>
                <a:spcPts val="260"/>
              </a:spcBef>
              <a:buClr>
                <a:schemeClr val="accent1"/>
              </a:buClr>
              <a:buFont typeface="Arial"/>
              <a:buNone/>
              <a:defRPr sz="1300" b="0" i="0" u="none" strike="noStrike" cap="none">
                <a:solidFill>
                  <a:srgbClr val="8B8B8D"/>
                </a:solidFill>
                <a:latin typeface="Arial"/>
                <a:ea typeface="Arial"/>
                <a:cs typeface="Arial"/>
                <a:sym typeface="Arial"/>
              </a:defRPr>
            </a:lvl8pPr>
            <a:lvl9pPr marL="3657600" marR="0" lvl="8" indent="0" algn="ctr" rtl="0">
              <a:spcBef>
                <a:spcPts val="260"/>
              </a:spcBef>
              <a:buClr>
                <a:schemeClr val="accent1"/>
              </a:buClr>
              <a:buFont typeface="Arial"/>
              <a:buNone/>
              <a:defRPr sz="1300" b="0" i="0" u="none" strike="noStrike" cap="none">
                <a:solidFill>
                  <a:srgbClr val="8B8B8D"/>
                </a:solidFill>
                <a:latin typeface="Arial"/>
                <a:ea typeface="Arial"/>
                <a:cs typeface="Arial"/>
                <a:sym typeface="Arial"/>
              </a:defRPr>
            </a:lvl9pPr>
          </a:lstStyle>
          <a:p>
            <a:endParaRPr dirty="0"/>
          </a:p>
        </p:txBody>
      </p:sp>
      <p:cxnSp>
        <p:nvCxnSpPr>
          <p:cNvPr id="19" name="Shape 19"/>
          <p:cNvCxnSpPr/>
          <p:nvPr/>
        </p:nvCxnSpPr>
        <p:spPr>
          <a:xfrm>
            <a:off x="914400" y="3398519"/>
            <a:ext cx="10464800" cy="1587"/>
          </a:xfrm>
          <a:prstGeom prst="straightConnector1">
            <a:avLst/>
          </a:prstGeom>
          <a:noFill/>
          <a:ln w="19050" cap="flat" cmpd="sng">
            <a:solidFill>
              <a:schemeClr val="dk2"/>
            </a:solidFill>
            <a:prstDash val="solid"/>
            <a:round/>
            <a:headEnd type="none" w="med" len="med"/>
            <a:tailEnd type="none" w="med" len="med"/>
          </a:ln>
        </p:spPr>
      </p:cxnSp>
      <p:sp>
        <p:nvSpPr>
          <p:cNvPr id="20" name="Shape 20"/>
          <p:cNvSpPr txBox="1"/>
          <p:nvPr/>
        </p:nvSpPr>
        <p:spPr>
          <a:xfrm>
            <a:off x="3983485" y="6488667"/>
            <a:ext cx="4326627" cy="36933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zh-TW" altLang="en-US" sz="1800" b="0" i="0" u="none" strike="noStrike" cap="none" baseline="0" dirty="0" smtClean="0">
                <a:solidFill>
                  <a:srgbClr val="7F7F7F"/>
                </a:solidFill>
                <a:latin typeface="Times New Roman" pitchFamily="18" charset="0"/>
                <a:ea typeface="新細明體" pitchFamily="18" charset="-120"/>
                <a:cs typeface="Roboto"/>
                <a:sym typeface="Roboto"/>
              </a:rPr>
              <a:t>本简报内容并未包含法律建议</a:t>
            </a:r>
            <a:endParaRPr lang="en-US" sz="1800" b="0" i="0" u="none" strike="noStrike" cap="none" baseline="0" dirty="0">
              <a:solidFill>
                <a:srgbClr val="7F7F7F"/>
              </a:solidFill>
              <a:latin typeface="Times New Roman" pitchFamily="18" charset="0"/>
              <a:ea typeface="新細明體" pitchFamily="18" charset="-120"/>
              <a:cs typeface="Roboto"/>
              <a:sym typeface="Roboto"/>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609600" y="533400"/>
            <a:ext cx="10972799" cy="990599"/>
          </a:xfrm>
          <a:prstGeom prst="rect">
            <a:avLst/>
          </a:prstGeom>
          <a:noFill/>
          <a:ln>
            <a:noFill/>
          </a:ln>
        </p:spPr>
        <p:txBody>
          <a:bodyPr lIns="91425" tIns="91425" rIns="91425" bIns="91425" anchor="ctr" anchorCtr="0"/>
          <a:lstStyle>
            <a:lvl1pPr marL="0" marR="0" lvl="0" indent="0" algn="l" rtl="0">
              <a:spcBef>
                <a:spcPts val="0"/>
              </a:spcBef>
              <a:buClr>
                <a:schemeClr val="dk2"/>
              </a:buClr>
              <a:buFont typeface="Roboto"/>
              <a:buNone/>
              <a:defRPr sz="4000" b="0" i="0" u="none" strike="noStrike" cap="none" baseline="0">
                <a:solidFill>
                  <a:schemeClr val="dk2"/>
                </a:solidFill>
                <a:latin typeface="Times New Roman" pitchFamily="18" charset="0"/>
                <a:ea typeface="新細明體" pitchFamily="18" charset="-120"/>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3" name="Shape 23"/>
          <p:cNvSpPr txBox="1">
            <a:spLocks noGrp="1"/>
          </p:cNvSpPr>
          <p:nvPr>
            <p:ph type="body" idx="1"/>
          </p:nvPr>
        </p:nvSpPr>
        <p:spPr>
          <a:xfrm>
            <a:off x="609600" y="1608013"/>
            <a:ext cx="10972799" cy="4876799"/>
          </a:xfrm>
          <a:prstGeom prst="rect">
            <a:avLst/>
          </a:prstGeom>
          <a:noFill/>
          <a:ln>
            <a:noFill/>
          </a:ln>
        </p:spPr>
        <p:txBody>
          <a:bodyPr lIns="91425" tIns="91425" rIns="91425" bIns="91425" anchor="t" anchorCtr="0"/>
          <a:lstStyle>
            <a:lvl1pPr marL="182880" marR="0" lvl="0" indent="-53339" algn="l" rtl="0">
              <a:spcBef>
                <a:spcPts val="480"/>
              </a:spcBef>
              <a:buClr>
                <a:schemeClr val="accent1"/>
              </a:buClr>
              <a:buSzPct val="85000"/>
              <a:buFont typeface="Arial"/>
              <a:buChar char="•"/>
              <a:defRPr sz="2400" b="0" i="0" u="none" strike="noStrike" cap="none" baseline="0">
                <a:solidFill>
                  <a:schemeClr val="dk1"/>
                </a:solidFill>
                <a:latin typeface="Times New Roman" pitchFamily="18" charset="0"/>
                <a:ea typeface="新細明體" pitchFamily="18" charset="-120"/>
                <a:cs typeface="Roboto"/>
                <a:sym typeface="Roboto"/>
              </a:defRPr>
            </a:lvl1pPr>
            <a:lvl2pPr marL="457200" marR="0" lvl="1" indent="-82550" algn="l" rtl="0">
              <a:spcBef>
                <a:spcPts val="400"/>
              </a:spcBef>
              <a:buClr>
                <a:schemeClr val="accent1"/>
              </a:buClr>
              <a:buSzPct val="85000"/>
              <a:buFont typeface="Arial"/>
              <a:buChar char="•"/>
              <a:defRPr sz="2000" b="0" i="0" u="none" strike="noStrike" cap="none">
                <a:solidFill>
                  <a:schemeClr val="dk1"/>
                </a:solidFill>
                <a:latin typeface="Roboto"/>
                <a:ea typeface="Roboto"/>
                <a:cs typeface="Roboto"/>
                <a:sym typeface="Roboto"/>
              </a:defRPr>
            </a:lvl2pPr>
            <a:lvl3pPr marL="731520" marR="0" lvl="2" indent="-82550" algn="l" rtl="0">
              <a:spcBef>
                <a:spcPts val="360"/>
              </a:spcBef>
              <a:buClr>
                <a:schemeClr val="accent1"/>
              </a:buClr>
              <a:buSzPct val="90000"/>
              <a:buFont typeface="Arial"/>
              <a:buChar char="•"/>
              <a:defRPr sz="1800" b="0" i="0" u="none" strike="noStrike" cap="none">
                <a:solidFill>
                  <a:schemeClr val="dk1"/>
                </a:solidFill>
                <a:latin typeface="Roboto"/>
                <a:ea typeface="Roboto"/>
                <a:cs typeface="Roboto"/>
                <a:sym typeface="Roboto"/>
              </a:defRPr>
            </a:lvl3pPr>
            <a:lvl4pPr marL="1005839" marR="0" lvl="3" indent="-91439" algn="l" rtl="0">
              <a:spcBef>
                <a:spcPts val="320"/>
              </a:spcBef>
              <a:buClr>
                <a:schemeClr val="accent1"/>
              </a:buClr>
              <a:buSzPct val="100000"/>
              <a:buFont typeface="Arial"/>
              <a:buChar char="•"/>
              <a:defRPr sz="1600" b="0" i="0" u="none" strike="noStrike" cap="none">
                <a:solidFill>
                  <a:schemeClr val="dk1"/>
                </a:solidFill>
                <a:latin typeface="Roboto"/>
                <a:ea typeface="Roboto"/>
                <a:cs typeface="Roboto"/>
                <a:sym typeface="Roboto"/>
              </a:defRPr>
            </a:lvl4pPr>
            <a:lvl5pPr marL="1188720" marR="0" lvl="4" indent="-58419" algn="l" rtl="0">
              <a:spcBef>
                <a:spcPts val="280"/>
              </a:spcBef>
              <a:buClr>
                <a:schemeClr val="accent1"/>
              </a:buClr>
              <a:buSzPct val="100000"/>
              <a:buFont typeface="Arial"/>
              <a:buChar char="•"/>
              <a:defRPr sz="1400" b="0" i="0" u="none" strike="noStrike" cap="none">
                <a:solidFill>
                  <a:schemeClr val="dk1"/>
                </a:solidFill>
                <a:latin typeface="Roboto"/>
                <a:ea typeface="Roboto"/>
                <a:cs typeface="Roboto"/>
                <a:sym typeface="Roboto"/>
              </a:defRPr>
            </a:lvl5pPr>
            <a:lvl6pPr marL="1371600" marR="0" lvl="5" indent="-10795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6pPr>
            <a:lvl7pPr marL="1554480" marR="0" lvl="6" indent="-10033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7pPr>
            <a:lvl8pPr marL="1737360" marR="0" lvl="7" indent="-10541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8pPr>
            <a:lvl9pPr marL="1920240" marR="0" lvl="8" indent="-110489"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9pPr>
          </a:lstStyle>
          <a:p>
            <a:endParaRPr dirty="0"/>
          </a:p>
        </p:txBody>
      </p:sp>
      <p:pic>
        <p:nvPicPr>
          <p:cNvPr id="24" name="Shape 24"/>
          <p:cNvPicPr preferRelativeResize="0"/>
          <p:nvPr/>
        </p:nvPicPr>
        <p:blipFill rotWithShape="1">
          <a:blip r:embed="rId2">
            <a:alphaModFix/>
          </a:blip>
          <a:srcRect/>
          <a:stretch/>
        </p:blipFill>
        <p:spPr>
          <a:xfrm>
            <a:off x="10963964" y="501066"/>
            <a:ext cx="949739" cy="527632"/>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609600" y="533400"/>
            <a:ext cx="10972799" cy="990599"/>
          </a:xfrm>
          <a:prstGeom prst="rect">
            <a:avLst/>
          </a:prstGeom>
          <a:noFill/>
          <a:ln>
            <a:noFill/>
          </a:ln>
        </p:spPr>
        <p:txBody>
          <a:bodyPr lIns="91425" tIns="91425" rIns="91425" bIns="91425" anchor="ctr" anchorCtr="0"/>
          <a:lstStyle>
            <a:lvl1pPr marL="0" marR="0" lvl="0" indent="0" algn="l" rtl="0">
              <a:spcBef>
                <a:spcPts val="0"/>
              </a:spcBef>
              <a:buClr>
                <a:schemeClr val="dk2"/>
              </a:buClr>
              <a:buFont typeface="Roboto"/>
              <a:buNone/>
              <a:defRPr sz="4000" b="0" i="0" u="none" strike="noStrike" cap="none" baseline="0">
                <a:solidFill>
                  <a:schemeClr val="dk2"/>
                </a:solidFill>
                <a:latin typeface="Times New Roman" pitchFamily="18" charset="0"/>
                <a:ea typeface="新細明體" pitchFamily="18" charset="-120"/>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7" name="Shape 27"/>
          <p:cNvSpPr txBox="1">
            <a:spLocks noGrp="1"/>
          </p:cNvSpPr>
          <p:nvPr>
            <p:ph type="body" idx="1"/>
          </p:nvPr>
        </p:nvSpPr>
        <p:spPr>
          <a:xfrm>
            <a:off x="609600" y="1673351"/>
            <a:ext cx="5384799" cy="4718303"/>
          </a:xfrm>
          <a:prstGeom prst="rect">
            <a:avLst/>
          </a:prstGeom>
          <a:noFill/>
          <a:ln>
            <a:noFill/>
          </a:ln>
        </p:spPr>
        <p:txBody>
          <a:bodyPr lIns="91425" tIns="91425" rIns="91425" bIns="91425" anchor="t" anchorCtr="0"/>
          <a:lstStyle>
            <a:lvl1pPr marL="182880" marR="0" lvl="0" indent="-31750" algn="l" rtl="0">
              <a:spcBef>
                <a:spcPts val="560"/>
              </a:spcBef>
              <a:buClr>
                <a:schemeClr val="accent1"/>
              </a:buClr>
              <a:buSzPct val="85000"/>
              <a:buFont typeface="Arial"/>
              <a:buChar char="•"/>
              <a:defRPr sz="2800" b="0" i="0" u="none" strike="noStrike" cap="none" baseline="0">
                <a:solidFill>
                  <a:schemeClr val="dk1"/>
                </a:solidFill>
                <a:latin typeface="Times New Roman" pitchFamily="18" charset="0"/>
                <a:ea typeface="新細明體" pitchFamily="18" charset="-120"/>
                <a:cs typeface="Roboto"/>
                <a:sym typeface="Roboto"/>
              </a:defRPr>
            </a:lvl1pPr>
            <a:lvl2pPr marL="457200" marR="0" lvl="1" indent="-60959" algn="l" rtl="0">
              <a:spcBef>
                <a:spcPts val="480"/>
              </a:spcBef>
              <a:buClr>
                <a:schemeClr val="accent1"/>
              </a:buClr>
              <a:buSzPct val="85000"/>
              <a:buFont typeface="Arial"/>
              <a:buChar char="•"/>
              <a:defRPr sz="2400" b="0" i="0" u="none" strike="noStrike" cap="none">
                <a:solidFill>
                  <a:schemeClr val="dk1"/>
                </a:solidFill>
                <a:latin typeface="Roboto"/>
                <a:ea typeface="Roboto"/>
                <a:cs typeface="Roboto"/>
                <a:sym typeface="Roboto"/>
              </a:defRPr>
            </a:lvl2pPr>
            <a:lvl3pPr marL="731520" marR="0" lvl="2" indent="-71119" algn="l" rtl="0">
              <a:spcBef>
                <a:spcPts val="400"/>
              </a:spcBef>
              <a:buClr>
                <a:schemeClr val="accent1"/>
              </a:buClr>
              <a:buSzPct val="90000"/>
              <a:buFont typeface="Arial"/>
              <a:buChar char="•"/>
              <a:defRPr sz="2000" b="0" i="0" u="none" strike="noStrike" cap="none">
                <a:solidFill>
                  <a:schemeClr val="dk1"/>
                </a:solidFill>
                <a:latin typeface="Roboto"/>
                <a:ea typeface="Roboto"/>
                <a:cs typeface="Roboto"/>
                <a:sym typeface="Roboto"/>
              </a:defRPr>
            </a:lvl3pPr>
            <a:lvl4pPr marL="1005839" marR="0" lvl="3" indent="-78739" algn="l" rtl="0">
              <a:spcBef>
                <a:spcPts val="360"/>
              </a:spcBef>
              <a:buClr>
                <a:schemeClr val="accent1"/>
              </a:buClr>
              <a:buSzPct val="100000"/>
              <a:buFont typeface="Arial"/>
              <a:buChar char="•"/>
              <a:defRPr sz="1800" b="0" i="0" u="none" strike="noStrike" cap="none">
                <a:solidFill>
                  <a:schemeClr val="dk1"/>
                </a:solidFill>
                <a:latin typeface="Roboto"/>
                <a:ea typeface="Roboto"/>
                <a:cs typeface="Roboto"/>
                <a:sym typeface="Roboto"/>
              </a:defRPr>
            </a:lvl4pPr>
            <a:lvl5pPr marL="1188720" marR="0" lvl="4" indent="-33019" algn="l" rtl="0">
              <a:spcBef>
                <a:spcPts val="360"/>
              </a:spcBef>
              <a:buClr>
                <a:schemeClr val="accent1"/>
              </a:buClr>
              <a:buSzPct val="100000"/>
              <a:buFont typeface="Arial"/>
              <a:buChar char="•"/>
              <a:defRPr sz="1800" b="0" i="0" u="none" strike="noStrike" cap="none">
                <a:solidFill>
                  <a:schemeClr val="dk1"/>
                </a:solidFill>
                <a:latin typeface="Roboto"/>
                <a:ea typeface="Roboto"/>
                <a:cs typeface="Roboto"/>
                <a:sym typeface="Roboto"/>
              </a:defRPr>
            </a:lvl5pPr>
            <a:lvl6pPr marL="1371600" marR="0" lvl="5" indent="-7620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6pPr>
            <a:lvl7pPr marL="1554480" marR="0" lvl="6" indent="-6858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7pPr>
            <a:lvl8pPr marL="1737360" marR="0" lvl="7" indent="-7366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8pPr>
            <a:lvl9pPr marL="1920240" marR="0" lvl="8" indent="-78739"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9pPr>
          </a:lstStyle>
          <a:p>
            <a:endParaRPr dirty="0"/>
          </a:p>
        </p:txBody>
      </p:sp>
      <p:sp>
        <p:nvSpPr>
          <p:cNvPr id="28" name="Shape 28"/>
          <p:cNvSpPr txBox="1">
            <a:spLocks noGrp="1"/>
          </p:cNvSpPr>
          <p:nvPr>
            <p:ph type="body" idx="2"/>
          </p:nvPr>
        </p:nvSpPr>
        <p:spPr>
          <a:xfrm>
            <a:off x="6197600" y="1673351"/>
            <a:ext cx="5384799" cy="4718303"/>
          </a:xfrm>
          <a:prstGeom prst="rect">
            <a:avLst/>
          </a:prstGeom>
          <a:noFill/>
          <a:ln>
            <a:noFill/>
          </a:ln>
        </p:spPr>
        <p:txBody>
          <a:bodyPr lIns="91425" tIns="91425" rIns="91425" bIns="91425" anchor="t" anchorCtr="0"/>
          <a:lstStyle>
            <a:lvl1pPr marL="182880" marR="0" lvl="0" indent="-31750" algn="l" rtl="0">
              <a:spcBef>
                <a:spcPts val="560"/>
              </a:spcBef>
              <a:buClr>
                <a:schemeClr val="accent1"/>
              </a:buClr>
              <a:buSzPct val="85000"/>
              <a:buFont typeface="Arial"/>
              <a:buChar char="•"/>
              <a:defRPr sz="2800" b="0" i="0" u="none" strike="noStrike" cap="none" baseline="0">
                <a:solidFill>
                  <a:schemeClr val="dk1"/>
                </a:solidFill>
                <a:latin typeface="Times New Roman" pitchFamily="18" charset="0"/>
                <a:ea typeface="新細明體" pitchFamily="18" charset="-120"/>
                <a:cs typeface="Roboto"/>
                <a:sym typeface="Roboto"/>
              </a:defRPr>
            </a:lvl1pPr>
            <a:lvl2pPr marL="457200" marR="0" lvl="1" indent="-60959" algn="l" rtl="0">
              <a:spcBef>
                <a:spcPts val="480"/>
              </a:spcBef>
              <a:buClr>
                <a:schemeClr val="accent1"/>
              </a:buClr>
              <a:buSzPct val="85000"/>
              <a:buFont typeface="Arial"/>
              <a:buChar char="•"/>
              <a:defRPr sz="2400" b="0" i="0" u="none" strike="noStrike" cap="none">
                <a:solidFill>
                  <a:schemeClr val="dk1"/>
                </a:solidFill>
                <a:latin typeface="Roboto"/>
                <a:ea typeface="Roboto"/>
                <a:cs typeface="Roboto"/>
                <a:sym typeface="Roboto"/>
              </a:defRPr>
            </a:lvl2pPr>
            <a:lvl3pPr marL="731520" marR="0" lvl="2" indent="-71119" algn="l" rtl="0">
              <a:spcBef>
                <a:spcPts val="400"/>
              </a:spcBef>
              <a:buClr>
                <a:schemeClr val="accent1"/>
              </a:buClr>
              <a:buSzPct val="90000"/>
              <a:buFont typeface="Arial"/>
              <a:buChar char="•"/>
              <a:defRPr sz="2000" b="0" i="0" u="none" strike="noStrike" cap="none">
                <a:solidFill>
                  <a:schemeClr val="dk1"/>
                </a:solidFill>
                <a:latin typeface="Roboto"/>
                <a:ea typeface="Roboto"/>
                <a:cs typeface="Roboto"/>
                <a:sym typeface="Roboto"/>
              </a:defRPr>
            </a:lvl3pPr>
            <a:lvl4pPr marL="1005839" marR="0" lvl="3" indent="-78739" algn="l" rtl="0">
              <a:spcBef>
                <a:spcPts val="360"/>
              </a:spcBef>
              <a:buClr>
                <a:schemeClr val="accent1"/>
              </a:buClr>
              <a:buSzPct val="100000"/>
              <a:buFont typeface="Arial"/>
              <a:buChar char="•"/>
              <a:defRPr sz="1800" b="0" i="0" u="none" strike="noStrike" cap="none">
                <a:solidFill>
                  <a:schemeClr val="dk1"/>
                </a:solidFill>
                <a:latin typeface="Roboto"/>
                <a:ea typeface="Roboto"/>
                <a:cs typeface="Roboto"/>
                <a:sym typeface="Roboto"/>
              </a:defRPr>
            </a:lvl4pPr>
            <a:lvl5pPr marL="1188720" marR="0" lvl="4" indent="-33019" algn="l" rtl="0">
              <a:spcBef>
                <a:spcPts val="360"/>
              </a:spcBef>
              <a:buClr>
                <a:schemeClr val="accent1"/>
              </a:buClr>
              <a:buSzPct val="100000"/>
              <a:buFont typeface="Arial"/>
              <a:buChar char="•"/>
              <a:defRPr sz="1800" b="0" i="0" u="none" strike="noStrike" cap="none">
                <a:solidFill>
                  <a:schemeClr val="dk1"/>
                </a:solidFill>
                <a:latin typeface="Roboto"/>
                <a:ea typeface="Roboto"/>
                <a:cs typeface="Roboto"/>
                <a:sym typeface="Roboto"/>
              </a:defRPr>
            </a:lvl5pPr>
            <a:lvl6pPr marL="1371600" marR="0" lvl="5" indent="-7620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6pPr>
            <a:lvl7pPr marL="1554480" marR="0" lvl="6" indent="-6858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7pPr>
            <a:lvl8pPr marL="1737360" marR="0" lvl="7" indent="-7366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8pPr>
            <a:lvl9pPr marL="1920240" marR="0" lvl="8" indent="-78739"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9pPr>
          </a:lstStyle>
          <a:p>
            <a:endParaRPr dirty="0"/>
          </a:p>
        </p:txBody>
      </p:sp>
      <p:pic>
        <p:nvPicPr>
          <p:cNvPr id="29" name="Shape 29"/>
          <p:cNvPicPr preferRelativeResize="0"/>
          <p:nvPr/>
        </p:nvPicPr>
        <p:blipFill rotWithShape="1">
          <a:blip r:embed="rId2">
            <a:alphaModFix/>
          </a:blip>
          <a:srcRect/>
          <a:stretch/>
        </p:blipFill>
        <p:spPr>
          <a:xfrm>
            <a:off x="10963964" y="501066"/>
            <a:ext cx="949739" cy="527632"/>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30"/>
        <p:cNvGrpSpPr/>
        <p:nvPr/>
      </p:nvGrpSpPr>
      <p:grpSpPr>
        <a:xfrm>
          <a:off x="0" y="0"/>
          <a:ext cx="0" cy="0"/>
          <a:chOff x="0" y="0"/>
          <a:chExt cx="0" cy="0"/>
        </a:xfrm>
      </p:grpSpPr>
      <p:pic>
        <p:nvPicPr>
          <p:cNvPr id="31" name="Shape 31"/>
          <p:cNvPicPr preferRelativeResize="0"/>
          <p:nvPr/>
        </p:nvPicPr>
        <p:blipFill rotWithShape="1">
          <a:blip r:embed="rId2">
            <a:alphaModFix/>
          </a:blip>
          <a:srcRect/>
          <a:stretch/>
        </p:blipFill>
        <p:spPr>
          <a:xfrm>
            <a:off x="10963964" y="501066"/>
            <a:ext cx="949739" cy="527632"/>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cSld name="Section Header">
    <p:bg>
      <p:bgPr>
        <a:solidFill>
          <a:schemeClr val="dk2"/>
        </a:solidFill>
        <a:effectLst/>
      </p:bgPr>
    </p:bg>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963083" y="2362200"/>
            <a:ext cx="10363200" cy="2200275"/>
          </a:xfrm>
          <a:prstGeom prst="rect">
            <a:avLst/>
          </a:prstGeom>
          <a:noFill/>
          <a:ln>
            <a:noFill/>
          </a:ln>
        </p:spPr>
        <p:txBody>
          <a:bodyPr lIns="91425" tIns="91425" rIns="91425" bIns="91425" anchor="b" anchorCtr="0"/>
          <a:lstStyle>
            <a:lvl1pPr marL="0" marR="0" lvl="0" indent="0" algn="l" rtl="0">
              <a:spcBef>
                <a:spcPts val="0"/>
              </a:spcBef>
              <a:buClr>
                <a:schemeClr val="lt2"/>
              </a:buClr>
              <a:buFont typeface="Roboto"/>
              <a:buNone/>
              <a:defRPr sz="3200" b="0" i="0" u="none" strike="noStrike" cap="none" baseline="0">
                <a:solidFill>
                  <a:schemeClr val="lt2"/>
                </a:solidFill>
                <a:latin typeface="Times New Roman" pitchFamily="18" charset="0"/>
                <a:ea typeface="新細明體" pitchFamily="18" charset="-120"/>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body" idx="1"/>
          </p:nvPr>
        </p:nvSpPr>
        <p:spPr>
          <a:xfrm>
            <a:off x="963083" y="4626864"/>
            <a:ext cx="10363200" cy="1500187"/>
          </a:xfrm>
          <a:prstGeom prst="rect">
            <a:avLst/>
          </a:prstGeom>
          <a:noFill/>
          <a:ln>
            <a:noFill/>
          </a:ln>
        </p:spPr>
        <p:txBody>
          <a:bodyPr lIns="91425" tIns="91425" rIns="91425" bIns="91425" anchor="t" anchorCtr="0"/>
          <a:lstStyle>
            <a:lvl1pPr marL="0" marR="0" lvl="0" indent="0" algn="l" rtl="0">
              <a:spcBef>
                <a:spcPts val="960"/>
              </a:spcBef>
              <a:buClr>
                <a:schemeClr val="accent1"/>
              </a:buClr>
              <a:buFont typeface="Arial"/>
              <a:buNone/>
              <a:defRPr sz="4800" b="0" i="0" u="none" strike="noStrike" cap="none" baseline="0">
                <a:solidFill>
                  <a:schemeClr val="lt2"/>
                </a:solidFill>
                <a:latin typeface="Times New Roman" pitchFamily="18" charset="0"/>
                <a:ea typeface="新細明體" pitchFamily="18" charset="-120"/>
                <a:cs typeface="Roboto Medium"/>
                <a:sym typeface="Roboto Medium"/>
              </a:defRPr>
            </a:lvl1pPr>
            <a:lvl2pPr marL="457200" marR="0" lvl="1" indent="0" algn="l" rtl="0">
              <a:spcBef>
                <a:spcPts val="360"/>
              </a:spcBef>
              <a:buClr>
                <a:schemeClr val="accent1"/>
              </a:buClr>
              <a:buFont typeface="Arial"/>
              <a:buNone/>
              <a:defRPr sz="1800" b="0" i="0" u="none" strike="noStrike" cap="none">
                <a:solidFill>
                  <a:schemeClr val="lt1"/>
                </a:solidFill>
                <a:latin typeface="Roboto"/>
                <a:ea typeface="Roboto"/>
                <a:cs typeface="Roboto"/>
                <a:sym typeface="Roboto"/>
              </a:defRPr>
            </a:lvl2pPr>
            <a:lvl3pPr marL="914400" marR="0" lvl="2" indent="0" algn="l" rtl="0">
              <a:spcBef>
                <a:spcPts val="320"/>
              </a:spcBef>
              <a:buClr>
                <a:schemeClr val="accent1"/>
              </a:buClr>
              <a:buFont typeface="Arial"/>
              <a:buNone/>
              <a:defRPr sz="1600" b="0" i="0" u="none" strike="noStrike" cap="none">
                <a:solidFill>
                  <a:schemeClr val="lt1"/>
                </a:solidFill>
                <a:latin typeface="Roboto"/>
                <a:ea typeface="Roboto"/>
                <a:cs typeface="Roboto"/>
                <a:sym typeface="Roboto"/>
              </a:defRPr>
            </a:lvl3pPr>
            <a:lvl4pPr marL="1371600" marR="0" lvl="3" indent="0" algn="l" rtl="0">
              <a:spcBef>
                <a:spcPts val="280"/>
              </a:spcBef>
              <a:buClr>
                <a:schemeClr val="accent1"/>
              </a:buClr>
              <a:buFont typeface="Arial"/>
              <a:buNone/>
              <a:defRPr sz="1400" b="0" i="0" u="none" strike="noStrike" cap="none">
                <a:solidFill>
                  <a:schemeClr val="lt1"/>
                </a:solidFill>
                <a:latin typeface="Roboto"/>
                <a:ea typeface="Roboto"/>
                <a:cs typeface="Roboto"/>
                <a:sym typeface="Roboto"/>
              </a:defRPr>
            </a:lvl4pPr>
            <a:lvl5pPr marL="1828800" marR="0" lvl="4" indent="0" algn="l" rtl="0">
              <a:spcBef>
                <a:spcPts val="280"/>
              </a:spcBef>
              <a:buClr>
                <a:schemeClr val="accent1"/>
              </a:buClr>
              <a:buFont typeface="Arial"/>
              <a:buNone/>
              <a:defRPr sz="1400" b="0" i="0" u="none" strike="noStrike" cap="none">
                <a:solidFill>
                  <a:schemeClr val="lt1"/>
                </a:solidFill>
                <a:latin typeface="Roboto"/>
                <a:ea typeface="Roboto"/>
                <a:cs typeface="Roboto"/>
                <a:sym typeface="Roboto"/>
              </a:defRPr>
            </a:lvl5pPr>
            <a:lvl6pPr marL="2286000" marR="0" lvl="5"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6pPr>
            <a:lvl7pPr marL="2743200" marR="0" lvl="6"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7pPr>
            <a:lvl8pPr marL="3200400" marR="0" lvl="7"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8pPr>
            <a:lvl9pPr marL="3657600" marR="0" lvl="8"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9pPr>
          </a:lstStyle>
          <a:p>
            <a:endParaRPr dirty="0"/>
          </a:p>
        </p:txBody>
      </p:sp>
      <p:cxnSp>
        <p:nvCxnSpPr>
          <p:cNvPr id="35" name="Shape 35"/>
          <p:cNvCxnSpPr/>
          <p:nvPr/>
        </p:nvCxnSpPr>
        <p:spPr>
          <a:xfrm>
            <a:off x="975359" y="4599432"/>
            <a:ext cx="10464800" cy="1587"/>
          </a:xfrm>
          <a:prstGeom prst="straightConnector1">
            <a:avLst/>
          </a:prstGeom>
          <a:noFill/>
          <a:ln w="19050" cap="flat" cmpd="sng">
            <a:solidFill>
              <a:schemeClr val="lt2"/>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cSld name="Section Header">
    <p:bg>
      <p:bgPr>
        <a:solidFill>
          <a:schemeClr val="dk2"/>
        </a:solidFill>
        <a:effectLst/>
      </p:bgPr>
    </p:bg>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963083" y="2362200"/>
            <a:ext cx="10363200" cy="2200275"/>
          </a:xfrm>
          <a:prstGeom prst="rect">
            <a:avLst/>
          </a:prstGeom>
          <a:noFill/>
          <a:ln>
            <a:noFill/>
          </a:ln>
        </p:spPr>
        <p:txBody>
          <a:bodyPr lIns="91425" tIns="91425" rIns="91425" bIns="91425" anchor="b" anchorCtr="0"/>
          <a:lstStyle>
            <a:lvl1pPr marL="0" marR="0" lvl="0" indent="0" algn="l" rtl="0">
              <a:spcBef>
                <a:spcPts val="0"/>
              </a:spcBef>
              <a:buClr>
                <a:schemeClr val="lt2"/>
              </a:buClr>
              <a:buFont typeface="Roboto"/>
              <a:buNone/>
              <a:defRPr sz="3200" b="0" i="0" u="none" strike="noStrike" cap="none" baseline="0">
                <a:solidFill>
                  <a:schemeClr val="lt2"/>
                </a:solidFill>
                <a:latin typeface="Times New Roman" pitchFamily="18" charset="0"/>
                <a:ea typeface="新細明體" pitchFamily="18" charset="-120"/>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45" name="Shape 45"/>
          <p:cNvSpPr txBox="1">
            <a:spLocks noGrp="1"/>
          </p:cNvSpPr>
          <p:nvPr>
            <p:ph type="body" idx="1"/>
          </p:nvPr>
        </p:nvSpPr>
        <p:spPr>
          <a:xfrm>
            <a:off x="963083" y="4626864"/>
            <a:ext cx="10363200" cy="1500187"/>
          </a:xfrm>
          <a:prstGeom prst="rect">
            <a:avLst/>
          </a:prstGeom>
          <a:noFill/>
          <a:ln>
            <a:noFill/>
          </a:ln>
        </p:spPr>
        <p:txBody>
          <a:bodyPr lIns="91425" tIns="91425" rIns="91425" bIns="91425" anchor="t" anchorCtr="0"/>
          <a:lstStyle>
            <a:lvl1pPr marL="0" marR="0" lvl="0" indent="0" algn="l" rtl="0">
              <a:spcBef>
                <a:spcPts val="960"/>
              </a:spcBef>
              <a:buClr>
                <a:schemeClr val="accent1"/>
              </a:buClr>
              <a:buFont typeface="Arial"/>
              <a:buNone/>
              <a:defRPr sz="4800" b="0" i="0" u="none" strike="noStrike" cap="none" baseline="0">
                <a:solidFill>
                  <a:schemeClr val="lt2"/>
                </a:solidFill>
                <a:latin typeface="Times New Roman" pitchFamily="18" charset="0"/>
                <a:ea typeface="新細明體" pitchFamily="18" charset="-120"/>
                <a:cs typeface="Roboto Medium"/>
                <a:sym typeface="Roboto Medium"/>
              </a:defRPr>
            </a:lvl1pPr>
            <a:lvl2pPr marL="457200" marR="0" lvl="1" indent="0" algn="l" rtl="0">
              <a:spcBef>
                <a:spcPts val="360"/>
              </a:spcBef>
              <a:buClr>
                <a:schemeClr val="accent1"/>
              </a:buClr>
              <a:buFont typeface="Arial"/>
              <a:buNone/>
              <a:defRPr sz="1800" b="0" i="0" u="none" strike="noStrike" cap="none">
                <a:solidFill>
                  <a:schemeClr val="lt1"/>
                </a:solidFill>
                <a:latin typeface="Roboto"/>
                <a:ea typeface="Roboto"/>
                <a:cs typeface="Roboto"/>
                <a:sym typeface="Roboto"/>
              </a:defRPr>
            </a:lvl2pPr>
            <a:lvl3pPr marL="914400" marR="0" lvl="2" indent="0" algn="l" rtl="0">
              <a:spcBef>
                <a:spcPts val="320"/>
              </a:spcBef>
              <a:buClr>
                <a:schemeClr val="accent1"/>
              </a:buClr>
              <a:buFont typeface="Arial"/>
              <a:buNone/>
              <a:defRPr sz="1600" b="0" i="0" u="none" strike="noStrike" cap="none">
                <a:solidFill>
                  <a:schemeClr val="lt1"/>
                </a:solidFill>
                <a:latin typeface="Roboto"/>
                <a:ea typeface="Roboto"/>
                <a:cs typeface="Roboto"/>
                <a:sym typeface="Roboto"/>
              </a:defRPr>
            </a:lvl3pPr>
            <a:lvl4pPr marL="1371600" marR="0" lvl="3" indent="0" algn="l" rtl="0">
              <a:spcBef>
                <a:spcPts val="280"/>
              </a:spcBef>
              <a:buClr>
                <a:schemeClr val="accent1"/>
              </a:buClr>
              <a:buFont typeface="Arial"/>
              <a:buNone/>
              <a:defRPr sz="1400" b="0" i="0" u="none" strike="noStrike" cap="none">
                <a:solidFill>
                  <a:schemeClr val="lt1"/>
                </a:solidFill>
                <a:latin typeface="Roboto"/>
                <a:ea typeface="Roboto"/>
                <a:cs typeface="Roboto"/>
                <a:sym typeface="Roboto"/>
              </a:defRPr>
            </a:lvl4pPr>
            <a:lvl5pPr marL="1828800" marR="0" lvl="4" indent="0" algn="l" rtl="0">
              <a:spcBef>
                <a:spcPts val="280"/>
              </a:spcBef>
              <a:buClr>
                <a:schemeClr val="accent1"/>
              </a:buClr>
              <a:buFont typeface="Arial"/>
              <a:buNone/>
              <a:defRPr sz="1400" b="0" i="0" u="none" strike="noStrike" cap="none">
                <a:solidFill>
                  <a:schemeClr val="lt1"/>
                </a:solidFill>
                <a:latin typeface="Roboto"/>
                <a:ea typeface="Roboto"/>
                <a:cs typeface="Roboto"/>
                <a:sym typeface="Roboto"/>
              </a:defRPr>
            </a:lvl5pPr>
            <a:lvl6pPr marL="2286000" marR="0" lvl="5"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6pPr>
            <a:lvl7pPr marL="2743200" marR="0" lvl="6"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7pPr>
            <a:lvl8pPr marL="3200400" marR="0" lvl="7"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8pPr>
            <a:lvl9pPr marL="3657600" marR="0" lvl="8"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9pPr>
          </a:lstStyle>
          <a:p>
            <a:endParaRPr dirty="0"/>
          </a:p>
        </p:txBody>
      </p:sp>
      <p:cxnSp>
        <p:nvCxnSpPr>
          <p:cNvPr id="46" name="Shape 46"/>
          <p:cNvCxnSpPr/>
          <p:nvPr/>
        </p:nvCxnSpPr>
        <p:spPr>
          <a:xfrm>
            <a:off x="975359" y="4599432"/>
            <a:ext cx="10464800" cy="1587"/>
          </a:xfrm>
          <a:prstGeom prst="straightConnector1">
            <a:avLst/>
          </a:prstGeom>
          <a:noFill/>
          <a:ln w="19050" cap="flat" cmpd="sng">
            <a:solidFill>
              <a:schemeClr val="lt2"/>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p:nvPr/>
        </p:nvSpPr>
        <p:spPr>
          <a:xfrm>
            <a:off x="0" y="220786"/>
            <a:ext cx="12192000" cy="228600"/>
          </a:xfrm>
          <a:prstGeom prst="rect">
            <a:avLst/>
          </a:prstGeom>
          <a:solidFill>
            <a:srgbClr val="FFFFFF"/>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Roboto"/>
              <a:ea typeface="Roboto"/>
              <a:cs typeface="Roboto"/>
              <a:sym typeface="Roboto"/>
            </a:endParaRPr>
          </a:p>
        </p:txBody>
      </p:sp>
      <p:sp>
        <p:nvSpPr>
          <p:cNvPr id="11" name="Shape 11"/>
          <p:cNvSpPr txBox="1">
            <a:spLocks noGrp="1"/>
          </p:cNvSpPr>
          <p:nvPr>
            <p:ph type="title"/>
          </p:nvPr>
        </p:nvSpPr>
        <p:spPr>
          <a:xfrm>
            <a:off x="609600" y="533400"/>
            <a:ext cx="10972799" cy="990599"/>
          </a:xfrm>
          <a:prstGeom prst="rect">
            <a:avLst/>
          </a:prstGeom>
          <a:noFill/>
          <a:ln>
            <a:noFill/>
          </a:ln>
        </p:spPr>
        <p:txBody>
          <a:bodyPr lIns="91425" tIns="91425" rIns="91425" bIns="91425" anchor="ctr" anchorCtr="0"/>
          <a:lstStyle>
            <a:lvl1pPr marL="0" marR="0" lvl="0" indent="0" algn="l" rtl="0">
              <a:spcBef>
                <a:spcPts val="0"/>
              </a:spcBef>
              <a:buClr>
                <a:schemeClr val="dk2"/>
              </a:buClr>
              <a:buFont typeface="Roboto"/>
              <a:buNone/>
              <a:defRPr sz="4000" b="0" i="0" u="none" strike="noStrike" cap="none">
                <a:solidFill>
                  <a:schemeClr val="dk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12" name="Shape 12"/>
          <p:cNvSpPr txBox="1">
            <a:spLocks noGrp="1"/>
          </p:cNvSpPr>
          <p:nvPr>
            <p:ph type="body" idx="1"/>
          </p:nvPr>
        </p:nvSpPr>
        <p:spPr>
          <a:xfrm>
            <a:off x="609600" y="1608013"/>
            <a:ext cx="10972799" cy="4876799"/>
          </a:xfrm>
          <a:prstGeom prst="rect">
            <a:avLst/>
          </a:prstGeom>
          <a:noFill/>
          <a:ln>
            <a:noFill/>
          </a:ln>
        </p:spPr>
        <p:txBody>
          <a:bodyPr lIns="91425" tIns="91425" rIns="91425" bIns="91425" anchor="t" anchorCtr="0"/>
          <a:lstStyle>
            <a:lvl1pPr marL="182880" marR="0" lvl="0" indent="-53339" algn="l" rtl="0">
              <a:spcBef>
                <a:spcPts val="480"/>
              </a:spcBef>
              <a:buClr>
                <a:schemeClr val="accent1"/>
              </a:buClr>
              <a:buSzPct val="85000"/>
              <a:buFont typeface="Arial"/>
              <a:buChar char="•"/>
              <a:defRPr sz="2400" b="0" i="0" u="none" strike="noStrike" cap="none">
                <a:solidFill>
                  <a:schemeClr val="dk1"/>
                </a:solidFill>
                <a:latin typeface="Roboto"/>
                <a:ea typeface="Roboto"/>
                <a:cs typeface="Roboto"/>
                <a:sym typeface="Roboto"/>
              </a:defRPr>
            </a:lvl1pPr>
            <a:lvl2pPr marL="457200" marR="0" lvl="1" indent="-82550" algn="l" rtl="0">
              <a:spcBef>
                <a:spcPts val="400"/>
              </a:spcBef>
              <a:buClr>
                <a:schemeClr val="accent1"/>
              </a:buClr>
              <a:buSzPct val="85000"/>
              <a:buFont typeface="Arial"/>
              <a:buChar char="•"/>
              <a:defRPr sz="2000" b="0" i="0" u="none" strike="noStrike" cap="none">
                <a:solidFill>
                  <a:schemeClr val="dk1"/>
                </a:solidFill>
                <a:latin typeface="Roboto"/>
                <a:ea typeface="Roboto"/>
                <a:cs typeface="Roboto"/>
                <a:sym typeface="Roboto"/>
              </a:defRPr>
            </a:lvl2pPr>
            <a:lvl3pPr marL="731520" marR="0" lvl="2" indent="-82550" algn="l" rtl="0">
              <a:spcBef>
                <a:spcPts val="360"/>
              </a:spcBef>
              <a:buClr>
                <a:schemeClr val="accent1"/>
              </a:buClr>
              <a:buSzPct val="90000"/>
              <a:buFont typeface="Arial"/>
              <a:buChar char="•"/>
              <a:defRPr sz="1800" b="0" i="0" u="none" strike="noStrike" cap="none">
                <a:solidFill>
                  <a:schemeClr val="dk1"/>
                </a:solidFill>
                <a:latin typeface="Roboto"/>
                <a:ea typeface="Roboto"/>
                <a:cs typeface="Roboto"/>
                <a:sym typeface="Roboto"/>
              </a:defRPr>
            </a:lvl3pPr>
            <a:lvl4pPr marL="1005839" marR="0" lvl="3" indent="-91439" algn="l" rtl="0">
              <a:spcBef>
                <a:spcPts val="320"/>
              </a:spcBef>
              <a:buClr>
                <a:schemeClr val="accent1"/>
              </a:buClr>
              <a:buSzPct val="100000"/>
              <a:buFont typeface="Arial"/>
              <a:buChar char="•"/>
              <a:defRPr sz="1600" b="0" i="0" u="none" strike="noStrike" cap="none">
                <a:solidFill>
                  <a:schemeClr val="dk1"/>
                </a:solidFill>
                <a:latin typeface="Roboto"/>
                <a:ea typeface="Roboto"/>
                <a:cs typeface="Roboto"/>
                <a:sym typeface="Roboto"/>
              </a:defRPr>
            </a:lvl4pPr>
            <a:lvl5pPr marL="1188720" marR="0" lvl="4" indent="-58419" algn="l" rtl="0">
              <a:spcBef>
                <a:spcPts val="280"/>
              </a:spcBef>
              <a:buClr>
                <a:schemeClr val="accent1"/>
              </a:buClr>
              <a:buSzPct val="100000"/>
              <a:buFont typeface="Arial"/>
              <a:buChar char="•"/>
              <a:defRPr sz="1400" b="0" i="0" u="none" strike="noStrike" cap="none">
                <a:solidFill>
                  <a:schemeClr val="dk1"/>
                </a:solidFill>
                <a:latin typeface="Roboto"/>
                <a:ea typeface="Roboto"/>
                <a:cs typeface="Roboto"/>
                <a:sym typeface="Roboto"/>
              </a:defRPr>
            </a:lvl5pPr>
            <a:lvl6pPr marL="1371600" marR="0" lvl="5" indent="-10795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6pPr>
            <a:lvl7pPr marL="1554480" marR="0" lvl="6" indent="-10033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7pPr>
            <a:lvl8pPr marL="1737360" marR="0" lvl="7" indent="-10541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8pPr>
            <a:lvl9pPr marL="1920240" marR="0" lvl="8" indent="-110489"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9pPr>
          </a:lstStyle>
          <a:p>
            <a:endParaRPr dirty="0"/>
          </a:p>
        </p:txBody>
      </p:sp>
      <p:sp>
        <p:nvSpPr>
          <p:cNvPr id="13" name="Shape 13"/>
          <p:cNvSpPr/>
          <p:nvPr/>
        </p:nvSpPr>
        <p:spPr>
          <a:xfrm>
            <a:off x="0" y="0"/>
            <a:ext cx="12192000" cy="365759"/>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Roboto"/>
              <a:ea typeface="Roboto"/>
              <a:cs typeface="Roboto"/>
              <a:sym typeface="Roboto"/>
            </a:endParaRPr>
          </a:p>
        </p:txBody>
      </p:sp>
      <p:sp>
        <p:nvSpPr>
          <p:cNvPr id="14" name="Shape 14"/>
          <p:cNvSpPr txBox="1">
            <a:spLocks noGrp="1"/>
          </p:cNvSpPr>
          <p:nvPr>
            <p:ph type="ftr" idx="11"/>
          </p:nvPr>
        </p:nvSpPr>
        <p:spPr>
          <a:xfrm>
            <a:off x="0" y="18288"/>
            <a:ext cx="11092070" cy="347471"/>
          </a:xfrm>
          <a:prstGeom prst="rect">
            <a:avLst/>
          </a:prstGeom>
          <a:noFill/>
          <a:ln>
            <a:noFill/>
          </a:ln>
        </p:spPr>
        <p:txBody>
          <a:bodyPr lIns="91425" tIns="91425" rIns="91425" bIns="91425" anchor="ctr" anchorCtr="0"/>
          <a:lstStyle>
            <a:lvl1pPr marL="0" marR="0" lvl="0" indent="0" algn="ctr" rtl="0">
              <a:spcBef>
                <a:spcPts val="0"/>
              </a:spcBef>
              <a:buNone/>
              <a:defRPr sz="1050" b="0" i="0" u="none" strike="noStrike" cap="none">
                <a:solidFill>
                  <a:srgbClr val="FFFFFF"/>
                </a:solidFill>
                <a:latin typeface="Roboto Condensed"/>
                <a:ea typeface="Roboto Condensed"/>
                <a:cs typeface="Roboto Condensed"/>
                <a:sym typeface="Roboto Condensed"/>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5" name="Shape 15"/>
          <p:cNvSpPr txBox="1">
            <a:spLocks noGrp="1"/>
          </p:cNvSpPr>
          <p:nvPr>
            <p:ph type="sldNum" idx="12"/>
          </p:nvPr>
        </p:nvSpPr>
        <p:spPr>
          <a:xfrm>
            <a:off x="11092070" y="18288"/>
            <a:ext cx="490329" cy="329184"/>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fld id="{00000000-1234-1234-1234-123412341234}" type="slidenum">
              <a:rPr lang="en-US" sz="1200" b="0" i="0" u="none" strike="noStrike" cap="none">
                <a:solidFill>
                  <a:srgbClr val="FFFFFF"/>
                </a:solidFill>
                <a:latin typeface="Roboto"/>
                <a:ea typeface="Roboto"/>
                <a:cs typeface="Roboto"/>
                <a:sym typeface="Roboto"/>
              </a:rPr>
              <a:pPr marL="0" marR="0" lvl="0" indent="0" algn="l" rtl="0">
                <a:spcBef>
                  <a:spcPts val="0"/>
                </a:spcBef>
                <a:buSzPct val="25000"/>
                <a:buNone/>
              </a:pPr>
              <a:t>‹#›</a:t>
            </a:fld>
            <a:endParaRPr lang="en-US" sz="1200" b="0" i="0" u="none" strike="noStrike" cap="none">
              <a:solidFill>
                <a:srgbClr val="FFFFFF"/>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sldNum="0" hdr="0" ftr="0" dt="0"/>
  <p:txStyles>
    <p:titleStyle>
      <a:defPPr marR="0" lvl="0" algn="l" rtl="0">
        <a:lnSpc>
          <a:spcPct val="100000"/>
        </a:lnSpc>
        <a:spcBef>
          <a:spcPts val="0"/>
        </a:spcBef>
        <a:spcAft>
          <a:spcPts val="0"/>
        </a:spcAft>
      </a:defPPr>
      <a:lvl1pPr marR="0" lvl="0" algn="l" rtl="0">
        <a:lnSpc>
          <a:spcPct val="150000"/>
        </a:lnSpc>
        <a:spcBef>
          <a:spcPts val="0"/>
        </a:spcBef>
        <a:spcAft>
          <a:spcPts val="0"/>
        </a:spcAft>
        <a:buNone/>
        <a:defRPr sz="1400" b="0" i="0" u="none" strike="noStrike" cap="none" baseline="0">
          <a:solidFill>
            <a:srgbClr val="000000"/>
          </a:solidFill>
          <a:latin typeface="Times New Roman" pitchFamily="18" charset="0"/>
          <a:ea typeface="新細明體" pitchFamily="18" charset="-120"/>
          <a:cs typeface="Arial"/>
          <a:sym typeface="Arial"/>
        </a:defRPr>
      </a:lvl1pPr>
    </p:titleStyle>
    <p:bodyStyle>
      <a:defPPr marR="0" lvl="0" algn="l" rtl="0">
        <a:lnSpc>
          <a:spcPct val="100000"/>
        </a:lnSpc>
        <a:spcBef>
          <a:spcPts val="0"/>
        </a:spcBef>
        <a:spcAft>
          <a:spcPts val="0"/>
        </a:spcAft>
      </a:defPPr>
      <a:lvl1pPr marR="0" lvl="0" algn="l" rtl="0">
        <a:lnSpc>
          <a:spcPct val="150000"/>
        </a:lnSpc>
        <a:spcBef>
          <a:spcPts val="0"/>
        </a:spcBef>
        <a:spcAft>
          <a:spcPts val="0"/>
        </a:spcAft>
        <a:buNone/>
        <a:defRPr sz="1400" b="0" i="0" u="none" strike="noStrike" cap="none" baseline="0">
          <a:solidFill>
            <a:srgbClr val="000000"/>
          </a:solidFill>
          <a:latin typeface="Times New Roman" pitchFamily="18" charset="0"/>
          <a:ea typeface="新細明體" pitchFamily="18" charset="-120"/>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36"/>
        <p:cNvGrpSpPr/>
        <p:nvPr/>
      </p:nvGrpSpPr>
      <p:grpSpPr>
        <a:xfrm>
          <a:off x="0" y="0"/>
          <a:ext cx="0" cy="0"/>
          <a:chOff x="0" y="0"/>
          <a:chExt cx="0" cy="0"/>
        </a:xfrm>
      </p:grpSpPr>
      <p:sp>
        <p:nvSpPr>
          <p:cNvPr id="37" name="Shape 37"/>
          <p:cNvSpPr/>
          <p:nvPr/>
        </p:nvSpPr>
        <p:spPr>
          <a:xfrm>
            <a:off x="0" y="220786"/>
            <a:ext cx="12192000" cy="228600"/>
          </a:xfrm>
          <a:prstGeom prst="rect">
            <a:avLst/>
          </a:prstGeom>
          <a:solidFill>
            <a:srgbClr val="FFFFFF"/>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Roboto"/>
              <a:ea typeface="Roboto"/>
              <a:cs typeface="Roboto"/>
              <a:sym typeface="Roboto"/>
            </a:endParaRPr>
          </a:p>
        </p:txBody>
      </p:sp>
      <p:sp>
        <p:nvSpPr>
          <p:cNvPr id="38" name="Shape 38"/>
          <p:cNvSpPr txBox="1">
            <a:spLocks noGrp="1"/>
          </p:cNvSpPr>
          <p:nvPr>
            <p:ph type="title"/>
          </p:nvPr>
        </p:nvSpPr>
        <p:spPr>
          <a:xfrm>
            <a:off x="609600" y="533400"/>
            <a:ext cx="10972799" cy="990599"/>
          </a:xfrm>
          <a:prstGeom prst="rect">
            <a:avLst/>
          </a:prstGeom>
          <a:noFill/>
          <a:ln>
            <a:noFill/>
          </a:ln>
        </p:spPr>
        <p:txBody>
          <a:bodyPr lIns="91425" tIns="91425" rIns="91425" bIns="91425" anchor="ctr" anchorCtr="0"/>
          <a:lstStyle>
            <a:lvl1pPr marL="0" marR="0" lvl="0" indent="0" algn="l" rtl="0">
              <a:spcBef>
                <a:spcPts val="0"/>
              </a:spcBef>
              <a:buClr>
                <a:schemeClr val="lt2"/>
              </a:buClr>
              <a:buFont typeface="Roboto"/>
              <a:buNone/>
              <a:defRPr sz="4000" b="0" i="0" u="none" strike="noStrike" cap="none">
                <a:solidFill>
                  <a:schemeClr val="lt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9" name="Shape 39"/>
          <p:cNvSpPr txBox="1">
            <a:spLocks noGrp="1"/>
          </p:cNvSpPr>
          <p:nvPr>
            <p:ph type="body" idx="1"/>
          </p:nvPr>
        </p:nvSpPr>
        <p:spPr>
          <a:xfrm>
            <a:off x="609600" y="1608013"/>
            <a:ext cx="10972799" cy="4876799"/>
          </a:xfrm>
          <a:prstGeom prst="rect">
            <a:avLst/>
          </a:prstGeom>
          <a:noFill/>
          <a:ln>
            <a:noFill/>
          </a:ln>
        </p:spPr>
        <p:txBody>
          <a:bodyPr lIns="91425" tIns="91425" rIns="91425" bIns="91425" anchor="t" anchorCtr="0"/>
          <a:lstStyle>
            <a:lvl1pPr marL="182880" marR="0" lvl="0" indent="-53339" algn="l" rtl="0">
              <a:spcBef>
                <a:spcPts val="480"/>
              </a:spcBef>
              <a:buClr>
                <a:schemeClr val="accent1"/>
              </a:buClr>
              <a:buSzPct val="85000"/>
              <a:buFont typeface="Arial"/>
              <a:buChar char="•"/>
              <a:defRPr sz="2400" b="0" i="0" u="none" strike="noStrike" cap="none">
                <a:solidFill>
                  <a:schemeClr val="lt1"/>
                </a:solidFill>
                <a:latin typeface="Roboto"/>
                <a:ea typeface="Roboto"/>
                <a:cs typeface="Roboto"/>
                <a:sym typeface="Roboto"/>
              </a:defRPr>
            </a:lvl1pPr>
            <a:lvl2pPr marL="457200" marR="0" lvl="1" indent="-82550" algn="l" rtl="0">
              <a:spcBef>
                <a:spcPts val="400"/>
              </a:spcBef>
              <a:buClr>
                <a:schemeClr val="accent1"/>
              </a:buClr>
              <a:buSzPct val="85000"/>
              <a:buFont typeface="Arial"/>
              <a:buChar char="•"/>
              <a:defRPr sz="2000" b="0" i="0" u="none" strike="noStrike" cap="none">
                <a:solidFill>
                  <a:schemeClr val="lt1"/>
                </a:solidFill>
                <a:latin typeface="Roboto"/>
                <a:ea typeface="Roboto"/>
                <a:cs typeface="Roboto"/>
                <a:sym typeface="Roboto"/>
              </a:defRPr>
            </a:lvl2pPr>
            <a:lvl3pPr marL="731520" marR="0" lvl="2" indent="-82550" algn="l" rtl="0">
              <a:spcBef>
                <a:spcPts val="360"/>
              </a:spcBef>
              <a:buClr>
                <a:schemeClr val="accent1"/>
              </a:buClr>
              <a:buSzPct val="90000"/>
              <a:buFont typeface="Arial"/>
              <a:buChar char="•"/>
              <a:defRPr sz="1800" b="0" i="0" u="none" strike="noStrike" cap="none">
                <a:solidFill>
                  <a:schemeClr val="lt1"/>
                </a:solidFill>
                <a:latin typeface="Roboto"/>
                <a:ea typeface="Roboto"/>
                <a:cs typeface="Roboto"/>
                <a:sym typeface="Roboto"/>
              </a:defRPr>
            </a:lvl3pPr>
            <a:lvl4pPr marL="1005839" marR="0" lvl="3" indent="-91439" algn="l" rtl="0">
              <a:spcBef>
                <a:spcPts val="320"/>
              </a:spcBef>
              <a:buClr>
                <a:schemeClr val="accent1"/>
              </a:buClr>
              <a:buSzPct val="100000"/>
              <a:buFont typeface="Arial"/>
              <a:buChar char="•"/>
              <a:defRPr sz="1600" b="0" i="0" u="none" strike="noStrike" cap="none">
                <a:solidFill>
                  <a:schemeClr val="lt1"/>
                </a:solidFill>
                <a:latin typeface="Roboto"/>
                <a:ea typeface="Roboto"/>
                <a:cs typeface="Roboto"/>
                <a:sym typeface="Roboto"/>
              </a:defRPr>
            </a:lvl4pPr>
            <a:lvl5pPr marL="1188720" marR="0" lvl="4" indent="-58419" algn="l" rtl="0">
              <a:spcBef>
                <a:spcPts val="280"/>
              </a:spcBef>
              <a:buClr>
                <a:schemeClr val="accent1"/>
              </a:buClr>
              <a:buSzPct val="100000"/>
              <a:buFont typeface="Arial"/>
              <a:buChar char="•"/>
              <a:defRPr sz="1400" b="0" i="0" u="none" strike="noStrike" cap="none">
                <a:solidFill>
                  <a:schemeClr val="lt1"/>
                </a:solidFill>
                <a:latin typeface="Roboto"/>
                <a:ea typeface="Roboto"/>
                <a:cs typeface="Roboto"/>
                <a:sym typeface="Roboto"/>
              </a:defRPr>
            </a:lvl5pPr>
            <a:lvl6pPr marL="1371600" marR="0" lvl="5" indent="-107950" algn="l" rtl="0">
              <a:spcBef>
                <a:spcPts val="260"/>
              </a:spcBef>
              <a:buClr>
                <a:schemeClr val="accent1"/>
              </a:buClr>
              <a:buSzPct val="100000"/>
              <a:buFont typeface="Arial"/>
              <a:buChar char="•"/>
              <a:defRPr sz="1300" b="0" i="0" u="none" strike="noStrike" cap="none">
                <a:solidFill>
                  <a:schemeClr val="lt1"/>
                </a:solidFill>
                <a:latin typeface="Arial"/>
                <a:ea typeface="Arial"/>
                <a:cs typeface="Arial"/>
                <a:sym typeface="Arial"/>
              </a:defRPr>
            </a:lvl6pPr>
            <a:lvl7pPr marL="1554480" marR="0" lvl="6" indent="-100330" algn="l" rtl="0">
              <a:spcBef>
                <a:spcPts val="260"/>
              </a:spcBef>
              <a:buClr>
                <a:schemeClr val="accent1"/>
              </a:buClr>
              <a:buSzPct val="100000"/>
              <a:buFont typeface="Arial"/>
              <a:buChar char="•"/>
              <a:defRPr sz="1300" b="0" i="0" u="none" strike="noStrike" cap="none">
                <a:solidFill>
                  <a:schemeClr val="lt1"/>
                </a:solidFill>
                <a:latin typeface="Arial"/>
                <a:ea typeface="Arial"/>
                <a:cs typeface="Arial"/>
                <a:sym typeface="Arial"/>
              </a:defRPr>
            </a:lvl7pPr>
            <a:lvl8pPr marL="1737360" marR="0" lvl="7" indent="-105410" algn="l" rtl="0">
              <a:spcBef>
                <a:spcPts val="260"/>
              </a:spcBef>
              <a:buClr>
                <a:schemeClr val="accent1"/>
              </a:buClr>
              <a:buSzPct val="100000"/>
              <a:buFont typeface="Arial"/>
              <a:buChar char="•"/>
              <a:defRPr sz="1300" b="0" i="0" u="none" strike="noStrike" cap="none">
                <a:solidFill>
                  <a:schemeClr val="lt1"/>
                </a:solidFill>
                <a:latin typeface="Arial"/>
                <a:ea typeface="Arial"/>
                <a:cs typeface="Arial"/>
                <a:sym typeface="Arial"/>
              </a:defRPr>
            </a:lvl8pPr>
            <a:lvl9pPr marL="1920240" marR="0" lvl="8" indent="-110489" algn="l" rtl="0">
              <a:spcBef>
                <a:spcPts val="260"/>
              </a:spcBef>
              <a:buClr>
                <a:schemeClr val="accent1"/>
              </a:buClr>
              <a:buSzPct val="100000"/>
              <a:buFont typeface="Arial"/>
              <a:buChar char="•"/>
              <a:defRPr sz="1300" b="0" i="0" u="none" strike="noStrike" cap="none">
                <a:solidFill>
                  <a:schemeClr val="lt1"/>
                </a:solidFill>
                <a:latin typeface="Arial"/>
                <a:ea typeface="Arial"/>
                <a:cs typeface="Arial"/>
                <a:sym typeface="Arial"/>
              </a:defRPr>
            </a:lvl9pPr>
          </a:lstStyle>
          <a:p>
            <a:endParaRPr dirty="0"/>
          </a:p>
        </p:txBody>
      </p:sp>
      <p:sp>
        <p:nvSpPr>
          <p:cNvPr id="40" name="Shape 40"/>
          <p:cNvSpPr/>
          <p:nvPr/>
        </p:nvSpPr>
        <p:spPr>
          <a:xfrm>
            <a:off x="0" y="0"/>
            <a:ext cx="12192000" cy="365759"/>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Roboto"/>
              <a:ea typeface="Roboto"/>
              <a:cs typeface="Roboto"/>
              <a:sym typeface="Roboto"/>
            </a:endParaRPr>
          </a:p>
        </p:txBody>
      </p:sp>
      <p:sp>
        <p:nvSpPr>
          <p:cNvPr id="41" name="Shape 41"/>
          <p:cNvSpPr txBox="1">
            <a:spLocks noGrp="1"/>
          </p:cNvSpPr>
          <p:nvPr>
            <p:ph type="ftr" idx="11"/>
          </p:nvPr>
        </p:nvSpPr>
        <p:spPr>
          <a:xfrm>
            <a:off x="0" y="18288"/>
            <a:ext cx="11092070" cy="347471"/>
          </a:xfrm>
          <a:prstGeom prst="rect">
            <a:avLst/>
          </a:prstGeom>
          <a:noFill/>
          <a:ln>
            <a:noFill/>
          </a:ln>
        </p:spPr>
        <p:txBody>
          <a:bodyPr lIns="91425" tIns="91425" rIns="91425" bIns="91425" anchor="ctr" anchorCtr="0"/>
          <a:lstStyle>
            <a:lvl1pPr marL="0" marR="0" lvl="0" indent="0" algn="ctr" rtl="0">
              <a:spcBef>
                <a:spcPts val="0"/>
              </a:spcBef>
              <a:buNone/>
              <a:defRPr sz="1050" b="0" i="0" u="none" strike="noStrike" cap="none">
                <a:solidFill>
                  <a:srgbClr val="FFFFFF"/>
                </a:solidFill>
                <a:latin typeface="Roboto Condensed"/>
                <a:ea typeface="Roboto Condensed"/>
                <a:cs typeface="Roboto Condensed"/>
                <a:sym typeface="Roboto Condensed"/>
              </a:defRPr>
            </a:lvl1pPr>
            <a:lvl2pPr marL="457200" marR="0" lvl="1" indent="0" algn="l" rtl="0">
              <a:spcBef>
                <a:spcPts val="0"/>
              </a:spcBef>
              <a:buNone/>
              <a:defRPr sz="1800" b="0" i="0" u="none" strike="noStrike" cap="none">
                <a:solidFill>
                  <a:schemeClr val="lt1"/>
                </a:solidFill>
                <a:latin typeface="Arial"/>
                <a:ea typeface="Arial"/>
                <a:cs typeface="Arial"/>
                <a:sym typeface="Arial"/>
              </a:defRPr>
            </a:lvl2pPr>
            <a:lvl3pPr marL="914400" marR="0" lvl="2" indent="0" algn="l" rtl="0">
              <a:spcBef>
                <a:spcPts val="0"/>
              </a:spcBef>
              <a:buNone/>
              <a:defRPr sz="1800" b="0" i="0" u="none" strike="noStrike" cap="none">
                <a:solidFill>
                  <a:schemeClr val="lt1"/>
                </a:solidFill>
                <a:latin typeface="Arial"/>
                <a:ea typeface="Arial"/>
                <a:cs typeface="Arial"/>
                <a:sym typeface="Arial"/>
              </a:defRPr>
            </a:lvl3pPr>
            <a:lvl4pPr marL="1371600" marR="0" lvl="3" indent="0" algn="l" rtl="0">
              <a:spcBef>
                <a:spcPts val="0"/>
              </a:spcBef>
              <a:buNone/>
              <a:defRPr sz="1800" b="0" i="0" u="none" strike="noStrike" cap="none">
                <a:solidFill>
                  <a:schemeClr val="lt1"/>
                </a:solidFill>
                <a:latin typeface="Arial"/>
                <a:ea typeface="Arial"/>
                <a:cs typeface="Arial"/>
                <a:sym typeface="Arial"/>
              </a:defRPr>
            </a:lvl4pPr>
            <a:lvl5pPr marL="1828800" marR="0" lvl="4" indent="0" algn="l" rtl="0">
              <a:spcBef>
                <a:spcPts val="0"/>
              </a:spcBef>
              <a:buNone/>
              <a:defRPr sz="1800" b="0" i="0" u="none" strike="noStrike" cap="none">
                <a:solidFill>
                  <a:schemeClr val="lt1"/>
                </a:solidFill>
                <a:latin typeface="Arial"/>
                <a:ea typeface="Arial"/>
                <a:cs typeface="Arial"/>
                <a:sym typeface="Arial"/>
              </a:defRPr>
            </a:lvl5pPr>
            <a:lvl6pPr marL="2286000" marR="0" lvl="5" indent="0" algn="l" rtl="0">
              <a:spcBef>
                <a:spcPts val="0"/>
              </a:spcBef>
              <a:buNone/>
              <a:defRPr sz="1800" b="0" i="0" u="none" strike="noStrike" cap="none">
                <a:solidFill>
                  <a:schemeClr val="lt1"/>
                </a:solidFill>
                <a:latin typeface="Arial"/>
                <a:ea typeface="Arial"/>
                <a:cs typeface="Arial"/>
                <a:sym typeface="Arial"/>
              </a:defRPr>
            </a:lvl6pPr>
            <a:lvl7pPr marL="2743200" marR="0" lvl="6" indent="0" algn="l" rtl="0">
              <a:spcBef>
                <a:spcPts val="0"/>
              </a:spcBef>
              <a:buNone/>
              <a:defRPr sz="1800" b="0" i="0" u="none" strike="noStrike" cap="none">
                <a:solidFill>
                  <a:schemeClr val="lt1"/>
                </a:solidFill>
                <a:latin typeface="Arial"/>
                <a:ea typeface="Arial"/>
                <a:cs typeface="Arial"/>
                <a:sym typeface="Arial"/>
              </a:defRPr>
            </a:lvl7pPr>
            <a:lvl8pPr marL="3200400" marR="0" lvl="7" indent="0" algn="l" rtl="0">
              <a:spcBef>
                <a:spcPts val="0"/>
              </a:spcBef>
              <a:buNone/>
              <a:defRPr sz="1800" b="0" i="0" u="none" strike="noStrike" cap="none">
                <a:solidFill>
                  <a:schemeClr val="lt1"/>
                </a:solidFill>
                <a:latin typeface="Arial"/>
                <a:ea typeface="Arial"/>
                <a:cs typeface="Arial"/>
                <a:sym typeface="Arial"/>
              </a:defRPr>
            </a:lvl8pPr>
            <a:lvl9pPr marL="3657600" marR="0" lvl="8" indent="0" algn="l" rtl="0">
              <a:spcBef>
                <a:spcPts val="0"/>
              </a:spcBef>
              <a:buNone/>
              <a:defRPr sz="1800" b="0" i="0" u="none" strike="noStrike" cap="none">
                <a:solidFill>
                  <a:schemeClr val="lt1"/>
                </a:solidFill>
                <a:latin typeface="Arial"/>
                <a:ea typeface="Arial"/>
                <a:cs typeface="Arial"/>
                <a:sym typeface="Arial"/>
              </a:defRPr>
            </a:lvl9pPr>
          </a:lstStyle>
          <a:p>
            <a:endParaRPr/>
          </a:p>
        </p:txBody>
      </p:sp>
      <p:sp>
        <p:nvSpPr>
          <p:cNvPr id="42" name="Shape 42"/>
          <p:cNvSpPr txBox="1">
            <a:spLocks noGrp="1"/>
          </p:cNvSpPr>
          <p:nvPr>
            <p:ph type="sldNum" idx="12"/>
          </p:nvPr>
        </p:nvSpPr>
        <p:spPr>
          <a:xfrm>
            <a:off x="11092070" y="18288"/>
            <a:ext cx="490329" cy="329184"/>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fld id="{00000000-1234-1234-1234-123412341234}" type="slidenum">
              <a:rPr lang="en-US" sz="1200" b="0" i="0" u="none" strike="noStrike" cap="none">
                <a:solidFill>
                  <a:srgbClr val="FFFFFF"/>
                </a:solidFill>
                <a:latin typeface="Roboto"/>
                <a:ea typeface="Roboto"/>
                <a:cs typeface="Roboto"/>
                <a:sym typeface="Roboto"/>
              </a:rPr>
              <a:pPr marL="0" marR="0" lvl="0" indent="0" algn="l" rtl="0">
                <a:spcBef>
                  <a:spcPts val="0"/>
                </a:spcBef>
                <a:buSzPct val="25000"/>
                <a:buNone/>
              </a:pPr>
              <a:t>‹#›</a:t>
            </a:fld>
            <a:endParaRPr lang="en-US" sz="1200" b="0" i="0" u="none" strike="noStrike" cap="none">
              <a:solidFill>
                <a:srgbClr val="FFFFFF"/>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53" r:id="rId1"/>
  </p:sldLayoutIdLst>
  <p:hf sldNum="0" hdr="0" ftr="0" dt="0"/>
  <p:txStyles>
    <p:titleStyle>
      <a:defPPr marR="0" lvl="0" algn="l" rtl="0">
        <a:lnSpc>
          <a:spcPct val="100000"/>
        </a:lnSpc>
        <a:spcBef>
          <a:spcPts val="0"/>
        </a:spcBef>
        <a:spcAft>
          <a:spcPts val="0"/>
        </a:spcAft>
      </a:defPPr>
      <a:lvl1pPr marR="0" lvl="0" algn="l" rtl="0">
        <a:lnSpc>
          <a:spcPct val="150000"/>
        </a:lnSpc>
        <a:spcBef>
          <a:spcPts val="0"/>
        </a:spcBef>
        <a:spcAft>
          <a:spcPts val="0"/>
        </a:spcAft>
        <a:buNone/>
        <a:defRPr sz="1400" b="0" i="0" u="none" strike="noStrike" cap="none" baseline="0">
          <a:solidFill>
            <a:srgbClr val="000000"/>
          </a:solidFill>
          <a:latin typeface="Times New Roman" pitchFamily="18" charset="0"/>
          <a:ea typeface="新細明體" pitchFamily="18" charset="-120"/>
          <a:cs typeface="Arial"/>
          <a:sym typeface="Arial"/>
        </a:defRPr>
      </a:lvl1pPr>
    </p:titleStyle>
    <p:bodyStyle>
      <a:defPPr marR="0" lvl="0" algn="l" rtl="0">
        <a:lnSpc>
          <a:spcPct val="100000"/>
        </a:lnSpc>
        <a:spcBef>
          <a:spcPts val="0"/>
        </a:spcBef>
        <a:spcAft>
          <a:spcPts val="0"/>
        </a:spcAft>
      </a:defPPr>
      <a:lvl1pPr marR="0" lvl="0" algn="l" rtl="0">
        <a:lnSpc>
          <a:spcPct val="150000"/>
        </a:lnSpc>
        <a:spcBef>
          <a:spcPts val="0"/>
        </a:spcBef>
        <a:spcAft>
          <a:spcPts val="0"/>
        </a:spcAft>
        <a:buNone/>
        <a:defRPr sz="1400" b="0" i="0" u="none" strike="noStrike" cap="none" baseline="0">
          <a:solidFill>
            <a:srgbClr val="000000"/>
          </a:solidFill>
          <a:latin typeface="Times New Roman" pitchFamily="18" charset="0"/>
          <a:ea typeface="新細明體" pitchFamily="18" charset="-120"/>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hyperlink" Target="http://www.opensource.org/licenses/"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openchainproject.org/"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linux.com/publications/generic-foss-policy"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46.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4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7.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48.xml.rels><?xml version="1.0" encoding="UTF-8" standalone="yes"?>
<Relationships xmlns="http://schemas.openxmlformats.org/package/2006/relationships"><Relationship Id="rId3" Type="http://schemas.openxmlformats.org/officeDocument/2006/relationships/hyperlink" Target="https://www.fossology.org/" TargetMode="External"/><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49.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50.xml"/><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hyperlink" Target="https://training.linuxfoundation.org/linux-courses/open-source-compliance-courses/compliance-basics-for-developers" TargetMode="External"/><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Shape 52"/>
          <p:cNvSpPr txBox="1">
            <a:spLocks noGrp="1"/>
          </p:cNvSpPr>
          <p:nvPr>
            <p:ph type="ctrTitle"/>
          </p:nvPr>
        </p:nvSpPr>
        <p:spPr>
          <a:xfrm>
            <a:off x="914400" y="1371600"/>
            <a:ext cx="10464800" cy="1927224"/>
          </a:xfrm>
          <a:prstGeom prst="rect">
            <a:avLst/>
          </a:prstGeom>
          <a:noFill/>
          <a:ln>
            <a:noFill/>
          </a:ln>
        </p:spPr>
        <p:txBody>
          <a:bodyPr lIns="91425" tIns="45700" rIns="91425" bIns="45700" anchor="b" anchorCtr="0">
            <a:noAutofit/>
          </a:bodyPr>
          <a:lstStyle/>
          <a:p>
            <a:pPr marL="0" marR="0" lvl="0" indent="0" algn="l" rtl="0">
              <a:spcBef>
                <a:spcPts val="0"/>
              </a:spcBef>
              <a:buClr>
                <a:srgbClr val="E56B45"/>
              </a:buClr>
              <a:buSzPct val="25000"/>
              <a:buFont typeface="Roboto"/>
              <a:buNone/>
            </a:pPr>
            <a:r>
              <a:rPr lang="zh-TW" altLang="en-US" sz="5400" b="0" i="0" u="none" strike="noStrike" cap="none" dirty="0" smtClean="0">
                <a:solidFill>
                  <a:srgbClr val="E56B45"/>
                </a:solidFill>
                <a:cs typeface="Roboto"/>
                <a:sym typeface="Roboto"/>
              </a:rPr>
              <a:t>课程</a:t>
            </a:r>
            <a:endParaRPr lang="en-US" sz="5400" b="0" i="0" u="none" strike="noStrike" cap="none" dirty="0">
              <a:solidFill>
                <a:srgbClr val="E56B45"/>
              </a:solidFill>
              <a:cs typeface="Roboto"/>
              <a:sym typeface="Roboto"/>
            </a:endParaRPr>
          </a:p>
        </p:txBody>
      </p:sp>
      <p:pic>
        <p:nvPicPr>
          <p:cNvPr id="53" name="Shape 53"/>
          <p:cNvPicPr preferRelativeResize="0"/>
          <p:nvPr/>
        </p:nvPicPr>
        <p:blipFill rotWithShape="1">
          <a:blip r:embed="rId3">
            <a:alphaModFix/>
          </a:blip>
          <a:srcRect/>
          <a:stretch/>
        </p:blipFill>
        <p:spPr>
          <a:xfrm>
            <a:off x="1043270" y="874712"/>
            <a:ext cx="2628899" cy="1460500"/>
          </a:xfrm>
          <a:prstGeom prst="rect">
            <a:avLst/>
          </a:prstGeom>
          <a:noFill/>
          <a:ln>
            <a:noFill/>
          </a:ln>
        </p:spPr>
      </p:pic>
      <p:sp>
        <p:nvSpPr>
          <p:cNvPr id="54" name="Shape 54"/>
          <p:cNvSpPr txBox="1">
            <a:spLocks noGrp="1"/>
          </p:cNvSpPr>
          <p:nvPr>
            <p:ph type="subTitle" idx="1"/>
          </p:nvPr>
        </p:nvSpPr>
        <p:spPr>
          <a:xfrm>
            <a:off x="914400" y="3505200"/>
            <a:ext cx="10459774" cy="2779465"/>
          </a:xfrm>
          <a:prstGeom prst="rect">
            <a:avLst/>
          </a:prstGeom>
          <a:noFill/>
          <a:ln>
            <a:noFill/>
          </a:ln>
        </p:spPr>
        <p:txBody>
          <a:bodyPr lIns="91425" tIns="45700" rIns="91425" bIns="45700" anchor="t" anchorCtr="0">
            <a:noAutofit/>
          </a:bodyPr>
          <a:lstStyle/>
          <a:p>
            <a:pPr lvl="0">
              <a:lnSpc>
                <a:spcPct val="90000"/>
              </a:lnSpc>
              <a:spcBef>
                <a:spcPts val="0"/>
              </a:spcBef>
              <a:buSzPct val="25000"/>
            </a:pPr>
            <a:r>
              <a:rPr lang="zh-TW" altLang="en-US" sz="2590" dirty="0" smtClean="0">
                <a:solidFill>
                  <a:schemeClr val="dk1"/>
                </a:solidFill>
              </a:rPr>
              <a:t>自由开源软件训练课程简报</a:t>
            </a:r>
            <a:r>
              <a:rPr lang="en-US" altLang="zh-TW" sz="2590" dirty="0" smtClean="0">
                <a:solidFill>
                  <a:schemeClr val="dk1"/>
                </a:solidFill>
              </a:rPr>
              <a:t>–</a:t>
            </a:r>
            <a:r>
              <a:rPr lang="zh-TW" altLang="en-US" sz="2590" dirty="0" smtClean="0">
                <a:solidFill>
                  <a:schemeClr val="dk1"/>
                </a:solidFill>
              </a:rPr>
              <a:t>搭配 </a:t>
            </a:r>
            <a:r>
              <a:rPr lang="en-US" sz="2590" dirty="0" err="1" smtClean="0">
                <a:solidFill>
                  <a:schemeClr val="dk1"/>
                </a:solidFill>
              </a:rPr>
              <a:t>OpenChain</a:t>
            </a:r>
            <a:r>
              <a:rPr lang="en-US" sz="2590" dirty="0" smtClean="0">
                <a:solidFill>
                  <a:schemeClr val="dk1"/>
                </a:solidFill>
              </a:rPr>
              <a:t> </a:t>
            </a:r>
            <a:r>
              <a:rPr lang="zh-TW" altLang="en-US" sz="2590" dirty="0" smtClean="0">
                <a:solidFill>
                  <a:schemeClr val="dk1"/>
                </a:solidFill>
              </a:rPr>
              <a:t>规范书 </a:t>
            </a:r>
            <a:r>
              <a:rPr lang="en-US" altLang="zh-TW" sz="2590" dirty="0" smtClean="0">
                <a:solidFill>
                  <a:schemeClr val="dk1"/>
                </a:solidFill>
              </a:rPr>
              <a:t>1.1 </a:t>
            </a:r>
            <a:r>
              <a:rPr lang="zh-TW" altLang="en-US" sz="2590" dirty="0" smtClean="0">
                <a:solidFill>
                  <a:schemeClr val="dk1"/>
                </a:solidFill>
              </a:rPr>
              <a:t>版</a:t>
            </a:r>
            <a:endParaRPr lang="en-US" sz="2590" b="0" i="0" u="none" strike="noStrike" cap="none" dirty="0">
              <a:solidFill>
                <a:schemeClr val="dk1"/>
              </a:solidFill>
              <a:cs typeface="Roboto"/>
              <a:sym typeface="Roboto"/>
            </a:endParaRPr>
          </a:p>
          <a:p>
            <a:pPr marL="0" marR="0" lvl="0" indent="0" algn="l" rtl="0">
              <a:lnSpc>
                <a:spcPct val="90000"/>
              </a:lnSpc>
              <a:spcBef>
                <a:spcPts val="444"/>
              </a:spcBef>
              <a:spcAft>
                <a:spcPts val="0"/>
              </a:spcAft>
              <a:buClr>
                <a:schemeClr val="accent1"/>
              </a:buClr>
              <a:buSzPct val="25000"/>
              <a:buFont typeface="Arial"/>
              <a:buNone/>
            </a:pPr>
            <a:endParaRPr sz="2220" b="0" i="0" u="none" strike="noStrike" cap="none" dirty="0">
              <a:solidFill>
                <a:schemeClr val="dk1"/>
              </a:solidFill>
              <a:cs typeface="Roboto"/>
              <a:sym typeface="Roboto"/>
            </a:endParaRPr>
          </a:p>
          <a:p>
            <a:pPr marL="0" marR="0" lvl="0" indent="0" algn="l" rtl="0">
              <a:lnSpc>
                <a:spcPct val="90000"/>
              </a:lnSpc>
              <a:spcBef>
                <a:spcPts val="444"/>
              </a:spcBef>
              <a:spcAft>
                <a:spcPts val="0"/>
              </a:spcAft>
              <a:buClr>
                <a:schemeClr val="accent1"/>
              </a:buClr>
              <a:buSzPct val="25000"/>
              <a:buFont typeface="Arial"/>
              <a:buNone/>
            </a:pPr>
            <a:r>
              <a:rPr lang="zh-TW" altLang="en-US" sz="2220" dirty="0" smtClean="0">
                <a:solidFill>
                  <a:schemeClr val="dk1"/>
                </a:solidFill>
              </a:rPr>
              <a:t>采</a:t>
            </a:r>
            <a:r>
              <a:rPr lang="en-US" altLang="zh-TW" sz="2220" dirty="0" smtClean="0">
                <a:solidFill>
                  <a:schemeClr val="dk1"/>
                </a:solidFill>
              </a:rPr>
              <a:t> CC-1.0 </a:t>
            </a:r>
            <a:r>
              <a:rPr lang="zh-TW" altLang="en-US" sz="2220" dirty="0" smtClean="0">
                <a:solidFill>
                  <a:schemeClr val="dk1"/>
                </a:solidFill>
              </a:rPr>
              <a:t>公共领域贡献进行发布。</a:t>
            </a:r>
            <a:endParaRPr lang="en-US" altLang="zh-TW" sz="2220" dirty="0" smtClean="0">
              <a:solidFill>
                <a:schemeClr val="dk1"/>
              </a:solidFill>
            </a:endParaRPr>
          </a:p>
          <a:p>
            <a:pPr marL="0" marR="0" lvl="0" indent="0" algn="l" rtl="0">
              <a:lnSpc>
                <a:spcPct val="90000"/>
              </a:lnSpc>
              <a:spcBef>
                <a:spcPts val="444"/>
              </a:spcBef>
              <a:spcAft>
                <a:spcPts val="0"/>
              </a:spcAft>
              <a:buClr>
                <a:schemeClr val="accent1"/>
              </a:buClr>
              <a:buSzPct val="25000"/>
              <a:buFont typeface="Arial"/>
              <a:buNone/>
            </a:pPr>
            <a:r>
              <a:rPr lang="zh-TW" altLang="en-US" sz="2220" dirty="0" smtClean="0">
                <a:solidFill>
                  <a:schemeClr val="dk1"/>
                </a:solidFill>
              </a:rPr>
              <a:t>使用、修改，以及分享本简报，不受著作权利之限制。</a:t>
            </a:r>
            <a:endParaRPr lang="en-US" altLang="zh-TW" sz="2220" dirty="0" smtClean="0">
              <a:solidFill>
                <a:schemeClr val="dk1"/>
              </a:solidFill>
            </a:endParaRPr>
          </a:p>
          <a:p>
            <a:pPr marL="0" marR="0" lvl="0" indent="0" algn="l" rtl="0">
              <a:lnSpc>
                <a:spcPct val="90000"/>
              </a:lnSpc>
              <a:spcBef>
                <a:spcPts val="444"/>
              </a:spcBef>
              <a:spcAft>
                <a:spcPts val="0"/>
              </a:spcAft>
              <a:buClr>
                <a:schemeClr val="accent1"/>
              </a:buClr>
              <a:buSzPct val="25000"/>
              <a:buFont typeface="Arial"/>
              <a:buNone/>
            </a:pPr>
            <a:r>
              <a:rPr lang="zh-TW" altLang="en-US" sz="2220" b="0" i="0" u="none" strike="noStrike" cap="none" dirty="0" smtClean="0">
                <a:solidFill>
                  <a:schemeClr val="dk1"/>
                </a:solidFill>
                <a:cs typeface="Roboto"/>
                <a:sym typeface="Roboto"/>
              </a:rPr>
              <a:t>然亦不提供任何责任担保。</a:t>
            </a:r>
            <a:endParaRPr lang="en-US" sz="2220" b="0" i="0" u="none" strike="noStrike" cap="none" dirty="0">
              <a:solidFill>
                <a:schemeClr val="dk1"/>
              </a:solidFill>
              <a:cs typeface="Roboto"/>
              <a:sym typeface="Roboto"/>
            </a:endParaRPr>
          </a:p>
          <a:p>
            <a:pPr marL="0" marR="0" lvl="0" indent="0" algn="l" rtl="0">
              <a:lnSpc>
                <a:spcPct val="90000"/>
              </a:lnSpc>
              <a:spcBef>
                <a:spcPts val="444"/>
              </a:spcBef>
              <a:spcAft>
                <a:spcPts val="0"/>
              </a:spcAft>
              <a:buClr>
                <a:schemeClr val="accent1"/>
              </a:buClr>
              <a:buSzPct val="25000"/>
              <a:buFont typeface="Arial"/>
              <a:buNone/>
            </a:pPr>
            <a:endParaRPr sz="2220" b="0" i="0" u="none" strike="noStrike" cap="none" dirty="0">
              <a:solidFill>
                <a:schemeClr val="dk1"/>
              </a:solidFill>
              <a:cs typeface="Roboto"/>
              <a:sym typeface="Roboto"/>
            </a:endParaRPr>
          </a:p>
          <a:p>
            <a:pPr marL="0" marR="0" lvl="0" indent="0" algn="l" rtl="0">
              <a:lnSpc>
                <a:spcPct val="90000"/>
              </a:lnSpc>
              <a:spcBef>
                <a:spcPts val="407"/>
              </a:spcBef>
              <a:buClr>
                <a:schemeClr val="accent1"/>
              </a:buClr>
              <a:buSzPct val="25000"/>
              <a:buFont typeface="Arial"/>
              <a:buNone/>
            </a:pPr>
            <a:r>
              <a:rPr lang="zh-TW" altLang="en-US" sz="2035" b="0" i="0" u="none" strike="noStrike" cap="none" dirty="0" smtClean="0">
                <a:solidFill>
                  <a:schemeClr val="dk1"/>
                </a:solidFill>
                <a:cs typeface="Roboto Condensed"/>
                <a:sym typeface="Roboto Condensed"/>
              </a:rPr>
              <a:t>本简报依美国法律进行说明。不同的司法管辖区域可能会有不同的法律要求。</a:t>
            </a:r>
            <a:endParaRPr lang="en-US" altLang="zh-TW" sz="2035" dirty="0" smtClean="0">
              <a:solidFill>
                <a:schemeClr val="dk1"/>
              </a:solidFill>
              <a:cs typeface="Roboto Condensed"/>
              <a:sym typeface="Roboto Condensed"/>
            </a:endParaRPr>
          </a:p>
          <a:p>
            <a:pPr marL="0" marR="0" lvl="0" indent="0" algn="l" rtl="0">
              <a:lnSpc>
                <a:spcPct val="90000"/>
              </a:lnSpc>
              <a:spcBef>
                <a:spcPts val="407"/>
              </a:spcBef>
              <a:buClr>
                <a:schemeClr val="accent1"/>
              </a:buClr>
              <a:buSzPct val="25000"/>
              <a:buFont typeface="Arial"/>
              <a:buNone/>
            </a:pPr>
            <a:r>
              <a:rPr lang="zh-TW" altLang="en-US" sz="2035" dirty="0" smtClean="0">
                <a:solidFill>
                  <a:schemeClr val="dk1"/>
                </a:solidFill>
                <a:cs typeface="Roboto Condensed"/>
                <a:sym typeface="Roboto Condensed"/>
              </a:rPr>
              <a:t>此点在使用简报作为合规训练项目的一部分时，应被考量。</a:t>
            </a:r>
            <a:endParaRPr lang="en-US" sz="2035" b="0" i="0" u="none" strike="noStrike" cap="none" dirty="0">
              <a:solidFill>
                <a:schemeClr val="dk1"/>
              </a:solidFill>
              <a:cs typeface="Roboto Condensed"/>
              <a:sym typeface="Roboto Condensed"/>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Shape 117"/>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zh-TW" altLang="en-US" sz="4000" b="0" i="0" u="none" strike="noStrike" cap="none" dirty="0" smtClean="0">
                <a:solidFill>
                  <a:schemeClr val="dk2"/>
                </a:solidFill>
                <a:cs typeface="Roboto"/>
                <a:sym typeface="Roboto"/>
              </a:rPr>
              <a:t>许可</a:t>
            </a:r>
            <a:endParaRPr lang="en-US" sz="4000" b="0" i="0" u="none" strike="noStrike" cap="none" dirty="0">
              <a:solidFill>
                <a:schemeClr val="dk2"/>
              </a:solidFill>
              <a:cs typeface="Roboto"/>
              <a:sym typeface="Roboto"/>
            </a:endParaRPr>
          </a:p>
        </p:txBody>
      </p:sp>
      <p:sp>
        <p:nvSpPr>
          <p:cNvPr id="118" name="Shape 118"/>
          <p:cNvSpPr txBox="1">
            <a:spLocks noGrp="1"/>
          </p:cNvSpPr>
          <p:nvPr>
            <p:ph type="body" idx="1"/>
          </p:nvPr>
        </p:nvSpPr>
        <p:spPr>
          <a:xfrm>
            <a:off x="838200" y="1481771"/>
            <a:ext cx="10515599" cy="5176575"/>
          </a:xfrm>
          <a:prstGeom prst="rect">
            <a:avLst/>
          </a:prstGeom>
          <a:noFill/>
          <a:ln>
            <a:noFill/>
          </a:ln>
        </p:spPr>
        <p:txBody>
          <a:bodyPr lIns="91425" tIns="45700" rIns="91425" bIns="45700" anchor="t" anchorCtr="0">
            <a:noAutofit/>
          </a:bodyPr>
          <a:lstStyle/>
          <a:p>
            <a:pPr lvl="0" indent="-182880">
              <a:spcBef>
                <a:spcPts val="0"/>
              </a:spcBef>
            </a:pPr>
            <a:r>
              <a:rPr lang="zh-TW" altLang="en-US" dirty="0" smtClean="0"/>
              <a:t>「许可」是著作权或专利拥有者，授与同意或权利给其他人的方法</a:t>
            </a:r>
            <a:endParaRPr lang="en-US" sz="2400" b="0" i="0" u="none" strike="noStrike" cap="none" dirty="0">
              <a:solidFill>
                <a:schemeClr val="dk1"/>
              </a:solidFill>
              <a:cs typeface="Roboto"/>
              <a:sym typeface="Roboto"/>
            </a:endParaRPr>
          </a:p>
          <a:p>
            <a:pPr lvl="0" indent="-182880"/>
            <a:r>
              <a:rPr lang="zh-TW" altLang="en-US" dirty="0" smtClean="0">
                <a:solidFill>
                  <a:srgbClr val="000000"/>
                </a:solidFill>
              </a:rPr>
              <a:t>许可得被限定在：</a:t>
            </a:r>
            <a:endParaRPr lang="en-US" sz="2400" b="0" i="0" u="none" strike="noStrike" cap="none" dirty="0">
              <a:solidFill>
                <a:srgbClr val="000000"/>
              </a:solidFill>
              <a:cs typeface="Roboto"/>
              <a:sym typeface="Roboto"/>
            </a:endParaRPr>
          </a:p>
          <a:p>
            <a:pPr lvl="1" indent="-190500">
              <a:lnSpc>
                <a:spcPct val="150000"/>
              </a:lnSpc>
            </a:pPr>
            <a:r>
              <a:rPr lang="zh-TW" altLang="en-US" sz="2000" b="0" i="0" u="none" strike="noStrike" cap="none" dirty="0" smtClean="0">
                <a:solidFill>
                  <a:srgbClr val="000000"/>
                </a:solidFill>
                <a:latin typeface="Times New Roman" pitchFamily="18" charset="0"/>
                <a:ea typeface="新細明體" pitchFamily="18" charset="-120"/>
                <a:cs typeface="Roboto"/>
                <a:sym typeface="Roboto"/>
              </a:rPr>
              <a:t>被允许的使用类型</a:t>
            </a:r>
            <a:r>
              <a:rPr lang="en-US" sz="2000" b="0" i="0" u="none" strike="noStrike" cap="none" dirty="0" smtClean="0">
                <a:solidFill>
                  <a:srgbClr val="000000"/>
                </a:solidFill>
                <a:latin typeface="Times New Roman" pitchFamily="18" charset="0"/>
                <a:ea typeface="新細明體" pitchFamily="18" charset="-120"/>
                <a:cs typeface="Roboto"/>
                <a:sym typeface="Roboto"/>
              </a:rPr>
              <a:t> </a:t>
            </a:r>
            <a:r>
              <a:rPr lang="zh-TW" altLang="en-US" dirty="0" smtClean="0">
                <a:solidFill>
                  <a:srgbClr val="000000"/>
                </a:solidFill>
                <a:latin typeface="Times New Roman" pitchFamily="18" charset="0"/>
                <a:ea typeface="新細明體" pitchFamily="18" charset="-120"/>
              </a:rPr>
              <a:t>（商业性</a:t>
            </a:r>
            <a:r>
              <a:rPr lang="en-US" dirty="0" smtClean="0">
                <a:solidFill>
                  <a:srgbClr val="000000"/>
                </a:solidFill>
                <a:latin typeface="Times New Roman" pitchFamily="18" charset="0"/>
                <a:ea typeface="新細明體" pitchFamily="18" charset="-120"/>
              </a:rPr>
              <a:t>/</a:t>
            </a:r>
            <a:r>
              <a:rPr lang="zh-TW" altLang="en-US" dirty="0" smtClean="0">
                <a:solidFill>
                  <a:srgbClr val="000000"/>
                </a:solidFill>
                <a:latin typeface="Times New Roman" pitchFamily="18" charset="0"/>
                <a:ea typeface="新細明體" pitchFamily="18" charset="-120"/>
              </a:rPr>
              <a:t>非商业性、发布、改编作品</a:t>
            </a:r>
            <a:r>
              <a:rPr lang="en-US" dirty="0" smtClean="0">
                <a:solidFill>
                  <a:srgbClr val="000000"/>
                </a:solidFill>
                <a:latin typeface="Times New Roman" pitchFamily="18" charset="0"/>
                <a:ea typeface="新細明體" pitchFamily="18" charset="-120"/>
              </a:rPr>
              <a:t>/</a:t>
            </a:r>
            <a:r>
              <a:rPr lang="zh-TW" altLang="en-US" dirty="0" smtClean="0">
                <a:solidFill>
                  <a:srgbClr val="000000"/>
                </a:solidFill>
                <a:latin typeface="Times New Roman" pitchFamily="18" charset="0"/>
                <a:ea typeface="新細明體" pitchFamily="18" charset="-120"/>
              </a:rPr>
              <a:t>制造、使制造、生产</a:t>
            </a:r>
            <a:r>
              <a:rPr lang="en-US" dirty="0" smtClean="0">
                <a:solidFill>
                  <a:srgbClr val="000000"/>
                </a:solidFill>
                <a:latin typeface="Times New Roman" pitchFamily="18" charset="0"/>
                <a:ea typeface="新細明體" pitchFamily="18" charset="-120"/>
              </a:rPr>
              <a:t> </a:t>
            </a:r>
            <a:r>
              <a:rPr lang="zh-TW" altLang="en-US" dirty="0" smtClean="0">
                <a:solidFill>
                  <a:srgbClr val="000000"/>
                </a:solidFill>
                <a:latin typeface="Times New Roman" pitchFamily="18" charset="0"/>
                <a:ea typeface="新細明體" pitchFamily="18" charset="-120"/>
              </a:rPr>
              <a:t>）</a:t>
            </a:r>
            <a:endParaRPr lang="en-US" sz="2000" b="0" i="0" u="none" strike="noStrike" cap="none" dirty="0">
              <a:solidFill>
                <a:srgbClr val="000000"/>
              </a:solidFill>
              <a:latin typeface="Times New Roman" pitchFamily="18" charset="0"/>
              <a:ea typeface="新細明體" pitchFamily="18" charset="-120"/>
              <a:cs typeface="Roboto"/>
              <a:sym typeface="Roboto"/>
            </a:endParaRPr>
          </a:p>
          <a:p>
            <a:pPr marL="457200" marR="0" lvl="1" indent="-190500" algn="l" rtl="0">
              <a:lnSpc>
                <a:spcPct val="150000"/>
              </a:lnSpc>
              <a:spcBef>
                <a:spcPts val="400"/>
              </a:spcBef>
              <a:spcAft>
                <a:spcPts val="0"/>
              </a:spcAft>
              <a:buClr>
                <a:schemeClr val="accent1"/>
              </a:buClr>
              <a:buSzPct val="85000"/>
              <a:buFont typeface="Arial"/>
              <a:buChar char="•"/>
            </a:pPr>
            <a:r>
              <a:rPr lang="zh-TW" altLang="en-US" sz="2000" b="0" i="0" u="none" strike="noStrike" cap="none" dirty="0" smtClean="0">
                <a:solidFill>
                  <a:srgbClr val="000000"/>
                </a:solidFill>
                <a:latin typeface="Times New Roman" pitchFamily="18" charset="0"/>
                <a:ea typeface="新細明體" pitchFamily="18" charset="-120"/>
                <a:cs typeface="Roboto"/>
                <a:sym typeface="Roboto"/>
              </a:rPr>
              <a:t>专有或非专有的条件</a:t>
            </a:r>
            <a:endParaRPr lang="en-US" sz="2000" b="0" i="0" u="none" strike="noStrike" cap="none" dirty="0">
              <a:solidFill>
                <a:srgbClr val="000000"/>
              </a:solidFill>
              <a:latin typeface="Times New Roman" pitchFamily="18" charset="0"/>
              <a:ea typeface="新細明體" pitchFamily="18" charset="-120"/>
              <a:cs typeface="Roboto"/>
              <a:sym typeface="Roboto"/>
            </a:endParaRPr>
          </a:p>
          <a:p>
            <a:pPr marL="457200" marR="0" lvl="1" indent="-190500" algn="l" rtl="0">
              <a:lnSpc>
                <a:spcPct val="150000"/>
              </a:lnSpc>
              <a:spcBef>
                <a:spcPts val="400"/>
              </a:spcBef>
              <a:spcAft>
                <a:spcPts val="0"/>
              </a:spcAft>
              <a:buClr>
                <a:schemeClr val="accent1"/>
              </a:buClr>
              <a:buSzPct val="85000"/>
              <a:buFont typeface="Arial"/>
              <a:buChar char="•"/>
            </a:pPr>
            <a:r>
              <a:rPr lang="zh-TW" altLang="en-US" sz="2000" b="0" i="0" u="none" strike="noStrike" cap="none" dirty="0" smtClean="0">
                <a:solidFill>
                  <a:srgbClr val="000000"/>
                </a:solidFill>
                <a:latin typeface="Times New Roman" pitchFamily="18" charset="0"/>
                <a:ea typeface="新細明體" pitchFamily="18" charset="-120"/>
                <a:cs typeface="Roboto"/>
                <a:sym typeface="Roboto"/>
              </a:rPr>
              <a:t>地理范围</a:t>
            </a:r>
            <a:endParaRPr lang="en-US" sz="2000" b="0" i="0" u="none" strike="noStrike" cap="none" dirty="0">
              <a:solidFill>
                <a:srgbClr val="000000"/>
              </a:solidFill>
              <a:latin typeface="Times New Roman" pitchFamily="18" charset="0"/>
              <a:ea typeface="新細明體" pitchFamily="18" charset="-120"/>
              <a:cs typeface="Roboto"/>
              <a:sym typeface="Roboto"/>
            </a:endParaRPr>
          </a:p>
          <a:p>
            <a:pPr lvl="1" indent="-190500">
              <a:lnSpc>
                <a:spcPct val="150000"/>
              </a:lnSpc>
            </a:pPr>
            <a:r>
              <a:rPr lang="zh-TW" altLang="en-US" sz="2000" b="0" i="0" u="none" strike="noStrike" cap="none" dirty="0" smtClean="0">
                <a:solidFill>
                  <a:srgbClr val="000000"/>
                </a:solidFill>
                <a:latin typeface="Times New Roman" pitchFamily="18" charset="0"/>
                <a:ea typeface="新細明體" pitchFamily="18" charset="-120"/>
                <a:cs typeface="Roboto"/>
                <a:sym typeface="Roboto"/>
              </a:rPr>
              <a:t>永久的或限定期间</a:t>
            </a:r>
            <a:endParaRPr lang="en-US" sz="2000" b="0" i="0" u="none" strike="noStrike" cap="none" dirty="0">
              <a:solidFill>
                <a:srgbClr val="000000"/>
              </a:solidFill>
              <a:latin typeface="Times New Roman" pitchFamily="18" charset="0"/>
              <a:ea typeface="新細明體" pitchFamily="18" charset="-120"/>
              <a:cs typeface="Roboto"/>
              <a:sym typeface="Roboto"/>
            </a:endParaRPr>
          </a:p>
          <a:p>
            <a:pPr lvl="0" indent="-182880"/>
            <a:r>
              <a:rPr lang="zh-TW" altLang="en-US" dirty="0" smtClean="0"/>
              <a:t>许可得是附条件的授与，意指仅有在遵循某些义务性要求才会获得许可</a:t>
            </a:r>
            <a:endParaRPr lang="en-US" sz="2400" b="0" i="0" u="none" strike="noStrike" cap="none" dirty="0">
              <a:solidFill>
                <a:schemeClr val="dk1"/>
              </a:solidFill>
              <a:cs typeface="Roboto"/>
              <a:sym typeface="Roboto"/>
            </a:endParaRPr>
          </a:p>
          <a:p>
            <a:pPr lvl="1" indent="-190500"/>
            <a:r>
              <a:rPr lang="zh-TW" altLang="en-US" dirty="0" smtClean="0">
                <a:latin typeface="Times New Roman" pitchFamily="18" charset="0"/>
                <a:ea typeface="新細明體" pitchFamily="18" charset="-120"/>
              </a:rPr>
              <a:t>例如，提供署名，或给予互惠性许可</a:t>
            </a:r>
            <a:endParaRPr lang="en-US" sz="2000" b="0" i="0" u="none" strike="noStrike" cap="none" dirty="0">
              <a:solidFill>
                <a:schemeClr val="dk1"/>
              </a:solidFill>
              <a:latin typeface="Times New Roman" pitchFamily="18" charset="0"/>
              <a:ea typeface="新細明體" pitchFamily="18" charset="-120"/>
              <a:cs typeface="Roboto"/>
              <a:sym typeface="Roboto"/>
            </a:endParaRPr>
          </a:p>
          <a:p>
            <a:pPr lvl="0" indent="-182880"/>
            <a:r>
              <a:rPr lang="zh-TW" altLang="en-US" dirty="0" smtClean="0">
                <a:solidFill>
                  <a:srgbClr val="000000"/>
                </a:solidFill>
              </a:rPr>
              <a:t>可能包含将保证、赔偿、支援、升级、维护相关的合同条件</a:t>
            </a:r>
            <a:endParaRPr lang="en-US" sz="2400" b="0" i="0" u="none" strike="noStrike" cap="none" dirty="0">
              <a:solidFill>
                <a:srgbClr val="000000"/>
              </a:solidFill>
              <a:cs typeface="Roboto"/>
              <a:sym typeface="Roboto"/>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lvl="0">
              <a:buSzPct val="25000"/>
            </a:pPr>
            <a:r>
              <a:rPr lang="zh-TW" altLang="en-US" dirty="0" smtClean="0"/>
              <a:t>检测你的了解程度</a:t>
            </a:r>
            <a:endParaRPr lang="en-US" sz="4000" b="0" i="0" u="none" strike="noStrike" cap="none" dirty="0">
              <a:solidFill>
                <a:schemeClr val="dk2"/>
              </a:solidFill>
              <a:latin typeface="Roboto"/>
              <a:ea typeface="Roboto"/>
              <a:cs typeface="Roboto"/>
              <a:sym typeface="Roboto"/>
            </a:endParaRPr>
          </a:p>
        </p:txBody>
      </p:sp>
      <p:sp>
        <p:nvSpPr>
          <p:cNvPr id="125" name="Shape 125"/>
          <p:cNvSpPr txBox="1">
            <a:spLocks noGrp="1"/>
          </p:cNvSpPr>
          <p:nvPr>
            <p:ph type="body" idx="1"/>
          </p:nvPr>
        </p:nvSpPr>
        <p:spPr>
          <a:xfrm>
            <a:off x="923925" y="1682150"/>
            <a:ext cx="10515599" cy="42680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zh-TW" altLang="en-US" sz="2400" b="0" i="0" u="none" strike="noStrike" cap="none" dirty="0" smtClean="0">
                <a:solidFill>
                  <a:schemeClr val="dk1"/>
                </a:solidFill>
                <a:cs typeface="Roboto"/>
                <a:sym typeface="Roboto"/>
              </a:rPr>
              <a:t>著作权法保护何种素材？</a:t>
            </a:r>
            <a:endParaRPr lang="en-US" sz="2400" b="0" i="0" u="none" strike="noStrike" cap="none" dirty="0">
              <a:solidFill>
                <a:schemeClr val="dk1"/>
              </a:solidFill>
              <a:cs typeface="Roboto"/>
              <a:sym typeface="Roboto"/>
            </a:endParaRPr>
          </a:p>
          <a:p>
            <a:pPr marL="182880" marR="0" lvl="0" indent="-182880" algn="l" rtl="0">
              <a:spcBef>
                <a:spcPts val="480"/>
              </a:spcBef>
              <a:spcAft>
                <a:spcPts val="0"/>
              </a:spcAft>
              <a:buClr>
                <a:schemeClr val="accent1"/>
              </a:buClr>
              <a:buSzPct val="85000"/>
              <a:buFont typeface="Arial"/>
              <a:buChar char="•"/>
            </a:pPr>
            <a:r>
              <a:rPr lang="zh-TW" altLang="en-US" sz="2400" b="0" i="0" u="none" strike="noStrike" cap="none" dirty="0" smtClean="0">
                <a:solidFill>
                  <a:schemeClr val="dk1"/>
                </a:solidFill>
                <a:cs typeface="Roboto"/>
                <a:sym typeface="Roboto"/>
              </a:rPr>
              <a:t>对软件最重要的著作权权利是什麽？</a:t>
            </a:r>
            <a:endParaRPr lang="en-US" sz="2400" b="0" i="0" u="none" strike="noStrike" cap="none" dirty="0">
              <a:solidFill>
                <a:schemeClr val="dk1"/>
              </a:solidFill>
              <a:cs typeface="Roboto"/>
              <a:sym typeface="Roboto"/>
            </a:endParaRPr>
          </a:p>
          <a:p>
            <a:pPr marL="182880" marR="0" lvl="0" indent="-182880" algn="l" rtl="0">
              <a:spcBef>
                <a:spcPts val="480"/>
              </a:spcBef>
              <a:spcAft>
                <a:spcPts val="0"/>
              </a:spcAft>
              <a:buClr>
                <a:schemeClr val="accent1"/>
              </a:buClr>
              <a:buSzPct val="85000"/>
              <a:buFont typeface="Arial"/>
              <a:buChar char="•"/>
            </a:pPr>
            <a:r>
              <a:rPr lang="zh-TW" altLang="en-US" sz="2400" b="0" i="0" u="none" strike="noStrike" cap="none" dirty="0" smtClean="0">
                <a:solidFill>
                  <a:schemeClr val="dk1"/>
                </a:solidFill>
                <a:cs typeface="Roboto"/>
                <a:sym typeface="Roboto"/>
              </a:rPr>
              <a:t>软件能够是专利的标的吗？</a:t>
            </a:r>
            <a:endParaRPr lang="en-US" sz="2400" b="0" i="0" u="none" strike="noStrike" cap="none" dirty="0">
              <a:solidFill>
                <a:schemeClr val="dk1"/>
              </a:solidFill>
              <a:cs typeface="Roboto"/>
              <a:sym typeface="Roboto"/>
            </a:endParaRPr>
          </a:p>
          <a:p>
            <a:pPr marL="182880" marR="0" lvl="0" indent="-182880" algn="l" rtl="0">
              <a:spcBef>
                <a:spcPts val="480"/>
              </a:spcBef>
              <a:spcAft>
                <a:spcPts val="0"/>
              </a:spcAft>
              <a:buClr>
                <a:schemeClr val="accent1"/>
              </a:buClr>
              <a:buSzPct val="85000"/>
              <a:buFont typeface="Arial"/>
              <a:buChar char="•"/>
            </a:pPr>
            <a:r>
              <a:rPr lang="zh-TW" altLang="en-US" sz="2400" b="0" i="0" u="none" strike="noStrike" cap="none" dirty="0" smtClean="0">
                <a:solidFill>
                  <a:schemeClr val="dk1"/>
                </a:solidFill>
                <a:cs typeface="Roboto"/>
                <a:sym typeface="Roboto"/>
              </a:rPr>
              <a:t>专利给予专利拥有者什麽权利？</a:t>
            </a:r>
            <a:endParaRPr lang="en-US" sz="2400" b="0" i="0" u="none" strike="noStrike" cap="none" dirty="0">
              <a:solidFill>
                <a:schemeClr val="dk1"/>
              </a:solidFill>
              <a:cs typeface="Roboto"/>
              <a:sym typeface="Roboto"/>
            </a:endParaRPr>
          </a:p>
          <a:p>
            <a:pPr lvl="0" indent="-182880"/>
            <a:r>
              <a:rPr lang="zh-TW" altLang="en-US" dirty="0" smtClean="0"/>
              <a:t>如果你独立开发了你的软件，你有可能会需要第三方的著作权许可或是专利许可吗？</a:t>
            </a:r>
          </a:p>
          <a:p>
            <a:pPr marL="182880" marR="0" lvl="0" indent="-182880" algn="l" rtl="0">
              <a:spcBef>
                <a:spcPts val="480"/>
              </a:spcBef>
              <a:spcAft>
                <a:spcPts val="0"/>
              </a:spcAft>
              <a:buClr>
                <a:schemeClr val="accent1"/>
              </a:buClr>
              <a:buSzPct val="85000"/>
              <a:buFont typeface="Arial"/>
              <a:buChar char="•"/>
            </a:pPr>
            <a:endParaRPr lang="en-US" sz="2400" b="0" i="0" u="none" strike="noStrike" cap="none" dirty="0">
              <a:solidFill>
                <a:schemeClr val="dk1"/>
              </a:solidFill>
              <a:cs typeface="Roboto"/>
              <a:sym typeface="Roboto"/>
            </a:endParaRPr>
          </a:p>
          <a:p>
            <a:pPr marL="0" marR="0" lvl="0" indent="0" algn="l" rtl="0">
              <a:spcBef>
                <a:spcPts val="480"/>
              </a:spcBef>
              <a:buClr>
                <a:schemeClr val="accent1"/>
              </a:buClr>
              <a:buSzPct val="25000"/>
              <a:buFont typeface="Arial"/>
              <a:buNone/>
            </a:pPr>
            <a:endParaRPr sz="2400" b="0" i="0" u="none" strike="noStrike" cap="none" dirty="0">
              <a:solidFill>
                <a:schemeClr val="dk1"/>
              </a:solidFill>
              <a:cs typeface="Roboto"/>
              <a:sym typeface="Roboto"/>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Shape 131"/>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Roboto"/>
              <a:buNone/>
            </a:pPr>
            <a:r>
              <a:rPr lang="zh-TW" altLang="en-US" dirty="0" smtClean="0"/>
              <a:t>章节二</a:t>
            </a:r>
            <a:endParaRPr lang="en-US" sz="3200" b="0" i="0" u="none" strike="noStrike" cap="none" dirty="0">
              <a:solidFill>
                <a:schemeClr val="lt2"/>
              </a:solidFill>
              <a:latin typeface="Roboto"/>
              <a:ea typeface="Roboto"/>
              <a:cs typeface="Roboto"/>
              <a:sym typeface="Roboto"/>
            </a:endParaRPr>
          </a:p>
        </p:txBody>
      </p:sp>
      <p:sp>
        <p:nvSpPr>
          <p:cNvPr id="132" name="Shape 132"/>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Arial"/>
              <a:buNone/>
            </a:pPr>
            <a:r>
              <a:rPr lang="zh-TW" altLang="en-US" sz="4800" b="0" i="0" u="none" strike="noStrike" cap="none" dirty="0" smtClean="0">
                <a:solidFill>
                  <a:schemeClr val="lt2"/>
                </a:solidFill>
                <a:cs typeface="Roboto"/>
                <a:sym typeface="Roboto"/>
              </a:rPr>
              <a:t>介绍自由开源软件许可</a:t>
            </a:r>
            <a:endParaRPr lang="en-US" sz="4800" b="0" i="0" u="none" strike="noStrike" cap="none" dirty="0">
              <a:solidFill>
                <a:schemeClr val="lt2"/>
              </a:solidFill>
              <a:cs typeface="Roboto"/>
              <a:sym typeface="Roboto"/>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Shape 138"/>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zh-TW" altLang="en-US" sz="4000" b="0" i="0" u="none" strike="noStrike" cap="none" dirty="0" smtClean="0">
                <a:solidFill>
                  <a:schemeClr val="dk2"/>
                </a:solidFill>
                <a:cs typeface="Roboto"/>
                <a:sym typeface="Roboto"/>
              </a:rPr>
              <a:t>自由开源软件许可</a:t>
            </a:r>
            <a:r>
              <a:rPr lang="en-US" sz="4000" b="0" i="0" u="none" strike="noStrike" cap="none" dirty="0" smtClean="0">
                <a:solidFill>
                  <a:schemeClr val="dk2"/>
                </a:solidFill>
                <a:cs typeface="Roboto"/>
                <a:sym typeface="Roboto"/>
              </a:rPr>
              <a:t> </a:t>
            </a:r>
            <a:endParaRPr lang="en-US" sz="4000" b="0" i="0" u="none" strike="noStrike" cap="none" dirty="0">
              <a:solidFill>
                <a:schemeClr val="dk2"/>
              </a:solidFill>
              <a:cs typeface="Roboto"/>
              <a:sym typeface="Roboto"/>
            </a:endParaRPr>
          </a:p>
        </p:txBody>
      </p:sp>
      <p:sp>
        <p:nvSpPr>
          <p:cNvPr id="139" name="Shape 139"/>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lvl="0" indent="-182880">
              <a:spcBef>
                <a:spcPts val="0"/>
              </a:spcBef>
            </a:pPr>
            <a:r>
              <a:rPr lang="zh-TW" altLang="en-US" dirty="0" smtClean="0"/>
              <a:t>自由开源软件许可依定义来说，是让源代码能被容许修改及再次发布的协议</a:t>
            </a:r>
            <a:endParaRPr lang="en-US" sz="2400" b="0" i="0" u="none" strike="noStrike" cap="none" dirty="0">
              <a:solidFill>
                <a:schemeClr val="dk1"/>
              </a:solidFill>
              <a:cs typeface="Roboto"/>
              <a:sym typeface="Roboto"/>
            </a:endParaRPr>
          </a:p>
          <a:p>
            <a:pPr lvl="0" indent="-182880"/>
            <a:r>
              <a:rPr lang="zh-TW" altLang="en-US" dirty="0" smtClean="0"/>
              <a:t>自由开源软件许可，可能会附随署名、保留著作权声明，或是提供书面源代码索取文件有关的条件</a:t>
            </a:r>
            <a:endParaRPr lang="en-US" sz="2400" b="0" i="0" u="none" strike="noStrike" cap="none" dirty="0">
              <a:solidFill>
                <a:schemeClr val="dk1"/>
              </a:solidFill>
              <a:cs typeface="Roboto"/>
              <a:sym typeface="Roboto"/>
            </a:endParaRPr>
          </a:p>
          <a:p>
            <a:pPr lvl="0" indent="-182880"/>
            <a:r>
              <a:rPr lang="zh-TW" altLang="en-US" dirty="0" smtClean="0"/>
              <a:t>一组较普及的许可证是由开放源代码促进会 </a:t>
            </a:r>
            <a:r>
              <a:rPr lang="en-US" altLang="zh-TW" dirty="0" smtClean="0"/>
              <a:t>(OSI)</a:t>
            </a:r>
            <a:r>
              <a:rPr lang="zh-TW" altLang="en-US" dirty="0" smtClean="0"/>
              <a:t>依据其开放源代码定义 </a:t>
            </a:r>
            <a:r>
              <a:rPr lang="en-US" altLang="zh-TW" dirty="0" smtClean="0"/>
              <a:t>(OSD)</a:t>
            </a:r>
            <a:r>
              <a:rPr lang="zh-TW" altLang="en-US" dirty="0" smtClean="0"/>
              <a:t>核准的列表。完整的</a:t>
            </a:r>
            <a:r>
              <a:rPr lang="en-US" altLang="zh-TW" dirty="0" smtClean="0"/>
              <a:t>OSI</a:t>
            </a:r>
            <a:r>
              <a:rPr lang="zh-TW" altLang="en-US" dirty="0" smtClean="0"/>
              <a:t>核准许可证列表可参照右列键结 </a:t>
            </a:r>
            <a:r>
              <a:rPr lang="en-US" altLang="zh-TW" dirty="0" smtClean="0">
                <a:hlinkClick r:id="rId3"/>
              </a:rPr>
              <a:t>http://www.opensource.org/licenses/</a:t>
            </a:r>
            <a:endParaRPr sz="2400" b="0" i="0" u="none" strike="noStrike" cap="none" dirty="0">
              <a:solidFill>
                <a:schemeClr val="dk1"/>
              </a:solidFill>
              <a:cs typeface="Roboto"/>
              <a:sym typeface="Roboto"/>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Shape 145"/>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lvl="0">
              <a:buSzPct val="25000"/>
            </a:pPr>
            <a:r>
              <a:rPr lang="zh-TW" altLang="en-US" dirty="0" smtClean="0"/>
              <a:t>宽松式的自由开源软件许可</a:t>
            </a:r>
            <a:endParaRPr lang="en-US" sz="4000" b="0" i="0" u="none" strike="noStrike" cap="none" dirty="0">
              <a:solidFill>
                <a:schemeClr val="dk2"/>
              </a:solidFill>
              <a:latin typeface="Roboto"/>
              <a:ea typeface="Roboto"/>
              <a:cs typeface="Roboto"/>
              <a:sym typeface="Roboto"/>
            </a:endParaRPr>
          </a:p>
        </p:txBody>
      </p:sp>
      <p:sp>
        <p:nvSpPr>
          <p:cNvPr id="146" name="Shape 146"/>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lvl="0" indent="-182880">
              <a:spcBef>
                <a:spcPts val="0"/>
              </a:spcBef>
            </a:pPr>
            <a:r>
              <a:rPr lang="zh-TW" altLang="en-US" dirty="0" smtClean="0"/>
              <a:t>宽松式的自由开源软件许可 </a:t>
            </a:r>
            <a:r>
              <a:rPr lang="en-US" altLang="zh-TW" dirty="0" smtClean="0"/>
              <a:t>– </a:t>
            </a:r>
            <a:r>
              <a:rPr lang="zh-TW" altLang="en-US" dirty="0" smtClean="0"/>
              <a:t>此一词汇用来描绘最低限制程度的自由开源软件许可证</a:t>
            </a:r>
            <a:endParaRPr lang="en-US" sz="2400" b="0" i="0" u="none" strike="noStrike" cap="none" dirty="0">
              <a:solidFill>
                <a:schemeClr val="dk1"/>
              </a:solidFill>
              <a:cs typeface="Roboto"/>
              <a:sym typeface="Roboto"/>
            </a:endParaRPr>
          </a:p>
          <a:p>
            <a:pPr marL="182880" marR="0" lvl="0" indent="-182880" algn="l" rtl="0">
              <a:spcBef>
                <a:spcPts val="480"/>
              </a:spcBef>
              <a:spcAft>
                <a:spcPts val="0"/>
              </a:spcAft>
              <a:buClr>
                <a:schemeClr val="accent1"/>
              </a:buClr>
              <a:buSzPct val="85000"/>
              <a:buFont typeface="Arial"/>
              <a:buChar char="•"/>
            </a:pPr>
            <a:r>
              <a:rPr lang="zh-TW" altLang="en-US" dirty="0" smtClean="0"/>
              <a:t>例如：</a:t>
            </a:r>
            <a:r>
              <a:rPr lang="en-US" sz="2400" b="0" i="0" u="none" strike="noStrike" cap="none" dirty="0" smtClean="0">
                <a:solidFill>
                  <a:schemeClr val="dk1"/>
                </a:solidFill>
                <a:cs typeface="Roboto"/>
                <a:sym typeface="Roboto"/>
              </a:rPr>
              <a:t>BSD-3-Clause</a:t>
            </a:r>
            <a:endParaRPr lang="en-US" sz="2400" b="0" i="0" u="none" strike="noStrike" cap="none" dirty="0">
              <a:solidFill>
                <a:schemeClr val="dk1"/>
              </a:solidFill>
              <a:cs typeface="Roboto"/>
              <a:sym typeface="Roboto"/>
            </a:endParaRPr>
          </a:p>
          <a:p>
            <a:pPr lvl="1" indent="-190500">
              <a:lnSpc>
                <a:spcPct val="150000"/>
              </a:lnSpc>
              <a:spcBef>
                <a:spcPts val="420"/>
              </a:spcBef>
            </a:pPr>
            <a:r>
              <a:rPr lang="en-US" altLang="zh-TW" sz="2100" b="0" i="0" u="none" strike="noStrike" cap="none" dirty="0" smtClean="0">
                <a:solidFill>
                  <a:schemeClr val="dk1"/>
                </a:solidFill>
                <a:latin typeface="Times New Roman" pitchFamily="18" charset="0"/>
                <a:ea typeface="新細明體" pitchFamily="18" charset="-120"/>
                <a:cs typeface="Roboto"/>
                <a:sym typeface="Roboto"/>
              </a:rPr>
              <a:t>3</a:t>
            </a:r>
            <a:r>
              <a:rPr lang="zh-TW" altLang="en-US" sz="2100" dirty="0" smtClean="0">
                <a:latin typeface="Times New Roman" pitchFamily="18" charset="0"/>
                <a:ea typeface="新細明體" pitchFamily="18" charset="-120"/>
              </a:rPr>
              <a:t>款</a:t>
            </a:r>
            <a:r>
              <a:rPr lang="en-US" altLang="zh-TW" sz="2100" dirty="0" smtClean="0">
                <a:latin typeface="Times New Roman" pitchFamily="18" charset="0"/>
                <a:ea typeface="新細明體" pitchFamily="18" charset="-120"/>
              </a:rPr>
              <a:t>BSD</a:t>
            </a:r>
            <a:r>
              <a:rPr lang="zh-TW" altLang="en-US" sz="2100" dirty="0" smtClean="0">
                <a:latin typeface="Times New Roman" pitchFamily="18" charset="0"/>
                <a:ea typeface="新細明體" pitchFamily="18" charset="-120"/>
              </a:rPr>
              <a:t>许可证是宽松式自由开源软件许可的一则著例，其允许源代码或目标代码形式不受限制，基於任何目的之再行发行，只要其著作权声明以及许可证里的免责声明有被维持</a:t>
            </a:r>
          </a:p>
          <a:p>
            <a:pPr lvl="1" indent="-190500">
              <a:lnSpc>
                <a:spcPct val="150000"/>
              </a:lnSpc>
              <a:spcBef>
                <a:spcPts val="420"/>
              </a:spcBef>
            </a:pPr>
            <a:r>
              <a:rPr lang="zh-TW" altLang="en-US" sz="2100" dirty="0" smtClean="0">
                <a:latin typeface="Times New Roman" pitchFamily="18" charset="0"/>
                <a:ea typeface="新細明體" pitchFamily="18" charset="-120"/>
              </a:rPr>
              <a:t>该许可证当中有一个条款，限制了在改编作品中，若未得到特别许可的话，不得使用贡献者的名字背书</a:t>
            </a:r>
            <a:endParaRPr lang="en-US" sz="2100" b="0" i="0" u="none" strike="noStrike" cap="none" dirty="0">
              <a:solidFill>
                <a:schemeClr val="dk1"/>
              </a:solidFill>
              <a:latin typeface="Times New Roman" pitchFamily="18" charset="0"/>
              <a:ea typeface="新細明體" pitchFamily="18" charset="-120"/>
              <a:cs typeface="Roboto"/>
              <a:sym typeface="Roboto"/>
            </a:endParaRPr>
          </a:p>
          <a:p>
            <a:pPr marL="182880" marR="0" lvl="0" indent="-182880" algn="l" rtl="0">
              <a:spcBef>
                <a:spcPts val="500"/>
              </a:spcBef>
              <a:buClr>
                <a:schemeClr val="accent1"/>
              </a:buClr>
              <a:buSzPct val="85000"/>
              <a:buFont typeface="Arial"/>
              <a:buChar char="•"/>
            </a:pPr>
            <a:r>
              <a:rPr lang="zh-TW" altLang="en-US" sz="2500" b="0" i="0" u="none" strike="noStrike" cap="none" dirty="0" smtClean="0">
                <a:solidFill>
                  <a:schemeClr val="dk1"/>
                </a:solidFill>
                <a:cs typeface="Roboto"/>
                <a:sym typeface="Roboto"/>
              </a:rPr>
              <a:t>其他例子</a:t>
            </a:r>
            <a:r>
              <a:rPr lang="zh-TW" altLang="en-US" sz="2500" dirty="0" smtClean="0"/>
              <a:t>：</a:t>
            </a:r>
            <a:r>
              <a:rPr lang="en-US" sz="2500" b="0" i="0" u="none" strike="noStrike" cap="none" dirty="0" smtClean="0">
                <a:solidFill>
                  <a:schemeClr val="dk1"/>
                </a:solidFill>
                <a:cs typeface="Roboto"/>
                <a:sym typeface="Roboto"/>
              </a:rPr>
              <a:t>MIT</a:t>
            </a:r>
            <a:r>
              <a:rPr lang="zh-TW" altLang="en-US" sz="2500" b="0" i="0" u="none" strike="noStrike" cap="none" dirty="0" smtClean="0">
                <a:solidFill>
                  <a:schemeClr val="dk1"/>
                </a:solidFill>
                <a:cs typeface="Roboto"/>
                <a:sym typeface="Roboto"/>
              </a:rPr>
              <a:t>、</a:t>
            </a:r>
            <a:r>
              <a:rPr lang="en-US" sz="2500" b="0" i="0" u="none" strike="noStrike" cap="none" dirty="0" smtClean="0">
                <a:solidFill>
                  <a:schemeClr val="dk1"/>
                </a:solidFill>
                <a:cs typeface="Roboto"/>
                <a:sym typeface="Roboto"/>
              </a:rPr>
              <a:t>Apache-2.0</a:t>
            </a:r>
            <a:endParaRPr lang="en-US" sz="2500" b="0" i="0" u="none" strike="noStrike" cap="none" dirty="0">
              <a:solidFill>
                <a:schemeClr val="dk1"/>
              </a:solidFill>
              <a:cs typeface="Roboto"/>
              <a:sym typeface="Roboto"/>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Shape 152"/>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lvl="0">
              <a:buSzPct val="25000"/>
            </a:pPr>
            <a:r>
              <a:rPr lang="zh-TW" altLang="en-US" dirty="0" smtClean="0"/>
              <a:t>许可互惠性</a:t>
            </a:r>
            <a:r>
              <a:rPr lang="en-US" sz="4000" b="0" i="0" u="none" strike="noStrike" cap="none" dirty="0" smtClean="0">
                <a:solidFill>
                  <a:schemeClr val="dk2"/>
                </a:solidFill>
                <a:cs typeface="Roboto"/>
                <a:sym typeface="Roboto"/>
              </a:rPr>
              <a:t>&amp; </a:t>
            </a:r>
            <a:r>
              <a:rPr lang="en-US" sz="4000" b="0" i="0" u="none" strike="noStrike" cap="none" dirty="0" err="1">
                <a:solidFill>
                  <a:schemeClr val="dk2"/>
                </a:solidFill>
                <a:cs typeface="Roboto"/>
                <a:sym typeface="Roboto"/>
              </a:rPr>
              <a:t>Copyleft</a:t>
            </a:r>
            <a:r>
              <a:rPr lang="en-US" sz="4000" b="0" i="0" u="none" strike="noStrike" cap="none" dirty="0">
                <a:solidFill>
                  <a:schemeClr val="dk2"/>
                </a:solidFill>
                <a:cs typeface="Roboto"/>
                <a:sym typeface="Roboto"/>
              </a:rPr>
              <a:t> </a:t>
            </a:r>
            <a:r>
              <a:rPr lang="zh-TW" altLang="en-US" dirty="0" smtClean="0"/>
              <a:t>许可证</a:t>
            </a:r>
            <a:endParaRPr lang="en-US" sz="4000" b="0" i="0" u="none" strike="noStrike" cap="none" dirty="0">
              <a:solidFill>
                <a:schemeClr val="dk2"/>
              </a:solidFill>
              <a:cs typeface="Roboto"/>
              <a:sym typeface="Roboto"/>
            </a:endParaRPr>
          </a:p>
        </p:txBody>
      </p:sp>
      <p:sp>
        <p:nvSpPr>
          <p:cNvPr id="153" name="Shape 153"/>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indent="-182880">
              <a:spcBef>
                <a:spcPts val="0"/>
              </a:spcBef>
            </a:pPr>
            <a:r>
              <a:rPr lang="zh-TW" altLang="en-US" dirty="0" smtClean="0"/>
              <a:t>某些许可证要求当改编作品（或相同文档的软件、同一个软件程序，或依其他界限划分的范围）被发行时，必须以原作品相同的许可证进行散布</a:t>
            </a:r>
            <a:endParaRPr lang="en-US" sz="2400" b="0" i="0" u="none" strike="noStrike" cap="none" dirty="0">
              <a:solidFill>
                <a:schemeClr val="dk1"/>
              </a:solidFill>
              <a:cs typeface="Roboto"/>
              <a:sym typeface="Roboto"/>
            </a:endParaRPr>
          </a:p>
          <a:p>
            <a:pPr indent="-182880"/>
            <a:r>
              <a:rPr lang="zh-TW" altLang="en-US" sz="2400" b="0" i="0" u="none" strike="noStrike" cap="none" dirty="0" smtClean="0">
                <a:solidFill>
                  <a:schemeClr val="dk1"/>
                </a:solidFill>
                <a:cs typeface="Roboto"/>
                <a:sym typeface="Roboto"/>
              </a:rPr>
              <a:t>此被称为</a:t>
            </a:r>
            <a:r>
              <a:rPr lang="zh-TW" altLang="en-US" dirty="0" smtClean="0"/>
              <a:t> </a:t>
            </a:r>
            <a:r>
              <a:rPr lang="en-US" dirty="0" smtClean="0"/>
              <a:t>“</a:t>
            </a:r>
            <a:r>
              <a:rPr lang="en-US" dirty="0" err="1" smtClean="0"/>
              <a:t>copyleft</a:t>
            </a:r>
            <a:r>
              <a:rPr lang="en-US" dirty="0" smtClean="0"/>
              <a:t>” </a:t>
            </a:r>
            <a:r>
              <a:rPr lang="zh-TW" altLang="en-US" dirty="0" smtClean="0"/>
              <a:t>或、「许可互惠性」的效应</a:t>
            </a:r>
            <a:endParaRPr lang="en-US" sz="2400" b="0" i="0" u="none" strike="noStrike" cap="none" dirty="0">
              <a:solidFill>
                <a:schemeClr val="dk1"/>
              </a:solidFill>
              <a:cs typeface="Roboto"/>
              <a:sym typeface="Roboto"/>
            </a:endParaRPr>
          </a:p>
          <a:p>
            <a:pPr indent="-182880"/>
            <a:r>
              <a:rPr lang="zh-TW" altLang="en-US" dirty="0" smtClean="0"/>
              <a:t>以</a:t>
            </a:r>
            <a:r>
              <a:rPr lang="en-US" altLang="zh-TW" dirty="0" smtClean="0"/>
              <a:t>GPL-2.0</a:t>
            </a:r>
            <a:r>
              <a:rPr lang="zh-TW" altLang="en-US" dirty="0" smtClean="0"/>
              <a:t>的许可互惠性为例：</a:t>
            </a:r>
            <a:endParaRPr lang="en-US" sz="2400" b="0" i="0" u="none" strike="noStrike" cap="none" dirty="0">
              <a:solidFill>
                <a:schemeClr val="dk1"/>
              </a:solidFill>
              <a:cs typeface="Roboto"/>
              <a:sym typeface="Roboto"/>
            </a:endParaRPr>
          </a:p>
          <a:p>
            <a:pPr lvl="1" indent="0">
              <a:lnSpc>
                <a:spcPct val="150000"/>
              </a:lnSpc>
              <a:buSzPct val="25000"/>
              <a:buNone/>
            </a:pPr>
            <a:r>
              <a:rPr lang="zh-TW" altLang="en-US" sz="2000" b="0" i="1" u="none" strike="noStrike" cap="none" dirty="0" smtClean="0">
                <a:solidFill>
                  <a:schemeClr val="dk1"/>
                </a:solidFill>
                <a:latin typeface="Times New Roman" pitchFamily="18" charset="0"/>
                <a:ea typeface="新細明體" pitchFamily="18" charset="-120"/>
                <a:cs typeface="Roboto"/>
                <a:sym typeface="Roboto"/>
              </a:rPr>
              <a:t>你必须让任何你散布或发行的作品，其全部或一部含有</a:t>
            </a:r>
            <a:r>
              <a:rPr lang="zh-TW" altLang="en-US" i="1" dirty="0" smtClean="0">
                <a:latin typeface="Times New Roman" pitchFamily="18" charset="0"/>
                <a:ea typeface="新細明體" pitchFamily="18" charset="-120"/>
              </a:rPr>
              <a:t> </a:t>
            </a:r>
            <a:r>
              <a:rPr lang="en-US" altLang="zh-TW" i="1" dirty="0" smtClean="0">
                <a:latin typeface="Times New Roman" pitchFamily="18" charset="0"/>
                <a:ea typeface="新細明體" pitchFamily="18" charset="-120"/>
              </a:rPr>
              <a:t>GPL-2.0 </a:t>
            </a:r>
            <a:r>
              <a:rPr lang="zh-TW" altLang="en-US" i="1" dirty="0" smtClean="0">
                <a:latin typeface="Times New Roman" pitchFamily="18" charset="0"/>
                <a:ea typeface="新細明體" pitchFamily="18" charset="-120"/>
              </a:rPr>
              <a:t>原生程序，或为 </a:t>
            </a:r>
            <a:r>
              <a:rPr lang="en-US" altLang="zh-TW" i="1" dirty="0" smtClean="0">
                <a:latin typeface="Times New Roman" pitchFamily="18" charset="0"/>
                <a:ea typeface="新細明體" pitchFamily="18" charset="-120"/>
              </a:rPr>
              <a:t>GPL-2.0 </a:t>
            </a:r>
            <a:r>
              <a:rPr lang="zh-TW" altLang="en-US" i="1" dirty="0" smtClean="0">
                <a:latin typeface="Times New Roman" pitchFamily="18" charset="0"/>
                <a:ea typeface="新細明體" pitchFamily="18" charset="-120"/>
              </a:rPr>
              <a:t>程序之改编，或前述原生改编的任何一部分，采，</a:t>
            </a:r>
            <a:r>
              <a:rPr lang="en-US" altLang="zh-TW" i="1" dirty="0" smtClean="0">
                <a:latin typeface="Times New Roman" pitchFamily="18" charset="0"/>
                <a:ea typeface="新細明體" pitchFamily="18" charset="-120"/>
              </a:rPr>
              <a:t>…</a:t>
            </a:r>
            <a:r>
              <a:rPr lang="zh-TW" altLang="en-US" i="1" dirty="0" smtClean="0">
                <a:latin typeface="Times New Roman" pitchFamily="18" charset="0"/>
                <a:ea typeface="新細明體" pitchFamily="18" charset="-120"/>
              </a:rPr>
              <a:t>，本许可之条款来迈行散布或发行。</a:t>
            </a:r>
            <a:endParaRPr lang="en-US" sz="2000" b="0" i="1" u="none" strike="noStrike" cap="none" dirty="0">
              <a:solidFill>
                <a:schemeClr val="dk1"/>
              </a:solidFill>
              <a:latin typeface="Times New Roman" pitchFamily="18" charset="0"/>
              <a:ea typeface="新細明體" pitchFamily="18" charset="-120"/>
              <a:cs typeface="Roboto"/>
              <a:sym typeface="Roboto"/>
            </a:endParaRPr>
          </a:p>
          <a:p>
            <a:pPr marL="182880" marR="0" lvl="0" indent="-182880" algn="l" rtl="0">
              <a:spcBef>
                <a:spcPts val="480"/>
              </a:spcBef>
              <a:spcAft>
                <a:spcPts val="0"/>
              </a:spcAft>
              <a:buClr>
                <a:schemeClr val="accent1"/>
              </a:buClr>
              <a:buSzPct val="85000"/>
              <a:buFont typeface="Arial"/>
              <a:buChar char="•"/>
            </a:pPr>
            <a:r>
              <a:rPr lang="zh-TW" altLang="en-US" dirty="0" smtClean="0"/>
              <a:t>带有互惠性或称</a:t>
            </a:r>
            <a:r>
              <a:rPr lang="en-US" altLang="zh-TW" dirty="0" err="1" smtClean="0"/>
              <a:t>Copyleft</a:t>
            </a:r>
            <a:r>
              <a:rPr lang="zh-TW" altLang="en-US" dirty="0" smtClean="0"/>
              <a:t>条文的许可证，包括所有版本的</a:t>
            </a:r>
            <a:r>
              <a:rPr lang="en-US" altLang="zh-TW" dirty="0" smtClean="0"/>
              <a:t>GPL</a:t>
            </a:r>
            <a:r>
              <a:rPr lang="zh-TW" altLang="en-US" dirty="0" smtClean="0"/>
              <a:t>、</a:t>
            </a:r>
            <a:r>
              <a:rPr lang="en-US" altLang="zh-TW" dirty="0" smtClean="0"/>
              <a:t>LGPL</a:t>
            </a:r>
            <a:r>
              <a:rPr lang="zh-TW" altLang="en-US" dirty="0" smtClean="0"/>
              <a:t>、</a:t>
            </a:r>
            <a:r>
              <a:rPr lang="en-US" altLang="zh-TW" dirty="0" smtClean="0"/>
              <a:t>AGPL</a:t>
            </a:r>
            <a:r>
              <a:rPr lang="zh-TW" altLang="en-US" dirty="0" smtClean="0"/>
              <a:t>、</a:t>
            </a:r>
            <a:r>
              <a:rPr lang="en-US" altLang="zh-TW" dirty="0" smtClean="0"/>
              <a:t>MPL</a:t>
            </a:r>
            <a:r>
              <a:rPr lang="zh-TW" altLang="en-US" dirty="0" smtClean="0"/>
              <a:t>，以及</a:t>
            </a:r>
            <a:r>
              <a:rPr lang="en-US" altLang="zh-TW" dirty="0" smtClean="0"/>
              <a:t>CDDL</a:t>
            </a:r>
            <a:r>
              <a:rPr lang="zh-TW" altLang="en-US" dirty="0" smtClean="0"/>
              <a:t>。</a:t>
            </a:r>
            <a:endParaRPr lang="en-US" sz="2400" b="0" i="0" u="none" strike="noStrike" cap="none" dirty="0">
              <a:solidFill>
                <a:schemeClr val="dk1"/>
              </a:solidFill>
              <a:cs typeface="Roboto"/>
              <a:sym typeface="Roboto"/>
            </a:endParaRPr>
          </a:p>
          <a:p>
            <a:pPr marL="0" marR="0" lvl="0" indent="0" algn="l" rtl="0">
              <a:spcBef>
                <a:spcPts val="480"/>
              </a:spcBef>
              <a:spcAft>
                <a:spcPts val="0"/>
              </a:spcAft>
              <a:buClr>
                <a:schemeClr val="accent1"/>
              </a:buClr>
              <a:buSzPct val="25000"/>
              <a:buFont typeface="Arial"/>
              <a:buNone/>
            </a:pPr>
            <a:endParaRPr sz="2400" b="0" i="1" u="none" strike="noStrike" cap="none" dirty="0">
              <a:solidFill>
                <a:schemeClr val="dk1"/>
              </a:solidFill>
              <a:cs typeface="Roboto"/>
              <a:sym typeface="Roboto"/>
            </a:endParaRPr>
          </a:p>
          <a:p>
            <a:pPr marL="0" marR="0" lvl="0" indent="0" algn="l" rtl="0">
              <a:spcBef>
                <a:spcPts val="480"/>
              </a:spcBef>
              <a:buClr>
                <a:schemeClr val="accent1"/>
              </a:buClr>
              <a:buSzPct val="25000"/>
              <a:buFont typeface="Arial"/>
              <a:buNone/>
            </a:pPr>
            <a:endParaRPr sz="2400" b="0" i="0" u="none" strike="noStrike" cap="none" dirty="0">
              <a:solidFill>
                <a:schemeClr val="dk1"/>
              </a:solidFill>
              <a:cs typeface="Roboto"/>
              <a:sym typeface="Roboto"/>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Shape 159"/>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lvl="0">
              <a:buSzPct val="25000"/>
            </a:pPr>
            <a:r>
              <a:rPr lang="zh-TW" altLang="en-US" dirty="0" smtClean="0"/>
              <a:t>私有软件或闭源软件</a:t>
            </a:r>
            <a:endParaRPr lang="en-US" sz="4000" b="0" i="0" u="none" strike="noStrike" cap="none" dirty="0">
              <a:solidFill>
                <a:schemeClr val="dk2"/>
              </a:solidFill>
              <a:cs typeface="Roboto"/>
              <a:sym typeface="Roboto"/>
            </a:endParaRPr>
          </a:p>
        </p:txBody>
      </p:sp>
      <p:sp>
        <p:nvSpPr>
          <p:cNvPr id="160" name="Shape 160"/>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lvl="0" indent="-182880">
              <a:spcBef>
                <a:spcPts val="0"/>
              </a:spcBef>
            </a:pPr>
            <a:r>
              <a:rPr lang="zh-TW" altLang="en-US" sz="2400" b="0" i="0" u="none" strike="noStrike" cap="none" dirty="0" smtClean="0">
                <a:solidFill>
                  <a:schemeClr val="dk1"/>
                </a:solidFill>
                <a:cs typeface="Roboto"/>
                <a:sym typeface="Roboto"/>
              </a:rPr>
              <a:t>私有软件许可证</a:t>
            </a:r>
            <a:r>
              <a:rPr lang="zh-TW" altLang="en-US" dirty="0" smtClean="0"/>
              <a:t>（或称商业许可、或称终端使用者许可协议），对软件的使用、修改，及／或发行具有限制性条件</a:t>
            </a:r>
            <a:endParaRPr lang="en-US" sz="2400" b="0" i="0" u="none" strike="noStrike" cap="none" dirty="0">
              <a:solidFill>
                <a:schemeClr val="dk1"/>
              </a:solidFill>
              <a:cs typeface="Roboto"/>
              <a:sym typeface="Roboto"/>
            </a:endParaRPr>
          </a:p>
          <a:p>
            <a:pPr lvl="0" indent="-182880"/>
            <a:r>
              <a:rPr lang="zh-TW" altLang="en-US" sz="2400" b="0" i="0" u="none" strike="noStrike" cap="none" dirty="0" smtClean="0">
                <a:solidFill>
                  <a:schemeClr val="dk1"/>
                </a:solidFill>
                <a:cs typeface="Roboto"/>
                <a:sym typeface="Roboto"/>
              </a:rPr>
              <a:t>私有许可证对每一个提供者都是独特的 </a:t>
            </a:r>
            <a:r>
              <a:rPr lang="en-US" altLang="zh-TW" dirty="0" smtClean="0"/>
              <a:t>– </a:t>
            </a:r>
            <a:r>
              <a:rPr lang="zh-TW" altLang="en-US" dirty="0" smtClean="0"/>
              <a:t>有几个提供者就有几种私有许可证的变异，故每个私有许可证都应该被个别进行评估</a:t>
            </a:r>
            <a:endParaRPr lang="en-US" sz="2400" b="0" i="0" u="none" strike="noStrike" cap="none" dirty="0">
              <a:solidFill>
                <a:schemeClr val="dk1"/>
              </a:solidFill>
              <a:cs typeface="Roboto"/>
              <a:sym typeface="Roboto"/>
            </a:endParaRPr>
          </a:p>
          <a:p>
            <a:pPr lvl="0" indent="-182880"/>
            <a:r>
              <a:rPr lang="zh-TW" altLang="en-US" sz="2400" b="0" i="0" u="none" strike="noStrike" cap="none" dirty="0" smtClean="0">
                <a:solidFill>
                  <a:schemeClr val="dk1"/>
                </a:solidFill>
                <a:cs typeface="Roboto"/>
                <a:sym typeface="Roboto"/>
              </a:rPr>
              <a:t>即使自由开源软件及私有许可证都是基於知识财产，以给予该财产的授权许可，然自由开源软件的开发者常使用「私有 </a:t>
            </a:r>
            <a:r>
              <a:rPr lang="en-US" altLang="zh-TW" dirty="0" smtClean="0"/>
              <a:t>(</a:t>
            </a:r>
            <a:r>
              <a:rPr lang="en-US" dirty="0" smtClean="0"/>
              <a:t>proprietary</a:t>
            </a:r>
            <a:r>
              <a:rPr lang="en-US" altLang="zh-TW" dirty="0" smtClean="0"/>
              <a:t>)</a:t>
            </a:r>
            <a:r>
              <a:rPr lang="zh-TW" altLang="en-US" dirty="0" smtClean="0"/>
              <a:t>」这个字词，来形容商业性的非自由开源软件许可。</a:t>
            </a:r>
            <a:endParaRPr lang="en-US" altLang="zh-TW" sz="2400" b="0" i="0" u="none" strike="noStrike" cap="none" dirty="0" smtClean="0">
              <a:solidFill>
                <a:schemeClr val="dk1"/>
              </a:solidFill>
              <a:cs typeface="Roboto"/>
              <a:sym typeface="Roboto"/>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Shape 166"/>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lvl="0">
              <a:buSzPct val="25000"/>
            </a:pPr>
            <a:r>
              <a:rPr lang="zh-TW" altLang="en-US" dirty="0" smtClean="0"/>
              <a:t>其他非自由开源软件的许可证情境</a:t>
            </a:r>
            <a:endParaRPr lang="en-US" sz="4000" b="0" i="0" u="none" strike="noStrike" cap="none" dirty="0">
              <a:solidFill>
                <a:schemeClr val="dk2"/>
              </a:solidFill>
              <a:latin typeface="Roboto"/>
              <a:ea typeface="Roboto"/>
              <a:cs typeface="Roboto"/>
              <a:sym typeface="Roboto"/>
            </a:endParaRPr>
          </a:p>
        </p:txBody>
      </p:sp>
      <p:sp>
        <p:nvSpPr>
          <p:cNvPr id="167" name="Shape 167"/>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lvl="0" indent="-182880">
              <a:spcBef>
                <a:spcPts val="0"/>
              </a:spcBef>
            </a:pPr>
            <a:r>
              <a:rPr lang="zh-TW" altLang="en-US" dirty="0" smtClean="0"/>
              <a:t>免费软件</a:t>
            </a:r>
            <a:r>
              <a:rPr lang="en-US" altLang="zh-TW" dirty="0" smtClean="0"/>
              <a:t>(Freeware)</a:t>
            </a:r>
            <a:r>
              <a:rPr lang="zh-TW" altLang="en-US" dirty="0" smtClean="0"/>
              <a:t>－采私有许可证以免费或非常低价进行发行的软件</a:t>
            </a:r>
            <a:endParaRPr lang="en-US" sz="2400" b="0" i="0" u="none" strike="noStrike" cap="none" dirty="0">
              <a:solidFill>
                <a:schemeClr val="dk1"/>
              </a:solidFill>
              <a:cs typeface="Roboto"/>
              <a:sym typeface="Roboto"/>
            </a:endParaRPr>
          </a:p>
          <a:p>
            <a:pPr lvl="1" indent="-190500">
              <a:lnSpc>
                <a:spcPct val="150000"/>
              </a:lnSpc>
              <a:spcBef>
                <a:spcPts val="360"/>
              </a:spcBef>
            </a:pPr>
            <a:r>
              <a:rPr lang="zh-TW" altLang="en-US" sz="1800" dirty="0" smtClean="0">
                <a:latin typeface="Times New Roman" pitchFamily="18" charset="0"/>
                <a:ea typeface="新細明體" pitchFamily="18" charset="-120"/>
              </a:rPr>
              <a:t>源代码可能或不能提供，创作改编作品通常是被限制的</a:t>
            </a:r>
            <a:endParaRPr lang="en-US" sz="1800" b="0" i="0" u="none" strike="noStrike" cap="none" dirty="0" smtClean="0">
              <a:solidFill>
                <a:schemeClr val="dk1"/>
              </a:solidFill>
              <a:latin typeface="Times New Roman" pitchFamily="18" charset="0"/>
              <a:ea typeface="新細明體" pitchFamily="18" charset="-120"/>
              <a:cs typeface="Roboto"/>
              <a:sym typeface="Roboto"/>
            </a:endParaRPr>
          </a:p>
          <a:p>
            <a:pPr lvl="1" indent="-190500">
              <a:lnSpc>
                <a:spcPct val="150000"/>
              </a:lnSpc>
              <a:spcBef>
                <a:spcPts val="360"/>
              </a:spcBef>
            </a:pPr>
            <a:r>
              <a:rPr lang="zh-TW" altLang="en-US" sz="1800" dirty="0" smtClean="0">
                <a:latin typeface="Times New Roman" pitchFamily="18" charset="0"/>
                <a:ea typeface="新細明體" pitchFamily="18" charset="-120"/>
              </a:rPr>
              <a:t>免费软件通常会提供完整功能（没有被上锁的特别功能），且可能永久使用（不受使用天数限制）</a:t>
            </a:r>
            <a:endParaRPr lang="en-US" sz="1800" b="0" i="0" u="none" strike="noStrike" cap="none" dirty="0">
              <a:solidFill>
                <a:schemeClr val="dk1"/>
              </a:solidFill>
              <a:latin typeface="Times New Roman" pitchFamily="18" charset="0"/>
              <a:ea typeface="新細明體" pitchFamily="18" charset="-120"/>
              <a:cs typeface="Roboto"/>
              <a:sym typeface="Roboto"/>
            </a:endParaRPr>
          </a:p>
          <a:p>
            <a:pPr lvl="1" indent="-190500">
              <a:lnSpc>
                <a:spcPct val="150000"/>
              </a:lnSpc>
              <a:spcBef>
                <a:spcPts val="360"/>
              </a:spcBef>
            </a:pPr>
            <a:r>
              <a:rPr lang="zh-TW" altLang="en-US" sz="1800" dirty="0" smtClean="0">
                <a:latin typeface="Times New Roman" pitchFamily="18" charset="0"/>
                <a:ea typeface="新細明體" pitchFamily="18" charset="-120"/>
              </a:rPr>
              <a:t>免费软件许可证通常会对复制、发行和制作改编作品，以及使用目的（个人、商业用、学术用，</a:t>
            </a:r>
            <a:r>
              <a:rPr lang="en-US" altLang="zh-TW" sz="1800" dirty="0" smtClean="0">
                <a:latin typeface="Times New Roman" pitchFamily="18" charset="0"/>
                <a:ea typeface="新細明體" pitchFamily="18" charset="-120"/>
              </a:rPr>
              <a:t>…</a:t>
            </a:r>
            <a:r>
              <a:rPr lang="zh-TW" altLang="en-US" sz="1800" dirty="0" smtClean="0">
                <a:latin typeface="Times New Roman" pitchFamily="18" charset="0"/>
                <a:ea typeface="新細明體" pitchFamily="18" charset="-120"/>
              </a:rPr>
              <a:t>等）施加限制。</a:t>
            </a:r>
            <a:endParaRPr lang="en-US" sz="1800" b="0" i="0" u="none" strike="noStrike" cap="none" dirty="0">
              <a:solidFill>
                <a:schemeClr val="dk1"/>
              </a:solidFill>
              <a:latin typeface="Times New Roman" pitchFamily="18" charset="0"/>
              <a:ea typeface="新細明體" pitchFamily="18" charset="-120"/>
              <a:cs typeface="Roboto"/>
              <a:sym typeface="Roboto"/>
            </a:endParaRPr>
          </a:p>
          <a:p>
            <a:pPr lvl="0" indent="-182880"/>
            <a:r>
              <a:rPr lang="zh-TW" altLang="en-US" dirty="0" smtClean="0"/>
              <a:t>共享软件</a:t>
            </a:r>
            <a:r>
              <a:rPr lang="en-US" altLang="zh-TW" dirty="0" smtClean="0"/>
              <a:t>(</a:t>
            </a:r>
            <a:r>
              <a:rPr lang="en-US" dirty="0" smtClean="0"/>
              <a:t>Shareware</a:t>
            </a:r>
            <a:r>
              <a:rPr lang="en-US" altLang="zh-TW" dirty="0" smtClean="0"/>
              <a:t>)</a:t>
            </a:r>
            <a:r>
              <a:rPr lang="zh-TW" altLang="en-US" dirty="0" smtClean="0"/>
              <a:t>－就试用基础提供给使用者的私有软件，限定期间、免费但限制功能或限制特别功能</a:t>
            </a:r>
            <a:endParaRPr lang="en-US" sz="2400" b="0" i="0" u="none" strike="noStrike" cap="none" dirty="0">
              <a:solidFill>
                <a:schemeClr val="dk1"/>
              </a:solidFill>
              <a:cs typeface="Roboto"/>
              <a:sym typeface="Roboto"/>
            </a:endParaRPr>
          </a:p>
          <a:p>
            <a:pPr lvl="1" indent="-190500">
              <a:lnSpc>
                <a:spcPct val="150000"/>
              </a:lnSpc>
              <a:spcBef>
                <a:spcPts val="360"/>
              </a:spcBef>
            </a:pPr>
            <a:r>
              <a:rPr lang="zh-TW" altLang="en-US" sz="1800" dirty="0" smtClean="0">
                <a:latin typeface="Times New Roman" pitchFamily="18" charset="0"/>
                <a:ea typeface="新細明體" pitchFamily="18" charset="-120"/>
              </a:rPr>
              <a:t>共享软件的目的是提供潜在购买者使用此软件的机会，并在付费购买许可或完整版前先评估其实用性</a:t>
            </a:r>
            <a:endParaRPr lang="en-US" sz="1800" b="0" i="0" u="none" strike="noStrike" cap="none" dirty="0">
              <a:solidFill>
                <a:schemeClr val="dk1"/>
              </a:solidFill>
              <a:latin typeface="Times New Roman" pitchFamily="18" charset="0"/>
              <a:ea typeface="新細明體" pitchFamily="18" charset="-120"/>
              <a:cs typeface="Roboto"/>
              <a:sym typeface="Roboto"/>
            </a:endParaRPr>
          </a:p>
          <a:p>
            <a:pPr lvl="1" indent="-190500">
              <a:lnSpc>
                <a:spcPct val="150000"/>
              </a:lnSpc>
              <a:spcBef>
                <a:spcPts val="360"/>
              </a:spcBef>
            </a:pPr>
            <a:r>
              <a:rPr lang="zh-TW" altLang="en-US" sz="1800" dirty="0" smtClean="0">
                <a:latin typeface="Times New Roman" pitchFamily="18" charset="0"/>
                <a:ea typeface="新細明體" pitchFamily="18" charset="-120"/>
              </a:rPr>
              <a:t>多数公司夺共享软件持怀疑态度，因为共享软件供应商，常会在共享软件免费流传在组织内部後，向这些公司要求索取高额的许可证费用。</a:t>
            </a:r>
            <a:endParaRPr lang="en-US" sz="1800" b="0" i="0" u="none" strike="noStrike" cap="none" dirty="0">
              <a:solidFill>
                <a:schemeClr val="dk1"/>
              </a:solidFill>
              <a:latin typeface="Times New Roman" pitchFamily="18" charset="0"/>
              <a:ea typeface="新細明體" pitchFamily="18" charset="-120"/>
              <a:cs typeface="Roboto"/>
              <a:sym typeface="Roboto"/>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Shape 173"/>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lvl="0">
              <a:buSzPct val="25000"/>
            </a:pPr>
            <a:r>
              <a:rPr lang="zh-TW" altLang="en-US" dirty="0" smtClean="0"/>
              <a:t>其他非自由开源软件的许可证情境</a:t>
            </a:r>
            <a:endParaRPr lang="en-US" sz="4000" b="0" i="0" u="none" strike="noStrike" cap="none" dirty="0">
              <a:solidFill>
                <a:schemeClr val="dk2"/>
              </a:solidFill>
              <a:latin typeface="Roboto"/>
              <a:ea typeface="Roboto"/>
              <a:cs typeface="Roboto"/>
              <a:sym typeface="Roboto"/>
            </a:endParaRPr>
          </a:p>
        </p:txBody>
      </p:sp>
      <p:sp>
        <p:nvSpPr>
          <p:cNvPr id="174" name="Shape 174"/>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zh-TW" altLang="en-US" sz="2400" b="0" i="0" u="none" strike="noStrike" cap="none" dirty="0" smtClean="0">
                <a:solidFill>
                  <a:schemeClr val="dk1"/>
                </a:solidFill>
                <a:cs typeface="Roboto"/>
                <a:sym typeface="Roboto"/>
              </a:rPr>
              <a:t>「</a:t>
            </a:r>
            <a:r>
              <a:rPr lang="zh-TW" altLang="en-US" dirty="0" smtClean="0"/>
              <a:t>非商业性</a:t>
            </a:r>
            <a:r>
              <a:rPr lang="zh-TW" altLang="en-US" sz="2400" b="0" i="0" u="none" strike="noStrike" cap="none" dirty="0" smtClean="0">
                <a:solidFill>
                  <a:schemeClr val="dk1"/>
                </a:solidFill>
                <a:cs typeface="Roboto"/>
                <a:sym typeface="Roboto"/>
              </a:rPr>
              <a:t>」</a:t>
            </a:r>
            <a:r>
              <a:rPr lang="en-US" altLang="zh-TW" sz="2400" b="0" i="0" u="none" strike="noStrike" cap="none" dirty="0" smtClean="0">
                <a:solidFill>
                  <a:schemeClr val="dk1"/>
                </a:solidFill>
                <a:cs typeface="Roboto"/>
                <a:sym typeface="Roboto"/>
              </a:rPr>
              <a:t>–</a:t>
            </a:r>
            <a:r>
              <a:rPr lang="zh-TW" altLang="en-US" sz="2400" b="0" i="0" u="none" strike="noStrike" cap="none" dirty="0" smtClean="0">
                <a:solidFill>
                  <a:schemeClr val="dk1"/>
                </a:solidFill>
                <a:cs typeface="Roboto"/>
                <a:sym typeface="Roboto"/>
              </a:rPr>
              <a:t>某些许可证具有多数自由开源软件许可证的特性，但却限制仅供非商业使用 </a:t>
            </a:r>
            <a:r>
              <a:rPr lang="en-US" altLang="zh-TW" sz="2400" b="0" i="0" u="none" strike="noStrike" cap="none" dirty="0" smtClean="0">
                <a:solidFill>
                  <a:schemeClr val="dk1"/>
                </a:solidFill>
                <a:cs typeface="Roboto"/>
                <a:sym typeface="Roboto"/>
              </a:rPr>
              <a:t>(</a:t>
            </a:r>
            <a:r>
              <a:rPr lang="zh-TW" altLang="en-US" dirty="0" smtClean="0"/>
              <a:t>例如</a:t>
            </a:r>
            <a:r>
              <a:rPr lang="zh-TW" altLang="en-US" sz="2400" b="0" i="0" u="none" strike="noStrike" cap="none" dirty="0" smtClean="0">
                <a:solidFill>
                  <a:schemeClr val="dk1"/>
                </a:solidFill>
                <a:cs typeface="Roboto"/>
                <a:sym typeface="Roboto"/>
              </a:rPr>
              <a:t>，</a:t>
            </a:r>
            <a:r>
              <a:rPr lang="en-US" altLang="zh-TW" dirty="0" smtClean="0"/>
              <a:t>CC </a:t>
            </a:r>
            <a:r>
              <a:rPr lang="zh-TW" altLang="en-US" dirty="0" smtClean="0"/>
              <a:t>署名</a:t>
            </a:r>
            <a:r>
              <a:rPr lang="en-US" altLang="zh-TW" dirty="0" smtClean="0"/>
              <a:t>-</a:t>
            </a:r>
            <a:r>
              <a:rPr lang="zh-TW" altLang="en-US" dirty="0" smtClean="0"/>
              <a:t>非商业性 许可协议 </a:t>
            </a:r>
            <a:r>
              <a:rPr lang="en-US" altLang="zh-TW" dirty="0" smtClean="0"/>
              <a:t>/ CC BY-NC</a:t>
            </a:r>
            <a:r>
              <a:rPr lang="en-US" altLang="zh-TW" sz="2400" b="0" i="0" u="none" strike="noStrike" cap="none" dirty="0" smtClean="0">
                <a:solidFill>
                  <a:schemeClr val="dk1"/>
                </a:solidFill>
                <a:cs typeface="Roboto"/>
                <a:sym typeface="Roboto"/>
              </a:rPr>
              <a:t>)</a:t>
            </a:r>
            <a:endParaRPr lang="en-US" sz="2400" b="0" i="0" u="none" strike="noStrike" cap="none" dirty="0">
              <a:solidFill>
                <a:schemeClr val="dk1"/>
              </a:solidFill>
              <a:cs typeface="Roboto"/>
              <a:sym typeface="Roboto"/>
            </a:endParaRPr>
          </a:p>
          <a:p>
            <a:pPr marL="457200" marR="0" lvl="1" indent="-190500" algn="l" rtl="0">
              <a:lnSpc>
                <a:spcPct val="150000"/>
              </a:lnSpc>
              <a:spcBef>
                <a:spcPts val="400"/>
              </a:spcBef>
              <a:spcAft>
                <a:spcPts val="0"/>
              </a:spcAft>
              <a:buClr>
                <a:schemeClr val="accent1"/>
              </a:buClr>
              <a:buSzPct val="85000"/>
              <a:buFont typeface="Arial"/>
              <a:buChar char="•"/>
            </a:pPr>
            <a:r>
              <a:rPr lang="zh-TW" altLang="en-US" sz="2000" b="0" i="0" u="none" strike="noStrike" cap="none" dirty="0" smtClean="0">
                <a:solidFill>
                  <a:schemeClr val="dk1"/>
                </a:solidFill>
                <a:latin typeface="Times New Roman" pitchFamily="18" charset="0"/>
                <a:ea typeface="新細明體" pitchFamily="18" charset="-120"/>
                <a:cs typeface="Roboto"/>
                <a:sym typeface="Roboto"/>
              </a:rPr>
              <a:t>自由开源软件依定义，便不能限制软件的使用范畴</a:t>
            </a:r>
            <a:endParaRPr lang="en-US" sz="2000" b="0" i="0" u="none" strike="noStrike" cap="none" dirty="0">
              <a:solidFill>
                <a:schemeClr val="dk1"/>
              </a:solidFill>
              <a:latin typeface="Times New Roman" pitchFamily="18" charset="0"/>
              <a:ea typeface="新細明體" pitchFamily="18" charset="-120"/>
              <a:cs typeface="Roboto"/>
              <a:sym typeface="Roboto"/>
            </a:endParaRPr>
          </a:p>
          <a:p>
            <a:pPr marL="457200" marR="0" lvl="1" indent="-190500" algn="l" rtl="0">
              <a:lnSpc>
                <a:spcPct val="150000"/>
              </a:lnSpc>
              <a:spcBef>
                <a:spcPts val="400"/>
              </a:spcBef>
              <a:buClr>
                <a:schemeClr val="accent1"/>
              </a:buClr>
              <a:buSzPct val="85000"/>
              <a:buFont typeface="Arial"/>
              <a:buChar char="•"/>
            </a:pPr>
            <a:r>
              <a:rPr lang="zh-TW" altLang="en-US" sz="2000" b="0" i="0" u="none" strike="noStrike" cap="none" dirty="0" smtClean="0">
                <a:solidFill>
                  <a:schemeClr val="dk1"/>
                </a:solidFill>
                <a:latin typeface="Times New Roman" pitchFamily="18" charset="0"/>
                <a:ea typeface="新細明體" pitchFamily="18" charset="-120"/>
                <a:cs typeface="Roboto"/>
                <a:sym typeface="Roboto"/>
              </a:rPr>
              <a:t>商业使用即为一种使用范畴，故对商业的任何限制即阻却该许可成为自由开源软件许可证</a:t>
            </a:r>
            <a:endParaRPr lang="en-US" sz="2000" b="0" i="0" u="none" strike="noStrike" cap="none" dirty="0">
              <a:solidFill>
                <a:schemeClr val="dk1"/>
              </a:solidFill>
              <a:latin typeface="Times New Roman" pitchFamily="18" charset="0"/>
              <a:ea typeface="新細明體" pitchFamily="18" charset="-120"/>
              <a:cs typeface="Roboto"/>
              <a:sym typeface="Roboto"/>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Shape 18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zh-TW" altLang="en-US" sz="4000" b="0" i="0" u="none" strike="noStrike" cap="none" dirty="0" smtClean="0">
                <a:solidFill>
                  <a:schemeClr val="dk2"/>
                </a:solidFill>
                <a:cs typeface="Roboto"/>
                <a:sym typeface="Roboto"/>
              </a:rPr>
              <a:t>公共领域</a:t>
            </a:r>
            <a:endParaRPr lang="en-US" sz="4000" b="0" i="0" u="none" strike="noStrike" cap="none" dirty="0">
              <a:solidFill>
                <a:schemeClr val="dk2"/>
              </a:solidFill>
              <a:cs typeface="Roboto"/>
              <a:sym typeface="Roboto"/>
            </a:endParaRPr>
          </a:p>
        </p:txBody>
      </p:sp>
      <p:sp>
        <p:nvSpPr>
          <p:cNvPr id="181" name="Shape 181"/>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lvl="0" indent="-182880">
              <a:spcBef>
                <a:spcPts val="0"/>
              </a:spcBef>
            </a:pPr>
            <a:r>
              <a:rPr lang="zh-TW" altLang="en-US" b="1" dirty="0" smtClean="0"/>
              <a:t>公共领域</a:t>
            </a:r>
            <a:r>
              <a:rPr lang="zh-TW" altLang="en-US" dirty="0" smtClean="0"/>
              <a:t>一词是指不被法律保护的软件，因此公众不需要取得许可即可使用</a:t>
            </a:r>
            <a:endParaRPr lang="en-US" sz="2400" b="0" i="0" u="none" strike="noStrike" cap="none" dirty="0">
              <a:solidFill>
                <a:schemeClr val="dk1"/>
              </a:solidFill>
              <a:cs typeface="Roboto"/>
              <a:sym typeface="Roboto"/>
            </a:endParaRPr>
          </a:p>
          <a:p>
            <a:pPr lvl="0" indent="-182880"/>
            <a:r>
              <a:rPr lang="zh-TW" altLang="en-US" dirty="0" smtClean="0"/>
              <a:t>开发者或会在他们的软件附上公共领域宣告</a:t>
            </a:r>
            <a:endParaRPr lang="en-US" sz="2400" b="0" i="0" u="none" strike="noStrike" cap="none" dirty="0">
              <a:solidFill>
                <a:schemeClr val="dk1"/>
              </a:solidFill>
              <a:cs typeface="Roboto"/>
              <a:sym typeface="Roboto"/>
            </a:endParaRPr>
          </a:p>
          <a:p>
            <a:pPr lvl="1" indent="-190500">
              <a:lnSpc>
                <a:spcPct val="150000"/>
              </a:lnSpc>
            </a:pPr>
            <a:r>
              <a:rPr lang="zh-TW" altLang="en-US" dirty="0" smtClean="0">
                <a:latin typeface="Times New Roman" pitchFamily="18" charset="0"/>
                <a:ea typeface="新細明體" pitchFamily="18" charset="-120"/>
              </a:rPr>
              <a:t>例如</a:t>
            </a:r>
            <a:r>
              <a:rPr lang="zh-TW" altLang="en-US" sz="2000" b="0" i="0" u="none" strike="noStrike" cap="none" dirty="0" smtClean="0">
                <a:solidFill>
                  <a:schemeClr val="dk1"/>
                </a:solidFill>
                <a:latin typeface="Times New Roman" pitchFamily="18" charset="0"/>
                <a:ea typeface="新細明體" pitchFamily="18" charset="-120"/>
                <a:cs typeface="Roboto"/>
                <a:sym typeface="Roboto"/>
              </a:rPr>
              <a:t>，「在此软件中的所有代码及文件，已被作者贡献至公共领域</a:t>
            </a:r>
            <a:r>
              <a:rPr lang="zh-TW" altLang="en-US" dirty="0" smtClean="0">
                <a:latin typeface="Times New Roman" pitchFamily="18" charset="0"/>
                <a:ea typeface="新細明體" pitchFamily="18" charset="-120"/>
              </a:rPr>
              <a:t>。」</a:t>
            </a:r>
            <a:endParaRPr lang="en-US" sz="2000" b="0" i="0" u="none" strike="noStrike" cap="none" dirty="0">
              <a:solidFill>
                <a:schemeClr val="dk1"/>
              </a:solidFill>
              <a:latin typeface="Times New Roman" pitchFamily="18" charset="0"/>
              <a:ea typeface="新細明體" pitchFamily="18" charset="-120"/>
              <a:cs typeface="Roboto"/>
              <a:sym typeface="Roboto"/>
            </a:endParaRPr>
          </a:p>
          <a:p>
            <a:pPr lvl="1" indent="-190500">
              <a:lnSpc>
                <a:spcPct val="150000"/>
              </a:lnSpc>
            </a:pPr>
            <a:r>
              <a:rPr lang="zh-TW" altLang="en-US" dirty="0" smtClean="0">
                <a:latin typeface="Times New Roman" pitchFamily="18" charset="0"/>
                <a:ea typeface="新細明體" pitchFamily="18" charset="-120"/>
              </a:rPr>
              <a:t>公共领域宣告不等於自由开源软件许可证</a:t>
            </a:r>
            <a:endParaRPr sz="2000" b="0" i="0" u="none" strike="noStrike" cap="none" dirty="0">
              <a:solidFill>
                <a:schemeClr val="dk1"/>
              </a:solidFill>
              <a:latin typeface="Times New Roman" pitchFamily="18" charset="0"/>
              <a:ea typeface="新細明體" pitchFamily="18" charset="-120"/>
              <a:cs typeface="Roboto"/>
              <a:sym typeface="Roboto"/>
            </a:endParaRPr>
          </a:p>
          <a:p>
            <a:pPr lvl="0" indent="-182880">
              <a:spcBef>
                <a:spcPts val="400"/>
              </a:spcBef>
            </a:pPr>
            <a:r>
              <a:rPr lang="zh-TW" altLang="en-US" sz="2000" dirty="0" smtClean="0"/>
              <a:t>公共领域宣告让开发者得尝试放弃或消除软件中，任何或有的知识产权，以明示其可不受任何限制的被使用，然宣告的可执行性於自由开源软件社区里仍有争议，且其法律上的有效性亦因司法管辖区域的不同而有所差异</a:t>
            </a:r>
            <a:endParaRPr lang="en-US" sz="2000" b="0" i="0" u="none" strike="noStrike" cap="none" dirty="0">
              <a:solidFill>
                <a:schemeClr val="dk1"/>
              </a:solidFill>
              <a:cs typeface="Roboto"/>
              <a:sym typeface="Roboto"/>
            </a:endParaRPr>
          </a:p>
          <a:p>
            <a:pPr lvl="0" indent="-182880">
              <a:spcBef>
                <a:spcPts val="400"/>
              </a:spcBef>
            </a:pPr>
            <a:r>
              <a:rPr lang="zh-TW" altLang="en-US" sz="2000" dirty="0" smtClean="0"/>
              <a:t>公共领域宣告常会附带其他条文，例如免责条款；在这种情形，此软件通常会被视为依许可证提供，而非处於公共领域</a:t>
            </a:r>
            <a:endParaRPr lang="en-US" sz="2000" b="0" i="0" u="none" strike="noStrike" cap="none" dirty="0">
              <a:solidFill>
                <a:schemeClr val="dk1"/>
              </a:solidFill>
              <a:cs typeface="Roboto"/>
              <a:sym typeface="Roboto"/>
            </a:endParaRPr>
          </a:p>
          <a:p>
            <a:pPr marL="182880" marR="0" lvl="0" indent="-182880" algn="l" rtl="0">
              <a:spcBef>
                <a:spcPts val="480"/>
              </a:spcBef>
              <a:buClr>
                <a:schemeClr val="accent1"/>
              </a:buClr>
              <a:buSzPct val="85000"/>
              <a:buFont typeface="Arial"/>
              <a:buNone/>
            </a:pPr>
            <a:endParaRPr sz="2400" b="0" i="0" u="none" strike="noStrike" cap="none" dirty="0">
              <a:solidFill>
                <a:schemeClr val="dk1"/>
              </a:solidFill>
              <a:cs typeface="Roboto"/>
              <a:sym typeface="Roboto"/>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dirty="0" err="1" smtClean="0">
                <a:solidFill>
                  <a:schemeClr val="dk2"/>
                </a:solidFill>
                <a:cs typeface="Roboto"/>
                <a:sym typeface="Roboto"/>
              </a:rPr>
              <a:t>OpenChain</a:t>
            </a:r>
            <a:r>
              <a:rPr lang="en-US" sz="4000" b="0" i="0" u="none" strike="noStrike" cap="none" dirty="0" smtClean="0">
                <a:solidFill>
                  <a:schemeClr val="dk2"/>
                </a:solidFill>
                <a:cs typeface="Roboto"/>
                <a:sym typeface="Roboto"/>
              </a:rPr>
              <a:t> </a:t>
            </a:r>
            <a:r>
              <a:rPr lang="zh-TW" altLang="en-US" sz="4000" b="0" i="0" u="none" strike="noStrike" cap="none" dirty="0" smtClean="0">
                <a:solidFill>
                  <a:schemeClr val="dk2"/>
                </a:solidFill>
                <a:cs typeface="Roboto"/>
                <a:sym typeface="Roboto"/>
              </a:rPr>
              <a:t>课程是什麽？</a:t>
            </a:r>
            <a:endParaRPr lang="en-US" sz="4000" b="0" i="0" u="none" strike="noStrike" cap="none" dirty="0">
              <a:solidFill>
                <a:schemeClr val="dk2"/>
              </a:solidFill>
              <a:cs typeface="Roboto"/>
              <a:sym typeface="Roboto"/>
            </a:endParaRPr>
          </a:p>
        </p:txBody>
      </p:sp>
      <p:sp>
        <p:nvSpPr>
          <p:cNvPr id="61" name="Shape 61"/>
          <p:cNvSpPr txBox="1">
            <a:spLocks noGrp="1"/>
          </p:cNvSpPr>
          <p:nvPr>
            <p:ph type="body" idx="1"/>
          </p:nvPr>
        </p:nvSpPr>
        <p:spPr>
          <a:xfrm>
            <a:off x="623093" y="1600200"/>
            <a:ext cx="10945811" cy="4953000"/>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dirty="0" err="1" smtClean="0">
                <a:solidFill>
                  <a:schemeClr val="dk1"/>
                </a:solidFill>
                <a:cs typeface="Roboto"/>
                <a:sym typeface="Roboto"/>
              </a:rPr>
              <a:t>OpenChain</a:t>
            </a:r>
            <a:r>
              <a:rPr lang="zh-TW" altLang="en-US" sz="2400" b="0" i="0" u="none" strike="noStrike" cap="none" dirty="0" smtClean="0">
                <a:solidFill>
                  <a:schemeClr val="dk1"/>
                </a:solidFill>
                <a:cs typeface="Roboto"/>
                <a:sym typeface="Roboto"/>
              </a:rPr>
              <a:t>项目</a:t>
            </a:r>
            <a:r>
              <a:rPr lang="zh-TW" altLang="en-US" dirty="0" smtClean="0"/>
              <a:t>，协助确认及分享自由开源软件合规专案的核心构成要素。</a:t>
            </a:r>
            <a:endParaRPr lang="en-US" sz="2400" b="0" i="0" u="none" strike="noStrike" cap="none" dirty="0">
              <a:solidFill>
                <a:schemeClr val="dk1"/>
              </a:solidFill>
              <a:cs typeface="Roboto"/>
              <a:sym typeface="Roboto"/>
            </a:endParaRPr>
          </a:p>
          <a:p>
            <a:pPr marL="182880" marR="0" lvl="0" indent="-182880" algn="l" rtl="0">
              <a:spcBef>
                <a:spcPts val="480"/>
              </a:spcBef>
              <a:spcAft>
                <a:spcPts val="0"/>
              </a:spcAft>
              <a:buClr>
                <a:schemeClr val="accent1"/>
              </a:buClr>
              <a:buSzPct val="85000"/>
              <a:buFont typeface="Arial"/>
              <a:buChar char="•"/>
            </a:pPr>
            <a:r>
              <a:rPr lang="en-US" dirty="0" err="1" smtClean="0"/>
              <a:t>OpenChain</a:t>
            </a:r>
            <a:r>
              <a:rPr lang="zh-TW" altLang="en-US" dirty="0" smtClean="0"/>
              <a:t>项目的核心为其</a:t>
            </a:r>
            <a:r>
              <a:rPr lang="zh-TW" altLang="en-US" b="1" dirty="0" smtClean="0"/>
              <a:t>规范书</a:t>
            </a:r>
            <a:r>
              <a:rPr lang="zh-TW" altLang="en-US" dirty="0" smtClean="0"/>
              <a:t>。其确认并发布一个自由开源软件合规专案，所应满足的核心要项。</a:t>
            </a:r>
            <a:endParaRPr lang="en-US" sz="2400" b="0" i="0" u="none" strike="noStrike" cap="none" dirty="0">
              <a:solidFill>
                <a:schemeClr val="dk1"/>
              </a:solidFill>
              <a:cs typeface="Roboto"/>
              <a:sym typeface="Roboto"/>
            </a:endParaRPr>
          </a:p>
          <a:p>
            <a:pPr marL="182880" marR="0" lvl="0" indent="-182880" algn="l" rtl="0">
              <a:spcBef>
                <a:spcPts val="480"/>
              </a:spcBef>
              <a:spcAft>
                <a:spcPts val="0"/>
              </a:spcAft>
              <a:buClr>
                <a:schemeClr val="accent1"/>
              </a:buClr>
              <a:buSzPct val="85000"/>
              <a:buFont typeface="Arial"/>
              <a:buChar char="•"/>
            </a:pPr>
            <a:r>
              <a:rPr lang="zh-TW" altLang="en-US" sz="2400" b="0" i="0" u="none" strike="noStrike" cap="none" dirty="0" smtClean="0">
                <a:solidFill>
                  <a:schemeClr val="dk1"/>
                </a:solidFill>
                <a:cs typeface="Roboto"/>
                <a:sym typeface="Roboto"/>
              </a:rPr>
              <a:t>本</a:t>
            </a:r>
            <a:r>
              <a:rPr lang="en-US" altLang="zh-TW" sz="2400" b="0" i="0" u="none" strike="noStrike" cap="none" dirty="0" err="1" smtClean="0">
                <a:solidFill>
                  <a:schemeClr val="dk1"/>
                </a:solidFill>
                <a:cs typeface="Roboto"/>
                <a:sym typeface="Roboto"/>
              </a:rPr>
              <a:t>OpenChain</a:t>
            </a:r>
            <a:r>
              <a:rPr lang="zh-TW" altLang="en-US" sz="2400" b="1" i="0" u="none" strike="noStrike" cap="none" dirty="0" smtClean="0">
                <a:solidFill>
                  <a:schemeClr val="dk1"/>
                </a:solidFill>
                <a:cs typeface="Roboto"/>
                <a:sym typeface="Roboto"/>
              </a:rPr>
              <a:t>课程</a:t>
            </a:r>
            <a:r>
              <a:rPr lang="zh-TW" altLang="en-US" sz="2400" b="0" i="0" u="none" strike="noStrike" cap="none" dirty="0" smtClean="0">
                <a:solidFill>
                  <a:schemeClr val="dk1"/>
                </a:solidFill>
                <a:cs typeface="Roboto"/>
                <a:sym typeface="Roboto"/>
              </a:rPr>
              <a:t>，透过提供自由可取得的训练素材，来支持规范书。</a:t>
            </a:r>
            <a:endParaRPr lang="en-US" sz="2400" b="0" i="0" u="none" strike="noStrike" cap="none" dirty="0">
              <a:solidFill>
                <a:schemeClr val="dk1"/>
              </a:solidFill>
              <a:cs typeface="Roboto"/>
              <a:sym typeface="Roboto"/>
            </a:endParaRPr>
          </a:p>
          <a:p>
            <a:pPr marL="182880" marR="0" lvl="0" indent="-182880" algn="l" rtl="0">
              <a:spcBef>
                <a:spcPts val="480"/>
              </a:spcBef>
              <a:spcAft>
                <a:spcPts val="0"/>
              </a:spcAft>
              <a:buClr>
                <a:schemeClr val="accent1"/>
              </a:buClr>
              <a:buSzPct val="85000"/>
              <a:buFont typeface="Arial"/>
              <a:buChar char="•"/>
            </a:pPr>
            <a:r>
              <a:rPr lang="zh-TW" altLang="en-US" sz="2400" b="0" i="0" u="none" strike="noStrike" cap="none" dirty="0" smtClean="0">
                <a:solidFill>
                  <a:schemeClr val="dk1"/>
                </a:solidFill>
                <a:cs typeface="Roboto"/>
                <a:sym typeface="Roboto"/>
              </a:rPr>
              <a:t>本简报协助商业公司满足规范书 </a:t>
            </a:r>
            <a:r>
              <a:rPr lang="en-US" altLang="zh-TW" sz="2400" b="0" i="0" u="none" strike="noStrike" cap="none" dirty="0" smtClean="0">
                <a:solidFill>
                  <a:schemeClr val="dk1"/>
                </a:solidFill>
                <a:cs typeface="Roboto"/>
                <a:sym typeface="Roboto"/>
              </a:rPr>
              <a:t>1.2 </a:t>
            </a:r>
            <a:r>
              <a:rPr lang="zh-TW" altLang="en-US" sz="2400" b="0" i="0" u="none" strike="noStrike" cap="none" dirty="0" smtClean="0">
                <a:solidFill>
                  <a:schemeClr val="dk1"/>
                </a:solidFill>
                <a:cs typeface="Roboto"/>
                <a:sym typeface="Roboto"/>
              </a:rPr>
              <a:t>项的要求。其亦可被用於一般合规训练上。</a:t>
            </a:r>
            <a:endParaRPr lang="en-US" sz="2400" b="0" i="0" u="none" strike="noStrike" cap="none" dirty="0">
              <a:solidFill>
                <a:schemeClr val="dk1"/>
              </a:solidFill>
              <a:cs typeface="Roboto"/>
              <a:sym typeface="Roboto"/>
            </a:endParaRPr>
          </a:p>
          <a:p>
            <a:pPr marL="182880" marR="0" lvl="0" indent="-182880" algn="l" rtl="0">
              <a:spcBef>
                <a:spcPts val="480"/>
              </a:spcBef>
              <a:spcAft>
                <a:spcPts val="0"/>
              </a:spcAft>
              <a:buClr>
                <a:schemeClr val="accent1"/>
              </a:buClr>
              <a:buSzPct val="85000"/>
              <a:buFont typeface="Arial"/>
              <a:buNone/>
            </a:pPr>
            <a:endParaRPr sz="2400" b="0" i="0" u="none" strike="noStrike" cap="none" dirty="0">
              <a:solidFill>
                <a:schemeClr val="dk1"/>
              </a:solidFill>
              <a:cs typeface="Roboto"/>
              <a:sym typeface="Roboto"/>
            </a:endParaRPr>
          </a:p>
          <a:p>
            <a:pPr marL="0" lvl="0" indent="0" algn="ctr">
              <a:buSzPct val="25000"/>
              <a:buNone/>
            </a:pPr>
            <a:r>
              <a:rPr lang="zh-TW" altLang="en-US" dirty="0" smtClean="0"/>
              <a:t>取得更多信息：</a:t>
            </a:r>
            <a:r>
              <a:rPr lang="en-US" altLang="zh-TW" dirty="0" smtClean="0">
                <a:hlinkClick r:id="rId3"/>
              </a:rPr>
              <a:t>https://www.openchainproject.org</a:t>
            </a:r>
            <a:endParaRPr lang="en-US" sz="2400" b="0" i="0" u="none" strike="noStrike" cap="none" dirty="0">
              <a:solidFill>
                <a:schemeClr val="dk1"/>
              </a:solidFill>
              <a:cs typeface="Roboto Mono"/>
              <a:sym typeface="Roboto Mono"/>
            </a:endParaRPr>
          </a:p>
          <a:p>
            <a:pPr marL="457200" marR="0" lvl="1" indent="-190500" algn="l" rtl="0">
              <a:spcBef>
                <a:spcPts val="400"/>
              </a:spcBef>
              <a:buClr>
                <a:schemeClr val="accent1"/>
              </a:buClr>
              <a:buSzPct val="85000"/>
              <a:buFont typeface="Arial"/>
              <a:buNone/>
            </a:pPr>
            <a:endParaRPr sz="2000" b="0" i="0" u="none" strike="noStrike" cap="none" dirty="0">
              <a:solidFill>
                <a:schemeClr val="dk1"/>
              </a:solidFill>
              <a:latin typeface="Roboto"/>
              <a:ea typeface="Roboto"/>
              <a:cs typeface="Roboto"/>
              <a:sym typeface="Roboto"/>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Shape 187"/>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lvl="0">
              <a:buSzPct val="25000"/>
            </a:pPr>
            <a:r>
              <a:rPr lang="zh-TW" altLang="en-US" dirty="0" smtClean="0"/>
              <a:t>许可相容性</a:t>
            </a:r>
            <a:endParaRPr lang="en-US" sz="4000" b="0" i="0" u="none" strike="noStrike" cap="none" dirty="0">
              <a:solidFill>
                <a:schemeClr val="dk2"/>
              </a:solidFill>
              <a:latin typeface="Roboto"/>
              <a:ea typeface="Roboto"/>
              <a:cs typeface="Roboto"/>
              <a:sym typeface="Roboto"/>
            </a:endParaRPr>
          </a:p>
        </p:txBody>
      </p:sp>
      <p:sp>
        <p:nvSpPr>
          <p:cNvPr id="188" name="Shape 188"/>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lvl="0" indent="-182880">
              <a:spcBef>
                <a:spcPts val="0"/>
              </a:spcBef>
            </a:pPr>
            <a:r>
              <a:rPr lang="zh-TW" altLang="en-US" sz="2000" dirty="0" smtClean="0"/>
              <a:t>许可相容性是确保许可证不冲突的程序</a:t>
            </a:r>
            <a:endParaRPr lang="en-US" sz="2000" b="0" i="0" u="none" strike="noStrike" cap="none" dirty="0">
              <a:solidFill>
                <a:srgbClr val="292934"/>
              </a:solidFill>
              <a:cs typeface="Roboto"/>
              <a:sym typeface="Roboto"/>
            </a:endParaRPr>
          </a:p>
          <a:p>
            <a:pPr lvl="0" indent="-182880"/>
            <a:r>
              <a:rPr lang="zh-TW" altLang="en-US" sz="2000" dirty="0" smtClean="0"/>
              <a:t>若有一个许可证要求你做一件事，但另一个许可证却禁止你做那件事，而倘若将两个软件模组合并将导致其结合须置於单一许可证的义务，那这两个许可证就是互相冲突且不相容的。</a:t>
            </a:r>
            <a:endParaRPr lang="en-US" sz="2000" b="0" i="0" u="none" strike="noStrike" cap="none" dirty="0">
              <a:solidFill>
                <a:schemeClr val="dk1"/>
              </a:solidFill>
              <a:cs typeface="Roboto"/>
              <a:sym typeface="Roboto"/>
            </a:endParaRPr>
          </a:p>
          <a:p>
            <a:pPr lvl="1" indent="-190500">
              <a:lnSpc>
                <a:spcPct val="150000"/>
              </a:lnSpc>
              <a:spcBef>
                <a:spcPts val="360"/>
              </a:spcBef>
            </a:pPr>
            <a:r>
              <a:rPr lang="en-US" altLang="zh-TW" sz="1800" dirty="0" smtClean="0">
                <a:latin typeface="Times New Roman" pitchFamily="18" charset="0"/>
                <a:ea typeface="新細明體" pitchFamily="18" charset="-120"/>
              </a:rPr>
              <a:t>GPL-2.0 </a:t>
            </a:r>
            <a:r>
              <a:rPr lang="zh-TW" altLang="en-US" sz="1800" dirty="0" smtClean="0">
                <a:latin typeface="Times New Roman" pitchFamily="18" charset="0"/>
                <a:ea typeface="新細明體" pitchFamily="18" charset="-120"/>
              </a:rPr>
              <a:t>及 </a:t>
            </a:r>
            <a:r>
              <a:rPr lang="en-US" altLang="zh-TW" sz="1800" dirty="0" smtClean="0">
                <a:latin typeface="Times New Roman" pitchFamily="18" charset="0"/>
                <a:ea typeface="新細明體" pitchFamily="18" charset="-120"/>
              </a:rPr>
              <a:t>EPL-1.0 </a:t>
            </a:r>
            <a:r>
              <a:rPr lang="zh-TW" altLang="en-US" sz="1800" dirty="0" smtClean="0">
                <a:latin typeface="Times New Roman" pitchFamily="18" charset="0"/>
                <a:ea typeface="新細明體" pitchFamily="18" charset="-120"/>
              </a:rPr>
              <a:t>皆将其义务性规定延伸至被发行的「改编作品」</a:t>
            </a:r>
            <a:endParaRPr lang="en-US" sz="1800" b="0" i="0" u="none" strike="noStrike" cap="none" dirty="0" smtClean="0">
              <a:solidFill>
                <a:schemeClr val="dk1"/>
              </a:solidFill>
              <a:latin typeface="Times New Roman" pitchFamily="18" charset="0"/>
              <a:ea typeface="新細明體" pitchFamily="18" charset="-120"/>
              <a:cs typeface="Roboto"/>
              <a:sym typeface="Roboto"/>
            </a:endParaRPr>
          </a:p>
          <a:p>
            <a:pPr lvl="1" indent="-190500">
              <a:lnSpc>
                <a:spcPct val="150000"/>
              </a:lnSpc>
              <a:spcBef>
                <a:spcPts val="360"/>
              </a:spcBef>
            </a:pPr>
            <a:r>
              <a:rPr lang="zh-TW" altLang="en-US" sz="1800" dirty="0" smtClean="0">
                <a:latin typeface="Times New Roman" pitchFamily="18" charset="0"/>
                <a:ea typeface="新細明體" pitchFamily="18" charset="-120"/>
              </a:rPr>
              <a:t>若有一</a:t>
            </a:r>
            <a:r>
              <a:rPr lang="en-US" altLang="zh-TW" sz="1800" dirty="0" smtClean="0">
                <a:latin typeface="Times New Roman" pitchFamily="18" charset="0"/>
                <a:ea typeface="新細明體" pitchFamily="18" charset="-120"/>
              </a:rPr>
              <a:t>GPL-2.0 </a:t>
            </a:r>
            <a:r>
              <a:rPr lang="zh-TW" altLang="en-US" sz="1800" dirty="0" smtClean="0">
                <a:latin typeface="Times New Roman" pitchFamily="18" charset="0"/>
                <a:ea typeface="新細明體" pitchFamily="18" charset="-120"/>
              </a:rPr>
              <a:t>模组与一个</a:t>
            </a:r>
            <a:r>
              <a:rPr lang="en-US" altLang="zh-TW" sz="1800" dirty="0" smtClean="0">
                <a:latin typeface="Times New Roman" pitchFamily="18" charset="0"/>
                <a:ea typeface="新細明體" pitchFamily="18" charset="-120"/>
              </a:rPr>
              <a:t>EPL-1.0 </a:t>
            </a:r>
            <a:r>
              <a:rPr lang="zh-TW" altLang="en-US" sz="1800" dirty="0" smtClean="0">
                <a:latin typeface="Times New Roman" pitchFamily="18" charset="0"/>
                <a:ea typeface="新細明體" pitchFamily="18" charset="-120"/>
              </a:rPr>
              <a:t>模组被结合在一起，此合并的模组也被发行了，那麽该模组必须：</a:t>
            </a:r>
            <a:endParaRPr lang="en-US" altLang="zh-TW" sz="1800" dirty="0" smtClean="0">
              <a:latin typeface="Times New Roman" pitchFamily="18" charset="0"/>
              <a:ea typeface="新細明體" pitchFamily="18" charset="-120"/>
            </a:endParaRPr>
          </a:p>
          <a:p>
            <a:pPr marL="731520" marR="0" lvl="2" indent="-185419" algn="l" rtl="0">
              <a:lnSpc>
                <a:spcPct val="150000"/>
              </a:lnSpc>
              <a:spcBef>
                <a:spcPts val="320"/>
              </a:spcBef>
              <a:spcAft>
                <a:spcPts val="0"/>
              </a:spcAft>
              <a:buClr>
                <a:schemeClr val="accent1"/>
              </a:buClr>
              <a:buSzPct val="90000"/>
              <a:buFont typeface="Arial"/>
              <a:buChar char="•"/>
            </a:pPr>
            <a:r>
              <a:rPr lang="en-US" sz="1400" b="0" i="0" u="none" strike="noStrike" cap="none" dirty="0" smtClean="0">
                <a:solidFill>
                  <a:schemeClr val="dk1"/>
                </a:solidFill>
                <a:latin typeface="Times New Roman" pitchFamily="18" charset="0"/>
                <a:ea typeface="新細明體" pitchFamily="18" charset="-120"/>
                <a:cs typeface="Roboto"/>
                <a:sym typeface="Roboto"/>
              </a:rPr>
              <a:t>(</a:t>
            </a:r>
            <a:r>
              <a:rPr lang="zh-TW" altLang="en-US" sz="1400" dirty="0" smtClean="0">
                <a:latin typeface="Times New Roman" pitchFamily="18" charset="0"/>
                <a:ea typeface="新細明體" pitchFamily="18" charset="-120"/>
              </a:rPr>
              <a:t>依照</a:t>
            </a:r>
            <a:r>
              <a:rPr lang="zh-TW" altLang="en-US" sz="1400" b="0" i="0" u="none" strike="noStrike" cap="none" dirty="0" smtClean="0">
                <a:solidFill>
                  <a:schemeClr val="dk1"/>
                </a:solidFill>
                <a:latin typeface="Times New Roman" pitchFamily="18" charset="0"/>
                <a:ea typeface="新細明體" pitchFamily="18" charset="-120"/>
                <a:cs typeface="Roboto"/>
                <a:sym typeface="Roboto"/>
              </a:rPr>
              <a:t> </a:t>
            </a:r>
            <a:r>
              <a:rPr lang="en-US" altLang="zh-TW" sz="1400" b="0" i="0" u="none" strike="noStrike" cap="none" dirty="0" smtClean="0">
                <a:solidFill>
                  <a:schemeClr val="dk1"/>
                </a:solidFill>
                <a:latin typeface="Times New Roman" pitchFamily="18" charset="0"/>
                <a:ea typeface="新細明體" pitchFamily="18" charset="-120"/>
                <a:cs typeface="Roboto"/>
                <a:sym typeface="Roboto"/>
              </a:rPr>
              <a:t>GPL-2.0</a:t>
            </a:r>
            <a:r>
              <a:rPr lang="en-US" sz="1400" b="0" i="0" u="none" strike="noStrike" cap="none" dirty="0" smtClean="0">
                <a:solidFill>
                  <a:schemeClr val="dk1"/>
                </a:solidFill>
                <a:latin typeface="Times New Roman" pitchFamily="18" charset="0"/>
                <a:ea typeface="新細明體" pitchFamily="18" charset="-120"/>
                <a:cs typeface="Roboto"/>
                <a:sym typeface="Roboto"/>
              </a:rPr>
              <a:t>) </a:t>
            </a:r>
            <a:r>
              <a:rPr lang="zh-TW" altLang="en-US" sz="1400" dirty="0" smtClean="0">
                <a:latin typeface="Times New Roman" pitchFamily="18" charset="0"/>
                <a:ea typeface="新細明體" pitchFamily="18" charset="-120"/>
              </a:rPr>
              <a:t>仅依</a:t>
            </a:r>
            <a:r>
              <a:rPr lang="en-US" altLang="zh-TW" sz="1400" dirty="0" smtClean="0">
                <a:latin typeface="Times New Roman" pitchFamily="18" charset="0"/>
                <a:ea typeface="新細明體" pitchFamily="18" charset="-120"/>
              </a:rPr>
              <a:t> GPL-2.0 </a:t>
            </a:r>
            <a:r>
              <a:rPr lang="zh-TW" altLang="en-US" sz="1400" dirty="0" smtClean="0">
                <a:latin typeface="Times New Roman" pitchFamily="18" charset="0"/>
                <a:ea typeface="新細明體" pitchFamily="18" charset="-120"/>
              </a:rPr>
              <a:t>来被发行，并且</a:t>
            </a:r>
            <a:endParaRPr lang="en-US" sz="1400" b="0" i="0" u="none" strike="noStrike" cap="none" dirty="0">
              <a:solidFill>
                <a:schemeClr val="dk1"/>
              </a:solidFill>
              <a:latin typeface="Times New Roman" pitchFamily="18" charset="0"/>
              <a:ea typeface="新細明體" pitchFamily="18" charset="-120"/>
              <a:cs typeface="Roboto"/>
              <a:sym typeface="Roboto"/>
            </a:endParaRPr>
          </a:p>
          <a:p>
            <a:pPr marL="731520" marR="0" lvl="2" indent="-185419" algn="l" rtl="0">
              <a:lnSpc>
                <a:spcPct val="150000"/>
              </a:lnSpc>
              <a:spcBef>
                <a:spcPts val="320"/>
              </a:spcBef>
              <a:spcAft>
                <a:spcPts val="0"/>
              </a:spcAft>
              <a:buClr>
                <a:schemeClr val="accent1"/>
              </a:buClr>
              <a:buSzPct val="90000"/>
              <a:buFont typeface="Arial"/>
              <a:buChar char="•"/>
            </a:pPr>
            <a:r>
              <a:rPr lang="en-US" sz="1400" b="0" i="0" u="none" strike="noStrike" cap="none" dirty="0" smtClean="0">
                <a:solidFill>
                  <a:schemeClr val="dk1"/>
                </a:solidFill>
                <a:latin typeface="Times New Roman" pitchFamily="18" charset="0"/>
                <a:ea typeface="新細明體" pitchFamily="18" charset="-120"/>
                <a:cs typeface="Roboto"/>
                <a:sym typeface="Roboto"/>
              </a:rPr>
              <a:t>(</a:t>
            </a:r>
            <a:r>
              <a:rPr lang="zh-TW" altLang="en-US" sz="1400" dirty="0" smtClean="0">
                <a:latin typeface="Times New Roman" pitchFamily="18" charset="0"/>
                <a:ea typeface="新細明體" pitchFamily="18" charset="-120"/>
              </a:rPr>
              <a:t>依照</a:t>
            </a:r>
            <a:r>
              <a:rPr lang="zh-TW" altLang="en-US" sz="1400" b="0" i="0" u="none" strike="noStrike" cap="none" dirty="0" smtClean="0">
                <a:solidFill>
                  <a:schemeClr val="dk1"/>
                </a:solidFill>
                <a:latin typeface="Times New Roman" pitchFamily="18" charset="0"/>
                <a:ea typeface="新細明體" pitchFamily="18" charset="-120"/>
                <a:cs typeface="Roboto"/>
                <a:sym typeface="Roboto"/>
              </a:rPr>
              <a:t> </a:t>
            </a:r>
            <a:r>
              <a:rPr lang="en-US" altLang="zh-TW" sz="1400" b="0" i="0" u="none" strike="noStrike" cap="none" dirty="0" smtClean="0">
                <a:solidFill>
                  <a:schemeClr val="dk1"/>
                </a:solidFill>
                <a:latin typeface="Times New Roman" pitchFamily="18" charset="0"/>
                <a:ea typeface="新細明體" pitchFamily="18" charset="-120"/>
                <a:cs typeface="Roboto"/>
                <a:sym typeface="Roboto"/>
              </a:rPr>
              <a:t>EPL-1.0</a:t>
            </a:r>
            <a:r>
              <a:rPr lang="en-US" sz="1400" b="0" i="0" u="none" strike="noStrike" cap="none" dirty="0" smtClean="0">
                <a:solidFill>
                  <a:schemeClr val="dk1"/>
                </a:solidFill>
                <a:latin typeface="Times New Roman" pitchFamily="18" charset="0"/>
                <a:ea typeface="新細明體" pitchFamily="18" charset="-120"/>
                <a:cs typeface="Roboto"/>
                <a:sym typeface="Roboto"/>
              </a:rPr>
              <a:t>) </a:t>
            </a:r>
            <a:r>
              <a:rPr lang="zh-TW" altLang="en-US" sz="1400" dirty="0" smtClean="0">
                <a:latin typeface="Times New Roman" pitchFamily="18" charset="0"/>
                <a:ea typeface="新細明體" pitchFamily="18" charset="-120"/>
              </a:rPr>
              <a:t>仅依</a:t>
            </a:r>
            <a:r>
              <a:rPr lang="zh-TW" altLang="en-US" sz="1400" b="0" i="0" u="none" strike="noStrike" cap="none" dirty="0" smtClean="0">
                <a:solidFill>
                  <a:schemeClr val="dk1"/>
                </a:solidFill>
                <a:latin typeface="Times New Roman" pitchFamily="18" charset="0"/>
                <a:ea typeface="新細明體" pitchFamily="18" charset="-120"/>
                <a:cs typeface="Roboto"/>
                <a:sym typeface="Roboto"/>
              </a:rPr>
              <a:t> </a:t>
            </a:r>
            <a:r>
              <a:rPr lang="en-US" altLang="zh-TW" sz="1400" b="0" i="0" u="none" strike="noStrike" cap="none" dirty="0" smtClean="0">
                <a:solidFill>
                  <a:schemeClr val="dk1"/>
                </a:solidFill>
                <a:latin typeface="Times New Roman" pitchFamily="18" charset="0"/>
                <a:ea typeface="新細明體" pitchFamily="18" charset="-120"/>
                <a:cs typeface="Roboto"/>
                <a:sym typeface="Roboto"/>
              </a:rPr>
              <a:t>EPL-1.0 </a:t>
            </a:r>
            <a:r>
              <a:rPr lang="zh-TW" altLang="en-US" sz="1400" dirty="0" smtClean="0">
                <a:latin typeface="Times New Roman" pitchFamily="18" charset="0"/>
                <a:ea typeface="新細明體" pitchFamily="18" charset="-120"/>
              </a:rPr>
              <a:t>来被发行</a:t>
            </a:r>
            <a:r>
              <a:rPr lang="zh-TW" altLang="en-US" sz="1400" b="0" i="0" u="none" strike="noStrike" cap="none" dirty="0" smtClean="0">
                <a:solidFill>
                  <a:schemeClr val="dk1"/>
                </a:solidFill>
                <a:latin typeface="Times New Roman" pitchFamily="18" charset="0"/>
                <a:ea typeface="新細明體" pitchFamily="18" charset="-120"/>
                <a:cs typeface="Roboto"/>
                <a:sym typeface="Roboto"/>
              </a:rPr>
              <a:t>。</a:t>
            </a:r>
            <a:endParaRPr lang="en-US" sz="1400" b="0" i="0" u="none" strike="noStrike" cap="none" dirty="0">
              <a:solidFill>
                <a:schemeClr val="dk1"/>
              </a:solidFill>
              <a:latin typeface="Times New Roman" pitchFamily="18" charset="0"/>
              <a:ea typeface="新細明體" pitchFamily="18" charset="-120"/>
              <a:cs typeface="Roboto"/>
              <a:sym typeface="Roboto"/>
            </a:endParaRPr>
          </a:p>
          <a:p>
            <a:pPr marL="731520" marR="0" lvl="2" indent="-185419" algn="l" rtl="0">
              <a:lnSpc>
                <a:spcPct val="150000"/>
              </a:lnSpc>
              <a:spcBef>
                <a:spcPts val="320"/>
              </a:spcBef>
              <a:spcAft>
                <a:spcPts val="0"/>
              </a:spcAft>
              <a:buClr>
                <a:schemeClr val="accent1"/>
              </a:buClr>
              <a:buSzPct val="90000"/>
              <a:buFont typeface="Arial"/>
              <a:buChar char="•"/>
            </a:pPr>
            <a:r>
              <a:rPr lang="zh-TW" altLang="en-US" sz="1400" b="0" i="0" u="none" strike="noStrike" cap="none" dirty="0" smtClean="0">
                <a:solidFill>
                  <a:schemeClr val="dk1"/>
                </a:solidFill>
                <a:latin typeface="Times New Roman" pitchFamily="18" charset="0"/>
                <a:ea typeface="新細明體" pitchFamily="18" charset="-120"/>
                <a:cs typeface="Roboto"/>
                <a:sym typeface="Roboto"/>
              </a:rPr>
              <a:t>发行者无法同时满足上列两个条件，故此模组也许不能被发行。</a:t>
            </a:r>
            <a:endParaRPr lang="en-US" sz="1400" b="0" i="0" u="none" strike="noStrike" cap="none" dirty="0">
              <a:solidFill>
                <a:schemeClr val="dk1"/>
              </a:solidFill>
              <a:latin typeface="Times New Roman" pitchFamily="18" charset="0"/>
              <a:ea typeface="新細明體" pitchFamily="18" charset="-120"/>
              <a:cs typeface="Roboto"/>
              <a:sym typeface="Roboto"/>
            </a:endParaRPr>
          </a:p>
          <a:p>
            <a:pPr lvl="2" indent="-185419">
              <a:lnSpc>
                <a:spcPct val="150000"/>
              </a:lnSpc>
              <a:spcBef>
                <a:spcPts val="320"/>
              </a:spcBef>
            </a:pPr>
            <a:r>
              <a:rPr lang="zh-TW" altLang="en-US" sz="1400" dirty="0" smtClean="0">
                <a:latin typeface="Times New Roman" pitchFamily="18" charset="0"/>
                <a:ea typeface="新細明體" pitchFamily="18" charset="-120"/>
              </a:rPr>
              <a:t>此为一个</a:t>
            </a:r>
            <a:r>
              <a:rPr lang="zh-TW" altLang="en-US" sz="1400" i="1" dirty="0" smtClean="0">
                <a:latin typeface="Times New Roman" pitchFamily="18" charset="0"/>
                <a:ea typeface="新細明體" pitchFamily="18" charset="-120"/>
              </a:rPr>
              <a:t>许可不相容</a:t>
            </a:r>
            <a:r>
              <a:rPr lang="en-US" altLang="zh-TW" sz="1400" i="1" dirty="0" smtClean="0">
                <a:latin typeface="Times New Roman" pitchFamily="18" charset="0"/>
                <a:ea typeface="新細明體" pitchFamily="18" charset="-120"/>
              </a:rPr>
              <a:t>(</a:t>
            </a:r>
            <a:r>
              <a:rPr lang="en-US" sz="1400" i="1" dirty="0" smtClean="0">
                <a:latin typeface="Times New Roman" pitchFamily="18" charset="0"/>
                <a:ea typeface="新細明體" pitchFamily="18" charset="-120"/>
              </a:rPr>
              <a:t>license incompatibility</a:t>
            </a:r>
            <a:r>
              <a:rPr lang="en-US" altLang="zh-TW" sz="1400" i="1" dirty="0" smtClean="0">
                <a:latin typeface="Times New Roman" pitchFamily="18" charset="0"/>
                <a:ea typeface="新細明體" pitchFamily="18" charset="-120"/>
              </a:rPr>
              <a:t>)</a:t>
            </a:r>
            <a:r>
              <a:rPr lang="zh-TW" altLang="en-US" sz="1400" dirty="0" smtClean="0">
                <a:latin typeface="Times New Roman" pitchFamily="18" charset="0"/>
                <a:ea typeface="新細明體" pitchFamily="18" charset="-120"/>
              </a:rPr>
              <a:t>的例子。</a:t>
            </a:r>
            <a:endParaRPr lang="en-US" sz="1400" b="0" i="1" u="none" strike="noStrike" cap="none" dirty="0">
              <a:solidFill>
                <a:schemeClr val="dk1"/>
              </a:solidFill>
              <a:latin typeface="Times New Roman" pitchFamily="18" charset="0"/>
              <a:ea typeface="新細明體" pitchFamily="18" charset="-120"/>
              <a:cs typeface="Roboto"/>
              <a:sym typeface="Roboto"/>
            </a:endParaRPr>
          </a:p>
          <a:p>
            <a:pPr marL="0" lvl="0" indent="0">
              <a:spcBef>
                <a:spcPts val="400"/>
              </a:spcBef>
              <a:buSzPct val="25000"/>
              <a:buNone/>
            </a:pPr>
            <a:r>
              <a:rPr lang="zh-TW" altLang="en-US" sz="2000" dirty="0" smtClean="0">
                <a:cs typeface="Roboto Condensed"/>
                <a:sym typeface="Roboto Condensed"/>
              </a:rPr>
              <a:t>「改编作品」的定义在自由开源软件社区中有不同看法，且其法律释义亦随司法管辖区域不同而有可能变化。</a:t>
            </a:r>
            <a:endParaRPr lang="en-US" sz="2000" b="0" i="0" u="none" strike="noStrike" cap="none" dirty="0">
              <a:solidFill>
                <a:schemeClr val="dk1"/>
              </a:solidFill>
              <a:cs typeface="Roboto Condensed"/>
              <a:sym typeface="Roboto Condensed"/>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Shape 194"/>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zh-TW" altLang="en-US" sz="4000" b="0" i="0" u="none" strike="noStrike" cap="none" dirty="0" smtClean="0">
                <a:solidFill>
                  <a:schemeClr val="dk2"/>
                </a:solidFill>
                <a:cs typeface="Roboto"/>
                <a:sym typeface="Roboto"/>
              </a:rPr>
              <a:t>声明</a:t>
            </a:r>
            <a:endParaRPr lang="en-US" sz="4000" b="0" i="0" u="none" strike="noStrike" cap="none" dirty="0">
              <a:solidFill>
                <a:schemeClr val="dk2"/>
              </a:solidFill>
              <a:cs typeface="Roboto"/>
              <a:sym typeface="Roboto"/>
            </a:endParaRPr>
          </a:p>
        </p:txBody>
      </p:sp>
      <p:sp>
        <p:nvSpPr>
          <p:cNvPr id="195" name="Shape 195"/>
          <p:cNvSpPr txBox="1">
            <a:spLocks noGrp="1"/>
          </p:cNvSpPr>
          <p:nvPr>
            <p:ph type="body" idx="1"/>
          </p:nvPr>
        </p:nvSpPr>
        <p:spPr>
          <a:xfrm>
            <a:off x="556966" y="1481771"/>
            <a:ext cx="11451234" cy="5376227"/>
          </a:xfrm>
          <a:prstGeom prst="rect">
            <a:avLst/>
          </a:prstGeom>
          <a:noFill/>
          <a:ln>
            <a:noFill/>
          </a:ln>
        </p:spPr>
        <p:txBody>
          <a:bodyPr lIns="91425" tIns="45700" rIns="91425" bIns="45700" anchor="t" anchorCtr="0">
            <a:noAutofit/>
          </a:bodyPr>
          <a:lstStyle/>
          <a:p>
            <a:pPr marL="0" lvl="0" indent="0">
              <a:spcBef>
                <a:spcPts val="0"/>
              </a:spcBef>
              <a:buSzPct val="25000"/>
              <a:buNone/>
            </a:pPr>
            <a:r>
              <a:rPr lang="zh-TW" altLang="en-US" dirty="0" smtClean="0"/>
              <a:t>声明，例如文档档头上的注解文字，通常会提供作者及许可证信息。自由开源软件许可证也可能会要求在源代码或文件里，或并随源代码或文件放置声明，以表彰作者 </a:t>
            </a:r>
            <a:r>
              <a:rPr lang="en-US" altLang="zh-TW" dirty="0" smtClean="0"/>
              <a:t>(</a:t>
            </a:r>
            <a:r>
              <a:rPr lang="zh-TW" altLang="en-US" dirty="0" smtClean="0"/>
              <a:t>署名</a:t>
            </a:r>
            <a:r>
              <a:rPr lang="en-US" altLang="zh-TW" dirty="0" smtClean="0"/>
              <a:t>)</a:t>
            </a:r>
            <a:r>
              <a:rPr lang="zh-TW" altLang="en-US" dirty="0" smtClean="0"/>
              <a:t>，或清楚指示该软件包括修改部件。</a:t>
            </a:r>
            <a:endParaRPr lang="en-US" sz="2400" b="0" i="0" u="none" strike="noStrike" cap="none" dirty="0">
              <a:solidFill>
                <a:schemeClr val="dk1"/>
              </a:solidFill>
              <a:cs typeface="Roboto"/>
              <a:sym typeface="Roboto"/>
            </a:endParaRPr>
          </a:p>
          <a:p>
            <a:pPr lvl="0" indent="-182880"/>
            <a:r>
              <a:rPr lang="zh-TW" altLang="en-US" b="1" dirty="0" smtClean="0"/>
              <a:t>著作权声明 </a:t>
            </a:r>
            <a:r>
              <a:rPr lang="en-US" altLang="zh-TW" b="1" dirty="0" smtClean="0"/>
              <a:t>– </a:t>
            </a:r>
            <a:r>
              <a:rPr lang="zh-TW" altLang="en-US" sz="1800" dirty="0" smtClean="0">
                <a:cs typeface="Roboto Mono"/>
                <a:sym typeface="Roboto Mono"/>
              </a:rPr>
              <a:t>置於作品复制件里，告诉世界其著作权归属状态的标示。例如：</a:t>
            </a:r>
            <a:r>
              <a:rPr lang="en-US" sz="1800" dirty="0" smtClean="0">
                <a:cs typeface="Roboto Mono"/>
                <a:sym typeface="Roboto Mono"/>
              </a:rPr>
              <a:t> Copyright © A. Person (2016)</a:t>
            </a:r>
            <a:endParaRPr lang="en-US" sz="1800" b="0" i="0" u="none" strike="noStrike" cap="none" dirty="0">
              <a:solidFill>
                <a:schemeClr val="dk1"/>
              </a:solidFill>
              <a:cs typeface="Roboto Mono"/>
              <a:sym typeface="Roboto Mono"/>
            </a:endParaRPr>
          </a:p>
          <a:p>
            <a:pPr lvl="0" indent="-182880"/>
            <a:r>
              <a:rPr lang="zh-TW" altLang="en-US" sz="2400" b="1" i="0" u="none" strike="noStrike" cap="none" dirty="0" smtClean="0">
                <a:solidFill>
                  <a:schemeClr val="dk1"/>
                </a:solidFill>
                <a:cs typeface="Roboto"/>
                <a:sym typeface="Roboto"/>
              </a:rPr>
              <a:t>许可证声明</a:t>
            </a:r>
            <a:r>
              <a:rPr lang="en-US" sz="2400" b="0" i="0" u="none" strike="noStrike" cap="none" dirty="0" smtClean="0">
                <a:solidFill>
                  <a:schemeClr val="dk1"/>
                </a:solidFill>
                <a:cs typeface="Roboto"/>
                <a:sym typeface="Roboto"/>
              </a:rPr>
              <a:t> – </a:t>
            </a:r>
            <a:r>
              <a:rPr lang="zh-TW" altLang="en-US" sz="1800" dirty="0" smtClean="0"/>
              <a:t>说明及显示产品中自由开源软件的许可证与条件的声明</a:t>
            </a:r>
            <a:r>
              <a:rPr lang="zh-TW" altLang="en-US" sz="1800" dirty="0" smtClean="0">
                <a:cs typeface="Roboto Mono"/>
                <a:sym typeface="Roboto Mono"/>
              </a:rPr>
              <a:t>。</a:t>
            </a:r>
            <a:endParaRPr lang="en-US" sz="1800" b="0" i="0" u="none" strike="noStrike" cap="none" dirty="0">
              <a:solidFill>
                <a:schemeClr val="dk1"/>
              </a:solidFill>
              <a:cs typeface="Roboto"/>
              <a:sym typeface="Roboto"/>
            </a:endParaRPr>
          </a:p>
          <a:p>
            <a:pPr lvl="0" indent="-182880"/>
            <a:r>
              <a:rPr lang="zh-TW" altLang="en-US" sz="2400" b="1" i="0" u="none" strike="noStrike" cap="none" dirty="0" smtClean="0">
                <a:solidFill>
                  <a:schemeClr val="dk1"/>
                </a:solidFill>
                <a:cs typeface="Roboto"/>
                <a:sym typeface="Roboto"/>
              </a:rPr>
              <a:t>署名声明</a:t>
            </a:r>
            <a:r>
              <a:rPr lang="en-US" sz="2400" b="1" i="0" u="none" strike="noStrike" cap="none" dirty="0" smtClean="0">
                <a:solidFill>
                  <a:schemeClr val="dk1"/>
                </a:solidFill>
                <a:cs typeface="Roboto"/>
                <a:sym typeface="Roboto"/>
              </a:rPr>
              <a:t> </a:t>
            </a:r>
            <a:r>
              <a:rPr lang="en-US" sz="2400" b="0" i="0" u="none" strike="noStrike" cap="none" dirty="0" smtClean="0">
                <a:solidFill>
                  <a:schemeClr val="dk1"/>
                </a:solidFill>
                <a:cs typeface="Roboto"/>
                <a:sym typeface="Roboto"/>
              </a:rPr>
              <a:t>– </a:t>
            </a:r>
            <a:r>
              <a:rPr lang="zh-TW" altLang="en-US" sz="1800" b="0" i="0" u="none" strike="noStrike" cap="none" dirty="0" smtClean="0">
                <a:solidFill>
                  <a:schemeClr val="dk1"/>
                </a:solidFill>
                <a:cs typeface="Roboto"/>
                <a:sym typeface="Roboto"/>
              </a:rPr>
              <a:t>於产品释出时，显示产品中自由开源软件的原始作者及</a:t>
            </a:r>
            <a:r>
              <a:rPr lang="en-US" altLang="zh-TW" sz="1800" b="0" i="0" u="none" strike="noStrike" cap="none" dirty="0" smtClean="0">
                <a:solidFill>
                  <a:schemeClr val="dk1"/>
                </a:solidFill>
                <a:cs typeface="Roboto"/>
                <a:sym typeface="Roboto"/>
              </a:rPr>
              <a:t>/</a:t>
            </a:r>
            <a:r>
              <a:rPr lang="zh-TW" altLang="en-US" sz="1800" b="0" i="0" u="none" strike="noStrike" cap="none" dirty="0" smtClean="0">
                <a:solidFill>
                  <a:schemeClr val="dk1"/>
                </a:solidFill>
                <a:cs typeface="Roboto"/>
                <a:sym typeface="Roboto"/>
              </a:rPr>
              <a:t>或其赞助者的声明。</a:t>
            </a:r>
            <a:endParaRPr lang="en-US" altLang="zh-TW" sz="1800" b="0" i="0" u="none" strike="noStrike" cap="none" dirty="0" smtClean="0">
              <a:solidFill>
                <a:schemeClr val="dk1"/>
              </a:solidFill>
              <a:cs typeface="Roboto"/>
              <a:sym typeface="Roboto"/>
            </a:endParaRPr>
          </a:p>
          <a:p>
            <a:pPr lvl="0" indent="-182880"/>
            <a:r>
              <a:rPr lang="zh-TW" altLang="en-US" sz="2400" b="1" i="0" u="none" strike="noStrike" cap="none" dirty="0" smtClean="0">
                <a:solidFill>
                  <a:schemeClr val="dk1"/>
                </a:solidFill>
                <a:cs typeface="Roboto"/>
                <a:sym typeface="Roboto"/>
              </a:rPr>
              <a:t>修改声明</a:t>
            </a:r>
            <a:r>
              <a:rPr lang="en-US" sz="2400" b="1" i="0" u="none" strike="noStrike" cap="none" dirty="0" smtClean="0">
                <a:solidFill>
                  <a:schemeClr val="dk1"/>
                </a:solidFill>
                <a:cs typeface="Roboto"/>
                <a:sym typeface="Roboto"/>
              </a:rPr>
              <a:t> </a:t>
            </a:r>
            <a:r>
              <a:rPr lang="en-US" sz="2400" b="0" i="0" u="none" strike="noStrike" cap="none" dirty="0">
                <a:solidFill>
                  <a:schemeClr val="dk1"/>
                </a:solidFill>
                <a:cs typeface="Roboto"/>
                <a:sym typeface="Roboto"/>
              </a:rPr>
              <a:t>– </a:t>
            </a:r>
            <a:r>
              <a:rPr lang="zh-TW" altLang="en-US" sz="1800" dirty="0" smtClean="0">
                <a:cs typeface="Roboto Mono"/>
                <a:sym typeface="Roboto Mono"/>
              </a:rPr>
              <a:t>指出你夺源代码里哪一个文档已作修改的声明，例如在文档最上方加入你的著作权声明即属之。</a:t>
            </a:r>
            <a:endParaRPr lang="en-US" sz="1800" b="0" i="0" u="none" strike="noStrike" cap="none" dirty="0">
              <a:solidFill>
                <a:schemeClr val="dk1"/>
              </a:solidFill>
              <a:cs typeface="Roboto"/>
              <a:sym typeface="Roboto"/>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Shape 201"/>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zh-TW" altLang="en-US" sz="4000" b="0" i="0" u="none" strike="noStrike" cap="none" dirty="0" smtClean="0">
                <a:solidFill>
                  <a:schemeClr val="dk2"/>
                </a:solidFill>
                <a:cs typeface="Roboto"/>
                <a:sym typeface="Roboto"/>
              </a:rPr>
              <a:t>多重许可证</a:t>
            </a:r>
            <a:endParaRPr lang="en-US" sz="4000" b="0" i="0" u="none" strike="noStrike" cap="none" dirty="0">
              <a:solidFill>
                <a:schemeClr val="dk2"/>
              </a:solidFill>
              <a:cs typeface="Roboto"/>
              <a:sym typeface="Roboto"/>
            </a:endParaRPr>
          </a:p>
        </p:txBody>
      </p:sp>
      <p:sp>
        <p:nvSpPr>
          <p:cNvPr id="202" name="Shape 202"/>
          <p:cNvSpPr txBox="1">
            <a:spLocks noGrp="1"/>
          </p:cNvSpPr>
          <p:nvPr>
            <p:ph type="body" idx="1"/>
          </p:nvPr>
        </p:nvSpPr>
        <p:spPr>
          <a:xfrm>
            <a:off x="556966" y="1481771"/>
            <a:ext cx="11451234" cy="5136672"/>
          </a:xfrm>
          <a:prstGeom prst="rect">
            <a:avLst/>
          </a:prstGeom>
          <a:noFill/>
          <a:ln>
            <a:noFill/>
          </a:ln>
        </p:spPr>
        <p:txBody>
          <a:bodyPr lIns="91425" tIns="45700" rIns="91425" bIns="45700" anchor="t" anchorCtr="0">
            <a:noAutofit/>
          </a:bodyPr>
          <a:lstStyle/>
          <a:p>
            <a:pPr lvl="0" indent="-182880">
              <a:spcBef>
                <a:spcPts val="0"/>
              </a:spcBef>
            </a:pPr>
            <a:r>
              <a:rPr lang="zh-TW" altLang="en-US" dirty="0" smtClean="0"/>
              <a:t>多重许可证指的是，将软件发布同时置於二组或更多不同的许可证与条件下进行实作。</a:t>
            </a:r>
            <a:endParaRPr lang="en-US" sz="2400" b="0" i="0" u="none" strike="noStrike" cap="none" dirty="0">
              <a:solidFill>
                <a:schemeClr val="dk1"/>
              </a:solidFill>
              <a:cs typeface="Roboto"/>
              <a:sym typeface="Roboto"/>
            </a:endParaRPr>
          </a:p>
          <a:p>
            <a:pPr marL="457200" marR="0" lvl="1" indent="-190500" algn="l" rtl="0">
              <a:lnSpc>
                <a:spcPct val="150000"/>
              </a:lnSpc>
              <a:spcBef>
                <a:spcPts val="400"/>
              </a:spcBef>
              <a:spcAft>
                <a:spcPts val="0"/>
              </a:spcAft>
              <a:buClr>
                <a:schemeClr val="accent1"/>
              </a:buClr>
              <a:buSzPct val="85000"/>
              <a:buFont typeface="Arial"/>
              <a:buChar char="•"/>
            </a:pPr>
            <a:r>
              <a:rPr lang="zh-TW" altLang="en-US" sz="2000" b="0" i="0" u="none" strike="noStrike" cap="none" dirty="0" smtClean="0">
                <a:solidFill>
                  <a:schemeClr val="dk1"/>
                </a:solidFill>
                <a:latin typeface="Times New Roman" pitchFamily="18" charset="0"/>
                <a:ea typeface="新細明體" pitchFamily="18" charset="-120"/>
                <a:cs typeface="Roboto"/>
                <a:sym typeface="Roboto"/>
              </a:rPr>
              <a:t>例如，若软件是采「双重许可证」，则著作权利人是将二组许可证的选择权交给每一个软件的收受者</a:t>
            </a:r>
            <a:endParaRPr lang="en-US" sz="2000" b="0" i="0" u="none" strike="noStrike" cap="none" dirty="0">
              <a:solidFill>
                <a:schemeClr val="dk1"/>
              </a:solidFill>
              <a:latin typeface="Times New Roman" pitchFamily="18" charset="0"/>
              <a:ea typeface="新細明體" pitchFamily="18" charset="-120"/>
              <a:cs typeface="Roboto"/>
              <a:sym typeface="Roboto"/>
            </a:endParaRPr>
          </a:p>
          <a:p>
            <a:pPr lvl="0" indent="-182880"/>
            <a:r>
              <a:rPr lang="zh-TW" altLang="en-US" dirty="0" smtClean="0"/>
              <a:t>注意：此不应与授权人要求你必须遵从多於一组的所有许可证之状况混淆</a:t>
            </a:r>
            <a:endParaRPr lang="en-US" sz="2400" b="0" i="0" u="none" strike="noStrike" cap="none" dirty="0">
              <a:solidFill>
                <a:schemeClr val="dk1"/>
              </a:solidFill>
              <a:cs typeface="Roboto"/>
              <a:sym typeface="Roboto"/>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Shape 208"/>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lvl="0">
              <a:buSzPct val="25000"/>
            </a:pPr>
            <a:r>
              <a:rPr lang="zh-TW" altLang="en-US" dirty="0" smtClean="0"/>
              <a:t>检测你的了解程度</a:t>
            </a:r>
            <a:endParaRPr lang="en-US" sz="4000" b="0" i="0" u="none" strike="noStrike" cap="none" dirty="0">
              <a:solidFill>
                <a:schemeClr val="dk2"/>
              </a:solidFill>
              <a:latin typeface="Roboto"/>
              <a:ea typeface="Roboto"/>
              <a:cs typeface="Roboto"/>
              <a:sym typeface="Roboto"/>
            </a:endParaRPr>
          </a:p>
        </p:txBody>
      </p:sp>
      <p:sp>
        <p:nvSpPr>
          <p:cNvPr id="209" name="Shape 209"/>
          <p:cNvSpPr txBox="1">
            <a:spLocks noGrp="1"/>
          </p:cNvSpPr>
          <p:nvPr>
            <p:ph type="body" idx="1"/>
          </p:nvPr>
        </p:nvSpPr>
        <p:spPr>
          <a:xfrm>
            <a:off x="556966" y="1481771"/>
            <a:ext cx="11451234" cy="5376227"/>
          </a:xfrm>
          <a:prstGeom prst="rect">
            <a:avLst/>
          </a:prstGeom>
          <a:noFill/>
          <a:ln>
            <a:noFill/>
          </a:ln>
        </p:spPr>
        <p:txBody>
          <a:bodyPr lIns="91425" tIns="45700" rIns="91425" bIns="45700" anchor="t" anchorCtr="0">
            <a:noAutofit/>
          </a:bodyPr>
          <a:lstStyle/>
          <a:p>
            <a:pPr lvl="0" indent="-182880">
              <a:spcBef>
                <a:spcPts val="0"/>
              </a:spcBef>
            </a:pPr>
            <a:r>
              <a:rPr lang="zh-TW" altLang="en-US" sz="2000" dirty="0" smtClean="0"/>
              <a:t>什麽是自由开源软件许可证？</a:t>
            </a:r>
            <a:endParaRPr lang="en-US" sz="2000" b="0" i="0" u="none" strike="noStrike" cap="none" dirty="0">
              <a:solidFill>
                <a:schemeClr val="dk1"/>
              </a:solidFill>
              <a:cs typeface="Roboto"/>
              <a:sym typeface="Roboto"/>
            </a:endParaRPr>
          </a:p>
          <a:p>
            <a:pPr lvl="0" indent="-182880"/>
            <a:r>
              <a:rPr lang="zh-TW" altLang="en-US" sz="2000" dirty="0" smtClean="0"/>
              <a:t>宽松式的自由开源软件许可证，典型的义务性要求有哪些？</a:t>
            </a:r>
            <a:endParaRPr lang="en-US" sz="2000" b="0" i="0" u="none" strike="noStrike" cap="none" dirty="0">
              <a:solidFill>
                <a:schemeClr val="dk1"/>
              </a:solidFill>
              <a:cs typeface="Roboto"/>
              <a:sym typeface="Roboto"/>
            </a:endParaRPr>
          </a:p>
          <a:p>
            <a:pPr lvl="0" indent="-182880"/>
            <a:r>
              <a:rPr lang="zh-TW" altLang="en-US" sz="2000" dirty="0" smtClean="0"/>
              <a:t>试列出一些宽松式的自由开源软件许可证。</a:t>
            </a:r>
            <a:endParaRPr lang="en-US" sz="2000" b="0" i="0" u="none" strike="noStrike" cap="none" dirty="0">
              <a:solidFill>
                <a:schemeClr val="dk1"/>
              </a:solidFill>
              <a:cs typeface="Roboto"/>
              <a:sym typeface="Roboto"/>
            </a:endParaRPr>
          </a:p>
          <a:p>
            <a:pPr lvl="0" indent="-182880"/>
            <a:r>
              <a:rPr lang="zh-TW" altLang="en-US" sz="2000" dirty="0" smtClean="0"/>
              <a:t>许可互惠性意指什麽？</a:t>
            </a:r>
            <a:endParaRPr lang="en-US" sz="2000" b="0" i="0" u="none" strike="noStrike" cap="none" dirty="0">
              <a:solidFill>
                <a:schemeClr val="dk1"/>
              </a:solidFill>
              <a:cs typeface="Roboto"/>
              <a:sym typeface="Roboto"/>
            </a:endParaRPr>
          </a:p>
          <a:p>
            <a:pPr lvl="0" indent="-182880"/>
            <a:r>
              <a:rPr lang="zh-TW" altLang="en-US" sz="2000" dirty="0" smtClean="0"/>
              <a:t>试列出一些</a:t>
            </a:r>
            <a:r>
              <a:rPr lang="en-US" altLang="zh-TW" sz="2000" dirty="0" smtClean="0"/>
              <a:t> </a:t>
            </a:r>
            <a:r>
              <a:rPr lang="en-US" altLang="zh-TW" sz="2000" dirty="0" err="1" smtClean="0"/>
              <a:t>copyleft</a:t>
            </a:r>
            <a:r>
              <a:rPr lang="en-US" altLang="zh-TW" sz="2000" dirty="0" smtClean="0"/>
              <a:t> </a:t>
            </a:r>
            <a:r>
              <a:rPr lang="zh-TW" altLang="en-US" sz="2000" dirty="0" smtClean="0"/>
              <a:t>类型的许可证。</a:t>
            </a:r>
            <a:endParaRPr lang="en-US" sz="2000" b="0" i="0" u="none" strike="noStrike" cap="none" dirty="0">
              <a:solidFill>
                <a:schemeClr val="dk1"/>
              </a:solidFill>
              <a:cs typeface="Roboto"/>
              <a:sym typeface="Roboto"/>
            </a:endParaRPr>
          </a:p>
          <a:p>
            <a:pPr marL="182880" marR="0" lvl="0" indent="-182880" algn="l" rtl="0">
              <a:spcBef>
                <a:spcPts val="480"/>
              </a:spcBef>
              <a:spcAft>
                <a:spcPts val="0"/>
              </a:spcAft>
              <a:buClr>
                <a:schemeClr val="accent1"/>
              </a:buClr>
              <a:buSzPct val="85000"/>
              <a:buFont typeface="Arial"/>
              <a:buChar char="•"/>
            </a:pPr>
            <a:r>
              <a:rPr lang="zh-TW" altLang="en-US" sz="2000" b="0" i="0" u="none" strike="noStrike" cap="none" dirty="0" smtClean="0">
                <a:solidFill>
                  <a:schemeClr val="dk1"/>
                </a:solidFill>
                <a:cs typeface="Roboto"/>
                <a:sym typeface="Roboto"/>
              </a:rPr>
              <a:t>使用依 </a:t>
            </a:r>
            <a:r>
              <a:rPr lang="en-US" altLang="zh-TW" sz="2000" b="0" i="0" u="none" strike="noStrike" cap="none" dirty="0" err="1" smtClean="0">
                <a:solidFill>
                  <a:schemeClr val="dk1"/>
                </a:solidFill>
                <a:cs typeface="Roboto"/>
                <a:sym typeface="Roboto"/>
              </a:rPr>
              <a:t>copyleft</a:t>
            </a:r>
            <a:r>
              <a:rPr lang="en-US" altLang="zh-TW" sz="2000" b="0" i="0" u="none" strike="noStrike" cap="none" dirty="0" smtClean="0">
                <a:solidFill>
                  <a:schemeClr val="dk1"/>
                </a:solidFill>
                <a:cs typeface="Roboto"/>
                <a:sym typeface="Roboto"/>
              </a:rPr>
              <a:t> </a:t>
            </a:r>
            <a:r>
              <a:rPr lang="zh-TW" altLang="en-US" sz="2000" b="0" i="0" u="none" strike="noStrike" cap="none" dirty="0" smtClean="0">
                <a:solidFill>
                  <a:schemeClr val="dk1"/>
                </a:solidFill>
                <a:cs typeface="Roboto"/>
                <a:sym typeface="Roboto"/>
              </a:rPr>
              <a:t>许可证授权的代码时，什麽是需要一并被发布的？</a:t>
            </a:r>
            <a:endParaRPr lang="en-US" sz="2000" b="0" i="0" u="none" strike="noStrike" cap="none" dirty="0">
              <a:solidFill>
                <a:schemeClr val="dk1"/>
              </a:solidFill>
              <a:cs typeface="Roboto"/>
              <a:sym typeface="Roboto"/>
            </a:endParaRPr>
          </a:p>
          <a:p>
            <a:pPr marL="182880" marR="0" lvl="0" indent="-182880" algn="l" rtl="0">
              <a:spcBef>
                <a:spcPts val="480"/>
              </a:spcBef>
              <a:spcAft>
                <a:spcPts val="0"/>
              </a:spcAft>
              <a:buClr>
                <a:schemeClr val="accent1"/>
              </a:buClr>
              <a:buSzPct val="85000"/>
              <a:buFont typeface="Arial"/>
              <a:buChar char="•"/>
            </a:pPr>
            <a:r>
              <a:rPr lang="zh-TW" altLang="en-US" sz="2000" b="0" i="0" u="none" strike="noStrike" cap="none" dirty="0" smtClean="0">
                <a:solidFill>
                  <a:schemeClr val="dk1"/>
                </a:solidFill>
                <a:cs typeface="Roboto"/>
                <a:sym typeface="Roboto"/>
              </a:rPr>
              <a:t>免费软件及共享软件是否会被视为自由开源软件？</a:t>
            </a:r>
            <a:endParaRPr lang="en-US" sz="2000" b="0" i="0" u="none" strike="noStrike" cap="none" dirty="0">
              <a:solidFill>
                <a:schemeClr val="dk1"/>
              </a:solidFill>
              <a:cs typeface="Roboto"/>
              <a:sym typeface="Roboto"/>
            </a:endParaRPr>
          </a:p>
          <a:p>
            <a:pPr marL="182880" marR="0" lvl="0" indent="-182880" algn="l" rtl="0">
              <a:spcBef>
                <a:spcPts val="480"/>
              </a:spcBef>
              <a:spcAft>
                <a:spcPts val="0"/>
              </a:spcAft>
              <a:buClr>
                <a:schemeClr val="accent1"/>
              </a:buClr>
              <a:buSzPct val="85000"/>
              <a:buFont typeface="Arial"/>
              <a:buChar char="•"/>
            </a:pPr>
            <a:r>
              <a:rPr lang="zh-TW" altLang="en-US" sz="2000" b="0" i="0" u="none" strike="noStrike" cap="none" dirty="0" smtClean="0">
                <a:solidFill>
                  <a:schemeClr val="dk1"/>
                </a:solidFill>
                <a:cs typeface="Roboto"/>
                <a:sym typeface="Roboto"/>
              </a:rPr>
              <a:t>什麽是多重许可证？</a:t>
            </a:r>
            <a:endParaRPr lang="en-US" sz="2000" b="0" i="0" u="none" strike="noStrike" cap="none" dirty="0">
              <a:solidFill>
                <a:schemeClr val="dk1"/>
              </a:solidFill>
              <a:cs typeface="Roboto"/>
              <a:sym typeface="Roboto"/>
            </a:endParaRPr>
          </a:p>
          <a:p>
            <a:pPr marL="182880" marR="0" lvl="0" indent="-182880" algn="l" rtl="0">
              <a:spcBef>
                <a:spcPts val="480"/>
              </a:spcBef>
              <a:buClr>
                <a:schemeClr val="accent1"/>
              </a:buClr>
              <a:buSzPct val="85000"/>
              <a:buFont typeface="Arial"/>
              <a:buChar char="•"/>
            </a:pPr>
            <a:r>
              <a:rPr lang="zh-TW" altLang="en-US" sz="2000" dirty="0" smtClean="0"/>
              <a:t>在自由开源软件的声明里你可能找到什麽信息，以及这些声明能被如何利用？</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Shape 215"/>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Roboto"/>
              <a:buNone/>
            </a:pPr>
            <a:r>
              <a:rPr lang="zh-TW" altLang="en-US" sz="3200" b="0" i="0" u="none" strike="noStrike" cap="none" dirty="0" smtClean="0">
                <a:solidFill>
                  <a:schemeClr val="lt2"/>
                </a:solidFill>
                <a:cs typeface="Roboto"/>
                <a:sym typeface="Roboto"/>
              </a:rPr>
              <a:t>章节三</a:t>
            </a:r>
            <a:endParaRPr lang="en-US" sz="3200" b="0" i="0" u="none" strike="noStrike" cap="none" dirty="0">
              <a:solidFill>
                <a:schemeClr val="lt2"/>
              </a:solidFill>
              <a:cs typeface="Roboto"/>
              <a:sym typeface="Roboto"/>
            </a:endParaRPr>
          </a:p>
        </p:txBody>
      </p:sp>
      <p:sp>
        <p:nvSpPr>
          <p:cNvPr id="216" name="Shape 216"/>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lvl="0">
              <a:spcBef>
                <a:spcPts val="0"/>
              </a:spcBef>
              <a:buSzPct val="25000"/>
            </a:pPr>
            <a:r>
              <a:rPr lang="zh-TW" altLang="en-US" dirty="0" smtClean="0"/>
              <a:t>介绍自由开源软件合规</a:t>
            </a:r>
            <a:endParaRPr lang="en-US" sz="4800" b="0" i="0" u="none" strike="noStrike" cap="none" dirty="0">
              <a:solidFill>
                <a:schemeClr val="lt2"/>
              </a:solidFill>
              <a:latin typeface="Roboto Medium"/>
              <a:ea typeface="Roboto Medium"/>
              <a:cs typeface="Roboto Medium"/>
              <a:sym typeface="Roboto Medium"/>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Shape 222"/>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zh-TW" altLang="en-US" dirty="0" smtClean="0"/>
              <a:t>自由开源软件合规的目标</a:t>
            </a:r>
            <a:endParaRPr lang="en-US" sz="4000" b="0" i="0" u="none" strike="noStrike" cap="none" dirty="0">
              <a:solidFill>
                <a:schemeClr val="dk2"/>
              </a:solidFill>
              <a:latin typeface="Roboto"/>
              <a:ea typeface="Roboto"/>
              <a:cs typeface="Roboto"/>
              <a:sym typeface="Roboto"/>
            </a:endParaRPr>
          </a:p>
        </p:txBody>
      </p:sp>
      <p:sp>
        <p:nvSpPr>
          <p:cNvPr id="223" name="Shape 223"/>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lvl="0" indent="-182880">
              <a:spcBef>
                <a:spcPts val="0"/>
              </a:spcBef>
            </a:pPr>
            <a:r>
              <a:rPr lang="zh-TW" altLang="en-US" sz="2400" b="1" i="0" u="none" strike="noStrike" cap="none" dirty="0" smtClean="0">
                <a:solidFill>
                  <a:schemeClr val="dk1"/>
                </a:solidFill>
                <a:cs typeface="Roboto"/>
                <a:sym typeface="Roboto"/>
              </a:rPr>
              <a:t>了解对你的义务性要求。</a:t>
            </a:r>
            <a:r>
              <a:rPr lang="en-US" sz="2400" b="1" i="0" u="none" strike="noStrike" cap="none" dirty="0" smtClean="0">
                <a:solidFill>
                  <a:schemeClr val="dk1"/>
                </a:solidFill>
                <a:cs typeface="Roboto"/>
                <a:sym typeface="Roboto"/>
              </a:rPr>
              <a:t> </a:t>
            </a:r>
            <a:r>
              <a:rPr lang="zh-TW" altLang="en-US" sz="2400" b="0" i="0" u="none" strike="noStrike" cap="none" dirty="0" smtClean="0">
                <a:solidFill>
                  <a:schemeClr val="dk1"/>
                </a:solidFill>
                <a:cs typeface="Roboto"/>
                <a:sym typeface="Roboto"/>
              </a:rPr>
              <a:t>你应有一套能辨识及追踪，你的软件现存哪些自由开源软件组件之流程</a:t>
            </a:r>
            <a:endParaRPr sz="2400" b="0" i="0" u="none" strike="noStrike" cap="none" dirty="0">
              <a:solidFill>
                <a:schemeClr val="dk1"/>
              </a:solidFill>
              <a:cs typeface="Roboto"/>
              <a:sym typeface="Roboto"/>
            </a:endParaRPr>
          </a:p>
          <a:p>
            <a:pPr lvl="0" indent="-182880"/>
            <a:r>
              <a:rPr lang="zh-TW" altLang="en-US" sz="2400" b="1" i="0" u="none" strike="noStrike" cap="none" dirty="0" smtClean="0">
                <a:solidFill>
                  <a:schemeClr val="dk1"/>
                </a:solidFill>
                <a:cs typeface="Roboto"/>
                <a:sym typeface="Roboto"/>
              </a:rPr>
              <a:t>满足许可证的义务性规定。</a:t>
            </a:r>
            <a:r>
              <a:rPr lang="zh-TW" altLang="en-US" dirty="0" smtClean="0"/>
              <a:t>你的流程应要能够处理，因你组织的商业实作而带来的自由开源软件许可义务性规定。</a:t>
            </a:r>
            <a:endParaRPr lang="en-US" sz="2400" b="0" i="0" u="none" strike="noStrike" cap="none" dirty="0">
              <a:solidFill>
                <a:schemeClr val="dk1"/>
              </a:solidFill>
              <a:cs typeface="Roboto"/>
              <a:sym typeface="Roboto"/>
            </a:endParaRPr>
          </a:p>
          <a:p>
            <a:pPr marL="0" marR="0" lvl="0" indent="0" algn="l" rtl="0">
              <a:spcBef>
                <a:spcPts val="480"/>
              </a:spcBef>
              <a:spcAft>
                <a:spcPts val="0"/>
              </a:spcAft>
              <a:buClr>
                <a:schemeClr val="accent1"/>
              </a:buClr>
              <a:buSzPct val="25000"/>
              <a:buFont typeface="Arial"/>
              <a:buNone/>
            </a:pPr>
            <a:endParaRPr sz="2400" b="0" i="0" u="none" strike="noStrike" cap="none" dirty="0">
              <a:solidFill>
                <a:schemeClr val="dk1"/>
              </a:solidFill>
              <a:cs typeface="Roboto"/>
              <a:sym typeface="Roboto"/>
            </a:endParaRPr>
          </a:p>
          <a:p>
            <a:pPr marL="182880" marR="0" lvl="0" indent="-182880" algn="l" rtl="0">
              <a:spcBef>
                <a:spcPts val="480"/>
              </a:spcBef>
              <a:buClr>
                <a:schemeClr val="accent1"/>
              </a:buClr>
              <a:buSzPct val="85000"/>
              <a:buFont typeface="Arial"/>
              <a:buNone/>
            </a:pPr>
            <a:endParaRPr sz="2400" b="0" i="0" u="none" strike="noStrike" cap="none" dirty="0">
              <a:solidFill>
                <a:schemeClr val="dk1"/>
              </a:solidFill>
              <a:cs typeface="Roboto"/>
              <a:sym typeface="Roboto"/>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Shape 229"/>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zh-TW" altLang="en-US" dirty="0" smtClean="0"/>
              <a:t>哪些合规义务性规定必须被满足？</a:t>
            </a:r>
            <a:endParaRPr lang="en-US" sz="4000" b="0" i="0" u="none" strike="noStrike" cap="none" dirty="0">
              <a:solidFill>
                <a:schemeClr val="dk2"/>
              </a:solidFill>
              <a:latin typeface="Roboto"/>
              <a:ea typeface="Roboto"/>
              <a:cs typeface="Roboto"/>
              <a:sym typeface="Roboto"/>
            </a:endParaRPr>
          </a:p>
        </p:txBody>
      </p:sp>
      <p:sp>
        <p:nvSpPr>
          <p:cNvPr id="230" name="Shape 230"/>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0" lvl="0" indent="0">
              <a:spcBef>
                <a:spcPts val="0"/>
              </a:spcBef>
              <a:buSzPct val="25000"/>
              <a:buNone/>
            </a:pPr>
            <a:r>
              <a:rPr lang="zh-TW" altLang="en-US" dirty="0" smtClean="0"/>
              <a:t>依据使用到的自由开源软件许可证，你的合规义务性规定或许包括：</a:t>
            </a:r>
            <a:endParaRPr lang="en-US" altLang="zh-TW" dirty="0" smtClean="0"/>
          </a:p>
          <a:p>
            <a:pPr lvl="0" indent="-182880">
              <a:spcBef>
                <a:spcPts val="400"/>
              </a:spcBef>
            </a:pPr>
            <a:r>
              <a:rPr lang="zh-TW" altLang="en-US" sz="2000" b="1" dirty="0" smtClean="0"/>
              <a:t>署名与声明。</a:t>
            </a:r>
            <a:r>
              <a:rPr lang="zh-TW" altLang="en-US" sz="2000" b="0" i="0" u="none" strike="noStrike" cap="none" dirty="0" smtClean="0">
                <a:solidFill>
                  <a:schemeClr val="dk1"/>
                </a:solidFill>
                <a:cs typeface="Roboto"/>
                <a:sym typeface="Roboto"/>
              </a:rPr>
              <a:t>你也许需要提供或保留著作权声明及许可证文字到源代码</a:t>
            </a:r>
            <a:r>
              <a:rPr lang="zh-TW" altLang="en-US" sz="2000" dirty="0" smtClean="0"/>
              <a:t>，及</a:t>
            </a:r>
            <a:r>
              <a:rPr lang="en-US" altLang="zh-TW" sz="2000" dirty="0" smtClean="0"/>
              <a:t>/</a:t>
            </a:r>
            <a:r>
              <a:rPr lang="zh-TW" altLang="en-US" sz="2000" dirty="0" smtClean="0"/>
              <a:t>或产品的文件，或使用者操作介面里，好让下游使用者得知软件的来源，及在该许可证下赋予他们的权利。你也许需要提供将修改纪录有关的声明，或许可证文件的完整复制件。</a:t>
            </a:r>
            <a:endParaRPr lang="en-US" sz="2000" b="0" i="0" u="none" strike="noStrike" cap="none" dirty="0">
              <a:solidFill>
                <a:schemeClr val="dk1"/>
              </a:solidFill>
              <a:cs typeface="Roboto"/>
              <a:sym typeface="Roboto"/>
            </a:endParaRPr>
          </a:p>
          <a:p>
            <a:pPr lvl="0" indent="-182880">
              <a:spcBef>
                <a:spcPts val="400"/>
              </a:spcBef>
            </a:pPr>
            <a:r>
              <a:rPr lang="zh-TW" altLang="en-US" sz="2000" b="1" dirty="0" smtClean="0"/>
              <a:t>源代码的提供。</a:t>
            </a:r>
            <a:r>
              <a:rPr lang="zh-TW" altLang="en-US" sz="2000" b="0" i="0" u="none" strike="noStrike" cap="none" dirty="0" smtClean="0">
                <a:solidFill>
                  <a:schemeClr val="dk1"/>
                </a:solidFill>
                <a:cs typeface="Roboto"/>
                <a:sym typeface="Roboto"/>
              </a:rPr>
              <a:t>你也许需要提供该自由开源软件本身、你所作的修改、供结合或键结的软件，以及控制建制流程的脚本之程序源代码。</a:t>
            </a:r>
            <a:endParaRPr lang="en-US" altLang="zh-TW" sz="2000" b="0" i="0" u="none" strike="noStrike" cap="none" dirty="0" smtClean="0">
              <a:solidFill>
                <a:schemeClr val="dk1"/>
              </a:solidFill>
              <a:cs typeface="Roboto"/>
              <a:sym typeface="Roboto"/>
            </a:endParaRPr>
          </a:p>
          <a:p>
            <a:pPr lvl="0" indent="-182880">
              <a:spcBef>
                <a:spcPts val="400"/>
              </a:spcBef>
            </a:pPr>
            <a:r>
              <a:rPr lang="zh-TW" altLang="en-US" sz="2000" b="1" i="0" u="none" strike="noStrike" cap="none" dirty="0" smtClean="0">
                <a:solidFill>
                  <a:schemeClr val="dk1"/>
                </a:solidFill>
                <a:cs typeface="Roboto"/>
                <a:sym typeface="Roboto"/>
              </a:rPr>
              <a:t>互惠性。</a:t>
            </a:r>
            <a:r>
              <a:rPr lang="zh-TW" altLang="en-US" sz="2000" dirty="0" smtClean="0"/>
              <a:t>你也许需要采与管理该自由开源软件组件完全相同的许可证，来维护其修改版本或改编作品。</a:t>
            </a:r>
            <a:endParaRPr lang="en-US" sz="2000" b="0" i="0" u="none" strike="noStrike" cap="none" dirty="0">
              <a:solidFill>
                <a:schemeClr val="dk1"/>
              </a:solidFill>
              <a:cs typeface="Roboto"/>
              <a:sym typeface="Roboto"/>
            </a:endParaRPr>
          </a:p>
          <a:p>
            <a:pPr marL="182880" marR="0" lvl="0" indent="-182880" algn="l" rtl="0">
              <a:spcBef>
                <a:spcPts val="400"/>
              </a:spcBef>
              <a:buClr>
                <a:schemeClr val="accent1"/>
              </a:buClr>
              <a:buSzPct val="85000"/>
              <a:buFont typeface="Arial"/>
              <a:buChar char="•"/>
            </a:pPr>
            <a:r>
              <a:rPr lang="zh-TW" altLang="en-US" sz="2000" b="1" dirty="0" smtClean="0"/>
              <a:t>其他条款。</a:t>
            </a:r>
            <a:r>
              <a:rPr lang="zh-TW" altLang="en-US" sz="2000" b="0" i="0" u="none" strike="noStrike" cap="none" dirty="0" smtClean="0">
                <a:solidFill>
                  <a:schemeClr val="dk1"/>
                </a:solidFill>
                <a:cs typeface="Roboto"/>
                <a:sym typeface="Roboto"/>
              </a:rPr>
              <a:t>该自由开源软件许可证或会限制其著作权利人姓名或商标之使用，也许会要求修改版本使用不同的名称来避免混淆，或在违反此要求时终止许可。</a:t>
            </a:r>
            <a:endParaRPr lang="en-US" sz="2000" b="0" i="0" u="none" strike="noStrike" cap="none" dirty="0">
              <a:solidFill>
                <a:schemeClr val="dk1"/>
              </a:solidFill>
              <a:cs typeface="Roboto"/>
              <a:sym typeface="Roboto"/>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Shape 236"/>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lvl="0">
              <a:buSzPct val="25000"/>
            </a:pPr>
            <a:r>
              <a:rPr lang="zh-TW" altLang="en-US" dirty="0" smtClean="0"/>
              <a:t>自由开源软件合规争议：发行</a:t>
            </a:r>
            <a:endParaRPr lang="en-US" sz="4000" b="0" i="0" u="none" strike="noStrike" cap="none" dirty="0">
              <a:solidFill>
                <a:schemeClr val="dk2"/>
              </a:solidFill>
              <a:cs typeface="Roboto"/>
              <a:sym typeface="Roboto"/>
            </a:endParaRPr>
          </a:p>
        </p:txBody>
      </p:sp>
      <p:sp>
        <p:nvSpPr>
          <p:cNvPr id="237" name="Shape 237"/>
          <p:cNvSpPr txBox="1">
            <a:spLocks noGrp="1"/>
          </p:cNvSpPr>
          <p:nvPr>
            <p:ph type="body" idx="1"/>
          </p:nvPr>
        </p:nvSpPr>
        <p:spPr>
          <a:xfrm>
            <a:off x="838200" y="1564976"/>
            <a:ext cx="10515599" cy="4887348"/>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zh-TW" altLang="en-US" dirty="0" smtClean="0"/>
              <a:t>对外部组织散播素材</a:t>
            </a:r>
            <a:endParaRPr lang="en-US" sz="2400" b="0" i="0" u="none" strike="noStrike" cap="none" dirty="0">
              <a:solidFill>
                <a:schemeClr val="dk1"/>
              </a:solidFill>
              <a:cs typeface="Roboto"/>
              <a:sym typeface="Roboto"/>
            </a:endParaRPr>
          </a:p>
          <a:p>
            <a:pPr marL="457200" marR="0" lvl="1" indent="-190500" algn="l" rtl="0">
              <a:lnSpc>
                <a:spcPct val="150000"/>
              </a:lnSpc>
              <a:spcBef>
                <a:spcPts val="400"/>
              </a:spcBef>
              <a:spcAft>
                <a:spcPts val="0"/>
              </a:spcAft>
              <a:buClr>
                <a:schemeClr val="accent1"/>
              </a:buClr>
              <a:buSzPct val="85000"/>
              <a:buFont typeface="Arial"/>
              <a:buChar char="•"/>
            </a:pPr>
            <a:r>
              <a:rPr lang="zh-TW" altLang="en-US" sz="2000" b="0" i="0" u="none" strike="noStrike" cap="none" dirty="0" smtClean="0">
                <a:solidFill>
                  <a:schemeClr val="dk1"/>
                </a:solidFill>
                <a:latin typeface="Times New Roman" pitchFamily="18" charset="0"/>
                <a:ea typeface="新細明體" pitchFamily="18" charset="-120"/>
                <a:cs typeface="Roboto"/>
                <a:sym typeface="Roboto"/>
              </a:rPr>
              <a:t>应用程序被下载到使用者的机器或行动装置</a:t>
            </a:r>
            <a:endParaRPr lang="en-US" sz="2000" b="0" i="0" u="none" strike="noStrike" cap="none" dirty="0">
              <a:solidFill>
                <a:schemeClr val="dk1"/>
              </a:solidFill>
              <a:latin typeface="Times New Roman" pitchFamily="18" charset="0"/>
              <a:ea typeface="新細明體" pitchFamily="18" charset="-120"/>
              <a:cs typeface="Roboto"/>
              <a:sym typeface="Roboto"/>
            </a:endParaRPr>
          </a:p>
          <a:p>
            <a:pPr lvl="1" indent="-190500">
              <a:lnSpc>
                <a:spcPct val="150000"/>
              </a:lnSpc>
            </a:pPr>
            <a:r>
              <a:rPr lang="en-US" dirty="0" smtClean="0">
                <a:latin typeface="Times New Roman" pitchFamily="18" charset="0"/>
                <a:ea typeface="新細明體" pitchFamily="18" charset="-120"/>
              </a:rPr>
              <a:t>JavaScript</a:t>
            </a:r>
            <a:r>
              <a:rPr lang="zh-TW" altLang="en-US" dirty="0" smtClean="0">
                <a:latin typeface="Times New Roman" pitchFamily="18" charset="0"/>
                <a:ea typeface="新細明體" pitchFamily="18" charset="-120"/>
              </a:rPr>
              <a:t>、网络服务客户端，或其他程序代码被下载到使用者的机器</a:t>
            </a:r>
            <a:endParaRPr lang="en-US" sz="2000" b="0" i="0" u="none" strike="noStrike" cap="none" dirty="0">
              <a:solidFill>
                <a:schemeClr val="dk1"/>
              </a:solidFill>
              <a:latin typeface="Times New Roman" pitchFamily="18" charset="0"/>
              <a:ea typeface="新細明體" pitchFamily="18" charset="-120"/>
              <a:cs typeface="Roboto"/>
              <a:sym typeface="Roboto"/>
            </a:endParaRPr>
          </a:p>
          <a:p>
            <a:pPr lvl="0" indent="-182880"/>
            <a:r>
              <a:rPr lang="zh-TW" altLang="en-US" dirty="0" smtClean="0"/>
              <a:t>对於某些自由开源软件许可证来说，透过网络存取可视为触发点。</a:t>
            </a:r>
            <a:endParaRPr lang="en-US" sz="2400" b="0" i="0" u="none" strike="noStrike" cap="none" dirty="0">
              <a:solidFill>
                <a:schemeClr val="dk1"/>
              </a:solidFill>
              <a:cs typeface="Roboto"/>
              <a:sym typeface="Roboto"/>
            </a:endParaRPr>
          </a:p>
          <a:p>
            <a:pPr lvl="1" indent="-190500">
              <a:lnSpc>
                <a:spcPct val="150000"/>
              </a:lnSpc>
            </a:pPr>
            <a:r>
              <a:rPr lang="zh-TW" altLang="en-US" dirty="0" smtClean="0">
                <a:latin typeface="Times New Roman" pitchFamily="18" charset="0"/>
                <a:ea typeface="新細明體" pitchFamily="18" charset="-120"/>
              </a:rPr>
              <a:t>某些许可证对触发点的定义，包含对在伺服器上运行的软件提供存取 </a:t>
            </a:r>
            <a:r>
              <a:rPr lang="en-US" altLang="zh-TW" dirty="0" smtClean="0">
                <a:latin typeface="Times New Roman" pitchFamily="18" charset="0"/>
                <a:ea typeface="新細明體" pitchFamily="18" charset="-120"/>
              </a:rPr>
              <a:t>(</a:t>
            </a:r>
            <a:r>
              <a:rPr lang="zh-TW" altLang="en-US" dirty="0" smtClean="0">
                <a:latin typeface="Times New Roman" pitchFamily="18" charset="0"/>
                <a:ea typeface="新細明體" pitchFamily="18" charset="-120"/>
              </a:rPr>
              <a:t>例如：若该软件被修改过的话 </a:t>
            </a:r>
            <a:r>
              <a:rPr lang="en-US" altLang="zh-TW" dirty="0" smtClean="0">
                <a:latin typeface="Times New Roman" pitchFamily="18" charset="0"/>
                <a:ea typeface="新細明體" pitchFamily="18" charset="-120"/>
              </a:rPr>
              <a:t>– </a:t>
            </a:r>
            <a:r>
              <a:rPr lang="zh-TW" altLang="en-US" dirty="0" smtClean="0">
                <a:latin typeface="Times New Roman" pitchFamily="18" charset="0"/>
                <a:ea typeface="新細明體" pitchFamily="18" charset="-120"/>
              </a:rPr>
              <a:t>所有 </a:t>
            </a:r>
            <a:r>
              <a:rPr lang="en-US" altLang="zh-TW" dirty="0" err="1" smtClean="0">
                <a:latin typeface="Times New Roman" pitchFamily="18" charset="0"/>
                <a:ea typeface="新細明體" pitchFamily="18" charset="-120"/>
              </a:rPr>
              <a:t>Affero</a:t>
            </a:r>
            <a:r>
              <a:rPr lang="en-US" altLang="zh-TW" dirty="0" smtClean="0">
                <a:latin typeface="Times New Roman" pitchFamily="18" charset="0"/>
                <a:ea typeface="新細明體" pitchFamily="18" charset="-120"/>
              </a:rPr>
              <a:t> GPL </a:t>
            </a:r>
            <a:r>
              <a:rPr lang="zh-TW" altLang="en-US" dirty="0" smtClean="0">
                <a:latin typeface="Times New Roman" pitchFamily="18" charset="0"/>
                <a:ea typeface="新細明體" pitchFamily="18" charset="-120"/>
              </a:rPr>
              <a:t>版本皆作如此定义</a:t>
            </a:r>
            <a:r>
              <a:rPr lang="en-US" altLang="zh-TW" dirty="0" smtClean="0">
                <a:latin typeface="Times New Roman" pitchFamily="18" charset="0"/>
                <a:ea typeface="新細明體" pitchFamily="18" charset="-120"/>
              </a:rPr>
              <a:t>)</a:t>
            </a:r>
            <a:r>
              <a:rPr lang="zh-TW" altLang="en-US" dirty="0" smtClean="0">
                <a:latin typeface="Times New Roman" pitchFamily="18" charset="0"/>
                <a:ea typeface="新細明體" pitchFamily="18" charset="-120"/>
              </a:rPr>
              <a:t>，或是「使用者透过计算机网络远端与其互动」这种情境</a:t>
            </a:r>
            <a:endParaRPr lang="en-US" sz="2000" b="0" i="0" u="none" strike="noStrike" cap="none" dirty="0">
              <a:solidFill>
                <a:schemeClr val="dk1"/>
              </a:solidFill>
              <a:latin typeface="Times New Roman" pitchFamily="18" charset="0"/>
              <a:ea typeface="新細明體" pitchFamily="18" charset="-120"/>
              <a:cs typeface="Roboto"/>
              <a:sym typeface="Roboto"/>
            </a:endParaRPr>
          </a:p>
          <a:p>
            <a:pPr marL="457200" marR="0" lvl="1" indent="-190500" algn="l" rtl="0">
              <a:spcBef>
                <a:spcPts val="400"/>
              </a:spcBef>
              <a:buClr>
                <a:schemeClr val="accent1"/>
              </a:buClr>
              <a:buSzPct val="85000"/>
              <a:buFont typeface="Arial"/>
              <a:buNone/>
            </a:pPr>
            <a:endParaRPr sz="2000" b="0" i="0" u="none" strike="noStrike" cap="none" dirty="0">
              <a:solidFill>
                <a:schemeClr val="dk1"/>
              </a:solidFill>
              <a:latin typeface="Times New Roman" pitchFamily="18" charset="0"/>
              <a:ea typeface="新細明體" pitchFamily="18" charset="-120"/>
              <a:cs typeface="Roboto"/>
              <a:sym typeface="Roboto"/>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Shape 243"/>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lvl="0">
              <a:buSzPct val="25000"/>
            </a:pPr>
            <a:r>
              <a:rPr lang="zh-TW" altLang="en-US" dirty="0" smtClean="0"/>
              <a:t>自由开源软件合规争议：修改</a:t>
            </a:r>
            <a:endParaRPr lang="en-US" sz="4000" b="0" i="0" u="none" strike="noStrike" cap="none" dirty="0">
              <a:solidFill>
                <a:schemeClr val="dk2"/>
              </a:solidFill>
              <a:latin typeface="Roboto"/>
              <a:ea typeface="Roboto"/>
              <a:cs typeface="Roboto"/>
              <a:sym typeface="Roboto"/>
            </a:endParaRPr>
          </a:p>
        </p:txBody>
      </p:sp>
      <p:sp>
        <p:nvSpPr>
          <p:cNvPr id="244" name="Shape 244"/>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lvl="0" indent="-182880">
              <a:spcBef>
                <a:spcPts val="0"/>
              </a:spcBef>
            </a:pPr>
            <a:r>
              <a:rPr lang="zh-TW" altLang="en-US" dirty="0" smtClean="0"/>
              <a:t>对於当前既存的程序进行变动（例如：增加、删除文档里的程序代码，将组件结合在一起）</a:t>
            </a:r>
          </a:p>
          <a:p>
            <a:pPr lvl="0" indent="-182880"/>
            <a:r>
              <a:rPr lang="zh-TW" altLang="en-US" sz="2400" b="0" i="0" u="none" strike="noStrike" cap="none" dirty="0" smtClean="0">
                <a:solidFill>
                  <a:schemeClr val="dk1"/>
                </a:solidFill>
                <a:cs typeface="Roboto"/>
                <a:sym typeface="Roboto"/>
              </a:rPr>
              <a:t>依某些自由开源许可证，修改也许会在发行时带来额外的义务性要求，例如：</a:t>
            </a:r>
            <a:endParaRPr lang="en-US" altLang="zh-TW" sz="2400" b="0" i="0" u="none" strike="noStrike" cap="none" dirty="0" smtClean="0">
              <a:solidFill>
                <a:schemeClr val="dk1"/>
              </a:solidFill>
              <a:cs typeface="Roboto"/>
              <a:sym typeface="Roboto"/>
            </a:endParaRPr>
          </a:p>
          <a:p>
            <a:pPr marL="457200" marR="0" lvl="1" indent="-190500" algn="l" rtl="0">
              <a:lnSpc>
                <a:spcPct val="150000"/>
              </a:lnSpc>
              <a:spcBef>
                <a:spcPts val="400"/>
              </a:spcBef>
              <a:spcAft>
                <a:spcPts val="0"/>
              </a:spcAft>
              <a:buClr>
                <a:schemeClr val="accent1"/>
              </a:buClr>
              <a:buSzPct val="85000"/>
              <a:buFont typeface="Arial"/>
              <a:buChar char="•"/>
            </a:pPr>
            <a:r>
              <a:rPr lang="zh-TW" altLang="en-US" sz="2000" b="0" i="0" u="none" strike="noStrike" cap="none" dirty="0" smtClean="0">
                <a:solidFill>
                  <a:schemeClr val="dk1"/>
                </a:solidFill>
                <a:latin typeface="Times New Roman" pitchFamily="18" charset="0"/>
                <a:ea typeface="新細明體" pitchFamily="18" charset="-120"/>
                <a:cs typeface="Roboto"/>
                <a:sym typeface="Roboto"/>
              </a:rPr>
              <a:t>提供修改声明</a:t>
            </a:r>
            <a:endParaRPr lang="en-US" sz="2000" b="0" i="0" u="none" strike="noStrike" cap="none" dirty="0">
              <a:solidFill>
                <a:schemeClr val="dk1"/>
              </a:solidFill>
              <a:latin typeface="Times New Roman" pitchFamily="18" charset="0"/>
              <a:ea typeface="新細明體" pitchFamily="18" charset="-120"/>
              <a:cs typeface="Roboto"/>
              <a:sym typeface="Roboto"/>
            </a:endParaRPr>
          </a:p>
          <a:p>
            <a:pPr marL="457200" marR="0" lvl="1" indent="-190500" algn="l" rtl="0">
              <a:lnSpc>
                <a:spcPct val="150000"/>
              </a:lnSpc>
              <a:spcBef>
                <a:spcPts val="400"/>
              </a:spcBef>
              <a:spcAft>
                <a:spcPts val="0"/>
              </a:spcAft>
              <a:buClr>
                <a:schemeClr val="accent1"/>
              </a:buClr>
              <a:buSzPct val="85000"/>
              <a:buFont typeface="Arial"/>
              <a:buChar char="•"/>
            </a:pPr>
            <a:r>
              <a:rPr lang="zh-TW" altLang="en-US" sz="2000" b="0" i="0" u="none" strike="noStrike" cap="none" dirty="0" smtClean="0">
                <a:solidFill>
                  <a:schemeClr val="dk1"/>
                </a:solidFill>
                <a:latin typeface="Times New Roman" pitchFamily="18" charset="0"/>
                <a:ea typeface="新細明體" pitchFamily="18" charset="-120"/>
                <a:cs typeface="Roboto"/>
                <a:sym typeface="Roboto"/>
              </a:rPr>
              <a:t>提供伴随的程序源代码</a:t>
            </a:r>
            <a:endParaRPr lang="en-US" sz="2000" b="0" i="0" u="none" strike="noStrike" cap="none" dirty="0">
              <a:solidFill>
                <a:schemeClr val="dk1"/>
              </a:solidFill>
              <a:latin typeface="Times New Roman" pitchFamily="18" charset="0"/>
              <a:ea typeface="新細明體" pitchFamily="18" charset="-120"/>
              <a:cs typeface="Roboto"/>
              <a:sym typeface="Roboto"/>
            </a:endParaRPr>
          </a:p>
          <a:p>
            <a:pPr marL="457200" marR="0" lvl="1" indent="-190500" algn="l" rtl="0">
              <a:lnSpc>
                <a:spcPct val="150000"/>
              </a:lnSpc>
              <a:spcBef>
                <a:spcPts val="400"/>
              </a:spcBef>
              <a:spcAft>
                <a:spcPts val="0"/>
              </a:spcAft>
              <a:buClr>
                <a:schemeClr val="accent1"/>
              </a:buClr>
              <a:buSzPct val="85000"/>
              <a:buFont typeface="Arial"/>
              <a:buChar char="•"/>
            </a:pPr>
            <a:r>
              <a:rPr lang="zh-TW" altLang="en-US" sz="2000" b="0" i="0" u="none" strike="noStrike" cap="none" dirty="0" smtClean="0">
                <a:solidFill>
                  <a:schemeClr val="dk1"/>
                </a:solidFill>
                <a:latin typeface="Times New Roman" pitchFamily="18" charset="0"/>
                <a:ea typeface="新細明體" pitchFamily="18" charset="-120"/>
                <a:cs typeface="Roboto"/>
                <a:sym typeface="Roboto"/>
              </a:rPr>
              <a:t>依管理自由开源软件组件的同份许可证来授权该修改</a:t>
            </a:r>
            <a:endParaRPr lang="en-US" sz="2000" b="0" i="0" u="none" strike="noStrike" cap="none" dirty="0">
              <a:solidFill>
                <a:schemeClr val="dk1"/>
              </a:solidFill>
              <a:latin typeface="Times New Roman" pitchFamily="18" charset="0"/>
              <a:ea typeface="新細明體" pitchFamily="18" charset="-120"/>
              <a:cs typeface="Roboto"/>
              <a:sym typeface="Roboto"/>
            </a:endParaRPr>
          </a:p>
          <a:p>
            <a:pPr marL="182880" marR="0" lvl="0" indent="-182880" algn="l" rtl="0">
              <a:spcBef>
                <a:spcPts val="480"/>
              </a:spcBef>
              <a:spcAft>
                <a:spcPts val="0"/>
              </a:spcAft>
              <a:buClr>
                <a:schemeClr val="accent1"/>
              </a:buClr>
              <a:buSzPct val="85000"/>
              <a:buFont typeface="Arial"/>
              <a:buNone/>
            </a:pPr>
            <a:endParaRPr sz="2400" b="0" i="0" u="none" strike="noStrike" cap="none" dirty="0">
              <a:solidFill>
                <a:schemeClr val="dk1"/>
              </a:solidFill>
              <a:cs typeface="Roboto"/>
              <a:sym typeface="Roboto"/>
            </a:endParaRPr>
          </a:p>
          <a:p>
            <a:pPr marL="0" marR="0" lvl="0" indent="0" algn="l" rtl="0">
              <a:spcBef>
                <a:spcPts val="480"/>
              </a:spcBef>
              <a:buClr>
                <a:schemeClr val="accent1"/>
              </a:buClr>
              <a:buSzPct val="25000"/>
              <a:buFont typeface="Arial"/>
              <a:buNone/>
            </a:pPr>
            <a:endParaRPr sz="2400" b="0" i="0" u="none" strike="noStrike" cap="none" dirty="0">
              <a:solidFill>
                <a:schemeClr val="dk1"/>
              </a:solidFill>
              <a:cs typeface="Roboto"/>
              <a:sym typeface="Roboto"/>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Shape 25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zh-TW" altLang="en-US" sz="4000" b="0" i="0" u="none" strike="noStrike" cap="none" dirty="0" smtClean="0">
                <a:solidFill>
                  <a:schemeClr val="dk2"/>
                </a:solidFill>
                <a:cs typeface="Roboto"/>
                <a:sym typeface="Roboto"/>
              </a:rPr>
              <a:t>自由开源软件合规专案</a:t>
            </a:r>
            <a:endParaRPr lang="en-US" sz="4000" b="0" i="0" u="none" strike="noStrike" cap="none" dirty="0">
              <a:solidFill>
                <a:schemeClr val="dk2"/>
              </a:solidFill>
              <a:cs typeface="Roboto"/>
              <a:sym typeface="Roboto"/>
            </a:endParaRPr>
          </a:p>
        </p:txBody>
      </p:sp>
      <p:sp>
        <p:nvSpPr>
          <p:cNvPr id="251" name="Shape 251"/>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0" lvl="0" indent="0">
              <a:spcBef>
                <a:spcPts val="0"/>
              </a:spcBef>
              <a:buSzPct val="25000"/>
              <a:buNone/>
            </a:pPr>
            <a:r>
              <a:rPr lang="zh-TW" altLang="en-US" dirty="0" smtClean="0"/>
              <a:t>已於自由开源软件合规上取得成功的组织，会建立他们自己的自由开源软件合规专案 </a:t>
            </a:r>
            <a:r>
              <a:rPr lang="en-US" altLang="zh-TW" dirty="0" smtClean="0"/>
              <a:t>(</a:t>
            </a:r>
            <a:r>
              <a:rPr lang="zh-TW" altLang="en-US" dirty="0" smtClean="0"/>
              <a:t>包含政策、流程、训练，及和工具</a:t>
            </a:r>
            <a:r>
              <a:rPr lang="en-US" altLang="zh-TW" dirty="0" smtClean="0"/>
              <a:t>)</a:t>
            </a:r>
            <a:r>
              <a:rPr lang="zh-TW" altLang="en-US" dirty="0" smtClean="0"/>
              <a:t>，来达到下列目的：</a:t>
            </a:r>
          </a:p>
          <a:p>
            <a:pPr marL="457200" marR="0" lvl="0" indent="-457200" algn="l" rtl="0">
              <a:spcBef>
                <a:spcPts val="480"/>
              </a:spcBef>
              <a:spcAft>
                <a:spcPts val="0"/>
              </a:spcAft>
              <a:buClr>
                <a:schemeClr val="accent1"/>
              </a:buClr>
              <a:buSzPct val="85000"/>
              <a:buFont typeface="Arial"/>
              <a:buAutoNum type="arabicPeriod"/>
            </a:pPr>
            <a:r>
              <a:rPr lang="zh-TW" altLang="en-US" sz="2400" b="0" i="0" u="none" strike="noStrike" cap="none" dirty="0" smtClean="0">
                <a:solidFill>
                  <a:schemeClr val="dk1"/>
                </a:solidFill>
                <a:cs typeface="Roboto"/>
                <a:sym typeface="Roboto"/>
              </a:rPr>
              <a:t>便利自由开源软件於其产品 </a:t>
            </a:r>
            <a:r>
              <a:rPr lang="en-US" altLang="zh-TW" sz="2400" b="0" i="0" u="none" strike="noStrike" cap="none" dirty="0" smtClean="0">
                <a:solidFill>
                  <a:schemeClr val="dk1"/>
                </a:solidFill>
                <a:cs typeface="Roboto"/>
                <a:sym typeface="Roboto"/>
              </a:rPr>
              <a:t>(</a:t>
            </a:r>
            <a:r>
              <a:rPr lang="zh-TW" altLang="en-US" sz="2400" b="0" i="0" u="none" strike="noStrike" cap="none" dirty="0" smtClean="0">
                <a:solidFill>
                  <a:schemeClr val="dk1"/>
                </a:solidFill>
                <a:cs typeface="Roboto"/>
                <a:sym typeface="Roboto"/>
              </a:rPr>
              <a:t>商业性或其他</a:t>
            </a:r>
            <a:r>
              <a:rPr lang="en-US" altLang="zh-TW" sz="2400" b="0" i="0" u="none" strike="noStrike" cap="none" dirty="0" smtClean="0">
                <a:solidFill>
                  <a:schemeClr val="dk1"/>
                </a:solidFill>
                <a:cs typeface="Roboto"/>
                <a:sym typeface="Roboto"/>
              </a:rPr>
              <a:t>)</a:t>
            </a:r>
            <a:r>
              <a:rPr lang="zh-TW" altLang="en-US" sz="2400" b="0" i="0" u="none" strike="noStrike" cap="none" dirty="0" smtClean="0">
                <a:solidFill>
                  <a:schemeClr val="dk1"/>
                </a:solidFill>
                <a:cs typeface="Roboto"/>
                <a:sym typeface="Roboto"/>
              </a:rPr>
              <a:t>里的采用效率</a:t>
            </a:r>
            <a:endParaRPr lang="en-US" sz="2400" b="0" i="0" u="none" strike="noStrike" cap="none" dirty="0">
              <a:solidFill>
                <a:schemeClr val="dk1"/>
              </a:solidFill>
              <a:cs typeface="Roboto"/>
              <a:sym typeface="Roboto"/>
            </a:endParaRPr>
          </a:p>
          <a:p>
            <a:pPr marL="457200" indent="-457200">
              <a:buFont typeface="Arial"/>
              <a:buAutoNum type="arabicPeriod"/>
            </a:pPr>
            <a:r>
              <a:rPr lang="zh-TW" altLang="en-US" dirty="0" smtClean="0"/>
              <a:t>尊重自由开源软件开发者</a:t>
            </a:r>
            <a:r>
              <a:rPr lang="en-US" altLang="zh-TW" dirty="0" smtClean="0"/>
              <a:t>/</a:t>
            </a:r>
            <a:r>
              <a:rPr lang="zh-TW" altLang="en-US" dirty="0" smtClean="0"/>
              <a:t>权利人的权利，及遵守其许可义务性规定</a:t>
            </a:r>
            <a:endParaRPr lang="en-US" sz="2400" b="0" i="0" u="none" strike="noStrike" cap="none" dirty="0">
              <a:solidFill>
                <a:schemeClr val="dk1"/>
              </a:solidFill>
              <a:cs typeface="Roboto"/>
              <a:sym typeface="Roboto"/>
            </a:endParaRPr>
          </a:p>
          <a:p>
            <a:pPr marL="457200" indent="-457200">
              <a:buFont typeface="Arial"/>
              <a:buAutoNum type="arabicPeriod"/>
            </a:pPr>
            <a:r>
              <a:rPr lang="zh-TW" altLang="en-US" dirty="0" smtClean="0"/>
              <a:t>贡献并参与自由开源软件社区</a:t>
            </a:r>
            <a:endParaRPr lang="en-US" dirty="0" smtClean="0"/>
          </a:p>
          <a:p>
            <a:pPr marL="457200" marR="0" lvl="0" indent="-457200" algn="l" rtl="0">
              <a:spcBef>
                <a:spcPts val="480"/>
              </a:spcBef>
              <a:buClr>
                <a:schemeClr val="accent1"/>
              </a:buClr>
              <a:buSzPct val="85000"/>
              <a:buFont typeface="Arial"/>
              <a:buAutoNum type="arabicPeriod"/>
            </a:pPr>
            <a:endParaRPr lang="en-US" sz="2400" b="0" i="0" u="none" strike="noStrike" cap="none" dirty="0">
              <a:solidFill>
                <a:schemeClr val="dk1"/>
              </a:solidFill>
              <a:cs typeface="Roboto"/>
              <a:sym typeface="Roboto"/>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Shape 67"/>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zh-TW" altLang="en-US" sz="4000" b="0" i="0" u="none" strike="noStrike" cap="none" dirty="0" smtClean="0">
                <a:solidFill>
                  <a:schemeClr val="dk2"/>
                </a:solidFill>
                <a:cs typeface="Roboto"/>
                <a:sym typeface="Roboto"/>
              </a:rPr>
              <a:t>内容</a:t>
            </a:r>
            <a:endParaRPr lang="en-US" sz="4000" b="0" i="0" u="none" strike="noStrike" cap="none" dirty="0">
              <a:solidFill>
                <a:schemeClr val="dk2"/>
              </a:solidFill>
              <a:cs typeface="Roboto"/>
              <a:sym typeface="Roboto"/>
            </a:endParaRPr>
          </a:p>
        </p:txBody>
      </p:sp>
      <p:sp>
        <p:nvSpPr>
          <p:cNvPr id="68" name="Shape 68"/>
          <p:cNvSpPr txBox="1">
            <a:spLocks noGrp="1"/>
          </p:cNvSpPr>
          <p:nvPr>
            <p:ph type="body" idx="1"/>
          </p:nvPr>
        </p:nvSpPr>
        <p:spPr>
          <a:xfrm>
            <a:off x="609600" y="1673351"/>
            <a:ext cx="5384799" cy="4718303"/>
          </a:xfrm>
          <a:prstGeom prst="rect">
            <a:avLst/>
          </a:prstGeom>
          <a:noFill/>
          <a:ln>
            <a:noFill/>
          </a:ln>
        </p:spPr>
        <p:txBody>
          <a:bodyPr lIns="91425" tIns="45700" rIns="91425" bIns="45700" anchor="t" anchorCtr="0">
            <a:noAutofit/>
          </a:bodyPr>
          <a:lstStyle/>
          <a:p>
            <a:pPr marL="514350" lvl="0" indent="-514350">
              <a:spcBef>
                <a:spcPts val="0"/>
              </a:spcBef>
              <a:buFont typeface="Arial"/>
              <a:buAutoNum type="arabicPeriod"/>
            </a:pPr>
            <a:r>
              <a:rPr lang="zh-TW" altLang="en-US" dirty="0" smtClean="0"/>
              <a:t>什麽是知识财产？</a:t>
            </a:r>
            <a:endParaRPr lang="en-US" sz="2800" b="0" i="0" u="none" strike="noStrike" cap="none" dirty="0" smtClean="0">
              <a:solidFill>
                <a:schemeClr val="dk1"/>
              </a:solidFill>
              <a:cs typeface="Roboto"/>
              <a:sym typeface="Roboto"/>
            </a:endParaRPr>
          </a:p>
          <a:p>
            <a:pPr marL="514350" lvl="0" indent="-514350">
              <a:buFont typeface="Arial"/>
              <a:buAutoNum type="arabicPeriod"/>
            </a:pPr>
            <a:r>
              <a:rPr lang="zh-TW" altLang="en-US" dirty="0" smtClean="0"/>
              <a:t>介绍自由开源软件许可</a:t>
            </a:r>
            <a:endParaRPr lang="en-US" sz="2800" b="0" i="0" u="none" strike="noStrike" cap="none" dirty="0" smtClean="0">
              <a:solidFill>
                <a:schemeClr val="dk1"/>
              </a:solidFill>
              <a:cs typeface="Roboto"/>
              <a:sym typeface="Roboto"/>
            </a:endParaRPr>
          </a:p>
          <a:p>
            <a:pPr marL="514350" lvl="0" indent="-514350">
              <a:buFont typeface="Arial"/>
              <a:buAutoNum type="arabicPeriod"/>
            </a:pPr>
            <a:r>
              <a:rPr lang="zh-TW" altLang="en-US" dirty="0" smtClean="0"/>
              <a:t>介绍自由开源软件合规</a:t>
            </a:r>
            <a:endParaRPr lang="en-US" sz="2800" b="0" i="0" u="none" strike="noStrike" cap="none" dirty="0">
              <a:solidFill>
                <a:schemeClr val="dk1"/>
              </a:solidFill>
              <a:cs typeface="Roboto"/>
              <a:sym typeface="Roboto"/>
            </a:endParaRPr>
          </a:p>
          <a:p>
            <a:pPr marL="514350" lvl="0" indent="-514350">
              <a:buFont typeface="Arial"/>
              <a:buAutoNum type="arabicPeriod"/>
            </a:pPr>
            <a:r>
              <a:rPr lang="zh-TW" altLang="en-US" dirty="0" smtClean="0"/>
              <a:t>自由开源软件审核的关键软件观念</a:t>
            </a:r>
            <a:endParaRPr lang="en-US" sz="2800" b="0" i="0" u="none" strike="noStrike" cap="none" dirty="0">
              <a:solidFill>
                <a:schemeClr val="dk1"/>
              </a:solidFill>
              <a:cs typeface="Roboto"/>
              <a:sym typeface="Roboto"/>
            </a:endParaRPr>
          </a:p>
        </p:txBody>
      </p:sp>
      <p:sp>
        <p:nvSpPr>
          <p:cNvPr id="69" name="Shape 69"/>
          <p:cNvSpPr txBox="1">
            <a:spLocks noGrp="1"/>
          </p:cNvSpPr>
          <p:nvPr>
            <p:ph type="body" idx="2"/>
          </p:nvPr>
        </p:nvSpPr>
        <p:spPr>
          <a:xfrm>
            <a:off x="6197600" y="1673351"/>
            <a:ext cx="5384799" cy="4718303"/>
          </a:xfrm>
          <a:prstGeom prst="rect">
            <a:avLst/>
          </a:prstGeom>
          <a:noFill/>
          <a:ln>
            <a:noFill/>
          </a:ln>
        </p:spPr>
        <p:txBody>
          <a:bodyPr lIns="91425" tIns="45700" rIns="91425" bIns="45700" anchor="t" anchorCtr="0">
            <a:noAutofit/>
          </a:bodyPr>
          <a:lstStyle/>
          <a:p>
            <a:pPr marL="514350" lvl="0" indent="-514350">
              <a:spcBef>
                <a:spcPts val="0"/>
              </a:spcBef>
              <a:buFont typeface="Arial"/>
              <a:buAutoNum type="arabicPeriod" startAt="5"/>
            </a:pPr>
            <a:r>
              <a:rPr lang="zh-TW" altLang="en-US" dirty="0" smtClean="0"/>
              <a:t>进行自由开源软件审核</a:t>
            </a:r>
            <a:endParaRPr lang="en-US" sz="2800" b="0" i="0" u="none" strike="noStrike" cap="none" dirty="0">
              <a:solidFill>
                <a:schemeClr val="dk1"/>
              </a:solidFill>
              <a:cs typeface="Roboto"/>
              <a:sym typeface="Roboto"/>
            </a:endParaRPr>
          </a:p>
          <a:p>
            <a:pPr marL="514350" lvl="0" indent="-514350">
              <a:buFont typeface="Arial"/>
              <a:buAutoNum type="arabicPeriod" startAt="5"/>
            </a:pPr>
            <a:r>
              <a:rPr lang="zh-TW" altLang="en-US" dirty="0" smtClean="0"/>
              <a:t>端对端的合规管理（流程范例）</a:t>
            </a:r>
            <a:endParaRPr lang="en-US" sz="2800" b="0" i="0" u="none" strike="noStrike" cap="none" dirty="0">
              <a:solidFill>
                <a:schemeClr val="dk1"/>
              </a:solidFill>
              <a:cs typeface="Roboto"/>
              <a:sym typeface="Roboto"/>
            </a:endParaRPr>
          </a:p>
          <a:p>
            <a:pPr marL="514350" lvl="0" indent="-514350">
              <a:buFont typeface="Arial"/>
              <a:buAutoNum type="arabicPeriod" startAt="5"/>
            </a:pPr>
            <a:r>
              <a:rPr lang="zh-TW" altLang="en-US" dirty="0" smtClean="0"/>
              <a:t>避开合规陷阱</a:t>
            </a:r>
            <a:endParaRPr lang="en-US" sz="2800" b="0" i="0" u="none" strike="noStrike" cap="none" dirty="0">
              <a:solidFill>
                <a:schemeClr val="dk1"/>
              </a:solidFill>
              <a:cs typeface="Roboto"/>
              <a:sym typeface="Roboto"/>
            </a:endParaRPr>
          </a:p>
          <a:p>
            <a:pPr marL="514350" marR="0" lvl="0" indent="-514350" algn="l" rtl="0">
              <a:spcBef>
                <a:spcPts val="560"/>
              </a:spcBef>
              <a:buClr>
                <a:schemeClr val="accent1"/>
              </a:buClr>
              <a:buSzPct val="85000"/>
              <a:buFont typeface="Arial"/>
              <a:buAutoNum type="arabicPeriod" startAt="5"/>
            </a:pPr>
            <a:r>
              <a:rPr lang="zh-TW" altLang="en-US" dirty="0" smtClean="0"/>
              <a:t>开发者准则</a:t>
            </a:r>
            <a:endParaRPr lang="en-US" sz="2800" b="0" i="0" u="none" strike="noStrike" cap="none" dirty="0">
              <a:solidFill>
                <a:schemeClr val="dk1"/>
              </a:solidFill>
              <a:cs typeface="Roboto"/>
              <a:sym typeface="Roboto"/>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Shape 257"/>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zh-TW" altLang="en-US" sz="4000" b="0" i="0" u="none" strike="noStrike" cap="none" dirty="0" smtClean="0">
                <a:solidFill>
                  <a:schemeClr val="dk2"/>
                </a:solidFill>
                <a:cs typeface="Roboto"/>
                <a:sym typeface="Roboto"/>
              </a:rPr>
              <a:t>导入合规实作</a:t>
            </a:r>
            <a:endParaRPr lang="en-US" sz="4000" b="0" i="0" u="none" strike="noStrike" cap="none" dirty="0">
              <a:solidFill>
                <a:schemeClr val="dk2"/>
              </a:solidFill>
              <a:cs typeface="Roboto"/>
              <a:sym typeface="Roboto"/>
            </a:endParaRPr>
          </a:p>
        </p:txBody>
      </p:sp>
      <p:sp>
        <p:nvSpPr>
          <p:cNvPr id="258" name="Shape 258"/>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0" lvl="0" indent="0">
              <a:lnSpc>
                <a:spcPct val="130000"/>
              </a:lnSpc>
              <a:spcBef>
                <a:spcPts val="0"/>
              </a:spcBef>
              <a:buSzPct val="25000"/>
              <a:buNone/>
            </a:pPr>
            <a:r>
              <a:rPr lang="zh-TW" altLang="en-US" dirty="0" smtClean="0"/>
              <a:t>准备好企划流程及足够的人力资源来应对：  </a:t>
            </a:r>
          </a:p>
          <a:p>
            <a:pPr lvl="0" indent="-182880">
              <a:lnSpc>
                <a:spcPct val="130000"/>
              </a:lnSpc>
            </a:pPr>
            <a:r>
              <a:rPr lang="zh-TW" altLang="en-US" sz="2400" b="0" i="0" u="none" strike="noStrike" cap="none" dirty="0" smtClean="0">
                <a:solidFill>
                  <a:schemeClr val="dk1"/>
                </a:solidFill>
                <a:cs typeface="Roboto"/>
                <a:sym typeface="Roboto"/>
              </a:rPr>
              <a:t>辨识所有内部及外部软件的出处及许可证</a:t>
            </a:r>
            <a:endParaRPr lang="en-US" sz="2400" b="0" i="0" u="none" strike="noStrike" cap="none" dirty="0">
              <a:solidFill>
                <a:schemeClr val="dk1"/>
              </a:solidFill>
              <a:cs typeface="Roboto"/>
              <a:sym typeface="Roboto"/>
            </a:endParaRPr>
          </a:p>
          <a:p>
            <a:pPr lvl="0" indent="-182880">
              <a:lnSpc>
                <a:spcPct val="130000"/>
              </a:lnSpc>
            </a:pPr>
            <a:r>
              <a:rPr lang="zh-TW" altLang="en-US" dirty="0" smtClean="0"/>
              <a:t>开发流程里追踪自由开源软件</a:t>
            </a:r>
            <a:endParaRPr lang="en-US" sz="2400" b="0" i="0" u="none" strike="noStrike" cap="none" dirty="0">
              <a:solidFill>
                <a:schemeClr val="dk1"/>
              </a:solidFill>
              <a:cs typeface="Roboto"/>
              <a:sym typeface="Roboto"/>
            </a:endParaRPr>
          </a:p>
          <a:p>
            <a:pPr lvl="0" indent="-182880">
              <a:lnSpc>
                <a:spcPct val="130000"/>
              </a:lnSpc>
            </a:pPr>
            <a:r>
              <a:rPr lang="zh-TW" altLang="en-US" dirty="0" smtClean="0"/>
              <a:t>进行自由开源软件审核及辨识其许可义务性规定</a:t>
            </a:r>
            <a:endParaRPr lang="en-US" sz="2400" b="0" i="0" u="none" strike="noStrike" cap="none" dirty="0">
              <a:solidFill>
                <a:schemeClr val="dk1"/>
              </a:solidFill>
              <a:cs typeface="Roboto"/>
              <a:sym typeface="Roboto"/>
            </a:endParaRPr>
          </a:p>
          <a:p>
            <a:pPr lvl="0" indent="-182880">
              <a:lnSpc>
                <a:spcPct val="130000"/>
              </a:lnSpc>
            </a:pPr>
            <a:r>
              <a:rPr lang="zh-TW" altLang="en-US" dirty="0" smtClean="0"/>
              <a:t>在产品发送时实现许可义务性规定</a:t>
            </a:r>
            <a:endParaRPr lang="en-US" sz="2400" b="0" i="0" u="none" strike="noStrike" cap="none" dirty="0">
              <a:solidFill>
                <a:schemeClr val="dk1"/>
              </a:solidFill>
              <a:cs typeface="Roboto"/>
              <a:sym typeface="Roboto"/>
            </a:endParaRPr>
          </a:p>
          <a:p>
            <a:pPr lvl="0" indent="-182880">
              <a:lnSpc>
                <a:spcPct val="130000"/>
              </a:lnSpc>
            </a:pPr>
            <a:r>
              <a:rPr lang="zh-TW" altLang="en-US" dirty="0" smtClean="0"/>
              <a:t>监管自由开源软件合规专案、建立政策，及合规决策</a:t>
            </a:r>
            <a:endParaRPr lang="en-US" sz="2400" b="0" i="0" u="none" strike="noStrike" cap="none" dirty="0">
              <a:solidFill>
                <a:schemeClr val="dk1"/>
              </a:solidFill>
              <a:cs typeface="Roboto"/>
              <a:sym typeface="Roboto"/>
            </a:endParaRPr>
          </a:p>
          <a:p>
            <a:pPr marL="182880" marR="0" lvl="0" indent="-182880" algn="l" rtl="0">
              <a:lnSpc>
                <a:spcPct val="130000"/>
              </a:lnSpc>
              <a:spcBef>
                <a:spcPts val="480"/>
              </a:spcBef>
              <a:buClr>
                <a:schemeClr val="accent1"/>
              </a:buClr>
              <a:buSzPct val="85000"/>
              <a:buFont typeface="Arial"/>
              <a:buChar char="•"/>
            </a:pPr>
            <a:r>
              <a:rPr lang="zh-TW" altLang="en-US" sz="2400" b="0" i="0" u="none" strike="noStrike" cap="none" dirty="0" smtClean="0">
                <a:solidFill>
                  <a:schemeClr val="dk1"/>
                </a:solidFill>
                <a:cs typeface="Roboto"/>
                <a:sym typeface="Roboto"/>
              </a:rPr>
              <a:t>内部教育训练</a:t>
            </a:r>
            <a:endParaRPr lang="en-US" sz="2400" b="0" i="0" u="none" strike="noStrike" cap="none" dirty="0">
              <a:solidFill>
                <a:schemeClr val="dk1"/>
              </a:solidFill>
              <a:cs typeface="Roboto"/>
              <a:sym typeface="Roboto"/>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Shape 264"/>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zh-TW" altLang="en-US" sz="4000" b="0" i="0" u="none" strike="noStrike" cap="none" dirty="0" smtClean="0">
                <a:solidFill>
                  <a:schemeClr val="dk2"/>
                </a:solidFill>
                <a:cs typeface="Roboto"/>
                <a:sym typeface="Roboto"/>
              </a:rPr>
              <a:t>合规的好处</a:t>
            </a:r>
            <a:endParaRPr lang="en-US" sz="4000" b="0" i="0" u="none" strike="noStrike" cap="none" dirty="0">
              <a:solidFill>
                <a:schemeClr val="dk2"/>
              </a:solidFill>
              <a:cs typeface="Roboto"/>
              <a:sym typeface="Roboto"/>
            </a:endParaRPr>
          </a:p>
        </p:txBody>
      </p:sp>
      <p:sp>
        <p:nvSpPr>
          <p:cNvPr id="265" name="Shape 265"/>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0" lvl="0" indent="0">
              <a:spcBef>
                <a:spcPts val="0"/>
              </a:spcBef>
              <a:buSzPct val="25000"/>
              <a:buNone/>
            </a:pPr>
            <a:r>
              <a:rPr lang="zh-TW" altLang="en-US" dirty="0" smtClean="0"/>
              <a:t>健全的自由开源软件合规专案带来的好处包括：</a:t>
            </a:r>
            <a:endParaRPr lang="en-US" sz="2400" b="0" i="0" u="none" strike="noStrike" cap="none" dirty="0">
              <a:solidFill>
                <a:schemeClr val="dk1"/>
              </a:solidFill>
              <a:cs typeface="Roboto"/>
              <a:sym typeface="Roboto"/>
            </a:endParaRPr>
          </a:p>
          <a:p>
            <a:pPr lvl="0" indent="-182880">
              <a:lnSpc>
                <a:spcPct val="130000"/>
              </a:lnSpc>
            </a:pPr>
            <a:r>
              <a:rPr lang="zh-TW" altLang="en-US" dirty="0" smtClean="0"/>
              <a:t>对自由开源软件的好处及其如何对你的组织产生影响，增加认识</a:t>
            </a:r>
            <a:endParaRPr lang="en-US" sz="2400" b="0" i="0" u="none" strike="noStrike" cap="none" dirty="0">
              <a:solidFill>
                <a:schemeClr val="dk1"/>
              </a:solidFill>
              <a:cs typeface="Roboto"/>
              <a:sym typeface="Roboto"/>
            </a:endParaRPr>
          </a:p>
          <a:p>
            <a:pPr lvl="0" indent="-182880">
              <a:lnSpc>
                <a:spcPct val="130000"/>
              </a:lnSpc>
            </a:pPr>
            <a:r>
              <a:rPr lang="zh-TW" altLang="en-US" dirty="0" smtClean="0"/>
              <a:t>对使用自由开源软件的成本及风险，增加认识</a:t>
            </a:r>
            <a:endParaRPr lang="en-US" sz="2400" b="0" i="0" u="none" strike="noStrike" cap="none" dirty="0">
              <a:solidFill>
                <a:schemeClr val="dk1"/>
              </a:solidFill>
              <a:cs typeface="Roboto"/>
              <a:sym typeface="Roboto"/>
            </a:endParaRPr>
          </a:p>
          <a:p>
            <a:pPr lvl="0" indent="-182880">
              <a:lnSpc>
                <a:spcPct val="129998"/>
              </a:lnSpc>
            </a:pPr>
            <a:r>
              <a:rPr lang="zh-TW" altLang="en-US" dirty="0" smtClean="0"/>
              <a:t>对可用的自由开源软件方案，增加知识</a:t>
            </a:r>
            <a:endParaRPr lang="en-US" altLang="zh-TW" dirty="0" smtClean="0"/>
          </a:p>
          <a:p>
            <a:pPr marL="182880" marR="0" lvl="0" indent="-182880" algn="l" rtl="0">
              <a:lnSpc>
                <a:spcPct val="129998"/>
              </a:lnSpc>
              <a:spcBef>
                <a:spcPts val="480"/>
              </a:spcBef>
              <a:spcAft>
                <a:spcPts val="0"/>
              </a:spcAft>
              <a:buClr>
                <a:schemeClr val="accent1"/>
              </a:buClr>
              <a:buSzPct val="85000"/>
              <a:buFont typeface="Arial"/>
              <a:buChar char="•"/>
            </a:pPr>
            <a:r>
              <a:rPr lang="zh-TW" altLang="en-US" dirty="0" smtClean="0"/>
              <a:t>减低及管理侵权风险、增加对自由开源软件开发者</a:t>
            </a:r>
            <a:r>
              <a:rPr lang="en-US" altLang="zh-TW" dirty="0" smtClean="0"/>
              <a:t>/</a:t>
            </a:r>
            <a:r>
              <a:rPr lang="zh-TW" altLang="en-US" dirty="0" smtClean="0"/>
              <a:t>权利人许可决策的尊重</a:t>
            </a:r>
            <a:endParaRPr lang="en-US" sz="2400" b="0" i="0" u="none" strike="noStrike" cap="none" dirty="0">
              <a:solidFill>
                <a:schemeClr val="dk1"/>
              </a:solidFill>
              <a:cs typeface="Roboto"/>
              <a:sym typeface="Roboto"/>
            </a:endParaRPr>
          </a:p>
          <a:p>
            <a:pPr lvl="0" indent="-182880">
              <a:lnSpc>
                <a:spcPct val="130000"/>
              </a:lnSpc>
            </a:pPr>
            <a:r>
              <a:rPr lang="zh-TW" altLang="en-US" dirty="0" smtClean="0"/>
              <a:t>与自由开源软件社区及组织培养良好关系</a:t>
            </a:r>
            <a:endParaRPr lang="en-US" sz="2400" b="0" i="0" u="none" strike="noStrike" cap="none" dirty="0">
              <a:solidFill>
                <a:schemeClr val="dk1"/>
              </a:solidFill>
              <a:cs typeface="Roboto"/>
              <a:sym typeface="Roboto"/>
            </a:endParaRPr>
          </a:p>
          <a:p>
            <a:pPr marL="182880" marR="0" lvl="0" indent="-182880" algn="l" rtl="0">
              <a:lnSpc>
                <a:spcPct val="129998"/>
              </a:lnSpc>
              <a:spcBef>
                <a:spcPts val="480"/>
              </a:spcBef>
              <a:buClr>
                <a:schemeClr val="accent1"/>
              </a:buClr>
              <a:buSzPct val="85000"/>
              <a:buFont typeface="Arial"/>
              <a:buNone/>
            </a:pPr>
            <a:endParaRPr sz="2400" b="0" i="0" u="none" strike="noStrike" cap="none" dirty="0">
              <a:solidFill>
                <a:schemeClr val="dk1"/>
              </a:solidFill>
              <a:cs typeface="Roboto"/>
              <a:sym typeface="Roboto"/>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Shape 271"/>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lvl="0">
              <a:buSzPct val="25000"/>
            </a:pPr>
            <a:r>
              <a:rPr lang="zh-TW" altLang="en-US" dirty="0" smtClean="0"/>
              <a:t>检测你的了解程度</a:t>
            </a:r>
            <a:endParaRPr lang="en-US" sz="4000" b="0" i="0" u="none" strike="noStrike" cap="none" dirty="0">
              <a:solidFill>
                <a:schemeClr val="dk2"/>
              </a:solidFill>
              <a:latin typeface="Roboto"/>
              <a:ea typeface="Roboto"/>
              <a:cs typeface="Roboto"/>
              <a:sym typeface="Roboto"/>
            </a:endParaRPr>
          </a:p>
        </p:txBody>
      </p:sp>
      <p:sp>
        <p:nvSpPr>
          <p:cNvPr id="272" name="Shape 272"/>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lvl="0" indent="-182880">
              <a:lnSpc>
                <a:spcPct val="130000"/>
              </a:lnSpc>
              <a:spcBef>
                <a:spcPts val="0"/>
              </a:spcBef>
            </a:pPr>
            <a:r>
              <a:rPr lang="zh-TW" altLang="en-US" dirty="0" smtClean="0"/>
              <a:t>自由开源软件合规意指什麽？</a:t>
            </a:r>
            <a:endParaRPr lang="en-US" sz="2400" b="0" i="0" u="none" strike="noStrike" cap="none" dirty="0">
              <a:solidFill>
                <a:schemeClr val="dk1"/>
              </a:solidFill>
              <a:cs typeface="Roboto"/>
              <a:sym typeface="Roboto"/>
            </a:endParaRPr>
          </a:p>
          <a:p>
            <a:pPr indent="-182880">
              <a:lnSpc>
                <a:spcPct val="130000"/>
              </a:lnSpc>
            </a:pPr>
            <a:r>
              <a:rPr lang="zh-TW" altLang="en-US" dirty="0" smtClean="0"/>
              <a:t>自由开源软件合规专案的两个主要目标是什麽？</a:t>
            </a:r>
            <a:endParaRPr lang="en-US" sz="2400" b="0" i="0" u="none" strike="noStrike" cap="none" dirty="0">
              <a:solidFill>
                <a:schemeClr val="dk1"/>
              </a:solidFill>
              <a:cs typeface="Roboto"/>
              <a:sym typeface="Roboto"/>
            </a:endParaRPr>
          </a:p>
          <a:p>
            <a:pPr lvl="0" indent="-182880">
              <a:lnSpc>
                <a:spcPct val="130000"/>
              </a:lnSpc>
            </a:pPr>
            <a:r>
              <a:rPr lang="zh-TW" altLang="en-US" dirty="0" smtClean="0"/>
              <a:t>条列并说明自由开源软件合规专案的重要商业实作</a:t>
            </a:r>
            <a:endParaRPr lang="en-US" sz="2400" b="0" i="0" u="none" strike="noStrike" cap="none" dirty="0">
              <a:solidFill>
                <a:schemeClr val="dk1"/>
              </a:solidFill>
              <a:cs typeface="Roboto"/>
              <a:sym typeface="Roboto"/>
            </a:endParaRPr>
          </a:p>
          <a:p>
            <a:pPr lvl="0" indent="-182880">
              <a:lnSpc>
                <a:spcPct val="130000"/>
              </a:lnSpc>
            </a:pPr>
            <a:r>
              <a:rPr lang="zh-TW" altLang="en-US" dirty="0" smtClean="0"/>
              <a:t>自由开源软件合规专案的好处为何？</a:t>
            </a:r>
            <a:endParaRPr lang="en-US" sz="2400" b="0" i="0" u="none" strike="noStrike" cap="none" dirty="0">
              <a:solidFill>
                <a:schemeClr val="dk1"/>
              </a:solidFill>
              <a:cs typeface="Roboto"/>
              <a:sym typeface="Roboto"/>
            </a:endParaRPr>
          </a:p>
          <a:p>
            <a:pPr marL="0" marR="0" lvl="0" indent="0" algn="l" rtl="0">
              <a:lnSpc>
                <a:spcPct val="130000"/>
              </a:lnSpc>
              <a:spcBef>
                <a:spcPts val="480"/>
              </a:spcBef>
              <a:buClr>
                <a:schemeClr val="accent1"/>
              </a:buClr>
              <a:buSzPct val="25000"/>
              <a:buFont typeface="Arial"/>
              <a:buNone/>
            </a:pPr>
            <a:endParaRPr sz="2400" b="0" i="0" u="none" strike="noStrike" cap="none" dirty="0">
              <a:solidFill>
                <a:schemeClr val="dk1"/>
              </a:solidFill>
              <a:cs typeface="Roboto"/>
              <a:sym typeface="Roboto"/>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Shape 278"/>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Roboto"/>
              <a:buNone/>
            </a:pPr>
            <a:r>
              <a:rPr lang="zh-TW" altLang="en-US" sz="3200" b="0" i="0" u="none" strike="noStrike" cap="none" dirty="0" smtClean="0">
                <a:solidFill>
                  <a:schemeClr val="lt2"/>
                </a:solidFill>
                <a:latin typeface="Roboto"/>
                <a:ea typeface="Roboto"/>
                <a:cs typeface="Roboto"/>
                <a:sym typeface="Roboto"/>
              </a:rPr>
              <a:t>章节四</a:t>
            </a:r>
            <a:endParaRPr lang="en-US" sz="3200" b="0" i="0" u="none" strike="noStrike" cap="none" dirty="0">
              <a:solidFill>
                <a:schemeClr val="lt2"/>
              </a:solidFill>
              <a:latin typeface="Roboto"/>
              <a:ea typeface="Roboto"/>
              <a:cs typeface="Roboto"/>
              <a:sym typeface="Roboto"/>
            </a:endParaRPr>
          </a:p>
        </p:txBody>
      </p:sp>
      <p:sp>
        <p:nvSpPr>
          <p:cNvPr id="279" name="Shape 279"/>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lvl="0">
              <a:lnSpc>
                <a:spcPct val="90000"/>
              </a:lnSpc>
              <a:spcBef>
                <a:spcPts val="0"/>
              </a:spcBef>
              <a:buSzPct val="25000"/>
            </a:pPr>
            <a:r>
              <a:rPr lang="zh-TW" altLang="en-US" dirty="0" smtClean="0"/>
              <a:t>自由开源软件审核的关键软件概念</a:t>
            </a:r>
            <a:endParaRPr lang="en-US" sz="4800" b="0" i="0" u="none" strike="noStrike" cap="none" dirty="0">
              <a:solidFill>
                <a:schemeClr val="lt2"/>
              </a:solidFill>
              <a:latin typeface="Roboto Medium"/>
              <a:ea typeface="Roboto Medium"/>
              <a:cs typeface="Roboto Medium"/>
              <a:sym typeface="Roboto Medium"/>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Shape 285"/>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zh-TW" altLang="en-US" sz="4000" b="0" i="0" u="none" strike="noStrike" cap="none" dirty="0" smtClean="0">
                <a:solidFill>
                  <a:schemeClr val="dk2"/>
                </a:solidFill>
                <a:cs typeface="Roboto"/>
                <a:sym typeface="Roboto"/>
              </a:rPr>
              <a:t>你想要如何使用自由开源软件组件？</a:t>
            </a:r>
            <a:endParaRPr lang="en-US" sz="4000" b="0" i="0" u="none" strike="noStrike" cap="none" dirty="0">
              <a:solidFill>
                <a:schemeClr val="dk2"/>
              </a:solidFill>
              <a:cs typeface="Roboto"/>
              <a:sym typeface="Roboto"/>
            </a:endParaRPr>
          </a:p>
        </p:txBody>
      </p:sp>
      <p:sp>
        <p:nvSpPr>
          <p:cNvPr id="286" name="Shape 286"/>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zh-TW" altLang="en-US" sz="2400" b="0" i="0" u="none" strike="noStrike" cap="none" dirty="0" smtClean="0">
                <a:solidFill>
                  <a:schemeClr val="dk1"/>
                </a:solidFill>
                <a:cs typeface="Roboto"/>
                <a:sym typeface="Roboto"/>
              </a:rPr>
              <a:t>常见的使用情境包括：</a:t>
            </a:r>
            <a:endParaRPr lang="en-US" sz="2400" b="0" i="0" u="none" strike="noStrike" cap="none" dirty="0">
              <a:solidFill>
                <a:schemeClr val="dk1"/>
              </a:solidFill>
              <a:cs typeface="Roboto"/>
              <a:sym typeface="Roboto"/>
            </a:endParaRPr>
          </a:p>
          <a:p>
            <a:pPr marL="342900" marR="0" lvl="0" indent="-342900" algn="l" rtl="0">
              <a:spcBef>
                <a:spcPts val="480"/>
              </a:spcBef>
              <a:spcAft>
                <a:spcPts val="0"/>
              </a:spcAft>
              <a:buClr>
                <a:schemeClr val="accent1"/>
              </a:buClr>
              <a:buSzPct val="85000"/>
              <a:buFont typeface="Arial"/>
              <a:buChar char="•"/>
            </a:pPr>
            <a:r>
              <a:rPr lang="zh-TW" altLang="en-US" dirty="0" smtClean="0"/>
              <a:t>合并</a:t>
            </a:r>
            <a:r>
              <a:rPr lang="en-US" altLang="zh-TW" sz="2400" b="0" i="0" u="none" strike="noStrike" cap="none" dirty="0" smtClean="0">
                <a:solidFill>
                  <a:schemeClr val="dk1"/>
                </a:solidFill>
                <a:cs typeface="Roboto"/>
                <a:sym typeface="Roboto"/>
              </a:rPr>
              <a:t>(</a:t>
            </a:r>
            <a:r>
              <a:rPr lang="en-US" sz="2400" b="0" i="0" u="none" strike="noStrike" cap="none" dirty="0" smtClean="0">
                <a:solidFill>
                  <a:schemeClr val="dk1"/>
                </a:solidFill>
                <a:cs typeface="Roboto"/>
                <a:sym typeface="Roboto"/>
              </a:rPr>
              <a:t>Incorporation</a:t>
            </a:r>
            <a:r>
              <a:rPr lang="en-US" dirty="0" smtClean="0"/>
              <a:t>)</a:t>
            </a:r>
            <a:endParaRPr lang="en-US" sz="2400" b="0" i="0" u="none" strike="noStrike" cap="none" dirty="0">
              <a:solidFill>
                <a:schemeClr val="dk1"/>
              </a:solidFill>
              <a:cs typeface="Roboto"/>
              <a:sym typeface="Roboto"/>
            </a:endParaRPr>
          </a:p>
          <a:p>
            <a:pPr marL="342900" marR="0" lvl="0" indent="-342900" algn="l" rtl="0">
              <a:spcBef>
                <a:spcPts val="480"/>
              </a:spcBef>
              <a:spcAft>
                <a:spcPts val="0"/>
              </a:spcAft>
              <a:buClr>
                <a:schemeClr val="accent1"/>
              </a:buClr>
              <a:buSzPct val="85000"/>
              <a:buFont typeface="Arial"/>
              <a:buChar char="•"/>
            </a:pPr>
            <a:r>
              <a:rPr lang="zh-TW" altLang="en-US" dirty="0" smtClean="0"/>
              <a:t>链结</a:t>
            </a:r>
            <a:r>
              <a:rPr lang="en-US" altLang="zh-TW" sz="2400" b="0" i="0" u="none" strike="noStrike" cap="none" dirty="0" smtClean="0">
                <a:solidFill>
                  <a:schemeClr val="dk1"/>
                </a:solidFill>
                <a:cs typeface="Roboto"/>
                <a:sym typeface="Roboto"/>
              </a:rPr>
              <a:t>(</a:t>
            </a:r>
            <a:r>
              <a:rPr lang="en-US" sz="2400" b="0" i="0" u="none" strike="noStrike" cap="none" dirty="0" smtClean="0">
                <a:solidFill>
                  <a:schemeClr val="dk1"/>
                </a:solidFill>
                <a:cs typeface="Roboto"/>
                <a:sym typeface="Roboto"/>
              </a:rPr>
              <a:t>Linking</a:t>
            </a:r>
            <a:r>
              <a:rPr lang="en-US" dirty="0" smtClean="0"/>
              <a:t>)</a:t>
            </a:r>
            <a:endParaRPr lang="en-US" sz="2400" b="0" i="0" u="none" strike="noStrike" cap="none" dirty="0">
              <a:solidFill>
                <a:schemeClr val="dk1"/>
              </a:solidFill>
              <a:cs typeface="Roboto"/>
              <a:sym typeface="Roboto"/>
            </a:endParaRPr>
          </a:p>
          <a:p>
            <a:pPr marL="342900" marR="0" lvl="0" indent="-342900" algn="l" rtl="0">
              <a:spcBef>
                <a:spcPts val="480"/>
              </a:spcBef>
              <a:spcAft>
                <a:spcPts val="0"/>
              </a:spcAft>
              <a:buClr>
                <a:schemeClr val="accent1"/>
              </a:buClr>
              <a:buSzPct val="85000"/>
              <a:buFont typeface="Arial"/>
              <a:buChar char="•"/>
            </a:pPr>
            <a:r>
              <a:rPr lang="zh-TW" altLang="en-US" dirty="0" smtClean="0"/>
              <a:t>修改</a:t>
            </a:r>
            <a:r>
              <a:rPr lang="en-US" altLang="zh-TW" sz="2400" b="0" i="0" u="none" strike="noStrike" cap="none" dirty="0" smtClean="0">
                <a:solidFill>
                  <a:schemeClr val="dk1"/>
                </a:solidFill>
                <a:cs typeface="Roboto"/>
                <a:sym typeface="Roboto"/>
              </a:rPr>
              <a:t>(</a:t>
            </a:r>
            <a:r>
              <a:rPr lang="en-US" sz="2400" b="0" i="0" u="none" strike="noStrike" cap="none" dirty="0" smtClean="0">
                <a:solidFill>
                  <a:schemeClr val="dk1"/>
                </a:solidFill>
                <a:cs typeface="Roboto"/>
                <a:sym typeface="Roboto"/>
              </a:rPr>
              <a:t>Modification</a:t>
            </a:r>
            <a:r>
              <a:rPr lang="en-US" dirty="0" smtClean="0"/>
              <a:t>)</a:t>
            </a:r>
            <a:endParaRPr lang="en-US" sz="2400" b="0" i="0" u="none" strike="noStrike" cap="none" dirty="0">
              <a:solidFill>
                <a:schemeClr val="dk1"/>
              </a:solidFill>
              <a:cs typeface="Roboto"/>
              <a:sym typeface="Roboto"/>
            </a:endParaRPr>
          </a:p>
          <a:p>
            <a:pPr marL="342900" lvl="0" indent="-342900"/>
            <a:r>
              <a:rPr lang="zh-TW" altLang="en-US" sz="2400" b="0" i="0" u="none" strike="noStrike" cap="none" dirty="0" smtClean="0">
                <a:solidFill>
                  <a:schemeClr val="dk1"/>
                </a:solidFill>
                <a:cs typeface="Roboto"/>
                <a:sym typeface="Roboto"/>
              </a:rPr>
              <a:t>转变</a:t>
            </a:r>
            <a:r>
              <a:rPr lang="en-US" altLang="zh-TW" sz="2400" b="0" i="0" u="none" strike="noStrike" cap="none" dirty="0" smtClean="0">
                <a:solidFill>
                  <a:schemeClr val="dk1"/>
                </a:solidFill>
                <a:cs typeface="Roboto"/>
                <a:sym typeface="Roboto"/>
              </a:rPr>
              <a:t>(</a:t>
            </a:r>
            <a:r>
              <a:rPr lang="en-US" sz="2400" b="0" i="0" u="none" strike="noStrike" cap="none" dirty="0" smtClean="0">
                <a:solidFill>
                  <a:schemeClr val="dk1"/>
                </a:solidFill>
                <a:cs typeface="Roboto"/>
                <a:sym typeface="Roboto"/>
              </a:rPr>
              <a:t>Translation)</a:t>
            </a:r>
            <a:endParaRPr lang="en-US" sz="2400" b="0" i="0" u="none" strike="noStrike" cap="none" dirty="0">
              <a:solidFill>
                <a:schemeClr val="dk1"/>
              </a:solidFill>
              <a:cs typeface="Roboto"/>
              <a:sym typeface="Roboto"/>
            </a:endParaRPr>
          </a:p>
          <a:p>
            <a:pPr marL="342900" marR="0" lvl="0" indent="-342900" algn="l" rtl="0">
              <a:spcBef>
                <a:spcPts val="480"/>
              </a:spcBef>
              <a:spcAft>
                <a:spcPts val="0"/>
              </a:spcAft>
              <a:buClr>
                <a:schemeClr val="accent1"/>
              </a:buClr>
              <a:buSzPct val="85000"/>
              <a:buFont typeface="Arial"/>
              <a:buNone/>
            </a:pPr>
            <a:endParaRPr sz="2400" b="1" i="0" u="none" strike="noStrike" cap="none" dirty="0">
              <a:solidFill>
                <a:schemeClr val="dk1"/>
              </a:solidFill>
              <a:cs typeface="Roboto"/>
              <a:sym typeface="Roboto"/>
            </a:endParaRPr>
          </a:p>
          <a:p>
            <a:pPr marL="182880" marR="0" lvl="0" indent="-182880" algn="l" rtl="0">
              <a:spcBef>
                <a:spcPts val="480"/>
              </a:spcBef>
              <a:buClr>
                <a:schemeClr val="accent1"/>
              </a:buClr>
              <a:buSzPct val="85000"/>
              <a:buFont typeface="Arial"/>
              <a:buNone/>
            </a:pPr>
            <a:endParaRPr sz="2400" b="0" i="0" u="none" strike="noStrike" cap="none" dirty="0">
              <a:solidFill>
                <a:schemeClr val="dk1"/>
              </a:solidFill>
              <a:cs typeface="Roboto"/>
              <a:sym typeface="Roboto"/>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Shape 292"/>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zh-TW" altLang="en-US" dirty="0" smtClean="0"/>
              <a:t>合并</a:t>
            </a:r>
            <a:endParaRPr lang="en-US" sz="4000" b="0" i="0" u="none" strike="noStrike" cap="none" dirty="0">
              <a:solidFill>
                <a:schemeClr val="dk2"/>
              </a:solidFill>
              <a:latin typeface="Roboto"/>
              <a:ea typeface="Roboto"/>
              <a:cs typeface="Roboto"/>
              <a:sym typeface="Roboto"/>
            </a:endParaRPr>
          </a:p>
        </p:txBody>
      </p:sp>
      <p:sp>
        <p:nvSpPr>
          <p:cNvPr id="293" name="Shape 293"/>
          <p:cNvSpPr txBox="1">
            <a:spLocks noGrp="1"/>
          </p:cNvSpPr>
          <p:nvPr>
            <p:ph type="body" idx="1"/>
          </p:nvPr>
        </p:nvSpPr>
        <p:spPr>
          <a:xfrm>
            <a:off x="609600" y="1600200"/>
            <a:ext cx="5639945" cy="4876799"/>
          </a:xfrm>
          <a:prstGeom prst="rect">
            <a:avLst/>
          </a:prstGeom>
          <a:noFill/>
          <a:ln>
            <a:noFill/>
          </a:ln>
        </p:spPr>
        <p:txBody>
          <a:bodyPr lIns="91425" tIns="45700" rIns="91425" bIns="45700" anchor="t" anchorCtr="0">
            <a:noAutofit/>
          </a:bodyPr>
          <a:lstStyle/>
          <a:p>
            <a:pPr marL="0" lvl="0" indent="0">
              <a:spcBef>
                <a:spcPts val="0"/>
              </a:spcBef>
              <a:buSzPct val="25000"/>
              <a:buNone/>
            </a:pPr>
            <a:r>
              <a:rPr lang="zh-TW" altLang="en-US" dirty="0" smtClean="0"/>
              <a:t>开发人员可能会复制部分的自由开源软件，到你的软件产品之中。</a:t>
            </a:r>
            <a:endParaRPr lang="en-US" sz="2400" b="0" i="0" u="none" strike="noStrike" cap="none" dirty="0">
              <a:solidFill>
                <a:schemeClr val="dk1"/>
              </a:solidFill>
              <a:cs typeface="Roboto"/>
              <a:sym typeface="Roboto"/>
            </a:endParaRPr>
          </a:p>
          <a:p>
            <a:pPr marL="0" marR="0" lvl="0" indent="0" algn="l" rtl="0">
              <a:spcBef>
                <a:spcPts val="480"/>
              </a:spcBef>
              <a:spcAft>
                <a:spcPts val="0"/>
              </a:spcAft>
              <a:buClr>
                <a:schemeClr val="accent1"/>
              </a:buClr>
              <a:buSzPct val="25000"/>
              <a:buFont typeface="Arial"/>
              <a:buNone/>
            </a:pPr>
            <a:endParaRPr sz="2400" b="0" i="0" u="none" strike="noStrike" cap="none" dirty="0">
              <a:solidFill>
                <a:schemeClr val="dk1"/>
              </a:solidFill>
              <a:cs typeface="Roboto"/>
              <a:sym typeface="Roboto"/>
            </a:endParaRPr>
          </a:p>
          <a:p>
            <a:pPr marL="0" lvl="0" indent="0">
              <a:buSzPct val="25000"/>
              <a:buNone/>
            </a:pPr>
            <a:r>
              <a:rPr lang="zh-TW" altLang="en-US" dirty="0" smtClean="0"/>
              <a:t>相关的字词包括：</a:t>
            </a:r>
            <a:endParaRPr lang="en-US" sz="2400" b="0" i="0" u="none" strike="noStrike" cap="none" dirty="0" smtClean="0">
              <a:solidFill>
                <a:schemeClr val="dk1"/>
              </a:solidFill>
              <a:cs typeface="Roboto"/>
              <a:sym typeface="Roboto"/>
            </a:endParaRPr>
          </a:p>
          <a:p>
            <a:pPr marL="342900" marR="0" lvl="0" indent="-342900" algn="l" rtl="0">
              <a:spcBef>
                <a:spcPts val="480"/>
              </a:spcBef>
              <a:spcAft>
                <a:spcPts val="0"/>
              </a:spcAft>
              <a:buClr>
                <a:schemeClr val="accent1"/>
              </a:buClr>
              <a:buSzPct val="85000"/>
              <a:buFont typeface="Arial"/>
              <a:buChar char="•"/>
            </a:pPr>
            <a:r>
              <a:rPr lang="zh-TW" altLang="en-US" sz="2000" dirty="0" smtClean="0"/>
              <a:t>整合</a:t>
            </a:r>
            <a:r>
              <a:rPr lang="en-US" altLang="zh-TW" sz="2000" b="0" i="0" u="none" strike="noStrike" cap="none" dirty="0" smtClean="0">
                <a:solidFill>
                  <a:schemeClr val="dk1"/>
                </a:solidFill>
                <a:cs typeface="Roboto"/>
                <a:sym typeface="Roboto"/>
              </a:rPr>
              <a:t>(</a:t>
            </a:r>
            <a:r>
              <a:rPr lang="en-US" sz="2000" b="0" i="0" u="none" strike="noStrike" cap="none" dirty="0" smtClean="0">
                <a:solidFill>
                  <a:schemeClr val="dk1"/>
                </a:solidFill>
                <a:cs typeface="Roboto"/>
                <a:sym typeface="Roboto"/>
              </a:rPr>
              <a:t>Integrating)</a:t>
            </a:r>
          </a:p>
          <a:p>
            <a:pPr marL="342900" marR="0" lvl="0" indent="-342900" algn="l" rtl="0">
              <a:spcBef>
                <a:spcPts val="480"/>
              </a:spcBef>
              <a:spcAft>
                <a:spcPts val="0"/>
              </a:spcAft>
              <a:buClr>
                <a:schemeClr val="accent1"/>
              </a:buClr>
              <a:buSzPct val="85000"/>
              <a:buFont typeface="Arial"/>
              <a:buChar char="•"/>
            </a:pPr>
            <a:r>
              <a:rPr lang="zh-TW" altLang="en-US" sz="2000" b="0" i="0" u="none" strike="noStrike" cap="none" dirty="0" smtClean="0">
                <a:solidFill>
                  <a:schemeClr val="dk1"/>
                </a:solidFill>
                <a:cs typeface="Roboto"/>
                <a:sym typeface="Roboto"/>
              </a:rPr>
              <a:t>融合</a:t>
            </a:r>
            <a:r>
              <a:rPr lang="en-US" altLang="zh-TW" sz="2000" b="0" i="0" u="none" strike="noStrike" cap="none" dirty="0" smtClean="0">
                <a:solidFill>
                  <a:schemeClr val="dk1"/>
                </a:solidFill>
                <a:cs typeface="Roboto"/>
                <a:sym typeface="Roboto"/>
              </a:rPr>
              <a:t>(</a:t>
            </a:r>
            <a:r>
              <a:rPr lang="en-US" sz="2000" b="0" i="0" u="none" strike="noStrike" cap="none" dirty="0" smtClean="0">
                <a:solidFill>
                  <a:schemeClr val="dk1"/>
                </a:solidFill>
                <a:cs typeface="Roboto"/>
                <a:sym typeface="Roboto"/>
              </a:rPr>
              <a:t>Merging)</a:t>
            </a:r>
            <a:endParaRPr lang="en-US" sz="2000" b="0" i="0" u="none" strike="noStrike" cap="none" dirty="0">
              <a:solidFill>
                <a:schemeClr val="dk1"/>
              </a:solidFill>
              <a:cs typeface="Roboto"/>
              <a:sym typeface="Roboto"/>
            </a:endParaRPr>
          </a:p>
          <a:p>
            <a:pPr marL="342900" marR="0" lvl="0" indent="-342900" algn="l" rtl="0">
              <a:spcBef>
                <a:spcPts val="480"/>
              </a:spcBef>
              <a:spcAft>
                <a:spcPts val="0"/>
              </a:spcAft>
              <a:buClr>
                <a:schemeClr val="accent1"/>
              </a:buClr>
              <a:buSzPct val="85000"/>
              <a:buFont typeface="Arial"/>
              <a:buChar char="•"/>
            </a:pPr>
            <a:r>
              <a:rPr lang="zh-TW" altLang="en-US" sz="2000" dirty="0" smtClean="0"/>
              <a:t>贴上</a:t>
            </a:r>
            <a:r>
              <a:rPr lang="en-US" altLang="zh-TW" sz="2000" b="0" i="0" u="none" strike="noStrike" cap="none" dirty="0" smtClean="0">
                <a:solidFill>
                  <a:schemeClr val="dk1"/>
                </a:solidFill>
                <a:cs typeface="Roboto"/>
                <a:sym typeface="Roboto"/>
              </a:rPr>
              <a:t>(</a:t>
            </a:r>
            <a:r>
              <a:rPr lang="en-US" sz="2000" b="0" i="0" u="none" strike="noStrike" cap="none" dirty="0" smtClean="0">
                <a:solidFill>
                  <a:schemeClr val="dk1"/>
                </a:solidFill>
                <a:cs typeface="Roboto"/>
                <a:sym typeface="Roboto"/>
              </a:rPr>
              <a:t>Pasting)</a:t>
            </a:r>
            <a:endParaRPr lang="en-US" sz="2000" b="0" i="0" u="none" strike="noStrike" cap="none" dirty="0">
              <a:solidFill>
                <a:schemeClr val="dk1"/>
              </a:solidFill>
              <a:cs typeface="Roboto"/>
              <a:sym typeface="Roboto"/>
            </a:endParaRPr>
          </a:p>
          <a:p>
            <a:pPr marL="342900" marR="0" lvl="0" indent="-342900" algn="l" rtl="0">
              <a:spcBef>
                <a:spcPts val="480"/>
              </a:spcBef>
              <a:spcAft>
                <a:spcPts val="0"/>
              </a:spcAft>
              <a:buClr>
                <a:schemeClr val="accent1"/>
              </a:buClr>
              <a:buSzPct val="85000"/>
              <a:buFont typeface="Arial"/>
              <a:buChar char="•"/>
            </a:pPr>
            <a:r>
              <a:rPr lang="zh-TW" altLang="en-US" sz="2000" dirty="0" smtClean="0"/>
              <a:t>改用</a:t>
            </a:r>
            <a:r>
              <a:rPr lang="en-US" altLang="zh-TW" sz="2000" b="0" i="0" u="none" strike="noStrike" cap="none" dirty="0" smtClean="0">
                <a:solidFill>
                  <a:schemeClr val="dk1"/>
                </a:solidFill>
                <a:cs typeface="Roboto"/>
                <a:sym typeface="Roboto"/>
              </a:rPr>
              <a:t>(</a:t>
            </a:r>
            <a:r>
              <a:rPr lang="en-US" sz="2000" b="0" i="0" u="none" strike="noStrike" cap="none" dirty="0" smtClean="0">
                <a:solidFill>
                  <a:schemeClr val="dk1"/>
                </a:solidFill>
                <a:cs typeface="Roboto"/>
                <a:sym typeface="Roboto"/>
              </a:rPr>
              <a:t>Adapting)</a:t>
            </a:r>
            <a:endParaRPr lang="en-US" sz="2000" b="0" i="0" u="none" strike="noStrike" cap="none" dirty="0">
              <a:solidFill>
                <a:schemeClr val="dk1"/>
              </a:solidFill>
              <a:cs typeface="Roboto"/>
              <a:sym typeface="Roboto"/>
            </a:endParaRPr>
          </a:p>
          <a:p>
            <a:pPr marL="342900" lvl="0" indent="-342900"/>
            <a:r>
              <a:rPr lang="zh-TW" altLang="en-US" sz="2000" dirty="0" smtClean="0"/>
              <a:t>嵌入</a:t>
            </a:r>
            <a:r>
              <a:rPr lang="en-US" altLang="zh-TW" sz="2000" b="0" i="0" u="none" strike="noStrike" cap="none" dirty="0" smtClean="0">
                <a:solidFill>
                  <a:schemeClr val="dk1"/>
                </a:solidFill>
                <a:cs typeface="Roboto"/>
                <a:sym typeface="Roboto"/>
              </a:rPr>
              <a:t>(</a:t>
            </a:r>
            <a:r>
              <a:rPr lang="en-US" sz="2000" b="0" i="0" u="none" strike="noStrike" cap="none" dirty="0" smtClean="0">
                <a:solidFill>
                  <a:schemeClr val="dk1"/>
                </a:solidFill>
                <a:cs typeface="Roboto"/>
                <a:sym typeface="Roboto"/>
              </a:rPr>
              <a:t>Inserting)</a:t>
            </a:r>
            <a:endParaRPr lang="zh-TW" altLang="en-US" sz="2000" dirty="0" smtClean="0"/>
          </a:p>
          <a:p>
            <a:pPr marL="342900" marR="0" lvl="0" indent="-342900" algn="l" rtl="0">
              <a:spcBef>
                <a:spcPts val="480"/>
              </a:spcBef>
              <a:spcAft>
                <a:spcPts val="0"/>
              </a:spcAft>
              <a:buClr>
                <a:schemeClr val="accent1"/>
              </a:buClr>
              <a:buSzPct val="85000"/>
              <a:buFont typeface="Arial"/>
              <a:buChar char="•"/>
            </a:pPr>
            <a:endParaRPr lang="en-US" sz="2400" b="0" i="0" u="none" strike="noStrike" cap="none" dirty="0">
              <a:solidFill>
                <a:schemeClr val="dk1"/>
              </a:solidFill>
              <a:cs typeface="Roboto"/>
              <a:sym typeface="Roboto"/>
            </a:endParaRPr>
          </a:p>
          <a:p>
            <a:pPr marL="182880" marR="0" lvl="0" indent="-182880" algn="l" rtl="0">
              <a:spcBef>
                <a:spcPts val="480"/>
              </a:spcBef>
              <a:buClr>
                <a:schemeClr val="accent1"/>
              </a:buClr>
              <a:buSzPct val="85000"/>
              <a:buFont typeface="Arial"/>
              <a:buNone/>
            </a:pPr>
            <a:endParaRPr sz="2400" b="0" i="0" u="none" strike="noStrike" cap="none" dirty="0">
              <a:solidFill>
                <a:schemeClr val="dk1"/>
              </a:solidFill>
              <a:cs typeface="Roboto"/>
              <a:sym typeface="Roboto"/>
            </a:endParaRPr>
          </a:p>
        </p:txBody>
      </p:sp>
      <p:pic>
        <p:nvPicPr>
          <p:cNvPr id="294" name="Shape 294"/>
          <p:cNvPicPr preferRelativeResize="0"/>
          <p:nvPr/>
        </p:nvPicPr>
        <p:blipFill rotWithShape="1">
          <a:blip r:embed="rId3">
            <a:alphaModFix/>
          </a:blip>
          <a:srcRect/>
          <a:stretch/>
        </p:blipFill>
        <p:spPr>
          <a:xfrm>
            <a:off x="5321796" y="1377183"/>
            <a:ext cx="7600936" cy="4275527"/>
          </a:xfrm>
          <a:prstGeom prst="rect">
            <a:avLst/>
          </a:prstGeom>
          <a:noFill/>
          <a:ln>
            <a:noFill/>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Shape 30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zh-TW" altLang="en-US" sz="4000" b="0" i="0" u="none" strike="noStrike" cap="none" dirty="0" smtClean="0">
                <a:solidFill>
                  <a:schemeClr val="dk2"/>
                </a:solidFill>
                <a:cs typeface="Roboto"/>
                <a:sym typeface="Roboto"/>
              </a:rPr>
              <a:t>键结</a:t>
            </a:r>
            <a:endParaRPr lang="en-US" sz="4000" b="0" i="0" u="none" strike="noStrike" cap="none" dirty="0">
              <a:solidFill>
                <a:schemeClr val="dk2"/>
              </a:solidFill>
              <a:cs typeface="Roboto"/>
              <a:sym typeface="Roboto"/>
            </a:endParaRPr>
          </a:p>
        </p:txBody>
      </p:sp>
      <p:sp>
        <p:nvSpPr>
          <p:cNvPr id="301" name="Shape 301"/>
          <p:cNvSpPr txBox="1">
            <a:spLocks noGrp="1"/>
          </p:cNvSpPr>
          <p:nvPr>
            <p:ph type="body" idx="1"/>
          </p:nvPr>
        </p:nvSpPr>
        <p:spPr>
          <a:xfrm>
            <a:off x="609600" y="1600200"/>
            <a:ext cx="5772152" cy="4876799"/>
          </a:xfrm>
          <a:prstGeom prst="rect">
            <a:avLst/>
          </a:prstGeom>
          <a:noFill/>
          <a:ln>
            <a:noFill/>
          </a:ln>
        </p:spPr>
        <p:txBody>
          <a:bodyPr lIns="91425" tIns="45700" rIns="91425" bIns="45700" anchor="t" anchorCtr="0">
            <a:noAutofit/>
          </a:bodyPr>
          <a:lstStyle/>
          <a:p>
            <a:pPr marL="0" indent="0">
              <a:spcBef>
                <a:spcPts val="0"/>
              </a:spcBef>
              <a:buSzPct val="25000"/>
              <a:buNone/>
            </a:pPr>
            <a:r>
              <a:rPr lang="zh-TW" altLang="en-US" dirty="0" smtClean="0"/>
              <a:t>开发人员可能会链结或加入自由开源软件许可组件，与你的软件产品一起运作。</a:t>
            </a:r>
            <a:endParaRPr lang="en-US" sz="2400" b="0" i="0" u="none" strike="noStrike" cap="none" dirty="0">
              <a:solidFill>
                <a:schemeClr val="dk1"/>
              </a:solidFill>
              <a:cs typeface="Roboto"/>
              <a:sym typeface="Roboto"/>
            </a:endParaRPr>
          </a:p>
          <a:p>
            <a:pPr marL="0" indent="0">
              <a:buSzPct val="25000"/>
              <a:buNone/>
            </a:pPr>
            <a:r>
              <a:rPr lang="zh-TW" altLang="en-US" dirty="0" smtClean="0"/>
              <a:t>相关的字词包括：</a:t>
            </a:r>
            <a:endParaRPr lang="en-US" sz="2400" b="0" i="0" u="none" strike="noStrike" cap="none" dirty="0">
              <a:solidFill>
                <a:schemeClr val="dk1"/>
              </a:solidFill>
              <a:cs typeface="Roboto"/>
              <a:sym typeface="Roboto"/>
            </a:endParaRPr>
          </a:p>
          <a:p>
            <a:pPr marL="342900" marR="0" lvl="0" indent="-342900" algn="l" rtl="0">
              <a:spcBef>
                <a:spcPts val="480"/>
              </a:spcBef>
              <a:spcAft>
                <a:spcPts val="0"/>
              </a:spcAft>
              <a:buClr>
                <a:schemeClr val="accent1"/>
              </a:buClr>
              <a:buSzPct val="85000"/>
              <a:buFont typeface="Arial"/>
              <a:buChar char="•"/>
            </a:pPr>
            <a:r>
              <a:rPr lang="zh-TW" altLang="en-US" sz="2000" b="0" i="0" u="none" strike="noStrike" cap="none" dirty="0" smtClean="0">
                <a:solidFill>
                  <a:schemeClr val="dk1"/>
                </a:solidFill>
                <a:cs typeface="Roboto"/>
                <a:sym typeface="Roboto"/>
              </a:rPr>
              <a:t>静态</a:t>
            </a:r>
            <a:r>
              <a:rPr lang="en-US" altLang="zh-TW" sz="2000" b="0" i="0" u="none" strike="noStrike" cap="none" dirty="0" smtClean="0">
                <a:solidFill>
                  <a:schemeClr val="dk1"/>
                </a:solidFill>
                <a:cs typeface="Roboto"/>
                <a:sym typeface="Roboto"/>
              </a:rPr>
              <a:t>/</a:t>
            </a:r>
            <a:r>
              <a:rPr lang="zh-TW" altLang="en-US" sz="2000" dirty="0" smtClean="0"/>
              <a:t>动态键结</a:t>
            </a:r>
            <a:r>
              <a:rPr lang="en-US" altLang="zh-TW" sz="2000" b="0" i="0" u="none" strike="noStrike" cap="none" dirty="0" smtClean="0">
                <a:solidFill>
                  <a:schemeClr val="dk1"/>
                </a:solidFill>
                <a:cs typeface="Roboto"/>
                <a:sym typeface="Roboto"/>
              </a:rPr>
              <a:t>(</a:t>
            </a:r>
            <a:r>
              <a:rPr lang="en-US" sz="2000" b="0" i="0" u="none" strike="noStrike" cap="none" dirty="0" smtClean="0">
                <a:solidFill>
                  <a:schemeClr val="dk1"/>
                </a:solidFill>
                <a:cs typeface="Roboto"/>
                <a:sym typeface="Roboto"/>
              </a:rPr>
              <a:t>Static/Dynamic Linking)</a:t>
            </a:r>
            <a:endParaRPr lang="en-US" sz="2000" b="0" i="0" u="none" strike="noStrike" cap="none" dirty="0">
              <a:solidFill>
                <a:schemeClr val="dk1"/>
              </a:solidFill>
              <a:cs typeface="Roboto"/>
              <a:sym typeface="Roboto"/>
            </a:endParaRPr>
          </a:p>
          <a:p>
            <a:pPr marL="342900" marR="0" lvl="0" indent="-342900" algn="l" rtl="0">
              <a:spcBef>
                <a:spcPts val="480"/>
              </a:spcBef>
              <a:spcAft>
                <a:spcPts val="0"/>
              </a:spcAft>
              <a:buClr>
                <a:schemeClr val="accent1"/>
              </a:buClr>
              <a:buSzPct val="85000"/>
              <a:buFont typeface="Arial"/>
              <a:buChar char="•"/>
            </a:pPr>
            <a:r>
              <a:rPr lang="zh-TW" altLang="en-US" sz="2000" dirty="0" smtClean="0"/>
              <a:t>配对</a:t>
            </a:r>
            <a:r>
              <a:rPr lang="en-US" altLang="zh-TW" sz="2000" b="0" i="0" u="none" strike="noStrike" cap="none" dirty="0" smtClean="0">
                <a:solidFill>
                  <a:schemeClr val="dk1"/>
                </a:solidFill>
                <a:cs typeface="Roboto"/>
                <a:sym typeface="Roboto"/>
              </a:rPr>
              <a:t>(</a:t>
            </a:r>
            <a:r>
              <a:rPr lang="en-US" sz="2000" b="0" i="0" u="none" strike="noStrike" cap="none" dirty="0" smtClean="0">
                <a:solidFill>
                  <a:schemeClr val="dk1"/>
                </a:solidFill>
                <a:cs typeface="Roboto"/>
                <a:sym typeface="Roboto"/>
              </a:rPr>
              <a:t>Pairing)</a:t>
            </a:r>
            <a:endParaRPr lang="en-US" sz="2000" b="0" i="0" u="none" strike="noStrike" cap="none" dirty="0">
              <a:solidFill>
                <a:schemeClr val="dk1"/>
              </a:solidFill>
              <a:cs typeface="Roboto"/>
              <a:sym typeface="Roboto"/>
            </a:endParaRPr>
          </a:p>
          <a:p>
            <a:pPr marL="342900" marR="0" lvl="0" indent="-342900" algn="l" rtl="0">
              <a:spcBef>
                <a:spcPts val="480"/>
              </a:spcBef>
              <a:spcAft>
                <a:spcPts val="0"/>
              </a:spcAft>
              <a:buClr>
                <a:schemeClr val="accent1"/>
              </a:buClr>
              <a:buSzPct val="85000"/>
              <a:buFont typeface="Arial"/>
              <a:buChar char="•"/>
            </a:pPr>
            <a:r>
              <a:rPr lang="zh-TW" altLang="en-US" sz="2000" dirty="0" smtClean="0"/>
              <a:t>结合</a:t>
            </a:r>
            <a:r>
              <a:rPr lang="en-US" altLang="zh-TW" sz="2000" b="0" i="0" u="none" strike="noStrike" cap="none" dirty="0" smtClean="0">
                <a:solidFill>
                  <a:schemeClr val="dk1"/>
                </a:solidFill>
                <a:cs typeface="Roboto"/>
                <a:sym typeface="Roboto"/>
              </a:rPr>
              <a:t>(</a:t>
            </a:r>
            <a:r>
              <a:rPr lang="en-US" sz="2000" b="0" i="0" u="none" strike="noStrike" cap="none" dirty="0" smtClean="0">
                <a:solidFill>
                  <a:schemeClr val="dk1"/>
                </a:solidFill>
                <a:cs typeface="Roboto"/>
                <a:sym typeface="Roboto"/>
              </a:rPr>
              <a:t>Combining)</a:t>
            </a:r>
            <a:endParaRPr lang="en-US" sz="2000" b="0" i="0" u="none" strike="noStrike" cap="none" dirty="0">
              <a:solidFill>
                <a:schemeClr val="dk1"/>
              </a:solidFill>
              <a:cs typeface="Roboto"/>
              <a:sym typeface="Roboto"/>
            </a:endParaRPr>
          </a:p>
          <a:p>
            <a:pPr marL="342900" marR="0" lvl="0" indent="-342900" algn="l" rtl="0">
              <a:spcBef>
                <a:spcPts val="480"/>
              </a:spcBef>
              <a:spcAft>
                <a:spcPts val="0"/>
              </a:spcAft>
              <a:buClr>
                <a:schemeClr val="accent1"/>
              </a:buClr>
              <a:buSzPct val="85000"/>
              <a:buFont typeface="Arial"/>
              <a:buChar char="•"/>
            </a:pPr>
            <a:r>
              <a:rPr lang="zh-TW" altLang="en-US" sz="2000" dirty="0" smtClean="0"/>
              <a:t>利用</a:t>
            </a:r>
            <a:r>
              <a:rPr lang="en-US" altLang="zh-TW" sz="2000" b="0" i="0" u="none" strike="noStrike" cap="none" dirty="0" smtClean="0">
                <a:solidFill>
                  <a:schemeClr val="dk1"/>
                </a:solidFill>
                <a:cs typeface="Roboto"/>
                <a:sym typeface="Roboto"/>
              </a:rPr>
              <a:t>(</a:t>
            </a:r>
            <a:r>
              <a:rPr lang="en-US" sz="2000" b="0" i="0" u="none" strike="noStrike" cap="none" dirty="0" smtClean="0">
                <a:solidFill>
                  <a:schemeClr val="dk1"/>
                </a:solidFill>
                <a:cs typeface="Roboto"/>
                <a:sym typeface="Roboto"/>
              </a:rPr>
              <a:t>Utilizing)</a:t>
            </a:r>
            <a:endParaRPr lang="en-US" sz="2000" b="0" i="0" u="none" strike="noStrike" cap="none" dirty="0">
              <a:solidFill>
                <a:schemeClr val="dk1"/>
              </a:solidFill>
              <a:cs typeface="Roboto"/>
              <a:sym typeface="Roboto"/>
            </a:endParaRPr>
          </a:p>
          <a:p>
            <a:pPr marL="342900" marR="0" lvl="0" indent="-342900" algn="l" rtl="0">
              <a:spcBef>
                <a:spcPts val="480"/>
              </a:spcBef>
              <a:spcAft>
                <a:spcPts val="0"/>
              </a:spcAft>
              <a:buClr>
                <a:schemeClr val="accent1"/>
              </a:buClr>
              <a:buSzPct val="85000"/>
              <a:buFont typeface="Arial"/>
              <a:buChar char="•"/>
            </a:pPr>
            <a:r>
              <a:rPr lang="zh-TW" altLang="en-US" sz="2000" dirty="0" smtClean="0"/>
              <a:t>打包</a:t>
            </a:r>
            <a:r>
              <a:rPr lang="en-US" altLang="zh-TW" sz="2000" b="0" i="0" u="none" strike="noStrike" cap="none" dirty="0" smtClean="0">
                <a:solidFill>
                  <a:schemeClr val="dk1"/>
                </a:solidFill>
                <a:cs typeface="Roboto"/>
                <a:sym typeface="Roboto"/>
              </a:rPr>
              <a:t>(</a:t>
            </a:r>
            <a:r>
              <a:rPr lang="en-US" sz="2000" b="0" i="0" u="none" strike="noStrike" cap="none" dirty="0" smtClean="0">
                <a:solidFill>
                  <a:schemeClr val="dk1"/>
                </a:solidFill>
                <a:cs typeface="Roboto"/>
                <a:sym typeface="Roboto"/>
              </a:rPr>
              <a:t>Packaging)</a:t>
            </a:r>
            <a:endParaRPr lang="en-US" sz="2000" b="0" i="0" u="none" strike="noStrike" cap="none" dirty="0">
              <a:solidFill>
                <a:schemeClr val="dk1"/>
              </a:solidFill>
              <a:cs typeface="Roboto"/>
              <a:sym typeface="Roboto"/>
            </a:endParaRPr>
          </a:p>
          <a:p>
            <a:pPr marL="342900" marR="0" lvl="0" indent="-342900" algn="l" rtl="0">
              <a:spcBef>
                <a:spcPts val="480"/>
              </a:spcBef>
              <a:spcAft>
                <a:spcPts val="0"/>
              </a:spcAft>
              <a:buClr>
                <a:schemeClr val="accent1"/>
              </a:buClr>
              <a:buSzPct val="85000"/>
              <a:buFont typeface="Arial"/>
              <a:buChar char="•"/>
            </a:pPr>
            <a:r>
              <a:rPr lang="zh-TW" altLang="en-US" sz="2000" b="0" i="0" u="none" strike="noStrike" cap="none" dirty="0" smtClean="0">
                <a:solidFill>
                  <a:schemeClr val="dk1"/>
                </a:solidFill>
                <a:cs typeface="Roboto"/>
                <a:sym typeface="Roboto"/>
              </a:rPr>
              <a:t>建立相依关系</a:t>
            </a:r>
            <a:r>
              <a:rPr lang="en-US" altLang="zh-TW" sz="2000" b="0" i="0" u="none" strike="noStrike" cap="none" dirty="0" smtClean="0">
                <a:solidFill>
                  <a:schemeClr val="dk1"/>
                </a:solidFill>
                <a:cs typeface="Roboto"/>
                <a:sym typeface="Roboto"/>
              </a:rPr>
              <a:t>(</a:t>
            </a:r>
            <a:r>
              <a:rPr lang="en-US" sz="2000" b="0" i="0" u="none" strike="noStrike" cap="none" dirty="0" smtClean="0">
                <a:solidFill>
                  <a:schemeClr val="dk1"/>
                </a:solidFill>
                <a:cs typeface="Roboto"/>
                <a:sym typeface="Roboto"/>
              </a:rPr>
              <a:t>Creating interdependency)</a:t>
            </a:r>
            <a:endParaRPr lang="zh-TW" altLang="en-US" sz="2000" dirty="0" smtClean="0"/>
          </a:p>
          <a:p>
            <a:pPr marL="182880" marR="0" lvl="0" indent="-182880" algn="l" rtl="0">
              <a:spcBef>
                <a:spcPts val="480"/>
              </a:spcBef>
              <a:buClr>
                <a:schemeClr val="accent1"/>
              </a:buClr>
              <a:buSzPct val="85000"/>
              <a:buFont typeface="Arial"/>
              <a:buNone/>
            </a:pPr>
            <a:endParaRPr sz="2400" b="0" i="0" u="none" strike="noStrike" cap="none" dirty="0">
              <a:solidFill>
                <a:schemeClr val="dk1"/>
              </a:solidFill>
              <a:cs typeface="Roboto"/>
              <a:sym typeface="Roboto"/>
            </a:endParaRPr>
          </a:p>
        </p:txBody>
      </p:sp>
      <p:pic>
        <p:nvPicPr>
          <p:cNvPr id="302" name="Shape 302"/>
          <p:cNvPicPr preferRelativeResize="0"/>
          <p:nvPr/>
        </p:nvPicPr>
        <p:blipFill rotWithShape="1">
          <a:blip r:embed="rId3">
            <a:alphaModFix/>
          </a:blip>
          <a:srcRect/>
          <a:stretch/>
        </p:blipFill>
        <p:spPr>
          <a:xfrm>
            <a:off x="4365057" y="1441279"/>
            <a:ext cx="9234920" cy="5194642"/>
          </a:xfrm>
          <a:prstGeom prst="rect">
            <a:avLst/>
          </a:prstGeom>
          <a:noFill/>
          <a:ln>
            <a:noFill/>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Shape 308"/>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zh-TW" altLang="en-US" sz="4000" b="0" i="0" u="none" strike="noStrike" cap="none" dirty="0" smtClean="0">
                <a:solidFill>
                  <a:schemeClr val="dk2"/>
                </a:solidFill>
                <a:latin typeface="Roboto"/>
                <a:ea typeface="Roboto"/>
                <a:cs typeface="Roboto"/>
                <a:sym typeface="Roboto"/>
              </a:rPr>
              <a:t>修改</a:t>
            </a:r>
            <a:endParaRPr lang="en-US" sz="4000" b="0" i="0" u="none" strike="noStrike" cap="none" dirty="0">
              <a:solidFill>
                <a:schemeClr val="dk2"/>
              </a:solidFill>
              <a:latin typeface="Roboto"/>
              <a:ea typeface="Roboto"/>
              <a:cs typeface="Roboto"/>
              <a:sym typeface="Roboto"/>
            </a:endParaRPr>
          </a:p>
        </p:txBody>
      </p:sp>
      <p:sp>
        <p:nvSpPr>
          <p:cNvPr id="309" name="Shape 309"/>
          <p:cNvSpPr txBox="1">
            <a:spLocks noGrp="1"/>
          </p:cNvSpPr>
          <p:nvPr>
            <p:ph type="body" idx="1"/>
          </p:nvPr>
        </p:nvSpPr>
        <p:spPr>
          <a:xfrm>
            <a:off x="609600" y="1600200"/>
            <a:ext cx="3604889" cy="4876799"/>
          </a:xfrm>
          <a:prstGeom prst="rect">
            <a:avLst/>
          </a:prstGeom>
          <a:noFill/>
          <a:ln>
            <a:noFill/>
          </a:ln>
        </p:spPr>
        <p:txBody>
          <a:bodyPr lIns="91425" tIns="45700" rIns="91425" bIns="45700" anchor="t" anchorCtr="0">
            <a:noAutofit/>
          </a:bodyPr>
          <a:lstStyle/>
          <a:p>
            <a:pPr marL="0" lvl="0" indent="0">
              <a:spcBef>
                <a:spcPts val="0"/>
              </a:spcBef>
              <a:buSzPct val="25000"/>
              <a:buNone/>
            </a:pPr>
            <a:r>
              <a:rPr lang="zh-TW" altLang="en-US" dirty="0" smtClean="0"/>
              <a:t>开发人员可能会对自由开源软件组件进行变动，包括：</a:t>
            </a:r>
            <a:endParaRPr lang="en-US" sz="2400" b="0" i="0" u="none" strike="noStrike" cap="none" dirty="0">
              <a:solidFill>
                <a:schemeClr val="dk1"/>
              </a:solidFill>
              <a:cs typeface="Roboto"/>
              <a:sym typeface="Roboto"/>
            </a:endParaRPr>
          </a:p>
          <a:p>
            <a:pPr marL="0" marR="0" lvl="0" indent="0" algn="l" rtl="0">
              <a:spcBef>
                <a:spcPts val="480"/>
              </a:spcBef>
              <a:spcAft>
                <a:spcPts val="0"/>
              </a:spcAft>
              <a:buClr>
                <a:schemeClr val="accent1"/>
              </a:buClr>
              <a:buSzPct val="25000"/>
              <a:buFont typeface="Arial"/>
              <a:buNone/>
            </a:pPr>
            <a:endParaRPr sz="2400" b="0" i="0" u="none" strike="noStrike" cap="none" dirty="0">
              <a:solidFill>
                <a:schemeClr val="dk1"/>
              </a:solidFill>
              <a:cs typeface="Roboto"/>
              <a:sym typeface="Roboto"/>
            </a:endParaRPr>
          </a:p>
          <a:p>
            <a:pPr lvl="0" indent="-182880"/>
            <a:r>
              <a:rPr lang="zh-TW" altLang="en-US" sz="2000" dirty="0" smtClean="0"/>
              <a:t>增加</a:t>
            </a:r>
            <a:r>
              <a:rPr lang="en-US" altLang="zh-TW" sz="2000" b="0" i="0" u="none" strike="noStrike" cap="none" dirty="0" smtClean="0">
                <a:solidFill>
                  <a:schemeClr val="dk1"/>
                </a:solidFill>
                <a:cs typeface="Roboto"/>
                <a:sym typeface="Roboto"/>
              </a:rPr>
              <a:t>/</a:t>
            </a:r>
            <a:r>
              <a:rPr lang="zh-TW" altLang="en-US" sz="2000" b="0" i="0" u="none" strike="noStrike" cap="none" dirty="0" smtClean="0">
                <a:solidFill>
                  <a:schemeClr val="dk1"/>
                </a:solidFill>
                <a:cs typeface="Roboto"/>
                <a:sym typeface="Roboto"/>
              </a:rPr>
              <a:t>注入新的程序代码到自由开源软件组件里</a:t>
            </a:r>
            <a:endParaRPr lang="zh-TW" altLang="en-US" sz="2000" dirty="0" smtClean="0"/>
          </a:p>
          <a:p>
            <a:pPr lvl="0" indent="-182880"/>
            <a:r>
              <a:rPr lang="zh-TW" altLang="en-US" sz="2000" dirty="0" smtClean="0"/>
              <a:t>对自由开源软件组件进行修正、优化，或更改</a:t>
            </a:r>
            <a:endParaRPr lang="en-US" sz="2000" b="0" i="0" u="none" strike="noStrike" cap="none" dirty="0">
              <a:solidFill>
                <a:schemeClr val="dk1"/>
              </a:solidFill>
              <a:cs typeface="Roboto"/>
              <a:sym typeface="Roboto"/>
            </a:endParaRPr>
          </a:p>
          <a:p>
            <a:pPr lvl="0" indent="-182880"/>
            <a:r>
              <a:rPr lang="zh-TW" altLang="en-US" sz="2000" dirty="0" smtClean="0"/>
              <a:t>删除或移除程序代码</a:t>
            </a:r>
            <a:endParaRPr lang="en-US" sz="2000" b="0" i="0" u="none" strike="noStrike" cap="none" dirty="0">
              <a:solidFill>
                <a:schemeClr val="dk1"/>
              </a:solidFill>
              <a:cs typeface="Roboto"/>
              <a:sym typeface="Roboto"/>
            </a:endParaRPr>
          </a:p>
        </p:txBody>
      </p:sp>
      <p:pic>
        <p:nvPicPr>
          <p:cNvPr id="310" name="Shape 310"/>
          <p:cNvPicPr preferRelativeResize="0"/>
          <p:nvPr/>
        </p:nvPicPr>
        <p:blipFill rotWithShape="1">
          <a:blip r:embed="rId3">
            <a:alphaModFix/>
          </a:blip>
          <a:srcRect/>
          <a:stretch/>
        </p:blipFill>
        <p:spPr>
          <a:xfrm>
            <a:off x="3499492" y="482418"/>
            <a:ext cx="7619997" cy="5819774"/>
          </a:xfrm>
          <a:prstGeom prst="rect">
            <a:avLst/>
          </a:prstGeom>
          <a:noFill/>
          <a:ln>
            <a:noFill/>
          </a:ln>
        </p:spPr>
      </p:pic>
      <p:sp>
        <p:nvSpPr>
          <p:cNvPr id="311" name="Shape 311"/>
          <p:cNvSpPr txBox="1"/>
          <p:nvPr/>
        </p:nvSpPr>
        <p:spPr>
          <a:xfrm>
            <a:off x="9891257" y="2744106"/>
            <a:ext cx="1850170" cy="156966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zh-TW" altLang="en-US" sz="2400" b="0" i="0" u="none" strike="noStrike" cap="none" dirty="0" smtClean="0">
                <a:solidFill>
                  <a:schemeClr val="dk1"/>
                </a:solidFill>
                <a:latin typeface="Roboto Condensed"/>
                <a:ea typeface="Roboto Condensed"/>
                <a:cs typeface="Roboto Condensed"/>
                <a:sym typeface="Roboto Condensed"/>
              </a:rPr>
              <a:t>修正</a:t>
            </a:r>
            <a:endParaRPr lang="en-US" sz="2400" b="0" i="0" u="none" strike="noStrike" cap="none" dirty="0">
              <a:solidFill>
                <a:schemeClr val="dk1"/>
              </a:solidFill>
              <a:latin typeface="Roboto Condensed"/>
              <a:ea typeface="Roboto Condensed"/>
              <a:cs typeface="Roboto Condensed"/>
              <a:sym typeface="Roboto Condensed"/>
            </a:endParaRPr>
          </a:p>
          <a:p>
            <a:pPr marL="0" marR="0" lvl="0" indent="0" algn="l" rtl="0">
              <a:spcBef>
                <a:spcPts val="0"/>
              </a:spcBef>
              <a:buSzPct val="25000"/>
              <a:buNone/>
            </a:pPr>
            <a:r>
              <a:rPr lang="zh-TW" altLang="en-US" sz="2400" dirty="0" smtClean="0">
                <a:solidFill>
                  <a:schemeClr val="dk1"/>
                </a:solidFill>
                <a:latin typeface="Roboto Condensed"/>
                <a:ea typeface="Roboto Condensed"/>
                <a:cs typeface="Roboto Condensed"/>
                <a:sym typeface="Roboto Condensed"/>
              </a:rPr>
              <a:t>优化</a:t>
            </a:r>
            <a:endParaRPr lang="en-US" sz="2400" dirty="0">
              <a:solidFill>
                <a:schemeClr val="dk1"/>
              </a:solidFill>
              <a:latin typeface="Roboto Condensed"/>
              <a:ea typeface="Roboto Condensed"/>
              <a:cs typeface="Roboto Condensed"/>
              <a:sym typeface="Roboto Condensed"/>
            </a:endParaRPr>
          </a:p>
          <a:p>
            <a:pPr marL="0" marR="0" lvl="0" indent="0" algn="l" rtl="0">
              <a:spcBef>
                <a:spcPts val="0"/>
              </a:spcBef>
              <a:buSzPct val="25000"/>
              <a:buNone/>
            </a:pPr>
            <a:r>
              <a:rPr lang="zh-TW" altLang="en-US" sz="2400" dirty="0" smtClean="0">
                <a:solidFill>
                  <a:schemeClr val="dk1"/>
                </a:solidFill>
                <a:latin typeface="Roboto Condensed"/>
                <a:ea typeface="Roboto Condensed"/>
                <a:cs typeface="Roboto Condensed"/>
                <a:sym typeface="Roboto Condensed"/>
              </a:rPr>
              <a:t>更改</a:t>
            </a:r>
            <a:endParaRPr lang="en-US" sz="2400" dirty="0">
              <a:solidFill>
                <a:schemeClr val="dk1"/>
              </a:solidFill>
              <a:latin typeface="Roboto Condensed"/>
              <a:ea typeface="Roboto Condensed"/>
              <a:cs typeface="Roboto Condensed"/>
              <a:sym typeface="Roboto Condensed"/>
            </a:endParaRPr>
          </a:p>
          <a:p>
            <a:pPr marL="0" marR="0" lvl="0" indent="0" algn="l" rtl="0">
              <a:spcBef>
                <a:spcPts val="0"/>
              </a:spcBef>
              <a:buNone/>
            </a:pPr>
            <a:endParaRPr sz="2400" dirty="0">
              <a:solidFill>
                <a:schemeClr val="dk1"/>
              </a:solidFill>
              <a:latin typeface="Roboto Condensed"/>
              <a:ea typeface="Roboto Condensed"/>
              <a:cs typeface="Roboto Condensed"/>
              <a:sym typeface="Roboto Condensed"/>
            </a:endParaRPr>
          </a:p>
        </p:txBody>
      </p:sp>
      <p:sp>
        <p:nvSpPr>
          <p:cNvPr id="312" name="Shape 312"/>
          <p:cNvSpPr txBox="1"/>
          <p:nvPr/>
        </p:nvSpPr>
        <p:spPr>
          <a:xfrm>
            <a:off x="4427521" y="1459040"/>
            <a:ext cx="1741388" cy="1107995"/>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zh-TW" altLang="en-US" sz="2400" dirty="0" smtClean="0">
                <a:solidFill>
                  <a:schemeClr val="dk1"/>
                </a:solidFill>
                <a:latin typeface="Roboto Condensed"/>
                <a:ea typeface="Roboto Condensed"/>
                <a:cs typeface="Roboto Condensed"/>
                <a:sym typeface="Roboto Condensed"/>
              </a:rPr>
              <a:t>增加</a:t>
            </a:r>
            <a:endParaRPr lang="en-US" sz="2400" dirty="0">
              <a:solidFill>
                <a:schemeClr val="dk1"/>
              </a:solidFill>
              <a:latin typeface="Roboto Condensed"/>
              <a:ea typeface="Roboto Condensed"/>
              <a:cs typeface="Roboto Condensed"/>
              <a:sym typeface="Roboto Condensed"/>
            </a:endParaRPr>
          </a:p>
          <a:p>
            <a:pPr marL="0" marR="0" lvl="0" indent="0" algn="l" rtl="0">
              <a:spcBef>
                <a:spcPts val="0"/>
              </a:spcBef>
              <a:buSzPct val="25000"/>
              <a:buNone/>
            </a:pPr>
            <a:r>
              <a:rPr lang="zh-TW" altLang="en-US" sz="2400" dirty="0" smtClean="0">
                <a:solidFill>
                  <a:schemeClr val="dk1"/>
                </a:solidFill>
                <a:latin typeface="Roboto Condensed"/>
                <a:ea typeface="Roboto Condensed"/>
                <a:cs typeface="Roboto Condensed"/>
                <a:sym typeface="Roboto Condensed"/>
              </a:rPr>
              <a:t>注入</a:t>
            </a:r>
            <a:endParaRPr lang="en-US" sz="2400" dirty="0">
              <a:solidFill>
                <a:schemeClr val="dk1"/>
              </a:solidFill>
              <a:latin typeface="Roboto Condensed"/>
              <a:ea typeface="Roboto Condensed"/>
              <a:cs typeface="Roboto Condensed"/>
              <a:sym typeface="Roboto Condensed"/>
            </a:endParaRPr>
          </a:p>
          <a:p>
            <a:pPr marL="0" marR="0" lvl="0" indent="0" algn="l" rtl="0">
              <a:spcBef>
                <a:spcPts val="0"/>
              </a:spcBef>
              <a:buNone/>
            </a:pPr>
            <a:endParaRPr sz="1800" dirty="0">
              <a:solidFill>
                <a:schemeClr val="dk1"/>
              </a:solidFill>
              <a:latin typeface="Roboto Condensed"/>
              <a:ea typeface="Roboto Condensed"/>
              <a:cs typeface="Roboto Condensed"/>
              <a:sym typeface="Roboto Condensed"/>
            </a:endParaRPr>
          </a:p>
        </p:txBody>
      </p:sp>
      <p:sp>
        <p:nvSpPr>
          <p:cNvPr id="313" name="Shape 313"/>
          <p:cNvSpPr txBox="1"/>
          <p:nvPr/>
        </p:nvSpPr>
        <p:spPr>
          <a:xfrm>
            <a:off x="4380696" y="5853144"/>
            <a:ext cx="1940134"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zh-TW" altLang="en-US" sz="2400" dirty="0" smtClean="0">
                <a:solidFill>
                  <a:schemeClr val="dk1"/>
                </a:solidFill>
                <a:latin typeface="Roboto Condensed"/>
                <a:ea typeface="Roboto Condensed"/>
                <a:cs typeface="Roboto Condensed"/>
                <a:sym typeface="Roboto Condensed"/>
              </a:rPr>
              <a:t>删除</a:t>
            </a:r>
            <a:endParaRPr lang="en-US" sz="2400" dirty="0">
              <a:solidFill>
                <a:schemeClr val="dk1"/>
              </a:solidFill>
              <a:latin typeface="Roboto Condensed"/>
              <a:ea typeface="Roboto Condensed"/>
              <a:cs typeface="Roboto Condensed"/>
              <a:sym typeface="Roboto Condensed"/>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Shape 319"/>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zh-TW" altLang="en-US" dirty="0" smtClean="0">
                <a:latin typeface="Roboto"/>
                <a:ea typeface="Roboto"/>
              </a:rPr>
              <a:t>转变</a:t>
            </a:r>
            <a:endParaRPr lang="en-US" sz="4000" b="0" i="0" u="none" strike="noStrike" cap="none" dirty="0">
              <a:solidFill>
                <a:schemeClr val="dk2"/>
              </a:solidFill>
              <a:latin typeface="Roboto"/>
              <a:ea typeface="Roboto"/>
              <a:cs typeface="Roboto"/>
              <a:sym typeface="Roboto"/>
            </a:endParaRPr>
          </a:p>
        </p:txBody>
      </p:sp>
      <p:sp>
        <p:nvSpPr>
          <p:cNvPr id="320" name="Shape 320"/>
          <p:cNvSpPr txBox="1">
            <a:spLocks noGrp="1"/>
          </p:cNvSpPr>
          <p:nvPr>
            <p:ph type="body" idx="1"/>
          </p:nvPr>
        </p:nvSpPr>
        <p:spPr>
          <a:xfrm>
            <a:off x="609600" y="1600200"/>
            <a:ext cx="5639945" cy="4876799"/>
          </a:xfrm>
          <a:prstGeom prst="rect">
            <a:avLst/>
          </a:prstGeom>
          <a:noFill/>
          <a:ln>
            <a:noFill/>
          </a:ln>
        </p:spPr>
        <p:txBody>
          <a:bodyPr lIns="91425" tIns="45700" rIns="91425" bIns="45700" anchor="t" anchorCtr="0">
            <a:noAutofit/>
          </a:bodyPr>
          <a:lstStyle/>
          <a:p>
            <a:pPr marL="0" lvl="0" indent="0">
              <a:spcBef>
                <a:spcPts val="0"/>
              </a:spcBef>
              <a:buSzPct val="25000"/>
              <a:buNone/>
            </a:pPr>
            <a:r>
              <a:rPr lang="zh-TW" altLang="en-US" dirty="0" smtClean="0"/>
              <a:t>开发者可能会转化程序代码的状态</a:t>
            </a:r>
            <a:endParaRPr lang="en-US" sz="2400" b="0" i="0" u="none" strike="noStrike" cap="none" dirty="0">
              <a:solidFill>
                <a:schemeClr val="dk1"/>
              </a:solidFill>
              <a:cs typeface="Roboto"/>
              <a:sym typeface="Roboto"/>
            </a:endParaRPr>
          </a:p>
          <a:p>
            <a:pPr marL="0" marR="0" lvl="0" indent="0" algn="l" rtl="0">
              <a:spcBef>
                <a:spcPts val="480"/>
              </a:spcBef>
              <a:spcAft>
                <a:spcPts val="0"/>
              </a:spcAft>
              <a:buClr>
                <a:schemeClr val="accent1"/>
              </a:buClr>
              <a:buSzPct val="25000"/>
              <a:buFont typeface="Arial"/>
              <a:buNone/>
            </a:pPr>
            <a:endParaRPr sz="2400" b="0" i="0" u="none" strike="noStrike" cap="none" dirty="0">
              <a:solidFill>
                <a:schemeClr val="dk1"/>
              </a:solidFill>
              <a:cs typeface="Roboto"/>
              <a:sym typeface="Roboto"/>
            </a:endParaRPr>
          </a:p>
          <a:p>
            <a:pPr marL="0" marR="0" lvl="0" indent="0" algn="l" rtl="0">
              <a:spcBef>
                <a:spcPts val="480"/>
              </a:spcBef>
              <a:spcAft>
                <a:spcPts val="0"/>
              </a:spcAft>
              <a:buClr>
                <a:schemeClr val="accent1"/>
              </a:buClr>
              <a:buSzPct val="25000"/>
              <a:buFont typeface="Arial"/>
              <a:buNone/>
            </a:pPr>
            <a:r>
              <a:rPr lang="zh-TW" altLang="en-US" dirty="0" smtClean="0"/>
              <a:t>例</a:t>
            </a:r>
            <a:r>
              <a:rPr lang="zh-TW" altLang="en-US" sz="2400" b="0" i="0" u="none" strike="noStrike" cap="none" dirty="0" smtClean="0">
                <a:solidFill>
                  <a:schemeClr val="dk1"/>
                </a:solidFill>
                <a:cs typeface="Roboto"/>
                <a:sym typeface="Roboto"/>
              </a:rPr>
              <a:t>子包括：</a:t>
            </a:r>
            <a:endParaRPr lang="en-US" sz="2400" b="0" i="0" u="none" strike="noStrike" cap="none" dirty="0">
              <a:solidFill>
                <a:schemeClr val="dk1"/>
              </a:solidFill>
              <a:cs typeface="Roboto"/>
              <a:sym typeface="Roboto"/>
            </a:endParaRPr>
          </a:p>
          <a:p>
            <a:pPr marL="342900" lvl="0" indent="-342900"/>
            <a:r>
              <a:rPr lang="zh-TW" altLang="en-US" dirty="0" smtClean="0"/>
              <a:t>将中文翻译成英文</a:t>
            </a:r>
            <a:endParaRPr lang="en-US" sz="2400" b="0" i="0" u="none" strike="noStrike" cap="none" dirty="0">
              <a:solidFill>
                <a:schemeClr val="dk1"/>
              </a:solidFill>
              <a:cs typeface="Roboto"/>
              <a:sym typeface="Roboto"/>
            </a:endParaRPr>
          </a:p>
          <a:p>
            <a:pPr marL="342900" lvl="0" indent="-342900"/>
            <a:r>
              <a:rPr lang="zh-TW" altLang="en-US" dirty="0" smtClean="0"/>
              <a:t>将</a:t>
            </a:r>
            <a:r>
              <a:rPr lang="en-US" altLang="zh-TW" dirty="0" smtClean="0"/>
              <a:t>C++</a:t>
            </a:r>
            <a:r>
              <a:rPr lang="zh-TW" altLang="en-US" dirty="0" smtClean="0"/>
              <a:t>转变为</a:t>
            </a:r>
            <a:r>
              <a:rPr lang="en-US" altLang="zh-TW" dirty="0" smtClean="0"/>
              <a:t>Java</a:t>
            </a:r>
            <a:r>
              <a:rPr lang="en-US" sz="2400" b="0" i="0" u="none" strike="noStrike" cap="none" dirty="0">
                <a:solidFill>
                  <a:schemeClr val="dk1"/>
                </a:solidFill>
                <a:cs typeface="Roboto"/>
                <a:sym typeface="Roboto"/>
              </a:rPr>
              <a:t> </a:t>
            </a:r>
          </a:p>
          <a:p>
            <a:pPr marL="342900" lvl="0" indent="-342900"/>
            <a:r>
              <a:rPr lang="zh-TW" altLang="en-US" dirty="0" smtClean="0"/>
              <a:t>编译成二进位代码</a:t>
            </a:r>
            <a:endParaRPr lang="en-US" sz="2400" b="0" i="0" u="none" strike="noStrike" cap="none" dirty="0">
              <a:solidFill>
                <a:schemeClr val="dk1"/>
              </a:solidFill>
              <a:cs typeface="Roboto"/>
              <a:sym typeface="Roboto"/>
            </a:endParaRPr>
          </a:p>
          <a:p>
            <a:pPr marL="182880" marR="0" lvl="0" indent="-182880" algn="l" rtl="0">
              <a:spcBef>
                <a:spcPts val="480"/>
              </a:spcBef>
              <a:buClr>
                <a:schemeClr val="accent1"/>
              </a:buClr>
              <a:buSzPct val="85000"/>
              <a:buFont typeface="Arial"/>
              <a:buNone/>
            </a:pPr>
            <a:endParaRPr sz="2400" b="0" i="0" u="none" strike="noStrike" cap="none" dirty="0">
              <a:solidFill>
                <a:schemeClr val="dk1"/>
              </a:solidFill>
              <a:cs typeface="Roboto"/>
              <a:sym typeface="Roboto"/>
            </a:endParaRPr>
          </a:p>
        </p:txBody>
      </p:sp>
      <p:pic>
        <p:nvPicPr>
          <p:cNvPr id="321" name="Shape 321"/>
          <p:cNvPicPr preferRelativeResize="0"/>
          <p:nvPr/>
        </p:nvPicPr>
        <p:blipFill rotWithShape="1">
          <a:blip r:embed="rId3">
            <a:alphaModFix/>
          </a:blip>
          <a:srcRect/>
          <a:stretch/>
        </p:blipFill>
        <p:spPr>
          <a:xfrm>
            <a:off x="4454473" y="913541"/>
            <a:ext cx="10158411" cy="5714105"/>
          </a:xfrm>
          <a:prstGeom prst="rect">
            <a:avLst/>
          </a:prstGeom>
          <a:noFill/>
          <a:ln>
            <a:noFill/>
          </a:ln>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Shape 327"/>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zh-TW" altLang="en-US" sz="4000" b="0" i="0" u="none" strike="noStrike" cap="none" dirty="0" smtClean="0">
                <a:solidFill>
                  <a:schemeClr val="dk2"/>
                </a:solidFill>
                <a:cs typeface="Roboto"/>
                <a:sym typeface="Roboto"/>
              </a:rPr>
              <a:t>开发工具</a:t>
            </a:r>
            <a:endParaRPr lang="en-US" sz="4000" b="0" i="0" u="none" strike="noStrike" cap="none" dirty="0">
              <a:solidFill>
                <a:schemeClr val="dk2"/>
              </a:solidFill>
              <a:cs typeface="Roboto"/>
              <a:sym typeface="Roboto"/>
            </a:endParaRPr>
          </a:p>
        </p:txBody>
      </p:sp>
      <p:sp>
        <p:nvSpPr>
          <p:cNvPr id="328" name="Shape 328"/>
          <p:cNvSpPr txBox="1">
            <a:spLocks noGrp="1"/>
          </p:cNvSpPr>
          <p:nvPr>
            <p:ph type="body" idx="1"/>
          </p:nvPr>
        </p:nvSpPr>
        <p:spPr>
          <a:xfrm>
            <a:off x="609600" y="1600200"/>
            <a:ext cx="4539915" cy="4876799"/>
          </a:xfrm>
          <a:prstGeom prst="rect">
            <a:avLst/>
          </a:prstGeom>
          <a:noFill/>
          <a:ln>
            <a:noFill/>
          </a:ln>
        </p:spPr>
        <p:txBody>
          <a:bodyPr lIns="91425" tIns="45700" rIns="91425" bIns="45700" anchor="t" anchorCtr="0">
            <a:noAutofit/>
          </a:bodyPr>
          <a:lstStyle/>
          <a:p>
            <a:pPr marL="0" lvl="0" indent="0">
              <a:spcBef>
                <a:spcPts val="0"/>
              </a:spcBef>
              <a:buSzPct val="25000"/>
              <a:buNone/>
            </a:pPr>
            <a:r>
              <a:rPr lang="zh-TW" altLang="en-US" dirty="0" smtClean="0"/>
              <a:t>开发工具可能会在幕後执行某些操作行为。</a:t>
            </a:r>
          </a:p>
          <a:p>
            <a:pPr marL="0" marR="0" lvl="0" indent="0" algn="l" rtl="0">
              <a:spcBef>
                <a:spcPts val="480"/>
              </a:spcBef>
              <a:spcAft>
                <a:spcPts val="0"/>
              </a:spcAft>
              <a:buClr>
                <a:schemeClr val="accent1"/>
              </a:buClr>
              <a:buSzPct val="25000"/>
              <a:buFont typeface="Arial"/>
              <a:buNone/>
            </a:pPr>
            <a:endParaRPr sz="2400" b="0" i="0" u="none" strike="noStrike" cap="none" dirty="0">
              <a:solidFill>
                <a:schemeClr val="dk1"/>
              </a:solidFill>
              <a:cs typeface="Roboto"/>
              <a:sym typeface="Roboto"/>
            </a:endParaRPr>
          </a:p>
          <a:p>
            <a:pPr marL="0" indent="0">
              <a:buSzPct val="25000"/>
              <a:buNone/>
            </a:pPr>
            <a:r>
              <a:rPr lang="zh-TW" altLang="en-US" dirty="0" smtClean="0"/>
              <a:t>例如，开发工具可能会将其自身的部分程序代码注入至输出成果。</a:t>
            </a:r>
            <a:endParaRPr lang="en-US" sz="2400" b="0" i="0" u="none" strike="noStrike" cap="none" dirty="0">
              <a:solidFill>
                <a:schemeClr val="dk1"/>
              </a:solidFill>
              <a:cs typeface="Roboto"/>
              <a:sym typeface="Roboto"/>
            </a:endParaRPr>
          </a:p>
          <a:p>
            <a:pPr marL="182880" marR="0" lvl="0" indent="-182880" algn="l" rtl="0">
              <a:spcBef>
                <a:spcPts val="480"/>
              </a:spcBef>
              <a:buClr>
                <a:schemeClr val="accent1"/>
              </a:buClr>
              <a:buSzPct val="85000"/>
              <a:buFont typeface="Arial"/>
              <a:buNone/>
            </a:pPr>
            <a:endParaRPr sz="2400" b="0" i="0" u="none" strike="noStrike" cap="none" dirty="0">
              <a:solidFill>
                <a:schemeClr val="dk1"/>
              </a:solidFill>
              <a:cs typeface="Roboto"/>
              <a:sym typeface="Roboto"/>
            </a:endParaRPr>
          </a:p>
        </p:txBody>
      </p:sp>
      <p:pic>
        <p:nvPicPr>
          <p:cNvPr id="329" name="Shape 329"/>
          <p:cNvPicPr preferRelativeResize="0"/>
          <p:nvPr/>
        </p:nvPicPr>
        <p:blipFill rotWithShape="1">
          <a:blip r:embed="rId3">
            <a:alphaModFix/>
          </a:blip>
          <a:srcRect/>
          <a:stretch/>
        </p:blipFill>
        <p:spPr>
          <a:xfrm>
            <a:off x="4850655" y="1104129"/>
            <a:ext cx="6156668" cy="4702155"/>
          </a:xfrm>
          <a:prstGeom prst="rect">
            <a:avLst/>
          </a:prstGeom>
          <a:noFill/>
          <a:ln>
            <a:noFill/>
          </a:ln>
        </p:spPr>
      </p:pic>
      <p:sp>
        <p:nvSpPr>
          <p:cNvPr id="330" name="Shape 330"/>
          <p:cNvSpPr txBox="1"/>
          <p:nvPr/>
        </p:nvSpPr>
        <p:spPr>
          <a:xfrm>
            <a:off x="7337884" y="1166858"/>
            <a:ext cx="2423948" cy="461664"/>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zh-TW" altLang="en-US" sz="2400" dirty="0" smtClean="0">
                <a:solidFill>
                  <a:schemeClr val="dk1"/>
                </a:solidFill>
                <a:latin typeface="Roboto Condensed"/>
                <a:ea typeface="Roboto Condensed"/>
                <a:cs typeface="Roboto Condensed"/>
                <a:sym typeface="Roboto Condensed"/>
              </a:rPr>
              <a:t>注入素材</a:t>
            </a:r>
            <a:endParaRPr lang="en-US" sz="2400" dirty="0">
              <a:solidFill>
                <a:schemeClr val="dk1"/>
              </a:solidFill>
              <a:latin typeface="Roboto Condensed"/>
              <a:ea typeface="Roboto Condensed"/>
              <a:cs typeface="Roboto Condensed"/>
              <a:sym typeface="Roboto Condensed"/>
            </a:endParaRPr>
          </a:p>
        </p:txBody>
      </p:sp>
      <p:sp>
        <p:nvSpPr>
          <p:cNvPr id="331" name="Shape 331"/>
          <p:cNvSpPr txBox="1"/>
          <p:nvPr/>
        </p:nvSpPr>
        <p:spPr>
          <a:xfrm>
            <a:off x="7200461" y="5575453"/>
            <a:ext cx="2943697" cy="461664"/>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zh-TW" altLang="en-US" sz="2400" dirty="0" smtClean="0">
                <a:solidFill>
                  <a:schemeClr val="dk1"/>
                </a:solidFill>
                <a:latin typeface="Roboto Condensed"/>
                <a:ea typeface="Roboto Condensed"/>
                <a:cs typeface="Roboto Condensed"/>
                <a:sym typeface="Roboto Condensed"/>
              </a:rPr>
              <a:t>修改素材</a:t>
            </a:r>
            <a:endParaRPr lang="en-US" sz="2400" dirty="0">
              <a:solidFill>
                <a:schemeClr val="dk1"/>
              </a:solidFill>
              <a:latin typeface="Roboto Condensed"/>
              <a:ea typeface="Roboto Condensed"/>
              <a:cs typeface="Roboto Condensed"/>
              <a:sym typeface="Roboto Condensed"/>
            </a:endParaRPr>
          </a:p>
        </p:txBody>
      </p:sp>
      <p:sp>
        <p:nvSpPr>
          <p:cNvPr id="332" name="Shape 332"/>
          <p:cNvSpPr txBox="1"/>
          <p:nvPr/>
        </p:nvSpPr>
        <p:spPr>
          <a:xfrm>
            <a:off x="8886010" y="4338982"/>
            <a:ext cx="3400897" cy="461664"/>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zh-TW" altLang="en-US" sz="2400" dirty="0" smtClean="0">
                <a:solidFill>
                  <a:schemeClr val="dk1"/>
                </a:solidFill>
                <a:latin typeface="Roboto Condensed"/>
                <a:ea typeface="Roboto Condensed"/>
                <a:cs typeface="Roboto Condensed"/>
                <a:sym typeface="Roboto Condensed"/>
              </a:rPr>
              <a:t>转变素材</a:t>
            </a:r>
            <a:endParaRPr lang="en-US" sz="2400" dirty="0">
              <a:solidFill>
                <a:schemeClr val="dk1"/>
              </a:solidFill>
              <a:latin typeface="Roboto Condensed"/>
              <a:ea typeface="Roboto Condensed"/>
              <a:cs typeface="Roboto Condensed"/>
              <a:sym typeface="Roboto Condensed"/>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rgbClr val="D2533C"/>
              </a:buClr>
              <a:buSzPct val="25000"/>
              <a:buFont typeface="Roboto"/>
              <a:buNone/>
            </a:pPr>
            <a:r>
              <a:rPr lang="zh-TW" altLang="en-US" dirty="0" smtClean="0">
                <a:solidFill>
                  <a:srgbClr val="D2533C"/>
                </a:solidFill>
              </a:rPr>
              <a:t>自由开源软件政策</a:t>
            </a:r>
            <a:endParaRPr lang="en-US" sz="4000" b="0" i="0" u="none" strike="noStrike" cap="none" dirty="0">
              <a:solidFill>
                <a:srgbClr val="D2533C"/>
              </a:solidFill>
              <a:latin typeface="Roboto"/>
              <a:ea typeface="Roboto"/>
              <a:cs typeface="Roboto"/>
              <a:sym typeface="Roboto"/>
            </a:endParaRPr>
          </a:p>
        </p:txBody>
      </p:sp>
      <p:sp>
        <p:nvSpPr>
          <p:cNvPr id="76" name="Shape 76"/>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lvl="0" indent="-182880">
              <a:spcBef>
                <a:spcPts val="0"/>
              </a:spcBef>
            </a:pPr>
            <a:r>
              <a:rPr lang="en-US" sz="2400" b="0" i="0" u="none" strike="noStrike" cap="none" dirty="0" smtClean="0">
                <a:solidFill>
                  <a:schemeClr val="dk1"/>
                </a:solidFill>
                <a:cs typeface="Roboto"/>
                <a:sym typeface="Roboto"/>
              </a:rPr>
              <a:t>&lt;&lt;</a:t>
            </a:r>
            <a:r>
              <a:rPr lang="zh-TW" altLang="en-US" dirty="0" smtClean="0"/>
              <a:t>此待补充的空白项，用以指示何处可以找到自由开源软件政策书</a:t>
            </a:r>
            <a:r>
              <a:rPr lang="en-US" altLang="zh-TW" dirty="0" smtClean="0">
                <a:sym typeface="Roboto Condensed"/>
              </a:rPr>
              <a:t>(</a:t>
            </a:r>
            <a:r>
              <a:rPr lang="zh-TW" altLang="en-US" dirty="0" smtClean="0">
                <a:sym typeface="Roboto Condensed"/>
              </a:rPr>
              <a:t>依</a:t>
            </a:r>
            <a:r>
              <a:rPr lang="en-US" altLang="zh-TW" dirty="0" err="1" smtClean="0">
                <a:sym typeface="Roboto Condensed"/>
              </a:rPr>
              <a:t>OpenChain</a:t>
            </a:r>
            <a:r>
              <a:rPr lang="zh-TW" altLang="en-US" dirty="0" smtClean="0">
                <a:sym typeface="Roboto Condensed"/>
              </a:rPr>
              <a:t>规范书 </a:t>
            </a:r>
            <a:r>
              <a:rPr lang="en-US" altLang="zh-TW" dirty="0" smtClean="0">
                <a:sym typeface="Roboto Condensed"/>
              </a:rPr>
              <a:t>1.1 </a:t>
            </a:r>
            <a:r>
              <a:rPr lang="zh-TW" altLang="en-US" dirty="0" smtClean="0">
                <a:sym typeface="Roboto Condensed"/>
              </a:rPr>
              <a:t>版第</a:t>
            </a:r>
            <a:r>
              <a:rPr lang="en-US" altLang="zh-TW" dirty="0" smtClean="0">
                <a:sym typeface="Roboto Condensed"/>
              </a:rPr>
              <a:t>1.1.1</a:t>
            </a:r>
            <a:r>
              <a:rPr lang="zh-TW" altLang="en-US" dirty="0" smtClean="0">
                <a:sym typeface="Roboto Condensed"/>
              </a:rPr>
              <a:t>项要求</a:t>
            </a:r>
            <a:r>
              <a:rPr lang="en-US" altLang="zh-TW" dirty="0" smtClean="0">
                <a:sym typeface="Roboto Condensed"/>
              </a:rPr>
              <a:t>)</a:t>
            </a:r>
            <a:r>
              <a:rPr lang="en-US" sz="2400" b="0" i="0" u="none" strike="noStrike" cap="none" dirty="0" smtClean="0">
                <a:solidFill>
                  <a:schemeClr val="dk1"/>
                </a:solidFill>
                <a:cs typeface="Roboto"/>
                <a:sym typeface="Roboto"/>
              </a:rPr>
              <a:t>&gt;&gt;</a:t>
            </a:r>
            <a:endParaRPr lang="en-US" sz="2400" b="0" i="0" u="none" strike="noStrike" cap="none" dirty="0">
              <a:solidFill>
                <a:schemeClr val="dk1"/>
              </a:solidFill>
              <a:cs typeface="Roboto"/>
              <a:sym typeface="Roboto"/>
            </a:endParaRPr>
          </a:p>
          <a:p>
            <a:pPr marL="0" marR="0" lvl="0" indent="0" algn="l" rtl="0">
              <a:spcBef>
                <a:spcPts val="480"/>
              </a:spcBef>
              <a:spcAft>
                <a:spcPts val="0"/>
              </a:spcAft>
              <a:buClr>
                <a:schemeClr val="accent1"/>
              </a:buClr>
              <a:buSzPct val="25000"/>
              <a:buFont typeface="Arial"/>
              <a:buNone/>
            </a:pPr>
            <a:endParaRPr sz="2400" b="0" i="0" u="none" strike="noStrike" cap="none" dirty="0">
              <a:solidFill>
                <a:schemeClr val="dk1"/>
              </a:solidFill>
              <a:cs typeface="Roboto"/>
              <a:sym typeface="Roboto"/>
            </a:endParaRPr>
          </a:p>
          <a:p>
            <a:pPr lvl="0" indent="-182880"/>
            <a:r>
              <a:rPr lang="zh-TW" altLang="en-US" sz="2400" b="0" i="0" u="none" strike="noStrike" cap="none" dirty="0" smtClean="0">
                <a:solidFill>
                  <a:schemeClr val="dk1"/>
                </a:solidFill>
                <a:cs typeface="Roboto"/>
                <a:sym typeface="Roboto"/>
              </a:rPr>
              <a:t>你可透过</a:t>
            </a:r>
            <a:r>
              <a:rPr lang="en-US" altLang="zh-TW" sz="2400" b="0" i="0" u="none" strike="noStrike" cap="none" dirty="0" smtClean="0">
                <a:solidFill>
                  <a:schemeClr val="dk1"/>
                </a:solidFill>
                <a:cs typeface="Roboto"/>
                <a:sym typeface="Roboto"/>
              </a:rPr>
              <a:t>Linux Foundation</a:t>
            </a:r>
            <a:r>
              <a:rPr lang="zh-TW" altLang="en-US" sz="2400" b="0" i="0" u="none" strike="noStrike" cap="none" dirty="0" smtClean="0">
                <a:solidFill>
                  <a:schemeClr val="dk1"/>
                </a:solidFill>
                <a:cs typeface="Roboto"/>
                <a:sym typeface="Roboto"/>
              </a:rPr>
              <a:t>开源合规专案取得一份自由开源软件政策书的范本 </a:t>
            </a:r>
            <a:r>
              <a:rPr lang="en-US" altLang="zh-TW" dirty="0" smtClean="0">
                <a:hlinkClick r:id="rId3"/>
              </a:rPr>
              <a:t>https://www.linux.com/publications/generic-foss-policy</a:t>
            </a:r>
            <a:endParaRPr lang="en-US" sz="2000" b="0" i="0" u="sng" strike="noStrike" cap="none" dirty="0">
              <a:solidFill>
                <a:schemeClr val="hlink"/>
              </a:solidFill>
              <a:cs typeface="Roboto Mono"/>
              <a:sym typeface="Roboto Mono"/>
              <a:hlinkClick r:id="rId3"/>
            </a:endParaRPr>
          </a:p>
          <a:p>
            <a:pPr marL="182880" marR="0" lvl="0" indent="-182880" algn="l" rtl="0">
              <a:spcBef>
                <a:spcPts val="480"/>
              </a:spcBef>
              <a:buClr>
                <a:schemeClr val="accent1"/>
              </a:buClr>
              <a:buSzPct val="85000"/>
              <a:buFont typeface="Arial"/>
              <a:buNone/>
            </a:pPr>
            <a:endParaRPr sz="2400" b="0" i="0" u="none" strike="noStrike" cap="none" dirty="0">
              <a:solidFill>
                <a:schemeClr val="dk1"/>
              </a:solidFill>
              <a:cs typeface="Roboto"/>
              <a:sym typeface="Roboto"/>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Shape 338"/>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zh-TW" altLang="en-US" sz="4000" b="0" i="0" u="none" strike="noStrike" cap="none" dirty="0" smtClean="0">
                <a:solidFill>
                  <a:schemeClr val="dk2"/>
                </a:solidFill>
                <a:cs typeface="Roboto"/>
                <a:sym typeface="Roboto"/>
              </a:rPr>
              <a:t>自由开源软件组件如何被发行？</a:t>
            </a:r>
            <a:endParaRPr lang="en-US" sz="4000" b="0" i="0" u="none" strike="noStrike" cap="none" dirty="0">
              <a:solidFill>
                <a:schemeClr val="dk2"/>
              </a:solidFill>
              <a:cs typeface="Roboto"/>
              <a:sym typeface="Roboto"/>
            </a:endParaRPr>
          </a:p>
        </p:txBody>
      </p:sp>
      <p:sp>
        <p:nvSpPr>
          <p:cNvPr id="339" name="Shape 339"/>
          <p:cNvSpPr txBox="1">
            <a:spLocks noGrp="1"/>
          </p:cNvSpPr>
          <p:nvPr>
            <p:ph type="body" idx="1"/>
          </p:nvPr>
        </p:nvSpPr>
        <p:spPr>
          <a:xfrm>
            <a:off x="609600" y="1600200"/>
            <a:ext cx="10972799" cy="5123734"/>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zh-TW" altLang="en-US" sz="2400" b="0" i="0" u="none" strike="noStrike" cap="none" dirty="0" smtClean="0">
                <a:solidFill>
                  <a:schemeClr val="dk1"/>
                </a:solidFill>
                <a:cs typeface="Roboto"/>
                <a:sym typeface="Roboto"/>
              </a:rPr>
              <a:t>谁会收受到这些软件？</a:t>
            </a:r>
            <a:endParaRPr lang="en-US" sz="2400" b="0" i="0" u="none" strike="noStrike" cap="none" dirty="0">
              <a:solidFill>
                <a:schemeClr val="dk1"/>
              </a:solidFill>
              <a:cs typeface="Roboto"/>
              <a:sym typeface="Roboto"/>
            </a:endParaRPr>
          </a:p>
          <a:p>
            <a:pPr marL="560070" marR="0" lvl="1" indent="-293369" algn="l" rtl="0">
              <a:spcBef>
                <a:spcPts val="480"/>
              </a:spcBef>
              <a:spcAft>
                <a:spcPts val="0"/>
              </a:spcAft>
              <a:buClr>
                <a:schemeClr val="accent1"/>
              </a:buClr>
              <a:buSzPct val="85000"/>
              <a:buFont typeface="Arial"/>
              <a:buChar char="•"/>
            </a:pPr>
            <a:r>
              <a:rPr lang="zh-TW" altLang="en-US" sz="2400" b="0" i="0" u="none" strike="noStrike" cap="none" dirty="0" smtClean="0">
                <a:solidFill>
                  <a:schemeClr val="dk1"/>
                </a:solidFill>
                <a:latin typeface="Times New Roman" pitchFamily="18" charset="0"/>
                <a:ea typeface="新細明體" pitchFamily="18" charset="-120"/>
                <a:cs typeface="Roboto"/>
                <a:sym typeface="Roboto"/>
              </a:rPr>
              <a:t>顾客</a:t>
            </a:r>
            <a:r>
              <a:rPr lang="en-US" sz="2400" b="0" i="0" u="none" strike="noStrike" cap="none" dirty="0" smtClean="0">
                <a:solidFill>
                  <a:schemeClr val="dk1"/>
                </a:solidFill>
                <a:latin typeface="Times New Roman" pitchFamily="18" charset="0"/>
                <a:ea typeface="新細明體" pitchFamily="18" charset="-120"/>
                <a:cs typeface="Roboto"/>
                <a:sym typeface="Roboto"/>
              </a:rPr>
              <a:t>/</a:t>
            </a:r>
            <a:r>
              <a:rPr lang="zh-TW" altLang="en-US" sz="2400" dirty="0" smtClean="0">
                <a:latin typeface="Times New Roman" pitchFamily="18" charset="0"/>
                <a:ea typeface="新細明體" pitchFamily="18" charset="-120"/>
              </a:rPr>
              <a:t>合作夥伴</a:t>
            </a:r>
            <a:endParaRPr lang="en-US" sz="2400" b="0" i="0" u="none" strike="noStrike" cap="none" dirty="0">
              <a:solidFill>
                <a:schemeClr val="dk1"/>
              </a:solidFill>
              <a:latin typeface="Times New Roman" pitchFamily="18" charset="0"/>
              <a:ea typeface="新細明體" pitchFamily="18" charset="-120"/>
              <a:cs typeface="Roboto"/>
              <a:sym typeface="Roboto"/>
            </a:endParaRPr>
          </a:p>
          <a:p>
            <a:pPr marL="560070" marR="0" lvl="1" indent="-293369" algn="l" rtl="0">
              <a:spcBef>
                <a:spcPts val="480"/>
              </a:spcBef>
              <a:spcAft>
                <a:spcPts val="0"/>
              </a:spcAft>
              <a:buClr>
                <a:schemeClr val="accent1"/>
              </a:buClr>
              <a:buSzPct val="85000"/>
              <a:buFont typeface="Arial"/>
              <a:buChar char="•"/>
            </a:pPr>
            <a:r>
              <a:rPr lang="zh-TW" altLang="en-US" sz="2400" b="0" i="0" u="none" strike="noStrike" cap="none" dirty="0" smtClean="0">
                <a:solidFill>
                  <a:schemeClr val="dk1"/>
                </a:solidFill>
                <a:latin typeface="Times New Roman" pitchFamily="18" charset="0"/>
                <a:ea typeface="新細明體" pitchFamily="18" charset="-120"/>
                <a:cs typeface="Roboto"/>
                <a:sym typeface="Roboto"/>
              </a:rPr>
              <a:t>社区项目</a:t>
            </a:r>
            <a:endParaRPr lang="en-US" sz="2400" b="0" i="0" u="none" strike="noStrike" cap="none" dirty="0">
              <a:solidFill>
                <a:schemeClr val="dk1"/>
              </a:solidFill>
              <a:latin typeface="Times New Roman" pitchFamily="18" charset="0"/>
              <a:ea typeface="新細明體" pitchFamily="18" charset="-120"/>
              <a:cs typeface="Roboto"/>
              <a:sym typeface="Roboto"/>
            </a:endParaRPr>
          </a:p>
          <a:p>
            <a:pPr marL="560070" lvl="1" indent="-293369">
              <a:spcBef>
                <a:spcPts val="480"/>
              </a:spcBef>
            </a:pPr>
            <a:r>
              <a:rPr lang="zh-TW" altLang="en-US" sz="2400" dirty="0" smtClean="0">
                <a:latin typeface="Times New Roman" pitchFamily="18" charset="0"/>
                <a:ea typeface="新細明體" pitchFamily="18" charset="-120"/>
              </a:rPr>
              <a:t>在商业团体范围内的另一个法人</a:t>
            </a:r>
            <a:r>
              <a:rPr lang="en-US" altLang="zh-TW" sz="2400" dirty="0" smtClean="0">
                <a:latin typeface="Times New Roman" pitchFamily="18" charset="0"/>
                <a:ea typeface="新細明體" pitchFamily="18" charset="-120"/>
              </a:rPr>
              <a:t>(</a:t>
            </a:r>
            <a:r>
              <a:rPr lang="zh-TW" altLang="en-US" sz="2400" dirty="0" smtClean="0">
                <a:latin typeface="Times New Roman" pitchFamily="18" charset="0"/>
                <a:ea typeface="新細明體" pitchFamily="18" charset="-120"/>
              </a:rPr>
              <a:t>这可能会被视为发行</a:t>
            </a:r>
            <a:r>
              <a:rPr lang="en-US" altLang="zh-TW" sz="2400" dirty="0" smtClean="0">
                <a:latin typeface="Times New Roman" pitchFamily="18" charset="0"/>
                <a:ea typeface="新細明體" pitchFamily="18" charset="-120"/>
              </a:rPr>
              <a:t>)</a:t>
            </a:r>
            <a:endParaRPr sz="2400" b="0" i="0" u="none" strike="noStrike" cap="none" dirty="0">
              <a:solidFill>
                <a:schemeClr val="dk1"/>
              </a:solidFill>
              <a:latin typeface="Times New Roman" pitchFamily="18" charset="0"/>
              <a:ea typeface="新細明體" pitchFamily="18" charset="-120"/>
              <a:cs typeface="Roboto"/>
              <a:sym typeface="Roboto"/>
            </a:endParaRPr>
          </a:p>
          <a:p>
            <a:pPr marL="182880" marR="0" lvl="0" indent="-182880" algn="l" rtl="0">
              <a:spcBef>
                <a:spcPts val="480"/>
              </a:spcBef>
              <a:spcAft>
                <a:spcPts val="0"/>
              </a:spcAft>
              <a:buClr>
                <a:schemeClr val="accent1"/>
              </a:buClr>
              <a:buSzPct val="85000"/>
              <a:buFont typeface="Arial"/>
              <a:buChar char="•"/>
            </a:pPr>
            <a:r>
              <a:rPr lang="zh-TW" altLang="en-US" sz="2400" b="0" i="0" u="none" strike="noStrike" cap="none" dirty="0" smtClean="0">
                <a:solidFill>
                  <a:schemeClr val="dk1"/>
                </a:solidFill>
                <a:cs typeface="Roboto"/>
                <a:sym typeface="Roboto"/>
              </a:rPr>
              <a:t>传递的形式是什麽？</a:t>
            </a:r>
            <a:endParaRPr lang="en-US" sz="2400" b="0" i="0" u="none" strike="noStrike" cap="none" dirty="0">
              <a:solidFill>
                <a:schemeClr val="dk1"/>
              </a:solidFill>
              <a:cs typeface="Roboto"/>
              <a:sym typeface="Roboto"/>
            </a:endParaRPr>
          </a:p>
          <a:p>
            <a:pPr marL="560070" marR="0" lvl="1" indent="-293369" algn="l" rtl="0">
              <a:spcBef>
                <a:spcPts val="480"/>
              </a:spcBef>
              <a:spcAft>
                <a:spcPts val="0"/>
              </a:spcAft>
              <a:buClr>
                <a:schemeClr val="accent1"/>
              </a:buClr>
              <a:buSzPct val="85000"/>
              <a:buFont typeface="Arial"/>
              <a:buChar char="•"/>
            </a:pPr>
            <a:r>
              <a:rPr lang="zh-TW" altLang="en-US" sz="2400" b="0" i="0" u="none" strike="noStrike" cap="none" dirty="0" smtClean="0">
                <a:solidFill>
                  <a:schemeClr val="dk1"/>
                </a:solidFill>
                <a:latin typeface="Times New Roman" pitchFamily="18" charset="0"/>
                <a:ea typeface="新細明體" pitchFamily="18" charset="-120"/>
                <a:cs typeface="Roboto"/>
                <a:sym typeface="Roboto"/>
              </a:rPr>
              <a:t>以程序源代码传递</a:t>
            </a:r>
            <a:endParaRPr lang="en-US" sz="2400" b="0" i="0" u="none" strike="noStrike" cap="none" dirty="0">
              <a:solidFill>
                <a:schemeClr val="dk1"/>
              </a:solidFill>
              <a:latin typeface="Times New Roman" pitchFamily="18" charset="0"/>
              <a:ea typeface="新細明體" pitchFamily="18" charset="-120"/>
              <a:cs typeface="Roboto"/>
              <a:sym typeface="Roboto"/>
            </a:endParaRPr>
          </a:p>
          <a:p>
            <a:pPr marL="560070" marR="0" lvl="1" indent="-293369" algn="l" rtl="0">
              <a:spcBef>
                <a:spcPts val="480"/>
              </a:spcBef>
              <a:spcAft>
                <a:spcPts val="0"/>
              </a:spcAft>
              <a:buClr>
                <a:schemeClr val="accent1"/>
              </a:buClr>
              <a:buSzPct val="85000"/>
              <a:buFont typeface="Arial"/>
              <a:buChar char="•"/>
            </a:pPr>
            <a:r>
              <a:rPr lang="zh-TW" altLang="en-US" sz="2400" dirty="0" smtClean="0">
                <a:latin typeface="Times New Roman" pitchFamily="18" charset="0"/>
                <a:ea typeface="新細明體" pitchFamily="18" charset="-120"/>
              </a:rPr>
              <a:t>以二进位代码传递</a:t>
            </a:r>
            <a:endParaRPr lang="en-US" sz="2400" b="0" i="0" u="none" strike="noStrike" cap="none" dirty="0">
              <a:solidFill>
                <a:schemeClr val="dk1"/>
              </a:solidFill>
              <a:latin typeface="Times New Roman" pitchFamily="18" charset="0"/>
              <a:ea typeface="新細明體" pitchFamily="18" charset="-120"/>
              <a:cs typeface="Roboto"/>
              <a:sym typeface="Roboto"/>
            </a:endParaRPr>
          </a:p>
          <a:p>
            <a:pPr marL="560070" marR="0" lvl="1" indent="-293369" algn="l" rtl="0">
              <a:spcBef>
                <a:spcPts val="480"/>
              </a:spcBef>
              <a:buClr>
                <a:schemeClr val="accent1"/>
              </a:buClr>
              <a:buSzPct val="85000"/>
              <a:buFont typeface="Arial"/>
              <a:buChar char="•"/>
            </a:pPr>
            <a:r>
              <a:rPr lang="zh-TW" altLang="en-US" sz="2400" b="0" i="0" u="none" strike="noStrike" cap="none" dirty="0" smtClean="0">
                <a:solidFill>
                  <a:schemeClr val="dk1"/>
                </a:solidFill>
                <a:latin typeface="Times New Roman" pitchFamily="18" charset="0"/>
                <a:ea typeface="新細明體" pitchFamily="18" charset="-120"/>
                <a:cs typeface="Roboto"/>
                <a:sym typeface="Roboto"/>
              </a:rPr>
              <a:t>预载到硬体里</a:t>
            </a:r>
            <a:endParaRPr lang="en-US" sz="2400" b="0" i="0" u="none" strike="noStrike" cap="none" dirty="0">
              <a:solidFill>
                <a:schemeClr val="dk1"/>
              </a:solidFill>
              <a:latin typeface="Times New Roman" pitchFamily="18" charset="0"/>
              <a:ea typeface="新細明體" pitchFamily="18" charset="-120"/>
              <a:cs typeface="Roboto"/>
              <a:sym typeface="Roboto"/>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Shape 345"/>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lvl="0">
              <a:buSzPct val="25000"/>
            </a:pPr>
            <a:r>
              <a:rPr lang="zh-TW" altLang="en-US" dirty="0" smtClean="0"/>
              <a:t>检测你的了解程度</a:t>
            </a:r>
            <a:endParaRPr lang="en-US" sz="4000" b="0" i="0" u="none" strike="noStrike" cap="none" dirty="0">
              <a:solidFill>
                <a:schemeClr val="dk2"/>
              </a:solidFill>
              <a:latin typeface="Roboto"/>
              <a:ea typeface="Roboto"/>
              <a:cs typeface="Roboto"/>
              <a:sym typeface="Roboto"/>
            </a:endParaRPr>
          </a:p>
        </p:txBody>
      </p:sp>
      <p:sp>
        <p:nvSpPr>
          <p:cNvPr id="346" name="Shape 346"/>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lvl="0" indent="-182880">
              <a:spcBef>
                <a:spcPts val="0"/>
              </a:spcBef>
            </a:pPr>
            <a:r>
              <a:rPr lang="zh-TW" altLang="en-US" dirty="0" smtClean="0"/>
              <a:t>合并</a:t>
            </a:r>
            <a:r>
              <a:rPr lang="en-US" altLang="zh-TW" dirty="0" smtClean="0"/>
              <a:t>(</a:t>
            </a:r>
            <a:r>
              <a:rPr lang="en-US" dirty="0" smtClean="0"/>
              <a:t>Incorporation)</a:t>
            </a:r>
            <a:r>
              <a:rPr lang="zh-TW" altLang="en-US" dirty="0" smtClean="0"/>
              <a:t>是什麽？</a:t>
            </a:r>
          </a:p>
          <a:p>
            <a:pPr lvl="0" indent="-182880">
              <a:spcBef>
                <a:spcPts val="0"/>
              </a:spcBef>
            </a:pPr>
            <a:r>
              <a:rPr lang="zh-TW" altLang="en-US" dirty="0" smtClean="0"/>
              <a:t>键结</a:t>
            </a:r>
            <a:r>
              <a:rPr lang="en-US" altLang="zh-TW" dirty="0" smtClean="0"/>
              <a:t>(</a:t>
            </a:r>
            <a:r>
              <a:rPr lang="en-US" dirty="0" smtClean="0"/>
              <a:t>Linking)</a:t>
            </a:r>
            <a:r>
              <a:rPr lang="zh-TW" altLang="en-US" dirty="0" smtClean="0"/>
              <a:t>是什麽？</a:t>
            </a:r>
          </a:p>
          <a:p>
            <a:pPr lvl="0" indent="-182880">
              <a:spcBef>
                <a:spcPts val="0"/>
              </a:spcBef>
            </a:pPr>
            <a:r>
              <a:rPr lang="zh-TW" altLang="en-US" dirty="0" smtClean="0"/>
              <a:t>修改</a:t>
            </a:r>
            <a:r>
              <a:rPr lang="en-US" altLang="zh-TW" dirty="0" smtClean="0"/>
              <a:t>(</a:t>
            </a:r>
            <a:r>
              <a:rPr lang="en-US" dirty="0" smtClean="0"/>
              <a:t>Modification)</a:t>
            </a:r>
            <a:r>
              <a:rPr lang="zh-TW" altLang="en-US" dirty="0" smtClean="0"/>
              <a:t>是什麽？</a:t>
            </a:r>
          </a:p>
          <a:p>
            <a:pPr lvl="0" indent="-182880">
              <a:spcBef>
                <a:spcPts val="0"/>
              </a:spcBef>
            </a:pPr>
            <a:r>
              <a:rPr lang="zh-TW" altLang="en-US" dirty="0" smtClean="0"/>
              <a:t>转变</a:t>
            </a:r>
            <a:r>
              <a:rPr lang="en-US" altLang="zh-TW" dirty="0" smtClean="0"/>
              <a:t>(</a:t>
            </a:r>
            <a:r>
              <a:rPr lang="en-US" dirty="0" smtClean="0"/>
              <a:t>Translation)</a:t>
            </a:r>
            <a:r>
              <a:rPr lang="zh-TW" altLang="en-US" dirty="0" smtClean="0"/>
              <a:t>是什麽？</a:t>
            </a:r>
          </a:p>
          <a:p>
            <a:pPr lvl="0" indent="-182880">
              <a:spcBef>
                <a:spcPts val="0"/>
              </a:spcBef>
            </a:pPr>
            <a:r>
              <a:rPr lang="zh-TW" altLang="en-US" dirty="0" smtClean="0"/>
              <a:t>评估发行的重要要素是什麽？</a:t>
            </a:r>
            <a:endParaRPr sz="2400" b="0" i="0" u="none" strike="noStrike" cap="none" dirty="0">
              <a:solidFill>
                <a:schemeClr val="dk1"/>
              </a:solidFill>
              <a:cs typeface="Roboto"/>
              <a:sym typeface="Roboto"/>
            </a:endParaRPr>
          </a:p>
          <a:p>
            <a:pPr marL="182880" marR="0" lvl="0" indent="-182880" algn="l" rtl="0">
              <a:spcBef>
                <a:spcPts val="480"/>
              </a:spcBef>
              <a:buClr>
                <a:schemeClr val="accent1"/>
              </a:buClr>
              <a:buSzPct val="85000"/>
              <a:buFont typeface="Arial"/>
              <a:buNone/>
            </a:pPr>
            <a:endParaRPr sz="2400" b="0" i="0" u="none" strike="noStrike" cap="none" dirty="0">
              <a:solidFill>
                <a:schemeClr val="dk1"/>
              </a:solidFill>
              <a:cs typeface="Roboto"/>
              <a:sym typeface="Roboto"/>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Shape 352"/>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Roboto"/>
              <a:buNone/>
            </a:pPr>
            <a:r>
              <a:rPr lang="zh-TW" altLang="en-US" sz="3200" b="0" i="0" u="none" strike="noStrike" cap="none" dirty="0" smtClean="0">
                <a:solidFill>
                  <a:schemeClr val="lt2"/>
                </a:solidFill>
                <a:latin typeface="Roboto"/>
                <a:ea typeface="Roboto"/>
                <a:cs typeface="Roboto"/>
                <a:sym typeface="Roboto"/>
              </a:rPr>
              <a:t>章节五</a:t>
            </a:r>
            <a:endParaRPr lang="en-US" sz="3200" b="0" i="0" u="none" strike="noStrike" cap="none" dirty="0">
              <a:solidFill>
                <a:schemeClr val="lt2"/>
              </a:solidFill>
              <a:latin typeface="Roboto"/>
              <a:ea typeface="Roboto"/>
              <a:cs typeface="Roboto"/>
              <a:sym typeface="Roboto"/>
            </a:endParaRPr>
          </a:p>
        </p:txBody>
      </p:sp>
      <p:sp>
        <p:nvSpPr>
          <p:cNvPr id="353" name="Shape 353"/>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lvl="0">
              <a:spcBef>
                <a:spcPts val="0"/>
              </a:spcBef>
              <a:buSzPct val="25000"/>
            </a:pPr>
            <a:r>
              <a:rPr lang="zh-TW" altLang="en-US" dirty="0" smtClean="0"/>
              <a:t>进行自由开源软件审核</a:t>
            </a:r>
            <a:endParaRPr lang="en-US" sz="4800" b="0" i="0" u="none" strike="noStrike" cap="none" dirty="0">
              <a:solidFill>
                <a:schemeClr val="lt2"/>
              </a:solidFill>
              <a:latin typeface="Roboto Medium"/>
              <a:ea typeface="Roboto Medium"/>
              <a:cs typeface="Roboto Medium"/>
              <a:sym typeface="Roboto Medium"/>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Shape 359"/>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zh-TW" altLang="en-US" sz="4000" b="0" i="0" u="none" strike="noStrike" cap="none" dirty="0" smtClean="0">
                <a:solidFill>
                  <a:schemeClr val="dk2"/>
                </a:solidFill>
                <a:cs typeface="Roboto"/>
                <a:sym typeface="Roboto"/>
              </a:rPr>
              <a:t>自由开源软件审核</a:t>
            </a:r>
            <a:endParaRPr lang="en-US" sz="4000" b="0" i="0" u="none" strike="noStrike" cap="none" dirty="0">
              <a:solidFill>
                <a:schemeClr val="dk2"/>
              </a:solidFill>
              <a:cs typeface="Roboto"/>
              <a:sym typeface="Roboto"/>
            </a:endParaRPr>
          </a:p>
        </p:txBody>
      </p:sp>
      <p:sp>
        <p:nvSpPr>
          <p:cNvPr id="360" name="Shape 360"/>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lvl="0" indent="-182880">
              <a:spcBef>
                <a:spcPts val="0"/>
              </a:spcBef>
            </a:pPr>
            <a:r>
              <a:rPr lang="zh-TW" altLang="en-US" dirty="0" smtClean="0"/>
              <a:t>在专案及产品管理与工程师，已就推荐的自由开源软件组件进行可用性及品质的审核後，使用该选定组件牵涉到的权利与义务关系之审核，应被启动。</a:t>
            </a:r>
            <a:endParaRPr lang="en-US" altLang="zh-TW" dirty="0" smtClean="0"/>
          </a:p>
          <a:p>
            <a:pPr lvl="0" indent="-182880">
              <a:spcBef>
                <a:spcPts val="0"/>
              </a:spcBef>
            </a:pPr>
            <a:r>
              <a:rPr lang="zh-TW" altLang="en-US" dirty="0" smtClean="0"/>
              <a:t>搜集相关信息</a:t>
            </a:r>
            <a:endParaRPr lang="en-US" sz="2400" b="0" i="0" u="none" strike="noStrike" cap="none" dirty="0">
              <a:solidFill>
                <a:schemeClr val="dk1"/>
              </a:solidFill>
              <a:cs typeface="Roboto"/>
              <a:sym typeface="Roboto"/>
            </a:endParaRPr>
          </a:p>
          <a:p>
            <a:pPr indent="-182880"/>
            <a:r>
              <a:rPr lang="zh-TW" altLang="en-US" i="1" dirty="0" smtClean="0"/>
              <a:t>自由开源软件审核</a:t>
            </a:r>
            <a:r>
              <a:rPr lang="zh-TW" altLang="en-US" dirty="0" smtClean="0"/>
              <a:t>流程，是自由开源软件合规专案的关键元素。透过此流程，公司得以分析其采用的自由开源软件，并理解其权利与义务关系。</a:t>
            </a:r>
            <a:endParaRPr lang="en-US" sz="2400" b="0" i="0" u="none" strike="noStrike" cap="none" dirty="0">
              <a:solidFill>
                <a:schemeClr val="dk1"/>
              </a:solidFill>
              <a:cs typeface="Roboto"/>
              <a:sym typeface="Roboto"/>
            </a:endParaRPr>
          </a:p>
          <a:p>
            <a:pPr indent="-182880"/>
            <a:r>
              <a:rPr lang="zh-TW" altLang="en-US" dirty="0" smtClean="0"/>
              <a:t>自由开源软件审核流程，包含以下几个步骤：</a:t>
            </a:r>
            <a:endParaRPr lang="en-US" sz="2400" b="0" i="0" u="none" strike="noStrike" cap="none" dirty="0">
              <a:solidFill>
                <a:schemeClr val="dk1"/>
              </a:solidFill>
              <a:cs typeface="Roboto"/>
              <a:sym typeface="Roboto"/>
            </a:endParaRPr>
          </a:p>
          <a:p>
            <a:pPr marL="457200" marR="0" lvl="1" indent="-190500" algn="l" rtl="0">
              <a:lnSpc>
                <a:spcPct val="150000"/>
              </a:lnSpc>
              <a:spcBef>
                <a:spcPts val="400"/>
              </a:spcBef>
              <a:spcAft>
                <a:spcPts val="0"/>
              </a:spcAft>
              <a:buClr>
                <a:schemeClr val="accent1"/>
              </a:buClr>
              <a:buSzPct val="85000"/>
              <a:buFont typeface="Arial"/>
              <a:buChar char="•"/>
            </a:pPr>
            <a:r>
              <a:rPr lang="zh-TW" altLang="en-US" sz="2000" b="0" i="0" u="none" strike="noStrike" cap="none" dirty="0" smtClean="0">
                <a:solidFill>
                  <a:schemeClr val="dk1"/>
                </a:solidFill>
                <a:latin typeface="Times New Roman" pitchFamily="18" charset="0"/>
                <a:ea typeface="新細明體" pitchFamily="18" charset="-120"/>
                <a:cs typeface="Roboto"/>
                <a:sym typeface="Roboto"/>
              </a:rPr>
              <a:t>搜集相关信息</a:t>
            </a:r>
            <a:endParaRPr lang="en-US" sz="2000" b="0" i="0" u="none" strike="noStrike" cap="none" dirty="0">
              <a:solidFill>
                <a:schemeClr val="dk1"/>
              </a:solidFill>
              <a:latin typeface="Times New Roman" pitchFamily="18" charset="0"/>
              <a:ea typeface="新細明體" pitchFamily="18" charset="-120"/>
              <a:cs typeface="Roboto"/>
              <a:sym typeface="Roboto"/>
            </a:endParaRPr>
          </a:p>
          <a:p>
            <a:pPr lvl="1" indent="-190500">
              <a:lnSpc>
                <a:spcPct val="150000"/>
              </a:lnSpc>
            </a:pPr>
            <a:r>
              <a:rPr lang="zh-TW" altLang="en-US" dirty="0" smtClean="0">
                <a:latin typeface="Times New Roman" pitchFamily="18" charset="0"/>
                <a:ea typeface="新細明體" pitchFamily="18" charset="-120"/>
              </a:rPr>
              <a:t>分析并理解许可证的义务性规定</a:t>
            </a:r>
            <a:endParaRPr lang="en-US" altLang="zh-TW" dirty="0" smtClean="0">
              <a:latin typeface="Times New Roman" pitchFamily="18" charset="0"/>
              <a:ea typeface="新細明體" pitchFamily="18" charset="-120"/>
            </a:endParaRPr>
          </a:p>
          <a:p>
            <a:pPr lvl="1" indent="-190500">
              <a:lnSpc>
                <a:spcPct val="150000"/>
              </a:lnSpc>
            </a:pPr>
            <a:r>
              <a:rPr lang="zh-TW" altLang="en-US" dirty="0" smtClean="0">
                <a:latin typeface="Times New Roman" pitchFamily="18" charset="0"/>
                <a:ea typeface="新細明體" pitchFamily="18" charset="-120"/>
              </a:rPr>
              <a:t>提供与公司政策与商业目标相合的使用指导</a:t>
            </a:r>
            <a:endParaRPr lang="en-US" sz="2000" b="0" i="0" u="none" strike="noStrike" cap="none" dirty="0" smtClean="0">
              <a:solidFill>
                <a:schemeClr val="dk1"/>
              </a:solidFill>
              <a:latin typeface="Times New Roman" pitchFamily="18" charset="0"/>
              <a:ea typeface="新細明體" pitchFamily="18" charset="-120"/>
              <a:cs typeface="Roboto"/>
              <a:sym typeface="Roboto"/>
            </a:endParaRPr>
          </a:p>
          <a:p>
            <a:pPr marL="0" marR="0" lvl="0" indent="0" algn="l" rtl="0">
              <a:spcBef>
                <a:spcPts val="480"/>
              </a:spcBef>
              <a:buClr>
                <a:schemeClr val="accent1"/>
              </a:buClr>
              <a:buSzPct val="25000"/>
              <a:buFont typeface="Arial"/>
              <a:buNone/>
            </a:pPr>
            <a:endParaRPr sz="2400" b="0" i="0" u="none" strike="noStrike" cap="none" dirty="0">
              <a:solidFill>
                <a:schemeClr val="dk1"/>
              </a:solidFill>
              <a:cs typeface="Roboto"/>
              <a:sym typeface="Roboto"/>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Shape 366"/>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zh-TW" altLang="en-US" dirty="0" smtClean="0"/>
              <a:t>启动自由开源软件审核</a:t>
            </a:r>
            <a:endParaRPr lang="en-US" sz="4000" b="0" i="0" u="none" strike="noStrike" cap="none" dirty="0">
              <a:solidFill>
                <a:schemeClr val="dk2"/>
              </a:solidFill>
              <a:latin typeface="Roboto"/>
              <a:ea typeface="Roboto"/>
              <a:cs typeface="Roboto"/>
              <a:sym typeface="Roboto"/>
            </a:endParaRPr>
          </a:p>
        </p:txBody>
      </p:sp>
      <p:sp>
        <p:nvSpPr>
          <p:cNvPr id="367" name="Shape 367"/>
          <p:cNvSpPr txBox="1"/>
          <p:nvPr/>
        </p:nvSpPr>
        <p:spPr>
          <a:xfrm>
            <a:off x="304800" y="5109855"/>
            <a:ext cx="11277600" cy="1776906"/>
          </a:xfrm>
          <a:prstGeom prst="rect">
            <a:avLst/>
          </a:prstGeom>
          <a:noFill/>
          <a:ln>
            <a:noFill/>
          </a:ln>
        </p:spPr>
        <p:txBody>
          <a:bodyPr lIns="91425" tIns="45700" rIns="91425" bIns="45700" anchor="t" anchorCtr="0">
            <a:noAutofit/>
          </a:bodyPr>
          <a:lstStyle/>
          <a:p>
            <a:pPr lvl="0">
              <a:buClr>
                <a:schemeClr val="accent1"/>
              </a:buClr>
              <a:buSzPct val="25000"/>
            </a:pPr>
            <a:r>
              <a:rPr lang="zh-TW" altLang="en-US" sz="2400" dirty="0" smtClean="0">
                <a:solidFill>
                  <a:schemeClr val="dk1"/>
                </a:solidFill>
                <a:latin typeface="Times New Roman" pitchFamily="18" charset="0"/>
                <a:ea typeface="新細明體" pitchFamily="18" charset="-120"/>
                <a:cs typeface="Roboto"/>
                <a:sym typeface="Roboto"/>
              </a:rPr>
              <a:t>任何在公司里职司与自由开源软件有关的人，都应该能够启动自由开源软件审核，包括专案或产品管理人员、工程师，以及法务。</a:t>
            </a:r>
            <a:endParaRPr lang="en-US" sz="2400" dirty="0">
              <a:solidFill>
                <a:schemeClr val="dk1"/>
              </a:solidFill>
              <a:latin typeface="Times New Roman" pitchFamily="18" charset="0"/>
              <a:ea typeface="新細明體" pitchFamily="18" charset="-120"/>
              <a:cs typeface="Roboto"/>
              <a:sym typeface="Roboto"/>
            </a:endParaRPr>
          </a:p>
          <a:p>
            <a:pPr lvl="0">
              <a:spcBef>
                <a:spcPts val="480"/>
              </a:spcBef>
              <a:buClr>
                <a:schemeClr val="accent1"/>
              </a:buClr>
              <a:buSzPct val="25000"/>
            </a:pPr>
            <a:r>
              <a:rPr lang="zh-TW" altLang="en-US" sz="2400" i="1" dirty="0" smtClean="0">
                <a:solidFill>
                  <a:schemeClr val="dk1"/>
                </a:solidFill>
                <a:latin typeface="Times New Roman" pitchFamily="18" charset="0"/>
                <a:ea typeface="新細明體" pitchFamily="18" charset="-120"/>
                <a:cs typeface="Roboto"/>
                <a:sym typeface="Roboto"/>
              </a:rPr>
              <a:t>注意：此流程通常会在，基於自由开源软件的新软件被工程师或外部承包商选用时启动。</a:t>
            </a:r>
          </a:p>
        </p:txBody>
      </p:sp>
      <p:pic>
        <p:nvPicPr>
          <p:cNvPr id="368" name="Shape 368"/>
          <p:cNvPicPr preferRelativeResize="0"/>
          <p:nvPr/>
        </p:nvPicPr>
        <p:blipFill rotWithShape="1">
          <a:blip r:embed="rId3">
            <a:alphaModFix/>
          </a:blip>
          <a:srcRect/>
          <a:stretch/>
        </p:blipFill>
        <p:spPr>
          <a:xfrm>
            <a:off x="3959225" y="1703244"/>
            <a:ext cx="4273016" cy="1460319"/>
          </a:xfrm>
          <a:prstGeom prst="rect">
            <a:avLst/>
          </a:prstGeom>
          <a:noFill/>
          <a:ln>
            <a:noFill/>
          </a:ln>
        </p:spPr>
      </p:pic>
      <p:sp>
        <p:nvSpPr>
          <p:cNvPr id="369" name="Shape 369"/>
          <p:cNvSpPr txBox="1"/>
          <p:nvPr/>
        </p:nvSpPr>
        <p:spPr>
          <a:xfrm>
            <a:off x="4748212" y="2332038"/>
            <a:ext cx="2609939" cy="830261"/>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zh-TW" altLang="en-US" sz="2400" b="1" dirty="0" smtClean="0">
                <a:solidFill>
                  <a:srgbClr val="808080"/>
                </a:solidFill>
                <a:latin typeface="Roboto"/>
                <a:ea typeface="Roboto"/>
                <a:cs typeface="Roboto"/>
                <a:sym typeface="Roboto"/>
              </a:rPr>
              <a:t>启动自由开源软件审核</a:t>
            </a:r>
            <a:endParaRPr lang="en-US" sz="2400" b="1" dirty="0">
              <a:solidFill>
                <a:srgbClr val="808080"/>
              </a:solidFill>
              <a:latin typeface="Roboto"/>
              <a:ea typeface="Roboto"/>
              <a:cs typeface="Roboto"/>
              <a:sym typeface="Roboto"/>
            </a:endParaRPr>
          </a:p>
        </p:txBody>
      </p:sp>
      <p:pic>
        <p:nvPicPr>
          <p:cNvPr id="370" name="Shape 370"/>
          <p:cNvPicPr preferRelativeResize="0"/>
          <p:nvPr/>
        </p:nvPicPr>
        <p:blipFill rotWithShape="1">
          <a:blip r:embed="rId4">
            <a:alphaModFix/>
          </a:blip>
          <a:srcRect/>
          <a:stretch/>
        </p:blipFill>
        <p:spPr>
          <a:xfrm>
            <a:off x="3325839" y="3284810"/>
            <a:ext cx="658852" cy="1298702"/>
          </a:xfrm>
          <a:prstGeom prst="rect">
            <a:avLst/>
          </a:prstGeom>
          <a:noFill/>
          <a:ln>
            <a:noFill/>
          </a:ln>
        </p:spPr>
      </p:pic>
      <p:grpSp>
        <p:nvGrpSpPr>
          <p:cNvPr id="371" name="Shape 371"/>
          <p:cNvGrpSpPr/>
          <p:nvPr/>
        </p:nvGrpSpPr>
        <p:grpSpPr>
          <a:xfrm>
            <a:off x="1873050" y="3284809"/>
            <a:ext cx="1426984" cy="1212408"/>
            <a:chOff x="357658" y="2412352"/>
            <a:chExt cx="1426984" cy="1212408"/>
          </a:xfrm>
        </p:grpSpPr>
        <p:grpSp>
          <p:nvGrpSpPr>
            <p:cNvPr id="372" name="Shape 372"/>
            <p:cNvGrpSpPr/>
            <p:nvPr/>
          </p:nvGrpSpPr>
          <p:grpSpPr>
            <a:xfrm>
              <a:off x="357658" y="2412352"/>
              <a:ext cx="1426984" cy="771113"/>
              <a:chOff x="357658" y="2412352"/>
              <a:chExt cx="1426984" cy="771113"/>
            </a:xfrm>
          </p:grpSpPr>
          <p:sp>
            <p:nvSpPr>
              <p:cNvPr id="373" name="Shape 373"/>
              <p:cNvSpPr txBox="1"/>
              <p:nvPr/>
            </p:nvSpPr>
            <p:spPr>
              <a:xfrm>
                <a:off x="357658" y="2906468"/>
                <a:ext cx="1367674"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zh-TW" altLang="en-US" sz="1200" dirty="0" smtClean="0">
                    <a:solidFill>
                      <a:srgbClr val="333333"/>
                    </a:solidFill>
                    <a:latin typeface="Roboto"/>
                    <a:ea typeface="Roboto"/>
                    <a:cs typeface="Roboto"/>
                    <a:sym typeface="Roboto"/>
                  </a:rPr>
                  <a:t>产品经理</a:t>
                </a:r>
                <a:endParaRPr lang="en-US" sz="1200" dirty="0">
                  <a:solidFill>
                    <a:srgbClr val="333333"/>
                  </a:solidFill>
                  <a:latin typeface="Roboto"/>
                  <a:ea typeface="Roboto"/>
                  <a:cs typeface="Roboto"/>
                  <a:sym typeface="Roboto"/>
                </a:endParaRPr>
              </a:p>
            </p:txBody>
          </p:sp>
          <p:sp>
            <p:nvSpPr>
              <p:cNvPr id="374" name="Shape 374"/>
              <p:cNvSpPr txBox="1"/>
              <p:nvPr/>
            </p:nvSpPr>
            <p:spPr>
              <a:xfrm>
                <a:off x="362466" y="2412352"/>
                <a:ext cx="142217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zh-TW" altLang="en-US" sz="1200" dirty="0" smtClean="0">
                    <a:solidFill>
                      <a:srgbClr val="333333"/>
                    </a:solidFill>
                    <a:latin typeface="Roboto"/>
                    <a:ea typeface="Roboto"/>
                    <a:cs typeface="Roboto"/>
                    <a:sym typeface="Roboto"/>
                  </a:rPr>
                  <a:t>专案经理</a:t>
                </a:r>
                <a:endParaRPr lang="en-US" sz="1200" dirty="0">
                  <a:solidFill>
                    <a:srgbClr val="333333"/>
                  </a:solidFill>
                  <a:latin typeface="Roboto"/>
                  <a:ea typeface="Roboto"/>
                  <a:cs typeface="Roboto"/>
                  <a:sym typeface="Roboto"/>
                </a:endParaRPr>
              </a:p>
            </p:txBody>
          </p:sp>
        </p:grpSp>
        <p:sp>
          <p:nvSpPr>
            <p:cNvPr id="375" name="Shape 375"/>
            <p:cNvSpPr txBox="1"/>
            <p:nvPr/>
          </p:nvSpPr>
          <p:spPr>
            <a:xfrm>
              <a:off x="905883" y="3347764"/>
              <a:ext cx="819448"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zh-TW" altLang="en-US" sz="1200" dirty="0" smtClean="0">
                  <a:solidFill>
                    <a:srgbClr val="333333"/>
                  </a:solidFill>
                  <a:latin typeface="Roboto"/>
                  <a:ea typeface="Roboto"/>
                  <a:cs typeface="Roboto"/>
                  <a:sym typeface="Roboto"/>
                </a:rPr>
                <a:t>工程师</a:t>
              </a:r>
              <a:endParaRPr lang="en-US" sz="1200" dirty="0">
                <a:solidFill>
                  <a:srgbClr val="333333"/>
                </a:solidFill>
                <a:latin typeface="Roboto"/>
                <a:ea typeface="Roboto"/>
                <a:cs typeface="Roboto"/>
                <a:sym typeface="Roboto"/>
              </a:endParaRPr>
            </a:p>
          </p:txBody>
        </p:sp>
      </p:gr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Shape 381"/>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zh-TW" altLang="en-US" sz="4000" b="0" i="0" u="none" strike="noStrike" cap="none" dirty="0" smtClean="0">
                <a:solidFill>
                  <a:schemeClr val="dk2"/>
                </a:solidFill>
                <a:cs typeface="Roboto"/>
                <a:sym typeface="Roboto"/>
              </a:rPr>
              <a:t>你需要搜集哪些信息？</a:t>
            </a:r>
            <a:endParaRPr lang="en-US" sz="4000" b="0" i="0" u="none" strike="noStrike" cap="none" dirty="0">
              <a:solidFill>
                <a:schemeClr val="dk2"/>
              </a:solidFill>
              <a:cs typeface="Roboto"/>
              <a:sym typeface="Roboto"/>
            </a:endParaRPr>
          </a:p>
        </p:txBody>
      </p:sp>
      <p:sp>
        <p:nvSpPr>
          <p:cNvPr id="382" name="Shape 382"/>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0" lvl="0" indent="0">
              <a:spcBef>
                <a:spcPts val="0"/>
              </a:spcBef>
              <a:buSzPct val="25000"/>
              <a:buNone/>
            </a:pPr>
            <a:r>
              <a:rPr lang="zh-TW" altLang="en-US" dirty="0" smtClean="0"/>
              <a:t>在分析自由开源软件使用时，你需要搜集关於自由开源软件组件辨识信息，它的来源，及能被如何使用。这些信息可能包括：</a:t>
            </a:r>
            <a:endParaRPr lang="en-US" sz="2400" b="0" i="0" u="none" strike="noStrike" cap="none" dirty="0">
              <a:solidFill>
                <a:schemeClr val="dk1"/>
              </a:solidFill>
              <a:latin typeface="Roboto"/>
              <a:ea typeface="Roboto"/>
              <a:cs typeface="Roboto"/>
              <a:sym typeface="Roboto"/>
            </a:endParaRPr>
          </a:p>
        </p:txBody>
      </p:sp>
      <p:graphicFrame>
        <p:nvGraphicFramePr>
          <p:cNvPr id="383" name="Shape 383"/>
          <p:cNvGraphicFramePr/>
          <p:nvPr/>
        </p:nvGraphicFramePr>
        <p:xfrm>
          <a:off x="952500" y="2854350"/>
          <a:ext cx="10287000" cy="3063210"/>
        </p:xfrm>
        <a:graphic>
          <a:graphicData uri="http://schemas.openxmlformats.org/drawingml/2006/table">
            <a:tbl>
              <a:tblPr>
                <a:noFill/>
                <a:tableStyleId>{F4F82D48-C7AC-4557-B803-6118D1D7CCD9}</a:tableStyleId>
              </a:tblPr>
              <a:tblGrid>
                <a:gridCol w="5143500"/>
                <a:gridCol w="5143500"/>
              </a:tblGrid>
              <a:tr h="381000">
                <a:tc>
                  <a:txBody>
                    <a:bodyPr/>
                    <a:lstStyle/>
                    <a:p>
                      <a:pPr marL="457200" lvl="0" indent="-342900">
                        <a:lnSpc>
                          <a:spcPct val="150000"/>
                        </a:lnSpc>
                        <a:spcBef>
                          <a:spcPts val="0"/>
                        </a:spcBef>
                        <a:buSzPct val="100000"/>
                        <a:buFont typeface="Roboto"/>
                        <a:buChar char="●"/>
                      </a:pPr>
                      <a:r>
                        <a:rPr lang="zh-TW" altLang="en-US" sz="1400" baseline="0" dirty="0" smtClean="0">
                          <a:latin typeface="Times New Roman" pitchFamily="18" charset="0"/>
                          <a:ea typeface="新細明體" pitchFamily="18" charset="-120"/>
                          <a:cs typeface="Roboto"/>
                          <a:sym typeface="Roboto"/>
                        </a:rPr>
                        <a:t>套件名称</a:t>
                      </a:r>
                      <a:r>
                        <a:rPr lang="en-US" altLang="zh-TW" sz="1400" baseline="0" dirty="0" smtClean="0">
                          <a:latin typeface="Times New Roman" pitchFamily="18" charset="0"/>
                          <a:ea typeface="新細明體" pitchFamily="18" charset="-120"/>
                          <a:cs typeface="Roboto"/>
                          <a:sym typeface="Roboto"/>
                        </a:rPr>
                        <a:t>(</a:t>
                      </a:r>
                      <a:r>
                        <a:rPr lang="en-US" sz="1400" baseline="0" dirty="0" smtClean="0">
                          <a:latin typeface="Times New Roman" pitchFamily="18" charset="0"/>
                          <a:ea typeface="新細明體" pitchFamily="18" charset="-120"/>
                          <a:cs typeface="Roboto"/>
                          <a:sym typeface="Roboto"/>
                        </a:rPr>
                        <a:t>Package name)</a:t>
                      </a:r>
                      <a:endParaRPr lang="en-US" sz="1400" baseline="0" dirty="0">
                        <a:latin typeface="Times New Roman" pitchFamily="18" charset="0"/>
                        <a:ea typeface="新細明體" pitchFamily="18" charset="-120"/>
                        <a:cs typeface="Roboto"/>
                        <a:sym typeface="Roboto"/>
                      </a:endParaRPr>
                    </a:p>
                    <a:p>
                      <a:pPr marL="457200" lvl="0" indent="-342900">
                        <a:lnSpc>
                          <a:spcPct val="150000"/>
                        </a:lnSpc>
                        <a:spcBef>
                          <a:spcPts val="0"/>
                        </a:spcBef>
                        <a:buSzPct val="100000"/>
                        <a:buFont typeface="Roboto"/>
                        <a:buChar char="●"/>
                      </a:pPr>
                      <a:r>
                        <a:rPr lang="zh-TW" altLang="en-US" sz="1400" baseline="0" dirty="0" smtClean="0">
                          <a:latin typeface="Times New Roman" pitchFamily="18" charset="0"/>
                          <a:ea typeface="新細明體" pitchFamily="18" charset="-120"/>
                          <a:cs typeface="Roboto"/>
                          <a:sym typeface="Roboto"/>
                        </a:rPr>
                        <a:t>与套件相关的社区状态</a:t>
                      </a:r>
                      <a:r>
                        <a:rPr lang="en-US" altLang="zh-TW" sz="1400" baseline="0" dirty="0" smtClean="0">
                          <a:latin typeface="Times New Roman" pitchFamily="18" charset="0"/>
                          <a:ea typeface="新細明體" pitchFamily="18" charset="-120"/>
                          <a:cs typeface="Roboto"/>
                          <a:sym typeface="Roboto"/>
                        </a:rPr>
                        <a:t>(</a:t>
                      </a:r>
                      <a:r>
                        <a:rPr lang="zh-TW" altLang="en-US" sz="1400" baseline="0" dirty="0" smtClean="0">
                          <a:latin typeface="Times New Roman" pitchFamily="18" charset="0"/>
                          <a:ea typeface="新細明體" pitchFamily="18" charset="-120"/>
                          <a:cs typeface="Roboto"/>
                          <a:sym typeface="Roboto"/>
                        </a:rPr>
                        <a:t>活动、各种成员状况、回应程度</a:t>
                      </a:r>
                      <a:r>
                        <a:rPr lang="en-US" altLang="zh-TW" sz="1400" baseline="0" dirty="0" smtClean="0">
                          <a:latin typeface="Times New Roman" pitchFamily="18" charset="0"/>
                          <a:ea typeface="新細明體" pitchFamily="18" charset="-120"/>
                          <a:cs typeface="Roboto"/>
                          <a:sym typeface="Roboto"/>
                        </a:rPr>
                        <a:t>)</a:t>
                      </a:r>
                      <a:endParaRPr lang="en-US" sz="1400" baseline="0" dirty="0">
                        <a:latin typeface="Times New Roman" pitchFamily="18" charset="0"/>
                        <a:ea typeface="新細明體" pitchFamily="18" charset="-120"/>
                        <a:cs typeface="Roboto"/>
                        <a:sym typeface="Roboto"/>
                      </a:endParaRPr>
                    </a:p>
                    <a:p>
                      <a:pPr marL="457200" lvl="0" indent="-342900">
                        <a:lnSpc>
                          <a:spcPct val="150000"/>
                        </a:lnSpc>
                        <a:spcBef>
                          <a:spcPts val="0"/>
                        </a:spcBef>
                        <a:buSzPct val="100000"/>
                        <a:buFont typeface="Roboto"/>
                        <a:buChar char="●"/>
                      </a:pPr>
                      <a:r>
                        <a:rPr lang="zh-TW" altLang="en-US" sz="1400" baseline="0" dirty="0" smtClean="0">
                          <a:latin typeface="Times New Roman" pitchFamily="18" charset="0"/>
                          <a:ea typeface="新細明體" pitchFamily="18" charset="-120"/>
                          <a:cs typeface="Roboto"/>
                          <a:sym typeface="Roboto"/>
                        </a:rPr>
                        <a:t>版本</a:t>
                      </a:r>
                      <a:r>
                        <a:rPr lang="en-US" altLang="zh-TW" sz="1400" baseline="0" dirty="0" smtClean="0">
                          <a:latin typeface="Times New Roman" pitchFamily="18" charset="0"/>
                          <a:ea typeface="新細明體" pitchFamily="18" charset="-120"/>
                          <a:cs typeface="Roboto"/>
                          <a:sym typeface="Roboto"/>
                        </a:rPr>
                        <a:t>(</a:t>
                      </a:r>
                      <a:r>
                        <a:rPr lang="en-US" sz="1400" baseline="0" dirty="0" smtClean="0">
                          <a:latin typeface="Times New Roman" pitchFamily="18" charset="0"/>
                          <a:ea typeface="新細明體" pitchFamily="18" charset="-120"/>
                          <a:cs typeface="Roboto"/>
                          <a:sym typeface="Roboto"/>
                        </a:rPr>
                        <a:t>Version)</a:t>
                      </a:r>
                      <a:endParaRPr lang="en-US" sz="1400" baseline="0" dirty="0">
                        <a:latin typeface="Times New Roman" pitchFamily="18" charset="0"/>
                        <a:ea typeface="新細明體" pitchFamily="18" charset="-120"/>
                        <a:cs typeface="Roboto"/>
                        <a:sym typeface="Roboto"/>
                      </a:endParaRPr>
                    </a:p>
                    <a:p>
                      <a:pPr marL="457200" lvl="0" indent="-342900">
                        <a:lnSpc>
                          <a:spcPct val="150000"/>
                        </a:lnSpc>
                        <a:spcBef>
                          <a:spcPts val="0"/>
                        </a:spcBef>
                        <a:buSzPct val="100000"/>
                        <a:buFont typeface="Roboto"/>
                        <a:buChar char="●"/>
                      </a:pPr>
                      <a:r>
                        <a:rPr lang="zh-TW" altLang="en-US" sz="1400" baseline="0" dirty="0" smtClean="0">
                          <a:latin typeface="Times New Roman" pitchFamily="18" charset="0"/>
                          <a:ea typeface="新細明體" pitchFamily="18" charset="-120"/>
                          <a:cs typeface="Roboto"/>
                          <a:sym typeface="Roboto"/>
                        </a:rPr>
                        <a:t>下载或源代码网址</a:t>
                      </a:r>
                      <a:r>
                        <a:rPr lang="en-US" altLang="zh-TW" sz="1400" baseline="0" dirty="0" smtClean="0">
                          <a:latin typeface="Times New Roman" pitchFamily="18" charset="0"/>
                          <a:ea typeface="新細明體" pitchFamily="18" charset="-120"/>
                          <a:cs typeface="Roboto"/>
                          <a:sym typeface="Roboto"/>
                        </a:rPr>
                        <a:t>(</a:t>
                      </a:r>
                      <a:r>
                        <a:rPr lang="en-US" sz="1400" baseline="0" dirty="0" smtClean="0">
                          <a:latin typeface="Times New Roman" pitchFamily="18" charset="0"/>
                          <a:ea typeface="新細明體" pitchFamily="18" charset="-120"/>
                          <a:cs typeface="Roboto"/>
                          <a:sym typeface="Roboto"/>
                        </a:rPr>
                        <a:t>URL)</a:t>
                      </a:r>
                      <a:endParaRPr lang="en-US" sz="1400" baseline="0" dirty="0">
                        <a:latin typeface="Times New Roman" pitchFamily="18" charset="0"/>
                        <a:ea typeface="新細明體" pitchFamily="18" charset="-120"/>
                        <a:cs typeface="Roboto"/>
                        <a:sym typeface="Roboto"/>
                      </a:endParaRPr>
                    </a:p>
                    <a:p>
                      <a:pPr marL="457200" lvl="0" indent="-342900">
                        <a:lnSpc>
                          <a:spcPct val="150000"/>
                        </a:lnSpc>
                        <a:spcBef>
                          <a:spcPts val="0"/>
                        </a:spcBef>
                        <a:buSzPct val="100000"/>
                        <a:buFont typeface="Roboto"/>
                        <a:buChar char="●"/>
                      </a:pPr>
                      <a:r>
                        <a:rPr lang="zh-TW" altLang="en-US" sz="1400" baseline="0" dirty="0" smtClean="0">
                          <a:latin typeface="Times New Roman" pitchFamily="18" charset="0"/>
                          <a:ea typeface="新細明體" pitchFamily="18" charset="-120"/>
                          <a:cs typeface="Roboto"/>
                          <a:sym typeface="Roboto"/>
                        </a:rPr>
                        <a:t>著作权利人</a:t>
                      </a:r>
                      <a:endParaRPr lang="en-US" sz="1400" baseline="0" dirty="0">
                        <a:latin typeface="Times New Roman" pitchFamily="18" charset="0"/>
                        <a:ea typeface="新細明體" pitchFamily="18" charset="-120"/>
                        <a:cs typeface="Roboto"/>
                        <a:sym typeface="Roboto"/>
                      </a:endParaRPr>
                    </a:p>
                    <a:p>
                      <a:pPr marL="457200" lvl="0" indent="-342900">
                        <a:lnSpc>
                          <a:spcPct val="150000"/>
                        </a:lnSpc>
                        <a:spcBef>
                          <a:spcPts val="0"/>
                        </a:spcBef>
                        <a:buSzPct val="100000"/>
                        <a:buFont typeface="Roboto"/>
                        <a:buChar char="●"/>
                      </a:pPr>
                      <a:r>
                        <a:rPr lang="zh-TW" altLang="en-US" sz="1400" baseline="0" dirty="0" smtClean="0">
                          <a:latin typeface="Times New Roman" pitchFamily="18" charset="0"/>
                          <a:ea typeface="新細明體" pitchFamily="18" charset="-120"/>
                          <a:cs typeface="Roboto"/>
                          <a:sym typeface="Roboto"/>
                        </a:rPr>
                        <a:t>许可证及其许可证网址</a:t>
                      </a:r>
                      <a:endParaRPr lang="en-US" sz="1400" baseline="0" dirty="0">
                        <a:latin typeface="Times New Roman" pitchFamily="18" charset="0"/>
                        <a:ea typeface="新細明體" pitchFamily="18" charset="-120"/>
                        <a:cs typeface="Roboto"/>
                        <a:sym typeface="Roboto"/>
                      </a:endParaRPr>
                    </a:p>
                    <a:p>
                      <a:pPr marL="457200" lvl="0" indent="-342900">
                        <a:lnSpc>
                          <a:spcPct val="150000"/>
                        </a:lnSpc>
                        <a:spcBef>
                          <a:spcPts val="0"/>
                        </a:spcBef>
                        <a:buSzPct val="100000"/>
                        <a:buFont typeface="Roboto"/>
                        <a:buChar char="●"/>
                      </a:pPr>
                      <a:r>
                        <a:rPr lang="zh-TW" altLang="en-US" sz="1400" baseline="0" dirty="0" smtClean="0">
                          <a:latin typeface="Times New Roman" pitchFamily="18" charset="0"/>
                          <a:ea typeface="新細明體" pitchFamily="18" charset="-120"/>
                          <a:cs typeface="Roboto"/>
                          <a:sym typeface="Roboto"/>
                        </a:rPr>
                        <a:t>署名及其他声明和其网址</a:t>
                      </a:r>
                      <a:endParaRPr lang="en-US" sz="1400" baseline="0" dirty="0">
                        <a:latin typeface="Times New Roman" pitchFamily="18" charset="0"/>
                        <a:ea typeface="新細明體" pitchFamily="18" charset="-120"/>
                        <a:cs typeface="Roboto"/>
                        <a:sym typeface="Roboto"/>
                      </a:endParaRPr>
                    </a:p>
                    <a:p>
                      <a:pPr marL="457200" lvl="0" indent="-342900" rtl="0">
                        <a:lnSpc>
                          <a:spcPct val="150000"/>
                        </a:lnSpc>
                        <a:spcBef>
                          <a:spcPts val="0"/>
                        </a:spcBef>
                        <a:buSzPct val="100000"/>
                        <a:buFont typeface="Roboto"/>
                        <a:buChar char="●"/>
                      </a:pPr>
                      <a:r>
                        <a:rPr lang="zh-TW" altLang="en-US" sz="1400" baseline="0" dirty="0" smtClean="0">
                          <a:latin typeface="Times New Roman" pitchFamily="18" charset="0"/>
                          <a:ea typeface="新細明體" pitchFamily="18" charset="-120"/>
                          <a:cs typeface="Roboto"/>
                          <a:sym typeface="Roboto"/>
                        </a:rPr>
                        <a:t>对於修改部分的描述</a:t>
                      </a:r>
                      <a:endParaRPr lang="en-US" sz="1400" baseline="0" dirty="0">
                        <a:latin typeface="Times New Roman" pitchFamily="18" charset="0"/>
                        <a:ea typeface="新細明體" pitchFamily="18" charset="-120"/>
                        <a:cs typeface="Roboto"/>
                        <a:sym typeface="Roboto"/>
                      </a:endParaRPr>
                    </a:p>
                  </a:txBody>
                  <a:tcPr marL="91425" marR="91425" marT="91425" marB="91425"/>
                </a:tc>
                <a:tc>
                  <a:txBody>
                    <a:bodyPr/>
                    <a:lstStyle/>
                    <a:p>
                      <a:pPr marL="457200" lvl="0" indent="-342900" rtl="0">
                        <a:lnSpc>
                          <a:spcPct val="150000"/>
                        </a:lnSpc>
                        <a:spcBef>
                          <a:spcPts val="0"/>
                        </a:spcBef>
                        <a:buSzPct val="100000"/>
                        <a:buFont typeface="Roboto"/>
                        <a:buChar char="●"/>
                      </a:pPr>
                      <a:r>
                        <a:rPr lang="zh-TW" altLang="en-US" sz="1400" baseline="0" dirty="0" smtClean="0">
                          <a:latin typeface="Times New Roman" pitchFamily="18" charset="0"/>
                          <a:ea typeface="新細明體" pitchFamily="18" charset="-120"/>
                          <a:cs typeface="Roboto"/>
                          <a:sym typeface="Roboto"/>
                        </a:rPr>
                        <a:t>相依性列表</a:t>
                      </a:r>
                      <a:r>
                        <a:rPr lang="en-US" altLang="zh-TW" sz="1400" baseline="0" dirty="0" smtClean="0">
                          <a:latin typeface="Times New Roman" pitchFamily="18" charset="0"/>
                          <a:ea typeface="新細明體" pitchFamily="18" charset="-120"/>
                          <a:cs typeface="Roboto"/>
                          <a:sym typeface="Roboto"/>
                        </a:rPr>
                        <a:t>(</a:t>
                      </a:r>
                      <a:r>
                        <a:rPr lang="en-US" sz="1400" baseline="0" dirty="0" smtClean="0">
                          <a:latin typeface="Times New Roman" pitchFamily="18" charset="0"/>
                          <a:ea typeface="新細明體" pitchFamily="18" charset="-120"/>
                          <a:cs typeface="Roboto"/>
                          <a:sym typeface="Roboto"/>
                        </a:rPr>
                        <a:t>List </a:t>
                      </a:r>
                      <a:r>
                        <a:rPr lang="en-US" sz="1400" baseline="0" dirty="0">
                          <a:latin typeface="Times New Roman" pitchFamily="18" charset="0"/>
                          <a:ea typeface="新細明體" pitchFamily="18" charset="-120"/>
                          <a:cs typeface="Roboto"/>
                          <a:sym typeface="Roboto"/>
                        </a:rPr>
                        <a:t>of </a:t>
                      </a:r>
                      <a:r>
                        <a:rPr lang="en-US" sz="1400" baseline="0" dirty="0" smtClean="0">
                          <a:latin typeface="Times New Roman" pitchFamily="18" charset="0"/>
                          <a:ea typeface="新細明體" pitchFamily="18" charset="-120"/>
                          <a:cs typeface="Roboto"/>
                          <a:sym typeface="Roboto"/>
                        </a:rPr>
                        <a:t>dependencies)</a:t>
                      </a:r>
                      <a:endParaRPr lang="en-US" sz="1400" baseline="0" dirty="0">
                        <a:latin typeface="Times New Roman" pitchFamily="18" charset="0"/>
                        <a:ea typeface="新細明體" pitchFamily="18" charset="-120"/>
                        <a:cs typeface="Roboto"/>
                        <a:sym typeface="Roboto"/>
                      </a:endParaRPr>
                    </a:p>
                    <a:p>
                      <a:pPr marL="457200" lvl="0" indent="-342900">
                        <a:lnSpc>
                          <a:spcPct val="150000"/>
                        </a:lnSpc>
                        <a:spcBef>
                          <a:spcPts val="0"/>
                        </a:spcBef>
                        <a:buSzPct val="100000"/>
                        <a:buFont typeface="Roboto"/>
                        <a:buChar char="●"/>
                      </a:pPr>
                      <a:r>
                        <a:rPr lang="zh-TW" altLang="en-US" sz="1400" baseline="0" dirty="0" smtClean="0">
                          <a:latin typeface="Times New Roman" pitchFamily="18" charset="0"/>
                          <a:ea typeface="新細明體" pitchFamily="18" charset="-120"/>
                          <a:cs typeface="Roboto"/>
                          <a:sym typeface="Roboto"/>
                        </a:rPr>
                        <a:t>在产品中的用途</a:t>
                      </a:r>
                      <a:endParaRPr lang="en-US" sz="1400" baseline="0" dirty="0">
                        <a:latin typeface="Times New Roman" pitchFamily="18" charset="0"/>
                        <a:ea typeface="新細明體" pitchFamily="18" charset="-120"/>
                        <a:cs typeface="Roboto"/>
                        <a:sym typeface="Roboto"/>
                      </a:endParaRPr>
                    </a:p>
                    <a:p>
                      <a:pPr marL="457200" lvl="0" indent="-342900">
                        <a:lnSpc>
                          <a:spcPct val="150000"/>
                        </a:lnSpc>
                        <a:spcBef>
                          <a:spcPts val="0"/>
                        </a:spcBef>
                        <a:buSzPct val="100000"/>
                        <a:buFont typeface="Roboto"/>
                        <a:buChar char="●"/>
                      </a:pPr>
                      <a:r>
                        <a:rPr lang="zh-TW" altLang="en-US" sz="1400" baseline="0" dirty="0" smtClean="0">
                          <a:latin typeface="Times New Roman" pitchFamily="18" charset="0"/>
                          <a:ea typeface="新細明體" pitchFamily="18" charset="-120"/>
                          <a:cs typeface="Roboto"/>
                          <a:sym typeface="Roboto"/>
                        </a:rPr>
                        <a:t>第一个包含此套件的发行产品</a:t>
                      </a:r>
                      <a:endParaRPr lang="en-US" sz="1400" baseline="0" dirty="0">
                        <a:latin typeface="Times New Roman" pitchFamily="18" charset="0"/>
                        <a:ea typeface="新細明體" pitchFamily="18" charset="-120"/>
                        <a:cs typeface="Roboto"/>
                        <a:sym typeface="Roboto"/>
                      </a:endParaRPr>
                    </a:p>
                    <a:p>
                      <a:pPr marL="457200" lvl="0" indent="-342900">
                        <a:lnSpc>
                          <a:spcPct val="150000"/>
                        </a:lnSpc>
                        <a:spcBef>
                          <a:spcPts val="0"/>
                        </a:spcBef>
                        <a:buSzPct val="100000"/>
                        <a:buFont typeface="Roboto"/>
                        <a:buChar char="●"/>
                      </a:pPr>
                      <a:r>
                        <a:rPr lang="zh-TW" altLang="en-US" sz="1400" baseline="0" dirty="0" smtClean="0">
                          <a:latin typeface="Times New Roman" pitchFamily="18" charset="0"/>
                          <a:ea typeface="新細明體" pitchFamily="18" charset="-120"/>
                          <a:cs typeface="Roboto"/>
                          <a:sym typeface="Roboto"/>
                        </a:rPr>
                        <a:t>程序源代码被维护的位置</a:t>
                      </a:r>
                      <a:endParaRPr lang="en-US" sz="1400" baseline="0" dirty="0">
                        <a:latin typeface="Times New Roman" pitchFamily="18" charset="0"/>
                        <a:ea typeface="新細明體" pitchFamily="18" charset="-120"/>
                        <a:cs typeface="Roboto"/>
                        <a:sym typeface="Roboto"/>
                      </a:endParaRPr>
                    </a:p>
                    <a:p>
                      <a:pPr marL="457200" lvl="0" indent="-342900">
                        <a:lnSpc>
                          <a:spcPct val="150000"/>
                        </a:lnSpc>
                        <a:spcBef>
                          <a:spcPts val="0"/>
                        </a:spcBef>
                        <a:buSzPct val="100000"/>
                        <a:buFont typeface="Roboto"/>
                        <a:buChar char="●"/>
                      </a:pPr>
                      <a:r>
                        <a:rPr lang="zh-TW" altLang="en-US" sz="1400" baseline="0" dirty="0" smtClean="0">
                          <a:latin typeface="Times New Roman" pitchFamily="18" charset="0"/>
                          <a:ea typeface="新細明體" pitchFamily="18" charset="-120"/>
                          <a:cs typeface="Roboto"/>
                          <a:sym typeface="Roboto"/>
                        </a:rPr>
                        <a:t>在之前的其他脉络是否已经被同意使用</a:t>
                      </a:r>
                      <a:endParaRPr lang="en-US" sz="1400" baseline="0" dirty="0">
                        <a:latin typeface="Times New Roman" pitchFamily="18" charset="0"/>
                        <a:ea typeface="新細明體" pitchFamily="18" charset="-120"/>
                        <a:cs typeface="Roboto"/>
                        <a:sym typeface="Roboto"/>
                      </a:endParaRPr>
                    </a:p>
                    <a:p>
                      <a:pPr marL="457200" lvl="0" indent="-342900">
                        <a:lnSpc>
                          <a:spcPct val="150000"/>
                        </a:lnSpc>
                        <a:spcBef>
                          <a:spcPts val="0"/>
                        </a:spcBef>
                        <a:buSzPct val="100000"/>
                        <a:buFont typeface="Roboto"/>
                        <a:buChar char="●"/>
                      </a:pPr>
                      <a:r>
                        <a:rPr lang="zh-TW" altLang="en-US" sz="1400" baseline="0" dirty="0" smtClean="0">
                          <a:latin typeface="Times New Roman" pitchFamily="18" charset="0"/>
                          <a:ea typeface="新細明體" pitchFamily="18" charset="-120"/>
                          <a:cs typeface="Roboto"/>
                          <a:sym typeface="Roboto"/>
                        </a:rPr>
                        <a:t>是否是由外部承包商处取得</a:t>
                      </a:r>
                      <a:endParaRPr lang="en-US" sz="1400" baseline="0" dirty="0">
                        <a:latin typeface="Times New Roman" pitchFamily="18" charset="0"/>
                        <a:ea typeface="新細明體" pitchFamily="18" charset="-120"/>
                        <a:cs typeface="Roboto"/>
                        <a:sym typeface="Roboto"/>
                      </a:endParaRPr>
                    </a:p>
                    <a:p>
                      <a:pPr marL="457200" lvl="0" indent="-342900">
                        <a:lnSpc>
                          <a:spcPct val="150000"/>
                        </a:lnSpc>
                        <a:spcBef>
                          <a:spcPts val="0"/>
                        </a:spcBef>
                        <a:buSzPct val="100000"/>
                        <a:buFont typeface="Roboto"/>
                        <a:buChar char="●"/>
                      </a:pPr>
                      <a:r>
                        <a:rPr lang="zh-TW" altLang="en-US" sz="1400" baseline="0" dirty="0" smtClean="0">
                          <a:latin typeface="Times New Roman" pitchFamily="18" charset="0"/>
                          <a:ea typeface="新細明體" pitchFamily="18" charset="-120"/>
                          <a:cs typeface="Roboto"/>
                          <a:sym typeface="Roboto"/>
                        </a:rPr>
                        <a:t>开发团队的接触点</a:t>
                      </a:r>
                      <a:endParaRPr lang="en-US" sz="1400" baseline="0" dirty="0">
                        <a:latin typeface="Times New Roman" pitchFamily="18" charset="0"/>
                        <a:ea typeface="新細明體" pitchFamily="18" charset="-120"/>
                        <a:cs typeface="Roboto"/>
                        <a:sym typeface="Roboto"/>
                      </a:endParaRPr>
                    </a:p>
                    <a:p>
                      <a:pPr marL="457200" lvl="0" indent="-342900" rtl="0">
                        <a:lnSpc>
                          <a:spcPct val="150000"/>
                        </a:lnSpc>
                        <a:spcBef>
                          <a:spcPts val="0"/>
                        </a:spcBef>
                        <a:buSzPct val="100000"/>
                        <a:buFont typeface="Roboto"/>
                        <a:buChar char="●"/>
                      </a:pPr>
                      <a:r>
                        <a:rPr lang="zh-TW" altLang="en-US" sz="1400" baseline="0" dirty="0" smtClean="0">
                          <a:latin typeface="Times New Roman" pitchFamily="18" charset="0"/>
                          <a:ea typeface="新細明體" pitchFamily="18" charset="-120"/>
                          <a:cs typeface="Roboto"/>
                          <a:sym typeface="Roboto"/>
                        </a:rPr>
                        <a:t>著作权声明、署名，供应商修改部分的程序源代码</a:t>
                      </a:r>
                      <a:r>
                        <a:rPr lang="en-US" altLang="zh-TW" sz="1400" baseline="0" dirty="0" smtClean="0">
                          <a:latin typeface="Times New Roman" pitchFamily="18" charset="0"/>
                          <a:ea typeface="新細明體" pitchFamily="18" charset="-120"/>
                          <a:cs typeface="Roboto"/>
                          <a:sym typeface="Roboto"/>
                        </a:rPr>
                        <a:t>(</a:t>
                      </a:r>
                      <a:r>
                        <a:rPr lang="zh-TW" altLang="en-US" sz="1400" baseline="0" dirty="0" smtClean="0">
                          <a:latin typeface="Times New Roman" pitchFamily="18" charset="0"/>
                          <a:ea typeface="新細明體" pitchFamily="18" charset="-120"/>
                          <a:cs typeface="Roboto"/>
                          <a:sym typeface="Roboto"/>
                        </a:rPr>
                        <a:t>若许可义务性要求须被满足的话</a:t>
                      </a:r>
                      <a:r>
                        <a:rPr lang="en-US" altLang="zh-TW" sz="1400" baseline="0" dirty="0" smtClean="0">
                          <a:latin typeface="Times New Roman" pitchFamily="18" charset="0"/>
                          <a:ea typeface="新細明體" pitchFamily="18" charset="-120"/>
                          <a:cs typeface="Roboto"/>
                          <a:sym typeface="Roboto"/>
                        </a:rPr>
                        <a:t>)</a:t>
                      </a:r>
                      <a:endParaRPr lang="zh-TW" altLang="en-US" sz="1400" baseline="0" dirty="0" smtClean="0">
                        <a:latin typeface="Times New Roman" pitchFamily="18" charset="0"/>
                        <a:ea typeface="新細明體" pitchFamily="18" charset="-120"/>
                        <a:cs typeface="Roboto"/>
                        <a:sym typeface="Roboto"/>
                      </a:endParaRPr>
                    </a:p>
                  </a:txBody>
                  <a:tcPr marL="91425" marR="91425" marT="91425" marB="91425"/>
                </a:tc>
              </a:tr>
            </a:tbl>
          </a:graphicData>
        </a:graphic>
      </p:graphicFrame>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Shape 389"/>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zh-TW" altLang="en-US" dirty="0" smtClean="0"/>
              <a:t>自由开源软件审核团队</a:t>
            </a:r>
            <a:endParaRPr lang="en-US" sz="4000" b="0" i="0" u="none" strike="noStrike" cap="none" dirty="0">
              <a:solidFill>
                <a:schemeClr val="dk2"/>
              </a:solidFill>
              <a:cs typeface="Roboto"/>
              <a:sym typeface="Roboto"/>
            </a:endParaRPr>
          </a:p>
        </p:txBody>
      </p:sp>
      <p:sp>
        <p:nvSpPr>
          <p:cNvPr id="390" name="Shape 390"/>
          <p:cNvSpPr txBox="1">
            <a:spLocks noGrp="1"/>
          </p:cNvSpPr>
          <p:nvPr>
            <p:ph type="body" idx="1"/>
          </p:nvPr>
        </p:nvSpPr>
        <p:spPr>
          <a:xfrm>
            <a:off x="304800" y="4307648"/>
            <a:ext cx="11277600" cy="2593376"/>
          </a:xfrm>
          <a:prstGeom prst="rect">
            <a:avLst/>
          </a:prstGeom>
          <a:noFill/>
          <a:ln>
            <a:noFill/>
          </a:ln>
        </p:spPr>
        <p:txBody>
          <a:bodyPr lIns="91425" tIns="45700" rIns="91425" bIns="45700" anchor="t" anchorCtr="0">
            <a:noAutofit/>
          </a:bodyPr>
          <a:lstStyle/>
          <a:p>
            <a:pPr marL="0" lvl="0" indent="0">
              <a:spcBef>
                <a:spcPts val="0"/>
              </a:spcBef>
              <a:buSzPct val="25000"/>
              <a:buNone/>
            </a:pPr>
            <a:r>
              <a:rPr lang="zh-TW" altLang="en-US" sz="2000" dirty="0" smtClean="0"/>
              <a:t>自由开源软件审核团队，包括支援、指导、协调及审核自由开源软件使用的公司代表们。这些代表或会包含：</a:t>
            </a:r>
            <a:endParaRPr lang="en-US" sz="2000" b="0" i="0" u="none" strike="noStrike" cap="none" dirty="0">
              <a:solidFill>
                <a:schemeClr val="dk1"/>
              </a:solidFill>
              <a:cs typeface="Roboto"/>
              <a:sym typeface="Roboto"/>
            </a:endParaRPr>
          </a:p>
          <a:p>
            <a:pPr lvl="0" indent="-182880">
              <a:lnSpc>
                <a:spcPct val="130000"/>
              </a:lnSpc>
              <a:spcBef>
                <a:spcPts val="400"/>
              </a:spcBef>
            </a:pPr>
            <a:r>
              <a:rPr lang="zh-TW" altLang="en-US" sz="1800" dirty="0" smtClean="0"/>
              <a:t>辨识与评估许可义务性规定的法务小组</a:t>
            </a:r>
            <a:endParaRPr lang="en-US" sz="1800" b="0" i="0" u="none" strike="noStrike" cap="none" dirty="0">
              <a:solidFill>
                <a:schemeClr val="dk1"/>
              </a:solidFill>
              <a:cs typeface="Roboto"/>
              <a:sym typeface="Roboto"/>
            </a:endParaRPr>
          </a:p>
          <a:p>
            <a:pPr lvl="0" indent="-182880">
              <a:lnSpc>
                <a:spcPct val="130000"/>
              </a:lnSpc>
              <a:spcBef>
                <a:spcPts val="400"/>
              </a:spcBef>
            </a:pPr>
            <a:r>
              <a:rPr lang="zh-TW" altLang="en-US" sz="1800" dirty="0" smtClean="0"/>
              <a:t>支援源代码扫描及工具辅助，以协助辨识与追踪自由开源软件使用的扫描小组</a:t>
            </a:r>
            <a:endParaRPr lang="en-US" sz="1800" b="0" i="0" u="none" strike="noStrike" cap="none" dirty="0">
              <a:solidFill>
                <a:schemeClr val="dk1"/>
              </a:solidFill>
              <a:cs typeface="Roboto"/>
              <a:sym typeface="Roboto"/>
            </a:endParaRPr>
          </a:p>
          <a:p>
            <a:pPr lvl="0" indent="-182880">
              <a:lnSpc>
                <a:spcPct val="130000"/>
              </a:lnSpc>
              <a:spcBef>
                <a:spcPts val="400"/>
              </a:spcBef>
            </a:pPr>
            <a:r>
              <a:rPr lang="zh-TW" altLang="en-US" sz="1800" dirty="0" smtClean="0"/>
              <a:t>与企业利益、商业许可证、出口规范等等部门共工，而可能会被自由开源软件使用影潜到的工程专家群</a:t>
            </a:r>
            <a:endParaRPr lang="en-US" sz="1800" b="0" i="0" u="none" strike="noStrike" cap="none" dirty="0">
              <a:solidFill>
                <a:schemeClr val="dk1"/>
              </a:solidFill>
              <a:cs typeface="Roboto"/>
              <a:sym typeface="Roboto"/>
            </a:endParaRPr>
          </a:p>
        </p:txBody>
      </p:sp>
      <p:pic>
        <p:nvPicPr>
          <p:cNvPr id="391" name="Shape 391"/>
          <p:cNvPicPr preferRelativeResize="0"/>
          <p:nvPr/>
        </p:nvPicPr>
        <p:blipFill rotWithShape="1">
          <a:blip r:embed="rId3">
            <a:alphaModFix/>
          </a:blip>
          <a:srcRect/>
          <a:stretch/>
        </p:blipFill>
        <p:spPr>
          <a:xfrm>
            <a:off x="3959225" y="1402908"/>
            <a:ext cx="4273016" cy="1460319"/>
          </a:xfrm>
          <a:prstGeom prst="rect">
            <a:avLst/>
          </a:prstGeom>
          <a:noFill/>
          <a:ln>
            <a:noFill/>
          </a:ln>
        </p:spPr>
      </p:pic>
      <p:sp>
        <p:nvSpPr>
          <p:cNvPr id="392" name="Shape 392"/>
          <p:cNvSpPr txBox="1"/>
          <p:nvPr/>
        </p:nvSpPr>
        <p:spPr>
          <a:xfrm>
            <a:off x="4633912" y="2032000"/>
            <a:ext cx="2738616" cy="83026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zh-TW" altLang="en-US" sz="2400" b="1" dirty="0" smtClean="0">
                <a:solidFill>
                  <a:srgbClr val="808080"/>
                </a:solidFill>
                <a:latin typeface="Roboto"/>
                <a:ea typeface="Roboto"/>
                <a:cs typeface="Roboto"/>
                <a:sym typeface="Roboto"/>
              </a:rPr>
              <a:t>启动自由开源软件审核</a:t>
            </a:r>
            <a:endParaRPr lang="en-US" sz="2400" b="1" dirty="0">
              <a:solidFill>
                <a:srgbClr val="808080"/>
              </a:solidFill>
              <a:latin typeface="Roboto"/>
              <a:ea typeface="Roboto"/>
              <a:cs typeface="Roboto"/>
              <a:sym typeface="Roboto"/>
            </a:endParaRPr>
          </a:p>
        </p:txBody>
      </p:sp>
      <p:pic>
        <p:nvPicPr>
          <p:cNvPr id="393" name="Shape 393"/>
          <p:cNvPicPr preferRelativeResize="0"/>
          <p:nvPr/>
        </p:nvPicPr>
        <p:blipFill rotWithShape="1">
          <a:blip r:embed="rId4">
            <a:alphaModFix/>
          </a:blip>
          <a:srcRect/>
          <a:stretch/>
        </p:blipFill>
        <p:spPr>
          <a:xfrm>
            <a:off x="3325839" y="2984473"/>
            <a:ext cx="658852" cy="1298702"/>
          </a:xfrm>
          <a:prstGeom prst="rect">
            <a:avLst/>
          </a:prstGeom>
          <a:noFill/>
          <a:ln>
            <a:noFill/>
          </a:ln>
        </p:spPr>
      </p:pic>
      <p:grpSp>
        <p:nvGrpSpPr>
          <p:cNvPr id="394" name="Shape 394"/>
          <p:cNvGrpSpPr/>
          <p:nvPr/>
        </p:nvGrpSpPr>
        <p:grpSpPr>
          <a:xfrm>
            <a:off x="1873050" y="2984472"/>
            <a:ext cx="1426984" cy="1212408"/>
            <a:chOff x="357658" y="2412352"/>
            <a:chExt cx="1426984" cy="1212408"/>
          </a:xfrm>
        </p:grpSpPr>
        <p:grpSp>
          <p:nvGrpSpPr>
            <p:cNvPr id="395" name="Shape 395"/>
            <p:cNvGrpSpPr/>
            <p:nvPr/>
          </p:nvGrpSpPr>
          <p:grpSpPr>
            <a:xfrm>
              <a:off x="357658" y="2412352"/>
              <a:ext cx="1426984" cy="771113"/>
              <a:chOff x="357658" y="2412352"/>
              <a:chExt cx="1426984" cy="771113"/>
            </a:xfrm>
          </p:grpSpPr>
          <p:sp>
            <p:nvSpPr>
              <p:cNvPr id="396" name="Shape 396"/>
              <p:cNvSpPr txBox="1"/>
              <p:nvPr/>
            </p:nvSpPr>
            <p:spPr>
              <a:xfrm>
                <a:off x="357658" y="2906468"/>
                <a:ext cx="1367674"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zh-TW" altLang="en-US" sz="1200" dirty="0" smtClean="0">
                    <a:solidFill>
                      <a:srgbClr val="333333"/>
                    </a:solidFill>
                    <a:latin typeface="Roboto"/>
                    <a:ea typeface="Roboto"/>
                    <a:cs typeface="Roboto"/>
                    <a:sym typeface="Roboto"/>
                  </a:rPr>
                  <a:t>产品经理</a:t>
                </a:r>
                <a:endParaRPr lang="en-US" sz="1200" dirty="0">
                  <a:solidFill>
                    <a:srgbClr val="333333"/>
                  </a:solidFill>
                  <a:latin typeface="Roboto"/>
                  <a:ea typeface="Roboto"/>
                  <a:cs typeface="Roboto"/>
                  <a:sym typeface="Roboto"/>
                </a:endParaRPr>
              </a:p>
            </p:txBody>
          </p:sp>
          <p:sp>
            <p:nvSpPr>
              <p:cNvPr id="397" name="Shape 397"/>
              <p:cNvSpPr txBox="1"/>
              <p:nvPr/>
            </p:nvSpPr>
            <p:spPr>
              <a:xfrm>
                <a:off x="362466" y="2412352"/>
                <a:ext cx="142217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zh-TW" altLang="en-US" sz="1200" dirty="0" smtClean="0">
                    <a:solidFill>
                      <a:srgbClr val="333333"/>
                    </a:solidFill>
                    <a:latin typeface="Roboto"/>
                    <a:ea typeface="Roboto"/>
                    <a:cs typeface="Roboto"/>
                    <a:sym typeface="Roboto"/>
                  </a:rPr>
                  <a:t>专案经理</a:t>
                </a:r>
                <a:endParaRPr lang="en-US" sz="1200" dirty="0">
                  <a:solidFill>
                    <a:srgbClr val="333333"/>
                  </a:solidFill>
                  <a:latin typeface="Roboto"/>
                  <a:ea typeface="Roboto"/>
                  <a:cs typeface="Roboto"/>
                  <a:sym typeface="Roboto"/>
                </a:endParaRPr>
              </a:p>
            </p:txBody>
          </p:sp>
        </p:grpSp>
        <p:sp>
          <p:nvSpPr>
            <p:cNvPr id="398" name="Shape 398"/>
            <p:cNvSpPr txBox="1"/>
            <p:nvPr/>
          </p:nvSpPr>
          <p:spPr>
            <a:xfrm>
              <a:off x="905883" y="3347764"/>
              <a:ext cx="819448"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zh-TW" altLang="en-US" sz="1200" dirty="0" smtClean="0">
                  <a:solidFill>
                    <a:srgbClr val="333333"/>
                  </a:solidFill>
                  <a:latin typeface="Roboto"/>
                  <a:ea typeface="Roboto"/>
                  <a:cs typeface="Roboto"/>
                  <a:sym typeface="Roboto"/>
                </a:rPr>
                <a:t>工程师</a:t>
              </a:r>
              <a:endParaRPr lang="en-US" sz="1200" dirty="0">
                <a:solidFill>
                  <a:srgbClr val="333333"/>
                </a:solidFill>
                <a:latin typeface="Roboto"/>
                <a:ea typeface="Roboto"/>
                <a:cs typeface="Roboto"/>
                <a:sym typeface="Roboto"/>
              </a:endParaRPr>
            </a:p>
          </p:txBody>
        </p:sp>
      </p:grpSp>
      <p:pic>
        <p:nvPicPr>
          <p:cNvPr id="399" name="Shape 399"/>
          <p:cNvPicPr preferRelativeResize="0"/>
          <p:nvPr/>
        </p:nvPicPr>
        <p:blipFill rotWithShape="1">
          <a:blip r:embed="rId5">
            <a:alphaModFix/>
          </a:blip>
          <a:srcRect/>
          <a:stretch/>
        </p:blipFill>
        <p:spPr>
          <a:xfrm>
            <a:off x="8772525" y="2797467"/>
            <a:ext cx="660318" cy="1301587"/>
          </a:xfrm>
          <a:prstGeom prst="rect">
            <a:avLst/>
          </a:prstGeom>
          <a:noFill/>
          <a:ln>
            <a:noFill/>
          </a:ln>
        </p:spPr>
      </p:pic>
      <p:pic>
        <p:nvPicPr>
          <p:cNvPr id="400" name="Shape 400"/>
          <p:cNvPicPr preferRelativeResize="0"/>
          <p:nvPr/>
        </p:nvPicPr>
        <p:blipFill rotWithShape="1">
          <a:blip r:embed="rId6">
            <a:alphaModFix/>
          </a:blip>
          <a:srcRect/>
          <a:stretch/>
        </p:blipFill>
        <p:spPr>
          <a:xfrm>
            <a:off x="7821536" y="2797467"/>
            <a:ext cx="660318" cy="1301587"/>
          </a:xfrm>
          <a:prstGeom prst="rect">
            <a:avLst/>
          </a:prstGeom>
          <a:noFill/>
          <a:ln>
            <a:noFill/>
          </a:ln>
        </p:spPr>
      </p:pic>
      <p:pic>
        <p:nvPicPr>
          <p:cNvPr id="401" name="Shape 401"/>
          <p:cNvPicPr preferRelativeResize="0"/>
          <p:nvPr/>
        </p:nvPicPr>
        <p:blipFill rotWithShape="1">
          <a:blip r:embed="rId7">
            <a:alphaModFix/>
          </a:blip>
          <a:srcRect/>
          <a:stretch/>
        </p:blipFill>
        <p:spPr>
          <a:xfrm>
            <a:off x="9846881" y="2797467"/>
            <a:ext cx="660318" cy="1301587"/>
          </a:xfrm>
          <a:prstGeom prst="rect">
            <a:avLst/>
          </a:prstGeom>
          <a:noFill/>
          <a:ln>
            <a:noFill/>
          </a:ln>
        </p:spPr>
      </p:pic>
      <p:sp>
        <p:nvSpPr>
          <p:cNvPr id="402" name="Shape 402"/>
          <p:cNvSpPr txBox="1"/>
          <p:nvPr/>
        </p:nvSpPr>
        <p:spPr>
          <a:xfrm>
            <a:off x="7901471" y="4138987"/>
            <a:ext cx="55655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zh-TW" altLang="en-US" sz="1200" dirty="0" smtClean="0">
                <a:solidFill>
                  <a:srgbClr val="333333"/>
                </a:solidFill>
                <a:latin typeface="Roboto"/>
                <a:ea typeface="Roboto"/>
                <a:cs typeface="Roboto"/>
                <a:sym typeface="Roboto"/>
              </a:rPr>
              <a:t>法务</a:t>
            </a:r>
            <a:endParaRPr lang="en-US" sz="1200" dirty="0">
              <a:solidFill>
                <a:srgbClr val="333333"/>
              </a:solidFill>
              <a:latin typeface="Roboto"/>
              <a:ea typeface="Roboto"/>
              <a:cs typeface="Roboto"/>
              <a:sym typeface="Roboto"/>
            </a:endParaRPr>
          </a:p>
        </p:txBody>
      </p:sp>
      <p:sp>
        <p:nvSpPr>
          <p:cNvPr id="403" name="Shape 403"/>
          <p:cNvSpPr txBox="1"/>
          <p:nvPr/>
        </p:nvSpPr>
        <p:spPr>
          <a:xfrm>
            <a:off x="8576992" y="4141851"/>
            <a:ext cx="817844"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zh-TW" altLang="en-US" sz="1200" dirty="0" smtClean="0">
                <a:solidFill>
                  <a:srgbClr val="333333"/>
                </a:solidFill>
                <a:latin typeface="Roboto"/>
                <a:ea typeface="Roboto"/>
                <a:cs typeface="Roboto"/>
                <a:sym typeface="Roboto"/>
              </a:rPr>
              <a:t>扫瞄</a:t>
            </a:r>
            <a:endParaRPr lang="en-US" sz="1200" dirty="0">
              <a:solidFill>
                <a:srgbClr val="333333"/>
              </a:solidFill>
              <a:latin typeface="Roboto"/>
              <a:ea typeface="Roboto"/>
              <a:cs typeface="Roboto"/>
              <a:sym typeface="Roboto"/>
            </a:endParaRPr>
          </a:p>
        </p:txBody>
      </p:sp>
      <p:sp>
        <p:nvSpPr>
          <p:cNvPr id="404" name="Shape 404"/>
          <p:cNvSpPr txBox="1"/>
          <p:nvPr/>
        </p:nvSpPr>
        <p:spPr>
          <a:xfrm>
            <a:off x="9467850" y="4141851"/>
            <a:ext cx="946114" cy="277811"/>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zh-TW" altLang="en-US" sz="1200" dirty="0" smtClean="0">
                <a:solidFill>
                  <a:srgbClr val="333333"/>
                </a:solidFill>
                <a:latin typeface="Roboto"/>
                <a:ea typeface="Roboto"/>
                <a:cs typeface="Roboto"/>
                <a:sym typeface="Roboto"/>
              </a:rPr>
              <a:t>专家</a:t>
            </a:r>
            <a:endParaRPr lang="en-US" sz="1200" dirty="0">
              <a:solidFill>
                <a:srgbClr val="333333"/>
              </a:solidFill>
              <a:latin typeface="Roboto"/>
              <a:ea typeface="Roboto"/>
              <a:cs typeface="Roboto"/>
              <a:sym typeface="Roboto"/>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Shape 41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lvl="0">
              <a:buSzPct val="25000"/>
            </a:pPr>
            <a:r>
              <a:rPr lang="zh-TW" altLang="en-US" dirty="0" smtClean="0"/>
              <a:t>分析自由开源软件的使用提议</a:t>
            </a:r>
            <a:endParaRPr lang="en-US" sz="4000" b="0" i="0" u="none" strike="noStrike" cap="none" dirty="0">
              <a:solidFill>
                <a:schemeClr val="dk2"/>
              </a:solidFill>
              <a:latin typeface="Roboto"/>
              <a:ea typeface="Roboto"/>
              <a:cs typeface="Roboto"/>
              <a:sym typeface="Roboto"/>
            </a:endParaRPr>
          </a:p>
        </p:txBody>
      </p:sp>
      <p:sp>
        <p:nvSpPr>
          <p:cNvPr id="411" name="Shape 411"/>
          <p:cNvSpPr txBox="1">
            <a:spLocks noGrp="1"/>
          </p:cNvSpPr>
          <p:nvPr>
            <p:ph type="body" idx="1"/>
          </p:nvPr>
        </p:nvSpPr>
        <p:spPr>
          <a:xfrm>
            <a:off x="417504" y="3539817"/>
            <a:ext cx="11277600" cy="2953746"/>
          </a:xfrm>
          <a:prstGeom prst="rect">
            <a:avLst/>
          </a:prstGeom>
          <a:noFill/>
          <a:ln>
            <a:noFill/>
          </a:ln>
        </p:spPr>
        <p:txBody>
          <a:bodyPr lIns="91425" tIns="45700" rIns="91425" bIns="45700" anchor="t" anchorCtr="0">
            <a:noAutofit/>
          </a:bodyPr>
          <a:lstStyle/>
          <a:p>
            <a:pPr marL="0" lvl="0" indent="0">
              <a:spcBef>
                <a:spcPts val="0"/>
              </a:spcBef>
              <a:buSzPct val="25000"/>
              <a:buNone/>
            </a:pPr>
            <a:r>
              <a:rPr lang="zh-TW" altLang="en-US" sz="2000" dirty="0" smtClean="0"/>
              <a:t>自由开源软件审核团队，在提供议题指导之前，应先评估已搜集信息。这可能包括扫描程序源代码，以确认信息的正确性。</a:t>
            </a:r>
          </a:p>
          <a:p>
            <a:pPr marL="0" marR="0" lvl="0" indent="0" algn="l" rtl="0">
              <a:spcBef>
                <a:spcPts val="400"/>
              </a:spcBef>
              <a:spcAft>
                <a:spcPts val="0"/>
              </a:spcAft>
              <a:buClr>
                <a:schemeClr val="accent1"/>
              </a:buClr>
              <a:buSzPct val="25000"/>
              <a:buFont typeface="Arial"/>
              <a:buNone/>
            </a:pPr>
            <a:r>
              <a:rPr lang="zh-TW" altLang="en-US" sz="2000" b="0" i="0" u="none" strike="noStrike" cap="none" dirty="0" smtClean="0">
                <a:solidFill>
                  <a:schemeClr val="dk1"/>
                </a:solidFill>
                <a:cs typeface="Roboto"/>
                <a:sym typeface="Roboto"/>
              </a:rPr>
              <a:t>自由开源软件审核团队应考量：</a:t>
            </a:r>
            <a:endParaRPr lang="en-US" sz="2000" b="0" i="0" u="none" strike="noStrike" cap="none" dirty="0">
              <a:solidFill>
                <a:schemeClr val="dk1"/>
              </a:solidFill>
              <a:cs typeface="Roboto"/>
              <a:sym typeface="Roboto"/>
            </a:endParaRPr>
          </a:p>
          <a:p>
            <a:pPr lvl="0" indent="-182880">
              <a:spcBef>
                <a:spcPts val="400"/>
              </a:spcBef>
            </a:pPr>
            <a:r>
              <a:rPr lang="zh-TW" altLang="en-US" sz="1800" b="0" i="0" u="none" strike="noStrike" cap="none" dirty="0" smtClean="0">
                <a:solidFill>
                  <a:schemeClr val="dk1"/>
                </a:solidFill>
                <a:cs typeface="Roboto"/>
                <a:sym typeface="Roboto"/>
              </a:rPr>
              <a:t>程序代码及其相关信息是否完整、一致，并且准确？</a:t>
            </a:r>
            <a:endParaRPr lang="en-US" sz="1800" b="0" i="0" u="none" strike="noStrike" cap="none" dirty="0">
              <a:solidFill>
                <a:schemeClr val="dk1"/>
              </a:solidFill>
              <a:cs typeface="Roboto"/>
              <a:sym typeface="Roboto"/>
            </a:endParaRPr>
          </a:p>
          <a:p>
            <a:pPr lvl="0" indent="-182880">
              <a:spcBef>
                <a:spcPts val="400"/>
              </a:spcBef>
            </a:pPr>
            <a:r>
              <a:rPr lang="zh-TW" altLang="en-US" sz="1800" dirty="0" smtClean="0"/>
              <a:t>声称的许可证是否与程序代码文档里显示的一致？</a:t>
            </a:r>
            <a:endParaRPr lang="en-US" altLang="zh-TW" sz="1800" dirty="0" smtClean="0"/>
          </a:p>
          <a:p>
            <a:pPr lvl="0" indent="-182880">
              <a:spcBef>
                <a:spcPts val="400"/>
              </a:spcBef>
            </a:pPr>
            <a:r>
              <a:rPr lang="zh-TW" altLang="en-US" sz="1800" dirty="0" smtClean="0"/>
              <a:t>该许可证是否容许与软件里的其他组件一起使用？</a:t>
            </a:r>
            <a:endParaRPr lang="en-US" sz="1800" b="0" i="0" u="none" strike="noStrike" cap="none" dirty="0">
              <a:solidFill>
                <a:schemeClr val="dk1"/>
              </a:solidFill>
              <a:cs typeface="Roboto"/>
              <a:sym typeface="Roboto"/>
            </a:endParaRPr>
          </a:p>
          <a:p>
            <a:pPr marL="0" marR="0" lvl="0" indent="0" algn="l" rtl="0">
              <a:spcBef>
                <a:spcPts val="400"/>
              </a:spcBef>
              <a:buClr>
                <a:schemeClr val="accent1"/>
              </a:buClr>
              <a:buSzPct val="25000"/>
              <a:buFont typeface="Arial"/>
              <a:buNone/>
            </a:pPr>
            <a:endParaRPr sz="2000" b="0" i="0" u="none" strike="noStrike" cap="none" dirty="0">
              <a:solidFill>
                <a:schemeClr val="dk1"/>
              </a:solidFill>
              <a:cs typeface="Roboto"/>
              <a:sym typeface="Roboto"/>
            </a:endParaRPr>
          </a:p>
        </p:txBody>
      </p:sp>
      <p:pic>
        <p:nvPicPr>
          <p:cNvPr id="412" name="Shape 412"/>
          <p:cNvPicPr preferRelativeResize="0"/>
          <p:nvPr/>
        </p:nvPicPr>
        <p:blipFill rotWithShape="1">
          <a:blip r:embed="rId3">
            <a:alphaModFix/>
          </a:blip>
          <a:srcRect/>
          <a:stretch/>
        </p:blipFill>
        <p:spPr>
          <a:xfrm>
            <a:off x="5709737" y="1916482"/>
            <a:ext cx="660318" cy="1301587"/>
          </a:xfrm>
          <a:prstGeom prst="rect">
            <a:avLst/>
          </a:prstGeom>
          <a:noFill/>
          <a:ln>
            <a:noFill/>
          </a:ln>
        </p:spPr>
      </p:pic>
      <p:pic>
        <p:nvPicPr>
          <p:cNvPr id="413" name="Shape 413"/>
          <p:cNvPicPr preferRelativeResize="0"/>
          <p:nvPr/>
        </p:nvPicPr>
        <p:blipFill rotWithShape="1">
          <a:blip r:embed="rId4">
            <a:alphaModFix/>
          </a:blip>
          <a:srcRect/>
          <a:stretch/>
        </p:blipFill>
        <p:spPr>
          <a:xfrm>
            <a:off x="4998596" y="1916482"/>
            <a:ext cx="660318" cy="1301587"/>
          </a:xfrm>
          <a:prstGeom prst="rect">
            <a:avLst/>
          </a:prstGeom>
          <a:noFill/>
          <a:ln>
            <a:noFill/>
          </a:ln>
        </p:spPr>
      </p:pic>
      <p:pic>
        <p:nvPicPr>
          <p:cNvPr id="414" name="Shape 414"/>
          <p:cNvPicPr preferRelativeResize="0"/>
          <p:nvPr/>
        </p:nvPicPr>
        <p:blipFill rotWithShape="1">
          <a:blip r:embed="rId5">
            <a:alphaModFix/>
          </a:blip>
          <a:srcRect/>
          <a:stretch/>
        </p:blipFill>
        <p:spPr>
          <a:xfrm>
            <a:off x="6503128" y="1916482"/>
            <a:ext cx="660318" cy="1301587"/>
          </a:xfrm>
          <a:prstGeom prst="rect">
            <a:avLst/>
          </a:prstGeom>
          <a:noFill/>
          <a:ln>
            <a:noFill/>
          </a:ln>
        </p:spPr>
      </p:pic>
      <p:sp>
        <p:nvSpPr>
          <p:cNvPr id="415" name="Shape 415"/>
          <p:cNvSpPr txBox="1"/>
          <p:nvPr/>
        </p:nvSpPr>
        <p:spPr>
          <a:xfrm>
            <a:off x="5023530" y="3237375"/>
            <a:ext cx="55655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zh-TW" altLang="en-US" sz="1200" dirty="0" smtClean="0">
                <a:solidFill>
                  <a:srgbClr val="333333"/>
                </a:solidFill>
                <a:latin typeface="Roboto"/>
                <a:ea typeface="Roboto"/>
                <a:cs typeface="Roboto"/>
                <a:sym typeface="Roboto"/>
              </a:rPr>
              <a:t>法务</a:t>
            </a:r>
            <a:endParaRPr lang="en-US" sz="1200" dirty="0">
              <a:solidFill>
                <a:srgbClr val="333333"/>
              </a:solidFill>
              <a:latin typeface="Roboto"/>
              <a:ea typeface="Roboto"/>
              <a:cs typeface="Roboto"/>
              <a:sym typeface="Roboto"/>
            </a:endParaRPr>
          </a:p>
        </p:txBody>
      </p:sp>
      <p:sp>
        <p:nvSpPr>
          <p:cNvPr id="416" name="Shape 416"/>
          <p:cNvSpPr txBox="1"/>
          <p:nvPr/>
        </p:nvSpPr>
        <p:spPr>
          <a:xfrm>
            <a:off x="5563792" y="3242543"/>
            <a:ext cx="817844"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zh-TW" altLang="en-US" sz="1200" dirty="0" smtClean="0">
                <a:solidFill>
                  <a:srgbClr val="333333"/>
                </a:solidFill>
                <a:latin typeface="Roboto"/>
                <a:ea typeface="Roboto"/>
                <a:cs typeface="Roboto"/>
                <a:sym typeface="Roboto"/>
              </a:rPr>
              <a:t>扫描</a:t>
            </a:r>
            <a:endParaRPr lang="en-US" sz="1200" dirty="0">
              <a:solidFill>
                <a:srgbClr val="333333"/>
              </a:solidFill>
              <a:latin typeface="Roboto"/>
              <a:ea typeface="Roboto"/>
              <a:cs typeface="Roboto"/>
              <a:sym typeface="Roboto"/>
            </a:endParaRPr>
          </a:p>
        </p:txBody>
      </p:sp>
      <p:sp>
        <p:nvSpPr>
          <p:cNvPr id="417" name="Shape 417"/>
          <p:cNvSpPr txBox="1"/>
          <p:nvPr/>
        </p:nvSpPr>
        <p:spPr>
          <a:xfrm>
            <a:off x="6312157" y="3242543"/>
            <a:ext cx="928452"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zh-TW" altLang="en-US" sz="1200" dirty="0" smtClean="0">
                <a:solidFill>
                  <a:srgbClr val="333333"/>
                </a:solidFill>
                <a:latin typeface="Roboto"/>
                <a:ea typeface="Roboto"/>
                <a:cs typeface="Roboto"/>
                <a:sym typeface="Roboto"/>
              </a:rPr>
              <a:t>专家</a:t>
            </a:r>
            <a:endParaRPr lang="en-US" sz="1200" dirty="0">
              <a:solidFill>
                <a:srgbClr val="333333"/>
              </a:solidFill>
              <a:latin typeface="Roboto"/>
              <a:ea typeface="Roboto"/>
              <a:cs typeface="Roboto"/>
              <a:sym typeface="Roboto"/>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Shape 423"/>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rgbClr val="D2533C"/>
              </a:buClr>
              <a:buSzPct val="25000"/>
              <a:buFont typeface="Roboto"/>
              <a:buNone/>
            </a:pPr>
            <a:r>
              <a:rPr lang="zh-TW" altLang="en-US" sz="4000" b="0" i="0" u="none" strike="noStrike" cap="none" dirty="0" smtClean="0">
                <a:solidFill>
                  <a:srgbClr val="D2533C"/>
                </a:solidFill>
                <a:cs typeface="Roboto"/>
                <a:sym typeface="Roboto"/>
              </a:rPr>
              <a:t>程序源代码扫描工具</a:t>
            </a:r>
            <a:endParaRPr lang="en-US" sz="4000" b="0" i="0" u="none" strike="noStrike" cap="none" dirty="0">
              <a:solidFill>
                <a:srgbClr val="D2533C"/>
              </a:solidFill>
              <a:cs typeface="Roboto"/>
              <a:sym typeface="Roboto"/>
            </a:endParaRPr>
          </a:p>
        </p:txBody>
      </p:sp>
      <p:sp>
        <p:nvSpPr>
          <p:cNvPr id="424" name="Shape 424"/>
          <p:cNvSpPr txBox="1">
            <a:spLocks noGrp="1"/>
          </p:cNvSpPr>
          <p:nvPr>
            <p:ph type="body" idx="1"/>
          </p:nvPr>
        </p:nvSpPr>
        <p:spPr>
          <a:xfrm>
            <a:off x="623093" y="1600200"/>
            <a:ext cx="10945811" cy="4953000"/>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zh-TW" altLang="en-US" sz="2400" b="0" i="0" u="none" strike="noStrike" cap="none" dirty="0" smtClean="0">
                <a:solidFill>
                  <a:schemeClr val="dk1"/>
                </a:solidFill>
                <a:cs typeface="Roboto"/>
                <a:sym typeface="Roboto"/>
              </a:rPr>
              <a:t>有许多不同的自动化开放源代码扫描工具。</a:t>
            </a:r>
            <a:endParaRPr lang="en-US" sz="2400" b="0" i="0" u="none" strike="noStrike" cap="none" dirty="0">
              <a:solidFill>
                <a:schemeClr val="dk1"/>
              </a:solidFill>
              <a:cs typeface="Roboto"/>
              <a:sym typeface="Roboto"/>
            </a:endParaRPr>
          </a:p>
          <a:p>
            <a:pPr lvl="0" indent="-182880"/>
            <a:r>
              <a:rPr lang="zh-TW" altLang="en-US" dirty="0" smtClean="0"/>
              <a:t>这些方案皆呼应到特定的需求</a:t>
            </a:r>
            <a:r>
              <a:rPr lang="zh-TW" altLang="en-US" sz="2400" b="0" i="0" u="none" strike="noStrike" cap="none" dirty="0" smtClean="0">
                <a:solidFill>
                  <a:schemeClr val="dk1"/>
                </a:solidFill>
                <a:cs typeface="Roboto"/>
                <a:sym typeface="Roboto"/>
              </a:rPr>
              <a:t> </a:t>
            </a:r>
            <a:r>
              <a:rPr lang="en-US" altLang="zh-TW" sz="2400" b="0" i="0" u="none" strike="noStrike" cap="none" dirty="0" smtClean="0">
                <a:solidFill>
                  <a:schemeClr val="dk1"/>
                </a:solidFill>
                <a:cs typeface="Roboto"/>
                <a:sym typeface="Roboto"/>
              </a:rPr>
              <a:t>– </a:t>
            </a:r>
            <a:r>
              <a:rPr lang="zh-TW" altLang="en-US" sz="2400" b="0" i="0" u="none" strike="noStrike" cap="none" dirty="0" smtClean="0">
                <a:solidFill>
                  <a:schemeClr val="dk1"/>
                </a:solidFill>
                <a:cs typeface="Roboto"/>
                <a:sym typeface="Roboto"/>
              </a:rPr>
              <a:t>也因为这个原因 </a:t>
            </a:r>
            <a:r>
              <a:rPr lang="en-US" altLang="zh-TW" dirty="0" smtClean="0"/>
              <a:t>– </a:t>
            </a:r>
            <a:r>
              <a:rPr lang="zh-TW" altLang="en-US" dirty="0" smtClean="0"/>
              <a:t>并无单一方案能解决所有可能的挑战</a:t>
            </a:r>
            <a:endParaRPr lang="en-US" sz="2400" b="0" i="0" u="none" strike="noStrike" cap="none" dirty="0">
              <a:solidFill>
                <a:schemeClr val="dk1"/>
              </a:solidFill>
              <a:cs typeface="Roboto"/>
              <a:sym typeface="Roboto"/>
            </a:endParaRPr>
          </a:p>
          <a:p>
            <a:pPr lvl="0" indent="-182880"/>
            <a:r>
              <a:rPr lang="zh-TW" altLang="en-US" dirty="0" smtClean="0"/>
              <a:t>公司选择与他们特定市场领域与产品最相合的方案</a:t>
            </a:r>
            <a:endParaRPr lang="en-US" sz="2400" b="0" i="0" u="none" strike="noStrike" cap="none" dirty="0">
              <a:solidFill>
                <a:schemeClr val="dk1"/>
              </a:solidFill>
              <a:cs typeface="Roboto"/>
              <a:sym typeface="Roboto"/>
            </a:endParaRPr>
          </a:p>
          <a:p>
            <a:pPr marL="182880" marR="0" lvl="0" indent="-182880" algn="l" rtl="0">
              <a:spcBef>
                <a:spcPts val="480"/>
              </a:spcBef>
              <a:spcAft>
                <a:spcPts val="0"/>
              </a:spcAft>
              <a:buClr>
                <a:schemeClr val="accent1"/>
              </a:buClr>
              <a:buSzPct val="85000"/>
              <a:buFont typeface="Arial"/>
              <a:buChar char="•"/>
            </a:pPr>
            <a:r>
              <a:rPr lang="zh-TW" altLang="en-US" sz="2400" b="0" i="0" u="none" strike="noStrike" cap="none" dirty="0" smtClean="0">
                <a:solidFill>
                  <a:schemeClr val="dk1"/>
                </a:solidFill>
                <a:cs typeface="Roboto"/>
                <a:sym typeface="Roboto"/>
              </a:rPr>
              <a:t>许多公司兼采自动化工具及人工审核</a:t>
            </a:r>
            <a:endParaRPr lang="en-US" sz="2400" b="0" i="0" u="none" strike="noStrike" cap="none" dirty="0">
              <a:solidFill>
                <a:schemeClr val="dk1"/>
              </a:solidFill>
              <a:cs typeface="Roboto"/>
              <a:sym typeface="Roboto"/>
            </a:endParaRPr>
          </a:p>
          <a:p>
            <a:pPr marL="182880" marR="0" lvl="0" indent="-182880" algn="l" rtl="0">
              <a:spcBef>
                <a:spcPts val="480"/>
              </a:spcBef>
              <a:buClr>
                <a:schemeClr val="accent1"/>
              </a:buClr>
              <a:buSzPct val="85000"/>
              <a:buFont typeface="Arial"/>
              <a:buChar char="•"/>
            </a:pPr>
            <a:r>
              <a:rPr lang="zh-TW" altLang="en-US" dirty="0" smtClean="0"/>
              <a:t>自由供取用的开放源码扫描工具 </a:t>
            </a:r>
            <a:r>
              <a:rPr lang="en-US" altLang="zh-TW" dirty="0" err="1" smtClean="0"/>
              <a:t>FOSSology</a:t>
            </a:r>
            <a:r>
              <a:rPr lang="en-US" altLang="zh-TW" dirty="0" smtClean="0"/>
              <a:t> </a:t>
            </a:r>
            <a:r>
              <a:rPr lang="zh-TW" altLang="en-US" dirty="0" smtClean="0"/>
              <a:t>是一个优良范例，这个项目是由 </a:t>
            </a:r>
            <a:r>
              <a:rPr lang="en-US" altLang="zh-TW" dirty="0" smtClean="0"/>
              <a:t>Linux Foundation </a:t>
            </a:r>
            <a:r>
              <a:rPr lang="zh-TW" altLang="en-US" dirty="0" smtClean="0"/>
              <a:t>所主持：</a:t>
            </a:r>
            <a:r>
              <a:rPr lang="en-US" sz="2400" b="0" i="0" u="none" strike="noStrike" cap="none" dirty="0">
                <a:solidFill>
                  <a:schemeClr val="dk1"/>
                </a:solidFill>
                <a:cs typeface="Roboto"/>
                <a:sym typeface="Roboto"/>
              </a:rPr>
              <a:t/>
            </a:r>
            <a:br>
              <a:rPr lang="en-US" sz="2400" b="0" i="0" u="none" strike="noStrike" cap="none" dirty="0">
                <a:solidFill>
                  <a:schemeClr val="dk1"/>
                </a:solidFill>
                <a:cs typeface="Roboto"/>
                <a:sym typeface="Roboto"/>
              </a:rPr>
            </a:br>
            <a:r>
              <a:rPr lang="en-US" sz="2000" b="0" i="0" u="sng" strike="noStrike" cap="none" dirty="0">
                <a:solidFill>
                  <a:schemeClr val="hlink"/>
                </a:solidFill>
                <a:cs typeface="Roboto Mono"/>
                <a:sym typeface="Roboto Mono"/>
                <a:hlinkClick r:id="rId3"/>
              </a:rPr>
              <a:t>https://www.fossology.org</a:t>
            </a:r>
            <a:r>
              <a:rPr lang="en-US" sz="2400" b="0" i="0" u="none" strike="noStrike" cap="none" dirty="0">
                <a:solidFill>
                  <a:schemeClr val="dk1"/>
                </a:solidFill>
                <a:cs typeface="Roboto"/>
                <a:sym typeface="Roboto"/>
              </a:rPr>
              <a:t> </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Shape 43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zh-TW" altLang="en-US" sz="4000" b="0" i="0" u="none" strike="noStrike" cap="none" dirty="0" smtClean="0">
                <a:solidFill>
                  <a:schemeClr val="dk2"/>
                </a:solidFill>
                <a:cs typeface="Roboto"/>
                <a:sym typeface="Roboto"/>
              </a:rPr>
              <a:t>透过自由开源软件审核进行共工</a:t>
            </a:r>
            <a:endParaRPr lang="en-US" sz="4000" b="0" i="0" u="none" strike="noStrike" cap="none" dirty="0">
              <a:solidFill>
                <a:schemeClr val="dk2"/>
              </a:solidFill>
              <a:cs typeface="Roboto"/>
              <a:sym typeface="Roboto"/>
            </a:endParaRPr>
          </a:p>
        </p:txBody>
      </p:sp>
      <p:sp>
        <p:nvSpPr>
          <p:cNvPr id="431" name="Shape 431"/>
          <p:cNvSpPr txBox="1">
            <a:spLocks noGrp="1"/>
          </p:cNvSpPr>
          <p:nvPr>
            <p:ph type="body" idx="1"/>
          </p:nvPr>
        </p:nvSpPr>
        <p:spPr>
          <a:xfrm>
            <a:off x="311675" y="5813485"/>
            <a:ext cx="11421290" cy="1044516"/>
          </a:xfrm>
          <a:prstGeom prst="rect">
            <a:avLst/>
          </a:prstGeom>
          <a:noFill/>
          <a:ln>
            <a:noFill/>
          </a:ln>
        </p:spPr>
        <p:txBody>
          <a:bodyPr lIns="91425" tIns="45700" rIns="91425" bIns="45700" anchor="t" anchorCtr="0">
            <a:noAutofit/>
          </a:bodyPr>
          <a:lstStyle/>
          <a:p>
            <a:pPr marL="0" lvl="0" indent="0">
              <a:spcBef>
                <a:spcPts val="0"/>
              </a:spcBef>
              <a:buSzPct val="25000"/>
              <a:buNone/>
            </a:pPr>
            <a:r>
              <a:rPr lang="zh-TW" altLang="en-US" sz="2000" dirty="0" smtClean="0"/>
              <a:t>自由开源软件审核流程跨越学科领域，包括工程、商务，以及法务团队。它必须保持互动性，以确保所有那些团队皆对议题有正确理解，并能建立明确的共享性指导文件。</a:t>
            </a:r>
            <a:endParaRPr lang="en-US" altLang="zh-TW" sz="2000" dirty="0" smtClean="0"/>
          </a:p>
        </p:txBody>
      </p:sp>
      <p:pic>
        <p:nvPicPr>
          <p:cNvPr id="432" name="Shape 432"/>
          <p:cNvPicPr preferRelativeResize="0"/>
          <p:nvPr/>
        </p:nvPicPr>
        <p:blipFill rotWithShape="1">
          <a:blip r:embed="rId3">
            <a:alphaModFix/>
          </a:blip>
          <a:srcRect/>
          <a:stretch/>
        </p:blipFill>
        <p:spPr>
          <a:xfrm>
            <a:off x="3966100" y="1457909"/>
            <a:ext cx="4273016" cy="1460319"/>
          </a:xfrm>
          <a:prstGeom prst="rect">
            <a:avLst/>
          </a:prstGeom>
          <a:noFill/>
          <a:ln>
            <a:noFill/>
          </a:ln>
        </p:spPr>
      </p:pic>
      <p:sp>
        <p:nvSpPr>
          <p:cNvPr id="433" name="Shape 433"/>
          <p:cNvSpPr txBox="1"/>
          <p:nvPr/>
        </p:nvSpPr>
        <p:spPr>
          <a:xfrm>
            <a:off x="4595802" y="2087563"/>
            <a:ext cx="2786082" cy="830261"/>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zh-TW" altLang="en-US" sz="2400" b="1" dirty="0" smtClean="0">
                <a:solidFill>
                  <a:srgbClr val="808080"/>
                </a:solidFill>
                <a:latin typeface="Roboto"/>
                <a:ea typeface="Roboto"/>
                <a:cs typeface="Roboto"/>
                <a:sym typeface="Roboto"/>
              </a:rPr>
              <a:t>启动自由开源软件审核</a:t>
            </a:r>
            <a:endParaRPr lang="en-US" sz="2400" b="1" dirty="0">
              <a:solidFill>
                <a:srgbClr val="808080"/>
              </a:solidFill>
              <a:latin typeface="Roboto"/>
              <a:ea typeface="Roboto"/>
              <a:cs typeface="Roboto"/>
              <a:sym typeface="Roboto"/>
            </a:endParaRPr>
          </a:p>
        </p:txBody>
      </p:sp>
      <p:pic>
        <p:nvPicPr>
          <p:cNvPr id="434" name="Shape 434"/>
          <p:cNvPicPr preferRelativeResize="0"/>
          <p:nvPr/>
        </p:nvPicPr>
        <p:blipFill rotWithShape="1">
          <a:blip r:embed="rId4">
            <a:alphaModFix/>
          </a:blip>
          <a:srcRect/>
          <a:stretch/>
        </p:blipFill>
        <p:spPr>
          <a:xfrm>
            <a:off x="3332714" y="3039475"/>
            <a:ext cx="658852" cy="1298702"/>
          </a:xfrm>
          <a:prstGeom prst="rect">
            <a:avLst/>
          </a:prstGeom>
          <a:noFill/>
          <a:ln>
            <a:noFill/>
          </a:ln>
        </p:spPr>
      </p:pic>
      <p:grpSp>
        <p:nvGrpSpPr>
          <p:cNvPr id="435" name="Shape 435"/>
          <p:cNvGrpSpPr/>
          <p:nvPr/>
        </p:nvGrpSpPr>
        <p:grpSpPr>
          <a:xfrm>
            <a:off x="1879925" y="3039474"/>
            <a:ext cx="1426984" cy="1212408"/>
            <a:chOff x="357658" y="2412352"/>
            <a:chExt cx="1426984" cy="1212408"/>
          </a:xfrm>
        </p:grpSpPr>
        <p:grpSp>
          <p:nvGrpSpPr>
            <p:cNvPr id="436" name="Shape 436"/>
            <p:cNvGrpSpPr/>
            <p:nvPr/>
          </p:nvGrpSpPr>
          <p:grpSpPr>
            <a:xfrm>
              <a:off x="357658" y="2412352"/>
              <a:ext cx="1426984" cy="771113"/>
              <a:chOff x="357658" y="2412352"/>
              <a:chExt cx="1426984" cy="771113"/>
            </a:xfrm>
          </p:grpSpPr>
          <p:sp>
            <p:nvSpPr>
              <p:cNvPr id="437" name="Shape 437"/>
              <p:cNvSpPr txBox="1"/>
              <p:nvPr/>
            </p:nvSpPr>
            <p:spPr>
              <a:xfrm>
                <a:off x="357658" y="2906468"/>
                <a:ext cx="1367674"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zh-TW" altLang="en-US" sz="1200" dirty="0" smtClean="0">
                    <a:solidFill>
                      <a:srgbClr val="333333"/>
                    </a:solidFill>
                    <a:latin typeface="Roboto"/>
                    <a:ea typeface="Roboto"/>
                    <a:cs typeface="Roboto"/>
                    <a:sym typeface="Roboto"/>
                  </a:rPr>
                  <a:t>产品经理</a:t>
                </a:r>
                <a:endParaRPr lang="en-US" sz="1200" dirty="0">
                  <a:solidFill>
                    <a:srgbClr val="333333"/>
                  </a:solidFill>
                  <a:latin typeface="Roboto"/>
                  <a:ea typeface="Roboto"/>
                  <a:cs typeface="Roboto"/>
                  <a:sym typeface="Roboto"/>
                </a:endParaRPr>
              </a:p>
            </p:txBody>
          </p:sp>
          <p:sp>
            <p:nvSpPr>
              <p:cNvPr id="438" name="Shape 438"/>
              <p:cNvSpPr txBox="1"/>
              <p:nvPr/>
            </p:nvSpPr>
            <p:spPr>
              <a:xfrm>
                <a:off x="362466" y="2412352"/>
                <a:ext cx="142217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zh-TW" altLang="en-US" sz="1200" dirty="0" smtClean="0">
                    <a:solidFill>
                      <a:srgbClr val="333333"/>
                    </a:solidFill>
                    <a:latin typeface="Roboto"/>
                    <a:ea typeface="Roboto"/>
                    <a:cs typeface="Roboto"/>
                    <a:sym typeface="Roboto"/>
                  </a:rPr>
                  <a:t>专案经理</a:t>
                </a:r>
                <a:endParaRPr lang="en-US" sz="1200" dirty="0">
                  <a:solidFill>
                    <a:srgbClr val="333333"/>
                  </a:solidFill>
                  <a:latin typeface="Roboto"/>
                  <a:ea typeface="Roboto"/>
                  <a:cs typeface="Roboto"/>
                  <a:sym typeface="Roboto"/>
                </a:endParaRPr>
              </a:p>
            </p:txBody>
          </p:sp>
        </p:grpSp>
        <p:sp>
          <p:nvSpPr>
            <p:cNvPr id="439" name="Shape 439"/>
            <p:cNvSpPr txBox="1"/>
            <p:nvPr/>
          </p:nvSpPr>
          <p:spPr>
            <a:xfrm>
              <a:off x="905883" y="3347764"/>
              <a:ext cx="819448"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zh-TW" altLang="en-US" sz="1200" dirty="0" smtClean="0">
                  <a:solidFill>
                    <a:srgbClr val="333333"/>
                  </a:solidFill>
                  <a:latin typeface="Roboto"/>
                  <a:ea typeface="Roboto"/>
                  <a:cs typeface="Roboto"/>
                  <a:sym typeface="Roboto"/>
                </a:rPr>
                <a:t>工程师</a:t>
              </a:r>
              <a:endParaRPr lang="en-US" sz="1200" dirty="0">
                <a:solidFill>
                  <a:srgbClr val="333333"/>
                </a:solidFill>
                <a:latin typeface="Roboto"/>
                <a:ea typeface="Roboto"/>
                <a:cs typeface="Roboto"/>
                <a:sym typeface="Roboto"/>
              </a:endParaRPr>
            </a:p>
          </p:txBody>
        </p:sp>
      </p:grpSp>
      <p:pic>
        <p:nvPicPr>
          <p:cNvPr id="440" name="Shape 440"/>
          <p:cNvPicPr preferRelativeResize="0"/>
          <p:nvPr/>
        </p:nvPicPr>
        <p:blipFill rotWithShape="1">
          <a:blip r:embed="rId5">
            <a:alphaModFix/>
          </a:blip>
          <a:srcRect/>
          <a:stretch/>
        </p:blipFill>
        <p:spPr>
          <a:xfrm>
            <a:off x="8539553" y="2852469"/>
            <a:ext cx="660318" cy="1301587"/>
          </a:xfrm>
          <a:prstGeom prst="rect">
            <a:avLst/>
          </a:prstGeom>
          <a:noFill/>
          <a:ln>
            <a:noFill/>
          </a:ln>
        </p:spPr>
      </p:pic>
      <p:pic>
        <p:nvPicPr>
          <p:cNvPr id="441" name="Shape 441"/>
          <p:cNvPicPr preferRelativeResize="0"/>
          <p:nvPr/>
        </p:nvPicPr>
        <p:blipFill rotWithShape="1">
          <a:blip r:embed="rId6">
            <a:alphaModFix/>
          </a:blip>
          <a:srcRect/>
          <a:stretch/>
        </p:blipFill>
        <p:spPr>
          <a:xfrm>
            <a:off x="7828411" y="2852469"/>
            <a:ext cx="660318" cy="1301587"/>
          </a:xfrm>
          <a:prstGeom prst="rect">
            <a:avLst/>
          </a:prstGeom>
          <a:noFill/>
          <a:ln>
            <a:noFill/>
          </a:ln>
        </p:spPr>
      </p:pic>
      <p:pic>
        <p:nvPicPr>
          <p:cNvPr id="442" name="Shape 442"/>
          <p:cNvPicPr preferRelativeResize="0"/>
          <p:nvPr/>
        </p:nvPicPr>
        <p:blipFill rotWithShape="1">
          <a:blip r:embed="rId7">
            <a:alphaModFix/>
          </a:blip>
          <a:srcRect/>
          <a:stretch/>
        </p:blipFill>
        <p:spPr>
          <a:xfrm>
            <a:off x="9332945" y="2852469"/>
            <a:ext cx="660318" cy="1301587"/>
          </a:xfrm>
          <a:prstGeom prst="rect">
            <a:avLst/>
          </a:prstGeom>
          <a:noFill/>
          <a:ln>
            <a:noFill/>
          </a:ln>
        </p:spPr>
      </p:pic>
      <p:sp>
        <p:nvSpPr>
          <p:cNvPr id="443" name="Shape 443"/>
          <p:cNvSpPr txBox="1"/>
          <p:nvPr/>
        </p:nvSpPr>
        <p:spPr>
          <a:xfrm>
            <a:off x="7908346" y="4193989"/>
            <a:ext cx="55655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zh-TW" altLang="en-US" sz="1200" dirty="0" smtClean="0">
                <a:solidFill>
                  <a:srgbClr val="333333"/>
                </a:solidFill>
                <a:latin typeface="Roboto"/>
                <a:ea typeface="Roboto"/>
                <a:cs typeface="Roboto"/>
                <a:sym typeface="Roboto"/>
              </a:rPr>
              <a:t>法务</a:t>
            </a:r>
            <a:endParaRPr lang="en-US" sz="1200" dirty="0">
              <a:solidFill>
                <a:srgbClr val="333333"/>
              </a:solidFill>
              <a:latin typeface="Roboto"/>
              <a:ea typeface="Roboto"/>
              <a:cs typeface="Roboto"/>
              <a:sym typeface="Roboto"/>
            </a:endParaRPr>
          </a:p>
        </p:txBody>
      </p:sp>
      <p:sp>
        <p:nvSpPr>
          <p:cNvPr id="444" name="Shape 444"/>
          <p:cNvSpPr txBox="1"/>
          <p:nvPr/>
        </p:nvSpPr>
        <p:spPr>
          <a:xfrm>
            <a:off x="8278552" y="4178532"/>
            <a:ext cx="817844"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zh-TW" altLang="en-US" sz="1200" dirty="0" smtClean="0">
                <a:solidFill>
                  <a:srgbClr val="333333"/>
                </a:solidFill>
                <a:latin typeface="Roboto"/>
                <a:ea typeface="Roboto"/>
                <a:cs typeface="Roboto"/>
                <a:sym typeface="Roboto"/>
              </a:rPr>
              <a:t>扫描</a:t>
            </a:r>
            <a:endParaRPr lang="en-US" sz="1200" dirty="0">
              <a:solidFill>
                <a:srgbClr val="333333"/>
              </a:solidFill>
              <a:latin typeface="Roboto"/>
              <a:ea typeface="Roboto"/>
              <a:cs typeface="Roboto"/>
              <a:sym typeface="Roboto"/>
            </a:endParaRPr>
          </a:p>
        </p:txBody>
      </p:sp>
      <p:sp>
        <p:nvSpPr>
          <p:cNvPr id="445" name="Shape 445"/>
          <p:cNvSpPr txBox="1"/>
          <p:nvPr/>
        </p:nvSpPr>
        <p:spPr>
          <a:xfrm>
            <a:off x="8953520" y="4178532"/>
            <a:ext cx="928452"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zh-TW" altLang="en-US" sz="1200" dirty="0" smtClean="0">
                <a:solidFill>
                  <a:srgbClr val="333333"/>
                </a:solidFill>
                <a:latin typeface="Roboto"/>
                <a:ea typeface="Roboto"/>
                <a:cs typeface="Roboto"/>
                <a:sym typeface="Roboto"/>
              </a:rPr>
              <a:t>专家</a:t>
            </a:r>
            <a:endParaRPr lang="en-US" sz="1200" dirty="0">
              <a:solidFill>
                <a:srgbClr val="333333"/>
              </a:solidFill>
              <a:latin typeface="Roboto"/>
              <a:ea typeface="Roboto"/>
              <a:cs typeface="Roboto"/>
              <a:sym typeface="Roboto"/>
            </a:endParaRPr>
          </a:p>
        </p:txBody>
      </p:sp>
      <p:pic>
        <p:nvPicPr>
          <p:cNvPr id="446" name="Shape 446"/>
          <p:cNvPicPr preferRelativeResize="0"/>
          <p:nvPr/>
        </p:nvPicPr>
        <p:blipFill rotWithShape="1">
          <a:blip r:embed="rId8">
            <a:alphaModFix/>
          </a:blip>
          <a:srcRect/>
          <a:stretch/>
        </p:blipFill>
        <p:spPr>
          <a:xfrm>
            <a:off x="4938832" y="3005478"/>
            <a:ext cx="2253968" cy="507936"/>
          </a:xfrm>
          <a:prstGeom prst="rect">
            <a:avLst/>
          </a:prstGeom>
          <a:noFill/>
          <a:ln>
            <a:noFill/>
          </a:ln>
        </p:spPr>
      </p:pic>
      <p:pic>
        <p:nvPicPr>
          <p:cNvPr id="447" name="Shape 447"/>
          <p:cNvPicPr preferRelativeResize="0"/>
          <p:nvPr/>
        </p:nvPicPr>
        <p:blipFill rotWithShape="1">
          <a:blip r:embed="rId9">
            <a:alphaModFix/>
          </a:blip>
          <a:srcRect/>
          <a:stretch/>
        </p:blipFill>
        <p:spPr>
          <a:xfrm>
            <a:off x="4904173" y="3846308"/>
            <a:ext cx="2253968" cy="507936"/>
          </a:xfrm>
          <a:prstGeom prst="rect">
            <a:avLst/>
          </a:prstGeom>
          <a:noFill/>
          <a:ln>
            <a:noFill/>
          </a:ln>
        </p:spPr>
      </p:pic>
      <p:sp>
        <p:nvSpPr>
          <p:cNvPr id="448" name="Shape 448"/>
          <p:cNvSpPr txBox="1"/>
          <p:nvPr/>
        </p:nvSpPr>
        <p:spPr>
          <a:xfrm>
            <a:off x="5660351" y="3458498"/>
            <a:ext cx="906008" cy="461662"/>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zh-TW" altLang="en-US" sz="2400" b="1" dirty="0" smtClean="0">
                <a:solidFill>
                  <a:srgbClr val="808080"/>
                </a:solidFill>
                <a:latin typeface="Roboto"/>
                <a:ea typeface="Roboto"/>
                <a:cs typeface="Roboto"/>
                <a:sym typeface="Roboto"/>
              </a:rPr>
              <a:t>共工</a:t>
            </a:r>
            <a:endParaRPr lang="en-US" sz="2400" b="1" dirty="0">
              <a:solidFill>
                <a:srgbClr val="808080"/>
              </a:solidFill>
              <a:latin typeface="Roboto"/>
              <a:ea typeface="Roboto"/>
              <a:cs typeface="Roboto"/>
              <a:sym typeface="Roboto"/>
            </a:endParaRPr>
          </a:p>
        </p:txBody>
      </p:sp>
      <p:pic>
        <p:nvPicPr>
          <p:cNvPr id="449" name="Shape 449"/>
          <p:cNvPicPr preferRelativeResize="0"/>
          <p:nvPr/>
        </p:nvPicPr>
        <p:blipFill rotWithShape="1">
          <a:blip r:embed="rId10">
            <a:alphaModFix/>
          </a:blip>
          <a:srcRect/>
          <a:stretch/>
        </p:blipFill>
        <p:spPr>
          <a:xfrm>
            <a:off x="3964825" y="4310342"/>
            <a:ext cx="4273016" cy="1460317"/>
          </a:xfrm>
          <a:prstGeom prst="rect">
            <a:avLst/>
          </a:prstGeom>
          <a:noFill/>
          <a:ln>
            <a:noFill/>
          </a:ln>
        </p:spPr>
      </p:pic>
      <p:sp>
        <p:nvSpPr>
          <p:cNvPr id="450" name="Shape 450"/>
          <p:cNvSpPr txBox="1"/>
          <p:nvPr/>
        </p:nvSpPr>
        <p:spPr>
          <a:xfrm>
            <a:off x="5384448" y="4708460"/>
            <a:ext cx="1486297" cy="461662"/>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zh-TW" altLang="en-US" sz="2400" b="1" dirty="0" smtClean="0">
                <a:solidFill>
                  <a:srgbClr val="808080"/>
                </a:solidFill>
                <a:latin typeface="Roboto"/>
                <a:ea typeface="Roboto"/>
                <a:cs typeface="Roboto"/>
                <a:sym typeface="Roboto"/>
              </a:rPr>
              <a:t>指导</a:t>
            </a:r>
            <a:endParaRPr lang="en-US" sz="2400" b="1" dirty="0">
              <a:solidFill>
                <a:srgbClr val="808080"/>
              </a:solidFill>
              <a:latin typeface="Roboto"/>
              <a:ea typeface="Roboto"/>
              <a:cs typeface="Roboto"/>
              <a:sym typeface="Roboto"/>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Shape 82"/>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Roboto"/>
              <a:buNone/>
            </a:pPr>
            <a:r>
              <a:rPr lang="zh-TW" altLang="en-US" dirty="0" smtClean="0"/>
              <a:t>章节一</a:t>
            </a:r>
            <a:endParaRPr lang="en-US" sz="3200" b="0" i="0" u="none" strike="noStrike" cap="none" dirty="0">
              <a:solidFill>
                <a:schemeClr val="lt2"/>
              </a:solidFill>
              <a:latin typeface="Roboto"/>
              <a:ea typeface="Roboto"/>
              <a:cs typeface="Roboto"/>
              <a:sym typeface="Roboto"/>
            </a:endParaRPr>
          </a:p>
        </p:txBody>
      </p:sp>
      <p:sp>
        <p:nvSpPr>
          <p:cNvPr id="83" name="Shape 83"/>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Arial"/>
              <a:buNone/>
            </a:pPr>
            <a:r>
              <a:rPr lang="zh-TW" altLang="en-US" sz="4800" b="0" i="0" u="none" strike="noStrike" cap="none" dirty="0" smtClean="0">
                <a:solidFill>
                  <a:schemeClr val="lt2"/>
                </a:solidFill>
                <a:cs typeface="Roboto Medium"/>
                <a:sym typeface="Roboto Medium"/>
              </a:rPr>
              <a:t>什麽是知识财产？</a:t>
            </a:r>
            <a:endParaRPr lang="en-US" sz="4800" b="0" i="0" u="none" strike="noStrike" cap="none" dirty="0">
              <a:solidFill>
                <a:schemeClr val="lt2"/>
              </a:solidFill>
              <a:cs typeface="Roboto Medium"/>
              <a:sym typeface="Roboto Medium"/>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Shape 456"/>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zh-TW" altLang="en-US" dirty="0" smtClean="0"/>
              <a:t>自由开源软件审核的监督</a:t>
            </a:r>
            <a:endParaRPr lang="en-US" sz="4000" b="0" i="0" u="none" strike="noStrike" cap="none" dirty="0">
              <a:solidFill>
                <a:schemeClr val="dk2"/>
              </a:solidFill>
              <a:latin typeface="Roboto"/>
              <a:ea typeface="Roboto"/>
              <a:cs typeface="Roboto"/>
              <a:sym typeface="Roboto"/>
            </a:endParaRPr>
          </a:p>
        </p:txBody>
      </p:sp>
      <p:sp>
        <p:nvSpPr>
          <p:cNvPr id="457" name="Shape 457"/>
          <p:cNvSpPr txBox="1"/>
          <p:nvPr/>
        </p:nvSpPr>
        <p:spPr>
          <a:xfrm>
            <a:off x="325426" y="6113101"/>
            <a:ext cx="11421290" cy="701525"/>
          </a:xfrm>
          <a:prstGeom prst="rect">
            <a:avLst/>
          </a:prstGeom>
          <a:noFill/>
          <a:ln>
            <a:noFill/>
          </a:ln>
        </p:spPr>
        <p:txBody>
          <a:bodyPr lIns="91425" tIns="45700" rIns="91425" bIns="45700" anchor="t" anchorCtr="0">
            <a:noAutofit/>
          </a:bodyPr>
          <a:lstStyle/>
          <a:p>
            <a:pPr lvl="0">
              <a:buClr>
                <a:schemeClr val="accent1"/>
              </a:buClr>
              <a:buSzPct val="25000"/>
            </a:pPr>
            <a:r>
              <a:rPr lang="zh-TW" altLang="en-US" sz="2000" dirty="0" smtClean="0">
                <a:solidFill>
                  <a:schemeClr val="dk1"/>
                </a:solidFill>
                <a:latin typeface="Times New Roman" pitchFamily="18" charset="0"/>
                <a:ea typeface="新細明體" pitchFamily="18" charset="-120"/>
                <a:cs typeface="Roboto"/>
                <a:sym typeface="Roboto"/>
              </a:rPr>
              <a:t>自由开源软件审核的流程，应该要有执行性的监督，以解决歧见，并核可最重要的政策。</a:t>
            </a:r>
            <a:endParaRPr lang="en-US" sz="2000" dirty="0">
              <a:solidFill>
                <a:schemeClr val="dk1"/>
              </a:solidFill>
              <a:latin typeface="Times New Roman" pitchFamily="18" charset="0"/>
              <a:ea typeface="新細明體" pitchFamily="18" charset="-120"/>
              <a:cs typeface="Roboto"/>
              <a:sym typeface="Roboto"/>
            </a:endParaRPr>
          </a:p>
        </p:txBody>
      </p:sp>
      <p:pic>
        <p:nvPicPr>
          <p:cNvPr id="458" name="Shape 458"/>
          <p:cNvPicPr preferRelativeResize="0"/>
          <p:nvPr/>
        </p:nvPicPr>
        <p:blipFill rotWithShape="1">
          <a:blip r:embed="rId3">
            <a:alphaModFix/>
          </a:blip>
          <a:srcRect/>
          <a:stretch/>
        </p:blipFill>
        <p:spPr>
          <a:xfrm>
            <a:off x="3979851" y="1231008"/>
            <a:ext cx="4273016" cy="1460319"/>
          </a:xfrm>
          <a:prstGeom prst="rect">
            <a:avLst/>
          </a:prstGeom>
          <a:noFill/>
          <a:ln>
            <a:noFill/>
          </a:ln>
        </p:spPr>
      </p:pic>
      <p:sp>
        <p:nvSpPr>
          <p:cNvPr id="459" name="Shape 459"/>
          <p:cNvSpPr txBox="1"/>
          <p:nvPr/>
        </p:nvSpPr>
        <p:spPr>
          <a:xfrm>
            <a:off x="4567237" y="1859561"/>
            <a:ext cx="2825929" cy="830261"/>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zh-TW" altLang="en-US" sz="2400" b="1" dirty="0" smtClean="0">
                <a:solidFill>
                  <a:srgbClr val="808080"/>
                </a:solidFill>
                <a:latin typeface="Roboto"/>
                <a:ea typeface="Roboto"/>
                <a:cs typeface="Roboto"/>
                <a:sym typeface="Roboto"/>
              </a:rPr>
              <a:t>启动自由开源软件审核</a:t>
            </a:r>
            <a:endParaRPr lang="en-US" sz="2400" b="1" dirty="0">
              <a:solidFill>
                <a:srgbClr val="808080"/>
              </a:solidFill>
              <a:latin typeface="Roboto"/>
              <a:ea typeface="Roboto"/>
              <a:cs typeface="Roboto"/>
              <a:sym typeface="Roboto"/>
            </a:endParaRPr>
          </a:p>
        </p:txBody>
      </p:sp>
      <p:pic>
        <p:nvPicPr>
          <p:cNvPr id="460" name="Shape 460"/>
          <p:cNvPicPr preferRelativeResize="0"/>
          <p:nvPr/>
        </p:nvPicPr>
        <p:blipFill rotWithShape="1">
          <a:blip r:embed="rId4">
            <a:alphaModFix/>
          </a:blip>
          <a:srcRect/>
          <a:stretch/>
        </p:blipFill>
        <p:spPr>
          <a:xfrm>
            <a:off x="3346464" y="2812574"/>
            <a:ext cx="658852" cy="1298702"/>
          </a:xfrm>
          <a:prstGeom prst="rect">
            <a:avLst/>
          </a:prstGeom>
          <a:noFill/>
          <a:ln>
            <a:noFill/>
          </a:ln>
        </p:spPr>
      </p:pic>
      <p:grpSp>
        <p:nvGrpSpPr>
          <p:cNvPr id="461" name="Shape 461"/>
          <p:cNvGrpSpPr/>
          <p:nvPr/>
        </p:nvGrpSpPr>
        <p:grpSpPr>
          <a:xfrm>
            <a:off x="1893675" y="2812573"/>
            <a:ext cx="1426984" cy="1212408"/>
            <a:chOff x="357658" y="2412352"/>
            <a:chExt cx="1426984" cy="1212408"/>
          </a:xfrm>
        </p:grpSpPr>
        <p:grpSp>
          <p:nvGrpSpPr>
            <p:cNvPr id="462" name="Shape 462"/>
            <p:cNvGrpSpPr/>
            <p:nvPr/>
          </p:nvGrpSpPr>
          <p:grpSpPr>
            <a:xfrm>
              <a:off x="357658" y="2412352"/>
              <a:ext cx="1426984" cy="771113"/>
              <a:chOff x="357658" y="2412352"/>
              <a:chExt cx="1426984" cy="771113"/>
            </a:xfrm>
          </p:grpSpPr>
          <p:sp>
            <p:nvSpPr>
              <p:cNvPr id="463" name="Shape 463"/>
              <p:cNvSpPr txBox="1"/>
              <p:nvPr/>
            </p:nvSpPr>
            <p:spPr>
              <a:xfrm>
                <a:off x="357658" y="2906468"/>
                <a:ext cx="1367674"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zh-TW" altLang="en-US" sz="1200" dirty="0" smtClean="0">
                    <a:solidFill>
                      <a:srgbClr val="333333"/>
                    </a:solidFill>
                    <a:latin typeface="Roboto"/>
                    <a:ea typeface="Roboto"/>
                    <a:cs typeface="Roboto"/>
                    <a:sym typeface="Roboto"/>
                  </a:rPr>
                  <a:t>产品经理</a:t>
                </a:r>
                <a:endParaRPr lang="en-US" sz="1200" dirty="0">
                  <a:solidFill>
                    <a:srgbClr val="333333"/>
                  </a:solidFill>
                  <a:latin typeface="Roboto"/>
                  <a:ea typeface="Roboto"/>
                  <a:cs typeface="Roboto"/>
                  <a:sym typeface="Roboto"/>
                </a:endParaRPr>
              </a:p>
            </p:txBody>
          </p:sp>
          <p:sp>
            <p:nvSpPr>
              <p:cNvPr id="464" name="Shape 464"/>
              <p:cNvSpPr txBox="1"/>
              <p:nvPr/>
            </p:nvSpPr>
            <p:spPr>
              <a:xfrm>
                <a:off x="362466" y="2412352"/>
                <a:ext cx="142217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zh-TW" altLang="en-US" sz="1200" dirty="0" smtClean="0">
                    <a:solidFill>
                      <a:srgbClr val="333333"/>
                    </a:solidFill>
                    <a:latin typeface="Roboto"/>
                    <a:ea typeface="Roboto"/>
                    <a:cs typeface="Roboto"/>
                    <a:sym typeface="Roboto"/>
                  </a:rPr>
                  <a:t>专案经理</a:t>
                </a:r>
                <a:endParaRPr lang="en-US" sz="1200" dirty="0">
                  <a:solidFill>
                    <a:srgbClr val="333333"/>
                  </a:solidFill>
                  <a:latin typeface="Roboto"/>
                  <a:ea typeface="Roboto"/>
                  <a:cs typeface="Roboto"/>
                  <a:sym typeface="Roboto"/>
                </a:endParaRPr>
              </a:p>
            </p:txBody>
          </p:sp>
        </p:grpSp>
        <p:sp>
          <p:nvSpPr>
            <p:cNvPr id="465" name="Shape 465"/>
            <p:cNvSpPr txBox="1"/>
            <p:nvPr/>
          </p:nvSpPr>
          <p:spPr>
            <a:xfrm>
              <a:off x="905883" y="3347764"/>
              <a:ext cx="819448"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zh-TW" altLang="en-US" sz="1200" dirty="0" smtClean="0">
                  <a:solidFill>
                    <a:srgbClr val="333333"/>
                  </a:solidFill>
                  <a:latin typeface="Roboto"/>
                  <a:ea typeface="Roboto"/>
                  <a:cs typeface="Roboto"/>
                  <a:sym typeface="Roboto"/>
                </a:rPr>
                <a:t>工程师</a:t>
              </a:r>
              <a:endParaRPr lang="en-US" sz="1200" dirty="0">
                <a:solidFill>
                  <a:srgbClr val="333333"/>
                </a:solidFill>
                <a:latin typeface="Roboto"/>
                <a:ea typeface="Roboto"/>
                <a:cs typeface="Roboto"/>
                <a:sym typeface="Roboto"/>
              </a:endParaRPr>
            </a:p>
          </p:txBody>
        </p:sp>
      </p:grpSp>
      <p:pic>
        <p:nvPicPr>
          <p:cNvPr id="466" name="Shape 466"/>
          <p:cNvPicPr preferRelativeResize="0"/>
          <p:nvPr/>
        </p:nvPicPr>
        <p:blipFill rotWithShape="1">
          <a:blip r:embed="rId5">
            <a:alphaModFix/>
          </a:blip>
          <a:srcRect/>
          <a:stretch/>
        </p:blipFill>
        <p:spPr>
          <a:xfrm>
            <a:off x="8553304" y="2625568"/>
            <a:ext cx="660318" cy="1301587"/>
          </a:xfrm>
          <a:prstGeom prst="rect">
            <a:avLst/>
          </a:prstGeom>
          <a:noFill/>
          <a:ln>
            <a:noFill/>
          </a:ln>
        </p:spPr>
      </p:pic>
      <p:pic>
        <p:nvPicPr>
          <p:cNvPr id="467" name="Shape 467"/>
          <p:cNvPicPr preferRelativeResize="0"/>
          <p:nvPr/>
        </p:nvPicPr>
        <p:blipFill rotWithShape="1">
          <a:blip r:embed="rId6">
            <a:alphaModFix/>
          </a:blip>
          <a:srcRect/>
          <a:stretch/>
        </p:blipFill>
        <p:spPr>
          <a:xfrm>
            <a:off x="7842163" y="2625568"/>
            <a:ext cx="660318" cy="1301587"/>
          </a:xfrm>
          <a:prstGeom prst="rect">
            <a:avLst/>
          </a:prstGeom>
          <a:noFill/>
          <a:ln>
            <a:noFill/>
          </a:ln>
        </p:spPr>
      </p:pic>
      <p:pic>
        <p:nvPicPr>
          <p:cNvPr id="468" name="Shape 468"/>
          <p:cNvPicPr preferRelativeResize="0"/>
          <p:nvPr/>
        </p:nvPicPr>
        <p:blipFill rotWithShape="1">
          <a:blip r:embed="rId7">
            <a:alphaModFix/>
          </a:blip>
          <a:srcRect/>
          <a:stretch/>
        </p:blipFill>
        <p:spPr>
          <a:xfrm>
            <a:off x="9346696" y="2625568"/>
            <a:ext cx="660318" cy="1301587"/>
          </a:xfrm>
          <a:prstGeom prst="rect">
            <a:avLst/>
          </a:prstGeom>
          <a:noFill/>
          <a:ln>
            <a:noFill/>
          </a:ln>
        </p:spPr>
      </p:pic>
      <p:sp>
        <p:nvSpPr>
          <p:cNvPr id="469" name="Shape 469"/>
          <p:cNvSpPr txBox="1"/>
          <p:nvPr/>
        </p:nvSpPr>
        <p:spPr>
          <a:xfrm>
            <a:off x="7922097" y="3967087"/>
            <a:ext cx="55655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zh-TW" altLang="en-US" sz="1200" dirty="0" smtClean="0">
                <a:solidFill>
                  <a:srgbClr val="333333"/>
                </a:solidFill>
                <a:latin typeface="Roboto"/>
                <a:ea typeface="Roboto"/>
                <a:cs typeface="Roboto"/>
                <a:sym typeface="Roboto"/>
              </a:rPr>
              <a:t>法务</a:t>
            </a:r>
            <a:endParaRPr lang="en-US" sz="1200" dirty="0">
              <a:solidFill>
                <a:srgbClr val="333333"/>
              </a:solidFill>
              <a:latin typeface="Roboto"/>
              <a:ea typeface="Roboto"/>
              <a:cs typeface="Roboto"/>
              <a:sym typeface="Roboto"/>
            </a:endParaRPr>
          </a:p>
        </p:txBody>
      </p:sp>
      <p:sp>
        <p:nvSpPr>
          <p:cNvPr id="470" name="Shape 470"/>
          <p:cNvSpPr txBox="1"/>
          <p:nvPr/>
        </p:nvSpPr>
        <p:spPr>
          <a:xfrm>
            <a:off x="8349990" y="3951630"/>
            <a:ext cx="817844"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zh-TW" altLang="en-US" sz="1200" dirty="0" smtClean="0">
                <a:solidFill>
                  <a:srgbClr val="333333"/>
                </a:solidFill>
                <a:latin typeface="Roboto"/>
                <a:ea typeface="Roboto"/>
                <a:cs typeface="Roboto"/>
                <a:sym typeface="Roboto"/>
              </a:rPr>
              <a:t>扫描</a:t>
            </a:r>
            <a:endParaRPr lang="en-US" sz="1200" dirty="0">
              <a:solidFill>
                <a:srgbClr val="333333"/>
              </a:solidFill>
              <a:latin typeface="Roboto"/>
              <a:ea typeface="Roboto"/>
              <a:cs typeface="Roboto"/>
              <a:sym typeface="Roboto"/>
            </a:endParaRPr>
          </a:p>
        </p:txBody>
      </p:sp>
      <p:sp>
        <p:nvSpPr>
          <p:cNvPr id="471" name="Shape 471"/>
          <p:cNvSpPr txBox="1"/>
          <p:nvPr/>
        </p:nvSpPr>
        <p:spPr>
          <a:xfrm>
            <a:off x="8953520" y="3951630"/>
            <a:ext cx="928452"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zh-TW" altLang="en-US" sz="1200" dirty="0" smtClean="0">
                <a:solidFill>
                  <a:srgbClr val="333333"/>
                </a:solidFill>
                <a:latin typeface="Roboto"/>
                <a:ea typeface="Roboto"/>
                <a:cs typeface="Roboto"/>
                <a:sym typeface="Roboto"/>
              </a:rPr>
              <a:t>专家</a:t>
            </a:r>
            <a:endParaRPr lang="en-US" sz="1200" dirty="0">
              <a:solidFill>
                <a:srgbClr val="333333"/>
              </a:solidFill>
              <a:latin typeface="Roboto"/>
              <a:ea typeface="Roboto"/>
              <a:cs typeface="Roboto"/>
              <a:sym typeface="Roboto"/>
            </a:endParaRPr>
          </a:p>
        </p:txBody>
      </p:sp>
      <p:pic>
        <p:nvPicPr>
          <p:cNvPr id="472" name="Shape 472"/>
          <p:cNvPicPr preferRelativeResize="0"/>
          <p:nvPr/>
        </p:nvPicPr>
        <p:blipFill rotWithShape="1">
          <a:blip r:embed="rId8">
            <a:alphaModFix/>
          </a:blip>
          <a:srcRect/>
          <a:stretch/>
        </p:blipFill>
        <p:spPr>
          <a:xfrm>
            <a:off x="4952583" y="2778577"/>
            <a:ext cx="2253968" cy="507936"/>
          </a:xfrm>
          <a:prstGeom prst="rect">
            <a:avLst/>
          </a:prstGeom>
          <a:noFill/>
          <a:ln>
            <a:noFill/>
          </a:ln>
        </p:spPr>
      </p:pic>
      <p:pic>
        <p:nvPicPr>
          <p:cNvPr id="473" name="Shape 473"/>
          <p:cNvPicPr preferRelativeResize="0"/>
          <p:nvPr/>
        </p:nvPicPr>
        <p:blipFill rotWithShape="1">
          <a:blip r:embed="rId9">
            <a:alphaModFix/>
          </a:blip>
          <a:srcRect/>
          <a:stretch/>
        </p:blipFill>
        <p:spPr>
          <a:xfrm>
            <a:off x="4917923" y="3619407"/>
            <a:ext cx="2253968" cy="507936"/>
          </a:xfrm>
          <a:prstGeom prst="rect">
            <a:avLst/>
          </a:prstGeom>
          <a:noFill/>
          <a:ln>
            <a:noFill/>
          </a:ln>
        </p:spPr>
      </p:pic>
      <p:sp>
        <p:nvSpPr>
          <p:cNvPr id="474" name="Shape 474"/>
          <p:cNvSpPr txBox="1"/>
          <p:nvPr/>
        </p:nvSpPr>
        <p:spPr>
          <a:xfrm>
            <a:off x="5674103" y="3231598"/>
            <a:ext cx="906008" cy="461662"/>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zh-TW" altLang="en-US" sz="2400" b="1" dirty="0" smtClean="0">
                <a:solidFill>
                  <a:srgbClr val="808080"/>
                </a:solidFill>
                <a:latin typeface="Roboto"/>
                <a:ea typeface="Roboto"/>
                <a:cs typeface="Roboto"/>
                <a:sym typeface="Roboto"/>
              </a:rPr>
              <a:t>共工</a:t>
            </a:r>
            <a:endParaRPr lang="en-US" sz="2400" b="1" dirty="0">
              <a:solidFill>
                <a:srgbClr val="808080"/>
              </a:solidFill>
              <a:latin typeface="Roboto"/>
              <a:ea typeface="Roboto"/>
              <a:cs typeface="Roboto"/>
              <a:sym typeface="Roboto"/>
            </a:endParaRPr>
          </a:p>
        </p:txBody>
      </p:sp>
      <p:pic>
        <p:nvPicPr>
          <p:cNvPr id="475" name="Shape 475"/>
          <p:cNvPicPr preferRelativeResize="0"/>
          <p:nvPr/>
        </p:nvPicPr>
        <p:blipFill rotWithShape="1">
          <a:blip r:embed="rId10">
            <a:alphaModFix/>
          </a:blip>
          <a:srcRect/>
          <a:stretch/>
        </p:blipFill>
        <p:spPr>
          <a:xfrm>
            <a:off x="3978576" y="4083441"/>
            <a:ext cx="4273016" cy="1460317"/>
          </a:xfrm>
          <a:prstGeom prst="rect">
            <a:avLst/>
          </a:prstGeom>
          <a:noFill/>
          <a:ln>
            <a:noFill/>
          </a:ln>
        </p:spPr>
      </p:pic>
      <p:sp>
        <p:nvSpPr>
          <p:cNvPr id="476" name="Shape 476"/>
          <p:cNvSpPr txBox="1"/>
          <p:nvPr/>
        </p:nvSpPr>
        <p:spPr>
          <a:xfrm>
            <a:off x="5398198" y="4481558"/>
            <a:ext cx="1486297" cy="461662"/>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zh-TW" altLang="en-US" sz="2400" b="1" dirty="0" smtClean="0">
                <a:solidFill>
                  <a:srgbClr val="808080"/>
                </a:solidFill>
                <a:latin typeface="Roboto"/>
                <a:ea typeface="Roboto"/>
                <a:cs typeface="Roboto"/>
                <a:sym typeface="Roboto"/>
              </a:rPr>
              <a:t>指导</a:t>
            </a:r>
            <a:endParaRPr lang="en-US" sz="2400" b="1" dirty="0">
              <a:solidFill>
                <a:srgbClr val="808080"/>
              </a:solidFill>
              <a:latin typeface="Roboto"/>
              <a:ea typeface="Roboto"/>
              <a:cs typeface="Roboto"/>
              <a:sym typeface="Roboto"/>
            </a:endParaRPr>
          </a:p>
        </p:txBody>
      </p:sp>
      <p:grpSp>
        <p:nvGrpSpPr>
          <p:cNvPr id="477" name="Shape 477"/>
          <p:cNvGrpSpPr/>
          <p:nvPr/>
        </p:nvGrpSpPr>
        <p:grpSpPr>
          <a:xfrm>
            <a:off x="4579384" y="5187787"/>
            <a:ext cx="2598134" cy="960351"/>
            <a:chOff x="3031008" y="4882512"/>
            <a:chExt cx="2598134" cy="960351"/>
          </a:xfrm>
        </p:grpSpPr>
        <p:pic>
          <p:nvPicPr>
            <p:cNvPr id="478" name="Shape 478"/>
            <p:cNvPicPr preferRelativeResize="0"/>
            <p:nvPr/>
          </p:nvPicPr>
          <p:blipFill rotWithShape="1">
            <a:blip r:embed="rId11">
              <a:alphaModFix/>
            </a:blip>
            <a:srcRect/>
            <a:stretch/>
          </p:blipFill>
          <p:spPr>
            <a:xfrm>
              <a:off x="3514857" y="4882512"/>
              <a:ext cx="2114285" cy="660318"/>
            </a:xfrm>
            <a:prstGeom prst="rect">
              <a:avLst/>
            </a:prstGeom>
            <a:noFill/>
            <a:ln>
              <a:noFill/>
            </a:ln>
          </p:spPr>
        </p:pic>
        <p:sp>
          <p:nvSpPr>
            <p:cNvPr id="479" name="Shape 479"/>
            <p:cNvSpPr txBox="1"/>
            <p:nvPr/>
          </p:nvSpPr>
          <p:spPr>
            <a:xfrm>
              <a:off x="3031008" y="5565867"/>
              <a:ext cx="2159558"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zh-TW" altLang="en-US" sz="1200" dirty="0" smtClean="0">
                  <a:solidFill>
                    <a:srgbClr val="333333"/>
                  </a:solidFill>
                  <a:latin typeface="Roboto"/>
                  <a:ea typeface="Roboto"/>
                  <a:cs typeface="Roboto"/>
                  <a:sym typeface="Roboto"/>
                </a:rPr>
                <a:t>审核执行委员会</a:t>
              </a:r>
              <a:endParaRPr lang="en-US" sz="1200" dirty="0">
                <a:solidFill>
                  <a:srgbClr val="333333"/>
                </a:solidFill>
                <a:latin typeface="Roboto"/>
                <a:ea typeface="Roboto"/>
                <a:cs typeface="Roboto"/>
                <a:sym typeface="Roboto"/>
              </a:endParaRPr>
            </a:p>
          </p:txBody>
        </p:sp>
      </p:gr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Shape 485"/>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lvl="0">
              <a:buSzPct val="25000"/>
            </a:pPr>
            <a:r>
              <a:rPr lang="zh-TW" altLang="en-US" dirty="0" smtClean="0"/>
              <a:t>检测你的了解程度</a:t>
            </a:r>
            <a:endParaRPr lang="en-US" sz="4000" b="0" i="0" u="none" strike="noStrike" cap="none" dirty="0">
              <a:solidFill>
                <a:schemeClr val="dk2"/>
              </a:solidFill>
              <a:latin typeface="Roboto"/>
              <a:ea typeface="Roboto"/>
              <a:cs typeface="Roboto"/>
              <a:sym typeface="Roboto"/>
            </a:endParaRPr>
          </a:p>
        </p:txBody>
      </p:sp>
      <p:sp>
        <p:nvSpPr>
          <p:cNvPr id="486" name="Shape 486"/>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lvl="0" indent="-182880">
              <a:spcBef>
                <a:spcPts val="0"/>
              </a:spcBef>
            </a:pPr>
            <a:r>
              <a:rPr lang="zh-TW" altLang="en-US" dirty="0" smtClean="0"/>
              <a:t>自由开源软件审核的目的为何？</a:t>
            </a:r>
            <a:endParaRPr lang="en-US" sz="2400" b="0" i="0" u="none" strike="noStrike" cap="none" dirty="0" smtClean="0">
              <a:solidFill>
                <a:schemeClr val="dk1"/>
              </a:solidFill>
              <a:cs typeface="Roboto"/>
              <a:sym typeface="Roboto"/>
            </a:endParaRPr>
          </a:p>
          <a:p>
            <a:pPr lvl="0" indent="-182880"/>
            <a:r>
              <a:rPr lang="zh-TW" altLang="en-US" dirty="0" smtClean="0"/>
              <a:t>若你要使用自由开源软件组件，第一个应采行的行动为何？</a:t>
            </a:r>
            <a:endParaRPr lang="en-US" sz="2400" b="0" i="0" u="none" strike="noStrike" cap="none" dirty="0">
              <a:solidFill>
                <a:schemeClr val="dk1"/>
              </a:solidFill>
              <a:cs typeface="Roboto"/>
              <a:sym typeface="Roboto"/>
            </a:endParaRPr>
          </a:p>
          <a:p>
            <a:pPr lvl="0" indent="-182880"/>
            <a:r>
              <a:rPr lang="zh-TW" altLang="en-US" dirty="0" smtClean="0"/>
              <a:t>如果你对使用自由开源软件有疑问，应该怎麽做？</a:t>
            </a:r>
            <a:endParaRPr lang="en-US" sz="2400" b="0" i="0" u="none" strike="noStrike" cap="none" dirty="0">
              <a:solidFill>
                <a:schemeClr val="dk1"/>
              </a:solidFill>
              <a:cs typeface="Roboto"/>
              <a:sym typeface="Roboto"/>
            </a:endParaRPr>
          </a:p>
          <a:p>
            <a:pPr lvl="0" indent="-182880"/>
            <a:r>
              <a:rPr lang="zh-TW" altLang="en-US" dirty="0" smtClean="0"/>
              <a:t>为了自由开源软件审核，你可能需要搜集哪些种类的信息？</a:t>
            </a:r>
            <a:endParaRPr lang="en-US" sz="2400" b="0" i="0" u="none" strike="noStrike" cap="none" dirty="0" smtClean="0">
              <a:solidFill>
                <a:schemeClr val="dk1"/>
              </a:solidFill>
              <a:cs typeface="Roboto"/>
              <a:sym typeface="Roboto"/>
            </a:endParaRPr>
          </a:p>
          <a:p>
            <a:pPr lvl="0" indent="-182880"/>
            <a:r>
              <a:rPr lang="zh-TW" altLang="en-US" dirty="0" smtClean="0"/>
              <a:t>什麽信息可以协助辨识软件是被谁许可的？</a:t>
            </a:r>
            <a:endParaRPr lang="en-US" sz="2400" b="0" i="0" u="none" strike="noStrike" cap="none" dirty="0" smtClean="0">
              <a:solidFill>
                <a:schemeClr val="dk1"/>
              </a:solidFill>
              <a:cs typeface="Roboto"/>
              <a:sym typeface="Roboto"/>
            </a:endParaRPr>
          </a:p>
          <a:p>
            <a:pPr lvl="0" indent="-182880"/>
            <a:r>
              <a:rPr lang="zh-TW" altLang="en-US" dirty="0" smtClean="0"/>
              <a:t>当自由开源软件组件是从外部承包商而来，哪些额外信息对於审核它是重要的？</a:t>
            </a:r>
            <a:endParaRPr lang="en-US" sz="2400" b="0" i="0" u="none" strike="noStrike" cap="none" dirty="0" smtClean="0">
              <a:solidFill>
                <a:schemeClr val="dk1"/>
              </a:solidFill>
              <a:cs typeface="Roboto"/>
              <a:sym typeface="Roboto"/>
            </a:endParaRPr>
          </a:p>
          <a:p>
            <a:pPr lvl="0" indent="-182880"/>
            <a:r>
              <a:rPr lang="zh-TW" altLang="en-US" dirty="0" smtClean="0"/>
              <a:t>在自由开源软件审核里，可以采行哪些步骤，来评估所搜集信息的品质？</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492" name="Shape 492"/>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Roboto"/>
              <a:buNone/>
            </a:pPr>
            <a:r>
              <a:rPr lang="zh-TW" altLang="en-US" sz="3200" b="0" i="0" u="none" strike="noStrike" cap="none" dirty="0" smtClean="0">
                <a:solidFill>
                  <a:schemeClr val="lt2"/>
                </a:solidFill>
                <a:latin typeface="Roboto"/>
                <a:ea typeface="Roboto"/>
                <a:cs typeface="Roboto"/>
                <a:sym typeface="Roboto"/>
              </a:rPr>
              <a:t>章节六</a:t>
            </a:r>
            <a:endParaRPr lang="en-US" sz="3200" b="0" i="0" u="none" strike="noStrike" cap="none" dirty="0">
              <a:solidFill>
                <a:schemeClr val="lt2"/>
              </a:solidFill>
              <a:latin typeface="Roboto"/>
              <a:ea typeface="Roboto"/>
              <a:cs typeface="Roboto"/>
              <a:sym typeface="Roboto"/>
            </a:endParaRPr>
          </a:p>
        </p:txBody>
      </p:sp>
      <p:sp>
        <p:nvSpPr>
          <p:cNvPr id="493" name="Shape 493"/>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lvl="0">
              <a:lnSpc>
                <a:spcPct val="90000"/>
              </a:lnSpc>
              <a:spcBef>
                <a:spcPts val="0"/>
              </a:spcBef>
              <a:buSzPct val="25000"/>
            </a:pPr>
            <a:r>
              <a:rPr lang="zh-TW" altLang="en-US" dirty="0" smtClean="0"/>
              <a:t>端对端的合规管理</a:t>
            </a:r>
            <a:endParaRPr lang="en-US" altLang="zh-TW" dirty="0" smtClean="0"/>
          </a:p>
          <a:p>
            <a:pPr lvl="0">
              <a:lnSpc>
                <a:spcPct val="90000"/>
              </a:lnSpc>
              <a:spcBef>
                <a:spcPts val="0"/>
              </a:spcBef>
              <a:buSzPct val="25000"/>
            </a:pPr>
            <a:r>
              <a:rPr lang="zh-TW" altLang="en-US" smtClean="0"/>
              <a:t>（流程范例）</a:t>
            </a:r>
            <a:endParaRPr lang="en-US" sz="4800" b="0" i="0" u="none" strike="noStrike" cap="none" dirty="0">
              <a:solidFill>
                <a:schemeClr val="lt2"/>
              </a:solidFill>
              <a:latin typeface="Roboto Medium"/>
              <a:ea typeface="Roboto Medium"/>
              <a:cs typeface="Roboto Medium"/>
              <a:sym typeface="Roboto Medium"/>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Shape 513"/>
          <p:cNvSpPr txBox="1">
            <a:spLocks noGrp="1"/>
          </p:cNvSpPr>
          <p:nvPr>
            <p:ph type="title"/>
          </p:nvPr>
        </p:nvSpPr>
        <p:spPr>
          <a:xfrm>
            <a:off x="447662" y="514350"/>
            <a:ext cx="10972800" cy="990600"/>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zh-TW" altLang="en-US" sz="4000" b="0" i="0" u="none" strike="noStrike" cap="none" dirty="0" smtClean="0">
                <a:solidFill>
                  <a:schemeClr val="dk2"/>
                </a:solidFill>
                <a:cs typeface="Roboto"/>
                <a:sym typeface="Roboto"/>
              </a:rPr>
              <a:t>中小型公司查核清单的范例</a:t>
            </a:r>
            <a:endParaRPr lang="en-US" sz="4000" b="0" i="0" u="none" strike="noStrike" cap="none" dirty="0">
              <a:solidFill>
                <a:schemeClr val="dk2"/>
              </a:solidFill>
              <a:cs typeface="Roboto"/>
              <a:sym typeface="Roboto"/>
            </a:endParaRPr>
          </a:p>
        </p:txBody>
      </p:sp>
      <p:sp>
        <p:nvSpPr>
          <p:cNvPr id="514" name="Shape 514"/>
          <p:cNvSpPr txBox="1">
            <a:spLocks noGrp="1"/>
          </p:cNvSpPr>
          <p:nvPr>
            <p:ph type="body" idx="1"/>
          </p:nvPr>
        </p:nvSpPr>
        <p:spPr>
          <a:xfrm>
            <a:off x="609600" y="1504950"/>
            <a:ext cx="10972799"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zh-TW" altLang="en-US" sz="2400" b="0" i="0" u="none" strike="noStrike" cap="none" dirty="0" smtClean="0">
                <a:solidFill>
                  <a:schemeClr val="dk1"/>
                </a:solidFill>
                <a:cs typeface="Roboto"/>
                <a:sym typeface="Roboto"/>
              </a:rPr>
              <a:t>持续性的合规工作事项：</a:t>
            </a:r>
            <a:endParaRPr lang="en-US" sz="2400" b="0" i="0" u="none" strike="noStrike" cap="none" dirty="0">
              <a:solidFill>
                <a:schemeClr val="dk1"/>
              </a:solidFill>
              <a:cs typeface="Roboto"/>
              <a:sym typeface="Roboto"/>
            </a:endParaRPr>
          </a:p>
          <a:p>
            <a:pPr marL="457200" marR="0" lvl="0" indent="-457200" algn="l" rtl="0">
              <a:spcBef>
                <a:spcPts val="400"/>
              </a:spcBef>
              <a:spcAft>
                <a:spcPts val="0"/>
              </a:spcAft>
              <a:buClr>
                <a:schemeClr val="accent1"/>
              </a:buClr>
              <a:buSzPct val="85000"/>
              <a:buFont typeface="Arial"/>
              <a:buAutoNum type="arabicPeriod"/>
            </a:pPr>
            <a:r>
              <a:rPr lang="zh-TW" altLang="en-US" sz="1800" b="0" i="0" u="none" strike="noStrike" cap="none" dirty="0" smtClean="0">
                <a:solidFill>
                  <a:schemeClr val="dk1"/>
                </a:solidFill>
                <a:cs typeface="Roboto"/>
                <a:sym typeface="Roboto"/>
              </a:rPr>
              <a:t>在取得</a:t>
            </a:r>
            <a:r>
              <a:rPr lang="en-US" altLang="zh-TW" sz="1800" b="0" i="0" u="none" strike="noStrike" cap="none" dirty="0" smtClean="0">
                <a:solidFill>
                  <a:schemeClr val="dk1"/>
                </a:solidFill>
                <a:cs typeface="Roboto"/>
                <a:sym typeface="Roboto"/>
              </a:rPr>
              <a:t>/</a:t>
            </a:r>
            <a:r>
              <a:rPr lang="zh-TW" altLang="en-US" sz="1800" b="0" i="0" u="none" strike="noStrike" cap="none" dirty="0" smtClean="0">
                <a:solidFill>
                  <a:schemeClr val="dk1"/>
                </a:solidFill>
                <a:cs typeface="Roboto"/>
                <a:sym typeface="Roboto"/>
              </a:rPr>
              <a:t>开发的早期过程即发掘所有的自由开源软件</a:t>
            </a:r>
            <a:endParaRPr lang="en-US" sz="1800" b="0" i="0" u="none" strike="noStrike" cap="none" dirty="0">
              <a:solidFill>
                <a:schemeClr val="dk1"/>
              </a:solidFill>
              <a:cs typeface="Roboto"/>
              <a:sym typeface="Roboto"/>
            </a:endParaRPr>
          </a:p>
          <a:p>
            <a:pPr marL="457200" marR="0" lvl="0" indent="-457200" algn="l" rtl="0">
              <a:spcBef>
                <a:spcPts val="400"/>
              </a:spcBef>
              <a:spcAft>
                <a:spcPts val="0"/>
              </a:spcAft>
              <a:buClr>
                <a:schemeClr val="accent1"/>
              </a:buClr>
              <a:buSzPct val="85000"/>
              <a:buFont typeface="Arial"/>
              <a:buAutoNum type="arabicPeriod"/>
            </a:pPr>
            <a:r>
              <a:rPr lang="zh-TW" altLang="en-US" sz="1800" b="0" i="0" u="none" strike="noStrike" cap="none" dirty="0" smtClean="0">
                <a:solidFill>
                  <a:schemeClr val="dk1"/>
                </a:solidFill>
                <a:cs typeface="Roboto"/>
                <a:sym typeface="Roboto"/>
              </a:rPr>
              <a:t>审核及批准所有使用到的自由开源软件组件</a:t>
            </a:r>
            <a:endParaRPr lang="en-US" sz="1800" b="0" i="0" u="none" strike="noStrike" cap="none" dirty="0" smtClean="0">
              <a:solidFill>
                <a:schemeClr val="dk1"/>
              </a:solidFill>
              <a:cs typeface="Roboto"/>
              <a:sym typeface="Roboto"/>
            </a:endParaRPr>
          </a:p>
          <a:p>
            <a:pPr marL="457200" marR="0" lvl="0" indent="-457200" algn="l" rtl="0">
              <a:spcBef>
                <a:spcPts val="400"/>
              </a:spcBef>
              <a:spcAft>
                <a:spcPts val="0"/>
              </a:spcAft>
              <a:buClr>
                <a:schemeClr val="accent1"/>
              </a:buClr>
              <a:buSzPct val="85000"/>
              <a:buFont typeface="Arial"/>
              <a:buAutoNum type="arabicPeriod"/>
            </a:pPr>
            <a:r>
              <a:rPr lang="zh-TW" altLang="en-US" sz="1800" dirty="0" smtClean="0"/>
              <a:t>查验满足自由开源软件义务性要求的必要信息是否具足</a:t>
            </a:r>
            <a:endParaRPr lang="en-US" sz="1800" b="0" i="0" u="none" strike="noStrike" cap="none" dirty="0" smtClean="0">
              <a:solidFill>
                <a:schemeClr val="dk1"/>
              </a:solidFill>
              <a:cs typeface="Roboto"/>
              <a:sym typeface="Roboto"/>
            </a:endParaRPr>
          </a:p>
          <a:p>
            <a:pPr marL="457200" marR="0" lvl="0" indent="-457200" algn="l" rtl="0">
              <a:spcBef>
                <a:spcPts val="400"/>
              </a:spcBef>
              <a:spcAft>
                <a:spcPts val="0"/>
              </a:spcAft>
              <a:buClr>
                <a:schemeClr val="accent1"/>
              </a:buClr>
              <a:buSzPct val="85000"/>
              <a:buFont typeface="Arial"/>
              <a:buAutoNum type="arabicPeriod"/>
            </a:pPr>
            <a:r>
              <a:rPr lang="zh-TW" altLang="en-US" sz="1800" b="0" i="0" u="none" strike="noStrike" cap="none" dirty="0" smtClean="0">
                <a:solidFill>
                  <a:schemeClr val="dk1"/>
                </a:solidFill>
                <a:cs typeface="Roboto"/>
                <a:sym typeface="Roboto"/>
              </a:rPr>
              <a:t>审核及批准任何对外部自由开源软件项目的贡献</a:t>
            </a:r>
            <a:endParaRPr sz="1800" b="0" i="0" u="none" strike="noStrike" cap="none" dirty="0">
              <a:solidFill>
                <a:schemeClr val="dk1"/>
              </a:solidFill>
              <a:cs typeface="Roboto"/>
              <a:sym typeface="Roboto"/>
            </a:endParaRPr>
          </a:p>
          <a:p>
            <a:pPr marL="0" marR="0" lvl="0" indent="0" algn="l" rtl="0">
              <a:spcBef>
                <a:spcPts val="480"/>
              </a:spcBef>
              <a:spcAft>
                <a:spcPts val="0"/>
              </a:spcAft>
              <a:buClr>
                <a:schemeClr val="accent1"/>
              </a:buClr>
              <a:buSzPct val="25000"/>
              <a:buFont typeface="Arial"/>
              <a:buNone/>
            </a:pPr>
            <a:r>
              <a:rPr lang="zh-TW" altLang="en-US" sz="2400" b="0" i="0" u="none" strike="noStrike" cap="none" dirty="0" smtClean="0">
                <a:solidFill>
                  <a:schemeClr val="dk1"/>
                </a:solidFill>
                <a:cs typeface="Roboto"/>
                <a:sym typeface="Roboto"/>
              </a:rPr>
              <a:t>需要的支援项目：</a:t>
            </a:r>
            <a:endParaRPr lang="en-US" sz="2400" b="0" i="0" u="none" strike="noStrike" cap="none" dirty="0">
              <a:solidFill>
                <a:schemeClr val="dk1"/>
              </a:solidFill>
              <a:cs typeface="Roboto"/>
              <a:sym typeface="Roboto"/>
            </a:endParaRPr>
          </a:p>
          <a:p>
            <a:pPr marL="457200" marR="0" lvl="0" indent="-457200" algn="l" rtl="0">
              <a:spcBef>
                <a:spcPts val="400"/>
              </a:spcBef>
              <a:spcAft>
                <a:spcPts val="0"/>
              </a:spcAft>
              <a:buClr>
                <a:schemeClr val="accent1"/>
              </a:buClr>
              <a:buSzPct val="85000"/>
              <a:buFont typeface="Arial"/>
              <a:buAutoNum type="arabicPeriod"/>
            </a:pPr>
            <a:r>
              <a:rPr lang="zh-TW" altLang="en-US" sz="1800" b="0" i="0" u="none" strike="noStrike" cap="none" dirty="0" smtClean="0">
                <a:solidFill>
                  <a:schemeClr val="dk1"/>
                </a:solidFill>
                <a:cs typeface="Roboto"/>
                <a:sym typeface="Roboto"/>
              </a:rPr>
              <a:t>确认胜任的合规工作人员，并就其职务责任指派清楚的界限</a:t>
            </a:r>
            <a:endParaRPr lang="en-US" sz="1800" b="0" i="0" u="none" strike="noStrike" cap="none" dirty="0">
              <a:solidFill>
                <a:schemeClr val="dk1"/>
              </a:solidFill>
              <a:cs typeface="Roboto"/>
              <a:sym typeface="Roboto"/>
            </a:endParaRPr>
          </a:p>
          <a:p>
            <a:pPr marL="457200" marR="0" lvl="0" indent="-457200" algn="l" rtl="0">
              <a:spcBef>
                <a:spcPts val="400"/>
              </a:spcBef>
              <a:spcAft>
                <a:spcPts val="0"/>
              </a:spcAft>
              <a:buClr>
                <a:schemeClr val="accent1"/>
              </a:buClr>
              <a:buSzPct val="85000"/>
              <a:buFont typeface="Arial"/>
              <a:buAutoNum type="arabicPeriod"/>
            </a:pPr>
            <a:r>
              <a:rPr lang="zh-TW" altLang="en-US" sz="1800" b="0" i="0" u="none" strike="noStrike" cap="none" dirty="0" smtClean="0">
                <a:solidFill>
                  <a:schemeClr val="dk1"/>
                </a:solidFill>
                <a:cs typeface="Roboto"/>
                <a:sym typeface="Roboto"/>
              </a:rPr>
              <a:t>采纳到既存的企业管理流程里，来支持自由开源软件合规专案</a:t>
            </a:r>
            <a:endParaRPr lang="en-US" sz="1800" b="0" i="0" u="none" strike="noStrike" cap="none" dirty="0">
              <a:solidFill>
                <a:schemeClr val="dk1"/>
              </a:solidFill>
              <a:cs typeface="Roboto"/>
              <a:sym typeface="Roboto"/>
            </a:endParaRPr>
          </a:p>
          <a:p>
            <a:pPr marL="457200" marR="0" lvl="0" indent="-457200" algn="l" rtl="0">
              <a:spcBef>
                <a:spcPts val="400"/>
              </a:spcBef>
              <a:spcAft>
                <a:spcPts val="0"/>
              </a:spcAft>
              <a:buClr>
                <a:schemeClr val="accent1"/>
              </a:buClr>
              <a:buSzPct val="85000"/>
              <a:buFont typeface="Arial"/>
              <a:buAutoNum type="arabicPeriod"/>
            </a:pPr>
            <a:r>
              <a:rPr lang="zh-TW" altLang="en-US" sz="1800" dirty="0" smtClean="0"/>
              <a:t>提供组织的自由开源软件政策之训练课程给所有人</a:t>
            </a:r>
            <a:endParaRPr lang="en-US" sz="1800" b="0" i="0" u="none" strike="noStrike" cap="none" dirty="0">
              <a:solidFill>
                <a:schemeClr val="dk1"/>
              </a:solidFill>
              <a:cs typeface="Roboto"/>
              <a:sym typeface="Roboto"/>
            </a:endParaRPr>
          </a:p>
          <a:p>
            <a:pPr marL="457200" marR="0" lvl="0" indent="-457200" algn="l" rtl="0">
              <a:spcBef>
                <a:spcPts val="400"/>
              </a:spcBef>
              <a:spcAft>
                <a:spcPts val="0"/>
              </a:spcAft>
              <a:buClr>
                <a:schemeClr val="accent1"/>
              </a:buClr>
              <a:buSzPct val="85000"/>
              <a:buFont typeface="Arial"/>
              <a:buAutoNum type="arabicPeriod"/>
            </a:pPr>
            <a:r>
              <a:rPr lang="zh-TW" altLang="en-US" sz="1800" b="0" i="0" u="none" strike="noStrike" cap="none" dirty="0" smtClean="0">
                <a:solidFill>
                  <a:schemeClr val="dk1"/>
                </a:solidFill>
                <a:cs typeface="Roboto"/>
                <a:sym typeface="Roboto"/>
              </a:rPr>
              <a:t>对所有自由开源软件合规举措进行历程追踪</a:t>
            </a:r>
            <a:endParaRPr lang="en-US" sz="1800" b="0" i="0" u="none" strike="noStrike" cap="none" dirty="0">
              <a:solidFill>
                <a:schemeClr val="dk1"/>
              </a:solidFill>
              <a:cs typeface="Roboto"/>
              <a:sym typeface="Roboto"/>
            </a:endParaRPr>
          </a:p>
          <a:p>
            <a:pPr marL="0" marR="0" lvl="0" indent="0" algn="l" rtl="0">
              <a:spcBef>
                <a:spcPts val="480"/>
              </a:spcBef>
              <a:buClr>
                <a:schemeClr val="accent1"/>
              </a:buClr>
              <a:buSzPct val="25000"/>
              <a:buFont typeface="Arial"/>
              <a:buNone/>
            </a:pPr>
            <a:endParaRPr sz="2400" b="0" i="0" u="none" strike="noStrike" cap="none" dirty="0">
              <a:solidFill>
                <a:schemeClr val="dk1"/>
              </a:solidFill>
              <a:cs typeface="Roboto"/>
              <a:sym typeface="Roboto"/>
            </a:endParaRPr>
          </a:p>
        </p:txBody>
      </p:sp>
      <p:sp>
        <p:nvSpPr>
          <p:cNvPr id="515" name="Shape 515"/>
          <p:cNvSpPr txBox="1"/>
          <p:nvPr/>
        </p:nvSpPr>
        <p:spPr>
          <a:xfrm>
            <a:off x="447675" y="6438900"/>
            <a:ext cx="11246636" cy="307777"/>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zh-TW" altLang="en-US" sz="1400" dirty="0" smtClean="0">
                <a:solidFill>
                  <a:srgbClr val="292934"/>
                </a:solidFill>
                <a:latin typeface="Times New Roman" pitchFamily="18" charset="0"/>
                <a:ea typeface="新細明體" pitchFamily="18" charset="-120"/>
                <a:cs typeface="Roboto Condensed"/>
                <a:sym typeface="Roboto Condensed"/>
              </a:rPr>
              <a:t>你可在此取得这些项目的详细查核清单</a:t>
            </a:r>
            <a:r>
              <a:rPr lang="en-US" sz="1400" dirty="0" smtClean="0">
                <a:solidFill>
                  <a:srgbClr val="292934"/>
                </a:solidFill>
                <a:latin typeface="Times New Roman" pitchFamily="18" charset="0"/>
                <a:ea typeface="新細明體" pitchFamily="18" charset="-120"/>
                <a:cs typeface="Roboto Condensed"/>
                <a:sym typeface="Roboto Condensed"/>
              </a:rPr>
              <a:t>:</a:t>
            </a:r>
            <a:r>
              <a:rPr lang="en-US" sz="1400" dirty="0">
                <a:solidFill>
                  <a:srgbClr val="292934"/>
                </a:solidFill>
                <a:latin typeface="Times New Roman" pitchFamily="18" charset="0"/>
                <a:ea typeface="新細明體" pitchFamily="18" charset="-120"/>
                <a:cs typeface="Roboto Condensed"/>
                <a:sym typeface="Roboto Condensed"/>
              </a:rPr>
              <a:t> </a:t>
            </a:r>
            <a:r>
              <a:rPr lang="en-US" sz="1050" dirty="0">
                <a:solidFill>
                  <a:schemeClr val="dk1"/>
                </a:solidFill>
                <a:latin typeface="Times New Roman" pitchFamily="18" charset="0"/>
                <a:ea typeface="新細明體" pitchFamily="18" charset="-120"/>
                <a:cs typeface="Roboto Mono"/>
                <a:sym typeface="Roboto Mono"/>
              </a:rPr>
              <a:t>https://www.linuxfoundation.org/projects/opencompliance/self-assessment-compliance-checklist</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Shape 521"/>
          <p:cNvSpPr txBox="1"/>
          <p:nvPr/>
        </p:nvSpPr>
        <p:spPr>
          <a:xfrm>
            <a:off x="274637" y="500062"/>
            <a:ext cx="4522044" cy="1544636"/>
          </a:xfrm>
          <a:prstGeom prst="rect">
            <a:avLst/>
          </a:prstGeom>
          <a:noFill/>
          <a:ln>
            <a:noFill/>
          </a:ln>
        </p:spPr>
        <p:txBody>
          <a:bodyPr lIns="91425" tIns="45700" rIns="91425" bIns="45700" anchor="t" anchorCtr="0">
            <a:noAutofit/>
          </a:bodyPr>
          <a:lstStyle/>
          <a:p>
            <a:pPr marL="0" marR="0" lvl="0" indent="0" algn="l" rtl="0">
              <a:spcBef>
                <a:spcPts val="0"/>
              </a:spcBef>
              <a:buClr>
                <a:schemeClr val="dk2"/>
              </a:buClr>
              <a:buSzPct val="25000"/>
              <a:buFont typeface="Roboto"/>
              <a:buNone/>
            </a:pPr>
            <a:r>
              <a:rPr lang="zh-TW" altLang="en-US" sz="4000" dirty="0" smtClean="0">
                <a:solidFill>
                  <a:schemeClr val="dk2"/>
                </a:solidFill>
                <a:latin typeface="Times New Roman" pitchFamily="18" charset="0"/>
                <a:ea typeface="新細明體" pitchFamily="18" charset="-120"/>
                <a:cs typeface="Roboto"/>
                <a:sym typeface="Roboto"/>
              </a:rPr>
              <a:t>企业型公司的范例</a:t>
            </a:r>
            <a:endParaRPr lang="en-US" sz="4000" dirty="0">
              <a:solidFill>
                <a:schemeClr val="dk2"/>
              </a:solidFill>
              <a:latin typeface="Times New Roman" pitchFamily="18" charset="0"/>
              <a:ea typeface="新細明體" pitchFamily="18" charset="-120"/>
              <a:cs typeface="Roboto"/>
              <a:sym typeface="Roboto"/>
            </a:endParaRPr>
          </a:p>
        </p:txBody>
      </p:sp>
      <p:sp>
        <p:nvSpPr>
          <p:cNvPr id="522" name="Shape 522"/>
          <p:cNvSpPr/>
          <p:nvPr/>
        </p:nvSpPr>
        <p:spPr>
          <a:xfrm>
            <a:off x="1678514" y="2072010"/>
            <a:ext cx="1830386" cy="347662"/>
          </a:xfrm>
          <a:prstGeom prst="rect">
            <a:avLst/>
          </a:prstGeom>
          <a:solidFill>
            <a:srgbClr val="009900"/>
          </a:solidFill>
          <a:ln w="9525" cap="flat" cmpd="sng">
            <a:solidFill>
              <a:srgbClr val="003359"/>
            </a:solidFill>
            <a:prstDash val="solid"/>
            <a:miter/>
            <a:headEnd type="none" w="med" len="med"/>
            <a:tailEnd type="none" w="med" len="med"/>
          </a:ln>
          <a:effectLst>
            <a:outerShdw blurRad="63500" dist="38100" dir="2700000" algn="tl" rotWithShape="0">
              <a:srgbClr val="000000">
                <a:alpha val="39607"/>
              </a:srgbClr>
            </a:outerShdw>
          </a:effectLst>
        </p:spPr>
        <p:txBody>
          <a:bodyPr lIns="82925" tIns="41450" rIns="82925" bIns="41450" anchor="t" anchorCtr="0">
            <a:noAutofit/>
          </a:bodyPr>
          <a:lstStyle/>
          <a:p>
            <a:pPr lvl="0" algn="ctr">
              <a:buSzPct val="25000"/>
            </a:pPr>
            <a:r>
              <a:rPr lang="zh-CN" altLang="en-US" sz="1100" b="1" dirty="0" smtClean="0">
                <a:solidFill>
                  <a:srgbClr val="FFFFFF"/>
                </a:solidFill>
                <a:latin typeface="Roboto"/>
                <a:ea typeface="Roboto"/>
                <a:cs typeface="Roboto"/>
                <a:sym typeface="Roboto"/>
              </a:rPr>
              <a:t>储列以待流程处理</a:t>
            </a:r>
            <a:endParaRPr sz="1100" b="1" dirty="0">
              <a:solidFill>
                <a:srgbClr val="FFFFFF"/>
              </a:solidFill>
              <a:latin typeface="Roboto"/>
              <a:ea typeface="Roboto"/>
              <a:cs typeface="Roboto"/>
              <a:sym typeface="Roboto"/>
            </a:endParaRPr>
          </a:p>
        </p:txBody>
      </p:sp>
      <p:sp>
        <p:nvSpPr>
          <p:cNvPr id="523" name="Shape 523"/>
          <p:cNvSpPr/>
          <p:nvPr/>
        </p:nvSpPr>
        <p:spPr>
          <a:xfrm>
            <a:off x="3843864" y="1698948"/>
            <a:ext cx="4625975" cy="2157411"/>
          </a:xfrm>
          <a:prstGeom prst="cloudCallout">
            <a:avLst>
              <a:gd name="adj1" fmla="val -27681"/>
              <a:gd name="adj2" fmla="val 18898"/>
            </a:avLst>
          </a:prstGeom>
          <a:gradFill>
            <a:gsLst>
              <a:gs pos="0">
                <a:srgbClr val="B0BCD2"/>
              </a:gs>
              <a:gs pos="35001">
                <a:srgbClr val="C8D0DF"/>
              </a:gs>
              <a:gs pos="100000">
                <a:srgbClr val="EAEDF3"/>
              </a:gs>
            </a:gsLst>
            <a:lin ang="16200000" scaled="0"/>
          </a:gradFill>
          <a:ln>
            <a:noFill/>
          </a:ln>
          <a:effectLst>
            <a:outerShdw blurRad="63500" dist="20000" dir="5400000" rotWithShape="0">
              <a:srgbClr val="000000">
                <a:alpha val="37647"/>
              </a:srgbClr>
            </a:outerShdw>
          </a:effectLst>
        </p:spPr>
        <p:txBody>
          <a:bodyPr lIns="82925" tIns="41450" rIns="82925" bIns="41450" anchor="t" anchorCtr="0">
            <a:noAutofit/>
          </a:bodyPr>
          <a:lstStyle/>
          <a:p>
            <a:pPr marL="0" marR="0" lvl="0" indent="0" algn="ctr" rtl="0">
              <a:spcBef>
                <a:spcPts val="0"/>
              </a:spcBef>
              <a:buClr>
                <a:schemeClr val="dk1"/>
              </a:buClr>
              <a:buFont typeface="Times New Roman"/>
              <a:buNone/>
            </a:pPr>
            <a:endParaRPr sz="1500">
              <a:solidFill>
                <a:schemeClr val="dk1"/>
              </a:solidFill>
              <a:latin typeface="Roboto"/>
              <a:ea typeface="Roboto"/>
              <a:cs typeface="Roboto"/>
              <a:sym typeface="Roboto"/>
            </a:endParaRPr>
          </a:p>
        </p:txBody>
      </p:sp>
      <p:sp>
        <p:nvSpPr>
          <p:cNvPr id="524" name="Shape 524"/>
          <p:cNvSpPr/>
          <p:nvPr/>
        </p:nvSpPr>
        <p:spPr>
          <a:xfrm rot="-5400000">
            <a:off x="3503344" y="2580378"/>
            <a:ext cx="1419225"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lvl="0" algn="ctr">
              <a:buClr>
                <a:srgbClr val="FFFFFF"/>
              </a:buClr>
              <a:buSzPct val="25000"/>
            </a:pPr>
            <a:r>
              <a:rPr lang="zh-TW" altLang="en-US" sz="1300" b="1" dirty="0" smtClean="0">
                <a:solidFill>
                  <a:srgbClr val="FFFFFF"/>
                </a:solidFill>
                <a:latin typeface="Roboto"/>
                <a:ea typeface="Roboto"/>
                <a:cs typeface="Roboto"/>
                <a:sym typeface="Roboto"/>
              </a:rPr>
              <a:t>辨识</a:t>
            </a:r>
            <a:r>
              <a:rPr lang="en-US" altLang="zh-TW" sz="1300" b="1" dirty="0" smtClean="0">
                <a:solidFill>
                  <a:srgbClr val="FFFFFF"/>
                </a:solidFill>
                <a:latin typeface="Roboto"/>
                <a:ea typeface="Roboto"/>
                <a:cs typeface="Roboto"/>
                <a:sym typeface="Roboto"/>
              </a:rPr>
              <a:t/>
            </a:r>
            <a:br>
              <a:rPr lang="en-US" altLang="zh-TW" sz="1300" b="1" dirty="0" smtClean="0">
                <a:solidFill>
                  <a:srgbClr val="FFFFFF"/>
                </a:solidFill>
                <a:latin typeface="Roboto"/>
                <a:ea typeface="Roboto"/>
                <a:cs typeface="Roboto"/>
                <a:sym typeface="Roboto"/>
              </a:rPr>
            </a:br>
            <a:r>
              <a:rPr lang="en-US" altLang="zh-TW" sz="1300" b="1" dirty="0" smtClean="0">
                <a:solidFill>
                  <a:srgbClr val="FFFFFF"/>
                </a:solidFill>
                <a:latin typeface="Roboto"/>
                <a:ea typeface="Roboto"/>
                <a:cs typeface="Roboto"/>
                <a:sym typeface="Roboto"/>
              </a:rPr>
              <a:t>(</a:t>
            </a:r>
            <a:r>
              <a:rPr lang="en-US" sz="1300" b="1" dirty="0" smtClean="0">
                <a:solidFill>
                  <a:srgbClr val="FFFFFF"/>
                </a:solidFill>
                <a:latin typeface="Roboto"/>
                <a:ea typeface="Roboto"/>
                <a:cs typeface="Roboto"/>
                <a:sym typeface="Roboto"/>
              </a:rPr>
              <a:t>Identification)</a:t>
            </a:r>
            <a:endParaRPr lang="en-US" sz="1300" b="1" dirty="0">
              <a:solidFill>
                <a:srgbClr val="FFFFFF"/>
              </a:solidFill>
              <a:latin typeface="Roboto"/>
              <a:ea typeface="Roboto"/>
              <a:cs typeface="Roboto"/>
              <a:sym typeface="Roboto"/>
            </a:endParaRPr>
          </a:p>
        </p:txBody>
      </p:sp>
      <p:sp>
        <p:nvSpPr>
          <p:cNvPr id="525" name="Shape 525"/>
          <p:cNvSpPr/>
          <p:nvPr/>
        </p:nvSpPr>
        <p:spPr>
          <a:xfrm rot="-5400000">
            <a:off x="3935144" y="2588315"/>
            <a:ext cx="1419225"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lvl="0" algn="ctr">
              <a:buClr>
                <a:srgbClr val="FFFFFF"/>
              </a:buClr>
              <a:buSzPct val="25000"/>
            </a:pPr>
            <a:r>
              <a:rPr lang="zh-TW" altLang="en-US" sz="1300" b="1" dirty="0" smtClean="0">
                <a:solidFill>
                  <a:srgbClr val="FFFFFF"/>
                </a:solidFill>
                <a:latin typeface="Roboto"/>
                <a:ea typeface="Roboto"/>
                <a:cs typeface="Roboto"/>
                <a:sym typeface="Roboto"/>
              </a:rPr>
              <a:t>稽核</a:t>
            </a:r>
            <a:r>
              <a:rPr lang="en-US" altLang="zh-TW" sz="1300" b="1" dirty="0" smtClean="0">
                <a:solidFill>
                  <a:srgbClr val="FFFFFF"/>
                </a:solidFill>
                <a:latin typeface="Roboto"/>
                <a:ea typeface="Roboto"/>
                <a:cs typeface="Roboto"/>
                <a:sym typeface="Roboto"/>
              </a:rPr>
              <a:t/>
            </a:r>
            <a:br>
              <a:rPr lang="en-US" altLang="zh-TW" sz="1300" b="1" dirty="0" smtClean="0">
                <a:solidFill>
                  <a:srgbClr val="FFFFFF"/>
                </a:solidFill>
                <a:latin typeface="Roboto"/>
                <a:ea typeface="Roboto"/>
                <a:cs typeface="Roboto"/>
                <a:sym typeface="Roboto"/>
              </a:rPr>
            </a:br>
            <a:r>
              <a:rPr lang="en-US" altLang="zh-TW" sz="1300" b="1" dirty="0" smtClean="0">
                <a:solidFill>
                  <a:srgbClr val="FFFFFF"/>
                </a:solidFill>
                <a:latin typeface="Roboto"/>
                <a:ea typeface="Roboto"/>
                <a:cs typeface="Roboto"/>
                <a:sym typeface="Roboto"/>
              </a:rPr>
              <a:t>(</a:t>
            </a:r>
            <a:r>
              <a:rPr lang="en-US" sz="1300" b="1" dirty="0" smtClean="0">
                <a:solidFill>
                  <a:srgbClr val="FFFFFF"/>
                </a:solidFill>
                <a:latin typeface="Roboto"/>
                <a:ea typeface="Roboto"/>
                <a:cs typeface="Roboto"/>
                <a:sym typeface="Roboto"/>
              </a:rPr>
              <a:t>Audit)</a:t>
            </a:r>
            <a:endParaRPr lang="en-US" sz="1300" b="1" dirty="0">
              <a:solidFill>
                <a:srgbClr val="FFFFFF"/>
              </a:solidFill>
              <a:latin typeface="Roboto"/>
              <a:ea typeface="Roboto"/>
              <a:cs typeface="Roboto"/>
              <a:sym typeface="Roboto"/>
            </a:endParaRPr>
          </a:p>
        </p:txBody>
      </p:sp>
      <p:sp>
        <p:nvSpPr>
          <p:cNvPr id="526" name="Shape 526"/>
          <p:cNvSpPr/>
          <p:nvPr/>
        </p:nvSpPr>
        <p:spPr>
          <a:xfrm rot="-5400000">
            <a:off x="4372501" y="2584346"/>
            <a:ext cx="1417638"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lvl="0" algn="ctr">
              <a:buClr>
                <a:srgbClr val="FFFFFF"/>
              </a:buClr>
              <a:buSzPct val="25000"/>
            </a:pPr>
            <a:r>
              <a:rPr lang="zh-TW" altLang="en-US" sz="1300" b="1" dirty="0" smtClean="0">
                <a:solidFill>
                  <a:srgbClr val="FFFFFF"/>
                </a:solidFill>
                <a:latin typeface="Roboto"/>
                <a:ea typeface="Roboto"/>
                <a:cs typeface="Roboto"/>
                <a:sym typeface="Roboto"/>
              </a:rPr>
              <a:t>疑虑处理</a:t>
            </a:r>
            <a:r>
              <a:rPr lang="en-US" altLang="zh-TW" sz="1300" b="1" dirty="0" smtClean="0">
                <a:solidFill>
                  <a:srgbClr val="FFFFFF"/>
                </a:solidFill>
                <a:latin typeface="Roboto"/>
                <a:ea typeface="Roboto"/>
                <a:cs typeface="Roboto"/>
                <a:sym typeface="Roboto"/>
              </a:rPr>
              <a:t/>
            </a:r>
            <a:br>
              <a:rPr lang="en-US" altLang="zh-TW" sz="1300" b="1" dirty="0" smtClean="0">
                <a:solidFill>
                  <a:srgbClr val="FFFFFF"/>
                </a:solidFill>
                <a:latin typeface="Roboto"/>
                <a:ea typeface="Roboto"/>
                <a:cs typeface="Roboto"/>
                <a:sym typeface="Roboto"/>
              </a:rPr>
            </a:br>
            <a:r>
              <a:rPr lang="en-US" altLang="zh-TW" sz="1300" b="1" dirty="0" smtClean="0">
                <a:solidFill>
                  <a:srgbClr val="FFFFFF"/>
                </a:solidFill>
                <a:latin typeface="Roboto"/>
                <a:ea typeface="Roboto"/>
                <a:cs typeface="Roboto"/>
                <a:sym typeface="Roboto"/>
              </a:rPr>
              <a:t>(</a:t>
            </a:r>
            <a:r>
              <a:rPr lang="en-US" sz="1300" b="1" dirty="0" smtClean="0">
                <a:solidFill>
                  <a:srgbClr val="FFFFFF"/>
                </a:solidFill>
                <a:latin typeface="Roboto"/>
                <a:ea typeface="Roboto"/>
                <a:cs typeface="Roboto"/>
                <a:sym typeface="Roboto"/>
              </a:rPr>
              <a:t>Resolve Issues)</a:t>
            </a:r>
          </a:p>
        </p:txBody>
      </p:sp>
      <p:sp>
        <p:nvSpPr>
          <p:cNvPr id="527" name="Shape 527"/>
          <p:cNvSpPr/>
          <p:nvPr/>
        </p:nvSpPr>
        <p:spPr>
          <a:xfrm rot="-5400000">
            <a:off x="4803507" y="2581965"/>
            <a:ext cx="1419225"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lvl="0" algn="ctr">
              <a:buClr>
                <a:srgbClr val="FFFFFF"/>
              </a:buClr>
              <a:buSzPct val="25000"/>
            </a:pPr>
            <a:r>
              <a:rPr lang="zh-TW" altLang="en-US" sz="1300" b="1" dirty="0" smtClean="0">
                <a:solidFill>
                  <a:srgbClr val="FFFFFF"/>
                </a:solidFill>
                <a:latin typeface="Roboto"/>
                <a:ea typeface="Roboto"/>
                <a:cs typeface="Roboto"/>
                <a:sym typeface="Roboto"/>
              </a:rPr>
              <a:t>审核</a:t>
            </a:r>
            <a:r>
              <a:rPr lang="en-US" altLang="zh-TW" sz="1300" b="1" dirty="0" smtClean="0">
                <a:solidFill>
                  <a:srgbClr val="FFFFFF"/>
                </a:solidFill>
                <a:latin typeface="Roboto"/>
                <a:ea typeface="Roboto"/>
                <a:cs typeface="Roboto"/>
                <a:sym typeface="Roboto"/>
              </a:rPr>
              <a:t/>
            </a:r>
            <a:br>
              <a:rPr lang="en-US" altLang="zh-TW" sz="1300" b="1" dirty="0" smtClean="0">
                <a:solidFill>
                  <a:srgbClr val="FFFFFF"/>
                </a:solidFill>
                <a:latin typeface="Roboto"/>
                <a:ea typeface="Roboto"/>
                <a:cs typeface="Roboto"/>
                <a:sym typeface="Roboto"/>
              </a:rPr>
            </a:br>
            <a:r>
              <a:rPr lang="en-US" altLang="zh-TW" sz="1300" b="1" dirty="0" smtClean="0">
                <a:solidFill>
                  <a:srgbClr val="FFFFFF"/>
                </a:solidFill>
                <a:latin typeface="Roboto"/>
                <a:ea typeface="Roboto"/>
                <a:cs typeface="Roboto"/>
                <a:sym typeface="Roboto"/>
              </a:rPr>
              <a:t>(</a:t>
            </a:r>
            <a:r>
              <a:rPr lang="en-US" sz="1300" b="1" dirty="0" smtClean="0">
                <a:solidFill>
                  <a:srgbClr val="FFFFFF"/>
                </a:solidFill>
                <a:latin typeface="Roboto"/>
                <a:ea typeface="Roboto"/>
                <a:cs typeface="Roboto"/>
                <a:sym typeface="Roboto"/>
              </a:rPr>
              <a:t>Reviews)</a:t>
            </a:r>
            <a:endParaRPr lang="en-US" sz="1300" b="1" dirty="0">
              <a:solidFill>
                <a:srgbClr val="FFFFFF"/>
              </a:solidFill>
              <a:latin typeface="Roboto"/>
              <a:ea typeface="Roboto"/>
              <a:cs typeface="Roboto"/>
              <a:sym typeface="Roboto"/>
            </a:endParaRPr>
          </a:p>
        </p:txBody>
      </p:sp>
      <p:sp>
        <p:nvSpPr>
          <p:cNvPr id="528" name="Shape 528"/>
          <p:cNvSpPr/>
          <p:nvPr/>
        </p:nvSpPr>
        <p:spPr>
          <a:xfrm rot="-5400000">
            <a:off x="5234512" y="2581965"/>
            <a:ext cx="1419225"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lvl="0" algn="ctr">
              <a:buClr>
                <a:srgbClr val="FFFFFF"/>
              </a:buClr>
              <a:buSzPct val="25000"/>
            </a:pPr>
            <a:r>
              <a:rPr lang="zh-TW" altLang="en-US" sz="1300" b="1" dirty="0" smtClean="0">
                <a:solidFill>
                  <a:srgbClr val="FFFFFF"/>
                </a:solidFill>
                <a:latin typeface="Roboto"/>
                <a:ea typeface="Roboto"/>
                <a:cs typeface="Roboto"/>
                <a:sym typeface="Roboto"/>
              </a:rPr>
              <a:t>核可</a:t>
            </a:r>
            <a:r>
              <a:rPr lang="en-US" altLang="zh-TW" sz="1300" b="1" dirty="0" smtClean="0">
                <a:solidFill>
                  <a:srgbClr val="FFFFFF"/>
                </a:solidFill>
                <a:latin typeface="Roboto"/>
                <a:ea typeface="Roboto"/>
                <a:cs typeface="Roboto"/>
                <a:sym typeface="Roboto"/>
              </a:rPr>
              <a:t/>
            </a:r>
            <a:br>
              <a:rPr lang="en-US" altLang="zh-TW" sz="1300" b="1" dirty="0" smtClean="0">
                <a:solidFill>
                  <a:srgbClr val="FFFFFF"/>
                </a:solidFill>
                <a:latin typeface="Roboto"/>
                <a:ea typeface="Roboto"/>
                <a:cs typeface="Roboto"/>
                <a:sym typeface="Roboto"/>
              </a:rPr>
            </a:br>
            <a:r>
              <a:rPr lang="en-US" altLang="zh-TW" sz="1300" b="1" dirty="0" smtClean="0">
                <a:solidFill>
                  <a:srgbClr val="FFFFFF"/>
                </a:solidFill>
                <a:latin typeface="Roboto"/>
                <a:ea typeface="Roboto"/>
                <a:cs typeface="Roboto"/>
                <a:sym typeface="Roboto"/>
              </a:rPr>
              <a:t>(</a:t>
            </a:r>
            <a:r>
              <a:rPr lang="en-US" sz="1300" b="1" dirty="0" smtClean="0">
                <a:solidFill>
                  <a:srgbClr val="FFFFFF"/>
                </a:solidFill>
                <a:latin typeface="Roboto"/>
                <a:ea typeface="Roboto"/>
                <a:cs typeface="Roboto"/>
                <a:sym typeface="Roboto"/>
              </a:rPr>
              <a:t>Approvals)</a:t>
            </a:r>
            <a:endParaRPr lang="en-US" sz="1300" b="1" dirty="0">
              <a:solidFill>
                <a:srgbClr val="FFFFFF"/>
              </a:solidFill>
              <a:latin typeface="Roboto"/>
              <a:ea typeface="Roboto"/>
              <a:cs typeface="Roboto"/>
              <a:sym typeface="Roboto"/>
            </a:endParaRPr>
          </a:p>
        </p:txBody>
      </p:sp>
      <p:sp>
        <p:nvSpPr>
          <p:cNvPr id="529" name="Shape 529"/>
          <p:cNvSpPr/>
          <p:nvPr/>
        </p:nvSpPr>
        <p:spPr>
          <a:xfrm rot="-5400000">
            <a:off x="5673457" y="2577996"/>
            <a:ext cx="1420811"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lvl="0" algn="ctr">
              <a:buClr>
                <a:srgbClr val="FFFFFF"/>
              </a:buClr>
              <a:buSzPct val="25000"/>
            </a:pPr>
            <a:r>
              <a:rPr lang="zh-TW" altLang="en-US" sz="1300" b="1" dirty="0" smtClean="0">
                <a:solidFill>
                  <a:srgbClr val="FFFFFF"/>
                </a:solidFill>
                <a:latin typeface="Roboto"/>
                <a:ea typeface="Roboto"/>
                <a:cs typeface="Roboto"/>
                <a:sym typeface="Roboto"/>
              </a:rPr>
              <a:t>登录</a:t>
            </a:r>
            <a:r>
              <a:rPr lang="en-US" altLang="zh-TW" sz="1300" b="1" dirty="0" smtClean="0">
                <a:solidFill>
                  <a:srgbClr val="FFFFFF"/>
                </a:solidFill>
                <a:latin typeface="Roboto"/>
                <a:ea typeface="Roboto"/>
                <a:cs typeface="Roboto"/>
                <a:sym typeface="Roboto"/>
              </a:rPr>
              <a:t/>
            </a:r>
            <a:br>
              <a:rPr lang="en-US" altLang="zh-TW" sz="1300" b="1" dirty="0" smtClean="0">
                <a:solidFill>
                  <a:srgbClr val="FFFFFF"/>
                </a:solidFill>
                <a:latin typeface="Roboto"/>
                <a:ea typeface="Roboto"/>
                <a:cs typeface="Roboto"/>
                <a:sym typeface="Roboto"/>
              </a:rPr>
            </a:br>
            <a:r>
              <a:rPr lang="en-US" altLang="zh-TW" sz="1300" b="1" dirty="0" smtClean="0">
                <a:solidFill>
                  <a:srgbClr val="FFFFFF"/>
                </a:solidFill>
                <a:latin typeface="Roboto"/>
                <a:ea typeface="Roboto"/>
                <a:cs typeface="Roboto"/>
                <a:sym typeface="Roboto"/>
              </a:rPr>
              <a:t>(</a:t>
            </a:r>
            <a:r>
              <a:rPr lang="en-US" sz="1300" b="1" dirty="0" smtClean="0">
                <a:solidFill>
                  <a:srgbClr val="FFFFFF"/>
                </a:solidFill>
                <a:latin typeface="Roboto"/>
                <a:ea typeface="Roboto"/>
                <a:cs typeface="Roboto"/>
                <a:sym typeface="Roboto"/>
              </a:rPr>
              <a:t>Registration)</a:t>
            </a:r>
            <a:endParaRPr lang="en-US" sz="1300" b="1" dirty="0">
              <a:solidFill>
                <a:srgbClr val="FFFFFF"/>
              </a:solidFill>
              <a:latin typeface="Roboto"/>
              <a:ea typeface="Roboto"/>
              <a:cs typeface="Roboto"/>
              <a:sym typeface="Roboto"/>
            </a:endParaRPr>
          </a:p>
        </p:txBody>
      </p:sp>
      <p:sp>
        <p:nvSpPr>
          <p:cNvPr id="530" name="Shape 530"/>
          <p:cNvSpPr/>
          <p:nvPr/>
        </p:nvSpPr>
        <p:spPr>
          <a:xfrm rot="-5400000">
            <a:off x="6113988" y="2574821"/>
            <a:ext cx="1417638"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lvl="0" algn="ctr">
              <a:buClr>
                <a:srgbClr val="FFFFFF"/>
              </a:buClr>
              <a:buSzPct val="25000"/>
            </a:pPr>
            <a:r>
              <a:rPr lang="zh-TW" altLang="en-US" sz="1300" b="1" dirty="0" smtClean="0">
                <a:solidFill>
                  <a:srgbClr val="FFFFFF"/>
                </a:solidFill>
                <a:latin typeface="Roboto"/>
                <a:ea typeface="Roboto"/>
                <a:cs typeface="Roboto"/>
                <a:sym typeface="Roboto"/>
              </a:rPr>
              <a:t>声明</a:t>
            </a:r>
            <a:r>
              <a:rPr lang="en-US" altLang="zh-TW" sz="1300" b="1" dirty="0" smtClean="0">
                <a:solidFill>
                  <a:srgbClr val="FFFFFF"/>
                </a:solidFill>
                <a:latin typeface="Roboto"/>
                <a:ea typeface="Roboto"/>
                <a:cs typeface="Roboto"/>
                <a:sym typeface="Roboto"/>
              </a:rPr>
              <a:t/>
            </a:r>
            <a:br>
              <a:rPr lang="en-US" altLang="zh-TW" sz="1300" b="1" dirty="0" smtClean="0">
                <a:solidFill>
                  <a:srgbClr val="FFFFFF"/>
                </a:solidFill>
                <a:latin typeface="Roboto"/>
                <a:ea typeface="Roboto"/>
                <a:cs typeface="Roboto"/>
                <a:sym typeface="Roboto"/>
              </a:rPr>
            </a:br>
            <a:r>
              <a:rPr lang="en-US" altLang="zh-TW" sz="1300" b="1" dirty="0" smtClean="0">
                <a:solidFill>
                  <a:srgbClr val="FFFFFF"/>
                </a:solidFill>
                <a:latin typeface="Roboto"/>
                <a:ea typeface="Roboto"/>
                <a:cs typeface="Roboto"/>
                <a:sym typeface="Roboto"/>
              </a:rPr>
              <a:t>(</a:t>
            </a:r>
            <a:r>
              <a:rPr lang="en-US" sz="1300" b="1" dirty="0" smtClean="0">
                <a:solidFill>
                  <a:srgbClr val="FFFFFF"/>
                </a:solidFill>
                <a:latin typeface="Roboto"/>
                <a:ea typeface="Roboto"/>
                <a:cs typeface="Roboto"/>
                <a:sym typeface="Roboto"/>
              </a:rPr>
              <a:t>Notices)</a:t>
            </a:r>
            <a:endParaRPr lang="en-US" sz="1300" b="1" dirty="0">
              <a:solidFill>
                <a:srgbClr val="FFFFFF"/>
              </a:solidFill>
              <a:latin typeface="Roboto"/>
              <a:ea typeface="Roboto"/>
              <a:cs typeface="Roboto"/>
              <a:sym typeface="Roboto"/>
            </a:endParaRPr>
          </a:p>
        </p:txBody>
      </p:sp>
      <p:sp>
        <p:nvSpPr>
          <p:cNvPr id="531" name="Shape 531"/>
          <p:cNvSpPr/>
          <p:nvPr/>
        </p:nvSpPr>
        <p:spPr>
          <a:xfrm rot="-5400000">
            <a:off x="6546581" y="2571646"/>
            <a:ext cx="1417638"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lvl="0" algn="ctr">
              <a:buClr>
                <a:srgbClr val="FFFFFF"/>
              </a:buClr>
              <a:buSzPct val="25000"/>
            </a:pPr>
            <a:r>
              <a:rPr lang="zh-TW" altLang="en-US" sz="1300" b="1" dirty="0" smtClean="0">
                <a:solidFill>
                  <a:srgbClr val="FFFFFF"/>
                </a:solidFill>
                <a:latin typeface="Roboto"/>
                <a:ea typeface="Roboto"/>
                <a:cs typeface="Roboto"/>
                <a:sym typeface="Roboto"/>
              </a:rPr>
              <a:t>验证</a:t>
            </a:r>
            <a:r>
              <a:rPr lang="en-US" altLang="zh-TW" sz="1300" b="1" dirty="0" smtClean="0">
                <a:solidFill>
                  <a:srgbClr val="FFFFFF"/>
                </a:solidFill>
                <a:latin typeface="Roboto"/>
                <a:ea typeface="Roboto"/>
                <a:cs typeface="Roboto"/>
                <a:sym typeface="Roboto"/>
              </a:rPr>
              <a:t/>
            </a:r>
            <a:br>
              <a:rPr lang="en-US" altLang="zh-TW" sz="1300" b="1" dirty="0" smtClean="0">
                <a:solidFill>
                  <a:srgbClr val="FFFFFF"/>
                </a:solidFill>
                <a:latin typeface="Roboto"/>
                <a:ea typeface="Roboto"/>
                <a:cs typeface="Roboto"/>
                <a:sym typeface="Roboto"/>
              </a:rPr>
            </a:br>
            <a:r>
              <a:rPr lang="en-US" altLang="zh-TW" sz="1300" b="1" dirty="0" smtClean="0">
                <a:solidFill>
                  <a:srgbClr val="FFFFFF"/>
                </a:solidFill>
                <a:latin typeface="Roboto"/>
                <a:ea typeface="Roboto"/>
                <a:cs typeface="Roboto"/>
                <a:sym typeface="Roboto"/>
              </a:rPr>
              <a:t>(</a:t>
            </a:r>
            <a:r>
              <a:rPr lang="en-US" sz="1300" b="1" dirty="0" smtClean="0">
                <a:solidFill>
                  <a:srgbClr val="FFFFFF"/>
                </a:solidFill>
                <a:latin typeface="Roboto"/>
                <a:ea typeface="Roboto"/>
                <a:cs typeface="Roboto"/>
                <a:sym typeface="Roboto"/>
              </a:rPr>
              <a:t>Verifications)</a:t>
            </a:r>
            <a:endParaRPr lang="en-US" sz="1300" b="1" dirty="0">
              <a:solidFill>
                <a:srgbClr val="FFFFFF"/>
              </a:solidFill>
              <a:latin typeface="Roboto"/>
              <a:ea typeface="Roboto"/>
              <a:cs typeface="Roboto"/>
              <a:sym typeface="Roboto"/>
            </a:endParaRPr>
          </a:p>
        </p:txBody>
      </p:sp>
      <p:sp>
        <p:nvSpPr>
          <p:cNvPr id="532" name="Shape 532"/>
          <p:cNvSpPr/>
          <p:nvPr/>
        </p:nvSpPr>
        <p:spPr>
          <a:xfrm rot="-5400000">
            <a:off x="6978381" y="2568471"/>
            <a:ext cx="1417638"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lvl="0" algn="ctr">
              <a:buClr>
                <a:srgbClr val="FFFFFF"/>
              </a:buClr>
              <a:buSzPct val="25000"/>
            </a:pPr>
            <a:r>
              <a:rPr lang="zh-TW" altLang="en-US" sz="1300" b="1" dirty="0" smtClean="0">
                <a:solidFill>
                  <a:srgbClr val="FFFFFF"/>
                </a:solidFill>
                <a:latin typeface="Roboto"/>
                <a:ea typeface="Roboto"/>
                <a:cs typeface="Roboto"/>
                <a:sym typeface="Roboto"/>
              </a:rPr>
              <a:t>发行</a:t>
            </a:r>
            <a:r>
              <a:rPr lang="en-US" altLang="zh-TW" sz="1300" b="1" dirty="0" smtClean="0">
                <a:solidFill>
                  <a:srgbClr val="FFFFFF"/>
                </a:solidFill>
                <a:latin typeface="Roboto"/>
                <a:ea typeface="Roboto"/>
                <a:cs typeface="Roboto"/>
                <a:sym typeface="Roboto"/>
              </a:rPr>
              <a:t/>
            </a:r>
            <a:br>
              <a:rPr lang="en-US" altLang="zh-TW" sz="1300" b="1" dirty="0" smtClean="0">
                <a:solidFill>
                  <a:srgbClr val="FFFFFF"/>
                </a:solidFill>
                <a:latin typeface="Roboto"/>
                <a:ea typeface="Roboto"/>
                <a:cs typeface="Roboto"/>
                <a:sym typeface="Roboto"/>
              </a:rPr>
            </a:br>
            <a:r>
              <a:rPr lang="en-US" altLang="zh-TW" sz="1300" b="1" dirty="0" smtClean="0">
                <a:solidFill>
                  <a:srgbClr val="FFFFFF"/>
                </a:solidFill>
                <a:latin typeface="Roboto"/>
                <a:ea typeface="Roboto"/>
                <a:cs typeface="Roboto"/>
                <a:sym typeface="Roboto"/>
              </a:rPr>
              <a:t>(</a:t>
            </a:r>
            <a:r>
              <a:rPr lang="en-US" sz="1300" b="1" dirty="0" smtClean="0">
                <a:solidFill>
                  <a:srgbClr val="FFFFFF"/>
                </a:solidFill>
                <a:latin typeface="Roboto"/>
                <a:ea typeface="Roboto"/>
                <a:cs typeface="Roboto"/>
                <a:sym typeface="Roboto"/>
              </a:rPr>
              <a:t>Distribution)</a:t>
            </a:r>
            <a:endParaRPr lang="en-US" sz="1300" b="1" dirty="0">
              <a:solidFill>
                <a:srgbClr val="FFFFFF"/>
              </a:solidFill>
              <a:latin typeface="Roboto"/>
              <a:ea typeface="Roboto"/>
              <a:cs typeface="Roboto"/>
              <a:sym typeface="Roboto"/>
            </a:endParaRPr>
          </a:p>
        </p:txBody>
      </p:sp>
      <p:sp>
        <p:nvSpPr>
          <p:cNvPr id="533" name="Shape 533"/>
          <p:cNvSpPr/>
          <p:nvPr/>
        </p:nvSpPr>
        <p:spPr>
          <a:xfrm rot="-5400000">
            <a:off x="7413358" y="2588315"/>
            <a:ext cx="1419225"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lvl="0" algn="ctr">
              <a:buClr>
                <a:srgbClr val="FFFFFF"/>
              </a:buClr>
              <a:buSzPct val="25000"/>
            </a:pPr>
            <a:r>
              <a:rPr lang="zh-TW" altLang="en-US" sz="1300" b="1" dirty="0" smtClean="0">
                <a:solidFill>
                  <a:srgbClr val="FFFFFF"/>
                </a:solidFill>
                <a:latin typeface="Roboto"/>
                <a:ea typeface="Roboto"/>
                <a:cs typeface="Roboto"/>
                <a:sym typeface="Roboto"/>
              </a:rPr>
              <a:t>验证</a:t>
            </a:r>
            <a:r>
              <a:rPr lang="en-US" altLang="zh-TW" sz="1300" b="1" dirty="0" smtClean="0">
                <a:solidFill>
                  <a:srgbClr val="FFFFFF"/>
                </a:solidFill>
                <a:latin typeface="Roboto"/>
                <a:ea typeface="Roboto"/>
                <a:cs typeface="Roboto"/>
                <a:sym typeface="Roboto"/>
              </a:rPr>
              <a:t/>
            </a:r>
            <a:br>
              <a:rPr lang="en-US" altLang="zh-TW" sz="1300" b="1" dirty="0" smtClean="0">
                <a:solidFill>
                  <a:srgbClr val="FFFFFF"/>
                </a:solidFill>
                <a:latin typeface="Roboto"/>
                <a:ea typeface="Roboto"/>
                <a:cs typeface="Roboto"/>
                <a:sym typeface="Roboto"/>
              </a:rPr>
            </a:br>
            <a:r>
              <a:rPr lang="en-US" altLang="zh-TW" sz="1300" b="1" dirty="0" smtClean="0">
                <a:solidFill>
                  <a:srgbClr val="FFFFFF"/>
                </a:solidFill>
                <a:latin typeface="Roboto"/>
                <a:ea typeface="Roboto"/>
                <a:cs typeface="Roboto"/>
                <a:sym typeface="Roboto"/>
              </a:rPr>
              <a:t>(</a:t>
            </a:r>
            <a:r>
              <a:rPr lang="en-US" sz="1300" b="1" dirty="0" smtClean="0">
                <a:solidFill>
                  <a:srgbClr val="FFFFFF"/>
                </a:solidFill>
                <a:latin typeface="Roboto"/>
                <a:ea typeface="Roboto"/>
                <a:cs typeface="Roboto"/>
                <a:sym typeface="Roboto"/>
              </a:rPr>
              <a:t>Verifications)</a:t>
            </a:r>
            <a:endParaRPr lang="en-US" sz="1300" b="1" dirty="0">
              <a:solidFill>
                <a:srgbClr val="FFFFFF"/>
              </a:solidFill>
              <a:latin typeface="Roboto"/>
              <a:ea typeface="Roboto"/>
              <a:cs typeface="Roboto"/>
              <a:sym typeface="Roboto"/>
            </a:endParaRPr>
          </a:p>
        </p:txBody>
      </p:sp>
      <p:sp>
        <p:nvSpPr>
          <p:cNvPr id="534" name="Shape 534"/>
          <p:cNvSpPr/>
          <p:nvPr/>
        </p:nvSpPr>
        <p:spPr>
          <a:xfrm>
            <a:off x="1731963" y="2396869"/>
            <a:ext cx="1721340" cy="467237"/>
          </a:xfrm>
          <a:prstGeom prst="roundRect">
            <a:avLst>
              <a:gd name="adj" fmla="val 16667"/>
            </a:avLst>
          </a:prstGeom>
          <a:noFill/>
          <a:ln w="9525" cap="flat" cmpd="sng">
            <a:solidFill>
              <a:schemeClr val="dk1"/>
            </a:solidFill>
            <a:prstDash val="solid"/>
            <a:round/>
            <a:headEnd type="none" w="med" len="med"/>
            <a:tailEnd type="none" w="med" len="med"/>
          </a:ln>
        </p:spPr>
        <p:txBody>
          <a:bodyPr lIns="82925" tIns="41450" rIns="82925" bIns="41450" anchor="ctr" anchorCtr="0">
            <a:noAutofit/>
          </a:bodyPr>
          <a:lstStyle/>
          <a:p>
            <a:pPr lvl="0" algn="ctr">
              <a:buSzPct val="25000"/>
            </a:pPr>
            <a:r>
              <a:rPr lang="zh-CN" altLang="en-US" sz="1100" b="1" dirty="0" smtClean="0">
                <a:solidFill>
                  <a:schemeClr val="dk2"/>
                </a:solidFill>
                <a:latin typeface="Roboto"/>
                <a:ea typeface="Roboto"/>
                <a:cs typeface="Roboto"/>
                <a:sym typeface="Roboto"/>
              </a:rPr>
              <a:t>自有私有软件</a:t>
            </a:r>
            <a:endParaRPr lang="en-US" sz="1100" b="1" dirty="0">
              <a:solidFill>
                <a:schemeClr val="dk2"/>
              </a:solidFill>
              <a:latin typeface="Roboto"/>
              <a:ea typeface="Roboto"/>
              <a:cs typeface="Roboto"/>
              <a:sym typeface="Roboto"/>
            </a:endParaRPr>
          </a:p>
        </p:txBody>
      </p:sp>
      <p:sp>
        <p:nvSpPr>
          <p:cNvPr id="535" name="Shape 535"/>
          <p:cNvSpPr/>
          <p:nvPr/>
        </p:nvSpPr>
        <p:spPr>
          <a:xfrm>
            <a:off x="1731963" y="2852738"/>
            <a:ext cx="1719871" cy="279399"/>
          </a:xfrm>
          <a:prstGeom prst="roundRect">
            <a:avLst>
              <a:gd name="adj" fmla="val 16667"/>
            </a:avLst>
          </a:prstGeom>
          <a:noFill/>
          <a:ln w="9525" cap="flat" cmpd="sng">
            <a:solidFill>
              <a:schemeClr val="dk1"/>
            </a:solidFill>
            <a:prstDash val="solid"/>
            <a:round/>
            <a:headEnd type="none" w="med" len="med"/>
            <a:tailEnd type="none" w="med" len="med"/>
          </a:ln>
        </p:spPr>
        <p:txBody>
          <a:bodyPr lIns="82925" tIns="41450" rIns="82925" bIns="41450" anchor="ctr" anchorCtr="0">
            <a:noAutofit/>
          </a:bodyPr>
          <a:lstStyle/>
          <a:p>
            <a:pPr marL="0" marR="0" lvl="0" indent="0" algn="ctr" rtl="0">
              <a:spcBef>
                <a:spcPts val="0"/>
              </a:spcBef>
              <a:buSzPct val="25000"/>
              <a:buNone/>
            </a:pPr>
            <a:r>
              <a:rPr lang="zh-TW" altLang="en-US" sz="1100" b="1" dirty="0" smtClean="0">
                <a:solidFill>
                  <a:schemeClr val="dk2"/>
                </a:solidFill>
                <a:latin typeface="Roboto"/>
                <a:ea typeface="Roboto"/>
                <a:cs typeface="Roboto"/>
                <a:sym typeface="Roboto"/>
              </a:rPr>
              <a:t>第三方软件</a:t>
            </a:r>
            <a:endParaRPr lang="en-US" sz="1100" b="1" dirty="0">
              <a:solidFill>
                <a:schemeClr val="dk2"/>
              </a:solidFill>
              <a:latin typeface="Roboto"/>
              <a:ea typeface="Roboto"/>
              <a:cs typeface="Roboto"/>
              <a:sym typeface="Roboto"/>
            </a:endParaRPr>
          </a:p>
        </p:txBody>
      </p:sp>
      <p:sp>
        <p:nvSpPr>
          <p:cNvPr id="536" name="Shape 536"/>
          <p:cNvSpPr/>
          <p:nvPr/>
        </p:nvSpPr>
        <p:spPr>
          <a:xfrm>
            <a:off x="1733550" y="3213100"/>
            <a:ext cx="1721340" cy="279399"/>
          </a:xfrm>
          <a:prstGeom prst="roundRect">
            <a:avLst>
              <a:gd name="adj" fmla="val 16667"/>
            </a:avLst>
          </a:prstGeom>
          <a:noFill/>
          <a:ln w="9525" cap="flat" cmpd="sng">
            <a:solidFill>
              <a:schemeClr val="dk1"/>
            </a:solidFill>
            <a:prstDash val="solid"/>
            <a:round/>
            <a:headEnd type="none" w="med" len="med"/>
            <a:tailEnd type="none" w="med" len="med"/>
          </a:ln>
        </p:spPr>
        <p:txBody>
          <a:bodyPr lIns="82925" tIns="41450" rIns="82925" bIns="41450" anchor="ctr" anchorCtr="0">
            <a:noAutofit/>
          </a:bodyPr>
          <a:lstStyle/>
          <a:p>
            <a:pPr lvl="0" algn="ctr">
              <a:buSzPct val="25000"/>
            </a:pPr>
            <a:r>
              <a:rPr lang="zh-CN" altLang="en-US" sz="1100" b="1" dirty="0" smtClean="0">
                <a:solidFill>
                  <a:schemeClr val="dk2"/>
                </a:solidFill>
                <a:latin typeface="Roboto"/>
                <a:ea typeface="Roboto"/>
                <a:cs typeface="Roboto"/>
                <a:sym typeface="Roboto"/>
              </a:rPr>
              <a:t>自由开源软件</a:t>
            </a:r>
            <a:endParaRPr lang="en-US" sz="1100" b="1" dirty="0">
              <a:solidFill>
                <a:schemeClr val="dk2"/>
              </a:solidFill>
              <a:latin typeface="Roboto"/>
              <a:ea typeface="Roboto"/>
              <a:cs typeface="Roboto"/>
              <a:sym typeface="Roboto"/>
            </a:endParaRPr>
          </a:p>
        </p:txBody>
      </p:sp>
      <p:cxnSp>
        <p:nvCxnSpPr>
          <p:cNvPr id="537" name="Shape 537"/>
          <p:cNvCxnSpPr>
            <a:endCxn id="524" idx="3"/>
          </p:cNvCxnSpPr>
          <p:nvPr/>
        </p:nvCxnSpPr>
        <p:spPr>
          <a:xfrm rot="10800000" flipH="1">
            <a:off x="3938757" y="2054548"/>
            <a:ext cx="274200" cy="1500"/>
          </a:xfrm>
          <a:prstGeom prst="straightConnector1">
            <a:avLst/>
          </a:prstGeom>
          <a:solidFill>
            <a:srgbClr val="00B8FF"/>
          </a:solidFill>
          <a:ln w="19050" cap="flat" cmpd="sng">
            <a:solidFill>
              <a:srgbClr val="31313F"/>
            </a:solidFill>
            <a:prstDash val="solid"/>
            <a:round/>
            <a:headEnd type="none" w="med" len="med"/>
            <a:tailEnd type="triangle" w="lg" len="lg"/>
          </a:ln>
        </p:spPr>
      </p:cxnSp>
      <p:sp>
        <p:nvSpPr>
          <p:cNvPr id="538" name="Shape 538"/>
          <p:cNvSpPr/>
          <p:nvPr/>
        </p:nvSpPr>
        <p:spPr>
          <a:xfrm>
            <a:off x="8914338" y="2116459"/>
            <a:ext cx="1612900" cy="319087"/>
          </a:xfrm>
          <a:prstGeom prst="rect">
            <a:avLst/>
          </a:prstGeom>
          <a:solidFill>
            <a:srgbClr val="CC6600"/>
          </a:solidFill>
          <a:ln w="9525" cap="flat" cmpd="sng">
            <a:solidFill>
              <a:srgbClr val="003359"/>
            </a:solidFill>
            <a:prstDash val="solid"/>
            <a:miter/>
            <a:headEnd type="none" w="med" len="med"/>
            <a:tailEnd type="none" w="med" len="med"/>
          </a:ln>
          <a:effectLst>
            <a:outerShdw blurRad="63500" dist="38100" dir="2700000" algn="tl" rotWithShape="0">
              <a:srgbClr val="000000">
                <a:alpha val="39607"/>
              </a:srgbClr>
            </a:outerShdw>
          </a:effectLst>
        </p:spPr>
        <p:txBody>
          <a:bodyPr lIns="82925" tIns="41450" rIns="82925" bIns="41450" anchor="t" anchorCtr="0">
            <a:noAutofit/>
          </a:bodyPr>
          <a:lstStyle/>
          <a:p>
            <a:pPr lvl="0" algn="ctr">
              <a:buClr>
                <a:srgbClr val="FFFFFF"/>
              </a:buClr>
              <a:buSzPct val="25000"/>
            </a:pPr>
            <a:r>
              <a:rPr lang="zh-CN" altLang="en-US" sz="1100" b="1" dirty="0" smtClean="0">
                <a:solidFill>
                  <a:srgbClr val="FFFFFF"/>
                </a:solidFill>
                <a:latin typeface="Roboto"/>
                <a:ea typeface="Roboto"/>
                <a:cs typeface="Roboto"/>
                <a:sym typeface="Roboto"/>
              </a:rPr>
              <a:t>向外发行之软件</a:t>
            </a:r>
            <a:endParaRPr lang="en-US" sz="1100" b="1" dirty="0">
              <a:solidFill>
                <a:srgbClr val="FFFFFF"/>
              </a:solidFill>
              <a:latin typeface="Roboto"/>
              <a:ea typeface="Roboto"/>
              <a:cs typeface="Roboto"/>
              <a:sym typeface="Roboto"/>
            </a:endParaRPr>
          </a:p>
        </p:txBody>
      </p:sp>
      <p:cxnSp>
        <p:nvCxnSpPr>
          <p:cNvPr id="539" name="Shape 539"/>
          <p:cNvCxnSpPr>
            <a:stCxn id="533" idx="1"/>
          </p:cNvCxnSpPr>
          <p:nvPr/>
        </p:nvCxnSpPr>
        <p:spPr>
          <a:xfrm>
            <a:off x="8122970" y="3481710"/>
            <a:ext cx="383700" cy="1500"/>
          </a:xfrm>
          <a:prstGeom prst="straightConnector1">
            <a:avLst/>
          </a:prstGeom>
          <a:solidFill>
            <a:srgbClr val="00B8FF"/>
          </a:solidFill>
          <a:ln w="19050" cap="flat" cmpd="sng">
            <a:solidFill>
              <a:srgbClr val="31313F"/>
            </a:solidFill>
            <a:prstDash val="solid"/>
            <a:round/>
            <a:headEnd type="none" w="med" len="med"/>
            <a:tailEnd type="triangle" w="lg" len="lg"/>
          </a:ln>
        </p:spPr>
      </p:cxnSp>
      <p:sp>
        <p:nvSpPr>
          <p:cNvPr id="540" name="Shape 540"/>
          <p:cNvSpPr/>
          <p:nvPr/>
        </p:nvSpPr>
        <p:spPr>
          <a:xfrm>
            <a:off x="8901275" y="2640063"/>
            <a:ext cx="1612900" cy="343080"/>
          </a:xfrm>
          <a:prstGeom prst="rect">
            <a:avLst/>
          </a:prstGeom>
          <a:solidFill>
            <a:srgbClr val="CC6600"/>
          </a:solidFill>
          <a:ln w="9525" cap="flat" cmpd="sng">
            <a:solidFill>
              <a:srgbClr val="003359"/>
            </a:solidFill>
            <a:prstDash val="solid"/>
            <a:miter/>
            <a:headEnd type="none" w="med" len="med"/>
            <a:tailEnd type="none" w="med" len="med"/>
          </a:ln>
          <a:effectLst>
            <a:outerShdw blurRad="63500" dist="38100" dir="2700000" algn="tl" rotWithShape="0">
              <a:srgbClr val="000000">
                <a:alpha val="39607"/>
              </a:srgbClr>
            </a:outerShdw>
          </a:effectLst>
        </p:spPr>
        <p:txBody>
          <a:bodyPr lIns="82925" tIns="41450" rIns="82925" bIns="41450" anchor="t" anchorCtr="0">
            <a:noAutofit/>
          </a:bodyPr>
          <a:lstStyle/>
          <a:p>
            <a:pPr lvl="0" algn="ctr">
              <a:buClr>
                <a:srgbClr val="FFFFFF"/>
              </a:buClr>
              <a:buSzPct val="25000"/>
            </a:pPr>
            <a:r>
              <a:rPr lang="zh-TW" altLang="en-US" sz="1100" b="1" dirty="0" smtClean="0">
                <a:solidFill>
                  <a:srgbClr val="FFFFFF"/>
                </a:solidFill>
                <a:latin typeface="Roboto"/>
                <a:ea typeface="Roboto"/>
                <a:cs typeface="Roboto"/>
                <a:sym typeface="Roboto"/>
              </a:rPr>
              <a:t>声明及署名</a:t>
            </a:r>
            <a:endParaRPr lang="en-US" sz="1100" b="1" dirty="0">
              <a:solidFill>
                <a:srgbClr val="FFFFFF"/>
              </a:solidFill>
              <a:latin typeface="Roboto"/>
              <a:ea typeface="Roboto"/>
              <a:cs typeface="Roboto"/>
              <a:sym typeface="Roboto"/>
            </a:endParaRPr>
          </a:p>
        </p:txBody>
      </p:sp>
      <p:sp>
        <p:nvSpPr>
          <p:cNvPr id="541" name="Shape 541"/>
          <p:cNvSpPr/>
          <p:nvPr/>
        </p:nvSpPr>
        <p:spPr>
          <a:xfrm>
            <a:off x="8914338" y="3145160"/>
            <a:ext cx="1612900" cy="309562"/>
          </a:xfrm>
          <a:prstGeom prst="rect">
            <a:avLst/>
          </a:prstGeom>
          <a:solidFill>
            <a:srgbClr val="CC6600"/>
          </a:solidFill>
          <a:ln w="9525" cap="flat" cmpd="sng">
            <a:solidFill>
              <a:srgbClr val="003359"/>
            </a:solidFill>
            <a:prstDash val="solid"/>
            <a:miter/>
            <a:headEnd type="none" w="med" len="med"/>
            <a:tailEnd type="none" w="med" len="med"/>
          </a:ln>
          <a:effectLst>
            <a:outerShdw blurRad="63500" dist="38100" dir="2700000" algn="tl" rotWithShape="0">
              <a:srgbClr val="000000">
                <a:alpha val="39607"/>
              </a:srgbClr>
            </a:outerShdw>
          </a:effectLst>
        </p:spPr>
        <p:txBody>
          <a:bodyPr lIns="82925" tIns="41450" rIns="82925" bIns="41450" anchor="t" anchorCtr="0">
            <a:noAutofit/>
          </a:bodyPr>
          <a:lstStyle/>
          <a:p>
            <a:pPr lvl="0" algn="ctr">
              <a:buClr>
                <a:srgbClr val="FFFFFF"/>
              </a:buClr>
              <a:buSzPct val="25000"/>
            </a:pPr>
            <a:r>
              <a:rPr lang="zh-CN" altLang="en-US" sz="1100" b="1" dirty="0" smtClean="0">
                <a:solidFill>
                  <a:srgbClr val="FFFFFF"/>
                </a:solidFill>
                <a:latin typeface="Roboto"/>
                <a:ea typeface="Roboto"/>
                <a:cs typeface="Roboto"/>
                <a:sym typeface="Roboto"/>
              </a:rPr>
              <a:t>索取源代码的书面文件</a:t>
            </a:r>
            <a:endParaRPr lang="en-US" sz="1100" b="1" dirty="0">
              <a:solidFill>
                <a:srgbClr val="FFFFFF"/>
              </a:solidFill>
              <a:latin typeface="Roboto"/>
              <a:ea typeface="Roboto"/>
              <a:cs typeface="Roboto"/>
              <a:sym typeface="Roboto"/>
            </a:endParaRPr>
          </a:p>
        </p:txBody>
      </p:sp>
      <p:sp>
        <p:nvSpPr>
          <p:cNvPr id="542" name="Shape 542"/>
          <p:cNvSpPr txBox="1"/>
          <p:nvPr/>
        </p:nvSpPr>
        <p:spPr>
          <a:xfrm>
            <a:off x="3144301" y="4650110"/>
            <a:ext cx="1665820" cy="938707"/>
          </a:xfrm>
          <a:prstGeom prst="rect">
            <a:avLst/>
          </a:prstGeom>
          <a:noFill/>
          <a:ln>
            <a:noFill/>
          </a:ln>
        </p:spPr>
        <p:txBody>
          <a:bodyPr lIns="91425" tIns="45700" rIns="91425" bIns="45700" anchor="t" anchorCtr="0">
            <a:noAutofit/>
          </a:bodyPr>
          <a:lstStyle/>
          <a:p>
            <a:pPr lvl="0" algn="ctr">
              <a:buSzPct val="25000"/>
            </a:pPr>
            <a:r>
              <a:rPr lang="zh-CN" altLang="en-US" sz="1100" dirty="0" smtClean="0">
                <a:solidFill>
                  <a:schemeClr val="dk1"/>
                </a:solidFill>
                <a:latin typeface="Roboto Condensed"/>
                <a:ea typeface="Roboto Condensed"/>
                <a:cs typeface="Roboto Condensed"/>
                <a:sym typeface="Roboto Condensed"/>
              </a:rPr>
              <a:t>扫描或稽核源代码</a:t>
            </a:r>
            <a:r>
              <a:rPr lang="en-US" altLang="zh-CN" sz="1100" dirty="0" smtClean="0">
                <a:solidFill>
                  <a:schemeClr val="dk1"/>
                </a:solidFill>
                <a:latin typeface="Roboto Condensed"/>
                <a:ea typeface="Roboto Condensed"/>
                <a:cs typeface="Roboto Condensed"/>
                <a:sym typeface="Roboto Condensed"/>
              </a:rPr>
              <a:t/>
            </a:r>
            <a:br>
              <a:rPr lang="en-US" altLang="zh-CN" sz="1100" dirty="0" smtClean="0">
                <a:solidFill>
                  <a:schemeClr val="dk1"/>
                </a:solidFill>
                <a:latin typeface="Roboto Condensed"/>
                <a:ea typeface="Roboto Condensed"/>
                <a:cs typeface="Roboto Condensed"/>
                <a:sym typeface="Roboto Condensed"/>
              </a:rPr>
            </a:br>
            <a:r>
              <a:rPr lang="en-US" altLang="zh-CN" sz="1100" dirty="0" smtClean="0">
                <a:solidFill>
                  <a:schemeClr val="dk1"/>
                </a:solidFill>
                <a:latin typeface="Roboto Condensed"/>
                <a:ea typeface="Roboto Condensed"/>
                <a:cs typeface="Roboto Condensed"/>
                <a:sym typeface="Roboto Condensed"/>
              </a:rPr>
              <a:t>– </a:t>
            </a:r>
            <a:r>
              <a:rPr lang="zh-CN" altLang="en-US" sz="1100" dirty="0" smtClean="0">
                <a:solidFill>
                  <a:schemeClr val="dk1"/>
                </a:solidFill>
                <a:latin typeface="Roboto Condensed"/>
                <a:ea typeface="Roboto Condensed"/>
                <a:cs typeface="Roboto Condensed"/>
                <a:sym typeface="Roboto Condensed"/>
              </a:rPr>
              <a:t>并且 </a:t>
            </a:r>
            <a:r>
              <a:rPr lang="en-US" altLang="zh-CN" sz="1100" dirty="0" smtClean="0">
                <a:solidFill>
                  <a:schemeClr val="dk1"/>
                </a:solidFill>
                <a:latin typeface="Roboto Condensed"/>
                <a:ea typeface="Roboto Condensed"/>
                <a:cs typeface="Roboto Condensed"/>
                <a:sym typeface="Roboto Condensed"/>
              </a:rPr>
              <a:t>–</a:t>
            </a:r>
            <a:br>
              <a:rPr lang="en-US" altLang="zh-CN" sz="1100" dirty="0" smtClean="0">
                <a:solidFill>
                  <a:schemeClr val="dk1"/>
                </a:solidFill>
                <a:latin typeface="Roboto Condensed"/>
                <a:ea typeface="Roboto Condensed"/>
                <a:cs typeface="Roboto Condensed"/>
                <a:sym typeface="Roboto Condensed"/>
              </a:rPr>
            </a:br>
            <a:r>
              <a:rPr lang="zh-CN" altLang="en-US" sz="1100" dirty="0" smtClean="0">
                <a:solidFill>
                  <a:schemeClr val="dk1"/>
                </a:solidFill>
                <a:latin typeface="Roboto Condensed"/>
                <a:ea typeface="Roboto Condensed"/>
                <a:cs typeface="Roboto Condensed"/>
                <a:sym typeface="Roboto Condensed"/>
              </a:rPr>
              <a:t>确认源代码的</a:t>
            </a:r>
            <a:r>
              <a:rPr lang="en-US" altLang="zh-CN" sz="1100" dirty="0" smtClean="0">
                <a:solidFill>
                  <a:schemeClr val="dk1"/>
                </a:solidFill>
                <a:latin typeface="Roboto Condensed"/>
                <a:ea typeface="Roboto Condensed"/>
                <a:cs typeface="Roboto Condensed"/>
                <a:sym typeface="Roboto Condensed"/>
              </a:rPr>
              <a:t/>
            </a:r>
            <a:br>
              <a:rPr lang="en-US" altLang="zh-CN" sz="1100" dirty="0" smtClean="0">
                <a:solidFill>
                  <a:schemeClr val="dk1"/>
                </a:solidFill>
                <a:latin typeface="Roboto Condensed"/>
                <a:ea typeface="Roboto Condensed"/>
                <a:cs typeface="Roboto Condensed"/>
                <a:sym typeface="Roboto Condensed"/>
              </a:rPr>
            </a:br>
            <a:r>
              <a:rPr lang="zh-CN" altLang="en-US" sz="1100" dirty="0" smtClean="0">
                <a:solidFill>
                  <a:schemeClr val="dk1"/>
                </a:solidFill>
                <a:latin typeface="Roboto Condensed"/>
                <a:ea typeface="Roboto Condensed"/>
                <a:cs typeface="Roboto Condensed"/>
                <a:sym typeface="Roboto Condensed"/>
              </a:rPr>
              <a:t>来源出处以及许可证</a:t>
            </a:r>
            <a:endParaRPr lang="en-US" sz="1100" dirty="0">
              <a:solidFill>
                <a:schemeClr val="dk1"/>
              </a:solidFill>
              <a:latin typeface="Roboto Condensed"/>
              <a:ea typeface="Roboto Condensed"/>
              <a:cs typeface="Roboto Condensed"/>
              <a:sym typeface="Roboto Condensed"/>
            </a:endParaRPr>
          </a:p>
        </p:txBody>
      </p:sp>
      <p:sp>
        <p:nvSpPr>
          <p:cNvPr id="543" name="Shape 543"/>
          <p:cNvSpPr txBox="1"/>
          <p:nvPr/>
        </p:nvSpPr>
        <p:spPr>
          <a:xfrm>
            <a:off x="4517564" y="4646935"/>
            <a:ext cx="1486283" cy="600154"/>
          </a:xfrm>
          <a:prstGeom prst="rect">
            <a:avLst/>
          </a:prstGeom>
          <a:noFill/>
          <a:ln>
            <a:noFill/>
          </a:ln>
        </p:spPr>
        <p:txBody>
          <a:bodyPr lIns="91425" tIns="45700" rIns="91425" bIns="45700" anchor="t" anchorCtr="0">
            <a:noAutofit/>
          </a:bodyPr>
          <a:lstStyle/>
          <a:p>
            <a:pPr lvl="0" algn="ctr">
              <a:buSzPct val="25000"/>
            </a:pPr>
            <a:r>
              <a:rPr lang="zh-CN" altLang="en-US" sz="1100" dirty="0" smtClean="0">
                <a:solidFill>
                  <a:schemeClr val="dk1"/>
                </a:solidFill>
                <a:latin typeface="Roboto Condensed"/>
                <a:ea typeface="Roboto Condensed"/>
                <a:cs typeface="Roboto Condensed"/>
                <a:sym typeface="Roboto Condensed"/>
              </a:rPr>
              <a:t>处理任何稽核有关疑虑以让其与公司的自由开源软件政策相合</a:t>
            </a:r>
            <a:endParaRPr lang="en-US" sz="1100" dirty="0">
              <a:solidFill>
                <a:schemeClr val="dk1"/>
              </a:solidFill>
              <a:latin typeface="Roboto Condensed"/>
              <a:ea typeface="Roboto Condensed"/>
              <a:cs typeface="Roboto Condensed"/>
              <a:sym typeface="Roboto Condensed"/>
            </a:endParaRPr>
          </a:p>
        </p:txBody>
      </p:sp>
      <p:sp>
        <p:nvSpPr>
          <p:cNvPr id="544" name="Shape 544"/>
          <p:cNvSpPr txBox="1"/>
          <p:nvPr/>
        </p:nvSpPr>
        <p:spPr>
          <a:xfrm>
            <a:off x="1919288" y="4646612"/>
            <a:ext cx="1099615" cy="600154"/>
          </a:xfrm>
          <a:prstGeom prst="rect">
            <a:avLst/>
          </a:prstGeom>
          <a:noFill/>
          <a:ln>
            <a:noFill/>
          </a:ln>
        </p:spPr>
        <p:txBody>
          <a:bodyPr lIns="91425" tIns="45700" rIns="91425" bIns="45700" anchor="t" anchorCtr="0">
            <a:noAutofit/>
          </a:bodyPr>
          <a:lstStyle/>
          <a:p>
            <a:pPr lvl="0" algn="ctr">
              <a:buSzPct val="25000"/>
            </a:pPr>
            <a:r>
              <a:rPr lang="zh-CN" altLang="en-US" sz="1100" dirty="0" smtClean="0">
                <a:solidFill>
                  <a:schemeClr val="dk1"/>
                </a:solidFill>
                <a:latin typeface="Roboto Condensed"/>
                <a:ea typeface="Roboto Condensed"/>
                <a:cs typeface="Roboto Condensed"/>
                <a:sym typeface="Roboto Condensed"/>
              </a:rPr>
              <a:t>辨识自由开源软件组件以供审核之用</a:t>
            </a:r>
            <a:endParaRPr lang="en-US" sz="1100" dirty="0">
              <a:solidFill>
                <a:schemeClr val="dk1"/>
              </a:solidFill>
              <a:latin typeface="Roboto Condensed"/>
              <a:ea typeface="Roboto Condensed"/>
              <a:cs typeface="Roboto Condensed"/>
              <a:sym typeface="Roboto Condensed"/>
            </a:endParaRPr>
          </a:p>
        </p:txBody>
      </p:sp>
      <p:sp>
        <p:nvSpPr>
          <p:cNvPr id="545" name="Shape 545"/>
          <p:cNvSpPr/>
          <p:nvPr/>
        </p:nvSpPr>
        <p:spPr>
          <a:xfrm rot="5400000">
            <a:off x="4509820" y="3876204"/>
            <a:ext cx="142875" cy="430213"/>
          </a:xfrm>
          <a:prstGeom prst="rightBrace">
            <a:avLst>
              <a:gd name="adj1" fmla="val 8336"/>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chemeClr val="dk1"/>
              </a:solidFill>
              <a:latin typeface="Roboto"/>
              <a:ea typeface="Roboto"/>
              <a:cs typeface="Roboto"/>
              <a:sym typeface="Roboto"/>
            </a:endParaRPr>
          </a:p>
        </p:txBody>
      </p:sp>
      <p:sp>
        <p:nvSpPr>
          <p:cNvPr id="546" name="Shape 546"/>
          <p:cNvSpPr/>
          <p:nvPr/>
        </p:nvSpPr>
        <p:spPr>
          <a:xfrm rot="5400000">
            <a:off x="4965431" y="3876204"/>
            <a:ext cx="142875" cy="430212"/>
          </a:xfrm>
          <a:prstGeom prst="rightBrace">
            <a:avLst>
              <a:gd name="adj1" fmla="val 8336"/>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chemeClr val="dk1"/>
              </a:solidFill>
              <a:latin typeface="Roboto"/>
              <a:ea typeface="Roboto"/>
              <a:cs typeface="Roboto"/>
              <a:sym typeface="Roboto"/>
            </a:endParaRPr>
          </a:p>
        </p:txBody>
      </p:sp>
      <p:sp>
        <p:nvSpPr>
          <p:cNvPr id="547" name="Shape 547"/>
          <p:cNvSpPr txBox="1"/>
          <p:nvPr/>
        </p:nvSpPr>
        <p:spPr>
          <a:xfrm>
            <a:off x="6931550" y="4662810"/>
            <a:ext cx="1612900" cy="1107986"/>
          </a:xfrm>
          <a:prstGeom prst="rect">
            <a:avLst/>
          </a:prstGeom>
          <a:noFill/>
          <a:ln>
            <a:noFill/>
          </a:ln>
        </p:spPr>
        <p:txBody>
          <a:bodyPr lIns="91425" tIns="45700" rIns="91425" bIns="45700" anchor="t" anchorCtr="0">
            <a:noAutofit/>
          </a:bodyPr>
          <a:lstStyle/>
          <a:p>
            <a:pPr lvl="0" algn="ctr">
              <a:buClr>
                <a:schemeClr val="dk1"/>
              </a:buClr>
            </a:pPr>
            <a:r>
              <a:rPr lang="zh-CN" altLang="en-US" sz="1100" dirty="0" smtClean="0">
                <a:solidFill>
                  <a:schemeClr val="dk1"/>
                </a:solidFill>
                <a:latin typeface="Roboto Condensed"/>
                <a:ea typeface="Roboto Condensed"/>
                <a:cs typeface="Roboto Condensed"/>
                <a:sym typeface="Roboto Condensed"/>
              </a:rPr>
              <a:t>验证发行套件的</a:t>
            </a:r>
            <a:r>
              <a:rPr lang="en-US" altLang="zh-CN" sz="1100" dirty="0" smtClean="0">
                <a:solidFill>
                  <a:schemeClr val="dk1"/>
                </a:solidFill>
                <a:latin typeface="Roboto Condensed"/>
                <a:ea typeface="Roboto Condensed"/>
                <a:cs typeface="Roboto Condensed"/>
                <a:sym typeface="Roboto Condensed"/>
              </a:rPr>
              <a:t/>
            </a:r>
            <a:br>
              <a:rPr lang="en-US" altLang="zh-CN" sz="1100" dirty="0" smtClean="0">
                <a:solidFill>
                  <a:schemeClr val="dk1"/>
                </a:solidFill>
                <a:latin typeface="Roboto Condensed"/>
                <a:ea typeface="Roboto Condensed"/>
                <a:cs typeface="Roboto Condensed"/>
                <a:sym typeface="Roboto Condensed"/>
              </a:rPr>
            </a:br>
            <a:r>
              <a:rPr lang="zh-CN" altLang="en-US" sz="1100" dirty="0" smtClean="0">
                <a:solidFill>
                  <a:schemeClr val="dk1"/>
                </a:solidFill>
                <a:latin typeface="Roboto Condensed"/>
                <a:ea typeface="Roboto Condensed"/>
                <a:cs typeface="Roboto Condensed"/>
                <a:sym typeface="Roboto Condensed"/>
              </a:rPr>
              <a:t>源代码状态</a:t>
            </a:r>
          </a:p>
          <a:p>
            <a:pPr lvl="0" algn="ctr">
              <a:buClr>
                <a:schemeClr val="dk1"/>
              </a:buClr>
            </a:pPr>
            <a:r>
              <a:rPr lang="en-US" altLang="zh-CN" sz="1100" dirty="0" smtClean="0">
                <a:solidFill>
                  <a:schemeClr val="dk1"/>
                </a:solidFill>
                <a:latin typeface="Roboto Condensed"/>
                <a:ea typeface="Roboto Condensed"/>
                <a:cs typeface="Roboto Condensed"/>
                <a:sym typeface="Roboto Condensed"/>
              </a:rPr>
              <a:t>– </a:t>
            </a:r>
            <a:r>
              <a:rPr lang="zh-CN" altLang="en-US" sz="1100" dirty="0" smtClean="0">
                <a:solidFill>
                  <a:schemeClr val="dk1"/>
                </a:solidFill>
                <a:latin typeface="Roboto Condensed"/>
                <a:ea typeface="Roboto Condensed"/>
                <a:cs typeface="Roboto Condensed"/>
                <a:sym typeface="Roboto Condensed"/>
              </a:rPr>
              <a:t>并且 </a:t>
            </a:r>
            <a:r>
              <a:rPr lang="en-US" altLang="zh-CN" sz="1100" dirty="0" smtClean="0">
                <a:solidFill>
                  <a:schemeClr val="dk1"/>
                </a:solidFill>
                <a:latin typeface="Roboto Condensed"/>
                <a:ea typeface="Roboto Condensed"/>
                <a:cs typeface="Roboto Condensed"/>
                <a:sym typeface="Roboto Condensed"/>
              </a:rPr>
              <a:t>– </a:t>
            </a:r>
          </a:p>
          <a:p>
            <a:pPr lvl="0" algn="ctr">
              <a:buClr>
                <a:schemeClr val="dk1"/>
              </a:buClr>
            </a:pPr>
            <a:r>
              <a:rPr lang="zh-CN" altLang="en-US" sz="1100" dirty="0" smtClean="0">
                <a:solidFill>
                  <a:schemeClr val="dk1"/>
                </a:solidFill>
                <a:latin typeface="Roboto Condensed"/>
                <a:ea typeface="Roboto Condensed"/>
                <a:cs typeface="Roboto Condensed"/>
                <a:sym typeface="Roboto Condensed"/>
              </a:rPr>
              <a:t>验证提供声明的</a:t>
            </a:r>
            <a:r>
              <a:rPr lang="en-US" altLang="zh-CN" sz="1100" dirty="0" smtClean="0">
                <a:solidFill>
                  <a:schemeClr val="dk1"/>
                </a:solidFill>
                <a:latin typeface="Roboto Condensed"/>
                <a:ea typeface="Roboto Condensed"/>
                <a:cs typeface="Roboto Condensed"/>
                <a:sym typeface="Roboto Condensed"/>
              </a:rPr>
              <a:t/>
            </a:r>
            <a:br>
              <a:rPr lang="en-US" altLang="zh-CN" sz="1100" dirty="0" smtClean="0">
                <a:solidFill>
                  <a:schemeClr val="dk1"/>
                </a:solidFill>
                <a:latin typeface="Roboto Condensed"/>
                <a:ea typeface="Roboto Condensed"/>
                <a:cs typeface="Roboto Condensed"/>
                <a:sym typeface="Roboto Condensed"/>
              </a:rPr>
            </a:br>
            <a:r>
              <a:rPr lang="zh-CN" altLang="en-US" sz="1100" dirty="0" smtClean="0">
                <a:solidFill>
                  <a:schemeClr val="dk1"/>
                </a:solidFill>
                <a:latin typeface="Roboto Condensed"/>
                <a:ea typeface="Roboto Condensed"/>
                <a:cs typeface="Roboto Condensed"/>
                <a:sym typeface="Roboto Condensed"/>
              </a:rPr>
              <a:t>妥适状态</a:t>
            </a:r>
            <a:endParaRPr sz="1100" dirty="0">
              <a:solidFill>
                <a:schemeClr val="dk1"/>
              </a:solidFill>
              <a:latin typeface="Roboto Condensed"/>
              <a:ea typeface="Roboto Condensed"/>
              <a:cs typeface="Roboto Condensed"/>
              <a:sym typeface="Roboto Condensed"/>
            </a:endParaRPr>
          </a:p>
        </p:txBody>
      </p:sp>
      <p:sp>
        <p:nvSpPr>
          <p:cNvPr id="548" name="Shape 548"/>
          <p:cNvSpPr/>
          <p:nvPr/>
        </p:nvSpPr>
        <p:spPr>
          <a:xfrm rot="5400000">
            <a:off x="7210315" y="3881760"/>
            <a:ext cx="144462" cy="430213"/>
          </a:xfrm>
          <a:prstGeom prst="rightBrace">
            <a:avLst>
              <a:gd name="adj1" fmla="val 8327"/>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chemeClr val="dk1"/>
              </a:solidFill>
              <a:latin typeface="Roboto"/>
              <a:ea typeface="Roboto"/>
              <a:cs typeface="Roboto"/>
              <a:sym typeface="Roboto"/>
            </a:endParaRPr>
          </a:p>
        </p:txBody>
      </p:sp>
      <p:sp>
        <p:nvSpPr>
          <p:cNvPr id="549" name="Shape 549"/>
          <p:cNvSpPr/>
          <p:nvPr/>
        </p:nvSpPr>
        <p:spPr>
          <a:xfrm rot="5400000">
            <a:off x="4051826" y="3881760"/>
            <a:ext cx="144462" cy="430213"/>
          </a:xfrm>
          <a:prstGeom prst="rightBrace">
            <a:avLst>
              <a:gd name="adj1" fmla="val 8327"/>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chemeClr val="dk1"/>
              </a:solidFill>
              <a:latin typeface="Roboto"/>
              <a:ea typeface="Roboto"/>
              <a:cs typeface="Roboto"/>
              <a:sym typeface="Roboto"/>
            </a:endParaRPr>
          </a:p>
        </p:txBody>
      </p:sp>
      <p:cxnSp>
        <p:nvCxnSpPr>
          <p:cNvPr id="550" name="Shape 550"/>
          <p:cNvCxnSpPr>
            <a:stCxn id="544" idx="0"/>
          </p:cNvCxnSpPr>
          <p:nvPr/>
        </p:nvCxnSpPr>
        <p:spPr>
          <a:xfrm rot="10800000" flipH="1">
            <a:off x="2469095" y="4220012"/>
            <a:ext cx="1630500" cy="426600"/>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cxnSp>
        <p:nvCxnSpPr>
          <p:cNvPr id="551" name="Shape 551"/>
          <p:cNvCxnSpPr>
            <a:stCxn id="542" idx="0"/>
          </p:cNvCxnSpPr>
          <p:nvPr/>
        </p:nvCxnSpPr>
        <p:spPr>
          <a:xfrm rot="10800000" flipH="1">
            <a:off x="3977211" y="4219910"/>
            <a:ext cx="547800" cy="430200"/>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cxnSp>
        <p:nvCxnSpPr>
          <p:cNvPr id="552" name="Shape 552"/>
          <p:cNvCxnSpPr>
            <a:stCxn id="543" idx="0"/>
          </p:cNvCxnSpPr>
          <p:nvPr/>
        </p:nvCxnSpPr>
        <p:spPr>
          <a:xfrm rot="10800000">
            <a:off x="5066306" y="4270735"/>
            <a:ext cx="194400" cy="376200"/>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sp>
        <p:nvSpPr>
          <p:cNvPr id="553" name="Shape 553"/>
          <p:cNvSpPr/>
          <p:nvPr/>
        </p:nvSpPr>
        <p:spPr>
          <a:xfrm rot="5400000">
            <a:off x="6233845" y="3880966"/>
            <a:ext cx="142875" cy="430213"/>
          </a:xfrm>
          <a:prstGeom prst="rightBrace">
            <a:avLst>
              <a:gd name="adj1" fmla="val 8336"/>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chemeClr val="dk1"/>
              </a:solidFill>
              <a:latin typeface="Roboto"/>
              <a:ea typeface="Roboto"/>
              <a:cs typeface="Roboto"/>
              <a:sym typeface="Roboto"/>
            </a:endParaRPr>
          </a:p>
        </p:txBody>
      </p:sp>
      <p:sp>
        <p:nvSpPr>
          <p:cNvPr id="554" name="Shape 554"/>
          <p:cNvSpPr txBox="1"/>
          <p:nvPr/>
        </p:nvSpPr>
        <p:spPr>
          <a:xfrm>
            <a:off x="5855858" y="4651698"/>
            <a:ext cx="1151255" cy="1107986"/>
          </a:xfrm>
          <a:prstGeom prst="rect">
            <a:avLst/>
          </a:prstGeom>
          <a:noFill/>
          <a:ln>
            <a:noFill/>
          </a:ln>
        </p:spPr>
        <p:txBody>
          <a:bodyPr lIns="91425" tIns="45700" rIns="91425" bIns="45700" anchor="t" anchorCtr="0">
            <a:noAutofit/>
          </a:bodyPr>
          <a:lstStyle/>
          <a:p>
            <a:pPr lvl="0" algn="ctr"/>
            <a:r>
              <a:rPr lang="zh-CN" altLang="en-US" sz="1100" dirty="0" smtClean="0">
                <a:solidFill>
                  <a:schemeClr val="dk1"/>
                </a:solidFill>
                <a:latin typeface="Roboto Condensed"/>
                <a:ea typeface="Roboto Condensed"/>
                <a:cs typeface="Roboto Condensed"/>
                <a:sym typeface="Roboto Condensed"/>
              </a:rPr>
              <a:t>依产品别及释出别来纪录核可软件</a:t>
            </a:r>
            <a:r>
              <a:rPr lang="en-US" altLang="zh-CN" sz="1100" dirty="0" smtClean="0">
                <a:solidFill>
                  <a:schemeClr val="dk1"/>
                </a:solidFill>
                <a:latin typeface="Roboto Condensed"/>
                <a:ea typeface="Roboto Condensed"/>
                <a:cs typeface="Roboto Condensed"/>
                <a:sym typeface="Roboto Condensed"/>
              </a:rPr>
              <a:t>/</a:t>
            </a:r>
            <a:r>
              <a:rPr lang="zh-CN" altLang="en-US" sz="1100" dirty="0" smtClean="0">
                <a:solidFill>
                  <a:schemeClr val="dk1"/>
                </a:solidFill>
                <a:latin typeface="Roboto Condensed"/>
                <a:ea typeface="Roboto Condensed"/>
                <a:cs typeface="Roboto Condensed"/>
                <a:sym typeface="Roboto Condensed"/>
              </a:rPr>
              <a:t>版本信息到列表上</a:t>
            </a:r>
            <a:endParaRPr sz="1100" dirty="0">
              <a:solidFill>
                <a:schemeClr val="dk1"/>
              </a:solidFill>
              <a:latin typeface="Roboto Condensed"/>
              <a:ea typeface="Roboto Condensed"/>
              <a:cs typeface="Roboto Condensed"/>
              <a:sym typeface="Roboto Condensed"/>
            </a:endParaRPr>
          </a:p>
        </p:txBody>
      </p:sp>
      <p:cxnSp>
        <p:nvCxnSpPr>
          <p:cNvPr id="555" name="Shape 555"/>
          <p:cNvCxnSpPr>
            <a:stCxn id="554" idx="0"/>
          </p:cNvCxnSpPr>
          <p:nvPr/>
        </p:nvCxnSpPr>
        <p:spPr>
          <a:xfrm rot="10800000">
            <a:off x="6306086" y="4219998"/>
            <a:ext cx="125400" cy="431700"/>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cxnSp>
        <p:nvCxnSpPr>
          <p:cNvPr id="556" name="Shape 556"/>
          <p:cNvCxnSpPr>
            <a:stCxn id="547" idx="0"/>
            <a:endCxn id="548" idx="1"/>
          </p:cNvCxnSpPr>
          <p:nvPr/>
        </p:nvCxnSpPr>
        <p:spPr>
          <a:xfrm rot="10800000">
            <a:off x="7282600" y="4169010"/>
            <a:ext cx="455400" cy="493800"/>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sp>
        <p:nvSpPr>
          <p:cNvPr id="557" name="Shape 557"/>
          <p:cNvSpPr/>
          <p:nvPr/>
        </p:nvSpPr>
        <p:spPr>
          <a:xfrm rot="5400000">
            <a:off x="9575532" y="3180879"/>
            <a:ext cx="174625" cy="1865312"/>
          </a:xfrm>
          <a:prstGeom prst="rightBrace">
            <a:avLst>
              <a:gd name="adj1" fmla="val 8358"/>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chemeClr val="dk1"/>
              </a:solidFill>
              <a:latin typeface="Roboto"/>
              <a:ea typeface="Roboto"/>
              <a:cs typeface="Roboto"/>
              <a:sym typeface="Roboto"/>
            </a:endParaRPr>
          </a:p>
        </p:txBody>
      </p:sp>
      <p:sp>
        <p:nvSpPr>
          <p:cNvPr id="558" name="Shape 558"/>
          <p:cNvSpPr txBox="1"/>
          <p:nvPr/>
        </p:nvSpPr>
        <p:spPr>
          <a:xfrm>
            <a:off x="8868300" y="4669160"/>
            <a:ext cx="1611312" cy="600075"/>
          </a:xfrm>
          <a:prstGeom prst="rect">
            <a:avLst/>
          </a:prstGeom>
          <a:noFill/>
          <a:ln>
            <a:noFill/>
          </a:ln>
        </p:spPr>
        <p:txBody>
          <a:bodyPr lIns="91425" tIns="45700" rIns="91425" bIns="45700" anchor="t" anchorCtr="0">
            <a:noAutofit/>
          </a:bodyPr>
          <a:lstStyle/>
          <a:p>
            <a:pPr lvl="0" algn="ctr">
              <a:buSzPct val="25000"/>
            </a:pPr>
            <a:r>
              <a:rPr lang="zh-CN" altLang="en-US" sz="1100" dirty="0" smtClean="0">
                <a:solidFill>
                  <a:schemeClr val="dk1"/>
                </a:solidFill>
                <a:latin typeface="Roboto Condensed"/>
                <a:ea typeface="Roboto Condensed"/>
                <a:cs typeface="Roboto Condensed"/>
                <a:sym typeface="Roboto Condensed"/>
              </a:rPr>
              <a:t>发行源码、相关声明，及索取源代码的书面文件</a:t>
            </a:r>
            <a:endParaRPr lang="en-US" sz="1100" dirty="0">
              <a:solidFill>
                <a:schemeClr val="dk1"/>
              </a:solidFill>
              <a:latin typeface="Roboto Condensed"/>
              <a:ea typeface="Roboto Condensed"/>
              <a:cs typeface="Roboto Condensed"/>
              <a:sym typeface="Roboto Condensed"/>
            </a:endParaRPr>
          </a:p>
        </p:txBody>
      </p:sp>
      <p:cxnSp>
        <p:nvCxnSpPr>
          <p:cNvPr id="559" name="Shape 559"/>
          <p:cNvCxnSpPr/>
          <p:nvPr/>
        </p:nvCxnSpPr>
        <p:spPr>
          <a:xfrm rot="-5400000">
            <a:off x="9486632" y="4442941"/>
            <a:ext cx="346074" cy="1587"/>
          </a:xfrm>
          <a:prstGeom prst="straightConnector1">
            <a:avLst/>
          </a:prstGeom>
          <a:noFill/>
          <a:ln w="19050" cap="flat" cmpd="sng">
            <a:solidFill>
              <a:schemeClr val="dk1"/>
            </a:solidFill>
            <a:prstDash val="solid"/>
            <a:round/>
            <a:headEnd type="none" w="med" len="med"/>
            <a:tailEnd type="stealth" w="lg" len="lg"/>
          </a:ln>
        </p:spPr>
      </p:cxnSp>
      <p:sp>
        <p:nvSpPr>
          <p:cNvPr id="560" name="Shape 560"/>
          <p:cNvSpPr/>
          <p:nvPr/>
        </p:nvSpPr>
        <p:spPr>
          <a:xfrm rot="5400000" flipH="1">
            <a:off x="5619482" y="1298105"/>
            <a:ext cx="138112" cy="828675"/>
          </a:xfrm>
          <a:prstGeom prst="rightBrace">
            <a:avLst>
              <a:gd name="adj1" fmla="val 8333"/>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rgbClr val="000000"/>
              </a:solidFill>
              <a:latin typeface="Roboto"/>
              <a:ea typeface="Roboto"/>
              <a:cs typeface="Roboto"/>
              <a:sym typeface="Roboto"/>
            </a:endParaRPr>
          </a:p>
        </p:txBody>
      </p:sp>
      <p:sp>
        <p:nvSpPr>
          <p:cNvPr id="561" name="Shape 561"/>
          <p:cNvSpPr/>
          <p:nvPr/>
        </p:nvSpPr>
        <p:spPr>
          <a:xfrm rot="5400000" flipH="1">
            <a:off x="6733113" y="1497335"/>
            <a:ext cx="138112" cy="430212"/>
          </a:xfrm>
          <a:prstGeom prst="rightBrace">
            <a:avLst>
              <a:gd name="adj1" fmla="val 8335"/>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rgbClr val="000000"/>
              </a:solidFill>
              <a:latin typeface="Roboto"/>
              <a:ea typeface="Roboto"/>
              <a:cs typeface="Roboto"/>
              <a:sym typeface="Roboto"/>
            </a:endParaRPr>
          </a:p>
        </p:txBody>
      </p:sp>
      <p:sp>
        <p:nvSpPr>
          <p:cNvPr id="562" name="Shape 562"/>
          <p:cNvSpPr/>
          <p:nvPr/>
        </p:nvSpPr>
        <p:spPr>
          <a:xfrm rot="5400000" flipH="1">
            <a:off x="8030101" y="1497336"/>
            <a:ext cx="138112" cy="430213"/>
          </a:xfrm>
          <a:prstGeom prst="rightBrace">
            <a:avLst>
              <a:gd name="adj1" fmla="val 8335"/>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rgbClr val="000000"/>
              </a:solidFill>
              <a:latin typeface="Roboto"/>
              <a:ea typeface="Roboto"/>
              <a:cs typeface="Roboto"/>
              <a:sym typeface="Roboto"/>
            </a:endParaRPr>
          </a:p>
        </p:txBody>
      </p:sp>
      <p:sp>
        <p:nvSpPr>
          <p:cNvPr id="563" name="Shape 563"/>
          <p:cNvSpPr txBox="1"/>
          <p:nvPr/>
        </p:nvSpPr>
        <p:spPr>
          <a:xfrm>
            <a:off x="4651900" y="606749"/>
            <a:ext cx="1574800" cy="769430"/>
          </a:xfrm>
          <a:prstGeom prst="rect">
            <a:avLst/>
          </a:prstGeom>
          <a:noFill/>
          <a:ln>
            <a:noFill/>
          </a:ln>
        </p:spPr>
        <p:txBody>
          <a:bodyPr lIns="91425" tIns="45700" rIns="91425" bIns="45700" anchor="t" anchorCtr="0">
            <a:noAutofit/>
          </a:bodyPr>
          <a:lstStyle/>
          <a:p>
            <a:pPr lvl="0" algn="ctr">
              <a:buSzPct val="25000"/>
            </a:pPr>
            <a:r>
              <a:rPr lang="zh-CN" altLang="en-US" sz="1100" dirty="0" smtClean="0">
                <a:latin typeface="Roboto Condensed"/>
                <a:ea typeface="Roboto Condensed"/>
                <a:cs typeface="Roboto Condensed"/>
                <a:sym typeface="Roboto Condensed"/>
              </a:rPr>
              <a:t>自由开源软件组件</a:t>
            </a:r>
            <a:r>
              <a:rPr lang="en-US" altLang="zh-CN" sz="1100" dirty="0" smtClean="0">
                <a:latin typeface="Roboto Condensed"/>
                <a:ea typeface="Roboto Condensed"/>
                <a:cs typeface="Roboto Condensed"/>
                <a:sym typeface="Roboto Condensed"/>
              </a:rPr>
              <a:t/>
            </a:r>
            <a:br>
              <a:rPr lang="en-US" altLang="zh-CN" sz="1100" dirty="0" smtClean="0">
                <a:latin typeface="Roboto Condensed"/>
                <a:ea typeface="Roboto Condensed"/>
                <a:cs typeface="Roboto Condensed"/>
                <a:sym typeface="Roboto Condensed"/>
              </a:rPr>
            </a:br>
            <a:r>
              <a:rPr lang="zh-CN" altLang="en-US" sz="1100" dirty="0" smtClean="0">
                <a:latin typeface="Roboto Condensed"/>
                <a:ea typeface="Roboto Condensed"/>
                <a:cs typeface="Roboto Condensed"/>
                <a:sym typeface="Roboto Condensed"/>
              </a:rPr>
              <a:t>经审核及核可</a:t>
            </a:r>
            <a:r>
              <a:rPr lang="en-US" altLang="zh-CN" sz="1100" dirty="0" smtClean="0">
                <a:latin typeface="Roboto Condensed"/>
                <a:ea typeface="Roboto Condensed"/>
                <a:cs typeface="Roboto Condensed"/>
                <a:sym typeface="Roboto Condensed"/>
              </a:rPr>
              <a:t/>
            </a:r>
            <a:br>
              <a:rPr lang="en-US" altLang="zh-CN" sz="1100" dirty="0" smtClean="0">
                <a:latin typeface="Roboto Condensed"/>
                <a:ea typeface="Roboto Condensed"/>
                <a:cs typeface="Roboto Condensed"/>
                <a:sym typeface="Roboto Condensed"/>
              </a:rPr>
            </a:br>
            <a:r>
              <a:rPr lang="zh-CN" altLang="en-US" sz="1100" dirty="0" smtClean="0">
                <a:latin typeface="Roboto Condensed"/>
                <a:ea typeface="Roboto Condensed"/>
                <a:cs typeface="Roboto Condensed"/>
                <a:sym typeface="Roboto Condensed"/>
              </a:rPr>
              <a:t>认同合规之纪录</a:t>
            </a:r>
            <a:endParaRPr lang="en-US" sz="1100" dirty="0">
              <a:solidFill>
                <a:srgbClr val="000000"/>
              </a:solidFill>
              <a:latin typeface="Roboto Condensed"/>
              <a:ea typeface="Roboto Condensed"/>
              <a:cs typeface="Roboto Condensed"/>
              <a:sym typeface="Roboto Condensed"/>
            </a:endParaRPr>
          </a:p>
        </p:txBody>
      </p:sp>
      <p:sp>
        <p:nvSpPr>
          <p:cNvPr id="564" name="Shape 564"/>
          <p:cNvSpPr txBox="1"/>
          <p:nvPr/>
        </p:nvSpPr>
        <p:spPr>
          <a:xfrm>
            <a:off x="6018739" y="608335"/>
            <a:ext cx="1576386" cy="446088"/>
          </a:xfrm>
          <a:prstGeom prst="rect">
            <a:avLst/>
          </a:prstGeom>
          <a:noFill/>
          <a:ln>
            <a:noFill/>
          </a:ln>
        </p:spPr>
        <p:txBody>
          <a:bodyPr lIns="91425" tIns="45700" rIns="91425" bIns="45700" anchor="t" anchorCtr="0">
            <a:noAutofit/>
          </a:bodyPr>
          <a:lstStyle/>
          <a:p>
            <a:pPr lvl="0" algn="ctr">
              <a:buSzPct val="25000"/>
            </a:pPr>
            <a:r>
              <a:rPr lang="zh-CN" altLang="en-US" sz="1100" dirty="0" smtClean="0">
                <a:latin typeface="Roboto Condensed"/>
                <a:ea typeface="Roboto Condensed"/>
                <a:cs typeface="Roboto Condensed"/>
                <a:sym typeface="Roboto Condensed"/>
              </a:rPr>
              <a:t>编辑发行所需之</a:t>
            </a:r>
            <a:r>
              <a:rPr lang="en-US" altLang="zh-CN" sz="1100" dirty="0" smtClean="0">
                <a:latin typeface="Roboto Condensed"/>
                <a:ea typeface="Roboto Condensed"/>
                <a:cs typeface="Roboto Condensed"/>
                <a:sym typeface="Roboto Condensed"/>
              </a:rPr>
              <a:t/>
            </a:r>
            <a:br>
              <a:rPr lang="en-US" altLang="zh-CN" sz="1100" dirty="0" smtClean="0">
                <a:latin typeface="Roboto Condensed"/>
                <a:ea typeface="Roboto Condensed"/>
                <a:cs typeface="Roboto Condensed"/>
                <a:sym typeface="Roboto Condensed"/>
              </a:rPr>
            </a:br>
            <a:r>
              <a:rPr lang="zh-CN" altLang="en-US" sz="1100" dirty="0" smtClean="0">
                <a:latin typeface="Roboto Condensed"/>
                <a:ea typeface="Roboto Condensed"/>
                <a:cs typeface="Roboto Condensed"/>
                <a:sym typeface="Roboto Condensed"/>
              </a:rPr>
              <a:t>各项声明</a:t>
            </a:r>
            <a:endParaRPr lang="en-US" sz="1100" dirty="0">
              <a:solidFill>
                <a:srgbClr val="000000"/>
              </a:solidFill>
              <a:latin typeface="Roboto Condensed"/>
              <a:ea typeface="Roboto Condensed"/>
              <a:cs typeface="Roboto Condensed"/>
              <a:sym typeface="Roboto Condensed"/>
            </a:endParaRPr>
          </a:p>
        </p:txBody>
      </p:sp>
      <p:cxnSp>
        <p:nvCxnSpPr>
          <p:cNvPr id="565" name="Shape 565"/>
          <p:cNvCxnSpPr>
            <a:stCxn id="563" idx="2"/>
          </p:cNvCxnSpPr>
          <p:nvPr/>
        </p:nvCxnSpPr>
        <p:spPr>
          <a:xfrm>
            <a:off x="5439300" y="1376180"/>
            <a:ext cx="249300" cy="198900"/>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cxnSp>
        <p:nvCxnSpPr>
          <p:cNvPr id="566" name="Shape 566"/>
          <p:cNvCxnSpPr/>
          <p:nvPr/>
        </p:nvCxnSpPr>
        <p:spPr>
          <a:xfrm rot="-5400000" flipH="1">
            <a:off x="6555312" y="1275086"/>
            <a:ext cx="484187" cy="7937"/>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sp>
        <p:nvSpPr>
          <p:cNvPr id="567" name="Shape 567"/>
          <p:cNvSpPr txBox="1"/>
          <p:nvPr/>
        </p:nvSpPr>
        <p:spPr>
          <a:xfrm>
            <a:off x="7314139" y="606749"/>
            <a:ext cx="1576386" cy="446086"/>
          </a:xfrm>
          <a:prstGeom prst="rect">
            <a:avLst/>
          </a:prstGeom>
          <a:noFill/>
          <a:ln>
            <a:noFill/>
          </a:ln>
        </p:spPr>
        <p:txBody>
          <a:bodyPr lIns="91425" tIns="45700" rIns="91425" bIns="45700" anchor="t" anchorCtr="0">
            <a:noAutofit/>
          </a:bodyPr>
          <a:lstStyle/>
          <a:p>
            <a:pPr lvl="0" algn="ctr">
              <a:buSzPct val="25000"/>
            </a:pPr>
            <a:r>
              <a:rPr lang="zh-CN" altLang="en-US" sz="1100" dirty="0" smtClean="0">
                <a:latin typeface="Roboto Condensed"/>
                <a:ea typeface="Roboto Condensed"/>
                <a:cs typeface="Roboto Condensed"/>
                <a:sym typeface="Roboto Condensed"/>
              </a:rPr>
              <a:t>发行后的</a:t>
            </a:r>
            <a:r>
              <a:rPr lang="en-US" altLang="zh-CN" sz="1100" dirty="0" smtClean="0">
                <a:latin typeface="Roboto Condensed"/>
                <a:ea typeface="Roboto Condensed"/>
                <a:cs typeface="Roboto Condensed"/>
                <a:sym typeface="Roboto Condensed"/>
              </a:rPr>
              <a:t/>
            </a:r>
            <a:br>
              <a:rPr lang="en-US" altLang="zh-CN" sz="1100" dirty="0" smtClean="0">
                <a:latin typeface="Roboto Condensed"/>
                <a:ea typeface="Roboto Condensed"/>
                <a:cs typeface="Roboto Condensed"/>
                <a:sym typeface="Roboto Condensed"/>
              </a:rPr>
            </a:br>
            <a:r>
              <a:rPr lang="zh-CN" altLang="en-US" sz="1100" dirty="0" smtClean="0">
                <a:latin typeface="Roboto Condensed"/>
                <a:ea typeface="Roboto Condensed"/>
                <a:cs typeface="Roboto Condensed"/>
                <a:sym typeface="Roboto Condensed"/>
              </a:rPr>
              <a:t>再次验证</a:t>
            </a:r>
            <a:endParaRPr lang="en-US" sz="1100" dirty="0">
              <a:solidFill>
                <a:srgbClr val="000000"/>
              </a:solidFill>
              <a:latin typeface="Roboto Condensed"/>
              <a:ea typeface="Roboto Condensed"/>
              <a:cs typeface="Roboto Condensed"/>
              <a:sym typeface="Roboto Condensed"/>
            </a:endParaRPr>
          </a:p>
        </p:txBody>
      </p:sp>
      <p:cxnSp>
        <p:nvCxnSpPr>
          <p:cNvPr id="568" name="Shape 568"/>
          <p:cNvCxnSpPr/>
          <p:nvPr/>
        </p:nvCxnSpPr>
        <p:spPr>
          <a:xfrm rot="-5400000" flipH="1">
            <a:off x="7852301" y="1273498"/>
            <a:ext cx="484187" cy="7937"/>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sp>
        <p:nvSpPr>
          <p:cNvPr id="569" name="Shape 569"/>
          <p:cNvSpPr/>
          <p:nvPr/>
        </p:nvSpPr>
        <p:spPr>
          <a:xfrm>
            <a:off x="8730189" y="2135510"/>
            <a:ext cx="161925" cy="1312862"/>
          </a:xfrm>
          <a:prstGeom prst="leftBrace">
            <a:avLst>
              <a:gd name="adj1" fmla="val 8333"/>
              <a:gd name="adj2" fmla="val 50000"/>
            </a:avLst>
          </a:prstGeom>
          <a:noFill/>
          <a:ln w="12700" cap="flat" cmpd="sng">
            <a:solidFill>
              <a:schemeClr val="dk1"/>
            </a:solidFill>
            <a:prstDash val="solid"/>
            <a:round/>
            <a:headEnd type="none" w="med" len="med"/>
            <a:tailEnd type="none" w="med" len="med"/>
          </a:ln>
        </p:spPr>
        <p:txBody>
          <a:bodyPr lIns="82925" tIns="41450" rIns="82925" bIns="41450" anchor="t" anchorCtr="0">
            <a:noAutofit/>
          </a:bodyPr>
          <a:lstStyle/>
          <a:p>
            <a:pPr marL="0" marR="0" lvl="0" indent="0" algn="l" rtl="0">
              <a:lnSpc>
                <a:spcPct val="93000"/>
              </a:lnSpc>
              <a:spcBef>
                <a:spcPts val="0"/>
              </a:spcBef>
              <a:buNone/>
            </a:pPr>
            <a:endParaRPr sz="1600">
              <a:solidFill>
                <a:schemeClr val="dk1"/>
              </a:solidFill>
              <a:latin typeface="Roboto"/>
              <a:ea typeface="Roboto"/>
              <a:cs typeface="Roboto"/>
              <a:sym typeface="Roboto"/>
            </a:endParaRPr>
          </a:p>
        </p:txBody>
      </p:sp>
      <p:sp>
        <p:nvSpPr>
          <p:cNvPr id="570" name="Shape 570"/>
          <p:cNvSpPr/>
          <p:nvPr/>
        </p:nvSpPr>
        <p:spPr>
          <a:xfrm flipH="1">
            <a:off x="3545412" y="2057723"/>
            <a:ext cx="138112" cy="1452562"/>
          </a:xfrm>
          <a:prstGeom prst="leftBrace">
            <a:avLst>
              <a:gd name="adj1" fmla="val 8333"/>
              <a:gd name="adj2" fmla="val 50000"/>
            </a:avLst>
          </a:prstGeom>
          <a:noFill/>
          <a:ln w="12700" cap="flat" cmpd="sng">
            <a:solidFill>
              <a:schemeClr val="dk1"/>
            </a:solidFill>
            <a:prstDash val="solid"/>
            <a:round/>
            <a:headEnd type="none" w="med" len="med"/>
            <a:tailEnd type="none" w="med" len="med"/>
          </a:ln>
        </p:spPr>
        <p:txBody>
          <a:bodyPr lIns="82925" tIns="41450" rIns="82925" bIns="41450" anchor="t" anchorCtr="0">
            <a:noAutofit/>
          </a:bodyPr>
          <a:lstStyle/>
          <a:p>
            <a:pPr marL="0" marR="0" lvl="0" indent="0" algn="l" rtl="0">
              <a:lnSpc>
                <a:spcPct val="93000"/>
              </a:lnSpc>
              <a:spcBef>
                <a:spcPts val="0"/>
              </a:spcBef>
              <a:buNone/>
            </a:pPr>
            <a:endParaRPr sz="1600">
              <a:solidFill>
                <a:schemeClr val="dk1"/>
              </a:solidFill>
              <a:latin typeface="Roboto"/>
              <a:ea typeface="Roboto"/>
              <a:cs typeface="Roboto"/>
              <a:sym typeface="Roboto"/>
            </a:endParaRPr>
          </a:p>
        </p:txBody>
      </p:sp>
      <p:sp>
        <p:nvSpPr>
          <p:cNvPr id="571" name="Shape 571"/>
          <p:cNvSpPr/>
          <p:nvPr/>
        </p:nvSpPr>
        <p:spPr>
          <a:xfrm>
            <a:off x="1678514" y="6067748"/>
            <a:ext cx="8848724" cy="484187"/>
          </a:xfrm>
          <a:prstGeom prst="rightArrow">
            <a:avLst>
              <a:gd name="adj1" fmla="val 50000"/>
              <a:gd name="adj2" fmla="val 50000"/>
            </a:avLst>
          </a:prstGeom>
          <a:solidFill>
            <a:srgbClr val="55556F"/>
          </a:solidFill>
          <a:ln w="9525" cap="flat" cmpd="sng">
            <a:solidFill>
              <a:schemeClr val="dk1"/>
            </a:solidFill>
            <a:prstDash val="solid"/>
            <a:round/>
            <a:headEnd type="none" w="med" len="med"/>
            <a:tailEnd type="none" w="med" len="med"/>
          </a:ln>
        </p:spPr>
        <p:txBody>
          <a:bodyPr lIns="82925" tIns="41450" rIns="82925" bIns="41450" anchor="t" anchorCtr="0">
            <a:noAutofit/>
          </a:bodyPr>
          <a:lstStyle/>
          <a:p>
            <a:pPr lvl="0" algn="ctr">
              <a:lnSpc>
                <a:spcPct val="93000"/>
              </a:lnSpc>
              <a:buSzPct val="25000"/>
            </a:pPr>
            <a:r>
              <a:rPr lang="zh-CN" altLang="en-US" sz="1300" b="1" dirty="0" smtClean="0">
                <a:solidFill>
                  <a:srgbClr val="FFFFFF"/>
                </a:solidFill>
                <a:latin typeface="Roboto"/>
                <a:ea typeface="Roboto"/>
                <a:cs typeface="Roboto"/>
                <a:sym typeface="Roboto"/>
              </a:rPr>
              <a:t>端对端合规管理的流程范例</a:t>
            </a:r>
            <a:endParaRPr lang="en-US" sz="1300" b="1" dirty="0">
              <a:solidFill>
                <a:srgbClr val="FFFFFF"/>
              </a:solidFill>
              <a:latin typeface="Roboto"/>
              <a:ea typeface="Roboto"/>
              <a:cs typeface="Roboto"/>
              <a:sym typeface="Roboto"/>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576"/>
        <p:cNvGrpSpPr/>
        <p:nvPr/>
      </p:nvGrpSpPr>
      <p:grpSpPr>
        <a:xfrm>
          <a:off x="0" y="0"/>
          <a:ext cx="0" cy="0"/>
          <a:chOff x="0" y="0"/>
          <a:chExt cx="0" cy="0"/>
        </a:xfrm>
      </p:grpSpPr>
      <p:sp>
        <p:nvSpPr>
          <p:cNvPr id="577" name="Shape 577"/>
          <p:cNvSpPr txBox="1">
            <a:spLocks noGrp="1"/>
          </p:cNvSpPr>
          <p:nvPr>
            <p:ph type="body" idx="4294967295"/>
          </p:nvPr>
        </p:nvSpPr>
        <p:spPr>
          <a:xfrm>
            <a:off x="6264275" y="3843337"/>
            <a:ext cx="5927724" cy="2301874"/>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zh-TW" altLang="en-US" sz="1800" b="0" i="0" u="sng" strike="noStrike" cap="none" dirty="0" smtClean="0">
                <a:solidFill>
                  <a:srgbClr val="0070C0"/>
                </a:solidFill>
                <a:latin typeface="Times New Roman" pitchFamily="18" charset="0"/>
                <a:ea typeface="新細明體" pitchFamily="18" charset="-120"/>
                <a:cs typeface="Roboto"/>
                <a:sym typeface="Roboto"/>
              </a:rPr>
              <a:t>成果：</a:t>
            </a:r>
            <a:r>
              <a:rPr lang="en-US" sz="1800" b="0" i="0" u="sng" strike="noStrike" cap="none" dirty="0" smtClean="0">
                <a:solidFill>
                  <a:srgbClr val="0070C0"/>
                </a:solidFill>
                <a:latin typeface="Times New Roman" pitchFamily="18" charset="0"/>
                <a:ea typeface="新細明體" pitchFamily="18" charset="-120"/>
                <a:cs typeface="Roboto"/>
                <a:sym typeface="Roboto"/>
              </a:rPr>
              <a:t> </a:t>
            </a:r>
            <a:endParaRPr lang="en-US" sz="1800" b="0" i="0" u="sng" strike="noStrike" cap="none" dirty="0">
              <a:solidFill>
                <a:srgbClr val="0070C0"/>
              </a:solidFill>
              <a:latin typeface="Times New Roman" pitchFamily="18" charset="0"/>
              <a:ea typeface="新細明體" pitchFamily="18" charset="-120"/>
              <a:cs typeface="Roboto"/>
              <a:sym typeface="Roboto"/>
            </a:endParaRPr>
          </a:p>
          <a:p>
            <a:pPr marL="457200" marR="0" lvl="1" indent="-190500" algn="l" rtl="0">
              <a:lnSpc>
                <a:spcPct val="150000"/>
              </a:lnSpc>
              <a:spcBef>
                <a:spcPts val="320"/>
              </a:spcBef>
              <a:spcAft>
                <a:spcPts val="0"/>
              </a:spcAft>
              <a:buClr>
                <a:schemeClr val="accent1"/>
              </a:buClr>
              <a:buSzPct val="85000"/>
              <a:buFont typeface="Arial"/>
              <a:buChar char="•"/>
            </a:pPr>
            <a:r>
              <a:rPr lang="zh-TW" altLang="en-US" sz="1600" b="0" i="0" u="none" strike="noStrike" cap="none" dirty="0" smtClean="0">
                <a:solidFill>
                  <a:schemeClr val="dk1"/>
                </a:solidFill>
                <a:latin typeface="Times New Roman" pitchFamily="18" charset="0"/>
                <a:ea typeface="新細明體" pitchFamily="18" charset="-120"/>
                <a:cs typeface="Roboto"/>
                <a:sym typeface="Roboto"/>
              </a:rPr>
              <a:t>对该自由开源软件的合规纪录被建立或更新</a:t>
            </a:r>
            <a:endParaRPr lang="en-US" sz="1600" b="0" i="0" u="none" strike="noStrike" cap="none" dirty="0">
              <a:solidFill>
                <a:schemeClr val="dk1"/>
              </a:solidFill>
              <a:latin typeface="Times New Roman" pitchFamily="18" charset="0"/>
              <a:ea typeface="新細明體" pitchFamily="18" charset="-120"/>
              <a:cs typeface="Roboto"/>
              <a:sym typeface="Roboto"/>
            </a:endParaRPr>
          </a:p>
          <a:p>
            <a:pPr marL="457200" marR="0" lvl="1" indent="-190500" algn="l" rtl="0">
              <a:lnSpc>
                <a:spcPct val="150000"/>
              </a:lnSpc>
              <a:spcBef>
                <a:spcPts val="320"/>
              </a:spcBef>
              <a:buClr>
                <a:schemeClr val="accent1"/>
              </a:buClr>
              <a:buSzPct val="85000"/>
              <a:buFont typeface="Arial"/>
              <a:buChar char="•"/>
            </a:pPr>
            <a:r>
              <a:rPr lang="zh-TW" altLang="en-US" sz="1600" b="0" i="0" u="none" strike="noStrike" cap="none" dirty="0" smtClean="0">
                <a:solidFill>
                  <a:schemeClr val="dk1"/>
                </a:solidFill>
                <a:latin typeface="Times New Roman" pitchFamily="18" charset="0"/>
                <a:ea typeface="新細明體" pitchFamily="18" charset="-120"/>
                <a:cs typeface="Roboto"/>
                <a:sym typeface="Roboto"/>
              </a:rPr>
              <a:t>依自由开源软件政策所订，穷尽或限定范围内，对源代码审核之稽核将被要求。</a:t>
            </a:r>
            <a:endParaRPr lang="en-US" sz="1600" b="0" i="0" u="none" strike="noStrike" cap="none" dirty="0">
              <a:solidFill>
                <a:schemeClr val="dk1"/>
              </a:solidFill>
              <a:latin typeface="Times New Roman" pitchFamily="18" charset="0"/>
              <a:ea typeface="新細明體" pitchFamily="18" charset="-120"/>
              <a:cs typeface="Roboto"/>
              <a:sym typeface="Roboto"/>
            </a:endParaRPr>
          </a:p>
        </p:txBody>
      </p:sp>
      <p:sp>
        <p:nvSpPr>
          <p:cNvPr id="578" name="Shape 578"/>
          <p:cNvSpPr/>
          <p:nvPr/>
        </p:nvSpPr>
        <p:spPr>
          <a:xfrm>
            <a:off x="3843337" y="1271588"/>
            <a:ext cx="4508500" cy="1792286"/>
          </a:xfrm>
          <a:prstGeom prst="cloudCallout">
            <a:avLst>
              <a:gd name="adj1" fmla="val -24583"/>
              <a:gd name="adj2" fmla="val 15722"/>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Roboto"/>
              <a:ea typeface="Roboto"/>
              <a:cs typeface="Roboto"/>
              <a:sym typeface="Roboto"/>
            </a:endParaRPr>
          </a:p>
        </p:txBody>
      </p:sp>
      <p:sp>
        <p:nvSpPr>
          <p:cNvPr id="579" name="Shape 579"/>
          <p:cNvSpPr/>
          <p:nvPr/>
        </p:nvSpPr>
        <p:spPr>
          <a:xfrm>
            <a:off x="2676550" y="1933591"/>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lvl="0" algn="ctr">
              <a:lnSpc>
                <a:spcPts val="1050"/>
              </a:lnSpc>
              <a:buSzPct val="25000"/>
            </a:pPr>
            <a:r>
              <a:rPr lang="zh-CN" altLang="en-US" sz="1100" b="1" dirty="0" smtClean="0">
                <a:latin typeface="Roboto"/>
                <a:ea typeface="Roboto"/>
                <a:cs typeface="Roboto"/>
                <a:sym typeface="Roboto"/>
              </a:rPr>
              <a:t>输入： </a:t>
            </a:r>
          </a:p>
          <a:p>
            <a:pPr lvl="0" algn="ctr">
              <a:lnSpc>
                <a:spcPts val="1050"/>
              </a:lnSpc>
              <a:buSzPct val="25000"/>
            </a:pPr>
            <a:r>
              <a:rPr lang="zh-CN" altLang="en-US" sz="1100" b="1" dirty="0" smtClean="0">
                <a:latin typeface="Roboto"/>
                <a:ea typeface="Roboto"/>
                <a:cs typeface="Roboto"/>
                <a:sym typeface="Roboto"/>
              </a:rPr>
              <a:t>自由开源软件</a:t>
            </a:r>
            <a:endParaRPr lang="en-US" sz="1100" b="1" dirty="0">
              <a:solidFill>
                <a:srgbClr val="000000"/>
              </a:solidFill>
              <a:latin typeface="Roboto"/>
              <a:ea typeface="Roboto"/>
              <a:cs typeface="Roboto"/>
              <a:sym typeface="Roboto"/>
            </a:endParaRPr>
          </a:p>
        </p:txBody>
      </p:sp>
      <p:sp>
        <p:nvSpPr>
          <p:cNvPr id="580" name="Shape 580"/>
          <p:cNvSpPr/>
          <p:nvPr/>
        </p:nvSpPr>
        <p:spPr>
          <a:xfrm>
            <a:off x="8602675" y="1976450"/>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lvl="0" algn="ctr">
              <a:lnSpc>
                <a:spcPts val="1050"/>
              </a:lnSpc>
              <a:buSzPct val="25000"/>
            </a:pPr>
            <a:r>
              <a:rPr lang="zh-CN" altLang="en-US" sz="1100" b="1" dirty="0" smtClean="0">
                <a:latin typeface="Roboto"/>
                <a:ea typeface="Roboto"/>
                <a:cs typeface="Roboto"/>
                <a:sym typeface="Roboto"/>
              </a:rPr>
              <a:t>输出：</a:t>
            </a:r>
          </a:p>
          <a:p>
            <a:pPr lvl="0" algn="ctr">
              <a:lnSpc>
                <a:spcPts val="1050"/>
              </a:lnSpc>
              <a:buSzPct val="25000"/>
            </a:pPr>
            <a:r>
              <a:rPr lang="zh-CN" altLang="en-US" sz="1100" b="1" dirty="0" smtClean="0">
                <a:latin typeface="Roboto"/>
                <a:ea typeface="Roboto"/>
                <a:cs typeface="Roboto"/>
                <a:sym typeface="Roboto"/>
              </a:rPr>
              <a:t>自由开源软件</a:t>
            </a:r>
          </a:p>
          <a:p>
            <a:pPr lvl="0" algn="ctr">
              <a:lnSpc>
                <a:spcPts val="1050"/>
              </a:lnSpc>
              <a:buSzPct val="25000"/>
            </a:pPr>
            <a:r>
              <a:rPr lang="en-US" altLang="zh-CN" sz="1100" b="1" dirty="0" smtClean="0">
                <a:latin typeface="Roboto"/>
                <a:ea typeface="Roboto"/>
                <a:cs typeface="Roboto"/>
                <a:sym typeface="Roboto"/>
              </a:rPr>
              <a:t>+</a:t>
            </a:r>
            <a:r>
              <a:rPr lang="zh-CN" altLang="en-US" sz="1100" b="1" dirty="0" smtClean="0">
                <a:latin typeface="Roboto"/>
                <a:ea typeface="Roboto"/>
                <a:cs typeface="Roboto"/>
                <a:sym typeface="Roboto"/>
              </a:rPr>
              <a:t>模组</a:t>
            </a:r>
          </a:p>
          <a:p>
            <a:pPr lvl="0" algn="ctr">
              <a:lnSpc>
                <a:spcPts val="1050"/>
              </a:lnSpc>
              <a:buSzPct val="25000"/>
            </a:pPr>
            <a:endParaRPr lang="en-US" sz="1100" b="1" dirty="0">
              <a:latin typeface="Roboto"/>
              <a:ea typeface="Roboto"/>
              <a:cs typeface="Roboto"/>
              <a:sym typeface="Roboto"/>
            </a:endParaRPr>
          </a:p>
        </p:txBody>
      </p:sp>
      <p:cxnSp>
        <p:nvCxnSpPr>
          <p:cNvPr id="581" name="Shape 581"/>
          <p:cNvCxnSpPr>
            <a:stCxn id="579" idx="3"/>
            <a:endCxn id="578" idx="0"/>
          </p:cNvCxnSpPr>
          <p:nvPr/>
        </p:nvCxnSpPr>
        <p:spPr>
          <a:xfrm>
            <a:off x="3532150" y="2167741"/>
            <a:ext cx="325200" cy="0"/>
          </a:xfrm>
          <a:prstGeom prst="straightConnector1">
            <a:avLst/>
          </a:prstGeom>
          <a:noFill/>
          <a:ln w="9525" cap="flat" cmpd="sng">
            <a:solidFill>
              <a:schemeClr val="dk1"/>
            </a:solidFill>
            <a:prstDash val="solid"/>
            <a:round/>
            <a:headEnd type="none" w="med" len="med"/>
            <a:tailEnd type="triangle" w="lg" len="lg"/>
          </a:ln>
        </p:spPr>
      </p:cxnSp>
      <p:cxnSp>
        <p:nvCxnSpPr>
          <p:cNvPr id="582" name="Shape 582"/>
          <p:cNvCxnSpPr>
            <a:stCxn id="578" idx="2"/>
          </p:cNvCxnSpPr>
          <p:nvPr/>
        </p:nvCxnSpPr>
        <p:spPr>
          <a:xfrm rot="10800000" flipH="1">
            <a:off x="8348080" y="2162932"/>
            <a:ext cx="255600" cy="4800"/>
          </a:xfrm>
          <a:prstGeom prst="straightConnector1">
            <a:avLst/>
          </a:prstGeom>
          <a:noFill/>
          <a:ln w="9525" cap="flat" cmpd="sng">
            <a:solidFill>
              <a:schemeClr val="dk1"/>
            </a:solidFill>
            <a:prstDash val="solid"/>
            <a:round/>
            <a:headEnd type="none" w="med" len="med"/>
            <a:tailEnd type="triangle" w="lg" len="lg"/>
          </a:ln>
        </p:spPr>
      </p:cxnSp>
      <p:sp>
        <p:nvSpPr>
          <p:cNvPr id="583" name="Shape 583"/>
          <p:cNvSpPr/>
          <p:nvPr/>
        </p:nvSpPr>
        <p:spPr>
          <a:xfrm rot="10800000">
            <a:off x="4088397" y="1414463"/>
            <a:ext cx="338554" cy="1319211"/>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584" name="Shape 584"/>
          <p:cNvSpPr txBox="1"/>
          <p:nvPr/>
        </p:nvSpPr>
        <p:spPr>
          <a:xfrm rot="-5400000">
            <a:off x="3598046" y="1904778"/>
            <a:ext cx="1319211" cy="338554"/>
          </a:xfrm>
          <a:prstGeom prst="rect">
            <a:avLst/>
          </a:prstGeom>
          <a:noFill/>
          <a:ln>
            <a:noFill/>
          </a:ln>
        </p:spPr>
        <p:txBody>
          <a:bodyPr lIns="91425" tIns="45700" rIns="91425" bIns="45700" anchor="ctr" anchorCtr="1">
            <a:noAutofit/>
          </a:bodyPr>
          <a:lstStyle/>
          <a:p>
            <a:pPr lvl="0" algn="ctr">
              <a:buSzPct val="25000"/>
            </a:pPr>
            <a:r>
              <a:rPr lang="zh-TW" altLang="en-US" sz="1000" b="1" dirty="0" smtClean="0">
                <a:latin typeface="Roboto"/>
                <a:ea typeface="Roboto"/>
                <a:cs typeface="Roboto"/>
                <a:sym typeface="Roboto"/>
              </a:rPr>
              <a:t>辨识</a:t>
            </a:r>
            <a:endParaRPr lang="en-US" sz="1000" b="1" dirty="0">
              <a:solidFill>
                <a:srgbClr val="000000"/>
              </a:solidFill>
              <a:latin typeface="Roboto"/>
              <a:ea typeface="Roboto"/>
              <a:cs typeface="Roboto"/>
              <a:sym typeface="Roboto"/>
            </a:endParaRPr>
          </a:p>
        </p:txBody>
      </p:sp>
      <p:sp>
        <p:nvSpPr>
          <p:cNvPr id="585" name="Shape 585"/>
          <p:cNvSpPr/>
          <p:nvPr/>
        </p:nvSpPr>
        <p:spPr>
          <a:xfrm rot="-5400000">
            <a:off x="4292600" y="1902653"/>
            <a:ext cx="787400"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lvl="0" algn="ctr">
              <a:buSzPct val="25000"/>
            </a:pPr>
            <a:r>
              <a:rPr lang="zh-TW" altLang="en-US" sz="1100" b="1" dirty="0" smtClean="0">
                <a:latin typeface="Roboto"/>
                <a:ea typeface="Roboto"/>
                <a:cs typeface="Roboto"/>
                <a:sym typeface="Roboto"/>
              </a:rPr>
              <a:t>稽核</a:t>
            </a:r>
            <a:endParaRPr lang="en-US" sz="1100" b="1" dirty="0">
              <a:solidFill>
                <a:srgbClr val="000000"/>
              </a:solidFill>
              <a:latin typeface="Roboto"/>
              <a:ea typeface="Roboto"/>
              <a:cs typeface="Roboto"/>
              <a:sym typeface="Roboto"/>
            </a:endParaRPr>
          </a:p>
        </p:txBody>
      </p:sp>
      <p:sp>
        <p:nvSpPr>
          <p:cNvPr id="586" name="Shape 586"/>
          <p:cNvSpPr/>
          <p:nvPr/>
        </p:nvSpPr>
        <p:spPr>
          <a:xfrm rot="-5400000">
            <a:off x="4759324" y="1816428"/>
            <a:ext cx="787400"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lvl="0" algn="ctr">
              <a:buSzPct val="25000"/>
            </a:pPr>
            <a:r>
              <a:rPr lang="zh-TW" altLang="en-US" sz="1100" b="1" dirty="0" smtClean="0">
                <a:latin typeface="Roboto"/>
                <a:ea typeface="Roboto"/>
                <a:cs typeface="Roboto"/>
                <a:sym typeface="Roboto"/>
              </a:rPr>
              <a:t>疑虑处理</a:t>
            </a:r>
            <a:endParaRPr lang="en-US" sz="1100" b="1" dirty="0">
              <a:solidFill>
                <a:srgbClr val="000000"/>
              </a:solidFill>
              <a:latin typeface="Roboto"/>
              <a:ea typeface="Roboto"/>
              <a:cs typeface="Roboto"/>
              <a:sym typeface="Roboto"/>
            </a:endParaRPr>
          </a:p>
        </p:txBody>
      </p:sp>
      <p:sp>
        <p:nvSpPr>
          <p:cNvPr id="587" name="Shape 587"/>
          <p:cNvSpPr/>
          <p:nvPr/>
        </p:nvSpPr>
        <p:spPr>
          <a:xfrm rot="-5400000">
            <a:off x="5226843" y="1895511"/>
            <a:ext cx="785813"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lvl="0" algn="ctr">
              <a:buSzPct val="25000"/>
            </a:pPr>
            <a:r>
              <a:rPr lang="zh-TW" altLang="en-US" sz="1100" b="1" dirty="0" smtClean="0">
                <a:latin typeface="Roboto"/>
                <a:ea typeface="Roboto"/>
                <a:cs typeface="Roboto"/>
                <a:sym typeface="Roboto"/>
              </a:rPr>
              <a:t>审核</a:t>
            </a:r>
            <a:endParaRPr lang="en-US" sz="1100" b="1" dirty="0">
              <a:solidFill>
                <a:srgbClr val="000000"/>
              </a:solidFill>
              <a:latin typeface="Roboto"/>
              <a:ea typeface="Roboto"/>
              <a:cs typeface="Roboto"/>
              <a:sym typeface="Roboto"/>
            </a:endParaRPr>
          </a:p>
        </p:txBody>
      </p:sp>
      <p:sp>
        <p:nvSpPr>
          <p:cNvPr id="588" name="Shape 588"/>
          <p:cNvSpPr/>
          <p:nvPr/>
        </p:nvSpPr>
        <p:spPr>
          <a:xfrm rot="-5400000">
            <a:off x="5624511" y="1895511"/>
            <a:ext cx="785813"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lvl="0" algn="ctr">
              <a:buSzPct val="25000"/>
            </a:pPr>
            <a:r>
              <a:rPr lang="zh-TW" altLang="en-US" sz="1100" b="1" dirty="0" smtClean="0">
                <a:latin typeface="Roboto"/>
                <a:ea typeface="Roboto"/>
                <a:cs typeface="Roboto"/>
                <a:sym typeface="Roboto"/>
              </a:rPr>
              <a:t>核可</a:t>
            </a:r>
            <a:endParaRPr lang="en-US" sz="1100" b="1" dirty="0">
              <a:solidFill>
                <a:srgbClr val="000000"/>
              </a:solidFill>
              <a:latin typeface="Roboto"/>
              <a:ea typeface="Roboto"/>
              <a:cs typeface="Roboto"/>
              <a:sym typeface="Roboto"/>
            </a:endParaRPr>
          </a:p>
        </p:txBody>
      </p:sp>
      <p:sp>
        <p:nvSpPr>
          <p:cNvPr id="589" name="Shape 589"/>
          <p:cNvSpPr/>
          <p:nvPr/>
        </p:nvSpPr>
        <p:spPr>
          <a:xfrm rot="-5400000">
            <a:off x="6019799" y="1808491"/>
            <a:ext cx="784224"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lvl="0" algn="ctr">
              <a:buSzPct val="25000"/>
            </a:pPr>
            <a:r>
              <a:rPr lang="zh-TW" altLang="en-US" sz="1100" b="1" dirty="0" smtClean="0">
                <a:latin typeface="Roboto"/>
                <a:ea typeface="Roboto"/>
                <a:cs typeface="Roboto"/>
                <a:sym typeface="Roboto"/>
              </a:rPr>
              <a:t>纪录</a:t>
            </a:r>
            <a:endParaRPr lang="en-US" sz="1100" b="1" dirty="0">
              <a:solidFill>
                <a:srgbClr val="000000"/>
              </a:solidFill>
              <a:latin typeface="Roboto"/>
              <a:ea typeface="Roboto"/>
              <a:cs typeface="Roboto"/>
              <a:sym typeface="Roboto"/>
            </a:endParaRPr>
          </a:p>
        </p:txBody>
      </p:sp>
      <p:sp>
        <p:nvSpPr>
          <p:cNvPr id="590" name="Shape 590"/>
          <p:cNvSpPr/>
          <p:nvPr/>
        </p:nvSpPr>
        <p:spPr>
          <a:xfrm rot="-5400000">
            <a:off x="6414294" y="1887572"/>
            <a:ext cx="785811"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lvl="0" algn="ctr">
              <a:buSzPct val="25000"/>
            </a:pPr>
            <a:r>
              <a:rPr lang="zh-TW" altLang="en-US" sz="1100" b="1" dirty="0" smtClean="0">
                <a:latin typeface="Roboto"/>
                <a:ea typeface="Roboto"/>
                <a:cs typeface="Roboto"/>
                <a:sym typeface="Roboto"/>
              </a:rPr>
              <a:t>聲明</a:t>
            </a:r>
            <a:endParaRPr lang="en-US" sz="1100" b="1" dirty="0">
              <a:solidFill>
                <a:srgbClr val="000000"/>
              </a:solidFill>
              <a:latin typeface="Roboto"/>
              <a:ea typeface="Roboto"/>
              <a:cs typeface="Roboto"/>
              <a:sym typeface="Roboto"/>
            </a:endParaRPr>
          </a:p>
        </p:txBody>
      </p:sp>
      <p:sp>
        <p:nvSpPr>
          <p:cNvPr id="591" name="Shape 591"/>
          <p:cNvSpPr/>
          <p:nvPr/>
        </p:nvSpPr>
        <p:spPr>
          <a:xfrm rot="-5400000">
            <a:off x="6809581" y="1802934"/>
            <a:ext cx="785811"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lvl="0" algn="ctr">
              <a:buSzPct val="25000"/>
            </a:pPr>
            <a:r>
              <a:rPr lang="zh-TW" altLang="en-US" sz="1100" b="1" dirty="0" smtClean="0">
                <a:latin typeface="Roboto"/>
                <a:ea typeface="Roboto"/>
                <a:cs typeface="Roboto"/>
                <a:sym typeface="Roboto"/>
              </a:rPr>
              <a:t>验证</a:t>
            </a:r>
            <a:endParaRPr lang="en-US" sz="1100" b="1" dirty="0">
              <a:solidFill>
                <a:srgbClr val="000000"/>
              </a:solidFill>
              <a:latin typeface="Roboto"/>
              <a:ea typeface="Roboto"/>
              <a:cs typeface="Roboto"/>
              <a:sym typeface="Roboto"/>
            </a:endParaRPr>
          </a:p>
        </p:txBody>
      </p:sp>
      <p:sp>
        <p:nvSpPr>
          <p:cNvPr id="592" name="Shape 592"/>
          <p:cNvSpPr/>
          <p:nvPr/>
        </p:nvSpPr>
        <p:spPr>
          <a:xfrm rot="-5400000">
            <a:off x="7204869" y="1798172"/>
            <a:ext cx="78581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lvl="0" algn="ctr">
              <a:buSzPct val="25000"/>
            </a:pPr>
            <a:r>
              <a:rPr lang="zh-TW" altLang="en-US" sz="1100" b="1" dirty="0" smtClean="0">
                <a:latin typeface="Roboto"/>
                <a:ea typeface="Roboto"/>
                <a:cs typeface="Roboto"/>
                <a:sym typeface="Roboto"/>
              </a:rPr>
              <a:t>发行</a:t>
            </a:r>
            <a:endParaRPr lang="en-US" sz="1100" b="1" dirty="0">
              <a:solidFill>
                <a:srgbClr val="000000"/>
              </a:solidFill>
              <a:latin typeface="Roboto"/>
              <a:ea typeface="Roboto"/>
              <a:cs typeface="Roboto"/>
              <a:sym typeface="Roboto"/>
            </a:endParaRPr>
          </a:p>
        </p:txBody>
      </p:sp>
      <p:sp>
        <p:nvSpPr>
          <p:cNvPr id="593" name="Shape 593"/>
          <p:cNvSpPr/>
          <p:nvPr/>
        </p:nvSpPr>
        <p:spPr>
          <a:xfrm rot="-5400000">
            <a:off x="7606506" y="1799759"/>
            <a:ext cx="785811"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lvl="0" algn="ctr">
              <a:buSzPct val="25000"/>
            </a:pPr>
            <a:r>
              <a:rPr lang="zh-TW" altLang="en-US" sz="1100" b="1" dirty="0" smtClean="0">
                <a:latin typeface="Roboto"/>
                <a:ea typeface="Roboto"/>
                <a:cs typeface="Roboto"/>
                <a:sym typeface="Roboto"/>
              </a:rPr>
              <a:t>验证</a:t>
            </a:r>
            <a:endParaRPr lang="en-US" sz="1100" b="1" dirty="0">
              <a:solidFill>
                <a:srgbClr val="000000"/>
              </a:solidFill>
              <a:latin typeface="Roboto"/>
              <a:ea typeface="Roboto"/>
              <a:cs typeface="Roboto"/>
              <a:sym typeface="Roboto"/>
            </a:endParaRPr>
          </a:p>
        </p:txBody>
      </p:sp>
      <p:cxnSp>
        <p:nvCxnSpPr>
          <p:cNvPr id="594" name="Shape 594"/>
          <p:cNvCxnSpPr/>
          <p:nvPr/>
        </p:nvCxnSpPr>
        <p:spPr>
          <a:xfrm>
            <a:off x="4519612" y="2076450"/>
            <a:ext cx="0" cy="0"/>
          </a:xfrm>
          <a:prstGeom prst="straightConnector1">
            <a:avLst/>
          </a:prstGeom>
          <a:noFill/>
          <a:ln w="9525" cap="flat" cmpd="sng">
            <a:solidFill>
              <a:schemeClr val="dk1"/>
            </a:solidFill>
            <a:prstDash val="solid"/>
            <a:round/>
            <a:headEnd type="none" w="med" len="med"/>
            <a:tailEnd type="none" w="med" len="med"/>
          </a:ln>
        </p:spPr>
      </p:cxnSp>
      <p:sp>
        <p:nvSpPr>
          <p:cNvPr id="595" name="Shape 595"/>
          <p:cNvSpPr txBox="1"/>
          <p:nvPr/>
        </p:nvSpPr>
        <p:spPr>
          <a:xfrm>
            <a:off x="400050" y="3887787"/>
            <a:ext cx="5504817" cy="2619375"/>
          </a:xfrm>
          <a:prstGeom prst="rect">
            <a:avLst/>
          </a:prstGeom>
          <a:noFill/>
          <a:ln>
            <a:noFill/>
          </a:ln>
        </p:spPr>
        <p:txBody>
          <a:bodyPr lIns="91425" tIns="45700" rIns="91425" bIns="45700" anchor="t" anchorCtr="0">
            <a:noAutofit/>
          </a:bodyPr>
          <a:lstStyle/>
          <a:p>
            <a:pPr marL="228600" marR="0" lvl="0" indent="-228600" algn="l" rtl="0">
              <a:lnSpc>
                <a:spcPct val="150000"/>
              </a:lnSpc>
              <a:spcBef>
                <a:spcPts val="0"/>
              </a:spcBef>
              <a:spcAft>
                <a:spcPts val="0"/>
              </a:spcAft>
              <a:buClr>
                <a:srgbClr val="0070C0"/>
              </a:buClr>
              <a:buSzPct val="100000"/>
              <a:buFont typeface="Arial"/>
              <a:buChar char="•"/>
            </a:pPr>
            <a:r>
              <a:rPr lang="zh-TW" altLang="en-US" sz="1800" b="0" i="0" u="sng" strike="noStrike" cap="none" dirty="0" smtClean="0">
                <a:solidFill>
                  <a:srgbClr val="0070C0"/>
                </a:solidFill>
                <a:latin typeface="Times New Roman" pitchFamily="18" charset="0"/>
                <a:ea typeface="新細明體" pitchFamily="18" charset="-120"/>
                <a:cs typeface="Roboto"/>
                <a:sym typeface="Roboto"/>
              </a:rPr>
              <a:t>步骤：</a:t>
            </a:r>
            <a:r>
              <a:rPr lang="en-US" sz="1800" b="0" i="0" u="sng" strike="noStrike" cap="none" dirty="0" smtClean="0">
                <a:solidFill>
                  <a:srgbClr val="0070C0"/>
                </a:solidFill>
                <a:latin typeface="Times New Roman" pitchFamily="18" charset="0"/>
                <a:ea typeface="新細明體" pitchFamily="18" charset="-120"/>
                <a:cs typeface="Roboto"/>
                <a:sym typeface="Roboto"/>
              </a:rPr>
              <a:t> </a:t>
            </a:r>
            <a:endParaRPr lang="en-US" sz="1800" b="0" i="0" u="sng" strike="noStrike" cap="none" dirty="0">
              <a:solidFill>
                <a:srgbClr val="0070C0"/>
              </a:solidFill>
              <a:latin typeface="Times New Roman" pitchFamily="18" charset="0"/>
              <a:ea typeface="新細明體" pitchFamily="18" charset="-120"/>
              <a:cs typeface="Roboto"/>
              <a:sym typeface="Roboto"/>
            </a:endParaRPr>
          </a:p>
          <a:p>
            <a:pPr marL="685800" marR="0" lvl="1" indent="-228600" algn="l" rtl="0">
              <a:lnSpc>
                <a:spcPct val="150000"/>
              </a:lnSpc>
              <a:spcBef>
                <a:spcPts val="500"/>
              </a:spcBef>
              <a:spcAft>
                <a:spcPts val="0"/>
              </a:spcAft>
              <a:buClr>
                <a:schemeClr val="dk1"/>
              </a:buClr>
              <a:buSzPct val="100000"/>
              <a:buFont typeface="Arial"/>
              <a:buChar char="•"/>
            </a:pPr>
            <a:r>
              <a:rPr lang="zh-TW" altLang="en-US" sz="1600" b="0" i="0" u="none" strike="noStrike" cap="none" dirty="0" smtClean="0">
                <a:solidFill>
                  <a:schemeClr val="dk1"/>
                </a:solidFill>
                <a:latin typeface="Times New Roman" pitchFamily="18" charset="0"/>
                <a:ea typeface="新細明體" pitchFamily="18" charset="-120"/>
                <a:cs typeface="Roboto"/>
                <a:sym typeface="Roboto"/>
              </a:rPr>
              <a:t>来自工程师的输入要求</a:t>
            </a:r>
            <a:endParaRPr lang="en-US" sz="1600" b="0" i="0" u="none" strike="noStrike" cap="none" dirty="0">
              <a:solidFill>
                <a:schemeClr val="dk1"/>
              </a:solidFill>
              <a:latin typeface="Times New Roman" pitchFamily="18" charset="0"/>
              <a:ea typeface="新細明體" pitchFamily="18" charset="-120"/>
              <a:cs typeface="Roboto"/>
              <a:sym typeface="Roboto"/>
            </a:endParaRPr>
          </a:p>
          <a:p>
            <a:pPr marL="685800" marR="0" lvl="1" indent="-228600" algn="l" rtl="0">
              <a:lnSpc>
                <a:spcPct val="150000"/>
              </a:lnSpc>
              <a:spcBef>
                <a:spcPts val="500"/>
              </a:spcBef>
              <a:spcAft>
                <a:spcPts val="0"/>
              </a:spcAft>
              <a:buClr>
                <a:schemeClr val="dk1"/>
              </a:buClr>
              <a:buSzPct val="100000"/>
              <a:buFont typeface="Arial"/>
              <a:buChar char="•"/>
            </a:pPr>
            <a:r>
              <a:rPr lang="zh-TW" altLang="en-US" sz="1600" dirty="0" smtClean="0">
                <a:solidFill>
                  <a:schemeClr val="dk1"/>
                </a:solidFill>
                <a:latin typeface="Times New Roman" pitchFamily="18" charset="0"/>
                <a:ea typeface="新細明體" pitchFamily="18" charset="-120"/>
                <a:cs typeface="Roboto"/>
                <a:sym typeface="Roboto"/>
              </a:rPr>
              <a:t>扫描软件</a:t>
            </a:r>
            <a:endParaRPr lang="en-US" sz="1600" b="0" i="0" u="none" strike="noStrike" cap="none" dirty="0">
              <a:solidFill>
                <a:schemeClr val="dk1"/>
              </a:solidFill>
              <a:latin typeface="Times New Roman" pitchFamily="18" charset="0"/>
              <a:ea typeface="新細明體" pitchFamily="18" charset="-120"/>
              <a:cs typeface="Roboto"/>
              <a:sym typeface="Roboto"/>
            </a:endParaRPr>
          </a:p>
          <a:p>
            <a:pPr marL="685800" lvl="1" indent="-228600">
              <a:lnSpc>
                <a:spcPct val="150000"/>
              </a:lnSpc>
              <a:spcBef>
                <a:spcPts val="500"/>
              </a:spcBef>
              <a:buClr>
                <a:schemeClr val="dk1"/>
              </a:buClr>
              <a:buSzPct val="100000"/>
              <a:buFont typeface="Arial"/>
              <a:buChar char="•"/>
            </a:pPr>
            <a:r>
              <a:rPr lang="zh-TW" altLang="en-US" sz="1600" b="0" i="0" u="none" strike="noStrike" cap="none" dirty="0" smtClean="0">
                <a:solidFill>
                  <a:schemeClr val="dk1"/>
                </a:solidFill>
                <a:latin typeface="Times New Roman" pitchFamily="18" charset="0"/>
                <a:ea typeface="新細明體" pitchFamily="18" charset="-120"/>
                <a:cs typeface="Roboto"/>
                <a:sym typeface="Roboto"/>
              </a:rPr>
              <a:t>对第三方软件的发现尽相当努力</a:t>
            </a:r>
            <a:r>
              <a:rPr lang="en-US" altLang="zh-TW" sz="1600" dirty="0" smtClean="0">
                <a:solidFill>
                  <a:schemeClr val="dk1"/>
                </a:solidFill>
                <a:latin typeface="Times New Roman" pitchFamily="18" charset="0"/>
                <a:ea typeface="新細明體" pitchFamily="18" charset="-120"/>
                <a:cs typeface="Roboto"/>
                <a:sym typeface="Roboto"/>
              </a:rPr>
              <a:t>(Due Diligence)</a:t>
            </a:r>
            <a:endParaRPr lang="en-US" sz="1600" b="0" i="0" u="none" strike="noStrike" cap="none" dirty="0">
              <a:solidFill>
                <a:schemeClr val="dk1"/>
              </a:solidFill>
              <a:latin typeface="Times New Roman" pitchFamily="18" charset="0"/>
              <a:ea typeface="新細明體" pitchFamily="18" charset="-120"/>
              <a:cs typeface="Roboto"/>
              <a:sym typeface="Roboto"/>
            </a:endParaRPr>
          </a:p>
          <a:p>
            <a:pPr marL="685800" marR="0" lvl="1" indent="-228600" algn="l" rtl="0">
              <a:lnSpc>
                <a:spcPct val="150000"/>
              </a:lnSpc>
              <a:spcBef>
                <a:spcPts val="500"/>
              </a:spcBef>
              <a:spcAft>
                <a:spcPts val="0"/>
              </a:spcAft>
              <a:buClr>
                <a:schemeClr val="dk1"/>
              </a:buClr>
              <a:buSzPct val="100000"/>
              <a:buFont typeface="Arial"/>
              <a:buChar char="•"/>
            </a:pPr>
            <a:r>
              <a:rPr lang="zh-TW" altLang="en-US" sz="1600" dirty="0" smtClean="0">
                <a:solidFill>
                  <a:schemeClr val="dk1"/>
                </a:solidFill>
                <a:latin typeface="Times New Roman" pitchFamily="18" charset="0"/>
                <a:ea typeface="新細明體" pitchFamily="18" charset="-120"/>
                <a:cs typeface="Roboto"/>
                <a:sym typeface="Roboto"/>
              </a:rPr>
              <a:t>将人工辨识之新组件信息加到知识库</a:t>
            </a:r>
            <a:endParaRPr lang="en-US" sz="1600" b="0" i="0" u="none" strike="noStrike" cap="none" dirty="0">
              <a:solidFill>
                <a:schemeClr val="dk1"/>
              </a:solidFill>
              <a:latin typeface="Times New Roman" pitchFamily="18" charset="0"/>
              <a:ea typeface="新細明體" pitchFamily="18" charset="-120"/>
              <a:cs typeface="Roboto"/>
              <a:sym typeface="Roboto"/>
            </a:endParaRPr>
          </a:p>
        </p:txBody>
      </p:sp>
      <p:sp>
        <p:nvSpPr>
          <p:cNvPr id="596" name="Shape 596"/>
          <p:cNvSpPr/>
          <p:nvPr/>
        </p:nvSpPr>
        <p:spPr>
          <a:xfrm>
            <a:off x="238125" y="3228975"/>
            <a:ext cx="3876382" cy="830996"/>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zh-TW" altLang="en-US" sz="2400" dirty="0" smtClean="0">
                <a:solidFill>
                  <a:schemeClr val="dk1"/>
                </a:solidFill>
                <a:latin typeface="Times New Roman" pitchFamily="18" charset="0"/>
                <a:ea typeface="新細明體" pitchFamily="18" charset="-120"/>
                <a:cs typeface="Roboto"/>
                <a:sym typeface="Roboto"/>
              </a:rPr>
              <a:t>辨识自由开源软件组件</a:t>
            </a:r>
            <a:endParaRPr lang="en-US" sz="2400" dirty="0">
              <a:solidFill>
                <a:schemeClr val="dk1"/>
              </a:solidFill>
              <a:latin typeface="Times New Roman" pitchFamily="18" charset="0"/>
              <a:ea typeface="新細明體" pitchFamily="18" charset="-120"/>
              <a:cs typeface="Roboto"/>
              <a:sym typeface="Roboto"/>
            </a:endParaRPr>
          </a:p>
          <a:p>
            <a:pPr marL="0" marR="0" lvl="0" indent="0" algn="l" rtl="0">
              <a:spcBef>
                <a:spcPts val="0"/>
              </a:spcBef>
              <a:buNone/>
            </a:pPr>
            <a:endParaRPr sz="2400" dirty="0">
              <a:solidFill>
                <a:schemeClr val="dk1"/>
              </a:solidFill>
              <a:latin typeface="Times New Roman" pitchFamily="18" charset="0"/>
              <a:ea typeface="新細明體" pitchFamily="18" charset="-120"/>
              <a:cs typeface="Roboto"/>
              <a:sym typeface="Roboto"/>
            </a:endParaRPr>
          </a:p>
        </p:txBody>
      </p:sp>
      <p:sp>
        <p:nvSpPr>
          <p:cNvPr id="597" name="Shape 597"/>
          <p:cNvSpPr txBox="1"/>
          <p:nvPr/>
        </p:nvSpPr>
        <p:spPr>
          <a:xfrm>
            <a:off x="261747" y="531277"/>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zh-TW" altLang="en-US" sz="4000" b="0" dirty="0" smtClean="0">
                <a:solidFill>
                  <a:schemeClr val="dk2"/>
                </a:solidFill>
                <a:latin typeface="Times New Roman" pitchFamily="18" charset="0"/>
                <a:ea typeface="新細明體" pitchFamily="18" charset="-120"/>
                <a:cs typeface="Roboto"/>
                <a:sym typeface="Roboto"/>
              </a:rPr>
              <a:t>辨识及追踪自由开源软件的使用状况</a:t>
            </a:r>
            <a:endParaRPr lang="en-US" sz="4000" b="0" dirty="0">
              <a:solidFill>
                <a:schemeClr val="dk2"/>
              </a:solidFill>
              <a:latin typeface="Times New Roman" pitchFamily="18" charset="0"/>
              <a:ea typeface="新細明體" pitchFamily="18" charset="-120"/>
              <a:cs typeface="Roboto"/>
              <a:sym typeface="Roboto"/>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602"/>
        <p:cNvGrpSpPr/>
        <p:nvPr/>
      </p:nvGrpSpPr>
      <p:grpSpPr>
        <a:xfrm>
          <a:off x="0" y="0"/>
          <a:ext cx="0" cy="0"/>
          <a:chOff x="0" y="0"/>
          <a:chExt cx="0" cy="0"/>
        </a:xfrm>
      </p:grpSpPr>
      <p:sp>
        <p:nvSpPr>
          <p:cNvPr id="603" name="Shape 603"/>
          <p:cNvSpPr/>
          <p:nvPr/>
        </p:nvSpPr>
        <p:spPr>
          <a:xfrm>
            <a:off x="3523932" y="1013779"/>
            <a:ext cx="4508500" cy="1792286"/>
          </a:xfrm>
          <a:prstGeom prst="cloudCallout">
            <a:avLst>
              <a:gd name="adj1" fmla="val -24583"/>
              <a:gd name="adj2" fmla="val 15722"/>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Roboto"/>
              <a:ea typeface="Roboto"/>
              <a:cs typeface="Roboto"/>
              <a:sym typeface="Roboto"/>
            </a:endParaRPr>
          </a:p>
        </p:txBody>
      </p:sp>
      <p:cxnSp>
        <p:nvCxnSpPr>
          <p:cNvPr id="604" name="Shape 604"/>
          <p:cNvCxnSpPr>
            <a:stCxn id="603" idx="2"/>
          </p:cNvCxnSpPr>
          <p:nvPr/>
        </p:nvCxnSpPr>
        <p:spPr>
          <a:xfrm rot="10800000" flipH="1">
            <a:off x="8028675" y="1905122"/>
            <a:ext cx="255600" cy="4800"/>
          </a:xfrm>
          <a:prstGeom prst="straightConnector1">
            <a:avLst/>
          </a:prstGeom>
          <a:noFill/>
          <a:ln w="9525" cap="flat" cmpd="sng">
            <a:solidFill>
              <a:schemeClr val="dk1"/>
            </a:solidFill>
            <a:prstDash val="solid"/>
            <a:round/>
            <a:headEnd type="none" w="med" len="med"/>
            <a:tailEnd type="triangle" w="lg" len="lg"/>
          </a:ln>
        </p:spPr>
      </p:cxnSp>
      <p:sp>
        <p:nvSpPr>
          <p:cNvPr id="605" name="Shape 605"/>
          <p:cNvSpPr/>
          <p:nvPr/>
        </p:nvSpPr>
        <p:spPr>
          <a:xfrm rot="10800000">
            <a:off x="4197617" y="1156653"/>
            <a:ext cx="338554" cy="1319211"/>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606" name="Shape 606"/>
          <p:cNvSpPr txBox="1"/>
          <p:nvPr/>
        </p:nvSpPr>
        <p:spPr>
          <a:xfrm rot="-5400000">
            <a:off x="3707271" y="1646978"/>
            <a:ext cx="1319211" cy="338554"/>
          </a:xfrm>
          <a:prstGeom prst="rect">
            <a:avLst/>
          </a:prstGeom>
          <a:noFill/>
          <a:ln>
            <a:noFill/>
          </a:ln>
        </p:spPr>
        <p:txBody>
          <a:bodyPr lIns="91425" tIns="45700" rIns="91425" bIns="45700" anchor="ctr" anchorCtr="1">
            <a:noAutofit/>
          </a:bodyPr>
          <a:lstStyle/>
          <a:p>
            <a:pPr lvl="0" algn="ctr">
              <a:buSzPct val="25000"/>
            </a:pPr>
            <a:r>
              <a:rPr lang="zh-TW" altLang="en-US" sz="1000" b="1" dirty="0" smtClean="0">
                <a:latin typeface="Roboto"/>
                <a:ea typeface="Roboto"/>
                <a:cs typeface="Roboto"/>
                <a:sym typeface="Roboto"/>
              </a:rPr>
              <a:t>稽核</a:t>
            </a:r>
            <a:endParaRPr lang="en-US" sz="1000" b="1" dirty="0">
              <a:solidFill>
                <a:srgbClr val="000000"/>
              </a:solidFill>
              <a:latin typeface="Roboto"/>
              <a:ea typeface="Roboto"/>
              <a:cs typeface="Roboto"/>
              <a:sym typeface="Roboto"/>
            </a:endParaRPr>
          </a:p>
        </p:txBody>
      </p:sp>
      <p:sp>
        <p:nvSpPr>
          <p:cNvPr id="607" name="Shape 607"/>
          <p:cNvSpPr/>
          <p:nvPr/>
        </p:nvSpPr>
        <p:spPr>
          <a:xfrm rot="-5400000">
            <a:off x="3478689" y="1578462"/>
            <a:ext cx="89376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lvl="0" algn="ctr">
              <a:buSzPct val="25000"/>
            </a:pPr>
            <a:r>
              <a:rPr lang="zh-TW" altLang="en-US" sz="1100" b="1" dirty="0" smtClean="0">
                <a:latin typeface="Roboto"/>
                <a:ea typeface="Roboto"/>
                <a:cs typeface="Roboto"/>
                <a:sym typeface="Roboto"/>
              </a:rPr>
              <a:t>辨识</a:t>
            </a:r>
            <a:endParaRPr lang="en-US" sz="1100" b="1" dirty="0">
              <a:solidFill>
                <a:srgbClr val="000000"/>
              </a:solidFill>
              <a:latin typeface="Roboto"/>
              <a:ea typeface="Roboto"/>
              <a:cs typeface="Roboto"/>
              <a:sym typeface="Roboto"/>
            </a:endParaRPr>
          </a:p>
        </p:txBody>
      </p:sp>
      <p:sp>
        <p:nvSpPr>
          <p:cNvPr id="608" name="Shape 608"/>
          <p:cNvSpPr/>
          <p:nvPr/>
        </p:nvSpPr>
        <p:spPr>
          <a:xfrm rot="-5400000">
            <a:off x="4374038" y="1581637"/>
            <a:ext cx="887412"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lvl="0" algn="ctr">
              <a:buSzPct val="25000"/>
            </a:pPr>
            <a:r>
              <a:rPr lang="zh-TW" altLang="en-US" sz="1100" b="1" dirty="0" smtClean="0">
                <a:latin typeface="Roboto"/>
                <a:ea typeface="Roboto"/>
                <a:cs typeface="Roboto"/>
                <a:sym typeface="Roboto"/>
              </a:rPr>
              <a:t>疑虑处理</a:t>
            </a:r>
            <a:endParaRPr lang="en-US" sz="1100" b="1" dirty="0">
              <a:solidFill>
                <a:srgbClr val="000000"/>
              </a:solidFill>
              <a:latin typeface="Roboto"/>
              <a:ea typeface="Roboto"/>
              <a:cs typeface="Roboto"/>
              <a:sym typeface="Roboto"/>
            </a:endParaRPr>
          </a:p>
        </p:txBody>
      </p:sp>
      <p:sp>
        <p:nvSpPr>
          <p:cNvPr id="609" name="Shape 609"/>
          <p:cNvSpPr/>
          <p:nvPr/>
        </p:nvSpPr>
        <p:spPr>
          <a:xfrm rot="-5400000">
            <a:off x="4785994" y="1659132"/>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lvl="0" algn="ctr">
              <a:buSzPct val="25000"/>
            </a:pPr>
            <a:r>
              <a:rPr lang="zh-TW" altLang="en-US" sz="1100" b="1" dirty="0" smtClean="0">
                <a:latin typeface="Roboto"/>
                <a:ea typeface="Roboto"/>
                <a:cs typeface="Roboto"/>
                <a:sym typeface="Roboto"/>
              </a:rPr>
              <a:t>审核</a:t>
            </a:r>
            <a:endParaRPr lang="en-US" sz="1100" b="1" dirty="0">
              <a:solidFill>
                <a:srgbClr val="000000"/>
              </a:solidFill>
              <a:latin typeface="Roboto"/>
              <a:ea typeface="Roboto"/>
              <a:cs typeface="Roboto"/>
              <a:sym typeface="Roboto"/>
            </a:endParaRPr>
          </a:p>
        </p:txBody>
      </p:sp>
      <p:sp>
        <p:nvSpPr>
          <p:cNvPr id="610" name="Shape 610"/>
          <p:cNvSpPr/>
          <p:nvPr/>
        </p:nvSpPr>
        <p:spPr>
          <a:xfrm rot="-5400000">
            <a:off x="5183664" y="1659132"/>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lvl="0" algn="ctr">
              <a:buSzPct val="25000"/>
            </a:pPr>
            <a:r>
              <a:rPr lang="zh-TW" altLang="en-US" sz="1100" b="1" dirty="0" smtClean="0">
                <a:latin typeface="Roboto"/>
                <a:ea typeface="Roboto"/>
                <a:cs typeface="Roboto"/>
                <a:sym typeface="Roboto"/>
              </a:rPr>
              <a:t>核可</a:t>
            </a:r>
            <a:endParaRPr lang="en-US" sz="1100" b="1" dirty="0">
              <a:solidFill>
                <a:srgbClr val="000000"/>
              </a:solidFill>
              <a:latin typeface="Roboto"/>
              <a:ea typeface="Roboto"/>
              <a:cs typeface="Roboto"/>
              <a:sym typeface="Roboto"/>
            </a:endParaRPr>
          </a:p>
        </p:txBody>
      </p:sp>
      <p:sp>
        <p:nvSpPr>
          <p:cNvPr id="611" name="Shape 611"/>
          <p:cNvSpPr/>
          <p:nvPr/>
        </p:nvSpPr>
        <p:spPr>
          <a:xfrm rot="-5400000">
            <a:off x="5578951" y="1656751"/>
            <a:ext cx="884236"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lvl="0" algn="ctr">
              <a:buSzPct val="25000"/>
            </a:pPr>
            <a:r>
              <a:rPr lang="zh-TW" altLang="en-US" sz="1100" b="1" dirty="0" smtClean="0">
                <a:latin typeface="Roboto"/>
                <a:ea typeface="Roboto"/>
                <a:cs typeface="Roboto"/>
                <a:sym typeface="Roboto"/>
              </a:rPr>
              <a:t>纪录</a:t>
            </a:r>
            <a:endParaRPr lang="en-US" sz="1100" b="1" dirty="0">
              <a:solidFill>
                <a:srgbClr val="000000"/>
              </a:solidFill>
              <a:latin typeface="Roboto"/>
              <a:ea typeface="Roboto"/>
              <a:cs typeface="Roboto"/>
              <a:sym typeface="Roboto"/>
            </a:endParaRPr>
          </a:p>
        </p:txBody>
      </p:sp>
      <p:sp>
        <p:nvSpPr>
          <p:cNvPr id="612" name="Shape 612"/>
          <p:cNvSpPr/>
          <p:nvPr/>
        </p:nvSpPr>
        <p:spPr>
          <a:xfrm rot="-5400000">
            <a:off x="5973444" y="1651194"/>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lvl="0" algn="ctr">
              <a:buSzPct val="25000"/>
            </a:pPr>
            <a:r>
              <a:rPr lang="zh-TW" altLang="en-US" sz="1100" b="1" dirty="0" smtClean="0">
                <a:latin typeface="Roboto"/>
                <a:ea typeface="Roboto"/>
                <a:cs typeface="Roboto"/>
                <a:sym typeface="Roboto"/>
              </a:rPr>
              <a:t>聲明</a:t>
            </a:r>
            <a:endParaRPr lang="en-US" sz="1100" b="1" dirty="0">
              <a:solidFill>
                <a:srgbClr val="000000"/>
              </a:solidFill>
              <a:latin typeface="Roboto"/>
              <a:ea typeface="Roboto"/>
              <a:cs typeface="Roboto"/>
              <a:sym typeface="Roboto"/>
            </a:endParaRPr>
          </a:p>
        </p:txBody>
      </p:sp>
      <p:sp>
        <p:nvSpPr>
          <p:cNvPr id="613" name="Shape 613"/>
          <p:cNvSpPr/>
          <p:nvPr/>
        </p:nvSpPr>
        <p:spPr>
          <a:xfrm rot="-5400000">
            <a:off x="6368733" y="1566556"/>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lvl="0" algn="ctr">
              <a:buSzPct val="25000"/>
            </a:pPr>
            <a:r>
              <a:rPr lang="zh-TW" altLang="en-US" sz="1100" b="1" dirty="0" smtClean="0">
                <a:latin typeface="Roboto"/>
                <a:ea typeface="Roboto"/>
                <a:cs typeface="Roboto"/>
                <a:sym typeface="Roboto"/>
              </a:rPr>
              <a:t>验证</a:t>
            </a:r>
            <a:endParaRPr lang="en-US" sz="1100" b="1" dirty="0">
              <a:solidFill>
                <a:srgbClr val="000000"/>
              </a:solidFill>
              <a:latin typeface="Roboto"/>
              <a:ea typeface="Roboto"/>
              <a:cs typeface="Roboto"/>
              <a:sym typeface="Roboto"/>
            </a:endParaRPr>
          </a:p>
        </p:txBody>
      </p:sp>
      <p:sp>
        <p:nvSpPr>
          <p:cNvPr id="614" name="Shape 614"/>
          <p:cNvSpPr/>
          <p:nvPr/>
        </p:nvSpPr>
        <p:spPr>
          <a:xfrm rot="-5400000">
            <a:off x="6764019" y="1646432"/>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lvl="0" algn="ctr">
              <a:buSzPct val="25000"/>
            </a:pPr>
            <a:r>
              <a:rPr lang="zh-TW" altLang="en-US" sz="1100" b="1" dirty="0" smtClean="0">
                <a:latin typeface="Roboto"/>
                <a:ea typeface="Roboto"/>
                <a:cs typeface="Roboto"/>
                <a:sym typeface="Roboto"/>
              </a:rPr>
              <a:t>发行</a:t>
            </a:r>
            <a:endParaRPr lang="en-US" sz="1100" b="1" dirty="0">
              <a:solidFill>
                <a:srgbClr val="000000"/>
              </a:solidFill>
              <a:latin typeface="Roboto"/>
              <a:ea typeface="Roboto"/>
              <a:cs typeface="Roboto"/>
              <a:sym typeface="Roboto"/>
            </a:endParaRPr>
          </a:p>
        </p:txBody>
      </p:sp>
      <p:sp>
        <p:nvSpPr>
          <p:cNvPr id="615" name="Shape 615"/>
          <p:cNvSpPr/>
          <p:nvPr/>
        </p:nvSpPr>
        <p:spPr>
          <a:xfrm rot="-5400000">
            <a:off x="7165658" y="1563381"/>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lvl="0" algn="ctr">
              <a:buSzPct val="25000"/>
            </a:pPr>
            <a:r>
              <a:rPr lang="zh-TW" altLang="en-US" sz="1100" b="1" dirty="0" smtClean="0">
                <a:latin typeface="Roboto"/>
                <a:ea typeface="Roboto"/>
                <a:cs typeface="Roboto"/>
                <a:sym typeface="Roboto"/>
              </a:rPr>
              <a:t>验证</a:t>
            </a:r>
            <a:endParaRPr lang="en-US" sz="1100" b="1" dirty="0">
              <a:solidFill>
                <a:srgbClr val="000000"/>
              </a:solidFill>
              <a:latin typeface="Roboto"/>
              <a:ea typeface="Roboto"/>
              <a:cs typeface="Roboto"/>
              <a:sym typeface="Roboto"/>
            </a:endParaRPr>
          </a:p>
        </p:txBody>
      </p:sp>
      <p:cxnSp>
        <p:nvCxnSpPr>
          <p:cNvPr id="616" name="Shape 616"/>
          <p:cNvCxnSpPr/>
          <p:nvPr/>
        </p:nvCxnSpPr>
        <p:spPr>
          <a:xfrm>
            <a:off x="3752532" y="1840865"/>
            <a:ext cx="0" cy="0"/>
          </a:xfrm>
          <a:prstGeom prst="straightConnector1">
            <a:avLst/>
          </a:prstGeom>
          <a:noFill/>
          <a:ln w="9525" cap="flat" cmpd="sng">
            <a:solidFill>
              <a:schemeClr val="dk1"/>
            </a:solidFill>
            <a:prstDash val="solid"/>
            <a:round/>
            <a:headEnd type="none" w="med" len="med"/>
            <a:tailEnd type="none" w="med" len="med"/>
          </a:ln>
        </p:spPr>
      </p:cxnSp>
      <p:sp>
        <p:nvSpPr>
          <p:cNvPr id="617" name="Shape 617"/>
          <p:cNvSpPr txBox="1"/>
          <p:nvPr/>
        </p:nvSpPr>
        <p:spPr>
          <a:xfrm>
            <a:off x="5784917" y="3659187"/>
            <a:ext cx="5781607" cy="2301874"/>
          </a:xfrm>
          <a:prstGeom prst="rect">
            <a:avLst/>
          </a:prstGeom>
          <a:noFill/>
          <a:ln>
            <a:noFill/>
          </a:ln>
        </p:spPr>
        <p:txBody>
          <a:bodyPr lIns="91425" tIns="45700" rIns="91425" bIns="45700" anchor="t" anchorCtr="0">
            <a:noAutofit/>
          </a:bodyPr>
          <a:lstStyle/>
          <a:p>
            <a:pPr marL="228600" marR="0" lvl="0" indent="-228600" algn="l" rtl="0">
              <a:lnSpc>
                <a:spcPct val="150000"/>
              </a:lnSpc>
              <a:spcBef>
                <a:spcPts val="0"/>
              </a:spcBef>
              <a:spcAft>
                <a:spcPts val="0"/>
              </a:spcAft>
              <a:buClr>
                <a:srgbClr val="0070C0"/>
              </a:buClr>
              <a:buSzPct val="100000"/>
              <a:buFont typeface="Arial"/>
              <a:buChar char="•"/>
            </a:pPr>
            <a:r>
              <a:rPr lang="zh-TW" altLang="en-US" sz="1800" b="0" i="0" u="sng" strike="noStrike" cap="none" dirty="0" smtClean="0">
                <a:solidFill>
                  <a:srgbClr val="0070C0"/>
                </a:solidFill>
                <a:latin typeface="Times New Roman" pitchFamily="18" charset="0"/>
                <a:ea typeface="新細明體" pitchFamily="18" charset="-120"/>
                <a:cs typeface="Roboto"/>
                <a:sym typeface="Roboto"/>
              </a:rPr>
              <a:t>成果：</a:t>
            </a:r>
            <a:r>
              <a:rPr lang="en-US" sz="1800" b="0" i="0" u="sng" strike="noStrike" cap="none" dirty="0" smtClean="0">
                <a:solidFill>
                  <a:srgbClr val="0070C0"/>
                </a:solidFill>
                <a:latin typeface="Times New Roman" pitchFamily="18" charset="0"/>
                <a:ea typeface="新細明體" pitchFamily="18" charset="-120"/>
                <a:cs typeface="Roboto"/>
                <a:sym typeface="Roboto"/>
              </a:rPr>
              <a:t> </a:t>
            </a:r>
            <a:endParaRPr lang="en-US" sz="1800" b="0" i="0" u="sng" strike="noStrike" cap="none" dirty="0">
              <a:solidFill>
                <a:srgbClr val="0070C0"/>
              </a:solidFill>
              <a:latin typeface="Times New Roman" pitchFamily="18" charset="0"/>
              <a:ea typeface="新細明體" pitchFamily="18" charset="-120"/>
              <a:cs typeface="Roboto"/>
              <a:sym typeface="Roboto"/>
            </a:endParaRPr>
          </a:p>
          <a:p>
            <a:pPr marL="971550" marR="0" lvl="0" indent="-285750" algn="l" rtl="0">
              <a:lnSpc>
                <a:spcPct val="150000"/>
              </a:lnSpc>
              <a:spcBef>
                <a:spcPts val="0"/>
              </a:spcBef>
              <a:buClr>
                <a:schemeClr val="dk1"/>
              </a:buClr>
              <a:buSzPct val="100000"/>
              <a:buFont typeface="Arial"/>
              <a:buChar char="•"/>
            </a:pPr>
            <a:r>
              <a:rPr lang="zh-TW" altLang="en-US" sz="1600" dirty="0" smtClean="0">
                <a:solidFill>
                  <a:schemeClr val="dk1"/>
                </a:solidFill>
                <a:latin typeface="Times New Roman" pitchFamily="18" charset="0"/>
                <a:ea typeface="新細明體" pitchFamily="18" charset="-120"/>
                <a:cs typeface="Roboto"/>
                <a:sym typeface="Roboto"/>
              </a:rPr>
              <a:t>稽核报告能用以辨识：</a:t>
            </a:r>
            <a:endParaRPr lang="en-US" sz="1600" dirty="0">
              <a:solidFill>
                <a:schemeClr val="dk1"/>
              </a:solidFill>
              <a:latin typeface="Times New Roman" pitchFamily="18" charset="0"/>
              <a:ea typeface="新細明體" pitchFamily="18" charset="-120"/>
              <a:cs typeface="Roboto"/>
              <a:sym typeface="Roboto"/>
            </a:endParaRPr>
          </a:p>
          <a:p>
            <a:pPr marL="1485900" marR="0" lvl="1" indent="-342900" algn="l" rtl="0">
              <a:lnSpc>
                <a:spcPct val="150000"/>
              </a:lnSpc>
              <a:spcBef>
                <a:spcPts val="0"/>
              </a:spcBef>
              <a:buClr>
                <a:schemeClr val="dk1"/>
              </a:buClr>
              <a:buSzPct val="100000"/>
              <a:buFont typeface="Arial"/>
              <a:buAutoNum type="arabicPeriod"/>
            </a:pPr>
            <a:r>
              <a:rPr lang="zh-TW" altLang="en-US" sz="1600" dirty="0" smtClean="0">
                <a:solidFill>
                  <a:schemeClr val="dk1"/>
                </a:solidFill>
                <a:latin typeface="Times New Roman" pitchFamily="18" charset="0"/>
                <a:ea typeface="新細明體" pitchFamily="18" charset="-120"/>
                <a:cs typeface="Roboto"/>
                <a:sym typeface="Roboto"/>
              </a:rPr>
              <a:t>程序源代码的原始出处及其许可证</a:t>
            </a:r>
            <a:endParaRPr lang="en-US" sz="1600" b="0" i="0" u="none" strike="noStrike" cap="none" dirty="0">
              <a:solidFill>
                <a:schemeClr val="dk1"/>
              </a:solidFill>
              <a:latin typeface="Times New Roman" pitchFamily="18" charset="0"/>
              <a:ea typeface="新細明體" pitchFamily="18" charset="-120"/>
              <a:cs typeface="Roboto"/>
              <a:sym typeface="Roboto"/>
            </a:endParaRPr>
          </a:p>
          <a:p>
            <a:pPr marL="1485900" marR="0" lvl="1" indent="-342900" algn="l" rtl="0">
              <a:lnSpc>
                <a:spcPct val="150000"/>
              </a:lnSpc>
              <a:spcBef>
                <a:spcPts val="0"/>
              </a:spcBef>
              <a:buClr>
                <a:schemeClr val="dk1"/>
              </a:buClr>
              <a:buSzPct val="100000"/>
              <a:buFont typeface="Arial"/>
              <a:buAutoNum type="arabicPeriod"/>
            </a:pPr>
            <a:r>
              <a:rPr lang="zh-TW" altLang="en-US" sz="1600" b="0" i="0" u="none" strike="noStrike" cap="none" dirty="0" smtClean="0">
                <a:solidFill>
                  <a:schemeClr val="dk1"/>
                </a:solidFill>
                <a:latin typeface="Times New Roman" pitchFamily="18" charset="0"/>
                <a:ea typeface="新細明體" pitchFamily="18" charset="-120"/>
                <a:cs typeface="Roboto"/>
                <a:sym typeface="Roboto"/>
              </a:rPr>
              <a:t>有待处理的疑虑</a:t>
            </a:r>
            <a:endParaRPr lang="en-US" sz="1600" b="0" i="0" u="none" strike="noStrike" cap="none" dirty="0">
              <a:solidFill>
                <a:schemeClr val="dk1"/>
              </a:solidFill>
              <a:latin typeface="Times New Roman" pitchFamily="18" charset="0"/>
              <a:ea typeface="新細明體" pitchFamily="18" charset="-120"/>
              <a:cs typeface="Roboto"/>
              <a:sym typeface="Roboto"/>
            </a:endParaRPr>
          </a:p>
          <a:p>
            <a:pPr marL="685800" marR="0" lvl="0" indent="0" algn="l" rtl="0">
              <a:lnSpc>
                <a:spcPct val="150000"/>
              </a:lnSpc>
              <a:spcBef>
                <a:spcPts val="0"/>
              </a:spcBef>
              <a:buNone/>
            </a:pPr>
            <a:endParaRPr sz="1600" dirty="0">
              <a:solidFill>
                <a:schemeClr val="dk1"/>
              </a:solidFill>
              <a:latin typeface="Times New Roman" pitchFamily="18" charset="0"/>
              <a:ea typeface="新細明體" pitchFamily="18" charset="-120"/>
              <a:cs typeface="Roboto"/>
              <a:sym typeface="Roboto"/>
            </a:endParaRPr>
          </a:p>
        </p:txBody>
      </p:sp>
      <p:sp>
        <p:nvSpPr>
          <p:cNvPr id="618" name="Shape 618"/>
          <p:cNvSpPr txBox="1"/>
          <p:nvPr/>
        </p:nvSpPr>
        <p:spPr>
          <a:xfrm>
            <a:off x="368300" y="3705225"/>
            <a:ext cx="5308510" cy="2619375"/>
          </a:xfrm>
          <a:prstGeom prst="rect">
            <a:avLst/>
          </a:prstGeom>
          <a:noFill/>
          <a:ln>
            <a:noFill/>
          </a:ln>
        </p:spPr>
        <p:txBody>
          <a:bodyPr lIns="91425" tIns="45700" rIns="91425" bIns="45700" anchor="t" anchorCtr="0">
            <a:noAutofit/>
          </a:bodyPr>
          <a:lstStyle/>
          <a:p>
            <a:pPr marL="228600" marR="0" lvl="0" indent="-228600" algn="l" rtl="0">
              <a:lnSpc>
                <a:spcPct val="150000"/>
              </a:lnSpc>
              <a:spcBef>
                <a:spcPts val="0"/>
              </a:spcBef>
              <a:spcAft>
                <a:spcPts val="0"/>
              </a:spcAft>
              <a:buClr>
                <a:srgbClr val="0070C0"/>
              </a:buClr>
              <a:buSzPct val="100000"/>
              <a:buFont typeface="Arial"/>
              <a:buChar char="•"/>
            </a:pPr>
            <a:r>
              <a:rPr lang="zh-TW" altLang="en-US" sz="1800" u="sng" dirty="0" smtClean="0">
                <a:solidFill>
                  <a:srgbClr val="0070C0"/>
                </a:solidFill>
                <a:latin typeface="Times New Roman" pitchFamily="18" charset="0"/>
                <a:ea typeface="新細明體" pitchFamily="18" charset="-120"/>
                <a:cs typeface="Roboto"/>
                <a:sym typeface="Roboto"/>
              </a:rPr>
              <a:t>步骤：</a:t>
            </a:r>
            <a:r>
              <a:rPr lang="en-US" sz="1800" b="0" i="0" u="sng" strike="noStrike" cap="none" dirty="0" smtClean="0">
                <a:solidFill>
                  <a:srgbClr val="0070C0"/>
                </a:solidFill>
                <a:latin typeface="Times New Roman" pitchFamily="18" charset="0"/>
                <a:ea typeface="新細明體" pitchFamily="18" charset="-120"/>
                <a:cs typeface="Roboto"/>
                <a:sym typeface="Roboto"/>
              </a:rPr>
              <a:t> </a:t>
            </a:r>
            <a:endParaRPr lang="en-US" sz="1800" b="0" i="0" u="sng" strike="noStrike" cap="none" dirty="0">
              <a:solidFill>
                <a:srgbClr val="0070C0"/>
              </a:solidFill>
              <a:latin typeface="Times New Roman" pitchFamily="18" charset="0"/>
              <a:ea typeface="新細明體" pitchFamily="18" charset="-120"/>
              <a:cs typeface="Roboto"/>
              <a:sym typeface="Roboto"/>
            </a:endParaRPr>
          </a:p>
          <a:p>
            <a:pPr marL="685800" marR="0" lvl="1" indent="-228600" algn="l" rtl="0">
              <a:lnSpc>
                <a:spcPct val="150000"/>
              </a:lnSpc>
              <a:spcBef>
                <a:spcPts val="500"/>
              </a:spcBef>
              <a:spcAft>
                <a:spcPts val="0"/>
              </a:spcAft>
              <a:buClr>
                <a:schemeClr val="dk1"/>
              </a:buClr>
              <a:buSzPct val="100000"/>
              <a:buFont typeface="Arial"/>
              <a:buChar char="•"/>
            </a:pPr>
            <a:r>
              <a:rPr lang="zh-TW" altLang="en-US" sz="1600" b="0" i="0" u="none" strike="noStrike" cap="none" dirty="0" smtClean="0">
                <a:solidFill>
                  <a:schemeClr val="dk1"/>
                </a:solidFill>
                <a:latin typeface="Times New Roman" pitchFamily="18" charset="0"/>
                <a:ea typeface="新細明體" pitchFamily="18" charset="-120"/>
                <a:cs typeface="Roboto"/>
                <a:sym typeface="Roboto"/>
              </a:rPr>
              <a:t>供稽核之程序源代码被辨识</a:t>
            </a:r>
            <a:endParaRPr lang="en-US" sz="1600" b="0" i="0" u="none" strike="noStrike" cap="none" dirty="0">
              <a:solidFill>
                <a:schemeClr val="dk1"/>
              </a:solidFill>
              <a:latin typeface="Times New Roman" pitchFamily="18" charset="0"/>
              <a:ea typeface="新細明體" pitchFamily="18" charset="-120"/>
              <a:cs typeface="Roboto"/>
              <a:sym typeface="Roboto"/>
            </a:endParaRPr>
          </a:p>
          <a:p>
            <a:pPr marL="685800" marR="0" lvl="1" indent="-228600" algn="l" rtl="0">
              <a:lnSpc>
                <a:spcPct val="150000"/>
              </a:lnSpc>
              <a:spcBef>
                <a:spcPts val="500"/>
              </a:spcBef>
              <a:spcAft>
                <a:spcPts val="0"/>
              </a:spcAft>
              <a:buClr>
                <a:schemeClr val="dk1"/>
              </a:buClr>
              <a:buSzPct val="100000"/>
              <a:buFont typeface="Arial"/>
              <a:buChar char="•"/>
            </a:pPr>
            <a:r>
              <a:rPr lang="zh-TW" altLang="en-US" sz="1600" b="0" i="0" u="none" strike="noStrike" cap="none" dirty="0" smtClean="0">
                <a:solidFill>
                  <a:schemeClr val="dk1"/>
                </a:solidFill>
                <a:latin typeface="Times New Roman" pitchFamily="18" charset="0"/>
                <a:ea typeface="新細明體" pitchFamily="18" charset="-120"/>
                <a:cs typeface="Roboto"/>
                <a:sym typeface="Roboto"/>
              </a:rPr>
              <a:t>源代码或已使用软件工具进行扫描</a:t>
            </a:r>
            <a:endParaRPr lang="en-US" sz="1600" b="0" i="0" u="none" strike="noStrike" cap="none" dirty="0">
              <a:solidFill>
                <a:schemeClr val="dk1"/>
              </a:solidFill>
              <a:latin typeface="Times New Roman" pitchFamily="18" charset="0"/>
              <a:ea typeface="新細明體" pitchFamily="18" charset="-120"/>
              <a:cs typeface="Roboto"/>
              <a:sym typeface="Roboto"/>
            </a:endParaRPr>
          </a:p>
          <a:p>
            <a:pPr marL="685800" marR="0" lvl="1" indent="-228600" algn="l" rtl="0">
              <a:lnSpc>
                <a:spcPct val="150000"/>
              </a:lnSpc>
              <a:spcBef>
                <a:spcPts val="500"/>
              </a:spcBef>
              <a:spcAft>
                <a:spcPts val="0"/>
              </a:spcAft>
              <a:buClr>
                <a:schemeClr val="dk1"/>
              </a:buClr>
              <a:buSzPct val="100000"/>
              <a:buFont typeface="Arial"/>
              <a:buChar char="•"/>
            </a:pPr>
            <a:r>
              <a:rPr lang="zh-TW" altLang="en-US" sz="1600" dirty="0" smtClean="0">
                <a:solidFill>
                  <a:schemeClr val="dk1"/>
                </a:solidFill>
                <a:latin typeface="Times New Roman" pitchFamily="18" charset="0"/>
                <a:ea typeface="新細明體" pitchFamily="18" charset="-120"/>
                <a:cs typeface="Roboto"/>
                <a:sym typeface="Roboto"/>
              </a:rPr>
              <a:t>稽核或扫描的「成果</a:t>
            </a:r>
            <a:r>
              <a:rPr lang="en-US" altLang="zh-TW" sz="1600" dirty="0" smtClean="0">
                <a:solidFill>
                  <a:schemeClr val="dk1"/>
                </a:solidFill>
                <a:latin typeface="Times New Roman" pitchFamily="18" charset="0"/>
                <a:ea typeface="新細明體" pitchFamily="18" charset="-120"/>
                <a:cs typeface="Roboto"/>
                <a:sym typeface="Roboto"/>
              </a:rPr>
              <a:t>(Hits)</a:t>
            </a:r>
            <a:r>
              <a:rPr lang="zh-TW" altLang="en-US" sz="1600" dirty="0" smtClean="0">
                <a:solidFill>
                  <a:schemeClr val="dk1"/>
                </a:solidFill>
                <a:latin typeface="Times New Roman" pitchFamily="18" charset="0"/>
                <a:ea typeface="新細明體" pitchFamily="18" charset="-120"/>
                <a:cs typeface="Roboto"/>
                <a:sym typeface="Roboto"/>
              </a:rPr>
              <a:t>」被审核及验证，而得作为该程序代码适宜的来源信息</a:t>
            </a:r>
            <a:endParaRPr lang="en-US" sz="1600" b="0" i="0" u="none" strike="noStrike" cap="none" dirty="0">
              <a:solidFill>
                <a:schemeClr val="dk1"/>
              </a:solidFill>
              <a:latin typeface="Times New Roman" pitchFamily="18" charset="0"/>
              <a:ea typeface="新細明體" pitchFamily="18" charset="-120"/>
              <a:cs typeface="Roboto"/>
              <a:sym typeface="Roboto"/>
            </a:endParaRPr>
          </a:p>
          <a:p>
            <a:pPr marL="685800" lvl="1" indent="-228600">
              <a:lnSpc>
                <a:spcPct val="150000"/>
              </a:lnSpc>
              <a:spcBef>
                <a:spcPts val="500"/>
              </a:spcBef>
              <a:buClr>
                <a:schemeClr val="dk1"/>
              </a:buClr>
              <a:buSzPct val="100000"/>
              <a:buFont typeface="Arial"/>
              <a:buChar char="•"/>
            </a:pPr>
            <a:r>
              <a:rPr lang="zh-TW" altLang="en-US" sz="1600" dirty="0" smtClean="0">
                <a:solidFill>
                  <a:schemeClr val="dk1"/>
                </a:solidFill>
                <a:latin typeface="Times New Roman" pitchFamily="18" charset="0"/>
                <a:ea typeface="新細明體" pitchFamily="18" charset="-120"/>
                <a:cs typeface="Roboto"/>
                <a:sym typeface="Roboto"/>
              </a:rPr>
              <a:t>稽核或扫描依该软件的开发与释出周期而被反覆操作</a:t>
            </a:r>
            <a:endParaRPr lang="en-US" sz="1600" b="0" i="0" u="none" strike="noStrike" cap="none" dirty="0">
              <a:solidFill>
                <a:schemeClr val="dk1"/>
              </a:solidFill>
              <a:latin typeface="Times New Roman" pitchFamily="18" charset="0"/>
              <a:ea typeface="新細明體" pitchFamily="18" charset="-120"/>
              <a:cs typeface="Roboto"/>
              <a:sym typeface="Roboto"/>
            </a:endParaRPr>
          </a:p>
        </p:txBody>
      </p:sp>
      <p:sp>
        <p:nvSpPr>
          <p:cNvPr id="619" name="Shape 619"/>
          <p:cNvSpPr/>
          <p:nvPr/>
        </p:nvSpPr>
        <p:spPr>
          <a:xfrm>
            <a:off x="246508" y="3091933"/>
            <a:ext cx="4063542"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zh-TW" altLang="en-US" sz="2400" dirty="0" smtClean="0">
                <a:solidFill>
                  <a:schemeClr val="dk1"/>
                </a:solidFill>
                <a:latin typeface="Times New Roman" pitchFamily="18" charset="0"/>
                <a:ea typeface="新細明體" pitchFamily="18" charset="-120"/>
                <a:cs typeface="Roboto"/>
                <a:sym typeface="Roboto"/>
              </a:rPr>
              <a:t>辨识自由开源软件许可证</a:t>
            </a:r>
            <a:r>
              <a:rPr lang="en-US" sz="2400" dirty="0">
                <a:solidFill>
                  <a:schemeClr val="dk1"/>
                </a:solidFill>
                <a:latin typeface="Times New Roman" pitchFamily="18" charset="0"/>
                <a:ea typeface="新細明體" pitchFamily="18" charset="-120"/>
                <a:cs typeface="Roboto"/>
                <a:sym typeface="Roboto"/>
              </a:rPr>
              <a:t> </a:t>
            </a:r>
          </a:p>
        </p:txBody>
      </p:sp>
      <p:sp>
        <p:nvSpPr>
          <p:cNvPr id="620" name="Shape 620"/>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zh-TW" altLang="en-US" sz="4000" dirty="0" smtClean="0">
                <a:solidFill>
                  <a:schemeClr val="dk2"/>
                </a:solidFill>
                <a:latin typeface="Times New Roman" pitchFamily="18" charset="0"/>
                <a:ea typeface="新細明體" pitchFamily="18" charset="-120"/>
                <a:cs typeface="Roboto"/>
                <a:sym typeface="Roboto"/>
              </a:rPr>
              <a:t>稽核程序源代码</a:t>
            </a:r>
            <a:endParaRPr lang="en-US" sz="4000" b="0" dirty="0">
              <a:solidFill>
                <a:schemeClr val="dk2"/>
              </a:solidFill>
              <a:latin typeface="Times New Roman" pitchFamily="18" charset="0"/>
              <a:ea typeface="新細明體" pitchFamily="18" charset="-120"/>
              <a:cs typeface="Roboto"/>
              <a:sym typeface="Roboto"/>
            </a:endParaRPr>
          </a:p>
        </p:txBody>
      </p:sp>
      <p:sp>
        <p:nvSpPr>
          <p:cNvPr id="621" name="Shape 621"/>
          <p:cNvSpPr/>
          <p:nvPr/>
        </p:nvSpPr>
        <p:spPr>
          <a:xfrm>
            <a:off x="2343125" y="1675766"/>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lvl="0" algn="ctr">
              <a:lnSpc>
                <a:spcPts val="1050"/>
              </a:lnSpc>
              <a:buSzPct val="25000"/>
            </a:pPr>
            <a:r>
              <a:rPr lang="zh-CN" altLang="en-US" sz="1100" b="1" dirty="0" smtClean="0">
                <a:latin typeface="Roboto"/>
                <a:ea typeface="Roboto"/>
                <a:cs typeface="Roboto"/>
                <a:sym typeface="Roboto"/>
              </a:rPr>
              <a:t>输入： </a:t>
            </a:r>
          </a:p>
          <a:p>
            <a:pPr lvl="0" algn="ctr">
              <a:lnSpc>
                <a:spcPts val="1050"/>
              </a:lnSpc>
              <a:buSzPct val="25000"/>
            </a:pPr>
            <a:r>
              <a:rPr lang="zh-CN" altLang="en-US" sz="1100" b="1" dirty="0" smtClean="0">
                <a:latin typeface="Roboto"/>
                <a:ea typeface="Roboto"/>
                <a:cs typeface="Roboto"/>
                <a:sym typeface="Roboto"/>
              </a:rPr>
              <a:t>自由开源软件</a:t>
            </a:r>
            <a:endParaRPr lang="en-US" sz="1100" b="1" dirty="0">
              <a:latin typeface="Roboto"/>
              <a:ea typeface="Roboto"/>
              <a:cs typeface="Roboto"/>
              <a:sym typeface="Roboto"/>
            </a:endParaRPr>
          </a:p>
        </p:txBody>
      </p:sp>
      <p:cxnSp>
        <p:nvCxnSpPr>
          <p:cNvPr id="622" name="Shape 622"/>
          <p:cNvCxnSpPr>
            <a:stCxn id="621" idx="3"/>
          </p:cNvCxnSpPr>
          <p:nvPr/>
        </p:nvCxnSpPr>
        <p:spPr>
          <a:xfrm>
            <a:off x="3198725" y="1909916"/>
            <a:ext cx="325200" cy="0"/>
          </a:xfrm>
          <a:prstGeom prst="straightConnector1">
            <a:avLst/>
          </a:prstGeom>
          <a:noFill/>
          <a:ln w="9525" cap="flat" cmpd="sng">
            <a:solidFill>
              <a:schemeClr val="dk1"/>
            </a:solidFill>
            <a:prstDash val="solid"/>
            <a:round/>
            <a:headEnd type="none" w="med" len="med"/>
            <a:tailEnd type="triangle" w="lg" len="lg"/>
          </a:ln>
        </p:spPr>
      </p:cxnSp>
      <p:sp>
        <p:nvSpPr>
          <p:cNvPr id="623" name="Shape 623"/>
          <p:cNvSpPr/>
          <p:nvPr/>
        </p:nvSpPr>
        <p:spPr>
          <a:xfrm>
            <a:off x="8296525" y="1675775"/>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lvl="0" algn="ctr">
              <a:lnSpc>
                <a:spcPts val="1050"/>
              </a:lnSpc>
              <a:buSzPct val="25000"/>
            </a:pPr>
            <a:r>
              <a:rPr lang="zh-CN" altLang="en-US" sz="1100" b="1" dirty="0" smtClean="0">
                <a:latin typeface="Roboto"/>
                <a:ea typeface="Roboto"/>
                <a:cs typeface="Roboto"/>
                <a:sym typeface="Roboto"/>
              </a:rPr>
              <a:t>输出：</a:t>
            </a:r>
          </a:p>
          <a:p>
            <a:pPr lvl="0" algn="ctr">
              <a:lnSpc>
                <a:spcPts val="1050"/>
              </a:lnSpc>
              <a:buSzPct val="25000"/>
            </a:pPr>
            <a:r>
              <a:rPr lang="zh-CN" altLang="en-US" sz="1100" b="1" dirty="0" smtClean="0">
                <a:latin typeface="Roboto"/>
                <a:ea typeface="Roboto"/>
                <a:cs typeface="Roboto"/>
                <a:sym typeface="Roboto"/>
              </a:rPr>
              <a:t>自由开源软件</a:t>
            </a:r>
          </a:p>
          <a:p>
            <a:pPr lvl="0" algn="ctr">
              <a:lnSpc>
                <a:spcPts val="1050"/>
              </a:lnSpc>
              <a:buSzPct val="25000"/>
            </a:pPr>
            <a:r>
              <a:rPr lang="en-US" altLang="zh-CN" sz="1100" b="1" dirty="0" smtClean="0">
                <a:latin typeface="Roboto"/>
                <a:ea typeface="Roboto"/>
                <a:cs typeface="Roboto"/>
                <a:sym typeface="Roboto"/>
              </a:rPr>
              <a:t>+</a:t>
            </a:r>
            <a:r>
              <a:rPr lang="zh-CN" altLang="en-US" sz="1100" b="1" dirty="0" smtClean="0">
                <a:latin typeface="Roboto"/>
                <a:ea typeface="Roboto"/>
                <a:cs typeface="Roboto"/>
                <a:sym typeface="Roboto"/>
              </a:rPr>
              <a:t>模组</a:t>
            </a:r>
          </a:p>
          <a:p>
            <a:pPr lvl="0" algn="ctr">
              <a:lnSpc>
                <a:spcPts val="1050"/>
              </a:lnSpc>
              <a:buSzPct val="25000"/>
            </a:pPr>
            <a:endParaRPr lang="en-US" sz="1100" b="1" dirty="0">
              <a:latin typeface="Roboto"/>
              <a:ea typeface="Roboto"/>
              <a:cs typeface="Roboto"/>
              <a:sym typeface="Roboto"/>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628"/>
        <p:cNvGrpSpPr/>
        <p:nvPr/>
      </p:nvGrpSpPr>
      <p:grpSpPr>
        <a:xfrm>
          <a:off x="0" y="0"/>
          <a:ext cx="0" cy="0"/>
          <a:chOff x="0" y="0"/>
          <a:chExt cx="0" cy="0"/>
        </a:xfrm>
      </p:grpSpPr>
      <p:sp>
        <p:nvSpPr>
          <p:cNvPr id="629" name="Shape 629"/>
          <p:cNvSpPr txBox="1"/>
          <p:nvPr/>
        </p:nvSpPr>
        <p:spPr>
          <a:xfrm>
            <a:off x="6061844" y="3675062"/>
            <a:ext cx="5504680" cy="2301874"/>
          </a:xfrm>
          <a:prstGeom prst="rect">
            <a:avLst/>
          </a:prstGeom>
          <a:noFill/>
          <a:ln>
            <a:noFill/>
          </a:ln>
        </p:spPr>
        <p:txBody>
          <a:bodyPr lIns="91425" tIns="45700" rIns="91425" bIns="45700" anchor="t" anchorCtr="0">
            <a:noAutofit/>
          </a:bodyPr>
          <a:lstStyle/>
          <a:p>
            <a:pPr marL="228600" marR="0" lvl="0" indent="-228600" algn="l" rtl="0">
              <a:lnSpc>
                <a:spcPct val="150000"/>
              </a:lnSpc>
              <a:spcBef>
                <a:spcPts val="0"/>
              </a:spcBef>
              <a:spcAft>
                <a:spcPts val="0"/>
              </a:spcAft>
              <a:buClr>
                <a:srgbClr val="0070C0"/>
              </a:buClr>
              <a:buSzPct val="100000"/>
              <a:buFont typeface="Arial"/>
              <a:buChar char="•"/>
            </a:pPr>
            <a:r>
              <a:rPr lang="zh-TW" altLang="en-US" sz="1800" u="sng" dirty="0" smtClean="0">
                <a:solidFill>
                  <a:srgbClr val="0070C0"/>
                </a:solidFill>
                <a:latin typeface="Times New Roman" pitchFamily="18" charset="0"/>
                <a:ea typeface="新細明體" pitchFamily="18" charset="-120"/>
                <a:cs typeface="Roboto"/>
                <a:sym typeface="Roboto"/>
              </a:rPr>
              <a:t>成果：</a:t>
            </a:r>
            <a:r>
              <a:rPr lang="en-US" sz="1800" b="0" i="0" u="sng" strike="noStrike" cap="none" dirty="0" smtClean="0">
                <a:solidFill>
                  <a:srgbClr val="0070C0"/>
                </a:solidFill>
                <a:latin typeface="Times New Roman" pitchFamily="18" charset="0"/>
                <a:ea typeface="新細明體" pitchFamily="18" charset="-120"/>
                <a:cs typeface="Roboto"/>
                <a:sym typeface="Roboto"/>
              </a:rPr>
              <a:t> </a:t>
            </a:r>
          </a:p>
          <a:p>
            <a:pPr marL="685800" marR="0" lvl="0" indent="0" algn="l" rtl="0">
              <a:lnSpc>
                <a:spcPct val="150000"/>
              </a:lnSpc>
              <a:spcBef>
                <a:spcPts val="0"/>
              </a:spcBef>
              <a:buSzPct val="25000"/>
              <a:buNone/>
            </a:pPr>
            <a:r>
              <a:rPr lang="zh-TW" altLang="en-US" sz="1600" dirty="0" smtClean="0">
                <a:solidFill>
                  <a:schemeClr val="dk1"/>
                </a:solidFill>
                <a:latin typeface="Times New Roman" pitchFamily="18" charset="0"/>
                <a:ea typeface="新細明體" pitchFamily="18" charset="-120"/>
                <a:cs typeface="Roboto"/>
                <a:sym typeface="Roboto"/>
              </a:rPr>
              <a:t>对报告里每一个被标记的文档作处理，及对任何标记许可冲突的状况作处理</a:t>
            </a:r>
            <a:endParaRPr lang="en-US" sz="1600" dirty="0" smtClean="0">
              <a:solidFill>
                <a:schemeClr val="dk1"/>
              </a:solidFill>
              <a:latin typeface="Times New Roman" pitchFamily="18" charset="0"/>
              <a:ea typeface="新細明體" pitchFamily="18" charset="-120"/>
              <a:cs typeface="Roboto"/>
              <a:sym typeface="Roboto"/>
            </a:endParaRPr>
          </a:p>
          <a:p>
            <a:pPr marL="685800" marR="0" lvl="0" indent="0" algn="l" rtl="0">
              <a:lnSpc>
                <a:spcPct val="150000"/>
              </a:lnSpc>
              <a:spcBef>
                <a:spcPts val="0"/>
              </a:spcBef>
              <a:buNone/>
            </a:pPr>
            <a:endParaRPr sz="1600" dirty="0">
              <a:solidFill>
                <a:schemeClr val="dk1"/>
              </a:solidFill>
              <a:latin typeface="Times New Roman" pitchFamily="18" charset="0"/>
              <a:ea typeface="新細明體" pitchFamily="18" charset="-120"/>
              <a:cs typeface="Roboto"/>
              <a:sym typeface="Roboto"/>
            </a:endParaRPr>
          </a:p>
        </p:txBody>
      </p:sp>
      <p:sp>
        <p:nvSpPr>
          <p:cNvPr id="630" name="Shape 630"/>
          <p:cNvSpPr txBox="1"/>
          <p:nvPr/>
        </p:nvSpPr>
        <p:spPr>
          <a:xfrm>
            <a:off x="433387" y="3721100"/>
            <a:ext cx="5536638" cy="2619375"/>
          </a:xfrm>
          <a:prstGeom prst="rect">
            <a:avLst/>
          </a:prstGeom>
          <a:noFill/>
          <a:ln>
            <a:noFill/>
          </a:ln>
        </p:spPr>
        <p:txBody>
          <a:bodyPr lIns="91425" tIns="45700" rIns="91425" bIns="45700" anchor="t" anchorCtr="0">
            <a:noAutofit/>
          </a:bodyPr>
          <a:lstStyle/>
          <a:p>
            <a:pPr marL="228600" marR="0" lvl="0" indent="-228600" algn="l" rtl="0">
              <a:lnSpc>
                <a:spcPct val="150000"/>
              </a:lnSpc>
              <a:spcBef>
                <a:spcPts val="0"/>
              </a:spcBef>
              <a:spcAft>
                <a:spcPts val="0"/>
              </a:spcAft>
              <a:buClr>
                <a:srgbClr val="0070C0"/>
              </a:buClr>
              <a:buSzPct val="100000"/>
              <a:buFont typeface="Arial"/>
              <a:buChar char="•"/>
            </a:pPr>
            <a:r>
              <a:rPr lang="zh-TW" altLang="en-US" sz="1800" u="sng" dirty="0" smtClean="0">
                <a:solidFill>
                  <a:srgbClr val="0070C0"/>
                </a:solidFill>
                <a:latin typeface="Times New Roman" pitchFamily="18" charset="0"/>
                <a:ea typeface="新細明體" pitchFamily="18" charset="-120"/>
                <a:cs typeface="Roboto"/>
                <a:sym typeface="Roboto"/>
              </a:rPr>
              <a:t>步骤：</a:t>
            </a:r>
            <a:r>
              <a:rPr lang="en-US" sz="1800" b="0" i="0" u="sng" strike="noStrike" cap="none" dirty="0" smtClean="0">
                <a:solidFill>
                  <a:srgbClr val="0070C0"/>
                </a:solidFill>
                <a:latin typeface="Times New Roman" pitchFamily="18" charset="0"/>
                <a:ea typeface="新細明體" pitchFamily="18" charset="-120"/>
                <a:cs typeface="Roboto"/>
                <a:sym typeface="Roboto"/>
              </a:rPr>
              <a:t> </a:t>
            </a:r>
            <a:endParaRPr lang="en-US" sz="1800" b="0" i="0" u="sng" strike="noStrike" cap="none" dirty="0">
              <a:solidFill>
                <a:srgbClr val="0070C0"/>
              </a:solidFill>
              <a:latin typeface="Times New Roman" pitchFamily="18" charset="0"/>
              <a:ea typeface="新細明體" pitchFamily="18" charset="-120"/>
              <a:cs typeface="Roboto"/>
              <a:sym typeface="Roboto"/>
            </a:endParaRPr>
          </a:p>
          <a:p>
            <a:pPr marL="742950" lvl="1" indent="-285750">
              <a:lnSpc>
                <a:spcPct val="150000"/>
              </a:lnSpc>
              <a:spcBef>
                <a:spcPts val="500"/>
              </a:spcBef>
              <a:buClr>
                <a:schemeClr val="dk1"/>
              </a:buClr>
              <a:buSzPct val="100000"/>
              <a:buFont typeface="Arial"/>
              <a:buChar char="•"/>
            </a:pPr>
            <a:r>
              <a:rPr lang="zh-TW" altLang="en-US" sz="1600" dirty="0" smtClean="0">
                <a:solidFill>
                  <a:schemeClr val="dk1"/>
                </a:solidFill>
                <a:latin typeface="Times New Roman" pitchFamily="18" charset="0"/>
                <a:ea typeface="新細明體" pitchFamily="18" charset="-120"/>
                <a:cs typeface="Roboto"/>
                <a:sym typeface="Roboto"/>
              </a:rPr>
              <a:t>提供反馈予相应的工程师，以处理在稽核报告里，与你的自由开源软件政策冲突的疑虑</a:t>
            </a:r>
            <a:endParaRPr lang="en-US" sz="1600" b="0" i="0" u="none" strike="noStrike" cap="none" dirty="0">
              <a:solidFill>
                <a:schemeClr val="dk1"/>
              </a:solidFill>
              <a:latin typeface="Times New Roman" pitchFamily="18" charset="0"/>
              <a:ea typeface="新細明體" pitchFamily="18" charset="-120"/>
              <a:cs typeface="Roboto"/>
              <a:sym typeface="Roboto"/>
            </a:endParaRPr>
          </a:p>
          <a:p>
            <a:pPr marL="685800" marR="0" lvl="1" indent="-228600" algn="l" rtl="0">
              <a:lnSpc>
                <a:spcPct val="150000"/>
              </a:lnSpc>
              <a:spcBef>
                <a:spcPts val="500"/>
              </a:spcBef>
              <a:spcAft>
                <a:spcPts val="0"/>
              </a:spcAft>
              <a:buClr>
                <a:schemeClr val="dk1"/>
              </a:buClr>
              <a:buSzPct val="100000"/>
              <a:buFont typeface="Arial"/>
              <a:buChar char="•"/>
            </a:pPr>
            <a:r>
              <a:rPr lang="zh-TW" altLang="en-US" sz="1600" b="0" i="0" u="none" strike="noStrike" cap="none" dirty="0" smtClean="0">
                <a:solidFill>
                  <a:schemeClr val="dk1"/>
                </a:solidFill>
                <a:latin typeface="Times New Roman" pitchFamily="18" charset="0"/>
                <a:ea typeface="新細明體" pitchFamily="18" charset="-120"/>
                <a:cs typeface="Roboto"/>
                <a:sym typeface="Roboto"/>
              </a:rPr>
              <a:t>该工程师接续就相关的程序源代码实施自由开源软件审核</a:t>
            </a:r>
            <a:r>
              <a:rPr lang="en-US" altLang="zh-TW" sz="1600" b="0" i="0" u="none" strike="noStrike" cap="none" dirty="0" smtClean="0">
                <a:solidFill>
                  <a:schemeClr val="dk1"/>
                </a:solidFill>
                <a:latin typeface="Times New Roman" pitchFamily="18" charset="0"/>
                <a:ea typeface="新細明體" pitchFamily="18" charset="-120"/>
                <a:cs typeface="Roboto"/>
                <a:sym typeface="Roboto"/>
              </a:rPr>
              <a:t>(</a:t>
            </a:r>
            <a:r>
              <a:rPr lang="zh-TW" altLang="en-US" sz="1600" b="0" i="0" u="none" strike="noStrike" cap="none" dirty="0" smtClean="0">
                <a:solidFill>
                  <a:schemeClr val="dk1"/>
                </a:solidFill>
                <a:latin typeface="Times New Roman" pitchFamily="18" charset="0"/>
                <a:ea typeface="新細明體" pitchFamily="18" charset="-120"/>
                <a:cs typeface="Roboto"/>
                <a:sym typeface="Roboto"/>
              </a:rPr>
              <a:t>样板可参阅下一张简报</a:t>
            </a:r>
            <a:r>
              <a:rPr lang="en-US" altLang="zh-TW" sz="1600" b="0" i="0" u="none" strike="noStrike" cap="none" dirty="0" smtClean="0">
                <a:solidFill>
                  <a:schemeClr val="dk1"/>
                </a:solidFill>
                <a:latin typeface="Times New Roman" pitchFamily="18" charset="0"/>
                <a:ea typeface="新細明體" pitchFamily="18" charset="-120"/>
                <a:cs typeface="Roboto"/>
                <a:sym typeface="Roboto"/>
              </a:rPr>
              <a:t>)</a:t>
            </a:r>
            <a:endParaRPr lang="en-US" sz="1600" b="0" i="0" u="none" strike="noStrike" cap="none" dirty="0">
              <a:solidFill>
                <a:schemeClr val="dk1"/>
              </a:solidFill>
              <a:latin typeface="Times New Roman" pitchFamily="18" charset="0"/>
              <a:ea typeface="新細明體" pitchFamily="18" charset="-120"/>
              <a:cs typeface="Roboto"/>
              <a:sym typeface="Roboto"/>
            </a:endParaRPr>
          </a:p>
          <a:p>
            <a:pPr marL="685800" marR="0" lvl="1" indent="-228600" algn="l" rtl="0">
              <a:lnSpc>
                <a:spcPct val="150000"/>
              </a:lnSpc>
              <a:spcBef>
                <a:spcPts val="500"/>
              </a:spcBef>
              <a:buClr>
                <a:schemeClr val="dk1"/>
              </a:buClr>
              <a:buFont typeface="Arial"/>
              <a:buNone/>
            </a:pPr>
            <a:endParaRPr sz="1600" b="0" i="0" u="none" strike="noStrike" cap="none" dirty="0">
              <a:solidFill>
                <a:schemeClr val="dk1"/>
              </a:solidFill>
              <a:latin typeface="Times New Roman" pitchFamily="18" charset="0"/>
              <a:ea typeface="新細明體" pitchFamily="18" charset="-120"/>
              <a:cs typeface="Roboto"/>
              <a:sym typeface="Roboto"/>
            </a:endParaRPr>
          </a:p>
        </p:txBody>
      </p:sp>
      <p:sp>
        <p:nvSpPr>
          <p:cNvPr id="631" name="Shape 631"/>
          <p:cNvSpPr/>
          <p:nvPr/>
        </p:nvSpPr>
        <p:spPr>
          <a:xfrm>
            <a:off x="246508" y="3070794"/>
            <a:ext cx="7240676"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zh-TW" altLang="en-US" sz="2400" dirty="0" smtClean="0">
                <a:solidFill>
                  <a:schemeClr val="dk1"/>
                </a:solidFill>
                <a:latin typeface="Times New Roman" pitchFamily="18" charset="0"/>
                <a:ea typeface="新細明體" pitchFamily="18" charset="-120"/>
                <a:cs typeface="Roboto"/>
                <a:sym typeface="Roboto"/>
              </a:rPr>
              <a:t>处理稽核过程辨识出的所有疑虑</a:t>
            </a:r>
            <a:endParaRPr lang="en-US" sz="2400" dirty="0">
              <a:solidFill>
                <a:schemeClr val="dk1"/>
              </a:solidFill>
              <a:latin typeface="Times New Roman" pitchFamily="18" charset="0"/>
              <a:ea typeface="新細明體" pitchFamily="18" charset="-120"/>
              <a:cs typeface="Roboto"/>
              <a:sym typeface="Roboto"/>
            </a:endParaRPr>
          </a:p>
        </p:txBody>
      </p:sp>
      <p:sp>
        <p:nvSpPr>
          <p:cNvPr id="632" name="Shape 632"/>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zh-TW" altLang="en-US" sz="4000" dirty="0" smtClean="0">
                <a:solidFill>
                  <a:schemeClr val="dk2"/>
                </a:solidFill>
                <a:latin typeface="Times New Roman" pitchFamily="18" charset="0"/>
                <a:ea typeface="新細明體" pitchFamily="18" charset="-120"/>
                <a:cs typeface="Roboto"/>
                <a:sym typeface="Roboto"/>
              </a:rPr>
              <a:t>处理疑虑</a:t>
            </a:r>
            <a:endParaRPr lang="en-US" sz="4000" b="0" dirty="0">
              <a:solidFill>
                <a:schemeClr val="dk2"/>
              </a:solidFill>
              <a:latin typeface="Times New Roman" pitchFamily="18" charset="0"/>
              <a:ea typeface="新細明體" pitchFamily="18" charset="-120"/>
              <a:cs typeface="Roboto"/>
              <a:sym typeface="Roboto"/>
            </a:endParaRPr>
          </a:p>
        </p:txBody>
      </p:sp>
      <p:sp>
        <p:nvSpPr>
          <p:cNvPr id="633" name="Shape 633"/>
          <p:cNvSpPr/>
          <p:nvPr/>
        </p:nvSpPr>
        <p:spPr>
          <a:xfrm>
            <a:off x="3419746" y="961296"/>
            <a:ext cx="5032743" cy="2336956"/>
          </a:xfrm>
          <a:prstGeom prst="cloudCallout">
            <a:avLst>
              <a:gd name="adj1" fmla="val -24583"/>
              <a:gd name="adj2" fmla="val 15722"/>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Roboto"/>
              <a:ea typeface="Roboto"/>
              <a:cs typeface="Roboto"/>
              <a:sym typeface="Roboto"/>
            </a:endParaRPr>
          </a:p>
        </p:txBody>
      </p:sp>
      <p:cxnSp>
        <p:nvCxnSpPr>
          <p:cNvPr id="634" name="Shape 634"/>
          <p:cNvCxnSpPr>
            <a:stCxn id="633" idx="2"/>
          </p:cNvCxnSpPr>
          <p:nvPr/>
        </p:nvCxnSpPr>
        <p:spPr>
          <a:xfrm>
            <a:off x="8448295" y="2129775"/>
            <a:ext cx="559200" cy="0"/>
          </a:xfrm>
          <a:prstGeom prst="straightConnector1">
            <a:avLst/>
          </a:prstGeom>
          <a:noFill/>
          <a:ln w="9525" cap="flat" cmpd="sng">
            <a:solidFill>
              <a:schemeClr val="dk1"/>
            </a:solidFill>
            <a:prstDash val="solid"/>
            <a:round/>
            <a:headEnd type="none" w="med" len="med"/>
            <a:tailEnd type="triangle" w="lg" len="lg"/>
          </a:ln>
        </p:spPr>
      </p:cxnSp>
      <p:sp>
        <p:nvSpPr>
          <p:cNvPr id="635" name="Shape 635"/>
          <p:cNvSpPr/>
          <p:nvPr/>
        </p:nvSpPr>
        <p:spPr>
          <a:xfrm rot="10800000">
            <a:off x="4513902" y="1033353"/>
            <a:ext cx="559193" cy="1752717"/>
          </a:xfrm>
          <a:prstGeom prst="rect">
            <a:avLst/>
          </a:prstGeom>
          <a:gradFill>
            <a:gsLst>
              <a:gs pos="0">
                <a:srgbClr val="95E5FF"/>
              </a:gs>
              <a:gs pos="35000">
                <a:srgbClr val="B4EBFF"/>
              </a:gs>
              <a:gs pos="100000">
                <a:srgbClr val="E0F7FF"/>
              </a:gs>
            </a:gsLst>
            <a:lin ang="16200038" scaled="0"/>
          </a:gradFill>
          <a:ln w="9525" cap="flat" cmpd="sng">
            <a:solidFill>
              <a:srgbClr val="55B4E5"/>
            </a:solidFill>
            <a:prstDash val="solid"/>
            <a:miter/>
            <a:headEnd type="none" w="med" len="med"/>
            <a:tailEnd type="none" w="med" len="med"/>
          </a:ln>
          <a:effectLst>
            <a:outerShdw blurRad="63500" dist="20000" dir="5400000" rotWithShape="0">
              <a:srgbClr val="000000">
                <a:alpha val="37650"/>
              </a:srgbClr>
            </a:outerShdw>
          </a:effectLst>
        </p:spPr>
        <p:txBody>
          <a:bodyPr lIns="91425" tIns="91425" rIns="91425" bIns="91425" anchor="ctr" anchorCtr="0">
            <a:noAutofit/>
          </a:bodyPr>
          <a:lstStyle/>
          <a:p>
            <a:pPr lvl="0">
              <a:spcBef>
                <a:spcPts val="0"/>
              </a:spcBef>
              <a:buNone/>
            </a:pPr>
            <a:endParaRPr/>
          </a:p>
        </p:txBody>
      </p:sp>
      <p:sp>
        <p:nvSpPr>
          <p:cNvPr id="636" name="Shape 636"/>
          <p:cNvSpPr txBox="1"/>
          <p:nvPr/>
        </p:nvSpPr>
        <p:spPr>
          <a:xfrm rot="-5400000">
            <a:off x="4103537" y="1620377"/>
            <a:ext cx="1752717" cy="559193"/>
          </a:xfrm>
          <a:prstGeom prst="rect">
            <a:avLst/>
          </a:prstGeom>
          <a:noFill/>
          <a:ln>
            <a:noFill/>
          </a:ln>
        </p:spPr>
        <p:txBody>
          <a:bodyPr lIns="91425" tIns="45700" rIns="91425" bIns="45700" anchor="ctr" anchorCtr="1">
            <a:noAutofit/>
          </a:bodyPr>
          <a:lstStyle/>
          <a:p>
            <a:pPr lvl="0" algn="ctr">
              <a:buSzPct val="25000"/>
            </a:pPr>
            <a:r>
              <a:rPr lang="zh-TW" altLang="en-US" sz="1000" b="1" dirty="0" smtClean="0">
                <a:latin typeface="Roboto"/>
                <a:ea typeface="Roboto"/>
                <a:cs typeface="Roboto"/>
                <a:sym typeface="Roboto"/>
              </a:rPr>
              <a:t>疑虑处理疑慮</a:t>
            </a:r>
            <a:endParaRPr lang="en-US" sz="1000" b="1" dirty="0">
              <a:solidFill>
                <a:srgbClr val="000000"/>
              </a:solidFill>
              <a:latin typeface="Roboto"/>
              <a:ea typeface="Roboto"/>
              <a:cs typeface="Roboto"/>
              <a:sym typeface="Roboto"/>
            </a:endParaRPr>
          </a:p>
        </p:txBody>
      </p:sp>
      <p:sp>
        <p:nvSpPr>
          <p:cNvPr id="637" name="Shape 637"/>
          <p:cNvSpPr/>
          <p:nvPr/>
        </p:nvSpPr>
        <p:spPr>
          <a:xfrm rot="-5400000">
            <a:off x="3405884" y="1661274"/>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lvl="0" algn="ctr">
              <a:buSzPct val="25000"/>
            </a:pPr>
            <a:r>
              <a:rPr lang="zh-TW" altLang="en-US" sz="1100" b="1" dirty="0" smtClean="0">
                <a:latin typeface="Roboto"/>
                <a:ea typeface="Roboto"/>
                <a:cs typeface="Roboto"/>
                <a:sym typeface="Roboto"/>
              </a:rPr>
              <a:t>辨识</a:t>
            </a:r>
            <a:endParaRPr lang="en-US" sz="1100" b="1" dirty="0">
              <a:solidFill>
                <a:srgbClr val="000000"/>
              </a:solidFill>
              <a:latin typeface="Roboto"/>
              <a:ea typeface="Roboto"/>
              <a:cs typeface="Roboto"/>
              <a:sym typeface="Roboto"/>
            </a:endParaRPr>
          </a:p>
        </p:txBody>
      </p:sp>
      <p:sp>
        <p:nvSpPr>
          <p:cNvPr id="638" name="Shape 638"/>
          <p:cNvSpPr/>
          <p:nvPr/>
        </p:nvSpPr>
        <p:spPr>
          <a:xfrm rot="-5400000">
            <a:off x="3897975" y="1643747"/>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lvl="0" algn="ctr">
              <a:buSzPct val="25000"/>
            </a:pPr>
            <a:r>
              <a:rPr lang="zh-TW" altLang="en-US" sz="1100" b="1" dirty="0" smtClean="0">
                <a:latin typeface="Roboto"/>
                <a:ea typeface="Roboto"/>
                <a:cs typeface="Roboto"/>
                <a:sym typeface="Roboto"/>
              </a:rPr>
              <a:t>稽核</a:t>
            </a:r>
            <a:endParaRPr lang="en-US" sz="1100" b="1" dirty="0">
              <a:solidFill>
                <a:srgbClr val="000000"/>
              </a:solidFill>
              <a:latin typeface="Roboto"/>
              <a:ea typeface="Roboto"/>
              <a:cs typeface="Roboto"/>
              <a:sym typeface="Roboto"/>
            </a:endParaRPr>
          </a:p>
        </p:txBody>
      </p:sp>
      <p:sp>
        <p:nvSpPr>
          <p:cNvPr id="639" name="Shape 639"/>
          <p:cNvSpPr/>
          <p:nvPr/>
        </p:nvSpPr>
        <p:spPr>
          <a:xfrm rot="-5400000">
            <a:off x="4938075" y="1651537"/>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lvl="0" algn="ctr">
              <a:buSzPct val="25000"/>
            </a:pPr>
            <a:r>
              <a:rPr lang="zh-TW" altLang="en-US" sz="1100" b="1" dirty="0" smtClean="0">
                <a:latin typeface="Roboto"/>
                <a:ea typeface="Roboto"/>
                <a:cs typeface="Roboto"/>
                <a:sym typeface="Roboto"/>
              </a:rPr>
              <a:t>审核</a:t>
            </a:r>
            <a:endParaRPr lang="en-US" sz="1100" b="1" dirty="0">
              <a:solidFill>
                <a:srgbClr val="000000"/>
              </a:solidFill>
              <a:latin typeface="Roboto"/>
              <a:ea typeface="Roboto"/>
              <a:cs typeface="Roboto"/>
              <a:sym typeface="Roboto"/>
            </a:endParaRPr>
          </a:p>
        </p:txBody>
      </p:sp>
      <p:sp>
        <p:nvSpPr>
          <p:cNvPr id="640" name="Shape 640"/>
          <p:cNvSpPr/>
          <p:nvPr/>
        </p:nvSpPr>
        <p:spPr>
          <a:xfrm rot="-5400000">
            <a:off x="5404070" y="1651537"/>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lvl="0" algn="ctr">
              <a:buSzPct val="25000"/>
            </a:pPr>
            <a:r>
              <a:rPr lang="zh-TW" altLang="en-US" sz="1100" b="1" dirty="0" smtClean="0">
                <a:latin typeface="Roboto"/>
                <a:ea typeface="Roboto"/>
                <a:cs typeface="Roboto"/>
                <a:sym typeface="Roboto"/>
              </a:rPr>
              <a:t>核可</a:t>
            </a:r>
            <a:endParaRPr lang="en-US" sz="1100" b="1" dirty="0">
              <a:solidFill>
                <a:srgbClr val="000000"/>
              </a:solidFill>
              <a:latin typeface="Roboto"/>
              <a:ea typeface="Roboto"/>
              <a:cs typeface="Roboto"/>
              <a:sym typeface="Roboto"/>
            </a:endParaRPr>
          </a:p>
        </p:txBody>
      </p:sp>
      <p:sp>
        <p:nvSpPr>
          <p:cNvPr id="641" name="Shape 641"/>
          <p:cNvSpPr/>
          <p:nvPr/>
        </p:nvSpPr>
        <p:spPr>
          <a:xfrm rot="-5400000">
            <a:off x="5866336" y="1647642"/>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lvl="0" algn="ctr">
              <a:buSzPct val="25000"/>
            </a:pPr>
            <a:r>
              <a:rPr lang="zh-TW" altLang="en-US" sz="1100" b="1" dirty="0" smtClean="0">
                <a:latin typeface="Roboto"/>
                <a:ea typeface="Roboto"/>
                <a:cs typeface="Roboto"/>
                <a:sym typeface="Roboto"/>
              </a:rPr>
              <a:t>纪录</a:t>
            </a:r>
            <a:endParaRPr lang="en-US" sz="1100" b="1" dirty="0">
              <a:solidFill>
                <a:srgbClr val="000000"/>
              </a:solidFill>
              <a:latin typeface="Roboto"/>
              <a:ea typeface="Roboto"/>
              <a:cs typeface="Roboto"/>
              <a:sym typeface="Roboto"/>
            </a:endParaRPr>
          </a:p>
        </p:txBody>
      </p:sp>
      <p:sp>
        <p:nvSpPr>
          <p:cNvPr id="642" name="Shape 642"/>
          <p:cNvSpPr/>
          <p:nvPr/>
        </p:nvSpPr>
        <p:spPr>
          <a:xfrm rot="-5400000">
            <a:off x="6330467" y="1641799"/>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lvl="0" algn="ctr">
              <a:buSzPct val="25000"/>
            </a:pPr>
            <a:r>
              <a:rPr lang="zh-TW" altLang="en-US" sz="1100" b="1" dirty="0" smtClean="0">
                <a:latin typeface="Roboto"/>
                <a:ea typeface="Roboto"/>
                <a:cs typeface="Roboto"/>
                <a:sym typeface="Roboto"/>
              </a:rPr>
              <a:t>聲明</a:t>
            </a:r>
            <a:endParaRPr lang="en-US" sz="1100" b="1" dirty="0">
              <a:solidFill>
                <a:srgbClr val="000000"/>
              </a:solidFill>
              <a:latin typeface="Roboto"/>
              <a:ea typeface="Roboto"/>
              <a:cs typeface="Roboto"/>
              <a:sym typeface="Roboto"/>
            </a:endParaRPr>
          </a:p>
        </p:txBody>
      </p:sp>
      <p:sp>
        <p:nvSpPr>
          <p:cNvPr id="643" name="Shape 643"/>
          <p:cNvSpPr/>
          <p:nvPr/>
        </p:nvSpPr>
        <p:spPr>
          <a:xfrm rot="-5400000">
            <a:off x="6794598" y="1641799"/>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lvl="0" algn="ctr">
              <a:buSzPct val="25000"/>
            </a:pPr>
            <a:r>
              <a:rPr lang="zh-TW" altLang="en-US" sz="1100" b="1" dirty="0" smtClean="0">
                <a:latin typeface="Roboto"/>
                <a:ea typeface="Roboto"/>
                <a:cs typeface="Roboto"/>
                <a:sym typeface="Roboto"/>
              </a:rPr>
              <a:t>验证</a:t>
            </a:r>
            <a:endParaRPr lang="en-US" sz="1100" b="1" dirty="0">
              <a:solidFill>
                <a:srgbClr val="000000"/>
              </a:solidFill>
              <a:latin typeface="Roboto"/>
              <a:ea typeface="Roboto"/>
              <a:cs typeface="Roboto"/>
              <a:sym typeface="Roboto"/>
            </a:endParaRPr>
          </a:p>
        </p:txBody>
      </p:sp>
      <p:sp>
        <p:nvSpPr>
          <p:cNvPr id="644" name="Shape 644"/>
          <p:cNvSpPr/>
          <p:nvPr/>
        </p:nvSpPr>
        <p:spPr>
          <a:xfrm rot="-5400000">
            <a:off x="7258729" y="1635957"/>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lvl="0" algn="ctr">
              <a:buSzPct val="25000"/>
            </a:pPr>
            <a:r>
              <a:rPr lang="zh-TW" altLang="en-US" sz="1100" b="1" dirty="0" smtClean="0">
                <a:latin typeface="Roboto"/>
                <a:ea typeface="Roboto"/>
                <a:cs typeface="Roboto"/>
                <a:sym typeface="Roboto"/>
              </a:rPr>
              <a:t>发行</a:t>
            </a:r>
            <a:endParaRPr lang="en-US" sz="1100" b="1" dirty="0">
              <a:solidFill>
                <a:srgbClr val="000000"/>
              </a:solidFill>
              <a:latin typeface="Roboto"/>
              <a:ea typeface="Roboto"/>
              <a:cs typeface="Roboto"/>
              <a:sym typeface="Roboto"/>
            </a:endParaRPr>
          </a:p>
        </p:txBody>
      </p:sp>
      <p:sp>
        <p:nvSpPr>
          <p:cNvPr id="645" name="Shape 645"/>
          <p:cNvSpPr/>
          <p:nvPr/>
        </p:nvSpPr>
        <p:spPr>
          <a:xfrm rot="-5400000">
            <a:off x="7730315" y="1635957"/>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lvl="0" algn="ctr">
              <a:buSzPct val="25000"/>
            </a:pPr>
            <a:r>
              <a:rPr lang="zh-TW" altLang="en-US" sz="1100" b="1" dirty="0" smtClean="0">
                <a:latin typeface="Roboto"/>
                <a:ea typeface="Roboto"/>
                <a:cs typeface="Roboto"/>
                <a:sym typeface="Roboto"/>
              </a:rPr>
              <a:t>验证</a:t>
            </a:r>
            <a:endParaRPr lang="en-US" sz="1100" b="1" dirty="0">
              <a:solidFill>
                <a:srgbClr val="000000"/>
              </a:solidFill>
              <a:latin typeface="Roboto"/>
              <a:ea typeface="Roboto"/>
              <a:cs typeface="Roboto"/>
              <a:sym typeface="Roboto"/>
            </a:endParaRPr>
          </a:p>
        </p:txBody>
      </p:sp>
      <p:cxnSp>
        <p:nvCxnSpPr>
          <p:cNvPr id="646" name="Shape 646"/>
          <p:cNvCxnSpPr/>
          <p:nvPr/>
        </p:nvCxnSpPr>
        <p:spPr>
          <a:xfrm>
            <a:off x="3688159" y="1975925"/>
            <a:ext cx="0" cy="0"/>
          </a:xfrm>
          <a:prstGeom prst="straightConnector1">
            <a:avLst/>
          </a:prstGeom>
          <a:noFill/>
          <a:ln w="9525" cap="flat" cmpd="sng">
            <a:solidFill>
              <a:schemeClr val="dk1"/>
            </a:solidFill>
            <a:prstDash val="solid"/>
            <a:round/>
            <a:headEnd type="none" w="med" len="med"/>
            <a:tailEnd type="none" w="med" len="med"/>
          </a:ln>
        </p:spPr>
      </p:cxnSp>
      <p:sp>
        <p:nvSpPr>
          <p:cNvPr id="647" name="Shape 647"/>
          <p:cNvSpPr/>
          <p:nvPr/>
        </p:nvSpPr>
        <p:spPr>
          <a:xfrm>
            <a:off x="2235225" y="1835691"/>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lvl="0" algn="ctr">
              <a:lnSpc>
                <a:spcPts val="1050"/>
              </a:lnSpc>
              <a:buSzPct val="25000"/>
            </a:pPr>
            <a:r>
              <a:rPr lang="zh-CN" altLang="en-US" sz="1100" b="1" dirty="0" smtClean="0">
                <a:latin typeface="Roboto"/>
                <a:ea typeface="Roboto"/>
                <a:cs typeface="Roboto"/>
                <a:sym typeface="Roboto"/>
              </a:rPr>
              <a:t>输入： </a:t>
            </a:r>
          </a:p>
          <a:p>
            <a:pPr lvl="0" algn="ctr">
              <a:lnSpc>
                <a:spcPts val="1050"/>
              </a:lnSpc>
              <a:buSzPct val="25000"/>
            </a:pPr>
            <a:r>
              <a:rPr lang="zh-CN" altLang="en-US" sz="1100" b="1" dirty="0" smtClean="0">
                <a:latin typeface="Roboto"/>
                <a:ea typeface="Roboto"/>
                <a:cs typeface="Roboto"/>
                <a:sym typeface="Roboto"/>
              </a:rPr>
              <a:t>自由开源软件</a:t>
            </a:r>
            <a:endParaRPr lang="en-US" sz="1100" b="1" dirty="0">
              <a:latin typeface="Roboto"/>
              <a:ea typeface="Roboto"/>
              <a:cs typeface="Roboto"/>
              <a:sym typeface="Roboto"/>
            </a:endParaRPr>
          </a:p>
        </p:txBody>
      </p:sp>
      <p:cxnSp>
        <p:nvCxnSpPr>
          <p:cNvPr id="648" name="Shape 648"/>
          <p:cNvCxnSpPr>
            <a:stCxn id="647" idx="3"/>
          </p:cNvCxnSpPr>
          <p:nvPr/>
        </p:nvCxnSpPr>
        <p:spPr>
          <a:xfrm>
            <a:off x="3090825" y="2069841"/>
            <a:ext cx="325200" cy="0"/>
          </a:xfrm>
          <a:prstGeom prst="straightConnector1">
            <a:avLst/>
          </a:prstGeom>
          <a:noFill/>
          <a:ln w="9525" cap="flat" cmpd="sng">
            <a:solidFill>
              <a:schemeClr val="dk1"/>
            </a:solidFill>
            <a:prstDash val="solid"/>
            <a:round/>
            <a:headEnd type="none" w="med" len="med"/>
            <a:tailEnd type="triangle" w="lg" len="lg"/>
          </a:ln>
        </p:spPr>
      </p:cxnSp>
      <p:sp>
        <p:nvSpPr>
          <p:cNvPr id="649" name="Shape 649"/>
          <p:cNvSpPr/>
          <p:nvPr/>
        </p:nvSpPr>
        <p:spPr>
          <a:xfrm>
            <a:off x="8970675" y="1895625"/>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lvl="0" algn="ctr">
              <a:lnSpc>
                <a:spcPts val="1050"/>
              </a:lnSpc>
              <a:buSzPct val="25000"/>
            </a:pPr>
            <a:r>
              <a:rPr lang="zh-CN" altLang="en-US" sz="1100" b="1" dirty="0" smtClean="0">
                <a:latin typeface="Roboto"/>
                <a:ea typeface="Roboto"/>
                <a:cs typeface="Roboto"/>
                <a:sym typeface="Roboto"/>
              </a:rPr>
              <a:t>输出：</a:t>
            </a:r>
          </a:p>
          <a:p>
            <a:pPr lvl="0" algn="ctr">
              <a:lnSpc>
                <a:spcPts val="1050"/>
              </a:lnSpc>
              <a:buSzPct val="25000"/>
            </a:pPr>
            <a:r>
              <a:rPr lang="zh-CN" altLang="en-US" sz="1100" b="1" dirty="0" smtClean="0">
                <a:latin typeface="Roboto"/>
                <a:ea typeface="Roboto"/>
                <a:cs typeface="Roboto"/>
                <a:sym typeface="Roboto"/>
              </a:rPr>
              <a:t>自由开源软件</a:t>
            </a:r>
          </a:p>
          <a:p>
            <a:pPr lvl="0" algn="ctr">
              <a:lnSpc>
                <a:spcPts val="1050"/>
              </a:lnSpc>
              <a:buSzPct val="25000"/>
            </a:pPr>
            <a:r>
              <a:rPr lang="en-US" altLang="zh-CN" sz="1100" b="1" dirty="0" smtClean="0">
                <a:latin typeface="Roboto"/>
                <a:ea typeface="Roboto"/>
                <a:cs typeface="Roboto"/>
                <a:sym typeface="Roboto"/>
              </a:rPr>
              <a:t>+</a:t>
            </a:r>
            <a:r>
              <a:rPr lang="zh-CN" altLang="en-US" sz="1100" b="1" dirty="0" smtClean="0">
                <a:latin typeface="Roboto"/>
                <a:ea typeface="Roboto"/>
                <a:cs typeface="Roboto"/>
                <a:sym typeface="Roboto"/>
              </a:rPr>
              <a:t>模组</a:t>
            </a:r>
          </a:p>
          <a:p>
            <a:pPr lvl="0" algn="ctr">
              <a:lnSpc>
                <a:spcPts val="1050"/>
              </a:lnSpc>
              <a:buSzPct val="25000"/>
            </a:pPr>
            <a:endParaRPr lang="en-US" sz="1100" b="1" dirty="0">
              <a:latin typeface="Roboto"/>
              <a:ea typeface="Roboto"/>
              <a:cs typeface="Roboto"/>
              <a:sym typeface="Roboto"/>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654"/>
        <p:cNvGrpSpPr/>
        <p:nvPr/>
      </p:nvGrpSpPr>
      <p:grpSpPr>
        <a:xfrm>
          <a:off x="0" y="0"/>
          <a:ext cx="0" cy="0"/>
          <a:chOff x="0" y="0"/>
          <a:chExt cx="0" cy="0"/>
        </a:xfrm>
      </p:grpSpPr>
      <p:sp>
        <p:nvSpPr>
          <p:cNvPr id="655" name="Shape 655"/>
          <p:cNvSpPr txBox="1"/>
          <p:nvPr/>
        </p:nvSpPr>
        <p:spPr>
          <a:xfrm>
            <a:off x="3346450" y="2105927"/>
            <a:ext cx="934870"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zh-TW" altLang="en-US" sz="1200" dirty="0" smtClean="0">
                <a:solidFill>
                  <a:schemeClr val="dk1"/>
                </a:solidFill>
                <a:latin typeface="Roboto"/>
                <a:ea typeface="Roboto"/>
                <a:cs typeface="Roboto"/>
                <a:sym typeface="Roboto"/>
              </a:rPr>
              <a:t>私有软件</a:t>
            </a:r>
            <a:endParaRPr lang="en-US" sz="1200" dirty="0">
              <a:solidFill>
                <a:schemeClr val="dk1"/>
              </a:solidFill>
              <a:latin typeface="Roboto"/>
              <a:ea typeface="Roboto"/>
              <a:cs typeface="Roboto"/>
              <a:sym typeface="Roboto"/>
            </a:endParaRPr>
          </a:p>
        </p:txBody>
      </p:sp>
      <p:sp>
        <p:nvSpPr>
          <p:cNvPr id="656" name="Shape 656"/>
          <p:cNvSpPr txBox="1"/>
          <p:nvPr/>
        </p:nvSpPr>
        <p:spPr>
          <a:xfrm>
            <a:off x="2914650" y="1721752"/>
            <a:ext cx="782586" cy="307777"/>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zh-TW" altLang="en-US" sz="1400" b="1" dirty="0" smtClean="0">
                <a:solidFill>
                  <a:schemeClr val="dk1"/>
                </a:solidFill>
                <a:latin typeface="Roboto"/>
                <a:ea typeface="Roboto"/>
                <a:cs typeface="Roboto"/>
                <a:sym typeface="Roboto"/>
              </a:rPr>
              <a:t>图例</a:t>
            </a:r>
            <a:endParaRPr lang="en-US" sz="1400" b="1" dirty="0">
              <a:solidFill>
                <a:schemeClr val="dk1"/>
              </a:solidFill>
              <a:latin typeface="Roboto"/>
              <a:ea typeface="Roboto"/>
              <a:cs typeface="Roboto"/>
              <a:sym typeface="Roboto"/>
            </a:endParaRPr>
          </a:p>
        </p:txBody>
      </p:sp>
      <p:sp>
        <p:nvSpPr>
          <p:cNvPr id="657" name="Shape 657"/>
          <p:cNvSpPr/>
          <p:nvPr/>
        </p:nvSpPr>
        <p:spPr>
          <a:xfrm>
            <a:off x="2889250" y="1675715"/>
            <a:ext cx="2230437" cy="4340225"/>
          </a:xfrm>
          <a:prstGeom prst="rect">
            <a:avLst/>
          </a:prstGeom>
          <a:noFill/>
          <a:ln w="12700"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buNone/>
            </a:pPr>
            <a:endParaRPr sz="1800">
              <a:solidFill>
                <a:schemeClr val="dk1"/>
              </a:solidFill>
              <a:latin typeface="Roboto"/>
              <a:ea typeface="Roboto"/>
              <a:cs typeface="Roboto"/>
              <a:sym typeface="Roboto"/>
            </a:endParaRPr>
          </a:p>
        </p:txBody>
      </p:sp>
      <p:sp>
        <p:nvSpPr>
          <p:cNvPr id="658" name="Shape 658"/>
          <p:cNvSpPr/>
          <p:nvPr/>
        </p:nvSpPr>
        <p:spPr>
          <a:xfrm>
            <a:off x="3003550" y="2059889"/>
            <a:ext cx="284162" cy="260350"/>
          </a:xfrm>
          <a:prstGeom prst="rect">
            <a:avLst/>
          </a:prstGeom>
          <a:solidFill>
            <a:srgbClr val="009900"/>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buNone/>
            </a:pPr>
            <a:endParaRPr sz="1800">
              <a:solidFill>
                <a:schemeClr val="dk1"/>
              </a:solidFill>
              <a:latin typeface="Roboto"/>
              <a:ea typeface="Roboto"/>
              <a:cs typeface="Roboto"/>
              <a:sym typeface="Roboto"/>
            </a:endParaRPr>
          </a:p>
        </p:txBody>
      </p:sp>
      <p:sp>
        <p:nvSpPr>
          <p:cNvPr id="659" name="Shape 659"/>
          <p:cNvSpPr/>
          <p:nvPr/>
        </p:nvSpPr>
        <p:spPr>
          <a:xfrm>
            <a:off x="3003550" y="2425014"/>
            <a:ext cx="284162" cy="260350"/>
          </a:xfrm>
          <a:prstGeom prst="rect">
            <a:avLst/>
          </a:prstGeom>
          <a:solidFill>
            <a:srgbClr val="CC6600"/>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buNone/>
            </a:pPr>
            <a:endParaRPr sz="1800">
              <a:solidFill>
                <a:schemeClr val="dk1"/>
              </a:solidFill>
              <a:latin typeface="Roboto"/>
              <a:ea typeface="Roboto"/>
              <a:cs typeface="Roboto"/>
              <a:sym typeface="Roboto"/>
            </a:endParaRPr>
          </a:p>
        </p:txBody>
      </p:sp>
      <p:sp>
        <p:nvSpPr>
          <p:cNvPr id="660" name="Shape 660"/>
          <p:cNvSpPr/>
          <p:nvPr/>
        </p:nvSpPr>
        <p:spPr>
          <a:xfrm>
            <a:off x="3003550" y="2790139"/>
            <a:ext cx="284162" cy="260350"/>
          </a:xfrm>
          <a:prstGeom prst="rect">
            <a:avLst/>
          </a:prstGeom>
          <a:solidFill>
            <a:srgbClr val="FF3300"/>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buNone/>
            </a:pPr>
            <a:endParaRPr sz="1800">
              <a:solidFill>
                <a:schemeClr val="dk1"/>
              </a:solidFill>
              <a:latin typeface="Roboto"/>
              <a:ea typeface="Roboto"/>
              <a:cs typeface="Roboto"/>
              <a:sym typeface="Roboto"/>
            </a:endParaRPr>
          </a:p>
        </p:txBody>
      </p:sp>
      <p:sp>
        <p:nvSpPr>
          <p:cNvPr id="661" name="Shape 661"/>
          <p:cNvSpPr/>
          <p:nvPr/>
        </p:nvSpPr>
        <p:spPr>
          <a:xfrm>
            <a:off x="3003550" y="3153676"/>
            <a:ext cx="284162" cy="260350"/>
          </a:xfrm>
          <a:prstGeom prst="rect">
            <a:avLst/>
          </a:prstGeom>
          <a:solidFill>
            <a:srgbClr val="FFFF66"/>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buNone/>
            </a:pPr>
            <a:endParaRPr sz="1800">
              <a:solidFill>
                <a:schemeClr val="dk1"/>
              </a:solidFill>
              <a:latin typeface="Roboto"/>
              <a:ea typeface="Roboto"/>
              <a:cs typeface="Roboto"/>
              <a:sym typeface="Roboto"/>
            </a:endParaRPr>
          </a:p>
        </p:txBody>
      </p:sp>
      <p:sp>
        <p:nvSpPr>
          <p:cNvPr id="662" name="Shape 662"/>
          <p:cNvSpPr/>
          <p:nvPr/>
        </p:nvSpPr>
        <p:spPr>
          <a:xfrm>
            <a:off x="3003550" y="3518801"/>
            <a:ext cx="284162" cy="260350"/>
          </a:xfrm>
          <a:prstGeom prst="rect">
            <a:avLst/>
          </a:prstGeom>
          <a:solidFill>
            <a:srgbClr val="3366CC"/>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buNone/>
            </a:pPr>
            <a:endParaRPr sz="1800">
              <a:solidFill>
                <a:schemeClr val="dk1"/>
              </a:solidFill>
              <a:latin typeface="Roboto"/>
              <a:ea typeface="Roboto"/>
              <a:cs typeface="Roboto"/>
              <a:sym typeface="Roboto"/>
            </a:endParaRPr>
          </a:p>
        </p:txBody>
      </p:sp>
      <p:sp>
        <p:nvSpPr>
          <p:cNvPr id="663" name="Shape 663"/>
          <p:cNvSpPr txBox="1"/>
          <p:nvPr/>
        </p:nvSpPr>
        <p:spPr>
          <a:xfrm>
            <a:off x="3346450" y="2471052"/>
            <a:ext cx="1622559"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zh-TW" altLang="en-US" sz="1200" dirty="0" smtClean="0">
                <a:solidFill>
                  <a:schemeClr val="dk1"/>
                </a:solidFill>
                <a:latin typeface="Roboto"/>
                <a:ea typeface="Roboto"/>
                <a:cs typeface="Roboto"/>
                <a:sym typeface="Roboto"/>
              </a:rPr>
              <a:t>第三方商业软件</a:t>
            </a:r>
            <a:endParaRPr lang="en-US" sz="1200" dirty="0">
              <a:solidFill>
                <a:schemeClr val="dk1"/>
              </a:solidFill>
              <a:latin typeface="Roboto"/>
              <a:ea typeface="Roboto"/>
              <a:cs typeface="Roboto"/>
              <a:sym typeface="Roboto"/>
            </a:endParaRPr>
          </a:p>
        </p:txBody>
      </p:sp>
      <p:sp>
        <p:nvSpPr>
          <p:cNvPr id="664" name="Shape 664"/>
          <p:cNvSpPr txBox="1"/>
          <p:nvPr/>
        </p:nvSpPr>
        <p:spPr>
          <a:xfrm>
            <a:off x="3346451" y="2855227"/>
            <a:ext cx="469999"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dirty="0">
                <a:solidFill>
                  <a:schemeClr val="dk1"/>
                </a:solidFill>
                <a:latin typeface="Roboto"/>
                <a:ea typeface="Roboto"/>
                <a:cs typeface="Roboto"/>
                <a:sym typeface="Roboto"/>
              </a:rPr>
              <a:t>GPL</a:t>
            </a:r>
          </a:p>
        </p:txBody>
      </p:sp>
      <p:sp>
        <p:nvSpPr>
          <p:cNvPr id="665" name="Shape 665"/>
          <p:cNvSpPr txBox="1"/>
          <p:nvPr/>
        </p:nvSpPr>
        <p:spPr>
          <a:xfrm>
            <a:off x="3346451" y="3220352"/>
            <a:ext cx="553357"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dk1"/>
                </a:solidFill>
                <a:latin typeface="Roboto"/>
                <a:ea typeface="Roboto"/>
                <a:cs typeface="Roboto"/>
                <a:sym typeface="Roboto"/>
              </a:rPr>
              <a:t>LGPL</a:t>
            </a:r>
          </a:p>
        </p:txBody>
      </p:sp>
      <p:sp>
        <p:nvSpPr>
          <p:cNvPr id="666" name="Shape 666"/>
          <p:cNvSpPr txBox="1"/>
          <p:nvPr/>
        </p:nvSpPr>
        <p:spPr>
          <a:xfrm>
            <a:off x="3346450" y="3595003"/>
            <a:ext cx="1749418"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zh-TW" altLang="en-US" sz="1200" dirty="0" smtClean="0">
                <a:solidFill>
                  <a:schemeClr val="dk1"/>
                </a:solidFill>
                <a:latin typeface="Roboto"/>
                <a:ea typeface="Roboto"/>
                <a:cs typeface="Roboto"/>
                <a:sym typeface="Roboto"/>
              </a:rPr>
              <a:t>宽松式的自由开源软件</a:t>
            </a:r>
            <a:endParaRPr lang="en-US" sz="1200" dirty="0">
              <a:solidFill>
                <a:schemeClr val="dk1"/>
              </a:solidFill>
              <a:latin typeface="Roboto"/>
              <a:ea typeface="Roboto"/>
              <a:cs typeface="Roboto"/>
              <a:sym typeface="Roboto"/>
            </a:endParaRPr>
          </a:p>
        </p:txBody>
      </p:sp>
      <p:cxnSp>
        <p:nvCxnSpPr>
          <p:cNvPr id="667" name="Shape 667"/>
          <p:cNvCxnSpPr/>
          <p:nvPr/>
        </p:nvCxnSpPr>
        <p:spPr>
          <a:xfrm>
            <a:off x="3028950" y="4411512"/>
            <a:ext cx="628649" cy="0"/>
          </a:xfrm>
          <a:prstGeom prst="straightConnector1">
            <a:avLst/>
          </a:prstGeom>
          <a:noFill/>
          <a:ln w="12700" cap="flat" cmpd="sng">
            <a:solidFill>
              <a:schemeClr val="dk1"/>
            </a:solidFill>
            <a:prstDash val="solid"/>
            <a:round/>
            <a:headEnd type="triangle" w="lg" len="lg"/>
            <a:tailEnd type="triangle" w="lg" len="lg"/>
          </a:ln>
        </p:spPr>
      </p:cxnSp>
      <p:cxnSp>
        <p:nvCxnSpPr>
          <p:cNvPr id="668" name="Shape 668"/>
          <p:cNvCxnSpPr/>
          <p:nvPr/>
        </p:nvCxnSpPr>
        <p:spPr>
          <a:xfrm>
            <a:off x="3028950" y="4860776"/>
            <a:ext cx="628649" cy="0"/>
          </a:xfrm>
          <a:prstGeom prst="straightConnector1">
            <a:avLst/>
          </a:prstGeom>
          <a:noFill/>
          <a:ln w="12700" cap="flat" cmpd="sng">
            <a:solidFill>
              <a:schemeClr val="dk1"/>
            </a:solidFill>
            <a:prstDash val="lgDash"/>
            <a:round/>
            <a:headEnd type="triangle" w="lg" len="lg"/>
            <a:tailEnd type="triangle" w="lg" len="lg"/>
          </a:ln>
        </p:spPr>
      </p:cxnSp>
      <p:sp>
        <p:nvSpPr>
          <p:cNvPr id="669" name="Shape 669"/>
          <p:cNvSpPr txBox="1"/>
          <p:nvPr/>
        </p:nvSpPr>
        <p:spPr>
          <a:xfrm>
            <a:off x="3841750" y="4143380"/>
            <a:ext cx="1254118"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zh-TW" altLang="en-US" sz="1200" dirty="0" smtClean="0">
                <a:solidFill>
                  <a:schemeClr val="dk1"/>
                </a:solidFill>
                <a:latin typeface="Roboto"/>
                <a:ea typeface="Roboto"/>
                <a:cs typeface="Roboto"/>
                <a:sym typeface="Roboto"/>
              </a:rPr>
              <a:t>功能调取</a:t>
            </a:r>
            <a:r>
              <a:rPr lang="en-US" altLang="zh-TW" sz="1200" dirty="0" smtClean="0">
                <a:solidFill>
                  <a:schemeClr val="dk1"/>
                </a:solidFill>
                <a:latin typeface="Roboto"/>
                <a:ea typeface="Roboto"/>
                <a:cs typeface="Roboto"/>
                <a:sym typeface="Roboto"/>
              </a:rPr>
              <a:t>(</a:t>
            </a:r>
            <a:r>
              <a:rPr lang="en-US" sz="1200" dirty="0" smtClean="0">
                <a:solidFill>
                  <a:schemeClr val="dk1"/>
                </a:solidFill>
                <a:latin typeface="Roboto"/>
                <a:ea typeface="Roboto"/>
                <a:cs typeface="Roboto"/>
                <a:sym typeface="Roboto"/>
              </a:rPr>
              <a:t>Function call)</a:t>
            </a:r>
            <a:endParaRPr lang="en-US" sz="1200" dirty="0">
              <a:solidFill>
                <a:schemeClr val="dk1"/>
              </a:solidFill>
              <a:latin typeface="Roboto"/>
              <a:ea typeface="Roboto"/>
              <a:cs typeface="Roboto"/>
              <a:sym typeface="Roboto"/>
            </a:endParaRPr>
          </a:p>
        </p:txBody>
      </p:sp>
      <p:sp>
        <p:nvSpPr>
          <p:cNvPr id="670" name="Shape 670"/>
          <p:cNvSpPr txBox="1"/>
          <p:nvPr/>
        </p:nvSpPr>
        <p:spPr>
          <a:xfrm>
            <a:off x="3841751" y="4611540"/>
            <a:ext cx="1468431"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zh-TW" altLang="en-US" sz="1200" dirty="0" smtClean="0">
                <a:solidFill>
                  <a:schemeClr val="dk1"/>
                </a:solidFill>
                <a:latin typeface="Roboto"/>
                <a:ea typeface="Roboto"/>
                <a:cs typeface="Roboto"/>
                <a:sym typeface="Roboto"/>
              </a:rPr>
              <a:t>通讯端介面</a:t>
            </a:r>
            <a:endParaRPr lang="en-US" sz="1200" dirty="0" smtClean="0">
              <a:solidFill>
                <a:schemeClr val="dk1"/>
              </a:solidFill>
              <a:latin typeface="Roboto"/>
              <a:ea typeface="Roboto"/>
              <a:cs typeface="Roboto"/>
              <a:sym typeface="Roboto"/>
            </a:endParaRPr>
          </a:p>
          <a:p>
            <a:pPr marL="0" marR="0" lvl="0" indent="0" algn="l" rtl="0">
              <a:spcBef>
                <a:spcPts val="0"/>
              </a:spcBef>
              <a:buSzPct val="25000"/>
              <a:buNone/>
            </a:pPr>
            <a:r>
              <a:rPr lang="en-US" sz="1200" dirty="0" smtClean="0">
                <a:solidFill>
                  <a:schemeClr val="dk1"/>
                </a:solidFill>
                <a:latin typeface="Roboto"/>
                <a:ea typeface="Roboto"/>
                <a:cs typeface="Roboto"/>
                <a:sym typeface="Roboto"/>
              </a:rPr>
              <a:t>(Socket interface)</a:t>
            </a:r>
          </a:p>
        </p:txBody>
      </p:sp>
      <p:sp>
        <p:nvSpPr>
          <p:cNvPr id="671" name="Shape 671"/>
          <p:cNvSpPr txBox="1"/>
          <p:nvPr/>
        </p:nvSpPr>
        <p:spPr>
          <a:xfrm>
            <a:off x="3162300" y="4254350"/>
            <a:ext cx="385042" cy="24622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000" dirty="0">
                <a:solidFill>
                  <a:schemeClr val="dk1"/>
                </a:solidFill>
                <a:latin typeface="Roboto"/>
                <a:ea typeface="Roboto"/>
                <a:cs typeface="Roboto"/>
                <a:sym typeface="Roboto"/>
              </a:rPr>
              <a:t>(</a:t>
            </a:r>
            <a:r>
              <a:rPr lang="en-US" sz="1000" dirty="0" err="1">
                <a:solidFill>
                  <a:schemeClr val="dk1"/>
                </a:solidFill>
                <a:latin typeface="Roboto"/>
                <a:ea typeface="Roboto"/>
                <a:cs typeface="Roboto"/>
                <a:sym typeface="Roboto"/>
              </a:rPr>
              <a:t>fc</a:t>
            </a:r>
            <a:r>
              <a:rPr lang="en-US" sz="1000" dirty="0">
                <a:solidFill>
                  <a:schemeClr val="dk1"/>
                </a:solidFill>
                <a:latin typeface="Roboto"/>
                <a:ea typeface="Roboto"/>
                <a:cs typeface="Roboto"/>
                <a:sym typeface="Roboto"/>
              </a:rPr>
              <a:t>)</a:t>
            </a:r>
          </a:p>
        </p:txBody>
      </p:sp>
      <p:sp>
        <p:nvSpPr>
          <p:cNvPr id="672" name="Shape 672"/>
          <p:cNvSpPr txBox="1"/>
          <p:nvPr/>
        </p:nvSpPr>
        <p:spPr>
          <a:xfrm>
            <a:off x="3162300" y="4682978"/>
            <a:ext cx="369011" cy="24622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000">
                <a:solidFill>
                  <a:schemeClr val="dk1"/>
                </a:solidFill>
                <a:latin typeface="Roboto"/>
                <a:ea typeface="Roboto"/>
                <a:cs typeface="Roboto"/>
                <a:sym typeface="Roboto"/>
              </a:rPr>
              <a:t>(si)</a:t>
            </a:r>
          </a:p>
        </p:txBody>
      </p:sp>
      <p:cxnSp>
        <p:nvCxnSpPr>
          <p:cNvPr id="673" name="Shape 673"/>
          <p:cNvCxnSpPr/>
          <p:nvPr/>
        </p:nvCxnSpPr>
        <p:spPr>
          <a:xfrm>
            <a:off x="3028950" y="5277751"/>
            <a:ext cx="628649" cy="0"/>
          </a:xfrm>
          <a:prstGeom prst="straightConnector1">
            <a:avLst/>
          </a:prstGeom>
          <a:noFill/>
          <a:ln w="12700" cap="flat" cmpd="sng">
            <a:solidFill>
              <a:schemeClr val="dk1"/>
            </a:solidFill>
            <a:prstDash val="solid"/>
            <a:round/>
            <a:headEnd type="none" w="med" len="med"/>
            <a:tailEnd type="triangle" w="lg" len="lg"/>
          </a:ln>
        </p:spPr>
      </p:cxnSp>
      <p:sp>
        <p:nvSpPr>
          <p:cNvPr id="674" name="Shape 674"/>
          <p:cNvSpPr txBox="1"/>
          <p:nvPr/>
        </p:nvSpPr>
        <p:spPr>
          <a:xfrm>
            <a:off x="3841751" y="5072074"/>
            <a:ext cx="1254117"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zh-TW" altLang="en-US" sz="1200" dirty="0" smtClean="0">
                <a:solidFill>
                  <a:schemeClr val="dk1"/>
                </a:solidFill>
                <a:latin typeface="Roboto"/>
                <a:ea typeface="Roboto"/>
                <a:cs typeface="Roboto"/>
                <a:sym typeface="Roboto"/>
              </a:rPr>
              <a:t>系统调取</a:t>
            </a:r>
            <a:endParaRPr lang="en-US" sz="1200" dirty="0" smtClean="0">
              <a:solidFill>
                <a:schemeClr val="dk1"/>
              </a:solidFill>
              <a:latin typeface="Roboto"/>
              <a:ea typeface="Roboto"/>
              <a:cs typeface="Roboto"/>
              <a:sym typeface="Roboto"/>
            </a:endParaRPr>
          </a:p>
          <a:p>
            <a:pPr marL="0" marR="0" lvl="0" indent="0" algn="l" rtl="0">
              <a:spcBef>
                <a:spcPts val="0"/>
              </a:spcBef>
              <a:buSzPct val="25000"/>
              <a:buNone/>
            </a:pPr>
            <a:r>
              <a:rPr lang="en-US" sz="1200" dirty="0" smtClean="0">
                <a:solidFill>
                  <a:schemeClr val="dk1"/>
                </a:solidFill>
                <a:latin typeface="Roboto"/>
                <a:ea typeface="Roboto"/>
                <a:cs typeface="Roboto"/>
                <a:sym typeface="Roboto"/>
              </a:rPr>
              <a:t>(System call)</a:t>
            </a:r>
            <a:endParaRPr lang="en-US" sz="1200" dirty="0">
              <a:solidFill>
                <a:schemeClr val="dk1"/>
              </a:solidFill>
              <a:latin typeface="Roboto"/>
              <a:ea typeface="Roboto"/>
              <a:cs typeface="Roboto"/>
              <a:sym typeface="Roboto"/>
            </a:endParaRPr>
          </a:p>
        </p:txBody>
      </p:sp>
      <p:sp>
        <p:nvSpPr>
          <p:cNvPr id="675" name="Shape 675"/>
          <p:cNvSpPr txBox="1"/>
          <p:nvPr/>
        </p:nvSpPr>
        <p:spPr>
          <a:xfrm>
            <a:off x="3143250" y="5103126"/>
            <a:ext cx="405880" cy="24622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000">
                <a:solidFill>
                  <a:schemeClr val="dk1"/>
                </a:solidFill>
                <a:latin typeface="Roboto"/>
                <a:ea typeface="Roboto"/>
                <a:cs typeface="Roboto"/>
                <a:sym typeface="Roboto"/>
              </a:rPr>
              <a:t>(sc)</a:t>
            </a:r>
          </a:p>
        </p:txBody>
      </p:sp>
      <p:cxnSp>
        <p:nvCxnSpPr>
          <p:cNvPr id="676" name="Shape 676"/>
          <p:cNvCxnSpPr/>
          <p:nvPr/>
        </p:nvCxnSpPr>
        <p:spPr>
          <a:xfrm>
            <a:off x="3028950" y="5797564"/>
            <a:ext cx="628649" cy="0"/>
          </a:xfrm>
          <a:prstGeom prst="straightConnector1">
            <a:avLst/>
          </a:prstGeom>
          <a:noFill/>
          <a:ln w="12700" cap="flat" cmpd="sng">
            <a:solidFill>
              <a:schemeClr val="dk1"/>
            </a:solidFill>
            <a:prstDash val="dash"/>
            <a:round/>
            <a:headEnd type="triangle" w="lg" len="lg"/>
            <a:tailEnd type="triangle" w="lg" len="lg"/>
          </a:ln>
        </p:spPr>
      </p:cxnSp>
      <p:sp>
        <p:nvSpPr>
          <p:cNvPr id="677" name="Shape 677"/>
          <p:cNvSpPr txBox="1"/>
          <p:nvPr/>
        </p:nvSpPr>
        <p:spPr>
          <a:xfrm>
            <a:off x="3841751" y="5541278"/>
            <a:ext cx="1539869"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zh-TW" altLang="en-US" sz="1200" dirty="0" smtClean="0">
                <a:solidFill>
                  <a:schemeClr val="dk1"/>
                </a:solidFill>
                <a:latin typeface="Roboto"/>
                <a:ea typeface="Roboto"/>
                <a:cs typeface="Roboto"/>
                <a:sym typeface="Roboto"/>
              </a:rPr>
              <a:t>档头共享</a:t>
            </a:r>
            <a:endParaRPr lang="en-US" sz="1200" dirty="0" smtClean="0">
              <a:solidFill>
                <a:schemeClr val="dk1"/>
              </a:solidFill>
              <a:latin typeface="Roboto"/>
              <a:ea typeface="Roboto"/>
              <a:cs typeface="Roboto"/>
              <a:sym typeface="Roboto"/>
            </a:endParaRPr>
          </a:p>
          <a:p>
            <a:pPr marL="0" marR="0" lvl="0" indent="0" algn="l" rtl="0">
              <a:spcBef>
                <a:spcPts val="0"/>
              </a:spcBef>
              <a:buSzPct val="25000"/>
              <a:buNone/>
            </a:pPr>
            <a:r>
              <a:rPr lang="en-US" sz="1200" dirty="0" smtClean="0">
                <a:solidFill>
                  <a:schemeClr val="dk1"/>
                </a:solidFill>
                <a:latin typeface="Roboto"/>
                <a:ea typeface="Roboto"/>
                <a:cs typeface="Roboto"/>
                <a:sym typeface="Roboto"/>
              </a:rPr>
              <a:t>(Shared headers)</a:t>
            </a:r>
            <a:endParaRPr lang="en-US" sz="1200" dirty="0">
              <a:solidFill>
                <a:schemeClr val="dk1"/>
              </a:solidFill>
              <a:latin typeface="Roboto"/>
              <a:ea typeface="Roboto"/>
              <a:cs typeface="Roboto"/>
              <a:sym typeface="Roboto"/>
            </a:endParaRPr>
          </a:p>
        </p:txBody>
      </p:sp>
      <p:sp>
        <p:nvSpPr>
          <p:cNvPr id="678" name="Shape 678"/>
          <p:cNvSpPr txBox="1"/>
          <p:nvPr/>
        </p:nvSpPr>
        <p:spPr>
          <a:xfrm>
            <a:off x="3143250" y="5643578"/>
            <a:ext cx="409086" cy="24622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000">
                <a:solidFill>
                  <a:schemeClr val="dk1"/>
                </a:solidFill>
                <a:latin typeface="Roboto"/>
                <a:ea typeface="Roboto"/>
                <a:cs typeface="Roboto"/>
                <a:sym typeface="Roboto"/>
              </a:rPr>
              <a:t>(sh)</a:t>
            </a:r>
          </a:p>
        </p:txBody>
      </p:sp>
      <p:cxnSp>
        <p:nvCxnSpPr>
          <p:cNvPr id="679" name="Shape 679"/>
          <p:cNvCxnSpPr/>
          <p:nvPr/>
        </p:nvCxnSpPr>
        <p:spPr>
          <a:xfrm>
            <a:off x="5319714" y="4926914"/>
            <a:ext cx="3767137" cy="0"/>
          </a:xfrm>
          <a:prstGeom prst="straightConnector1">
            <a:avLst/>
          </a:prstGeom>
          <a:noFill/>
          <a:ln w="12700" cap="flat" cmpd="sng">
            <a:solidFill>
              <a:schemeClr val="dk1"/>
            </a:solidFill>
            <a:prstDash val="solid"/>
            <a:round/>
            <a:headEnd type="none" w="med" len="med"/>
            <a:tailEnd type="none" w="med" len="med"/>
          </a:ln>
        </p:spPr>
      </p:cxnSp>
      <p:cxnSp>
        <p:nvCxnSpPr>
          <p:cNvPr id="680" name="Shape 680"/>
          <p:cNvCxnSpPr/>
          <p:nvPr/>
        </p:nvCxnSpPr>
        <p:spPr>
          <a:xfrm>
            <a:off x="5319714" y="3763276"/>
            <a:ext cx="3767137" cy="0"/>
          </a:xfrm>
          <a:prstGeom prst="straightConnector1">
            <a:avLst/>
          </a:prstGeom>
          <a:noFill/>
          <a:ln w="12700" cap="flat" cmpd="sng">
            <a:solidFill>
              <a:schemeClr val="dk1"/>
            </a:solidFill>
            <a:prstDash val="solid"/>
            <a:round/>
            <a:headEnd type="none" w="med" len="med"/>
            <a:tailEnd type="none" w="med" len="med"/>
          </a:ln>
        </p:spPr>
      </p:cxnSp>
      <p:sp>
        <p:nvSpPr>
          <p:cNvPr id="681" name="Shape 681"/>
          <p:cNvSpPr txBox="1"/>
          <p:nvPr/>
        </p:nvSpPr>
        <p:spPr>
          <a:xfrm>
            <a:off x="8167702" y="3079065"/>
            <a:ext cx="1203473"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zh-TW" altLang="en-US" sz="1200" b="1" dirty="0" smtClean="0">
                <a:solidFill>
                  <a:schemeClr val="dk1"/>
                </a:solidFill>
                <a:latin typeface="Roboto"/>
                <a:ea typeface="Roboto"/>
                <a:cs typeface="Roboto"/>
                <a:sym typeface="Roboto"/>
              </a:rPr>
              <a:t>用户空间</a:t>
            </a:r>
            <a:endParaRPr lang="en-US" sz="1200" b="1" dirty="0" smtClean="0">
              <a:solidFill>
                <a:schemeClr val="dk1"/>
              </a:solidFill>
              <a:latin typeface="Roboto"/>
              <a:ea typeface="Roboto"/>
              <a:cs typeface="Roboto"/>
              <a:sym typeface="Roboto"/>
            </a:endParaRPr>
          </a:p>
          <a:p>
            <a:pPr marL="0" marR="0" lvl="0" indent="0" algn="l" rtl="0">
              <a:spcBef>
                <a:spcPts val="0"/>
              </a:spcBef>
              <a:buSzPct val="25000"/>
              <a:buNone/>
            </a:pPr>
            <a:r>
              <a:rPr lang="en-US" sz="1200" b="1" dirty="0" smtClean="0">
                <a:solidFill>
                  <a:schemeClr val="dk1"/>
                </a:solidFill>
                <a:latin typeface="Roboto"/>
                <a:ea typeface="Roboto"/>
                <a:cs typeface="Roboto"/>
                <a:sym typeface="Roboto"/>
              </a:rPr>
              <a:t>(User Space)</a:t>
            </a:r>
            <a:endParaRPr lang="en-US" sz="1200" b="1" dirty="0">
              <a:solidFill>
                <a:schemeClr val="dk1"/>
              </a:solidFill>
              <a:latin typeface="Roboto"/>
              <a:ea typeface="Roboto"/>
              <a:cs typeface="Roboto"/>
              <a:sym typeface="Roboto"/>
            </a:endParaRPr>
          </a:p>
        </p:txBody>
      </p:sp>
      <p:sp>
        <p:nvSpPr>
          <p:cNvPr id="682" name="Shape 682"/>
          <p:cNvSpPr txBox="1"/>
          <p:nvPr/>
        </p:nvSpPr>
        <p:spPr>
          <a:xfrm>
            <a:off x="8239141" y="4099828"/>
            <a:ext cx="1260274"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zh-TW" altLang="en-US" sz="1200" b="1" dirty="0" smtClean="0">
                <a:solidFill>
                  <a:schemeClr val="dk1"/>
                </a:solidFill>
                <a:latin typeface="Roboto"/>
                <a:ea typeface="Roboto"/>
                <a:cs typeface="Roboto"/>
                <a:sym typeface="Roboto"/>
              </a:rPr>
              <a:t>核心空间</a:t>
            </a:r>
            <a:endParaRPr lang="en-US" sz="1200" b="1" dirty="0" smtClean="0">
              <a:solidFill>
                <a:schemeClr val="dk1"/>
              </a:solidFill>
              <a:latin typeface="Roboto"/>
              <a:ea typeface="Roboto"/>
              <a:cs typeface="Roboto"/>
              <a:sym typeface="Roboto"/>
            </a:endParaRPr>
          </a:p>
          <a:p>
            <a:pPr marL="0" marR="0" lvl="0" indent="0" algn="l" rtl="0">
              <a:spcBef>
                <a:spcPts val="0"/>
              </a:spcBef>
              <a:buSzPct val="25000"/>
              <a:buNone/>
            </a:pPr>
            <a:r>
              <a:rPr lang="en-US" sz="1200" b="1" dirty="0" smtClean="0">
                <a:solidFill>
                  <a:schemeClr val="dk1"/>
                </a:solidFill>
                <a:latin typeface="Roboto"/>
                <a:ea typeface="Roboto"/>
                <a:cs typeface="Roboto"/>
                <a:sym typeface="Roboto"/>
              </a:rPr>
              <a:t>(Kernel Space)</a:t>
            </a:r>
            <a:endParaRPr lang="en-US" sz="1200" b="1" dirty="0">
              <a:solidFill>
                <a:schemeClr val="dk1"/>
              </a:solidFill>
              <a:latin typeface="Roboto"/>
              <a:ea typeface="Roboto"/>
              <a:cs typeface="Roboto"/>
              <a:sym typeface="Roboto"/>
            </a:endParaRPr>
          </a:p>
        </p:txBody>
      </p:sp>
      <p:sp>
        <p:nvSpPr>
          <p:cNvPr id="683" name="Shape 683"/>
          <p:cNvSpPr txBox="1"/>
          <p:nvPr/>
        </p:nvSpPr>
        <p:spPr>
          <a:xfrm>
            <a:off x="8365531" y="5279339"/>
            <a:ext cx="1088055"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zh-TW" altLang="en-US" sz="1200" b="1" dirty="0" smtClean="0">
                <a:solidFill>
                  <a:schemeClr val="dk1"/>
                </a:solidFill>
                <a:latin typeface="Roboto"/>
                <a:ea typeface="Roboto"/>
                <a:cs typeface="Roboto"/>
                <a:sym typeface="Roboto"/>
              </a:rPr>
              <a:t>硬件</a:t>
            </a:r>
            <a:endParaRPr lang="en-US" sz="1200" b="1" dirty="0" smtClean="0">
              <a:solidFill>
                <a:schemeClr val="dk1"/>
              </a:solidFill>
              <a:latin typeface="Roboto"/>
              <a:ea typeface="Roboto"/>
              <a:cs typeface="Roboto"/>
              <a:sym typeface="Roboto"/>
            </a:endParaRPr>
          </a:p>
          <a:p>
            <a:pPr marL="0" marR="0" lvl="0" indent="0" algn="l" rtl="0">
              <a:spcBef>
                <a:spcPts val="0"/>
              </a:spcBef>
              <a:buSzPct val="25000"/>
              <a:buNone/>
            </a:pPr>
            <a:r>
              <a:rPr lang="en-US" sz="1200" b="1" dirty="0" smtClean="0">
                <a:solidFill>
                  <a:schemeClr val="dk1"/>
                </a:solidFill>
                <a:latin typeface="Roboto"/>
                <a:ea typeface="Roboto"/>
                <a:cs typeface="Roboto"/>
                <a:sym typeface="Roboto"/>
              </a:rPr>
              <a:t>(Hardware)</a:t>
            </a:r>
            <a:endParaRPr lang="en-US" sz="1200" b="1" dirty="0">
              <a:solidFill>
                <a:schemeClr val="dk1"/>
              </a:solidFill>
              <a:latin typeface="Roboto"/>
              <a:ea typeface="Roboto"/>
              <a:cs typeface="Roboto"/>
              <a:sym typeface="Roboto"/>
            </a:endParaRPr>
          </a:p>
        </p:txBody>
      </p:sp>
      <p:sp>
        <p:nvSpPr>
          <p:cNvPr id="684" name="Shape 684"/>
          <p:cNvSpPr/>
          <p:nvPr/>
        </p:nvSpPr>
        <p:spPr>
          <a:xfrm>
            <a:off x="5197476" y="1678890"/>
            <a:ext cx="4265612" cy="4340225"/>
          </a:xfrm>
          <a:prstGeom prst="rect">
            <a:avLst/>
          </a:prstGeom>
          <a:noFill/>
          <a:ln w="12700"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buNone/>
            </a:pPr>
            <a:endParaRPr sz="1800">
              <a:solidFill>
                <a:schemeClr val="dk1"/>
              </a:solidFill>
              <a:latin typeface="Roboto"/>
              <a:ea typeface="Roboto"/>
              <a:cs typeface="Roboto"/>
              <a:sym typeface="Roboto"/>
            </a:endParaRPr>
          </a:p>
        </p:txBody>
      </p:sp>
      <p:sp>
        <p:nvSpPr>
          <p:cNvPr id="685" name="Shape 685"/>
          <p:cNvSpPr txBox="1"/>
          <p:nvPr/>
        </p:nvSpPr>
        <p:spPr>
          <a:xfrm>
            <a:off x="6024562" y="2853639"/>
            <a:ext cx="1571636" cy="338554"/>
          </a:xfrm>
          <a:prstGeom prst="rect">
            <a:avLst/>
          </a:prstGeom>
          <a:noFill/>
          <a:ln>
            <a:noFill/>
          </a:ln>
        </p:spPr>
        <p:txBody>
          <a:bodyPr lIns="91425" tIns="45700" rIns="91425" bIns="45700" anchor="t" anchorCtr="0">
            <a:noAutofit/>
          </a:bodyPr>
          <a:lstStyle/>
          <a:p>
            <a:pPr marL="0" marR="0" lvl="0" indent="0" rtl="0">
              <a:spcBef>
                <a:spcPts val="0"/>
              </a:spcBef>
              <a:buSzPct val="25000"/>
              <a:buNone/>
            </a:pPr>
            <a:r>
              <a:rPr lang="en-US" sz="1600" dirty="0" smtClean="0">
                <a:solidFill>
                  <a:schemeClr val="dk1"/>
                </a:solidFill>
                <a:latin typeface="Roboto"/>
                <a:ea typeface="Roboto"/>
                <a:cs typeface="Roboto"/>
                <a:sym typeface="Roboto"/>
              </a:rPr>
              <a:t>[</a:t>
            </a:r>
            <a:r>
              <a:rPr lang="zh-TW" altLang="en-US" sz="1600" dirty="0" smtClean="0">
                <a:solidFill>
                  <a:schemeClr val="dk1"/>
                </a:solidFill>
                <a:latin typeface="Roboto"/>
                <a:ea typeface="Roboto"/>
                <a:cs typeface="Roboto"/>
                <a:sym typeface="Roboto"/>
              </a:rPr>
              <a:t>加入组件名称</a:t>
            </a:r>
            <a:r>
              <a:rPr lang="en-US" sz="1600" dirty="0" smtClean="0">
                <a:solidFill>
                  <a:schemeClr val="dk1"/>
                </a:solidFill>
                <a:latin typeface="Roboto"/>
                <a:ea typeface="Roboto"/>
                <a:cs typeface="Roboto"/>
                <a:sym typeface="Roboto"/>
              </a:rPr>
              <a:t>]</a:t>
            </a:r>
            <a:endParaRPr lang="en-US" sz="1600" dirty="0">
              <a:solidFill>
                <a:schemeClr val="dk1"/>
              </a:solidFill>
              <a:latin typeface="Roboto"/>
              <a:ea typeface="Roboto"/>
              <a:cs typeface="Roboto"/>
              <a:sym typeface="Roboto"/>
            </a:endParaRPr>
          </a:p>
        </p:txBody>
      </p:sp>
      <p:cxnSp>
        <p:nvCxnSpPr>
          <p:cNvPr id="688" name="Shape 688"/>
          <p:cNvCxnSpPr/>
          <p:nvPr/>
        </p:nvCxnSpPr>
        <p:spPr>
          <a:xfrm>
            <a:off x="6807200" y="3194951"/>
            <a:ext cx="0" cy="863599"/>
          </a:xfrm>
          <a:prstGeom prst="straightConnector1">
            <a:avLst/>
          </a:prstGeom>
          <a:noFill/>
          <a:ln w="9525" cap="flat" cmpd="sng">
            <a:solidFill>
              <a:schemeClr val="dk1"/>
            </a:solidFill>
            <a:prstDash val="solid"/>
            <a:round/>
            <a:headEnd type="triangle" w="lg" len="lg"/>
            <a:tailEnd type="triangle" w="lg" len="lg"/>
          </a:ln>
        </p:spPr>
      </p:cxnSp>
      <p:cxnSp>
        <p:nvCxnSpPr>
          <p:cNvPr id="689" name="Shape 689"/>
          <p:cNvCxnSpPr/>
          <p:nvPr/>
        </p:nvCxnSpPr>
        <p:spPr>
          <a:xfrm>
            <a:off x="6807200" y="4445903"/>
            <a:ext cx="0" cy="777875"/>
          </a:xfrm>
          <a:prstGeom prst="straightConnector1">
            <a:avLst/>
          </a:prstGeom>
          <a:noFill/>
          <a:ln w="9525" cap="flat" cmpd="sng">
            <a:solidFill>
              <a:schemeClr val="dk1"/>
            </a:solidFill>
            <a:prstDash val="solid"/>
            <a:round/>
            <a:headEnd type="triangle" w="lg" len="lg"/>
            <a:tailEnd type="triangle" w="lg" len="lg"/>
          </a:ln>
        </p:spPr>
      </p:cxnSp>
      <p:sp>
        <p:nvSpPr>
          <p:cNvPr id="690" name="Shape 690"/>
          <p:cNvSpPr txBox="1"/>
          <p:nvPr/>
        </p:nvSpPr>
        <p:spPr>
          <a:xfrm>
            <a:off x="6807200" y="3382278"/>
            <a:ext cx="1659429" cy="246220"/>
          </a:xfrm>
          <a:prstGeom prst="rect">
            <a:avLst/>
          </a:prstGeom>
          <a:noFill/>
          <a:ln>
            <a:noFill/>
          </a:ln>
        </p:spPr>
        <p:txBody>
          <a:bodyPr lIns="91425" tIns="45700" rIns="91425" bIns="45700" anchor="t" anchorCtr="0">
            <a:noAutofit/>
          </a:bodyPr>
          <a:lstStyle/>
          <a:p>
            <a:pPr lvl="0">
              <a:buSzPct val="25000"/>
            </a:pPr>
            <a:r>
              <a:rPr lang="en-US" altLang="zh-CN" sz="1000" i="1" dirty="0" smtClean="0">
                <a:solidFill>
                  <a:schemeClr val="dk1"/>
                </a:solidFill>
                <a:latin typeface="Roboto"/>
                <a:ea typeface="Roboto"/>
                <a:cs typeface="Roboto"/>
                <a:sym typeface="Roboto"/>
              </a:rPr>
              <a:t>[</a:t>
            </a:r>
            <a:r>
              <a:rPr lang="zh-CN" altLang="en-US" sz="1000" i="1" dirty="0" smtClean="0">
                <a:solidFill>
                  <a:schemeClr val="dk1"/>
                </a:solidFill>
                <a:latin typeface="Roboto"/>
                <a:ea typeface="Roboto"/>
                <a:cs typeface="Roboto"/>
                <a:sym typeface="Roboto"/>
              </a:rPr>
              <a:t>加入互动方式的注解</a:t>
            </a:r>
            <a:r>
              <a:rPr lang="en-US" altLang="zh-CN" sz="1000" i="1" dirty="0" smtClean="0">
                <a:solidFill>
                  <a:schemeClr val="dk1"/>
                </a:solidFill>
                <a:latin typeface="Roboto"/>
                <a:ea typeface="Roboto"/>
                <a:cs typeface="Roboto"/>
                <a:sym typeface="Roboto"/>
              </a:rPr>
              <a:t>]</a:t>
            </a:r>
            <a:endParaRPr lang="en-US" sz="1000" i="1" dirty="0">
              <a:solidFill>
                <a:schemeClr val="dk1"/>
              </a:solidFill>
              <a:latin typeface="Roboto"/>
              <a:ea typeface="Roboto"/>
              <a:cs typeface="Roboto"/>
              <a:sym typeface="Roboto"/>
            </a:endParaRPr>
          </a:p>
        </p:txBody>
      </p:sp>
      <p:sp>
        <p:nvSpPr>
          <p:cNvPr id="691" name="Shape 691"/>
          <p:cNvSpPr txBox="1"/>
          <p:nvPr/>
        </p:nvSpPr>
        <p:spPr>
          <a:xfrm>
            <a:off x="6807200" y="4447489"/>
            <a:ext cx="1659429" cy="246220"/>
          </a:xfrm>
          <a:prstGeom prst="rect">
            <a:avLst/>
          </a:prstGeom>
          <a:noFill/>
          <a:ln>
            <a:noFill/>
          </a:ln>
        </p:spPr>
        <p:txBody>
          <a:bodyPr lIns="91425" tIns="45700" rIns="91425" bIns="45700" anchor="t" anchorCtr="0">
            <a:noAutofit/>
          </a:bodyPr>
          <a:lstStyle/>
          <a:p>
            <a:pPr lvl="0">
              <a:buSzPct val="25000"/>
            </a:pPr>
            <a:r>
              <a:rPr lang="en-US" altLang="zh-CN" sz="1000" i="1" dirty="0" smtClean="0">
                <a:solidFill>
                  <a:schemeClr val="dk1"/>
                </a:solidFill>
                <a:latin typeface="Roboto"/>
                <a:ea typeface="Roboto"/>
                <a:cs typeface="Roboto"/>
                <a:sym typeface="Roboto"/>
              </a:rPr>
              <a:t>[</a:t>
            </a:r>
            <a:r>
              <a:rPr lang="zh-CN" altLang="en-US" sz="1000" i="1" dirty="0" smtClean="0">
                <a:solidFill>
                  <a:schemeClr val="dk1"/>
                </a:solidFill>
                <a:latin typeface="Roboto"/>
                <a:ea typeface="Roboto"/>
                <a:cs typeface="Roboto"/>
                <a:sym typeface="Roboto"/>
              </a:rPr>
              <a:t>加入互动方式的注解</a:t>
            </a:r>
            <a:r>
              <a:rPr lang="en-US" altLang="zh-CN" sz="1000" i="1" dirty="0" smtClean="0">
                <a:solidFill>
                  <a:schemeClr val="dk1"/>
                </a:solidFill>
                <a:latin typeface="Roboto"/>
                <a:ea typeface="Roboto"/>
                <a:cs typeface="Roboto"/>
                <a:sym typeface="Roboto"/>
              </a:rPr>
              <a:t>]</a:t>
            </a:r>
            <a:endParaRPr lang="en-US" sz="1000" i="1" dirty="0">
              <a:solidFill>
                <a:schemeClr val="dk1"/>
              </a:solidFill>
              <a:latin typeface="Roboto"/>
              <a:ea typeface="Roboto"/>
              <a:cs typeface="Roboto"/>
              <a:sym typeface="Roboto"/>
            </a:endParaRPr>
          </a:p>
        </p:txBody>
      </p:sp>
      <p:sp>
        <p:nvSpPr>
          <p:cNvPr id="692" name="Shape 692"/>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zh-TW" altLang="en-US" sz="4000" b="0" dirty="0" smtClean="0">
                <a:solidFill>
                  <a:schemeClr val="dk2"/>
                </a:solidFill>
                <a:latin typeface="Times New Roman" pitchFamily="18" charset="0"/>
                <a:ea typeface="新細明體" pitchFamily="18" charset="-120"/>
                <a:cs typeface="Roboto"/>
                <a:sym typeface="Roboto"/>
              </a:rPr>
              <a:t>审核架构</a:t>
            </a:r>
            <a:r>
              <a:rPr lang="en-US" altLang="zh-TW" sz="4000" b="0" dirty="0" smtClean="0">
                <a:solidFill>
                  <a:schemeClr val="dk2"/>
                </a:solidFill>
                <a:latin typeface="Times New Roman" pitchFamily="18" charset="0"/>
                <a:ea typeface="新細明體" pitchFamily="18" charset="-120"/>
                <a:cs typeface="Roboto"/>
                <a:sym typeface="Roboto"/>
              </a:rPr>
              <a:t>(</a:t>
            </a:r>
            <a:r>
              <a:rPr lang="zh-TW" altLang="en-US" sz="4000" b="0" dirty="0" smtClean="0">
                <a:solidFill>
                  <a:schemeClr val="dk2"/>
                </a:solidFill>
                <a:latin typeface="Times New Roman" pitchFamily="18" charset="0"/>
                <a:ea typeface="新細明體" pitchFamily="18" charset="-120"/>
                <a:cs typeface="Roboto"/>
                <a:sym typeface="Roboto"/>
              </a:rPr>
              <a:t>样板范例</a:t>
            </a:r>
            <a:r>
              <a:rPr lang="en-US" altLang="zh-TW" sz="4000" b="0" dirty="0" smtClean="0">
                <a:solidFill>
                  <a:schemeClr val="dk2"/>
                </a:solidFill>
                <a:latin typeface="Times New Roman" pitchFamily="18" charset="0"/>
                <a:ea typeface="新細明體" pitchFamily="18" charset="-120"/>
                <a:cs typeface="Roboto"/>
                <a:sym typeface="Roboto"/>
              </a:rPr>
              <a:t>)</a:t>
            </a:r>
            <a:endParaRPr lang="en-US" sz="4000" b="0" dirty="0">
              <a:solidFill>
                <a:schemeClr val="dk2"/>
              </a:solidFill>
              <a:latin typeface="Times New Roman" pitchFamily="18" charset="0"/>
              <a:ea typeface="新細明體" pitchFamily="18" charset="-120"/>
              <a:cs typeface="Roboto"/>
              <a:sym typeface="Roboto"/>
            </a:endParaRPr>
          </a:p>
        </p:txBody>
      </p:sp>
      <p:sp>
        <p:nvSpPr>
          <p:cNvPr id="42" name="Shape 685"/>
          <p:cNvSpPr txBox="1"/>
          <p:nvPr/>
        </p:nvSpPr>
        <p:spPr>
          <a:xfrm>
            <a:off x="6024562" y="4090578"/>
            <a:ext cx="1571636" cy="338554"/>
          </a:xfrm>
          <a:prstGeom prst="rect">
            <a:avLst/>
          </a:prstGeom>
          <a:noFill/>
          <a:ln>
            <a:noFill/>
          </a:ln>
        </p:spPr>
        <p:txBody>
          <a:bodyPr lIns="91425" tIns="45700" rIns="91425" bIns="45700" anchor="t" anchorCtr="0">
            <a:noAutofit/>
          </a:bodyPr>
          <a:lstStyle/>
          <a:p>
            <a:pPr>
              <a:buSzPct val="25000"/>
            </a:pPr>
            <a:r>
              <a:rPr lang="en-US" sz="1600" dirty="0" smtClean="0">
                <a:solidFill>
                  <a:schemeClr val="dk1"/>
                </a:solidFill>
                <a:latin typeface="Roboto"/>
                <a:ea typeface="Roboto"/>
                <a:cs typeface="Roboto"/>
                <a:sym typeface="Roboto"/>
              </a:rPr>
              <a:t>[</a:t>
            </a:r>
            <a:r>
              <a:rPr lang="zh-TW" altLang="en-US" sz="1600" dirty="0" smtClean="0">
                <a:solidFill>
                  <a:schemeClr val="dk1"/>
                </a:solidFill>
                <a:latin typeface="Roboto"/>
                <a:ea typeface="Roboto"/>
                <a:cs typeface="Roboto"/>
                <a:sym typeface="Roboto"/>
              </a:rPr>
              <a:t>加入组件名称</a:t>
            </a:r>
            <a:r>
              <a:rPr lang="en-US" sz="1600" dirty="0" smtClean="0">
                <a:solidFill>
                  <a:schemeClr val="dk1"/>
                </a:solidFill>
                <a:latin typeface="Roboto"/>
                <a:ea typeface="Roboto"/>
                <a:cs typeface="Roboto"/>
                <a:sym typeface="Roboto"/>
              </a:rPr>
              <a:t>]</a:t>
            </a:r>
          </a:p>
          <a:p>
            <a:pPr marL="0" marR="0" lvl="0" indent="0" rtl="0">
              <a:spcBef>
                <a:spcPts val="0"/>
              </a:spcBef>
              <a:buSzPct val="25000"/>
              <a:buNone/>
            </a:pPr>
            <a:endParaRPr lang="en-US" sz="1600" dirty="0">
              <a:solidFill>
                <a:schemeClr val="dk1"/>
              </a:solidFill>
              <a:latin typeface="Roboto"/>
              <a:ea typeface="Roboto"/>
              <a:cs typeface="Roboto"/>
              <a:sym typeface="Roboto"/>
            </a:endParaRPr>
          </a:p>
        </p:txBody>
      </p:sp>
      <p:sp>
        <p:nvSpPr>
          <p:cNvPr id="43" name="Shape 685"/>
          <p:cNvSpPr txBox="1"/>
          <p:nvPr/>
        </p:nvSpPr>
        <p:spPr>
          <a:xfrm>
            <a:off x="6024562" y="5286388"/>
            <a:ext cx="1571636" cy="338554"/>
          </a:xfrm>
          <a:prstGeom prst="rect">
            <a:avLst/>
          </a:prstGeom>
          <a:noFill/>
          <a:ln>
            <a:noFill/>
          </a:ln>
        </p:spPr>
        <p:txBody>
          <a:bodyPr lIns="91425" tIns="45700" rIns="91425" bIns="45700" anchor="t" anchorCtr="0">
            <a:noAutofit/>
          </a:bodyPr>
          <a:lstStyle/>
          <a:p>
            <a:pPr>
              <a:buSzPct val="25000"/>
            </a:pPr>
            <a:r>
              <a:rPr lang="en-US" sz="1600" dirty="0" smtClean="0">
                <a:solidFill>
                  <a:schemeClr val="dk1"/>
                </a:solidFill>
                <a:latin typeface="Roboto"/>
                <a:ea typeface="Roboto"/>
                <a:cs typeface="Roboto"/>
                <a:sym typeface="Roboto"/>
              </a:rPr>
              <a:t>[</a:t>
            </a:r>
            <a:r>
              <a:rPr lang="zh-TW" altLang="en-US" sz="1600" dirty="0" smtClean="0">
                <a:solidFill>
                  <a:schemeClr val="dk1"/>
                </a:solidFill>
                <a:latin typeface="Roboto"/>
                <a:ea typeface="Roboto"/>
                <a:cs typeface="Roboto"/>
                <a:sym typeface="Roboto"/>
              </a:rPr>
              <a:t>加入组件名称</a:t>
            </a:r>
            <a:r>
              <a:rPr lang="en-US" sz="1600" dirty="0" smtClean="0">
                <a:solidFill>
                  <a:schemeClr val="dk1"/>
                </a:solidFill>
                <a:latin typeface="Roboto"/>
                <a:ea typeface="Roboto"/>
                <a:cs typeface="Roboto"/>
                <a:sym typeface="Roboto"/>
              </a:rPr>
              <a:t>]</a:t>
            </a:r>
          </a:p>
          <a:p>
            <a:pPr marL="0" marR="0" lvl="0" indent="0" rtl="0">
              <a:spcBef>
                <a:spcPts val="0"/>
              </a:spcBef>
              <a:buSzPct val="25000"/>
              <a:buNone/>
            </a:pPr>
            <a:endParaRPr lang="en-US" sz="1600" dirty="0">
              <a:solidFill>
                <a:schemeClr val="dk1"/>
              </a:solidFill>
              <a:latin typeface="Roboto"/>
              <a:ea typeface="Roboto"/>
              <a:cs typeface="Roboto"/>
              <a:sym typeface="Roboto"/>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697"/>
        <p:cNvGrpSpPr/>
        <p:nvPr/>
      </p:nvGrpSpPr>
      <p:grpSpPr>
        <a:xfrm>
          <a:off x="0" y="0"/>
          <a:ext cx="0" cy="0"/>
          <a:chOff x="0" y="0"/>
          <a:chExt cx="0" cy="0"/>
        </a:xfrm>
      </p:grpSpPr>
      <p:sp>
        <p:nvSpPr>
          <p:cNvPr id="698" name="Shape 698"/>
          <p:cNvSpPr/>
          <p:nvPr/>
        </p:nvSpPr>
        <p:spPr>
          <a:xfrm>
            <a:off x="3524193" y="946056"/>
            <a:ext cx="5094539" cy="2371724"/>
          </a:xfrm>
          <a:prstGeom prst="cloudCallout">
            <a:avLst>
              <a:gd name="adj1" fmla="val -653"/>
              <a:gd name="adj2" fmla="val 11648"/>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200">
              <a:solidFill>
                <a:schemeClr val="dk1"/>
              </a:solidFill>
              <a:latin typeface="Roboto"/>
              <a:ea typeface="Roboto"/>
              <a:cs typeface="Roboto"/>
              <a:sym typeface="Roboto"/>
            </a:endParaRPr>
          </a:p>
        </p:txBody>
      </p:sp>
      <p:cxnSp>
        <p:nvCxnSpPr>
          <p:cNvPr id="699" name="Shape 699"/>
          <p:cNvCxnSpPr>
            <a:stCxn id="698" idx="2"/>
          </p:cNvCxnSpPr>
          <p:nvPr/>
        </p:nvCxnSpPr>
        <p:spPr>
          <a:xfrm>
            <a:off x="8614487" y="2131919"/>
            <a:ext cx="538200" cy="0"/>
          </a:xfrm>
          <a:prstGeom prst="straightConnector1">
            <a:avLst/>
          </a:prstGeom>
          <a:noFill/>
          <a:ln w="9525" cap="flat" cmpd="sng">
            <a:solidFill>
              <a:schemeClr val="dk1"/>
            </a:solidFill>
            <a:prstDash val="solid"/>
            <a:round/>
            <a:headEnd type="none" w="med" len="med"/>
            <a:tailEnd type="triangle" w="lg" len="lg"/>
          </a:ln>
        </p:spPr>
      </p:cxnSp>
      <p:sp>
        <p:nvSpPr>
          <p:cNvPr id="700" name="Shape 700"/>
          <p:cNvSpPr/>
          <p:nvPr/>
        </p:nvSpPr>
        <p:spPr>
          <a:xfrm rot="10800000">
            <a:off x="5227158" y="1166633"/>
            <a:ext cx="346335" cy="1745707"/>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701" name="Shape 701"/>
          <p:cNvSpPr txBox="1"/>
          <p:nvPr/>
        </p:nvSpPr>
        <p:spPr>
          <a:xfrm rot="-5400000">
            <a:off x="4518500" y="1839010"/>
            <a:ext cx="1745707" cy="346335"/>
          </a:xfrm>
          <a:prstGeom prst="rect">
            <a:avLst/>
          </a:prstGeom>
          <a:noFill/>
          <a:ln>
            <a:noFill/>
          </a:ln>
        </p:spPr>
        <p:txBody>
          <a:bodyPr lIns="91425" tIns="45700" rIns="91425" bIns="45700" anchor="ctr" anchorCtr="1">
            <a:noAutofit/>
          </a:bodyPr>
          <a:lstStyle/>
          <a:p>
            <a:pPr lvl="0" algn="ctr">
              <a:buSzPct val="25000"/>
            </a:pPr>
            <a:r>
              <a:rPr lang="zh-TW" altLang="en-US" sz="1050" b="1" dirty="0" smtClean="0">
                <a:latin typeface="Roboto"/>
                <a:ea typeface="Roboto"/>
                <a:cs typeface="Roboto"/>
                <a:sym typeface="Roboto"/>
              </a:rPr>
              <a:t>审核</a:t>
            </a:r>
            <a:endParaRPr lang="en-US" sz="1050" b="1" dirty="0">
              <a:solidFill>
                <a:srgbClr val="000000"/>
              </a:solidFill>
              <a:latin typeface="Roboto"/>
              <a:ea typeface="Roboto"/>
              <a:cs typeface="Roboto"/>
              <a:sym typeface="Roboto"/>
            </a:endParaRPr>
          </a:p>
        </p:txBody>
      </p:sp>
      <p:sp>
        <p:nvSpPr>
          <p:cNvPr id="702" name="Shape 702"/>
          <p:cNvSpPr/>
          <p:nvPr/>
        </p:nvSpPr>
        <p:spPr>
          <a:xfrm rot="-5400000">
            <a:off x="3386842" y="1856756"/>
            <a:ext cx="1182711"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lvl="0" algn="ctr">
              <a:buSzPct val="25000"/>
            </a:pPr>
            <a:r>
              <a:rPr lang="zh-TW" altLang="en-US" sz="1200" b="1" dirty="0" smtClean="0">
                <a:latin typeface="Roboto"/>
                <a:ea typeface="Roboto"/>
                <a:cs typeface="Roboto"/>
                <a:sym typeface="Roboto"/>
              </a:rPr>
              <a:t>辨识</a:t>
            </a:r>
            <a:endParaRPr lang="en-US" sz="1200" b="1" dirty="0">
              <a:solidFill>
                <a:srgbClr val="000000"/>
              </a:solidFill>
              <a:latin typeface="Roboto"/>
              <a:ea typeface="Roboto"/>
              <a:cs typeface="Roboto"/>
              <a:sym typeface="Roboto"/>
            </a:endParaRPr>
          </a:p>
        </p:txBody>
      </p:sp>
      <p:sp>
        <p:nvSpPr>
          <p:cNvPr id="703" name="Shape 703"/>
          <p:cNvSpPr/>
          <p:nvPr/>
        </p:nvSpPr>
        <p:spPr>
          <a:xfrm rot="-5400000">
            <a:off x="3861198" y="1842051"/>
            <a:ext cx="1174308"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lvl="0" algn="ctr">
              <a:buSzPct val="25000"/>
            </a:pPr>
            <a:r>
              <a:rPr lang="zh-TW" altLang="en-US" sz="1200" b="1" dirty="0" smtClean="0">
                <a:latin typeface="Roboto"/>
                <a:ea typeface="Roboto"/>
                <a:cs typeface="Roboto"/>
                <a:sym typeface="Roboto"/>
              </a:rPr>
              <a:t>稽核</a:t>
            </a:r>
            <a:endParaRPr lang="en-US" sz="1200" b="1" dirty="0">
              <a:solidFill>
                <a:srgbClr val="000000"/>
              </a:solidFill>
              <a:latin typeface="Roboto"/>
              <a:ea typeface="Roboto"/>
              <a:cs typeface="Roboto"/>
              <a:sym typeface="Roboto"/>
            </a:endParaRPr>
          </a:p>
        </p:txBody>
      </p:sp>
      <p:sp>
        <p:nvSpPr>
          <p:cNvPr id="704" name="Shape 704"/>
          <p:cNvSpPr/>
          <p:nvPr/>
        </p:nvSpPr>
        <p:spPr>
          <a:xfrm rot="-5400000">
            <a:off x="4314458" y="1838900"/>
            <a:ext cx="1172207"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lvl="0" algn="ctr">
              <a:buSzPct val="25000"/>
            </a:pPr>
            <a:r>
              <a:rPr lang="zh-TW" altLang="en-US" sz="1200" b="1" dirty="0" smtClean="0">
                <a:latin typeface="Roboto"/>
                <a:ea typeface="Roboto"/>
                <a:cs typeface="Roboto"/>
                <a:sym typeface="Roboto"/>
              </a:rPr>
              <a:t>疑虑处理</a:t>
            </a:r>
            <a:endParaRPr lang="en-US" sz="1200" b="1" dirty="0">
              <a:solidFill>
                <a:srgbClr val="000000"/>
              </a:solidFill>
              <a:latin typeface="Roboto"/>
              <a:ea typeface="Roboto"/>
              <a:cs typeface="Roboto"/>
              <a:sym typeface="Roboto"/>
            </a:endParaRPr>
          </a:p>
        </p:txBody>
      </p:sp>
      <p:sp>
        <p:nvSpPr>
          <p:cNvPr id="705" name="Shape 705"/>
          <p:cNvSpPr/>
          <p:nvPr/>
        </p:nvSpPr>
        <p:spPr>
          <a:xfrm rot="-5400000">
            <a:off x="5315780" y="1851504"/>
            <a:ext cx="1172207"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lvl="0" algn="ctr">
              <a:buSzPct val="25000"/>
            </a:pPr>
            <a:r>
              <a:rPr lang="zh-TW" altLang="en-US" sz="1200" b="1" dirty="0" smtClean="0">
                <a:latin typeface="Roboto"/>
                <a:ea typeface="Roboto"/>
                <a:cs typeface="Roboto"/>
                <a:sym typeface="Roboto"/>
              </a:rPr>
              <a:t>核可</a:t>
            </a:r>
            <a:endParaRPr lang="en-US" sz="1200" b="1" dirty="0">
              <a:solidFill>
                <a:srgbClr val="000000"/>
              </a:solidFill>
              <a:latin typeface="Roboto"/>
              <a:ea typeface="Roboto"/>
              <a:cs typeface="Roboto"/>
              <a:sym typeface="Roboto"/>
            </a:endParaRPr>
          </a:p>
        </p:txBody>
      </p:sp>
      <p:sp>
        <p:nvSpPr>
          <p:cNvPr id="706" name="Shape 706"/>
          <p:cNvSpPr/>
          <p:nvPr/>
        </p:nvSpPr>
        <p:spPr>
          <a:xfrm rot="-5400000">
            <a:off x="5762913" y="1847303"/>
            <a:ext cx="1168006"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lvl="0" algn="ctr">
              <a:buSzPct val="25000"/>
            </a:pPr>
            <a:r>
              <a:rPr lang="zh-TW" altLang="en-US" sz="1200" b="1" dirty="0" smtClean="0">
                <a:latin typeface="Roboto"/>
                <a:ea typeface="Roboto"/>
                <a:cs typeface="Roboto"/>
                <a:sym typeface="Roboto"/>
              </a:rPr>
              <a:t>纪录</a:t>
            </a:r>
            <a:endParaRPr lang="en-US" sz="1200" b="1" dirty="0">
              <a:solidFill>
                <a:srgbClr val="000000"/>
              </a:solidFill>
              <a:latin typeface="Roboto"/>
              <a:ea typeface="Roboto"/>
              <a:cs typeface="Roboto"/>
              <a:sym typeface="Roboto"/>
            </a:endParaRPr>
          </a:p>
        </p:txBody>
      </p:sp>
      <p:sp>
        <p:nvSpPr>
          <p:cNvPr id="707" name="Shape 707"/>
          <p:cNvSpPr/>
          <p:nvPr/>
        </p:nvSpPr>
        <p:spPr>
          <a:xfrm rot="-5400000">
            <a:off x="6207638" y="1838900"/>
            <a:ext cx="1172207"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lvl="0" algn="ctr">
              <a:buSzPct val="25000"/>
            </a:pPr>
            <a:r>
              <a:rPr lang="zh-TW" altLang="en-US" sz="1200" b="1" dirty="0" smtClean="0">
                <a:latin typeface="Roboto"/>
                <a:ea typeface="Roboto"/>
                <a:cs typeface="Roboto"/>
                <a:sym typeface="Roboto"/>
              </a:rPr>
              <a:t>聲明</a:t>
            </a:r>
            <a:endParaRPr lang="en-US" sz="1200" b="1" dirty="0">
              <a:solidFill>
                <a:srgbClr val="000000"/>
              </a:solidFill>
              <a:latin typeface="Roboto"/>
              <a:ea typeface="Roboto"/>
              <a:cs typeface="Roboto"/>
              <a:sym typeface="Roboto"/>
            </a:endParaRPr>
          </a:p>
        </p:txBody>
      </p:sp>
      <p:sp>
        <p:nvSpPr>
          <p:cNvPr id="708" name="Shape 708"/>
          <p:cNvSpPr/>
          <p:nvPr/>
        </p:nvSpPr>
        <p:spPr>
          <a:xfrm rot="-5400000">
            <a:off x="6654465" y="1838900"/>
            <a:ext cx="1172207"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lvl="0" algn="ctr">
              <a:buSzPct val="25000"/>
            </a:pPr>
            <a:r>
              <a:rPr lang="zh-TW" altLang="en-US" sz="1200" b="1" dirty="0" smtClean="0">
                <a:latin typeface="Roboto"/>
                <a:ea typeface="Roboto"/>
                <a:cs typeface="Roboto"/>
                <a:sym typeface="Roboto"/>
              </a:rPr>
              <a:t>验证</a:t>
            </a:r>
            <a:endParaRPr lang="en-US" sz="1200" b="1" dirty="0">
              <a:solidFill>
                <a:srgbClr val="000000"/>
              </a:solidFill>
              <a:latin typeface="Roboto"/>
              <a:ea typeface="Roboto"/>
              <a:cs typeface="Roboto"/>
              <a:sym typeface="Roboto"/>
            </a:endParaRPr>
          </a:p>
        </p:txBody>
      </p:sp>
      <p:sp>
        <p:nvSpPr>
          <p:cNvPr id="709" name="Shape 709"/>
          <p:cNvSpPr/>
          <p:nvPr/>
        </p:nvSpPr>
        <p:spPr>
          <a:xfrm rot="-5400000">
            <a:off x="7101291" y="1832597"/>
            <a:ext cx="1172207"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lvl="0" algn="ctr">
              <a:buSzPct val="25000"/>
            </a:pPr>
            <a:r>
              <a:rPr lang="zh-TW" altLang="en-US" sz="1200" b="1" dirty="0" smtClean="0">
                <a:latin typeface="Roboto"/>
                <a:ea typeface="Roboto"/>
                <a:cs typeface="Roboto"/>
                <a:sym typeface="Roboto"/>
              </a:rPr>
              <a:t>发行</a:t>
            </a:r>
            <a:endParaRPr lang="en-US" sz="1200" b="1" dirty="0">
              <a:solidFill>
                <a:srgbClr val="000000"/>
              </a:solidFill>
              <a:latin typeface="Roboto"/>
              <a:ea typeface="Roboto"/>
              <a:cs typeface="Roboto"/>
              <a:sym typeface="Roboto"/>
            </a:endParaRPr>
          </a:p>
        </p:txBody>
      </p:sp>
      <p:sp>
        <p:nvSpPr>
          <p:cNvPr id="710" name="Shape 710"/>
          <p:cNvSpPr/>
          <p:nvPr/>
        </p:nvSpPr>
        <p:spPr>
          <a:xfrm rot="-5400000">
            <a:off x="7555295" y="1834698"/>
            <a:ext cx="1172207"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lvl="0" algn="ctr">
              <a:buSzPct val="25000"/>
            </a:pPr>
            <a:r>
              <a:rPr lang="zh-TW" altLang="en-US" sz="1200" b="1" dirty="0" smtClean="0">
                <a:latin typeface="Roboto"/>
                <a:ea typeface="Roboto"/>
                <a:cs typeface="Roboto"/>
                <a:sym typeface="Roboto"/>
              </a:rPr>
              <a:t>验证</a:t>
            </a:r>
            <a:endParaRPr lang="en-US" sz="1200" b="1" dirty="0">
              <a:solidFill>
                <a:srgbClr val="000000"/>
              </a:solidFill>
              <a:latin typeface="Roboto"/>
              <a:ea typeface="Roboto"/>
              <a:cs typeface="Roboto"/>
              <a:sym typeface="Roboto"/>
            </a:endParaRPr>
          </a:p>
        </p:txBody>
      </p:sp>
      <p:cxnSp>
        <p:nvCxnSpPr>
          <p:cNvPr id="711" name="Shape 711"/>
          <p:cNvCxnSpPr/>
          <p:nvPr/>
        </p:nvCxnSpPr>
        <p:spPr>
          <a:xfrm>
            <a:off x="3782599" y="2040537"/>
            <a:ext cx="0" cy="0"/>
          </a:xfrm>
          <a:prstGeom prst="straightConnector1">
            <a:avLst/>
          </a:prstGeom>
          <a:noFill/>
          <a:ln w="9525" cap="flat" cmpd="sng">
            <a:solidFill>
              <a:schemeClr val="dk1"/>
            </a:solidFill>
            <a:prstDash val="solid"/>
            <a:round/>
            <a:headEnd type="none" w="med" len="med"/>
            <a:tailEnd type="none" w="med" len="med"/>
          </a:ln>
        </p:spPr>
      </p:cxnSp>
      <p:sp>
        <p:nvSpPr>
          <p:cNvPr id="712" name="Shape 712"/>
          <p:cNvSpPr txBox="1"/>
          <p:nvPr/>
        </p:nvSpPr>
        <p:spPr>
          <a:xfrm>
            <a:off x="6132094" y="3735387"/>
            <a:ext cx="5434430" cy="2833686"/>
          </a:xfrm>
          <a:prstGeom prst="rect">
            <a:avLst/>
          </a:prstGeom>
          <a:noFill/>
          <a:ln>
            <a:noFill/>
          </a:ln>
        </p:spPr>
        <p:txBody>
          <a:bodyPr lIns="91425" tIns="45700" rIns="91425" bIns="45700" anchor="t" anchorCtr="0">
            <a:noAutofit/>
          </a:bodyPr>
          <a:lstStyle/>
          <a:p>
            <a:pPr marL="0" marR="0" lvl="0" indent="0" algn="l" rtl="0">
              <a:lnSpc>
                <a:spcPct val="150000"/>
              </a:lnSpc>
              <a:spcBef>
                <a:spcPts val="0"/>
              </a:spcBef>
              <a:spcAft>
                <a:spcPts val="0"/>
              </a:spcAft>
              <a:buSzPct val="25000"/>
              <a:buNone/>
            </a:pPr>
            <a:r>
              <a:rPr lang="zh-TW" altLang="en-US" sz="1800" b="0" i="0" u="sng" strike="noStrike" cap="none" dirty="0" smtClean="0">
                <a:solidFill>
                  <a:srgbClr val="0070C0"/>
                </a:solidFill>
                <a:latin typeface="Times New Roman" pitchFamily="18" charset="0"/>
                <a:ea typeface="新細明體" pitchFamily="18" charset="-120"/>
                <a:cs typeface="Roboto"/>
                <a:sym typeface="Roboto"/>
              </a:rPr>
              <a:t>成果：</a:t>
            </a:r>
            <a:r>
              <a:rPr lang="en-US" sz="1800" b="0" i="0" u="sng" strike="noStrike" cap="none" dirty="0" smtClean="0">
                <a:solidFill>
                  <a:srgbClr val="0070C0"/>
                </a:solidFill>
                <a:latin typeface="Times New Roman" pitchFamily="18" charset="0"/>
                <a:ea typeface="新細明體" pitchFamily="18" charset="-120"/>
                <a:cs typeface="Roboto"/>
                <a:sym typeface="Roboto"/>
              </a:rPr>
              <a:t> </a:t>
            </a:r>
            <a:endParaRPr lang="en-US" sz="1800" b="0" i="0" u="sng" strike="noStrike" cap="none" dirty="0">
              <a:solidFill>
                <a:srgbClr val="0070C0"/>
              </a:solidFill>
              <a:latin typeface="Times New Roman" pitchFamily="18" charset="0"/>
              <a:ea typeface="新細明體" pitchFamily="18" charset="-120"/>
              <a:cs typeface="Roboto"/>
              <a:sym typeface="Roboto"/>
            </a:endParaRPr>
          </a:p>
          <a:p>
            <a:pPr marL="228600" lvl="0" indent="-228600">
              <a:lnSpc>
                <a:spcPct val="150000"/>
              </a:lnSpc>
              <a:spcBef>
                <a:spcPts val="1000"/>
              </a:spcBef>
              <a:buClr>
                <a:schemeClr val="dk1"/>
              </a:buClr>
              <a:buSzPct val="100000"/>
              <a:buFont typeface="Arial"/>
              <a:buChar char="•"/>
            </a:pPr>
            <a:r>
              <a:rPr lang="zh-TW" altLang="en-US" sz="1600" dirty="0" smtClean="0">
                <a:solidFill>
                  <a:schemeClr val="dk1"/>
                </a:solidFill>
                <a:latin typeface="Times New Roman" pitchFamily="18" charset="0"/>
                <a:ea typeface="新細明體" pitchFamily="18" charset="-120"/>
                <a:cs typeface="Roboto"/>
                <a:sym typeface="Roboto"/>
              </a:rPr>
              <a:t>确保在稽核报告里的软件与自由开源软件政策相合</a:t>
            </a:r>
            <a:endParaRPr lang="en-US" sz="1600" dirty="0">
              <a:solidFill>
                <a:schemeClr val="dk1"/>
              </a:solidFill>
              <a:latin typeface="Times New Roman" pitchFamily="18" charset="0"/>
              <a:ea typeface="新細明體" pitchFamily="18" charset="-120"/>
              <a:cs typeface="Roboto"/>
              <a:sym typeface="Roboto"/>
            </a:endParaRPr>
          </a:p>
          <a:p>
            <a:pPr marL="228600" marR="0" lvl="0" indent="-228600" algn="l" rtl="0">
              <a:lnSpc>
                <a:spcPct val="150000"/>
              </a:lnSpc>
              <a:spcBef>
                <a:spcPts val="1000"/>
              </a:spcBef>
              <a:spcAft>
                <a:spcPts val="0"/>
              </a:spcAft>
              <a:buClr>
                <a:schemeClr val="dk1"/>
              </a:buClr>
              <a:buSzPct val="100000"/>
              <a:buFont typeface="Arial"/>
              <a:buChar char="•"/>
            </a:pPr>
            <a:r>
              <a:rPr lang="zh-TW" altLang="en-US" sz="1600" dirty="0" smtClean="0">
                <a:solidFill>
                  <a:schemeClr val="dk1"/>
                </a:solidFill>
                <a:latin typeface="Times New Roman" pitchFamily="18" charset="0"/>
                <a:ea typeface="新細明體" pitchFamily="18" charset="-120"/>
                <a:cs typeface="Roboto"/>
                <a:sym typeface="Roboto"/>
              </a:rPr>
              <a:t>准备往下一个步骤前</a:t>
            </a:r>
            <a:r>
              <a:rPr lang="en-US" altLang="zh-TW" sz="1600" dirty="0" smtClean="0">
                <a:solidFill>
                  <a:schemeClr val="dk1"/>
                </a:solidFill>
                <a:latin typeface="Times New Roman" pitchFamily="18" charset="0"/>
                <a:ea typeface="新細明體" pitchFamily="18" charset="-120"/>
                <a:cs typeface="Roboto"/>
                <a:sym typeface="Roboto"/>
              </a:rPr>
              <a:t>(</a:t>
            </a:r>
            <a:r>
              <a:rPr lang="zh-TW" altLang="en-US" sz="1600" dirty="0" smtClean="0">
                <a:solidFill>
                  <a:schemeClr val="dk1"/>
                </a:solidFill>
                <a:latin typeface="Times New Roman" pitchFamily="18" charset="0"/>
                <a:ea typeface="新細明體" pitchFamily="18" charset="-120"/>
                <a:cs typeface="Roboto"/>
                <a:sym typeface="Roboto"/>
              </a:rPr>
              <a:t>例如：核可前</a:t>
            </a:r>
            <a:r>
              <a:rPr lang="en-US" altLang="zh-TW" sz="1600" dirty="0" smtClean="0">
                <a:solidFill>
                  <a:schemeClr val="dk1"/>
                </a:solidFill>
                <a:latin typeface="Times New Roman" pitchFamily="18" charset="0"/>
                <a:ea typeface="新細明體" pitchFamily="18" charset="-120"/>
                <a:cs typeface="Roboto"/>
                <a:sym typeface="Roboto"/>
              </a:rPr>
              <a:t>)</a:t>
            </a:r>
            <a:r>
              <a:rPr lang="zh-TW" altLang="en-US" sz="1600" dirty="0" smtClean="0">
                <a:solidFill>
                  <a:schemeClr val="dk1"/>
                </a:solidFill>
                <a:latin typeface="Times New Roman" pitchFamily="18" charset="0"/>
                <a:ea typeface="新細明體" pitchFamily="18" charset="-120"/>
                <a:cs typeface="Roboto"/>
                <a:sym typeface="Roboto"/>
              </a:rPr>
              <a:t>，保存稽核报告的发现，并标注已处理的疑虑</a:t>
            </a:r>
            <a:endParaRPr lang="en-US" sz="1600" dirty="0">
              <a:solidFill>
                <a:schemeClr val="dk1"/>
              </a:solidFill>
              <a:latin typeface="Times New Roman" pitchFamily="18" charset="0"/>
              <a:ea typeface="新細明體" pitchFamily="18" charset="-120"/>
              <a:cs typeface="Roboto"/>
              <a:sym typeface="Roboto"/>
            </a:endParaRPr>
          </a:p>
          <a:p>
            <a:pPr marL="685800" marR="0" lvl="0" indent="0" algn="l" rtl="0">
              <a:lnSpc>
                <a:spcPct val="150000"/>
              </a:lnSpc>
              <a:spcBef>
                <a:spcPts val="0"/>
              </a:spcBef>
              <a:buNone/>
            </a:pPr>
            <a:endParaRPr sz="1600" dirty="0">
              <a:solidFill>
                <a:schemeClr val="dk1"/>
              </a:solidFill>
              <a:latin typeface="Times New Roman" pitchFamily="18" charset="0"/>
              <a:ea typeface="新細明體" pitchFamily="18" charset="-120"/>
              <a:cs typeface="Roboto"/>
              <a:sym typeface="Roboto"/>
            </a:endParaRPr>
          </a:p>
          <a:p>
            <a:pPr marL="685800" marR="0" lvl="0" indent="0" algn="l" rtl="0">
              <a:lnSpc>
                <a:spcPct val="150000"/>
              </a:lnSpc>
              <a:spcBef>
                <a:spcPts val="0"/>
              </a:spcBef>
              <a:buNone/>
            </a:pPr>
            <a:endParaRPr sz="1600" dirty="0">
              <a:solidFill>
                <a:schemeClr val="dk1"/>
              </a:solidFill>
              <a:latin typeface="Times New Roman" pitchFamily="18" charset="0"/>
              <a:ea typeface="新細明體" pitchFamily="18" charset="-120"/>
              <a:cs typeface="Roboto"/>
              <a:sym typeface="Roboto"/>
            </a:endParaRPr>
          </a:p>
          <a:p>
            <a:pPr marL="685800" marR="0" lvl="0" indent="0" algn="l" rtl="0">
              <a:lnSpc>
                <a:spcPct val="150000"/>
              </a:lnSpc>
              <a:spcBef>
                <a:spcPts val="0"/>
              </a:spcBef>
              <a:buNone/>
            </a:pPr>
            <a:endParaRPr sz="1600" dirty="0">
              <a:solidFill>
                <a:schemeClr val="dk1"/>
              </a:solidFill>
              <a:latin typeface="Times New Roman" pitchFamily="18" charset="0"/>
              <a:ea typeface="新細明體" pitchFamily="18" charset="-120"/>
              <a:cs typeface="Roboto"/>
              <a:sym typeface="Roboto"/>
            </a:endParaRPr>
          </a:p>
        </p:txBody>
      </p:sp>
      <p:sp>
        <p:nvSpPr>
          <p:cNvPr id="713" name="Shape 713"/>
          <p:cNvSpPr txBox="1"/>
          <p:nvPr/>
        </p:nvSpPr>
        <p:spPr>
          <a:xfrm>
            <a:off x="498475" y="3781425"/>
            <a:ext cx="5357522" cy="2771774"/>
          </a:xfrm>
          <a:prstGeom prst="rect">
            <a:avLst/>
          </a:prstGeom>
          <a:noFill/>
          <a:ln>
            <a:noFill/>
          </a:ln>
        </p:spPr>
        <p:txBody>
          <a:bodyPr lIns="91425" tIns="45700" rIns="91425" bIns="45700" anchor="t" anchorCtr="0">
            <a:noAutofit/>
          </a:bodyPr>
          <a:lstStyle/>
          <a:p>
            <a:pPr marL="0" marR="0" lvl="0" indent="0" algn="l" rtl="0">
              <a:lnSpc>
                <a:spcPct val="150000"/>
              </a:lnSpc>
              <a:spcBef>
                <a:spcPts val="0"/>
              </a:spcBef>
              <a:spcAft>
                <a:spcPts val="0"/>
              </a:spcAft>
              <a:buSzPct val="25000"/>
              <a:buNone/>
            </a:pPr>
            <a:r>
              <a:rPr lang="zh-TW" altLang="en-US" sz="1800" b="0" i="0" u="sng" strike="noStrike" cap="none" dirty="0" smtClean="0">
                <a:solidFill>
                  <a:srgbClr val="0070C0"/>
                </a:solidFill>
                <a:latin typeface="Times New Roman" pitchFamily="18" charset="0"/>
                <a:ea typeface="新細明體" pitchFamily="18" charset="-120"/>
                <a:cs typeface="Roboto"/>
                <a:sym typeface="Roboto"/>
              </a:rPr>
              <a:t>步骤：</a:t>
            </a:r>
            <a:r>
              <a:rPr lang="en-US" sz="1800" b="0" i="0" u="sng" strike="noStrike" cap="none" dirty="0" smtClean="0">
                <a:solidFill>
                  <a:srgbClr val="0070C0"/>
                </a:solidFill>
                <a:latin typeface="Times New Roman" pitchFamily="18" charset="0"/>
                <a:ea typeface="新細明體" pitchFamily="18" charset="-120"/>
                <a:cs typeface="Roboto"/>
                <a:sym typeface="Roboto"/>
              </a:rPr>
              <a:t> </a:t>
            </a:r>
            <a:endParaRPr lang="en-US" sz="1800" b="0" i="0" u="sng" strike="noStrike" cap="none" dirty="0">
              <a:solidFill>
                <a:srgbClr val="0070C0"/>
              </a:solidFill>
              <a:latin typeface="Times New Roman" pitchFamily="18" charset="0"/>
              <a:ea typeface="新細明體" pitchFamily="18" charset="-120"/>
              <a:cs typeface="Roboto"/>
              <a:sym typeface="Roboto"/>
            </a:endParaRPr>
          </a:p>
          <a:p>
            <a:pPr marL="285750" marR="0" lvl="0" indent="-285750" algn="l" rtl="0">
              <a:lnSpc>
                <a:spcPct val="150000"/>
              </a:lnSpc>
              <a:spcBef>
                <a:spcPts val="1000"/>
              </a:spcBef>
              <a:spcAft>
                <a:spcPts val="0"/>
              </a:spcAft>
              <a:buClr>
                <a:schemeClr val="dk1"/>
              </a:buClr>
              <a:buSzPct val="100000"/>
              <a:buFont typeface="Arial"/>
              <a:buChar char="•"/>
            </a:pPr>
            <a:r>
              <a:rPr lang="zh-TW" altLang="en-US" sz="1600" dirty="0" smtClean="0">
                <a:solidFill>
                  <a:schemeClr val="dk1"/>
                </a:solidFill>
                <a:latin typeface="Times New Roman" pitchFamily="18" charset="0"/>
                <a:ea typeface="新細明體" pitchFamily="18" charset="-120"/>
                <a:cs typeface="Roboto"/>
                <a:sym typeface="Roboto"/>
              </a:rPr>
              <a:t>於审核工作人员里，应包含适切对应的管理阶层</a:t>
            </a:r>
            <a:endParaRPr lang="en-US" sz="1600" dirty="0">
              <a:solidFill>
                <a:schemeClr val="dk1"/>
              </a:solidFill>
              <a:latin typeface="Times New Roman" pitchFamily="18" charset="0"/>
              <a:ea typeface="新細明體" pitchFamily="18" charset="-120"/>
              <a:cs typeface="Roboto"/>
              <a:sym typeface="Roboto"/>
            </a:endParaRPr>
          </a:p>
          <a:p>
            <a:pPr marL="285750" marR="0" lvl="0" indent="-285750" algn="l" rtl="0">
              <a:lnSpc>
                <a:spcPct val="150000"/>
              </a:lnSpc>
              <a:spcBef>
                <a:spcPts val="1000"/>
              </a:spcBef>
              <a:spcAft>
                <a:spcPts val="0"/>
              </a:spcAft>
              <a:buClr>
                <a:schemeClr val="dk1"/>
              </a:buClr>
              <a:buSzPct val="100000"/>
              <a:buFont typeface="Arial"/>
              <a:buChar char="•"/>
            </a:pPr>
            <a:r>
              <a:rPr lang="zh-TW" altLang="en-US" sz="1600" dirty="0" smtClean="0">
                <a:solidFill>
                  <a:schemeClr val="dk1"/>
                </a:solidFill>
                <a:latin typeface="Times New Roman" pitchFamily="18" charset="0"/>
                <a:ea typeface="新細明體" pitchFamily="18" charset="-120"/>
                <a:cs typeface="Roboto"/>
                <a:sym typeface="Roboto"/>
              </a:rPr>
              <a:t>依你的自由开源软件政策为参据来实施审核</a:t>
            </a:r>
            <a:endParaRPr lang="en-US" sz="1600" dirty="0">
              <a:solidFill>
                <a:schemeClr val="dk1"/>
              </a:solidFill>
              <a:latin typeface="Times New Roman" pitchFamily="18" charset="0"/>
              <a:ea typeface="新細明體" pitchFamily="18" charset="-120"/>
              <a:cs typeface="Roboto"/>
              <a:sym typeface="Roboto"/>
            </a:endParaRPr>
          </a:p>
        </p:txBody>
      </p:sp>
      <p:sp>
        <p:nvSpPr>
          <p:cNvPr id="714" name="Shape 714"/>
          <p:cNvSpPr/>
          <p:nvPr/>
        </p:nvSpPr>
        <p:spPr>
          <a:xfrm>
            <a:off x="246509" y="3279701"/>
            <a:ext cx="11945491" cy="461664"/>
          </a:xfrm>
          <a:prstGeom prst="rect">
            <a:avLst/>
          </a:prstGeom>
          <a:noFill/>
          <a:ln>
            <a:noFill/>
          </a:ln>
        </p:spPr>
        <p:txBody>
          <a:bodyPr lIns="91425" tIns="45700" rIns="91425" bIns="45700" anchor="t" anchorCtr="0">
            <a:noAutofit/>
          </a:bodyPr>
          <a:lstStyle/>
          <a:p>
            <a:pPr lvl="0">
              <a:buSzPct val="25000"/>
            </a:pPr>
            <a:r>
              <a:rPr lang="zh-TW" altLang="en-US" sz="2400" dirty="0" smtClean="0">
                <a:solidFill>
                  <a:schemeClr val="dk1"/>
                </a:solidFill>
                <a:latin typeface="Times New Roman" pitchFamily="18" charset="0"/>
                <a:ea typeface="新細明體" pitchFamily="18" charset="-120"/>
                <a:cs typeface="Roboto"/>
                <a:sym typeface="Roboto"/>
              </a:rPr>
              <a:t>审核已处理之疑虑以确认其与你的自由开源软件政策相合</a:t>
            </a:r>
            <a:endParaRPr lang="en-US" sz="2400" dirty="0">
              <a:solidFill>
                <a:schemeClr val="dk1"/>
              </a:solidFill>
              <a:latin typeface="Times New Roman" pitchFamily="18" charset="0"/>
              <a:ea typeface="新細明體" pitchFamily="18" charset="-120"/>
              <a:cs typeface="Roboto"/>
              <a:sym typeface="Roboto"/>
            </a:endParaRPr>
          </a:p>
        </p:txBody>
      </p:sp>
      <p:sp>
        <p:nvSpPr>
          <p:cNvPr id="715" name="Shape 715"/>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zh-TW" altLang="en-US" sz="4000" dirty="0" smtClean="0">
                <a:solidFill>
                  <a:schemeClr val="dk2"/>
                </a:solidFill>
                <a:latin typeface="Times New Roman" pitchFamily="18" charset="0"/>
                <a:ea typeface="新細明體" pitchFamily="18" charset="-120"/>
                <a:cs typeface="Roboto"/>
                <a:sym typeface="Roboto"/>
              </a:rPr>
              <a:t>执行审核</a:t>
            </a:r>
            <a:endParaRPr lang="en-US" sz="4000" b="0" dirty="0">
              <a:solidFill>
                <a:schemeClr val="dk2"/>
              </a:solidFill>
              <a:latin typeface="Times New Roman" pitchFamily="18" charset="0"/>
              <a:ea typeface="新細明體" pitchFamily="18" charset="-120"/>
              <a:cs typeface="Roboto"/>
              <a:sym typeface="Roboto"/>
            </a:endParaRPr>
          </a:p>
        </p:txBody>
      </p:sp>
      <p:sp>
        <p:nvSpPr>
          <p:cNvPr id="716" name="Shape 716"/>
          <p:cNvSpPr/>
          <p:nvPr/>
        </p:nvSpPr>
        <p:spPr>
          <a:xfrm>
            <a:off x="2343400" y="1899853"/>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lvl="0" algn="ctr">
              <a:lnSpc>
                <a:spcPts val="1050"/>
              </a:lnSpc>
              <a:buSzPct val="25000"/>
            </a:pPr>
            <a:r>
              <a:rPr lang="zh-CN" altLang="en-US" sz="1100" b="1" dirty="0" smtClean="0">
                <a:latin typeface="Roboto"/>
                <a:ea typeface="Roboto"/>
                <a:cs typeface="Roboto"/>
                <a:sym typeface="Roboto"/>
              </a:rPr>
              <a:t>输入： </a:t>
            </a:r>
          </a:p>
          <a:p>
            <a:pPr lvl="0" algn="ctr">
              <a:lnSpc>
                <a:spcPts val="1050"/>
              </a:lnSpc>
              <a:buSzPct val="25000"/>
            </a:pPr>
            <a:r>
              <a:rPr lang="zh-CN" altLang="en-US" sz="1100" b="1" dirty="0" smtClean="0">
                <a:latin typeface="Roboto"/>
                <a:ea typeface="Roboto"/>
                <a:cs typeface="Roboto"/>
                <a:sym typeface="Roboto"/>
              </a:rPr>
              <a:t>自由开源软件</a:t>
            </a:r>
            <a:endParaRPr lang="en-US" sz="1100" b="1" dirty="0">
              <a:latin typeface="Roboto"/>
              <a:ea typeface="Roboto"/>
              <a:cs typeface="Roboto"/>
              <a:sym typeface="Roboto"/>
            </a:endParaRPr>
          </a:p>
        </p:txBody>
      </p:sp>
      <p:cxnSp>
        <p:nvCxnSpPr>
          <p:cNvPr id="717" name="Shape 717"/>
          <p:cNvCxnSpPr>
            <a:stCxn id="716" idx="3"/>
          </p:cNvCxnSpPr>
          <p:nvPr/>
        </p:nvCxnSpPr>
        <p:spPr>
          <a:xfrm>
            <a:off x="3199000" y="2134003"/>
            <a:ext cx="325200" cy="0"/>
          </a:xfrm>
          <a:prstGeom prst="straightConnector1">
            <a:avLst/>
          </a:prstGeom>
          <a:noFill/>
          <a:ln w="9525" cap="flat" cmpd="sng">
            <a:solidFill>
              <a:schemeClr val="dk1"/>
            </a:solidFill>
            <a:prstDash val="solid"/>
            <a:round/>
            <a:headEnd type="none" w="med" len="med"/>
            <a:tailEnd type="triangle" w="lg" len="lg"/>
          </a:ln>
        </p:spPr>
      </p:cxnSp>
      <p:sp>
        <p:nvSpPr>
          <p:cNvPr id="718" name="Shape 718"/>
          <p:cNvSpPr/>
          <p:nvPr/>
        </p:nvSpPr>
        <p:spPr>
          <a:xfrm>
            <a:off x="9169625" y="1899850"/>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lvl="0" algn="ctr">
              <a:lnSpc>
                <a:spcPts val="1050"/>
              </a:lnSpc>
              <a:buSzPct val="25000"/>
            </a:pPr>
            <a:r>
              <a:rPr lang="zh-CN" altLang="en-US" sz="1100" b="1" dirty="0" smtClean="0">
                <a:latin typeface="Roboto"/>
                <a:ea typeface="Roboto"/>
                <a:cs typeface="Roboto"/>
                <a:sym typeface="Roboto"/>
              </a:rPr>
              <a:t>输出：</a:t>
            </a:r>
          </a:p>
          <a:p>
            <a:pPr lvl="0" algn="ctr">
              <a:lnSpc>
                <a:spcPts val="1050"/>
              </a:lnSpc>
              <a:buSzPct val="25000"/>
            </a:pPr>
            <a:r>
              <a:rPr lang="zh-CN" altLang="en-US" sz="1100" b="1" dirty="0" smtClean="0">
                <a:latin typeface="Roboto"/>
                <a:ea typeface="Roboto"/>
                <a:cs typeface="Roboto"/>
                <a:sym typeface="Roboto"/>
              </a:rPr>
              <a:t>自由开源软件</a:t>
            </a:r>
          </a:p>
          <a:p>
            <a:pPr lvl="0" algn="ctr">
              <a:lnSpc>
                <a:spcPts val="1050"/>
              </a:lnSpc>
              <a:buSzPct val="25000"/>
            </a:pPr>
            <a:r>
              <a:rPr lang="en-US" altLang="zh-CN" sz="1100" b="1" dirty="0" smtClean="0">
                <a:latin typeface="Roboto"/>
                <a:ea typeface="Roboto"/>
                <a:cs typeface="Roboto"/>
                <a:sym typeface="Roboto"/>
              </a:rPr>
              <a:t>+</a:t>
            </a:r>
            <a:r>
              <a:rPr lang="zh-CN" altLang="en-US" sz="1100" b="1" dirty="0" smtClean="0">
                <a:latin typeface="Roboto"/>
                <a:ea typeface="Roboto"/>
                <a:cs typeface="Roboto"/>
                <a:sym typeface="Roboto"/>
              </a:rPr>
              <a:t>模组</a:t>
            </a:r>
          </a:p>
          <a:p>
            <a:pPr lvl="0" algn="ctr">
              <a:lnSpc>
                <a:spcPts val="1050"/>
              </a:lnSpc>
              <a:buSzPct val="25000"/>
            </a:pPr>
            <a:endParaRPr lang="en-US" sz="1100" b="1" dirty="0">
              <a:latin typeface="Roboto"/>
              <a:ea typeface="Roboto"/>
              <a:cs typeface="Roboto"/>
              <a:sym typeface="Roboto"/>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Shape 89"/>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zh-TW" altLang="en-US" dirty="0" smtClean="0"/>
              <a:t>什麽是「知识财产」？</a:t>
            </a:r>
            <a:endParaRPr lang="en-US" sz="4000" b="0" i="0" u="none" strike="noStrike" cap="none" dirty="0">
              <a:solidFill>
                <a:schemeClr val="dk2"/>
              </a:solidFill>
              <a:latin typeface="Roboto"/>
              <a:ea typeface="Roboto"/>
              <a:cs typeface="Roboto"/>
              <a:sym typeface="Roboto"/>
            </a:endParaRPr>
          </a:p>
        </p:txBody>
      </p:sp>
      <p:sp>
        <p:nvSpPr>
          <p:cNvPr id="90" name="Shape 90"/>
          <p:cNvSpPr txBox="1">
            <a:spLocks noGrp="1"/>
          </p:cNvSpPr>
          <p:nvPr>
            <p:ph type="body" idx="1"/>
          </p:nvPr>
        </p:nvSpPr>
        <p:spPr>
          <a:xfrm>
            <a:off x="623093" y="1600200"/>
            <a:ext cx="10945811" cy="4953000"/>
          </a:xfrm>
          <a:prstGeom prst="rect">
            <a:avLst/>
          </a:prstGeom>
          <a:noFill/>
          <a:ln>
            <a:noFill/>
          </a:ln>
        </p:spPr>
        <p:txBody>
          <a:bodyPr lIns="91425" tIns="45700" rIns="91425" bIns="45700" anchor="t" anchorCtr="0">
            <a:noAutofit/>
          </a:bodyPr>
          <a:lstStyle/>
          <a:p>
            <a:pPr lvl="0" indent="-182880">
              <a:spcBef>
                <a:spcPts val="0"/>
              </a:spcBef>
            </a:pPr>
            <a:r>
              <a:rPr lang="zh-TW" altLang="en-US" dirty="0" smtClean="0"/>
              <a:t>著作权</a:t>
            </a:r>
            <a:r>
              <a:rPr lang="en-US" altLang="zh-TW" dirty="0" smtClean="0"/>
              <a:t>(</a:t>
            </a:r>
            <a:r>
              <a:rPr lang="zh-TW" altLang="en-US" dirty="0" smtClean="0"/>
              <a:t>版权</a:t>
            </a:r>
            <a:r>
              <a:rPr lang="en-US" altLang="zh-TW" dirty="0" smtClean="0"/>
              <a:t>)</a:t>
            </a:r>
            <a:r>
              <a:rPr lang="zh-TW" altLang="en-US" dirty="0" smtClean="0"/>
              <a:t>：保护著作具创作性之原始作品</a:t>
            </a:r>
            <a:endParaRPr lang="en-US" sz="2400" b="0" i="0" u="none" strike="noStrike" cap="none" dirty="0">
              <a:solidFill>
                <a:schemeClr val="dk1"/>
              </a:solidFill>
              <a:cs typeface="Roboto"/>
              <a:sym typeface="Roboto"/>
            </a:endParaRPr>
          </a:p>
          <a:p>
            <a:pPr marL="457200" marR="0" lvl="1" indent="-190500" algn="l" rtl="0">
              <a:spcBef>
                <a:spcPts val="400"/>
              </a:spcBef>
              <a:spcAft>
                <a:spcPts val="0"/>
              </a:spcAft>
              <a:buClr>
                <a:schemeClr val="accent1"/>
              </a:buClr>
              <a:buSzPct val="85000"/>
              <a:buFont typeface="Arial"/>
              <a:buChar char="•"/>
            </a:pPr>
            <a:r>
              <a:rPr lang="zh-TW" altLang="en-US" sz="2000" b="0" i="0" u="none" strike="noStrike" cap="none" dirty="0" smtClean="0">
                <a:solidFill>
                  <a:schemeClr val="dk1"/>
                </a:solidFill>
                <a:latin typeface="Times New Roman" pitchFamily="18" charset="0"/>
                <a:ea typeface="新細明體" pitchFamily="18" charset="-120"/>
                <a:cs typeface="Roboto"/>
                <a:sym typeface="Roboto"/>
              </a:rPr>
              <a:t>保护表达</a:t>
            </a:r>
            <a:r>
              <a:rPr lang="en-US" altLang="zh-TW" dirty="0" smtClean="0">
                <a:latin typeface="Times New Roman" pitchFamily="18" charset="0"/>
                <a:ea typeface="新細明體" pitchFamily="18" charset="-120"/>
              </a:rPr>
              <a:t>(</a:t>
            </a:r>
            <a:r>
              <a:rPr lang="zh-TW" altLang="en-US" sz="2000" b="0" i="0" u="none" strike="noStrike" cap="none" dirty="0" smtClean="0">
                <a:solidFill>
                  <a:schemeClr val="dk1"/>
                </a:solidFill>
                <a:latin typeface="Times New Roman" pitchFamily="18" charset="0"/>
                <a:ea typeface="新細明體" pitchFamily="18" charset="-120"/>
                <a:cs typeface="Roboto"/>
                <a:sym typeface="Roboto"/>
              </a:rPr>
              <a:t>不及於其後之思想</a:t>
            </a:r>
            <a:r>
              <a:rPr lang="en-US" altLang="zh-TW" sz="2000" b="0" i="0" u="none" strike="noStrike" cap="none" dirty="0" smtClean="0">
                <a:solidFill>
                  <a:schemeClr val="dk1"/>
                </a:solidFill>
                <a:latin typeface="Times New Roman" pitchFamily="18" charset="0"/>
                <a:ea typeface="新細明體" pitchFamily="18" charset="-120"/>
                <a:cs typeface="Roboto"/>
                <a:sym typeface="Roboto"/>
              </a:rPr>
              <a:t>)</a:t>
            </a:r>
            <a:endParaRPr lang="en-US" sz="2000" b="0" i="0" u="none" strike="noStrike" cap="none" dirty="0">
              <a:solidFill>
                <a:schemeClr val="dk1"/>
              </a:solidFill>
              <a:latin typeface="Times New Roman" pitchFamily="18" charset="0"/>
              <a:ea typeface="新細明體" pitchFamily="18" charset="-120"/>
              <a:cs typeface="Roboto"/>
              <a:sym typeface="Roboto"/>
            </a:endParaRPr>
          </a:p>
          <a:p>
            <a:pPr marL="457200" marR="0" lvl="1" indent="-190500" algn="l" rtl="0">
              <a:spcBef>
                <a:spcPts val="400"/>
              </a:spcBef>
              <a:spcAft>
                <a:spcPts val="0"/>
              </a:spcAft>
              <a:buClr>
                <a:schemeClr val="accent1"/>
              </a:buClr>
              <a:buSzPct val="85000"/>
              <a:buFont typeface="Arial"/>
              <a:buChar char="•"/>
            </a:pPr>
            <a:r>
              <a:rPr lang="zh-TW" altLang="en-US" sz="2000" b="0" i="0" u="none" strike="noStrike" cap="none" dirty="0" smtClean="0">
                <a:solidFill>
                  <a:schemeClr val="dk1"/>
                </a:solidFill>
                <a:latin typeface="Times New Roman" pitchFamily="18" charset="0"/>
                <a:ea typeface="新細明體" pitchFamily="18" charset="-120"/>
                <a:cs typeface="Roboto"/>
                <a:sym typeface="Roboto"/>
              </a:rPr>
              <a:t>涵盖软件、书籍，及其他相类作品</a:t>
            </a:r>
            <a:endParaRPr lang="en-US" sz="2000" b="0" i="0" u="none" strike="noStrike" cap="none" dirty="0">
              <a:solidFill>
                <a:schemeClr val="dk1"/>
              </a:solidFill>
              <a:latin typeface="Times New Roman" pitchFamily="18" charset="0"/>
              <a:ea typeface="新細明體" pitchFamily="18" charset="-120"/>
              <a:cs typeface="Roboto"/>
              <a:sym typeface="Roboto"/>
            </a:endParaRPr>
          </a:p>
          <a:p>
            <a:pPr lvl="0" indent="-182880"/>
            <a:r>
              <a:rPr lang="zh-TW" altLang="en-US" dirty="0" smtClean="0"/>
              <a:t>专利：具新颖性及非属显著已知状态的实用发明</a:t>
            </a:r>
            <a:endParaRPr lang="en-US" sz="2400" b="0" i="0" u="none" strike="noStrike" cap="none" dirty="0">
              <a:solidFill>
                <a:schemeClr val="dk1"/>
              </a:solidFill>
              <a:cs typeface="Roboto"/>
              <a:sym typeface="Roboto"/>
            </a:endParaRPr>
          </a:p>
          <a:p>
            <a:pPr lvl="1" indent="-190500"/>
            <a:r>
              <a:rPr lang="zh-TW" altLang="en-US" dirty="0" smtClean="0">
                <a:latin typeface="Times New Roman" pitchFamily="18" charset="0"/>
                <a:ea typeface="新細明體" pitchFamily="18" charset="-120"/>
              </a:rPr>
              <a:t>抑制垄断以鼓励创新</a:t>
            </a:r>
            <a:endParaRPr lang="en-US" sz="2000" b="0" i="0" u="none" strike="noStrike" cap="none" dirty="0">
              <a:solidFill>
                <a:schemeClr val="dk1"/>
              </a:solidFill>
              <a:latin typeface="Times New Roman" pitchFamily="18" charset="0"/>
              <a:ea typeface="新細明體" pitchFamily="18" charset="-120"/>
              <a:cs typeface="Roboto"/>
              <a:sym typeface="Roboto"/>
            </a:endParaRPr>
          </a:p>
          <a:p>
            <a:pPr lvl="0" indent="-182880"/>
            <a:r>
              <a:rPr lang="zh-TW" altLang="en-US" sz="2400" b="0" i="0" u="none" strike="noStrike" cap="none" dirty="0" smtClean="0">
                <a:solidFill>
                  <a:schemeClr val="dk1"/>
                </a:solidFill>
                <a:cs typeface="Roboto"/>
                <a:sym typeface="Roboto"/>
              </a:rPr>
              <a:t>营业秘密</a:t>
            </a:r>
            <a:r>
              <a:rPr lang="zh-TW" altLang="en-US" dirty="0" smtClean="0"/>
              <a:t>：保护具价值的保密信息</a:t>
            </a:r>
            <a:endParaRPr lang="en-US" sz="2400" b="0" i="0" u="none" strike="noStrike" cap="none" dirty="0">
              <a:solidFill>
                <a:schemeClr val="dk1"/>
              </a:solidFill>
              <a:cs typeface="Roboto"/>
              <a:sym typeface="Roboto"/>
            </a:endParaRPr>
          </a:p>
          <a:p>
            <a:pPr lvl="0" indent="-182880"/>
            <a:r>
              <a:rPr lang="zh-TW" altLang="en-US" dirty="0" smtClean="0"/>
              <a:t>商标：保护用来辨识产品来源的标章（文字、图形记号、标语、颜色，等等。）</a:t>
            </a:r>
            <a:endParaRPr lang="en-US" sz="2400" b="0" i="0" u="none" strike="noStrike" cap="none" dirty="0">
              <a:solidFill>
                <a:schemeClr val="dk1"/>
              </a:solidFill>
              <a:cs typeface="Roboto"/>
              <a:sym typeface="Roboto"/>
            </a:endParaRPr>
          </a:p>
          <a:p>
            <a:pPr lvl="1" indent="-190500"/>
            <a:r>
              <a:rPr lang="zh-TW" altLang="en-US" dirty="0" smtClean="0">
                <a:latin typeface="Times New Roman" pitchFamily="18" charset="0"/>
                <a:ea typeface="新細明體" pitchFamily="18" charset="-120"/>
              </a:rPr>
              <a:t>保护消费者及品牌；避免消费者混淆及品牌淡化</a:t>
            </a:r>
            <a:endParaRPr lang="en-US" sz="2000" b="0" i="0" u="none" strike="noStrike" cap="none" dirty="0">
              <a:solidFill>
                <a:schemeClr val="dk1"/>
              </a:solidFill>
              <a:latin typeface="Times New Roman" pitchFamily="18" charset="0"/>
              <a:ea typeface="新細明體" pitchFamily="18" charset="-120"/>
              <a:cs typeface="Roboto"/>
              <a:sym typeface="Roboto"/>
            </a:endParaRPr>
          </a:p>
          <a:p>
            <a:pPr marL="0" lvl="0" indent="0" algn="ctr">
              <a:buSzPct val="25000"/>
              <a:buNone/>
            </a:pPr>
            <a:r>
              <a:rPr lang="zh-TW" altLang="en-US" i="1" dirty="0" smtClean="0">
                <a:cs typeface="Roboto Condensed"/>
                <a:sym typeface="Roboto Condensed"/>
              </a:rPr>
              <a:t>本章节将聚焦在著作权及专利，</a:t>
            </a:r>
            <a:endParaRPr lang="en-US" altLang="zh-TW" i="1" dirty="0" smtClean="0">
              <a:cs typeface="Roboto Condensed"/>
              <a:sym typeface="Roboto Condensed"/>
            </a:endParaRPr>
          </a:p>
          <a:p>
            <a:pPr marL="0" lvl="0" indent="0" algn="ctr">
              <a:buSzPct val="25000"/>
              <a:buNone/>
            </a:pPr>
            <a:r>
              <a:rPr lang="zh-TW" altLang="en-US" i="1" dirty="0" smtClean="0">
                <a:cs typeface="Roboto Condensed"/>
                <a:sym typeface="Roboto Condensed"/>
              </a:rPr>
              <a:t>该领域和自由开源软件合规最为相关。</a:t>
            </a:r>
            <a:endParaRPr lang="en-US" sz="2400" b="0" i="1" u="none" strike="noStrike" cap="none" dirty="0">
              <a:solidFill>
                <a:schemeClr val="dk1"/>
              </a:solidFill>
              <a:cs typeface="Roboto Condensed"/>
              <a:sym typeface="Roboto Condensed"/>
            </a:endParaRPr>
          </a:p>
          <a:p>
            <a:pPr marL="457200" marR="0" lvl="1" indent="-190500" algn="l" rtl="0">
              <a:spcBef>
                <a:spcPts val="400"/>
              </a:spcBef>
              <a:buClr>
                <a:schemeClr val="accent1"/>
              </a:buClr>
              <a:buSzPct val="85000"/>
              <a:buFont typeface="Arial"/>
              <a:buNone/>
            </a:pPr>
            <a:endParaRPr sz="2000" b="0" i="0" u="none" strike="noStrike" cap="none" dirty="0">
              <a:solidFill>
                <a:schemeClr val="dk1"/>
              </a:solidFill>
              <a:latin typeface="Times New Roman" pitchFamily="18" charset="0"/>
              <a:ea typeface="新細明體" pitchFamily="18" charset="-120"/>
              <a:cs typeface="Roboto"/>
              <a:sym typeface="Roboto"/>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723"/>
        <p:cNvGrpSpPr/>
        <p:nvPr/>
      </p:nvGrpSpPr>
      <p:grpSpPr>
        <a:xfrm>
          <a:off x="0" y="0"/>
          <a:ext cx="0" cy="0"/>
          <a:chOff x="0" y="0"/>
          <a:chExt cx="0" cy="0"/>
        </a:xfrm>
      </p:grpSpPr>
      <p:sp>
        <p:nvSpPr>
          <p:cNvPr id="724" name="Shape 724"/>
          <p:cNvSpPr txBox="1">
            <a:spLocks noGrp="1"/>
          </p:cNvSpPr>
          <p:nvPr>
            <p:ph type="body" idx="4294967295"/>
          </p:nvPr>
        </p:nvSpPr>
        <p:spPr>
          <a:xfrm>
            <a:off x="0" y="1446212"/>
            <a:ext cx="8458200" cy="2738437"/>
          </a:xfrm>
          <a:prstGeom prst="rect">
            <a:avLst/>
          </a:prstGeom>
          <a:noFill/>
          <a:ln>
            <a:noFill/>
          </a:ln>
        </p:spPr>
        <p:txBody>
          <a:bodyPr lIns="252000" tIns="180000" rIns="180000" bIns="216000" anchor="t" anchorCtr="0">
            <a:noAutofit/>
          </a:bodyPr>
          <a:lstStyle/>
          <a:p>
            <a:pPr lvl="0" indent="-182880">
              <a:spcBef>
                <a:spcPts val="0"/>
              </a:spcBef>
            </a:pPr>
            <a:r>
              <a:rPr lang="zh-TW" altLang="en-US" sz="2000" dirty="0" smtClean="0">
                <a:latin typeface="Times New Roman" pitchFamily="18" charset="0"/>
                <a:ea typeface="新細明體" pitchFamily="18" charset="-120"/>
              </a:rPr>
              <a:t>根据上一个步骤的软件稽核及审核结果，软件可能被核可或可能不被核可使用</a:t>
            </a:r>
            <a:endParaRPr lang="en-US" sz="2000" b="0" i="0" u="none" strike="noStrike" cap="none" dirty="0">
              <a:solidFill>
                <a:schemeClr val="dk1"/>
              </a:solidFill>
              <a:latin typeface="Times New Roman" pitchFamily="18" charset="0"/>
              <a:ea typeface="新細明體" pitchFamily="18" charset="-120"/>
              <a:cs typeface="Roboto"/>
              <a:sym typeface="Roboto"/>
            </a:endParaRPr>
          </a:p>
          <a:p>
            <a:pPr lvl="0" indent="-182880">
              <a:spcBef>
                <a:spcPts val="400"/>
              </a:spcBef>
            </a:pPr>
            <a:r>
              <a:rPr lang="zh-TW" altLang="en-US" sz="2000" dirty="0" smtClean="0">
                <a:latin typeface="Times New Roman" pitchFamily="18" charset="0"/>
                <a:ea typeface="新細明體" pitchFamily="18" charset="-120"/>
              </a:rPr>
              <a:t>核可时，必须注明被核可的自由开源软件版本、被核可组件的使用模式，以及其他依自由开源软件许可证应施行的义务性要求</a:t>
            </a:r>
            <a:endParaRPr lang="en-US" sz="2000" b="0" i="0" u="none" strike="noStrike" cap="none" dirty="0">
              <a:solidFill>
                <a:schemeClr val="dk1"/>
              </a:solidFill>
              <a:latin typeface="Times New Roman" pitchFamily="18" charset="0"/>
              <a:ea typeface="新細明體" pitchFamily="18" charset="-120"/>
              <a:cs typeface="Roboto"/>
              <a:sym typeface="Roboto"/>
            </a:endParaRPr>
          </a:p>
          <a:p>
            <a:pPr lvl="0" indent="-182880">
              <a:spcBef>
                <a:spcPts val="400"/>
              </a:spcBef>
            </a:pPr>
            <a:r>
              <a:rPr lang="zh-TW" altLang="en-US" sz="2000" b="0" i="0" u="none" strike="noStrike" cap="none" dirty="0" smtClean="0">
                <a:solidFill>
                  <a:schemeClr val="dk1"/>
                </a:solidFill>
                <a:latin typeface="Times New Roman" pitchFamily="18" charset="0"/>
                <a:ea typeface="新細明體" pitchFamily="18" charset="-120"/>
                <a:cs typeface="Roboto"/>
                <a:sym typeface="Roboto"/>
              </a:rPr>
              <a:t>核可须对应到适宜的行政管理阶层来进行</a:t>
            </a:r>
            <a:endParaRPr lang="en-US" sz="2000" b="0" i="0" u="none" strike="noStrike" cap="none" dirty="0">
              <a:solidFill>
                <a:schemeClr val="dk1"/>
              </a:solidFill>
              <a:latin typeface="Times New Roman" pitchFamily="18" charset="0"/>
              <a:ea typeface="新細明體" pitchFamily="18" charset="-120"/>
              <a:cs typeface="Roboto"/>
              <a:sym typeface="Roboto"/>
            </a:endParaRPr>
          </a:p>
          <a:p>
            <a:pPr marL="182880" marR="0" lvl="0" indent="-182880" algn="l" rtl="0">
              <a:lnSpc>
                <a:spcPct val="100000"/>
              </a:lnSpc>
              <a:spcBef>
                <a:spcPts val="400"/>
              </a:spcBef>
              <a:buClr>
                <a:schemeClr val="accent1"/>
              </a:buClr>
              <a:buSzPct val="85000"/>
              <a:buFont typeface="Arial"/>
              <a:buNone/>
            </a:pPr>
            <a:endParaRPr sz="2000" b="0" i="0" u="none" strike="noStrike" cap="none" dirty="0">
              <a:solidFill>
                <a:schemeClr val="dk1"/>
              </a:solidFill>
              <a:latin typeface="Times New Roman" pitchFamily="18" charset="0"/>
              <a:ea typeface="新細明體" pitchFamily="18" charset="-120"/>
              <a:cs typeface="Roboto"/>
              <a:sym typeface="Roboto"/>
            </a:endParaRPr>
          </a:p>
        </p:txBody>
      </p:sp>
      <p:sp>
        <p:nvSpPr>
          <p:cNvPr id="725" name="Shape 725"/>
          <p:cNvSpPr/>
          <p:nvPr/>
        </p:nvSpPr>
        <p:spPr>
          <a:xfrm>
            <a:off x="3946614" y="4688548"/>
            <a:ext cx="4506911" cy="1792286"/>
          </a:xfrm>
          <a:prstGeom prst="cloudCallout">
            <a:avLst>
              <a:gd name="adj1" fmla="val -653"/>
              <a:gd name="adj2" fmla="val 11648"/>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Roboto"/>
              <a:ea typeface="Roboto"/>
              <a:cs typeface="Roboto"/>
              <a:sym typeface="Roboto"/>
            </a:endParaRPr>
          </a:p>
        </p:txBody>
      </p:sp>
      <p:cxnSp>
        <p:nvCxnSpPr>
          <p:cNvPr id="726" name="Shape 726"/>
          <p:cNvCxnSpPr/>
          <p:nvPr/>
        </p:nvCxnSpPr>
        <p:spPr>
          <a:xfrm>
            <a:off x="8450352" y="5585485"/>
            <a:ext cx="255588" cy="3174"/>
          </a:xfrm>
          <a:prstGeom prst="straightConnector1">
            <a:avLst/>
          </a:prstGeom>
          <a:noFill/>
          <a:ln w="9525" cap="flat" cmpd="sng">
            <a:solidFill>
              <a:schemeClr val="dk1"/>
            </a:solidFill>
            <a:prstDash val="solid"/>
            <a:round/>
            <a:headEnd type="none" w="med" len="med"/>
            <a:tailEnd type="triangle" w="lg" len="lg"/>
          </a:ln>
        </p:spPr>
      </p:cxnSp>
      <p:sp>
        <p:nvSpPr>
          <p:cNvPr id="727" name="Shape 727"/>
          <p:cNvSpPr/>
          <p:nvPr/>
        </p:nvSpPr>
        <p:spPr>
          <a:xfrm rot="10800000">
            <a:off x="5842674" y="4855235"/>
            <a:ext cx="338554" cy="1319213"/>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728" name="Shape 728"/>
          <p:cNvSpPr txBox="1"/>
          <p:nvPr/>
        </p:nvSpPr>
        <p:spPr>
          <a:xfrm rot="-5400000">
            <a:off x="5352320" y="5345554"/>
            <a:ext cx="1319213" cy="338554"/>
          </a:xfrm>
          <a:prstGeom prst="rect">
            <a:avLst/>
          </a:prstGeom>
          <a:noFill/>
          <a:ln>
            <a:noFill/>
          </a:ln>
        </p:spPr>
        <p:txBody>
          <a:bodyPr lIns="91425" tIns="45700" rIns="91425" bIns="45700" anchor="ctr" anchorCtr="1">
            <a:noAutofit/>
          </a:bodyPr>
          <a:lstStyle/>
          <a:p>
            <a:pPr lvl="0" algn="ctr">
              <a:buSzPct val="25000"/>
            </a:pPr>
            <a:r>
              <a:rPr lang="zh-TW" altLang="en-US" sz="1000" b="1" dirty="0" smtClean="0">
                <a:latin typeface="Roboto"/>
                <a:ea typeface="Roboto"/>
                <a:cs typeface="Roboto"/>
                <a:sym typeface="Roboto"/>
              </a:rPr>
              <a:t>核可</a:t>
            </a:r>
            <a:endParaRPr lang="en-US" sz="1000" b="1" dirty="0">
              <a:solidFill>
                <a:srgbClr val="000000"/>
              </a:solidFill>
              <a:latin typeface="Roboto"/>
              <a:ea typeface="Roboto"/>
              <a:cs typeface="Roboto"/>
              <a:sym typeface="Roboto"/>
            </a:endParaRPr>
          </a:p>
        </p:txBody>
      </p:sp>
      <p:sp>
        <p:nvSpPr>
          <p:cNvPr id="729" name="Shape 729"/>
          <p:cNvSpPr/>
          <p:nvPr/>
        </p:nvSpPr>
        <p:spPr>
          <a:xfrm rot="-5400000">
            <a:off x="3901371" y="5253231"/>
            <a:ext cx="89376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lvl="0" algn="ctr">
              <a:buSzPct val="25000"/>
            </a:pPr>
            <a:r>
              <a:rPr lang="zh-TW" altLang="en-US" sz="1100" b="1" dirty="0" smtClean="0">
                <a:latin typeface="Roboto"/>
                <a:ea typeface="Roboto"/>
                <a:cs typeface="Roboto"/>
                <a:sym typeface="Roboto"/>
              </a:rPr>
              <a:t>辨识</a:t>
            </a:r>
            <a:endParaRPr lang="en-US" sz="1100" b="1" dirty="0">
              <a:solidFill>
                <a:srgbClr val="000000"/>
              </a:solidFill>
              <a:latin typeface="Roboto"/>
              <a:ea typeface="Roboto"/>
              <a:cs typeface="Roboto"/>
              <a:sym typeface="Roboto"/>
            </a:endParaRPr>
          </a:p>
        </p:txBody>
      </p:sp>
      <p:sp>
        <p:nvSpPr>
          <p:cNvPr id="730" name="Shape 730"/>
          <p:cNvSpPr/>
          <p:nvPr/>
        </p:nvSpPr>
        <p:spPr>
          <a:xfrm rot="-5400000">
            <a:off x="4322057" y="5328345"/>
            <a:ext cx="887412"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lvl="0" algn="ctr">
              <a:buSzPct val="25000"/>
            </a:pPr>
            <a:r>
              <a:rPr lang="zh-TW" altLang="en-US" sz="1100" b="1" dirty="0" smtClean="0">
                <a:latin typeface="Roboto"/>
                <a:ea typeface="Roboto"/>
                <a:cs typeface="Roboto"/>
                <a:sym typeface="Roboto"/>
              </a:rPr>
              <a:t>稽核</a:t>
            </a:r>
            <a:endParaRPr lang="en-US" sz="1100" b="1" dirty="0">
              <a:solidFill>
                <a:srgbClr val="000000"/>
              </a:solidFill>
              <a:latin typeface="Roboto"/>
              <a:ea typeface="Roboto"/>
              <a:cs typeface="Roboto"/>
              <a:sym typeface="Roboto"/>
            </a:endParaRPr>
          </a:p>
        </p:txBody>
      </p:sp>
      <p:sp>
        <p:nvSpPr>
          <p:cNvPr id="731" name="Shape 731"/>
          <p:cNvSpPr/>
          <p:nvPr/>
        </p:nvSpPr>
        <p:spPr>
          <a:xfrm rot="-5400000">
            <a:off x="4721314" y="5241325"/>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lvl="0" algn="ctr">
              <a:buSzPct val="25000"/>
            </a:pPr>
            <a:r>
              <a:rPr lang="zh-TW" altLang="en-US" sz="1100" b="1" dirty="0" smtClean="0">
                <a:latin typeface="Roboto"/>
                <a:ea typeface="Roboto"/>
                <a:cs typeface="Roboto"/>
                <a:sym typeface="Roboto"/>
              </a:rPr>
              <a:t>疑虑处理</a:t>
            </a:r>
            <a:endParaRPr lang="en-US" sz="1100" b="1" dirty="0">
              <a:solidFill>
                <a:srgbClr val="000000"/>
              </a:solidFill>
              <a:latin typeface="Roboto"/>
              <a:ea typeface="Roboto"/>
              <a:cs typeface="Roboto"/>
              <a:sym typeface="Roboto"/>
            </a:endParaRPr>
          </a:p>
        </p:txBody>
      </p:sp>
      <p:sp>
        <p:nvSpPr>
          <p:cNvPr id="732" name="Shape 732"/>
          <p:cNvSpPr/>
          <p:nvPr/>
        </p:nvSpPr>
        <p:spPr>
          <a:xfrm rot="-5400000">
            <a:off x="5129301" y="5333901"/>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lvl="0" algn="ctr">
              <a:buSzPct val="25000"/>
            </a:pPr>
            <a:r>
              <a:rPr lang="zh-TW" altLang="en-US" sz="1100" b="1" dirty="0" smtClean="0">
                <a:latin typeface="Roboto"/>
                <a:ea typeface="Roboto"/>
                <a:cs typeface="Roboto"/>
                <a:sym typeface="Roboto"/>
              </a:rPr>
              <a:t>审核</a:t>
            </a:r>
            <a:endParaRPr lang="en-US" sz="1100" b="1" dirty="0">
              <a:solidFill>
                <a:srgbClr val="000000"/>
              </a:solidFill>
              <a:latin typeface="Roboto"/>
              <a:ea typeface="Roboto"/>
              <a:cs typeface="Roboto"/>
              <a:sym typeface="Roboto"/>
            </a:endParaRPr>
          </a:p>
        </p:txBody>
      </p:sp>
      <p:sp>
        <p:nvSpPr>
          <p:cNvPr id="733" name="Shape 733"/>
          <p:cNvSpPr/>
          <p:nvPr/>
        </p:nvSpPr>
        <p:spPr>
          <a:xfrm rot="-5400000">
            <a:off x="6000045" y="5331520"/>
            <a:ext cx="884236"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lvl="0" algn="ctr">
              <a:buSzPct val="25000"/>
            </a:pPr>
            <a:r>
              <a:rPr lang="zh-TW" altLang="en-US" sz="1100" b="1" dirty="0" smtClean="0">
                <a:latin typeface="Roboto"/>
                <a:ea typeface="Roboto"/>
                <a:cs typeface="Roboto"/>
                <a:sym typeface="Roboto"/>
              </a:rPr>
              <a:t>纪录</a:t>
            </a:r>
            <a:endParaRPr lang="en-US" sz="1100" b="1" dirty="0">
              <a:solidFill>
                <a:srgbClr val="000000"/>
              </a:solidFill>
              <a:latin typeface="Roboto"/>
              <a:ea typeface="Roboto"/>
              <a:cs typeface="Roboto"/>
              <a:sym typeface="Roboto"/>
            </a:endParaRPr>
          </a:p>
        </p:txBody>
      </p:sp>
      <p:sp>
        <p:nvSpPr>
          <p:cNvPr id="734" name="Shape 734"/>
          <p:cNvSpPr/>
          <p:nvPr/>
        </p:nvSpPr>
        <p:spPr>
          <a:xfrm rot="-5400000">
            <a:off x="6394540" y="5325964"/>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lvl="0" algn="ctr">
              <a:buSzPct val="25000"/>
            </a:pPr>
            <a:r>
              <a:rPr lang="zh-TW" altLang="en-US" sz="1100" b="1" dirty="0" smtClean="0">
                <a:latin typeface="Roboto"/>
                <a:ea typeface="Roboto"/>
                <a:cs typeface="Roboto"/>
                <a:sym typeface="Roboto"/>
              </a:rPr>
              <a:t>聲明</a:t>
            </a:r>
            <a:endParaRPr lang="en-US" sz="1100" b="1" dirty="0">
              <a:solidFill>
                <a:srgbClr val="000000"/>
              </a:solidFill>
              <a:latin typeface="Roboto"/>
              <a:ea typeface="Roboto"/>
              <a:cs typeface="Roboto"/>
              <a:sym typeface="Roboto"/>
            </a:endParaRPr>
          </a:p>
        </p:txBody>
      </p:sp>
      <p:sp>
        <p:nvSpPr>
          <p:cNvPr id="735" name="Shape 735"/>
          <p:cNvSpPr/>
          <p:nvPr/>
        </p:nvSpPr>
        <p:spPr>
          <a:xfrm rot="-5400000">
            <a:off x="6789827" y="5241325"/>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lvl="0" algn="ctr">
              <a:buSzPct val="25000"/>
            </a:pPr>
            <a:r>
              <a:rPr lang="zh-TW" altLang="en-US" sz="1100" b="1" dirty="0" smtClean="0">
                <a:latin typeface="Roboto"/>
                <a:ea typeface="Roboto"/>
                <a:cs typeface="Roboto"/>
                <a:sym typeface="Roboto"/>
              </a:rPr>
              <a:t>验证</a:t>
            </a:r>
            <a:endParaRPr lang="en-US" sz="1100" b="1" dirty="0">
              <a:solidFill>
                <a:srgbClr val="000000"/>
              </a:solidFill>
              <a:latin typeface="Roboto"/>
              <a:ea typeface="Roboto"/>
              <a:cs typeface="Roboto"/>
              <a:sym typeface="Roboto"/>
            </a:endParaRPr>
          </a:p>
        </p:txBody>
      </p:sp>
      <p:sp>
        <p:nvSpPr>
          <p:cNvPr id="736" name="Shape 736"/>
          <p:cNvSpPr/>
          <p:nvPr/>
        </p:nvSpPr>
        <p:spPr>
          <a:xfrm rot="-5400000">
            <a:off x="7185115" y="5321201"/>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lvl="0" algn="ctr">
              <a:buSzPct val="25000"/>
            </a:pPr>
            <a:r>
              <a:rPr lang="zh-TW" altLang="en-US" sz="1100" b="1" dirty="0" smtClean="0">
                <a:latin typeface="Roboto"/>
                <a:ea typeface="Roboto"/>
                <a:cs typeface="Roboto"/>
                <a:sym typeface="Roboto"/>
              </a:rPr>
              <a:t>发行</a:t>
            </a:r>
            <a:endParaRPr lang="en-US" sz="1100" b="1" dirty="0">
              <a:solidFill>
                <a:srgbClr val="000000"/>
              </a:solidFill>
              <a:latin typeface="Roboto"/>
              <a:ea typeface="Roboto"/>
              <a:cs typeface="Roboto"/>
              <a:sym typeface="Roboto"/>
            </a:endParaRPr>
          </a:p>
        </p:txBody>
      </p:sp>
      <p:sp>
        <p:nvSpPr>
          <p:cNvPr id="737" name="Shape 737"/>
          <p:cNvSpPr/>
          <p:nvPr/>
        </p:nvSpPr>
        <p:spPr>
          <a:xfrm rot="-5400000">
            <a:off x="7586752" y="5238150"/>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lvl="0" algn="ctr">
              <a:buSzPct val="25000"/>
            </a:pPr>
            <a:r>
              <a:rPr lang="zh-TW" altLang="en-US" sz="1100" b="1" dirty="0" smtClean="0">
                <a:latin typeface="Roboto"/>
                <a:ea typeface="Roboto"/>
                <a:cs typeface="Roboto"/>
                <a:sym typeface="Roboto"/>
              </a:rPr>
              <a:t>验证</a:t>
            </a:r>
            <a:endParaRPr lang="en-US" sz="1100" b="1" dirty="0">
              <a:solidFill>
                <a:srgbClr val="000000"/>
              </a:solidFill>
              <a:latin typeface="Roboto"/>
              <a:ea typeface="Roboto"/>
              <a:cs typeface="Roboto"/>
              <a:sym typeface="Roboto"/>
            </a:endParaRPr>
          </a:p>
        </p:txBody>
      </p:sp>
      <p:cxnSp>
        <p:nvCxnSpPr>
          <p:cNvPr id="738" name="Shape 738"/>
          <p:cNvCxnSpPr/>
          <p:nvPr/>
        </p:nvCxnSpPr>
        <p:spPr>
          <a:xfrm>
            <a:off x="4175214" y="5515633"/>
            <a:ext cx="0" cy="0"/>
          </a:xfrm>
          <a:prstGeom prst="straightConnector1">
            <a:avLst/>
          </a:prstGeom>
          <a:noFill/>
          <a:ln w="9525" cap="flat" cmpd="sng">
            <a:solidFill>
              <a:schemeClr val="dk1"/>
            </a:solidFill>
            <a:prstDash val="solid"/>
            <a:round/>
            <a:headEnd type="none" w="med" len="med"/>
            <a:tailEnd type="none" w="med" len="med"/>
          </a:ln>
        </p:spPr>
      </p:cxnSp>
      <p:sp>
        <p:nvSpPr>
          <p:cNvPr id="739" name="Shape 739"/>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zh-TW" altLang="en-US" sz="4000" b="0" dirty="0" smtClean="0">
                <a:solidFill>
                  <a:schemeClr val="dk2"/>
                </a:solidFill>
                <a:latin typeface="Times New Roman" pitchFamily="18" charset="0"/>
                <a:ea typeface="新細明體" pitchFamily="18" charset="-120"/>
                <a:cs typeface="Roboto"/>
                <a:sym typeface="Roboto"/>
              </a:rPr>
              <a:t>核可</a:t>
            </a:r>
            <a:endParaRPr lang="en-US" sz="4000" b="0" dirty="0">
              <a:solidFill>
                <a:schemeClr val="dk2"/>
              </a:solidFill>
              <a:latin typeface="Times New Roman" pitchFamily="18" charset="0"/>
              <a:ea typeface="新細明體" pitchFamily="18" charset="-120"/>
              <a:cs typeface="Roboto"/>
              <a:sym typeface="Roboto"/>
            </a:endParaRPr>
          </a:p>
        </p:txBody>
      </p:sp>
      <p:sp>
        <p:nvSpPr>
          <p:cNvPr id="740" name="Shape 740"/>
          <p:cNvSpPr/>
          <p:nvPr/>
        </p:nvSpPr>
        <p:spPr>
          <a:xfrm>
            <a:off x="2765825" y="5352903"/>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lvl="0" algn="ctr">
              <a:lnSpc>
                <a:spcPts val="1050"/>
              </a:lnSpc>
              <a:buSzPct val="25000"/>
            </a:pPr>
            <a:r>
              <a:rPr lang="zh-CN" altLang="en-US" sz="1100" b="1" dirty="0" smtClean="0">
                <a:latin typeface="Roboto"/>
                <a:ea typeface="Roboto"/>
                <a:cs typeface="Roboto"/>
                <a:sym typeface="Roboto"/>
              </a:rPr>
              <a:t>输入： </a:t>
            </a:r>
          </a:p>
          <a:p>
            <a:pPr lvl="0" algn="ctr">
              <a:lnSpc>
                <a:spcPts val="1050"/>
              </a:lnSpc>
              <a:buSzPct val="25000"/>
            </a:pPr>
            <a:r>
              <a:rPr lang="zh-CN" altLang="en-US" sz="1100" b="1" dirty="0" smtClean="0">
                <a:latin typeface="Roboto"/>
                <a:ea typeface="Roboto"/>
                <a:cs typeface="Roboto"/>
                <a:sym typeface="Roboto"/>
              </a:rPr>
              <a:t>自由开源软件</a:t>
            </a:r>
            <a:endParaRPr lang="en-US" sz="1100" b="1" dirty="0">
              <a:latin typeface="Roboto"/>
              <a:ea typeface="Roboto"/>
              <a:cs typeface="Roboto"/>
              <a:sym typeface="Roboto"/>
            </a:endParaRPr>
          </a:p>
        </p:txBody>
      </p:sp>
      <p:cxnSp>
        <p:nvCxnSpPr>
          <p:cNvPr id="741" name="Shape 741"/>
          <p:cNvCxnSpPr>
            <a:stCxn id="740" idx="3"/>
          </p:cNvCxnSpPr>
          <p:nvPr/>
        </p:nvCxnSpPr>
        <p:spPr>
          <a:xfrm>
            <a:off x="3621425" y="5587053"/>
            <a:ext cx="325200" cy="0"/>
          </a:xfrm>
          <a:prstGeom prst="straightConnector1">
            <a:avLst/>
          </a:prstGeom>
          <a:noFill/>
          <a:ln w="9525" cap="flat" cmpd="sng">
            <a:solidFill>
              <a:schemeClr val="dk1"/>
            </a:solidFill>
            <a:prstDash val="solid"/>
            <a:round/>
            <a:headEnd type="none" w="med" len="med"/>
            <a:tailEnd type="triangle" w="lg" len="lg"/>
          </a:ln>
        </p:spPr>
      </p:cxnSp>
      <p:sp>
        <p:nvSpPr>
          <p:cNvPr id="742" name="Shape 742"/>
          <p:cNvSpPr/>
          <p:nvPr/>
        </p:nvSpPr>
        <p:spPr>
          <a:xfrm>
            <a:off x="8716300" y="5352912"/>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lvl="0" algn="ctr">
              <a:lnSpc>
                <a:spcPts val="1050"/>
              </a:lnSpc>
              <a:buSzPct val="25000"/>
            </a:pPr>
            <a:r>
              <a:rPr lang="zh-CN" altLang="en-US" sz="1100" b="1" dirty="0" smtClean="0">
                <a:latin typeface="Roboto"/>
                <a:ea typeface="Roboto"/>
                <a:cs typeface="Roboto"/>
                <a:sym typeface="Roboto"/>
              </a:rPr>
              <a:t>输出：</a:t>
            </a:r>
          </a:p>
          <a:p>
            <a:pPr lvl="0" algn="ctr">
              <a:lnSpc>
                <a:spcPts val="1050"/>
              </a:lnSpc>
              <a:buSzPct val="25000"/>
            </a:pPr>
            <a:r>
              <a:rPr lang="zh-CN" altLang="en-US" sz="1100" b="1" dirty="0" smtClean="0">
                <a:latin typeface="Roboto"/>
                <a:ea typeface="Roboto"/>
                <a:cs typeface="Roboto"/>
                <a:sym typeface="Roboto"/>
              </a:rPr>
              <a:t>自由开源软件</a:t>
            </a:r>
          </a:p>
          <a:p>
            <a:pPr lvl="0" algn="ctr">
              <a:lnSpc>
                <a:spcPts val="1050"/>
              </a:lnSpc>
              <a:buSzPct val="25000"/>
            </a:pPr>
            <a:r>
              <a:rPr lang="en-US" altLang="zh-CN" sz="1100" b="1" dirty="0" smtClean="0">
                <a:latin typeface="Roboto"/>
                <a:ea typeface="Roboto"/>
                <a:cs typeface="Roboto"/>
                <a:sym typeface="Roboto"/>
              </a:rPr>
              <a:t>+</a:t>
            </a:r>
            <a:r>
              <a:rPr lang="zh-CN" altLang="en-US" sz="1100" b="1" dirty="0" smtClean="0">
                <a:latin typeface="Roboto"/>
                <a:ea typeface="Roboto"/>
                <a:cs typeface="Roboto"/>
                <a:sym typeface="Roboto"/>
              </a:rPr>
              <a:t>模组</a:t>
            </a:r>
          </a:p>
          <a:p>
            <a:pPr lvl="0" algn="ctr">
              <a:lnSpc>
                <a:spcPts val="1050"/>
              </a:lnSpc>
              <a:buSzPct val="25000"/>
            </a:pPr>
            <a:endParaRPr lang="en-US" sz="1100" b="1" dirty="0">
              <a:latin typeface="Roboto"/>
              <a:ea typeface="Roboto"/>
              <a:cs typeface="Roboto"/>
              <a:sym typeface="Roboto"/>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747"/>
        <p:cNvGrpSpPr/>
        <p:nvPr/>
      </p:nvGrpSpPr>
      <p:grpSpPr>
        <a:xfrm>
          <a:off x="0" y="0"/>
          <a:ext cx="0" cy="0"/>
          <a:chOff x="0" y="0"/>
          <a:chExt cx="0" cy="0"/>
        </a:xfrm>
      </p:grpSpPr>
      <p:sp>
        <p:nvSpPr>
          <p:cNvPr id="748" name="Shape 748"/>
          <p:cNvSpPr txBox="1">
            <a:spLocks noGrp="1"/>
          </p:cNvSpPr>
          <p:nvPr>
            <p:ph type="body" idx="4294967295"/>
          </p:nvPr>
        </p:nvSpPr>
        <p:spPr>
          <a:xfrm>
            <a:off x="4016375" y="1576387"/>
            <a:ext cx="8175624" cy="3049586"/>
          </a:xfrm>
          <a:prstGeom prst="rect">
            <a:avLst/>
          </a:prstGeom>
          <a:noFill/>
          <a:ln>
            <a:noFill/>
          </a:ln>
        </p:spPr>
        <p:txBody>
          <a:bodyPr lIns="252000" tIns="180000" rIns="180000" bIns="216000" anchor="t" anchorCtr="0">
            <a:noAutofit/>
          </a:bodyPr>
          <a:lstStyle/>
          <a:p>
            <a:pPr lvl="0" indent="-182880">
              <a:spcBef>
                <a:spcPts val="0"/>
              </a:spcBef>
            </a:pPr>
            <a:r>
              <a:rPr lang="zh-TW" altLang="en-US" sz="2000" dirty="0" smtClean="0">
                <a:latin typeface="Times New Roman" pitchFamily="18" charset="0"/>
                <a:ea typeface="新細明體" pitchFamily="18" charset="-120"/>
              </a:rPr>
              <a:t>当一个自由开源软件组件被核可在产品中使用时，其应被加入该产品的软件清单</a:t>
            </a:r>
            <a:endParaRPr lang="en-US" sz="2000" b="0" i="0" u="none" strike="noStrike" cap="none" dirty="0">
              <a:solidFill>
                <a:schemeClr val="dk1"/>
              </a:solidFill>
              <a:latin typeface="Times New Roman" pitchFamily="18" charset="0"/>
              <a:ea typeface="新細明體" pitchFamily="18" charset="-120"/>
              <a:cs typeface="Roboto"/>
              <a:sym typeface="Roboto"/>
            </a:endParaRPr>
          </a:p>
          <a:p>
            <a:pPr lvl="0" indent="-182880">
              <a:spcBef>
                <a:spcPts val="400"/>
              </a:spcBef>
            </a:pPr>
            <a:r>
              <a:rPr lang="zh-TW" altLang="en-US" sz="2000" dirty="0" smtClean="0">
                <a:latin typeface="Times New Roman" pitchFamily="18" charset="0"/>
                <a:ea typeface="新細明體" pitchFamily="18" charset="-120"/>
              </a:rPr>
              <a:t>该项核可及核可的条件，必须被登记纪录在可追踪系统里</a:t>
            </a:r>
            <a:endParaRPr lang="en-US" sz="2000" b="0" i="0" u="none" strike="noStrike" cap="none" dirty="0">
              <a:solidFill>
                <a:schemeClr val="dk1"/>
              </a:solidFill>
              <a:latin typeface="Times New Roman" pitchFamily="18" charset="0"/>
              <a:ea typeface="新細明體" pitchFamily="18" charset="-120"/>
              <a:cs typeface="Roboto"/>
              <a:sym typeface="Roboto"/>
            </a:endParaRPr>
          </a:p>
          <a:p>
            <a:pPr lvl="0" indent="-182880">
              <a:spcBef>
                <a:spcPts val="400"/>
              </a:spcBef>
            </a:pPr>
            <a:r>
              <a:rPr lang="zh-TW" altLang="en-US" sz="2000" dirty="0" smtClean="0">
                <a:latin typeface="Times New Roman" pitchFamily="18" charset="0"/>
                <a:ea typeface="新細明體" pitchFamily="18" charset="-120"/>
              </a:rPr>
              <a:t>若新版本的自由开源软件组件或新的使用模式被提出时，该追踪系统必须清楚显示这需要一个新的核可</a:t>
            </a:r>
            <a:endParaRPr lang="en-US" altLang="zh-TW" sz="2000" dirty="0" smtClean="0">
              <a:latin typeface="Times New Roman" pitchFamily="18" charset="0"/>
              <a:ea typeface="新細明體" pitchFamily="18" charset="-120"/>
            </a:endParaRPr>
          </a:p>
        </p:txBody>
      </p:sp>
      <p:sp>
        <p:nvSpPr>
          <p:cNvPr id="749" name="Shape 749"/>
          <p:cNvSpPr/>
          <p:nvPr/>
        </p:nvSpPr>
        <p:spPr>
          <a:xfrm>
            <a:off x="3594867" y="4575257"/>
            <a:ext cx="4506912" cy="1792286"/>
          </a:xfrm>
          <a:prstGeom prst="cloudCallout">
            <a:avLst>
              <a:gd name="adj1" fmla="val -653"/>
              <a:gd name="adj2" fmla="val 11648"/>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800">
              <a:solidFill>
                <a:schemeClr val="dk1"/>
              </a:solidFill>
              <a:latin typeface="Roboto"/>
              <a:ea typeface="Roboto"/>
              <a:cs typeface="Roboto"/>
              <a:sym typeface="Roboto"/>
            </a:endParaRPr>
          </a:p>
        </p:txBody>
      </p:sp>
      <p:cxnSp>
        <p:nvCxnSpPr>
          <p:cNvPr id="750" name="Shape 750"/>
          <p:cNvCxnSpPr/>
          <p:nvPr/>
        </p:nvCxnSpPr>
        <p:spPr>
          <a:xfrm>
            <a:off x="8098606" y="5472194"/>
            <a:ext cx="255587" cy="3174"/>
          </a:xfrm>
          <a:prstGeom prst="straightConnector1">
            <a:avLst/>
          </a:prstGeom>
          <a:noFill/>
          <a:ln w="9525" cap="flat" cmpd="sng">
            <a:solidFill>
              <a:schemeClr val="dk1"/>
            </a:solidFill>
            <a:prstDash val="solid"/>
            <a:round/>
            <a:headEnd type="none" w="med" len="med"/>
            <a:tailEnd type="triangle" w="lg" len="lg"/>
          </a:ln>
        </p:spPr>
      </p:cxnSp>
      <p:sp>
        <p:nvSpPr>
          <p:cNvPr id="751" name="Shape 751"/>
          <p:cNvSpPr/>
          <p:nvPr/>
        </p:nvSpPr>
        <p:spPr>
          <a:xfrm rot="10800000">
            <a:off x="5879863" y="4741943"/>
            <a:ext cx="338554" cy="1319213"/>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752" name="Shape 752"/>
          <p:cNvSpPr txBox="1"/>
          <p:nvPr/>
        </p:nvSpPr>
        <p:spPr>
          <a:xfrm rot="-5400000">
            <a:off x="5389520" y="5232254"/>
            <a:ext cx="1319213" cy="338554"/>
          </a:xfrm>
          <a:prstGeom prst="rect">
            <a:avLst/>
          </a:prstGeom>
          <a:noFill/>
          <a:ln>
            <a:noFill/>
          </a:ln>
        </p:spPr>
        <p:txBody>
          <a:bodyPr lIns="91425" tIns="45700" rIns="91425" bIns="45700" anchor="ctr" anchorCtr="1">
            <a:noAutofit/>
          </a:bodyPr>
          <a:lstStyle/>
          <a:p>
            <a:pPr lvl="0" algn="ctr">
              <a:buSzPct val="25000"/>
            </a:pPr>
            <a:r>
              <a:rPr lang="zh-TW" altLang="en-US" sz="1000" b="1" dirty="0" smtClean="0">
                <a:latin typeface="Roboto"/>
                <a:ea typeface="Roboto"/>
                <a:cs typeface="Roboto"/>
                <a:sym typeface="Roboto"/>
              </a:rPr>
              <a:t>纪录</a:t>
            </a:r>
            <a:endParaRPr lang="en-US" sz="1000" b="1" dirty="0">
              <a:solidFill>
                <a:srgbClr val="000000"/>
              </a:solidFill>
              <a:latin typeface="Roboto"/>
              <a:ea typeface="Roboto"/>
              <a:cs typeface="Roboto"/>
              <a:sym typeface="Roboto"/>
            </a:endParaRPr>
          </a:p>
        </p:txBody>
      </p:sp>
      <p:sp>
        <p:nvSpPr>
          <p:cNvPr id="753" name="Shape 753"/>
          <p:cNvSpPr/>
          <p:nvPr/>
        </p:nvSpPr>
        <p:spPr>
          <a:xfrm rot="-5400000">
            <a:off x="3549623" y="5139940"/>
            <a:ext cx="89376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lvl="0" algn="ctr">
              <a:buSzPct val="25000"/>
            </a:pPr>
            <a:r>
              <a:rPr lang="zh-TW" altLang="en-US" sz="1100" b="1" dirty="0" smtClean="0">
                <a:latin typeface="Roboto"/>
                <a:ea typeface="Roboto"/>
                <a:cs typeface="Roboto"/>
                <a:sym typeface="Roboto"/>
              </a:rPr>
              <a:t>辨识</a:t>
            </a:r>
            <a:endParaRPr lang="en-US" sz="1100" b="1" dirty="0">
              <a:solidFill>
                <a:srgbClr val="000000"/>
              </a:solidFill>
              <a:latin typeface="Roboto"/>
              <a:ea typeface="Roboto"/>
              <a:cs typeface="Roboto"/>
              <a:sym typeface="Roboto"/>
            </a:endParaRPr>
          </a:p>
        </p:txBody>
      </p:sp>
      <p:sp>
        <p:nvSpPr>
          <p:cNvPr id="754" name="Shape 754"/>
          <p:cNvSpPr/>
          <p:nvPr/>
        </p:nvSpPr>
        <p:spPr>
          <a:xfrm rot="-5400000">
            <a:off x="3970311" y="5215054"/>
            <a:ext cx="887412"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lvl="0" algn="ctr">
              <a:buSzPct val="25000"/>
            </a:pPr>
            <a:r>
              <a:rPr lang="zh-TW" altLang="en-US" sz="1100" b="1" dirty="0" smtClean="0">
                <a:latin typeface="Roboto"/>
                <a:ea typeface="Roboto"/>
                <a:cs typeface="Roboto"/>
                <a:sym typeface="Roboto"/>
              </a:rPr>
              <a:t>稽核</a:t>
            </a:r>
            <a:endParaRPr lang="en-US" sz="1100" b="1" dirty="0">
              <a:solidFill>
                <a:srgbClr val="000000"/>
              </a:solidFill>
              <a:latin typeface="Roboto"/>
              <a:ea typeface="Roboto"/>
              <a:cs typeface="Roboto"/>
              <a:sym typeface="Roboto"/>
            </a:endParaRPr>
          </a:p>
        </p:txBody>
      </p:sp>
      <p:sp>
        <p:nvSpPr>
          <p:cNvPr id="755" name="Shape 755"/>
          <p:cNvSpPr/>
          <p:nvPr/>
        </p:nvSpPr>
        <p:spPr>
          <a:xfrm rot="-5400000">
            <a:off x="4369566" y="5128034"/>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lvl="0" algn="ctr">
              <a:buSzPct val="25000"/>
            </a:pPr>
            <a:r>
              <a:rPr lang="zh-TW" altLang="en-US" sz="1100" b="1" dirty="0" smtClean="0">
                <a:latin typeface="Roboto"/>
                <a:ea typeface="Roboto"/>
                <a:cs typeface="Roboto"/>
                <a:sym typeface="Roboto"/>
              </a:rPr>
              <a:t>疑虑处理</a:t>
            </a:r>
            <a:endParaRPr lang="en-US" sz="1100" b="1" dirty="0">
              <a:solidFill>
                <a:srgbClr val="000000"/>
              </a:solidFill>
              <a:latin typeface="Roboto"/>
              <a:ea typeface="Roboto"/>
              <a:cs typeface="Roboto"/>
              <a:sym typeface="Roboto"/>
            </a:endParaRPr>
          </a:p>
        </p:txBody>
      </p:sp>
      <p:sp>
        <p:nvSpPr>
          <p:cNvPr id="756" name="Shape 756"/>
          <p:cNvSpPr/>
          <p:nvPr/>
        </p:nvSpPr>
        <p:spPr>
          <a:xfrm rot="-5400000">
            <a:off x="4777555" y="5220610"/>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lvl="0" algn="ctr">
              <a:buSzPct val="25000"/>
            </a:pPr>
            <a:r>
              <a:rPr lang="zh-TW" altLang="en-US" sz="1100" b="1" dirty="0" smtClean="0">
                <a:latin typeface="Roboto"/>
                <a:ea typeface="Roboto"/>
                <a:cs typeface="Roboto"/>
                <a:sym typeface="Roboto"/>
              </a:rPr>
              <a:t>审核</a:t>
            </a:r>
            <a:endParaRPr lang="en-US" sz="1100" b="1" dirty="0">
              <a:solidFill>
                <a:srgbClr val="000000"/>
              </a:solidFill>
              <a:latin typeface="Roboto"/>
              <a:ea typeface="Roboto"/>
              <a:cs typeface="Roboto"/>
              <a:sym typeface="Roboto"/>
            </a:endParaRPr>
          </a:p>
        </p:txBody>
      </p:sp>
      <p:sp>
        <p:nvSpPr>
          <p:cNvPr id="757" name="Shape 757"/>
          <p:cNvSpPr/>
          <p:nvPr/>
        </p:nvSpPr>
        <p:spPr>
          <a:xfrm rot="-5400000">
            <a:off x="5179987" y="5218229"/>
            <a:ext cx="884236"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lvl="0" algn="ctr">
              <a:buSzPct val="25000"/>
            </a:pPr>
            <a:r>
              <a:rPr lang="zh-TW" altLang="en-US" sz="1100" b="1" dirty="0" smtClean="0">
                <a:latin typeface="Roboto"/>
                <a:ea typeface="Roboto"/>
                <a:cs typeface="Roboto"/>
                <a:sym typeface="Roboto"/>
              </a:rPr>
              <a:t>核可</a:t>
            </a:r>
            <a:endParaRPr lang="en-US" sz="1100" b="1" dirty="0">
              <a:solidFill>
                <a:srgbClr val="000000"/>
              </a:solidFill>
              <a:latin typeface="Roboto"/>
              <a:ea typeface="Roboto"/>
              <a:cs typeface="Roboto"/>
              <a:sym typeface="Roboto"/>
            </a:endParaRPr>
          </a:p>
        </p:txBody>
      </p:sp>
      <p:sp>
        <p:nvSpPr>
          <p:cNvPr id="758" name="Shape 758"/>
          <p:cNvSpPr/>
          <p:nvPr/>
        </p:nvSpPr>
        <p:spPr>
          <a:xfrm rot="-5400000">
            <a:off x="6042791" y="5212673"/>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lvl="0" algn="ctr">
              <a:buSzPct val="25000"/>
            </a:pPr>
            <a:r>
              <a:rPr lang="zh-TW" altLang="en-US" sz="1100" b="1" dirty="0" smtClean="0">
                <a:latin typeface="Roboto"/>
                <a:ea typeface="Roboto"/>
                <a:cs typeface="Roboto"/>
                <a:sym typeface="Roboto"/>
              </a:rPr>
              <a:t>聲明</a:t>
            </a:r>
            <a:endParaRPr lang="en-US" sz="1100" b="1" dirty="0">
              <a:solidFill>
                <a:srgbClr val="000000"/>
              </a:solidFill>
              <a:latin typeface="Roboto"/>
              <a:ea typeface="Roboto"/>
              <a:cs typeface="Roboto"/>
              <a:sym typeface="Roboto"/>
            </a:endParaRPr>
          </a:p>
        </p:txBody>
      </p:sp>
      <p:sp>
        <p:nvSpPr>
          <p:cNvPr id="759" name="Shape 759"/>
          <p:cNvSpPr/>
          <p:nvPr/>
        </p:nvSpPr>
        <p:spPr>
          <a:xfrm rot="-5400000">
            <a:off x="6438080" y="5128034"/>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lvl="0" algn="ctr">
              <a:buSzPct val="25000"/>
            </a:pPr>
            <a:r>
              <a:rPr lang="zh-TW" altLang="en-US" sz="1100" b="1" dirty="0" smtClean="0">
                <a:latin typeface="Roboto"/>
                <a:ea typeface="Roboto"/>
                <a:cs typeface="Roboto"/>
                <a:sym typeface="Roboto"/>
              </a:rPr>
              <a:t>验证</a:t>
            </a:r>
            <a:endParaRPr lang="en-US" sz="1100" b="1" dirty="0">
              <a:solidFill>
                <a:srgbClr val="000000"/>
              </a:solidFill>
              <a:latin typeface="Roboto"/>
              <a:ea typeface="Roboto"/>
              <a:cs typeface="Roboto"/>
              <a:sym typeface="Roboto"/>
            </a:endParaRPr>
          </a:p>
        </p:txBody>
      </p:sp>
      <p:sp>
        <p:nvSpPr>
          <p:cNvPr id="760" name="Shape 760"/>
          <p:cNvSpPr/>
          <p:nvPr/>
        </p:nvSpPr>
        <p:spPr>
          <a:xfrm rot="-5400000">
            <a:off x="6833366" y="5207910"/>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lvl="0" algn="ctr">
              <a:buSzPct val="25000"/>
            </a:pPr>
            <a:r>
              <a:rPr lang="zh-TW" altLang="en-US" sz="1100" b="1" dirty="0" smtClean="0">
                <a:latin typeface="Roboto"/>
                <a:ea typeface="Roboto"/>
                <a:cs typeface="Roboto"/>
                <a:sym typeface="Roboto"/>
              </a:rPr>
              <a:t>发行</a:t>
            </a:r>
            <a:endParaRPr lang="en-US" sz="1100" b="1" dirty="0">
              <a:solidFill>
                <a:srgbClr val="000000"/>
              </a:solidFill>
              <a:latin typeface="Roboto"/>
              <a:ea typeface="Roboto"/>
              <a:cs typeface="Roboto"/>
              <a:sym typeface="Roboto"/>
            </a:endParaRPr>
          </a:p>
        </p:txBody>
      </p:sp>
      <p:sp>
        <p:nvSpPr>
          <p:cNvPr id="761" name="Shape 761"/>
          <p:cNvSpPr/>
          <p:nvPr/>
        </p:nvSpPr>
        <p:spPr>
          <a:xfrm rot="-5400000">
            <a:off x="7233417" y="5124859"/>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lvl="0" algn="ctr">
              <a:buSzPct val="25000"/>
            </a:pPr>
            <a:r>
              <a:rPr lang="zh-TW" altLang="en-US" sz="1100" b="1" dirty="0" smtClean="0">
                <a:latin typeface="Roboto"/>
                <a:ea typeface="Roboto"/>
                <a:cs typeface="Roboto"/>
                <a:sym typeface="Roboto"/>
              </a:rPr>
              <a:t>验证</a:t>
            </a:r>
            <a:endParaRPr lang="en-US" sz="1100" b="1" dirty="0">
              <a:solidFill>
                <a:srgbClr val="000000"/>
              </a:solidFill>
              <a:latin typeface="Roboto"/>
              <a:ea typeface="Roboto"/>
              <a:cs typeface="Roboto"/>
              <a:sym typeface="Roboto"/>
            </a:endParaRPr>
          </a:p>
        </p:txBody>
      </p:sp>
      <p:cxnSp>
        <p:nvCxnSpPr>
          <p:cNvPr id="762" name="Shape 762"/>
          <p:cNvCxnSpPr/>
          <p:nvPr/>
        </p:nvCxnSpPr>
        <p:spPr>
          <a:xfrm>
            <a:off x="3823467" y="5402342"/>
            <a:ext cx="0" cy="0"/>
          </a:xfrm>
          <a:prstGeom prst="straightConnector1">
            <a:avLst/>
          </a:prstGeom>
          <a:noFill/>
          <a:ln w="9525" cap="flat" cmpd="sng">
            <a:solidFill>
              <a:schemeClr val="dk1"/>
            </a:solidFill>
            <a:prstDash val="solid"/>
            <a:round/>
            <a:headEnd type="none" w="med" len="med"/>
            <a:tailEnd type="none" w="med" len="med"/>
          </a:ln>
        </p:spPr>
      </p:cxnSp>
      <p:sp>
        <p:nvSpPr>
          <p:cNvPr id="763" name="Shape 763"/>
          <p:cNvSpPr/>
          <p:nvPr/>
        </p:nvSpPr>
        <p:spPr>
          <a:xfrm>
            <a:off x="974754" y="4655119"/>
            <a:ext cx="10639306" cy="369332"/>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Font typeface="Arial"/>
              <a:buNone/>
            </a:pPr>
            <a:endParaRPr sz="1800">
              <a:solidFill>
                <a:schemeClr val="dk1"/>
              </a:solidFill>
              <a:latin typeface="Roboto"/>
              <a:ea typeface="Roboto"/>
              <a:cs typeface="Roboto"/>
              <a:sym typeface="Roboto"/>
            </a:endParaRPr>
          </a:p>
        </p:txBody>
      </p:sp>
      <p:sp>
        <p:nvSpPr>
          <p:cNvPr id="764" name="Shape 764"/>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zh-TW" altLang="en-US" sz="4000" b="0" dirty="0" smtClean="0">
                <a:solidFill>
                  <a:schemeClr val="dk2"/>
                </a:solidFill>
                <a:latin typeface="Times New Roman" pitchFamily="18" charset="0"/>
                <a:ea typeface="新細明體" pitchFamily="18" charset="-120"/>
                <a:cs typeface="Roboto"/>
                <a:sym typeface="Roboto"/>
              </a:rPr>
              <a:t>纪录</a:t>
            </a:r>
            <a:r>
              <a:rPr lang="en-US" sz="4000" b="0" dirty="0" smtClean="0">
                <a:solidFill>
                  <a:schemeClr val="dk2"/>
                </a:solidFill>
                <a:latin typeface="Times New Roman" pitchFamily="18" charset="0"/>
                <a:ea typeface="新細明體" pitchFamily="18" charset="-120"/>
                <a:cs typeface="Roboto"/>
                <a:sym typeface="Roboto"/>
              </a:rPr>
              <a:t> </a:t>
            </a:r>
            <a:r>
              <a:rPr lang="en-US" sz="4000" b="0" dirty="0">
                <a:solidFill>
                  <a:schemeClr val="dk2"/>
                </a:solidFill>
                <a:latin typeface="Times New Roman" pitchFamily="18" charset="0"/>
                <a:ea typeface="新細明體" pitchFamily="18" charset="-120"/>
                <a:cs typeface="Roboto"/>
                <a:sym typeface="Roboto"/>
              </a:rPr>
              <a:t>/ </a:t>
            </a:r>
            <a:r>
              <a:rPr lang="zh-TW" altLang="en-US" sz="4000" b="0" dirty="0" smtClean="0">
                <a:solidFill>
                  <a:schemeClr val="dk2"/>
                </a:solidFill>
                <a:latin typeface="Times New Roman" pitchFamily="18" charset="0"/>
                <a:ea typeface="新細明體" pitchFamily="18" charset="-120"/>
                <a:cs typeface="Roboto"/>
                <a:sym typeface="Roboto"/>
              </a:rPr>
              <a:t>核可追踪</a:t>
            </a:r>
            <a:endParaRPr lang="en-US" sz="4000" b="0" dirty="0">
              <a:solidFill>
                <a:schemeClr val="dk2"/>
              </a:solidFill>
              <a:latin typeface="Times New Roman" pitchFamily="18" charset="0"/>
              <a:ea typeface="新細明體" pitchFamily="18" charset="-120"/>
              <a:cs typeface="Roboto"/>
              <a:sym typeface="Roboto"/>
            </a:endParaRPr>
          </a:p>
        </p:txBody>
      </p:sp>
      <p:sp>
        <p:nvSpPr>
          <p:cNvPr id="765" name="Shape 765"/>
          <p:cNvSpPr/>
          <p:nvPr/>
        </p:nvSpPr>
        <p:spPr>
          <a:xfrm>
            <a:off x="2414075" y="5237241"/>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lvl="0" algn="ctr">
              <a:lnSpc>
                <a:spcPts val="1050"/>
              </a:lnSpc>
              <a:buSzPct val="25000"/>
            </a:pPr>
            <a:r>
              <a:rPr lang="zh-CN" altLang="en-US" sz="1100" b="1" dirty="0" smtClean="0">
                <a:latin typeface="Roboto"/>
                <a:ea typeface="Roboto"/>
                <a:cs typeface="Roboto"/>
                <a:sym typeface="Roboto"/>
              </a:rPr>
              <a:t>输入： </a:t>
            </a:r>
          </a:p>
          <a:p>
            <a:pPr lvl="0" algn="ctr">
              <a:lnSpc>
                <a:spcPts val="1050"/>
              </a:lnSpc>
              <a:buSzPct val="25000"/>
            </a:pPr>
            <a:r>
              <a:rPr lang="zh-CN" altLang="en-US" sz="1100" b="1" dirty="0" smtClean="0">
                <a:latin typeface="Roboto"/>
                <a:ea typeface="Roboto"/>
                <a:cs typeface="Roboto"/>
                <a:sym typeface="Roboto"/>
              </a:rPr>
              <a:t>自由开源软件</a:t>
            </a:r>
            <a:endParaRPr lang="en-US" sz="1100" b="1" dirty="0">
              <a:latin typeface="Roboto"/>
              <a:ea typeface="Roboto"/>
              <a:cs typeface="Roboto"/>
              <a:sym typeface="Roboto"/>
            </a:endParaRPr>
          </a:p>
        </p:txBody>
      </p:sp>
      <p:cxnSp>
        <p:nvCxnSpPr>
          <p:cNvPr id="766" name="Shape 766"/>
          <p:cNvCxnSpPr>
            <a:stCxn id="765" idx="3"/>
          </p:cNvCxnSpPr>
          <p:nvPr/>
        </p:nvCxnSpPr>
        <p:spPr>
          <a:xfrm>
            <a:off x="3269675" y="5471391"/>
            <a:ext cx="325200" cy="0"/>
          </a:xfrm>
          <a:prstGeom prst="straightConnector1">
            <a:avLst/>
          </a:prstGeom>
          <a:noFill/>
          <a:ln w="9525" cap="flat" cmpd="sng">
            <a:solidFill>
              <a:schemeClr val="dk1"/>
            </a:solidFill>
            <a:prstDash val="solid"/>
            <a:round/>
            <a:headEnd type="none" w="med" len="med"/>
            <a:tailEnd type="triangle" w="lg" len="lg"/>
          </a:ln>
        </p:spPr>
      </p:cxnSp>
      <p:sp>
        <p:nvSpPr>
          <p:cNvPr id="767" name="Shape 767"/>
          <p:cNvSpPr/>
          <p:nvPr/>
        </p:nvSpPr>
        <p:spPr>
          <a:xfrm>
            <a:off x="8334125" y="5239637"/>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lvl="0" algn="ctr">
              <a:lnSpc>
                <a:spcPts val="1050"/>
              </a:lnSpc>
              <a:buSzPct val="25000"/>
            </a:pPr>
            <a:r>
              <a:rPr lang="zh-CN" altLang="en-US" sz="1100" b="1" dirty="0" smtClean="0">
                <a:latin typeface="Roboto"/>
                <a:ea typeface="Roboto"/>
                <a:cs typeface="Roboto"/>
                <a:sym typeface="Roboto"/>
              </a:rPr>
              <a:t>输出：</a:t>
            </a:r>
          </a:p>
          <a:p>
            <a:pPr lvl="0" algn="ctr">
              <a:lnSpc>
                <a:spcPts val="1050"/>
              </a:lnSpc>
              <a:buSzPct val="25000"/>
            </a:pPr>
            <a:r>
              <a:rPr lang="zh-CN" altLang="en-US" sz="1100" b="1" dirty="0" smtClean="0">
                <a:latin typeface="Roboto"/>
                <a:ea typeface="Roboto"/>
                <a:cs typeface="Roboto"/>
                <a:sym typeface="Roboto"/>
              </a:rPr>
              <a:t>自由开源软件</a:t>
            </a:r>
          </a:p>
          <a:p>
            <a:pPr lvl="0" algn="ctr">
              <a:lnSpc>
                <a:spcPts val="1050"/>
              </a:lnSpc>
              <a:buSzPct val="25000"/>
            </a:pPr>
            <a:r>
              <a:rPr lang="en-US" altLang="zh-CN" sz="1100" b="1" dirty="0" smtClean="0">
                <a:latin typeface="Roboto"/>
                <a:ea typeface="Roboto"/>
                <a:cs typeface="Roboto"/>
                <a:sym typeface="Roboto"/>
              </a:rPr>
              <a:t>+</a:t>
            </a:r>
            <a:r>
              <a:rPr lang="zh-CN" altLang="en-US" sz="1100" b="1" dirty="0" smtClean="0">
                <a:latin typeface="Roboto"/>
                <a:ea typeface="Roboto"/>
                <a:cs typeface="Roboto"/>
                <a:sym typeface="Roboto"/>
              </a:rPr>
              <a:t>模组</a:t>
            </a:r>
          </a:p>
          <a:p>
            <a:pPr lvl="0" algn="ctr">
              <a:lnSpc>
                <a:spcPts val="1050"/>
              </a:lnSpc>
              <a:buSzPct val="25000"/>
            </a:pPr>
            <a:endParaRPr lang="en-US" sz="1100" b="1" dirty="0">
              <a:latin typeface="Roboto"/>
              <a:ea typeface="Roboto"/>
              <a:cs typeface="Roboto"/>
              <a:sym typeface="Roboto"/>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772"/>
        <p:cNvGrpSpPr/>
        <p:nvPr/>
      </p:nvGrpSpPr>
      <p:grpSpPr>
        <a:xfrm>
          <a:off x="0" y="0"/>
          <a:ext cx="0" cy="0"/>
          <a:chOff x="0" y="0"/>
          <a:chExt cx="0" cy="0"/>
        </a:xfrm>
      </p:grpSpPr>
      <p:sp>
        <p:nvSpPr>
          <p:cNvPr id="773" name="Shape 773"/>
          <p:cNvSpPr txBox="1">
            <a:spLocks noGrp="1"/>
          </p:cNvSpPr>
          <p:nvPr>
            <p:ph type="body" idx="4294967295"/>
          </p:nvPr>
        </p:nvSpPr>
        <p:spPr>
          <a:xfrm>
            <a:off x="2176463" y="3925887"/>
            <a:ext cx="10015537" cy="2505075"/>
          </a:xfrm>
          <a:prstGeom prst="rect">
            <a:avLst/>
          </a:prstGeom>
          <a:noFill/>
          <a:ln>
            <a:noFill/>
          </a:ln>
        </p:spPr>
        <p:txBody>
          <a:bodyPr lIns="252000" tIns="180000" rIns="180000" bIns="216000" anchor="t" anchorCtr="0">
            <a:noAutofit/>
          </a:bodyPr>
          <a:lstStyle/>
          <a:p>
            <a:pPr marL="182880" marR="0" lvl="0" indent="-182880" algn="l" rtl="0">
              <a:spcBef>
                <a:spcPts val="0"/>
              </a:spcBef>
              <a:spcAft>
                <a:spcPts val="0"/>
              </a:spcAft>
              <a:buClr>
                <a:schemeClr val="accent1"/>
              </a:buClr>
              <a:buSzPct val="85000"/>
              <a:buNone/>
            </a:pPr>
            <a:r>
              <a:rPr lang="zh-TW" altLang="en-US" sz="2400" b="0" i="0" u="none" strike="noStrike" cap="none" dirty="0" smtClean="0">
                <a:solidFill>
                  <a:schemeClr val="dk1"/>
                </a:solidFill>
                <a:latin typeface="Times New Roman" pitchFamily="18" charset="0"/>
                <a:ea typeface="新細明體" pitchFamily="18" charset="-120"/>
                <a:cs typeface="Roboto"/>
                <a:sym typeface="Roboto"/>
              </a:rPr>
              <a:t>为发行产品中任一自由开源软件备妥适宜的声明：</a:t>
            </a:r>
            <a:endParaRPr lang="en-US" sz="2400" b="0" i="0" u="none" strike="noStrike" cap="none" dirty="0">
              <a:solidFill>
                <a:schemeClr val="dk1"/>
              </a:solidFill>
              <a:latin typeface="Times New Roman" pitchFamily="18" charset="0"/>
              <a:ea typeface="新細明體" pitchFamily="18" charset="-120"/>
              <a:cs typeface="Roboto"/>
              <a:sym typeface="Roboto"/>
            </a:endParaRPr>
          </a:p>
          <a:p>
            <a:pPr lvl="1" indent="-190500">
              <a:lnSpc>
                <a:spcPct val="150000"/>
              </a:lnSpc>
              <a:spcBef>
                <a:spcPts val="360"/>
              </a:spcBef>
            </a:pPr>
            <a:r>
              <a:rPr lang="zh-TW" altLang="en-US" sz="1800" dirty="0" smtClean="0">
                <a:latin typeface="Times New Roman" pitchFamily="18" charset="0"/>
                <a:ea typeface="新細明體" pitchFamily="18" charset="-120"/>
              </a:rPr>
              <a:t>藉由完整著作权及署名声明之提供，来承认自由开源软件的使用</a:t>
            </a:r>
            <a:endParaRPr lang="en-US" sz="1800" b="0" i="0" u="none" strike="noStrike" cap="none" dirty="0">
              <a:solidFill>
                <a:schemeClr val="dk1"/>
              </a:solidFill>
              <a:latin typeface="Times New Roman" pitchFamily="18" charset="0"/>
              <a:ea typeface="新細明體" pitchFamily="18" charset="-120"/>
              <a:cs typeface="Roboto"/>
              <a:sym typeface="Roboto"/>
            </a:endParaRPr>
          </a:p>
          <a:p>
            <a:pPr lvl="1" indent="-190500">
              <a:lnSpc>
                <a:spcPct val="150000"/>
              </a:lnSpc>
              <a:spcBef>
                <a:spcPts val="360"/>
              </a:spcBef>
            </a:pPr>
            <a:r>
              <a:rPr lang="zh-TW" altLang="en-US" sz="1800" dirty="0" smtClean="0">
                <a:latin typeface="Times New Roman" pitchFamily="18" charset="0"/>
                <a:ea typeface="新細明體" pitchFamily="18" charset="-120"/>
              </a:rPr>
              <a:t>通知产品的终端使用者，如何获得自由开源软件程序源代码的复制件（当此要求适用时，例如 </a:t>
            </a:r>
            <a:r>
              <a:rPr lang="en-US" altLang="zh-TW" sz="1800" dirty="0" smtClean="0">
                <a:latin typeface="Times New Roman" pitchFamily="18" charset="0"/>
                <a:ea typeface="新細明體" pitchFamily="18" charset="-120"/>
              </a:rPr>
              <a:t>GPL </a:t>
            </a:r>
            <a:r>
              <a:rPr lang="zh-TW" altLang="en-US" sz="1800" dirty="0" smtClean="0">
                <a:latin typeface="Times New Roman" pitchFamily="18" charset="0"/>
                <a:ea typeface="新細明體" pitchFamily="18" charset="-120"/>
              </a:rPr>
              <a:t>及 </a:t>
            </a:r>
            <a:r>
              <a:rPr lang="en-US" altLang="zh-TW" sz="1800" dirty="0" smtClean="0">
                <a:latin typeface="Times New Roman" pitchFamily="18" charset="0"/>
                <a:ea typeface="新細明體" pitchFamily="18" charset="-120"/>
              </a:rPr>
              <a:t>LGPL </a:t>
            </a:r>
            <a:r>
              <a:rPr lang="zh-TW" altLang="en-US" sz="1800" dirty="0" smtClean="0">
                <a:latin typeface="Times New Roman" pitchFamily="18" charset="0"/>
                <a:ea typeface="新細明體" pitchFamily="18" charset="-120"/>
              </a:rPr>
              <a:t>即为此种状况）</a:t>
            </a:r>
            <a:endParaRPr lang="en-US" sz="1800" b="0" i="0" u="none" strike="noStrike" cap="none" dirty="0">
              <a:solidFill>
                <a:schemeClr val="dk1"/>
              </a:solidFill>
              <a:latin typeface="Times New Roman" pitchFamily="18" charset="0"/>
              <a:ea typeface="新細明體" pitchFamily="18" charset="-120"/>
              <a:cs typeface="Roboto"/>
              <a:sym typeface="Roboto"/>
            </a:endParaRPr>
          </a:p>
          <a:p>
            <a:pPr lvl="1" indent="-190500">
              <a:lnSpc>
                <a:spcPct val="150000"/>
              </a:lnSpc>
              <a:spcBef>
                <a:spcPts val="360"/>
              </a:spcBef>
            </a:pPr>
            <a:r>
              <a:rPr lang="zh-TW" altLang="en-US" sz="1800" dirty="0" smtClean="0">
                <a:latin typeface="Times New Roman" pitchFamily="18" charset="0"/>
                <a:ea typeface="新細明體" pitchFamily="18" charset="-120"/>
              </a:rPr>
              <a:t>应需求复制产品里自由开源软件程序代码之全部许可证协议文件</a:t>
            </a:r>
          </a:p>
          <a:p>
            <a:pPr marL="457200" marR="0" lvl="1" indent="-190500" algn="l" rtl="0">
              <a:spcBef>
                <a:spcPts val="360"/>
              </a:spcBef>
              <a:buClr>
                <a:schemeClr val="accent1"/>
              </a:buClr>
              <a:buSzPct val="85000"/>
              <a:buFont typeface="Arial"/>
              <a:buChar char="•"/>
            </a:pPr>
            <a:endParaRPr lang="en-US" sz="1800" b="0" i="0" u="none" strike="noStrike" cap="none" dirty="0">
              <a:solidFill>
                <a:schemeClr val="dk1"/>
              </a:solidFill>
              <a:latin typeface="Times New Roman" pitchFamily="18" charset="0"/>
              <a:ea typeface="新細明體" pitchFamily="18" charset="-120"/>
              <a:cs typeface="Roboto"/>
              <a:sym typeface="Roboto"/>
            </a:endParaRPr>
          </a:p>
        </p:txBody>
      </p:sp>
      <p:sp>
        <p:nvSpPr>
          <p:cNvPr id="774" name="Shape 774"/>
          <p:cNvSpPr/>
          <p:nvPr/>
        </p:nvSpPr>
        <p:spPr>
          <a:xfrm>
            <a:off x="3097691" y="1693192"/>
            <a:ext cx="4506911" cy="1792286"/>
          </a:xfrm>
          <a:prstGeom prst="cloudCallout">
            <a:avLst>
              <a:gd name="adj1" fmla="val -653"/>
              <a:gd name="adj2" fmla="val 11648"/>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Roboto"/>
              <a:ea typeface="Roboto"/>
              <a:cs typeface="Roboto"/>
              <a:sym typeface="Roboto"/>
            </a:endParaRPr>
          </a:p>
        </p:txBody>
      </p:sp>
      <p:cxnSp>
        <p:nvCxnSpPr>
          <p:cNvPr id="775" name="Shape 775"/>
          <p:cNvCxnSpPr/>
          <p:nvPr/>
        </p:nvCxnSpPr>
        <p:spPr>
          <a:xfrm>
            <a:off x="7601428" y="2590130"/>
            <a:ext cx="255588" cy="3174"/>
          </a:xfrm>
          <a:prstGeom prst="straightConnector1">
            <a:avLst/>
          </a:prstGeom>
          <a:noFill/>
          <a:ln w="9525" cap="flat" cmpd="sng">
            <a:solidFill>
              <a:schemeClr val="dk1"/>
            </a:solidFill>
            <a:prstDash val="solid"/>
            <a:round/>
            <a:headEnd type="none" w="med" len="med"/>
            <a:tailEnd type="triangle" w="lg" len="lg"/>
          </a:ln>
        </p:spPr>
      </p:cxnSp>
      <p:sp>
        <p:nvSpPr>
          <p:cNvPr id="776" name="Shape 776"/>
          <p:cNvSpPr/>
          <p:nvPr/>
        </p:nvSpPr>
        <p:spPr>
          <a:xfrm rot="10800000">
            <a:off x="5787501" y="1859879"/>
            <a:ext cx="338554" cy="1319213"/>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777" name="Shape 777"/>
          <p:cNvSpPr txBox="1"/>
          <p:nvPr/>
        </p:nvSpPr>
        <p:spPr>
          <a:xfrm rot="-5400000">
            <a:off x="5297170" y="2350204"/>
            <a:ext cx="1319213" cy="338554"/>
          </a:xfrm>
          <a:prstGeom prst="rect">
            <a:avLst/>
          </a:prstGeom>
          <a:noFill/>
          <a:ln>
            <a:noFill/>
          </a:ln>
        </p:spPr>
        <p:txBody>
          <a:bodyPr lIns="91425" tIns="45700" rIns="91425" bIns="45700" anchor="ctr" anchorCtr="1">
            <a:noAutofit/>
          </a:bodyPr>
          <a:lstStyle/>
          <a:p>
            <a:pPr lvl="0" algn="ctr">
              <a:buSzPct val="25000"/>
            </a:pPr>
            <a:r>
              <a:rPr lang="zh-TW" altLang="en-US" sz="1000" b="1" dirty="0" smtClean="0">
                <a:latin typeface="Roboto"/>
                <a:ea typeface="Roboto"/>
                <a:cs typeface="Roboto"/>
                <a:sym typeface="Roboto"/>
              </a:rPr>
              <a:t>聲明</a:t>
            </a:r>
            <a:endParaRPr lang="en-US" sz="1000" b="1" dirty="0">
              <a:solidFill>
                <a:srgbClr val="000000"/>
              </a:solidFill>
              <a:latin typeface="Roboto"/>
              <a:ea typeface="Roboto"/>
              <a:cs typeface="Roboto"/>
              <a:sym typeface="Roboto"/>
            </a:endParaRPr>
          </a:p>
        </p:txBody>
      </p:sp>
      <p:sp>
        <p:nvSpPr>
          <p:cNvPr id="778" name="Shape 778"/>
          <p:cNvSpPr/>
          <p:nvPr/>
        </p:nvSpPr>
        <p:spPr>
          <a:xfrm rot="-5400000">
            <a:off x="3052448" y="2257876"/>
            <a:ext cx="89376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lvl="0" algn="ctr">
              <a:buSzPct val="25000"/>
            </a:pPr>
            <a:r>
              <a:rPr lang="zh-TW" altLang="en-US" sz="1100" b="1" dirty="0" smtClean="0">
                <a:latin typeface="Roboto"/>
                <a:ea typeface="Roboto"/>
                <a:cs typeface="Roboto"/>
                <a:sym typeface="Roboto"/>
              </a:rPr>
              <a:t>辨识</a:t>
            </a:r>
            <a:endParaRPr lang="en-US" sz="1100" b="1" dirty="0">
              <a:solidFill>
                <a:srgbClr val="000000"/>
              </a:solidFill>
              <a:latin typeface="Roboto"/>
              <a:ea typeface="Roboto"/>
              <a:cs typeface="Roboto"/>
              <a:sym typeface="Roboto"/>
            </a:endParaRPr>
          </a:p>
        </p:txBody>
      </p:sp>
      <p:sp>
        <p:nvSpPr>
          <p:cNvPr id="779" name="Shape 779"/>
          <p:cNvSpPr/>
          <p:nvPr/>
        </p:nvSpPr>
        <p:spPr>
          <a:xfrm rot="-5400000">
            <a:off x="3473134" y="2332989"/>
            <a:ext cx="887412"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lvl="0" algn="ctr">
              <a:buSzPct val="25000"/>
            </a:pPr>
            <a:r>
              <a:rPr lang="zh-TW" altLang="en-US" sz="1100" b="1" dirty="0" smtClean="0">
                <a:latin typeface="Roboto"/>
                <a:ea typeface="Roboto"/>
                <a:cs typeface="Roboto"/>
                <a:sym typeface="Roboto"/>
              </a:rPr>
              <a:t>稽核</a:t>
            </a:r>
            <a:endParaRPr lang="en-US" sz="1100" b="1" dirty="0">
              <a:solidFill>
                <a:srgbClr val="000000"/>
              </a:solidFill>
              <a:latin typeface="Roboto"/>
              <a:ea typeface="Roboto"/>
              <a:cs typeface="Roboto"/>
              <a:sym typeface="Roboto"/>
            </a:endParaRPr>
          </a:p>
        </p:txBody>
      </p:sp>
      <p:sp>
        <p:nvSpPr>
          <p:cNvPr id="780" name="Shape 780"/>
          <p:cNvSpPr/>
          <p:nvPr/>
        </p:nvSpPr>
        <p:spPr>
          <a:xfrm rot="-5400000">
            <a:off x="3872391" y="2245970"/>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lvl="0" algn="ctr">
              <a:buSzPct val="25000"/>
            </a:pPr>
            <a:r>
              <a:rPr lang="zh-TW" altLang="en-US" sz="1100" b="1" dirty="0" smtClean="0">
                <a:latin typeface="Roboto"/>
                <a:ea typeface="Roboto"/>
                <a:cs typeface="Roboto"/>
                <a:sym typeface="Roboto"/>
              </a:rPr>
              <a:t>疑虑处理</a:t>
            </a:r>
            <a:endParaRPr lang="en-US" sz="1100" b="1" dirty="0">
              <a:solidFill>
                <a:srgbClr val="000000"/>
              </a:solidFill>
              <a:latin typeface="Roboto"/>
              <a:ea typeface="Roboto"/>
              <a:cs typeface="Roboto"/>
              <a:sym typeface="Roboto"/>
            </a:endParaRPr>
          </a:p>
        </p:txBody>
      </p:sp>
      <p:sp>
        <p:nvSpPr>
          <p:cNvPr id="781" name="Shape 781"/>
          <p:cNvSpPr/>
          <p:nvPr/>
        </p:nvSpPr>
        <p:spPr>
          <a:xfrm rot="-5400000">
            <a:off x="4280378" y="2338546"/>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lvl="0" algn="ctr">
              <a:buSzPct val="25000"/>
            </a:pPr>
            <a:r>
              <a:rPr lang="zh-TW" altLang="en-US" sz="1100" b="1" dirty="0" smtClean="0">
                <a:latin typeface="Roboto"/>
                <a:ea typeface="Roboto"/>
                <a:cs typeface="Roboto"/>
                <a:sym typeface="Roboto"/>
              </a:rPr>
              <a:t>审核</a:t>
            </a:r>
            <a:endParaRPr lang="en-US" sz="1100" b="1" dirty="0">
              <a:solidFill>
                <a:srgbClr val="000000"/>
              </a:solidFill>
              <a:latin typeface="Roboto"/>
              <a:ea typeface="Roboto"/>
              <a:cs typeface="Roboto"/>
              <a:sym typeface="Roboto"/>
            </a:endParaRPr>
          </a:p>
        </p:txBody>
      </p:sp>
      <p:sp>
        <p:nvSpPr>
          <p:cNvPr id="782" name="Shape 782"/>
          <p:cNvSpPr/>
          <p:nvPr/>
        </p:nvSpPr>
        <p:spPr>
          <a:xfrm rot="-5400000">
            <a:off x="4690749" y="2336165"/>
            <a:ext cx="884236"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lvl="0" algn="ctr">
              <a:buSzPct val="25000"/>
            </a:pPr>
            <a:r>
              <a:rPr lang="zh-TW" altLang="en-US" sz="1100" b="1" dirty="0" smtClean="0">
                <a:latin typeface="Roboto"/>
                <a:ea typeface="Roboto"/>
                <a:cs typeface="Roboto"/>
                <a:sym typeface="Roboto"/>
              </a:rPr>
              <a:t>核可</a:t>
            </a:r>
            <a:endParaRPr lang="en-US" sz="1100" b="1" dirty="0">
              <a:solidFill>
                <a:srgbClr val="000000"/>
              </a:solidFill>
              <a:latin typeface="Roboto"/>
              <a:ea typeface="Roboto"/>
              <a:cs typeface="Roboto"/>
              <a:sym typeface="Roboto"/>
            </a:endParaRPr>
          </a:p>
        </p:txBody>
      </p:sp>
      <p:sp>
        <p:nvSpPr>
          <p:cNvPr id="783" name="Shape 783"/>
          <p:cNvSpPr/>
          <p:nvPr/>
        </p:nvSpPr>
        <p:spPr>
          <a:xfrm rot="-5400000">
            <a:off x="5085241" y="2330608"/>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lvl="0" algn="ctr">
              <a:buSzPct val="25000"/>
            </a:pPr>
            <a:r>
              <a:rPr lang="zh-TW" altLang="en-US" sz="1100" b="1" dirty="0" smtClean="0">
                <a:latin typeface="Roboto"/>
                <a:ea typeface="Roboto"/>
                <a:cs typeface="Roboto"/>
                <a:sym typeface="Roboto"/>
              </a:rPr>
              <a:t>纪录</a:t>
            </a:r>
            <a:endParaRPr lang="en-US" sz="1100" b="1" dirty="0">
              <a:solidFill>
                <a:srgbClr val="000000"/>
              </a:solidFill>
              <a:latin typeface="Roboto"/>
              <a:ea typeface="Roboto"/>
              <a:cs typeface="Roboto"/>
              <a:sym typeface="Roboto"/>
            </a:endParaRPr>
          </a:p>
        </p:txBody>
      </p:sp>
      <p:sp>
        <p:nvSpPr>
          <p:cNvPr id="784" name="Shape 784"/>
          <p:cNvSpPr/>
          <p:nvPr/>
        </p:nvSpPr>
        <p:spPr>
          <a:xfrm rot="-5400000">
            <a:off x="5940904" y="2245970"/>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lvl="0" algn="ctr">
              <a:buSzPct val="25000"/>
            </a:pPr>
            <a:r>
              <a:rPr lang="zh-TW" altLang="en-US" sz="1100" b="1" dirty="0" smtClean="0">
                <a:latin typeface="Roboto"/>
                <a:ea typeface="Roboto"/>
                <a:cs typeface="Roboto"/>
                <a:sym typeface="Roboto"/>
              </a:rPr>
              <a:t>验证</a:t>
            </a:r>
            <a:endParaRPr lang="en-US" sz="1100" b="1" dirty="0">
              <a:solidFill>
                <a:srgbClr val="000000"/>
              </a:solidFill>
              <a:latin typeface="Roboto"/>
              <a:ea typeface="Roboto"/>
              <a:cs typeface="Roboto"/>
              <a:sym typeface="Roboto"/>
            </a:endParaRPr>
          </a:p>
        </p:txBody>
      </p:sp>
      <p:sp>
        <p:nvSpPr>
          <p:cNvPr id="785" name="Shape 785"/>
          <p:cNvSpPr/>
          <p:nvPr/>
        </p:nvSpPr>
        <p:spPr>
          <a:xfrm rot="-5400000">
            <a:off x="6336191" y="2325846"/>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lvl="0" algn="ctr">
              <a:buSzPct val="25000"/>
            </a:pPr>
            <a:r>
              <a:rPr lang="zh-TW" altLang="en-US" sz="1100" b="1" dirty="0" smtClean="0">
                <a:latin typeface="Roboto"/>
                <a:ea typeface="Roboto"/>
                <a:cs typeface="Roboto"/>
                <a:sym typeface="Roboto"/>
              </a:rPr>
              <a:t>发行</a:t>
            </a:r>
            <a:endParaRPr lang="en-US" sz="1100" b="1" dirty="0">
              <a:solidFill>
                <a:srgbClr val="000000"/>
              </a:solidFill>
              <a:latin typeface="Roboto"/>
              <a:ea typeface="Roboto"/>
              <a:cs typeface="Roboto"/>
              <a:sym typeface="Roboto"/>
            </a:endParaRPr>
          </a:p>
        </p:txBody>
      </p:sp>
      <p:sp>
        <p:nvSpPr>
          <p:cNvPr id="786" name="Shape 786"/>
          <p:cNvSpPr/>
          <p:nvPr/>
        </p:nvSpPr>
        <p:spPr>
          <a:xfrm rot="-5400000">
            <a:off x="6737829" y="2242795"/>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lvl="0" algn="ctr">
              <a:buSzPct val="25000"/>
            </a:pPr>
            <a:r>
              <a:rPr lang="zh-TW" altLang="en-US" sz="1100" b="1" dirty="0" smtClean="0">
                <a:latin typeface="Roboto"/>
                <a:ea typeface="Roboto"/>
                <a:cs typeface="Roboto"/>
                <a:sym typeface="Roboto"/>
              </a:rPr>
              <a:t>验证</a:t>
            </a:r>
            <a:endParaRPr lang="en-US" sz="1100" b="1" dirty="0">
              <a:solidFill>
                <a:srgbClr val="000000"/>
              </a:solidFill>
              <a:latin typeface="Roboto"/>
              <a:ea typeface="Roboto"/>
              <a:cs typeface="Roboto"/>
              <a:sym typeface="Roboto"/>
            </a:endParaRPr>
          </a:p>
        </p:txBody>
      </p:sp>
      <p:cxnSp>
        <p:nvCxnSpPr>
          <p:cNvPr id="787" name="Shape 787"/>
          <p:cNvCxnSpPr/>
          <p:nvPr/>
        </p:nvCxnSpPr>
        <p:spPr>
          <a:xfrm>
            <a:off x="3326292" y="2520278"/>
            <a:ext cx="0" cy="0"/>
          </a:xfrm>
          <a:prstGeom prst="straightConnector1">
            <a:avLst/>
          </a:prstGeom>
          <a:noFill/>
          <a:ln w="9525" cap="flat" cmpd="sng">
            <a:solidFill>
              <a:schemeClr val="dk1"/>
            </a:solidFill>
            <a:prstDash val="solid"/>
            <a:round/>
            <a:headEnd type="none" w="med" len="med"/>
            <a:tailEnd type="none" w="med" len="med"/>
          </a:ln>
        </p:spPr>
      </p:cxnSp>
      <p:sp>
        <p:nvSpPr>
          <p:cNvPr id="788" name="Shape 788"/>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zh-TW" altLang="en-US" sz="4000" b="0" dirty="0" smtClean="0">
                <a:solidFill>
                  <a:schemeClr val="dk2"/>
                </a:solidFill>
                <a:latin typeface="Times New Roman" pitchFamily="18" charset="0"/>
                <a:ea typeface="新細明體" pitchFamily="18" charset="-120"/>
                <a:cs typeface="Roboto"/>
                <a:sym typeface="Roboto"/>
              </a:rPr>
              <a:t>声明</a:t>
            </a:r>
            <a:endParaRPr lang="en-US" sz="4000" b="0" dirty="0">
              <a:solidFill>
                <a:schemeClr val="dk2"/>
              </a:solidFill>
              <a:latin typeface="Times New Roman" pitchFamily="18" charset="0"/>
              <a:ea typeface="新細明體" pitchFamily="18" charset="-120"/>
              <a:cs typeface="Roboto"/>
              <a:sym typeface="Roboto"/>
            </a:endParaRPr>
          </a:p>
        </p:txBody>
      </p:sp>
      <p:sp>
        <p:nvSpPr>
          <p:cNvPr id="789" name="Shape 789"/>
          <p:cNvSpPr/>
          <p:nvPr/>
        </p:nvSpPr>
        <p:spPr>
          <a:xfrm>
            <a:off x="1916900" y="2355191"/>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lvl="0" algn="ctr">
              <a:lnSpc>
                <a:spcPts val="1050"/>
              </a:lnSpc>
              <a:buSzPct val="25000"/>
            </a:pPr>
            <a:r>
              <a:rPr lang="zh-CN" altLang="en-US" sz="1100" b="1" dirty="0" smtClean="0">
                <a:latin typeface="Roboto"/>
                <a:ea typeface="Roboto"/>
                <a:cs typeface="Roboto"/>
                <a:sym typeface="Roboto"/>
              </a:rPr>
              <a:t>输入： </a:t>
            </a:r>
          </a:p>
          <a:p>
            <a:pPr lvl="0" algn="ctr">
              <a:lnSpc>
                <a:spcPts val="1050"/>
              </a:lnSpc>
              <a:buSzPct val="25000"/>
            </a:pPr>
            <a:r>
              <a:rPr lang="zh-CN" altLang="en-US" sz="1100" b="1" dirty="0" smtClean="0">
                <a:latin typeface="Roboto"/>
                <a:ea typeface="Roboto"/>
                <a:cs typeface="Roboto"/>
                <a:sym typeface="Roboto"/>
              </a:rPr>
              <a:t>自由开源软件</a:t>
            </a:r>
            <a:endParaRPr lang="en-US" sz="1100" b="1" dirty="0">
              <a:latin typeface="Roboto"/>
              <a:ea typeface="Roboto"/>
              <a:cs typeface="Roboto"/>
              <a:sym typeface="Roboto"/>
            </a:endParaRPr>
          </a:p>
        </p:txBody>
      </p:sp>
      <p:cxnSp>
        <p:nvCxnSpPr>
          <p:cNvPr id="790" name="Shape 790"/>
          <p:cNvCxnSpPr>
            <a:stCxn id="789" idx="3"/>
          </p:cNvCxnSpPr>
          <p:nvPr/>
        </p:nvCxnSpPr>
        <p:spPr>
          <a:xfrm>
            <a:off x="2772500" y="2589341"/>
            <a:ext cx="325200" cy="0"/>
          </a:xfrm>
          <a:prstGeom prst="straightConnector1">
            <a:avLst/>
          </a:prstGeom>
          <a:noFill/>
          <a:ln w="9525" cap="flat" cmpd="sng">
            <a:solidFill>
              <a:schemeClr val="dk1"/>
            </a:solidFill>
            <a:prstDash val="solid"/>
            <a:round/>
            <a:headEnd type="none" w="med" len="med"/>
            <a:tailEnd type="triangle" w="lg" len="lg"/>
          </a:ln>
        </p:spPr>
      </p:cxnSp>
      <p:sp>
        <p:nvSpPr>
          <p:cNvPr id="791" name="Shape 791"/>
          <p:cNvSpPr/>
          <p:nvPr/>
        </p:nvSpPr>
        <p:spPr>
          <a:xfrm>
            <a:off x="7853075" y="2357562"/>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lvl="0" algn="ctr">
              <a:lnSpc>
                <a:spcPts val="1050"/>
              </a:lnSpc>
              <a:buSzPct val="25000"/>
            </a:pPr>
            <a:r>
              <a:rPr lang="zh-CN" altLang="en-US" sz="1100" b="1" dirty="0" smtClean="0">
                <a:latin typeface="Roboto"/>
                <a:ea typeface="Roboto"/>
                <a:cs typeface="Roboto"/>
                <a:sym typeface="Roboto"/>
              </a:rPr>
              <a:t>输出：</a:t>
            </a:r>
          </a:p>
          <a:p>
            <a:pPr lvl="0" algn="ctr">
              <a:lnSpc>
                <a:spcPts val="1050"/>
              </a:lnSpc>
              <a:buSzPct val="25000"/>
            </a:pPr>
            <a:r>
              <a:rPr lang="zh-CN" altLang="en-US" sz="1100" b="1" dirty="0" smtClean="0">
                <a:latin typeface="Roboto"/>
                <a:ea typeface="Roboto"/>
                <a:cs typeface="Roboto"/>
                <a:sym typeface="Roboto"/>
              </a:rPr>
              <a:t>自由开源软件</a:t>
            </a:r>
          </a:p>
          <a:p>
            <a:pPr lvl="0" algn="ctr">
              <a:lnSpc>
                <a:spcPts val="1050"/>
              </a:lnSpc>
              <a:buSzPct val="25000"/>
            </a:pPr>
            <a:r>
              <a:rPr lang="en-US" altLang="zh-CN" sz="1100" b="1" dirty="0" smtClean="0">
                <a:latin typeface="Roboto"/>
                <a:ea typeface="Roboto"/>
                <a:cs typeface="Roboto"/>
                <a:sym typeface="Roboto"/>
              </a:rPr>
              <a:t>+</a:t>
            </a:r>
            <a:r>
              <a:rPr lang="zh-CN" altLang="en-US" sz="1100" b="1" dirty="0" smtClean="0">
                <a:latin typeface="Roboto"/>
                <a:ea typeface="Roboto"/>
                <a:cs typeface="Roboto"/>
                <a:sym typeface="Roboto"/>
              </a:rPr>
              <a:t>模组</a:t>
            </a:r>
          </a:p>
          <a:p>
            <a:pPr lvl="0" algn="ctr">
              <a:lnSpc>
                <a:spcPts val="1050"/>
              </a:lnSpc>
              <a:buSzPct val="25000"/>
            </a:pPr>
            <a:endParaRPr lang="en-US" sz="1100" b="1" dirty="0">
              <a:latin typeface="Roboto"/>
              <a:ea typeface="Roboto"/>
              <a:cs typeface="Roboto"/>
              <a:sym typeface="Roboto"/>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796"/>
        <p:cNvGrpSpPr/>
        <p:nvPr/>
      </p:nvGrpSpPr>
      <p:grpSpPr>
        <a:xfrm>
          <a:off x="0" y="0"/>
          <a:ext cx="0" cy="0"/>
          <a:chOff x="0" y="0"/>
          <a:chExt cx="0" cy="0"/>
        </a:xfrm>
      </p:grpSpPr>
      <p:sp>
        <p:nvSpPr>
          <p:cNvPr id="797" name="Shape 797"/>
          <p:cNvSpPr/>
          <p:nvPr/>
        </p:nvSpPr>
        <p:spPr>
          <a:xfrm>
            <a:off x="3778280" y="1474154"/>
            <a:ext cx="4506911" cy="1792286"/>
          </a:xfrm>
          <a:prstGeom prst="cloudCallout">
            <a:avLst>
              <a:gd name="adj1" fmla="val -653"/>
              <a:gd name="adj2" fmla="val 11648"/>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Roboto"/>
              <a:ea typeface="Roboto"/>
              <a:cs typeface="Roboto"/>
              <a:sym typeface="Roboto"/>
            </a:endParaRPr>
          </a:p>
        </p:txBody>
      </p:sp>
      <p:cxnSp>
        <p:nvCxnSpPr>
          <p:cNvPr id="798" name="Shape 798"/>
          <p:cNvCxnSpPr/>
          <p:nvPr/>
        </p:nvCxnSpPr>
        <p:spPr>
          <a:xfrm>
            <a:off x="8282017" y="2371091"/>
            <a:ext cx="255588" cy="3174"/>
          </a:xfrm>
          <a:prstGeom prst="straightConnector1">
            <a:avLst/>
          </a:prstGeom>
          <a:noFill/>
          <a:ln w="9525" cap="flat" cmpd="sng">
            <a:solidFill>
              <a:schemeClr val="dk1"/>
            </a:solidFill>
            <a:prstDash val="solid"/>
            <a:round/>
            <a:headEnd type="none" w="med" len="med"/>
            <a:tailEnd type="triangle" w="lg" len="lg"/>
          </a:ln>
        </p:spPr>
      </p:cxnSp>
      <p:sp>
        <p:nvSpPr>
          <p:cNvPr id="799" name="Shape 799"/>
          <p:cNvSpPr/>
          <p:nvPr/>
        </p:nvSpPr>
        <p:spPr>
          <a:xfrm rot="10800000">
            <a:off x="6864963" y="1640840"/>
            <a:ext cx="338554" cy="1319213"/>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800" name="Shape 800"/>
          <p:cNvSpPr txBox="1"/>
          <p:nvPr/>
        </p:nvSpPr>
        <p:spPr>
          <a:xfrm rot="-5400000">
            <a:off x="6374620" y="2131154"/>
            <a:ext cx="1319213" cy="338554"/>
          </a:xfrm>
          <a:prstGeom prst="rect">
            <a:avLst/>
          </a:prstGeom>
          <a:noFill/>
          <a:ln>
            <a:noFill/>
          </a:ln>
        </p:spPr>
        <p:txBody>
          <a:bodyPr lIns="91425" tIns="45700" rIns="91425" bIns="45700" anchor="ctr" anchorCtr="1">
            <a:noAutofit/>
          </a:bodyPr>
          <a:lstStyle/>
          <a:p>
            <a:pPr lvl="0" algn="ctr">
              <a:buSzPct val="25000"/>
            </a:pPr>
            <a:r>
              <a:rPr lang="zh-TW" altLang="en-US" sz="1000" b="1" dirty="0" smtClean="0">
                <a:latin typeface="Roboto"/>
                <a:ea typeface="Roboto"/>
                <a:cs typeface="Roboto"/>
                <a:sym typeface="Roboto"/>
              </a:rPr>
              <a:t>验证</a:t>
            </a:r>
            <a:endParaRPr lang="en-US" sz="1000" b="1" dirty="0">
              <a:solidFill>
                <a:srgbClr val="000000"/>
              </a:solidFill>
              <a:latin typeface="Roboto"/>
              <a:ea typeface="Roboto"/>
              <a:cs typeface="Roboto"/>
              <a:sym typeface="Roboto"/>
            </a:endParaRPr>
          </a:p>
        </p:txBody>
      </p:sp>
      <p:sp>
        <p:nvSpPr>
          <p:cNvPr id="801" name="Shape 801"/>
          <p:cNvSpPr/>
          <p:nvPr/>
        </p:nvSpPr>
        <p:spPr>
          <a:xfrm rot="-5400000">
            <a:off x="3733036" y="2038837"/>
            <a:ext cx="89376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lvl="0" algn="ctr">
              <a:buSzPct val="25000"/>
            </a:pPr>
            <a:r>
              <a:rPr lang="zh-TW" altLang="en-US" sz="1100" b="1" dirty="0" smtClean="0">
                <a:latin typeface="Roboto"/>
                <a:ea typeface="Roboto"/>
                <a:cs typeface="Roboto"/>
                <a:sym typeface="Roboto"/>
              </a:rPr>
              <a:t>辨识</a:t>
            </a:r>
            <a:endParaRPr lang="en-US" sz="1100" b="1" dirty="0">
              <a:solidFill>
                <a:srgbClr val="000000"/>
              </a:solidFill>
              <a:latin typeface="Roboto"/>
              <a:ea typeface="Roboto"/>
              <a:cs typeface="Roboto"/>
              <a:sym typeface="Roboto"/>
            </a:endParaRPr>
          </a:p>
        </p:txBody>
      </p:sp>
      <p:sp>
        <p:nvSpPr>
          <p:cNvPr id="802" name="Shape 802"/>
          <p:cNvSpPr/>
          <p:nvPr/>
        </p:nvSpPr>
        <p:spPr>
          <a:xfrm rot="-5400000">
            <a:off x="4153722" y="2113950"/>
            <a:ext cx="887412"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lvl="0" algn="ctr">
              <a:buSzPct val="25000"/>
            </a:pPr>
            <a:r>
              <a:rPr lang="zh-TW" altLang="en-US" sz="1100" b="1" dirty="0" smtClean="0">
                <a:latin typeface="Roboto"/>
                <a:ea typeface="Roboto"/>
                <a:cs typeface="Roboto"/>
                <a:sym typeface="Roboto"/>
              </a:rPr>
              <a:t>稽核</a:t>
            </a:r>
            <a:endParaRPr lang="en-US" sz="1100" b="1" dirty="0">
              <a:solidFill>
                <a:srgbClr val="000000"/>
              </a:solidFill>
              <a:latin typeface="Roboto"/>
              <a:ea typeface="Roboto"/>
              <a:cs typeface="Roboto"/>
              <a:sym typeface="Roboto"/>
            </a:endParaRPr>
          </a:p>
        </p:txBody>
      </p:sp>
      <p:sp>
        <p:nvSpPr>
          <p:cNvPr id="803" name="Shape 803"/>
          <p:cNvSpPr/>
          <p:nvPr/>
        </p:nvSpPr>
        <p:spPr>
          <a:xfrm rot="-5400000">
            <a:off x="4552979" y="2026931"/>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lvl="0" algn="ctr">
              <a:buSzPct val="25000"/>
            </a:pPr>
            <a:r>
              <a:rPr lang="zh-TW" altLang="en-US" sz="1100" b="1" dirty="0" smtClean="0">
                <a:latin typeface="Roboto"/>
                <a:ea typeface="Roboto"/>
                <a:cs typeface="Roboto"/>
                <a:sym typeface="Roboto"/>
              </a:rPr>
              <a:t>疑虑处理</a:t>
            </a:r>
            <a:endParaRPr lang="en-US" sz="1100" b="1" dirty="0">
              <a:solidFill>
                <a:srgbClr val="000000"/>
              </a:solidFill>
              <a:latin typeface="Roboto"/>
              <a:ea typeface="Roboto"/>
              <a:cs typeface="Roboto"/>
              <a:sym typeface="Roboto"/>
            </a:endParaRPr>
          </a:p>
        </p:txBody>
      </p:sp>
      <p:sp>
        <p:nvSpPr>
          <p:cNvPr id="804" name="Shape 804"/>
          <p:cNvSpPr/>
          <p:nvPr/>
        </p:nvSpPr>
        <p:spPr>
          <a:xfrm rot="-5400000">
            <a:off x="4960966" y="2119507"/>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lvl="0" algn="ctr">
              <a:buSzPct val="25000"/>
            </a:pPr>
            <a:r>
              <a:rPr lang="zh-TW" altLang="en-US" sz="1100" b="1" dirty="0" smtClean="0">
                <a:latin typeface="Roboto"/>
                <a:ea typeface="Roboto"/>
                <a:cs typeface="Roboto"/>
                <a:sym typeface="Roboto"/>
              </a:rPr>
              <a:t>审核</a:t>
            </a:r>
            <a:endParaRPr lang="en-US" sz="1100" b="1" dirty="0">
              <a:solidFill>
                <a:srgbClr val="000000"/>
              </a:solidFill>
              <a:latin typeface="Roboto"/>
              <a:ea typeface="Roboto"/>
              <a:cs typeface="Roboto"/>
              <a:sym typeface="Roboto"/>
            </a:endParaRPr>
          </a:p>
        </p:txBody>
      </p:sp>
      <p:sp>
        <p:nvSpPr>
          <p:cNvPr id="805" name="Shape 805"/>
          <p:cNvSpPr/>
          <p:nvPr/>
        </p:nvSpPr>
        <p:spPr>
          <a:xfrm rot="-5400000">
            <a:off x="5363399" y="2117126"/>
            <a:ext cx="884236"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lvl="0" algn="ctr">
              <a:buSzPct val="25000"/>
            </a:pPr>
            <a:r>
              <a:rPr lang="zh-TW" altLang="en-US" sz="1100" b="1" dirty="0" smtClean="0">
                <a:latin typeface="Roboto"/>
                <a:ea typeface="Roboto"/>
                <a:cs typeface="Roboto"/>
                <a:sym typeface="Roboto"/>
              </a:rPr>
              <a:t>核可</a:t>
            </a:r>
            <a:endParaRPr lang="en-US" sz="1100" b="1" dirty="0">
              <a:solidFill>
                <a:srgbClr val="000000"/>
              </a:solidFill>
              <a:latin typeface="Roboto"/>
              <a:ea typeface="Roboto"/>
              <a:cs typeface="Roboto"/>
              <a:sym typeface="Roboto"/>
            </a:endParaRPr>
          </a:p>
        </p:txBody>
      </p:sp>
      <p:sp>
        <p:nvSpPr>
          <p:cNvPr id="806" name="Shape 806"/>
          <p:cNvSpPr/>
          <p:nvPr/>
        </p:nvSpPr>
        <p:spPr>
          <a:xfrm rot="-5400000">
            <a:off x="5765830" y="2111569"/>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lvl="0" algn="ctr">
              <a:buSzPct val="25000"/>
            </a:pPr>
            <a:r>
              <a:rPr lang="zh-TW" altLang="en-US" sz="1100" b="1" dirty="0" smtClean="0">
                <a:latin typeface="Roboto"/>
                <a:ea typeface="Roboto"/>
                <a:cs typeface="Roboto"/>
                <a:sym typeface="Roboto"/>
              </a:rPr>
              <a:t>纪录</a:t>
            </a:r>
            <a:endParaRPr lang="en-US" sz="1100" b="1" dirty="0">
              <a:solidFill>
                <a:srgbClr val="000000"/>
              </a:solidFill>
              <a:latin typeface="Roboto"/>
              <a:ea typeface="Roboto"/>
              <a:cs typeface="Roboto"/>
              <a:sym typeface="Roboto"/>
            </a:endParaRPr>
          </a:p>
        </p:txBody>
      </p:sp>
      <p:sp>
        <p:nvSpPr>
          <p:cNvPr id="807" name="Shape 807"/>
          <p:cNvSpPr/>
          <p:nvPr/>
        </p:nvSpPr>
        <p:spPr>
          <a:xfrm rot="-5400000">
            <a:off x="6161116" y="2111569"/>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lvl="0" algn="ctr">
              <a:buSzPct val="25000"/>
            </a:pPr>
            <a:r>
              <a:rPr lang="zh-TW" altLang="en-US" sz="1100" b="1" dirty="0" smtClean="0">
                <a:latin typeface="Roboto"/>
                <a:ea typeface="Roboto"/>
                <a:cs typeface="Roboto"/>
                <a:sym typeface="Roboto"/>
              </a:rPr>
              <a:t>聲明</a:t>
            </a:r>
            <a:endParaRPr lang="en-US" sz="1100" b="1" dirty="0">
              <a:solidFill>
                <a:srgbClr val="000000"/>
              </a:solidFill>
              <a:latin typeface="Roboto"/>
              <a:ea typeface="Roboto"/>
              <a:cs typeface="Roboto"/>
              <a:sym typeface="Roboto"/>
            </a:endParaRPr>
          </a:p>
        </p:txBody>
      </p:sp>
      <p:sp>
        <p:nvSpPr>
          <p:cNvPr id="808" name="Shape 808"/>
          <p:cNvSpPr/>
          <p:nvPr/>
        </p:nvSpPr>
        <p:spPr>
          <a:xfrm rot="-5400000">
            <a:off x="7016780" y="2106807"/>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lvl="0" algn="ctr">
              <a:buSzPct val="25000"/>
            </a:pPr>
            <a:r>
              <a:rPr lang="zh-TW" altLang="en-US" sz="1100" b="1" dirty="0" smtClean="0">
                <a:latin typeface="Roboto"/>
                <a:ea typeface="Roboto"/>
                <a:cs typeface="Roboto"/>
                <a:sym typeface="Roboto"/>
              </a:rPr>
              <a:t>发行</a:t>
            </a:r>
            <a:endParaRPr lang="en-US" sz="1100" b="1" dirty="0">
              <a:solidFill>
                <a:srgbClr val="000000"/>
              </a:solidFill>
              <a:latin typeface="Roboto"/>
              <a:ea typeface="Roboto"/>
              <a:cs typeface="Roboto"/>
              <a:sym typeface="Roboto"/>
            </a:endParaRPr>
          </a:p>
        </p:txBody>
      </p:sp>
      <p:sp>
        <p:nvSpPr>
          <p:cNvPr id="809" name="Shape 809"/>
          <p:cNvSpPr/>
          <p:nvPr/>
        </p:nvSpPr>
        <p:spPr>
          <a:xfrm rot="-5400000">
            <a:off x="7418417" y="2023756"/>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lvl="0" algn="ctr">
              <a:buSzPct val="25000"/>
            </a:pPr>
            <a:r>
              <a:rPr lang="zh-TW" altLang="en-US" sz="1100" b="1" dirty="0" smtClean="0">
                <a:latin typeface="Roboto"/>
                <a:ea typeface="Roboto"/>
                <a:cs typeface="Roboto"/>
                <a:sym typeface="Roboto"/>
              </a:rPr>
              <a:t>验证</a:t>
            </a:r>
            <a:endParaRPr lang="en-US" sz="1100" b="1" dirty="0">
              <a:solidFill>
                <a:srgbClr val="000000"/>
              </a:solidFill>
              <a:latin typeface="Roboto"/>
              <a:ea typeface="Roboto"/>
              <a:cs typeface="Roboto"/>
              <a:sym typeface="Roboto"/>
            </a:endParaRPr>
          </a:p>
        </p:txBody>
      </p:sp>
      <p:cxnSp>
        <p:nvCxnSpPr>
          <p:cNvPr id="810" name="Shape 810"/>
          <p:cNvCxnSpPr/>
          <p:nvPr/>
        </p:nvCxnSpPr>
        <p:spPr>
          <a:xfrm>
            <a:off x="4006880" y="2301240"/>
            <a:ext cx="0" cy="0"/>
          </a:xfrm>
          <a:prstGeom prst="straightConnector1">
            <a:avLst/>
          </a:prstGeom>
          <a:noFill/>
          <a:ln w="9525" cap="flat" cmpd="sng">
            <a:solidFill>
              <a:schemeClr val="dk1"/>
            </a:solidFill>
            <a:prstDash val="solid"/>
            <a:round/>
            <a:headEnd type="none" w="med" len="med"/>
            <a:tailEnd type="none" w="med" len="med"/>
          </a:ln>
        </p:spPr>
      </p:cxnSp>
      <p:sp>
        <p:nvSpPr>
          <p:cNvPr id="811" name="Shape 811"/>
          <p:cNvSpPr txBox="1"/>
          <p:nvPr/>
        </p:nvSpPr>
        <p:spPr>
          <a:xfrm>
            <a:off x="6241032" y="3735387"/>
            <a:ext cx="5325493" cy="2679700"/>
          </a:xfrm>
          <a:prstGeom prst="rect">
            <a:avLst/>
          </a:prstGeom>
          <a:noFill/>
          <a:ln>
            <a:noFill/>
          </a:ln>
        </p:spPr>
        <p:txBody>
          <a:bodyPr lIns="91425" tIns="45700" rIns="91425" bIns="45700" anchor="t" anchorCtr="0">
            <a:noAutofit/>
          </a:bodyPr>
          <a:lstStyle/>
          <a:p>
            <a:pPr marL="228600" marR="0" lvl="0" indent="-228600" algn="l" rtl="0">
              <a:lnSpc>
                <a:spcPct val="150000"/>
              </a:lnSpc>
              <a:spcBef>
                <a:spcPts val="0"/>
              </a:spcBef>
              <a:spcAft>
                <a:spcPts val="0"/>
              </a:spcAft>
              <a:buClr>
                <a:srgbClr val="0070C0"/>
              </a:buClr>
              <a:buSzPct val="100000"/>
              <a:buFont typeface="Arial"/>
              <a:buChar char="•"/>
            </a:pPr>
            <a:r>
              <a:rPr lang="zh-TW" altLang="en-US" sz="1800" u="sng" dirty="0" smtClean="0">
                <a:solidFill>
                  <a:srgbClr val="0070C0"/>
                </a:solidFill>
                <a:latin typeface="Times New Roman" pitchFamily="18" charset="0"/>
                <a:ea typeface="新細明體" pitchFamily="18" charset="-120"/>
                <a:cs typeface="Roboto"/>
                <a:sym typeface="Roboto"/>
              </a:rPr>
              <a:t>成果</a:t>
            </a:r>
            <a:r>
              <a:rPr lang="zh-TW" altLang="en-US" sz="1800" b="0" i="0" u="sng" strike="noStrike" cap="none" dirty="0" smtClean="0">
                <a:solidFill>
                  <a:srgbClr val="0070C0"/>
                </a:solidFill>
                <a:latin typeface="Times New Roman" pitchFamily="18" charset="0"/>
                <a:ea typeface="新細明體" pitchFamily="18" charset="-120"/>
                <a:cs typeface="Roboto"/>
                <a:sym typeface="Roboto"/>
              </a:rPr>
              <a:t>：</a:t>
            </a:r>
            <a:r>
              <a:rPr lang="en-US" sz="1800" b="0" i="0" u="sng" strike="noStrike" cap="none" dirty="0" smtClean="0">
                <a:solidFill>
                  <a:srgbClr val="0070C0"/>
                </a:solidFill>
                <a:latin typeface="Times New Roman" pitchFamily="18" charset="0"/>
                <a:ea typeface="新細明體" pitchFamily="18" charset="-120"/>
                <a:cs typeface="Roboto"/>
                <a:sym typeface="Roboto"/>
              </a:rPr>
              <a:t> </a:t>
            </a:r>
            <a:endParaRPr lang="en-US" sz="1800" b="0" i="0" u="sng" strike="noStrike" cap="none" dirty="0">
              <a:solidFill>
                <a:srgbClr val="0070C0"/>
              </a:solidFill>
              <a:latin typeface="Times New Roman" pitchFamily="18" charset="0"/>
              <a:ea typeface="新細明體" pitchFamily="18" charset="-120"/>
              <a:cs typeface="Roboto"/>
              <a:sym typeface="Roboto"/>
            </a:endParaRPr>
          </a:p>
          <a:p>
            <a:pPr marL="614363" lvl="0" indent="-347663">
              <a:lnSpc>
                <a:spcPct val="150000"/>
              </a:lnSpc>
              <a:buClr>
                <a:schemeClr val="dk1"/>
              </a:buClr>
              <a:buSzPct val="100000"/>
              <a:buFont typeface="Arial"/>
              <a:buChar char="•"/>
            </a:pPr>
            <a:r>
              <a:rPr lang="zh-CN" altLang="en-US" sz="1600" dirty="0" smtClean="0">
                <a:solidFill>
                  <a:schemeClr val="dk1"/>
                </a:solidFill>
                <a:latin typeface="Times New Roman" pitchFamily="18" charset="0"/>
                <a:ea typeface="新細明體" pitchFamily="18" charset="-120"/>
                <a:cs typeface="Roboto"/>
                <a:sym typeface="Roboto"/>
              </a:rPr>
              <a:t>使发行的套件仅会包含已经过审核及核可的软件</a:t>
            </a:r>
          </a:p>
          <a:p>
            <a:pPr marL="614363" lvl="0" indent="-347663">
              <a:lnSpc>
                <a:spcPct val="150000"/>
              </a:lnSpc>
              <a:buClr>
                <a:schemeClr val="dk1"/>
              </a:buClr>
              <a:buSzPct val="100000"/>
              <a:buFont typeface="Arial"/>
              <a:buChar char="•"/>
            </a:pPr>
            <a:r>
              <a:rPr lang="zh-CN" altLang="en-US" sz="1600" dirty="0" smtClean="0">
                <a:solidFill>
                  <a:schemeClr val="dk1"/>
                </a:solidFill>
                <a:latin typeface="Times New Roman" pitchFamily="18" charset="0"/>
                <a:ea typeface="新細明體" pitchFamily="18" charset="-120"/>
                <a:cs typeface="Roboto"/>
                <a:sym typeface="Roboto"/>
              </a:rPr>
              <a:t>「供发行的合规稽证</a:t>
            </a:r>
            <a:r>
              <a:rPr lang="en-US" altLang="zh-CN" sz="1600" dirty="0" smtClean="0">
                <a:solidFill>
                  <a:schemeClr val="dk1"/>
                </a:solidFill>
                <a:latin typeface="Times New Roman" pitchFamily="18" charset="0"/>
                <a:ea typeface="新細明體" pitchFamily="18" charset="-120"/>
                <a:cs typeface="Roboto"/>
                <a:sym typeface="Roboto"/>
              </a:rPr>
              <a:t>(Artifacts)</a:t>
            </a:r>
            <a:r>
              <a:rPr lang="zh-CN" altLang="en-US" sz="1600" dirty="0" smtClean="0">
                <a:solidFill>
                  <a:schemeClr val="dk1"/>
                </a:solidFill>
                <a:latin typeface="Times New Roman" pitchFamily="18" charset="0"/>
                <a:ea typeface="新細明體" pitchFamily="18" charset="-120"/>
                <a:cs typeface="Roboto"/>
                <a:sym typeface="Roboto"/>
              </a:rPr>
              <a:t>」</a:t>
            </a:r>
            <a:r>
              <a:rPr lang="en-US" altLang="zh-CN" sz="1600" dirty="0" smtClean="0">
                <a:solidFill>
                  <a:schemeClr val="dk1"/>
                </a:solidFill>
                <a:latin typeface="Times New Roman" pitchFamily="18" charset="0"/>
                <a:ea typeface="新細明體" pitchFamily="18" charset="-120"/>
                <a:cs typeface="Roboto"/>
                <a:sym typeface="Roboto"/>
              </a:rPr>
              <a:t>(</a:t>
            </a:r>
            <a:r>
              <a:rPr lang="zh-CN" altLang="en-US" sz="1600" dirty="0" smtClean="0">
                <a:solidFill>
                  <a:schemeClr val="dk1"/>
                </a:solidFill>
                <a:latin typeface="Times New Roman" pitchFamily="18" charset="0"/>
                <a:ea typeface="新細明體" pitchFamily="18" charset="-120"/>
                <a:cs typeface="Roboto"/>
                <a:sym typeface="Roboto"/>
              </a:rPr>
              <a:t>依 </a:t>
            </a:r>
            <a:r>
              <a:rPr lang="en-US" altLang="zh-CN" sz="1600" dirty="0" err="1" smtClean="0">
                <a:solidFill>
                  <a:schemeClr val="dk1"/>
                </a:solidFill>
                <a:latin typeface="Times New Roman" pitchFamily="18" charset="0"/>
                <a:ea typeface="新細明體" pitchFamily="18" charset="-120"/>
                <a:cs typeface="Roboto"/>
                <a:sym typeface="Roboto"/>
              </a:rPr>
              <a:t>OpenChain</a:t>
            </a:r>
            <a:r>
              <a:rPr lang="en-US" altLang="zh-CN" sz="1600" dirty="0" smtClean="0">
                <a:solidFill>
                  <a:schemeClr val="dk1"/>
                </a:solidFill>
                <a:latin typeface="Times New Roman" pitchFamily="18" charset="0"/>
                <a:ea typeface="新細明體" pitchFamily="18" charset="-120"/>
                <a:cs typeface="Roboto"/>
                <a:sym typeface="Roboto"/>
              </a:rPr>
              <a:t> </a:t>
            </a:r>
            <a:r>
              <a:rPr lang="zh-CN" altLang="en-US" sz="1600" dirty="0" smtClean="0">
                <a:solidFill>
                  <a:schemeClr val="dk1"/>
                </a:solidFill>
                <a:latin typeface="Times New Roman" pitchFamily="18" charset="0"/>
                <a:ea typeface="新細明體" pitchFamily="18" charset="-120"/>
                <a:cs typeface="Roboto"/>
                <a:sym typeface="Roboto"/>
              </a:rPr>
              <a:t>规范书所定义</a:t>
            </a:r>
            <a:r>
              <a:rPr lang="en-US" altLang="zh-CN" sz="1600" dirty="0" smtClean="0">
                <a:solidFill>
                  <a:schemeClr val="dk1"/>
                </a:solidFill>
                <a:latin typeface="Times New Roman" pitchFamily="18" charset="0"/>
                <a:ea typeface="新細明體" pitchFamily="18" charset="-120"/>
                <a:cs typeface="Roboto"/>
                <a:sym typeface="Roboto"/>
              </a:rPr>
              <a:t>)</a:t>
            </a:r>
            <a:r>
              <a:rPr lang="zh-CN" altLang="en-US" sz="1600" dirty="0" smtClean="0">
                <a:solidFill>
                  <a:schemeClr val="dk1"/>
                </a:solidFill>
                <a:latin typeface="Times New Roman" pitchFamily="18" charset="0"/>
                <a:ea typeface="新細明體" pitchFamily="18" charset="-120"/>
                <a:cs typeface="Roboto"/>
                <a:sym typeface="Roboto"/>
              </a:rPr>
              <a:t>，包括被列入发行套件或其他投递模式所相应的声明文档</a:t>
            </a:r>
            <a:endParaRPr sz="1600" dirty="0">
              <a:solidFill>
                <a:schemeClr val="dk1"/>
              </a:solidFill>
              <a:latin typeface="Times New Roman" pitchFamily="18" charset="0"/>
              <a:ea typeface="新細明體" pitchFamily="18" charset="-120"/>
              <a:cs typeface="Roboto"/>
              <a:sym typeface="Roboto"/>
            </a:endParaRPr>
          </a:p>
          <a:p>
            <a:pPr marL="685800" marR="0" lvl="0" indent="0" algn="l" rtl="0">
              <a:lnSpc>
                <a:spcPct val="150000"/>
              </a:lnSpc>
              <a:spcBef>
                <a:spcPts val="0"/>
              </a:spcBef>
              <a:buNone/>
            </a:pPr>
            <a:endParaRPr sz="1600" dirty="0">
              <a:solidFill>
                <a:schemeClr val="dk1"/>
              </a:solidFill>
              <a:latin typeface="Times New Roman" pitchFamily="18" charset="0"/>
              <a:ea typeface="新細明體" pitchFamily="18" charset="-120"/>
              <a:cs typeface="Roboto"/>
              <a:sym typeface="Roboto"/>
            </a:endParaRPr>
          </a:p>
        </p:txBody>
      </p:sp>
      <p:sp>
        <p:nvSpPr>
          <p:cNvPr id="812" name="Shape 812"/>
          <p:cNvSpPr txBox="1"/>
          <p:nvPr/>
        </p:nvSpPr>
        <p:spPr>
          <a:xfrm>
            <a:off x="530225" y="3781425"/>
            <a:ext cx="5456090" cy="2771774"/>
          </a:xfrm>
          <a:prstGeom prst="rect">
            <a:avLst/>
          </a:prstGeom>
          <a:noFill/>
          <a:ln>
            <a:noFill/>
          </a:ln>
        </p:spPr>
        <p:txBody>
          <a:bodyPr lIns="91425" tIns="45700" rIns="91425" bIns="45700" anchor="t" anchorCtr="0">
            <a:noAutofit/>
          </a:bodyPr>
          <a:lstStyle/>
          <a:p>
            <a:pPr marL="228600" marR="0" lvl="0" indent="-228600" algn="l" rtl="0">
              <a:lnSpc>
                <a:spcPct val="150000"/>
              </a:lnSpc>
              <a:spcBef>
                <a:spcPts val="0"/>
              </a:spcBef>
              <a:spcAft>
                <a:spcPts val="0"/>
              </a:spcAft>
              <a:buClr>
                <a:srgbClr val="0070C0"/>
              </a:buClr>
              <a:buSzPct val="100000"/>
              <a:buFont typeface="Arial"/>
              <a:buChar char="•"/>
            </a:pPr>
            <a:r>
              <a:rPr lang="zh-TW" altLang="en-US" sz="1800" b="0" i="0" u="sng" strike="noStrike" cap="none" dirty="0" smtClean="0">
                <a:solidFill>
                  <a:srgbClr val="0070C0"/>
                </a:solidFill>
                <a:latin typeface="Times New Roman" pitchFamily="18" charset="0"/>
                <a:ea typeface="新細明體" pitchFamily="18" charset="-120"/>
                <a:cs typeface="Roboto"/>
                <a:sym typeface="Roboto"/>
              </a:rPr>
              <a:t>步骤：</a:t>
            </a:r>
            <a:r>
              <a:rPr lang="en-US" sz="1800" b="0" i="0" u="sng" strike="noStrike" cap="none" dirty="0" smtClean="0">
                <a:solidFill>
                  <a:srgbClr val="0070C0"/>
                </a:solidFill>
                <a:latin typeface="Times New Roman" pitchFamily="18" charset="0"/>
                <a:ea typeface="新細明體" pitchFamily="18" charset="-120"/>
                <a:cs typeface="Roboto"/>
                <a:sym typeface="Roboto"/>
              </a:rPr>
              <a:t> </a:t>
            </a:r>
            <a:endParaRPr lang="en-US" sz="1800" b="0" i="0" u="sng" strike="noStrike" cap="none" dirty="0">
              <a:solidFill>
                <a:srgbClr val="0070C0"/>
              </a:solidFill>
              <a:latin typeface="Times New Roman" pitchFamily="18" charset="0"/>
              <a:ea typeface="新細明體" pitchFamily="18" charset="-120"/>
              <a:cs typeface="Roboto"/>
              <a:sym typeface="Roboto"/>
            </a:endParaRPr>
          </a:p>
          <a:p>
            <a:pPr marL="614363" lvl="0" indent="-347663">
              <a:lnSpc>
                <a:spcPct val="150000"/>
              </a:lnSpc>
              <a:buClr>
                <a:schemeClr val="dk1"/>
              </a:buClr>
              <a:buSzPct val="100000"/>
              <a:buFont typeface="Arial"/>
              <a:buChar char="•"/>
            </a:pPr>
            <a:r>
              <a:rPr lang="zh-CN" altLang="en-US" sz="1200" dirty="0" smtClean="0">
                <a:solidFill>
                  <a:schemeClr val="dk1"/>
                </a:solidFill>
                <a:latin typeface="Times New Roman" pitchFamily="18" charset="0"/>
                <a:ea typeface="新細明體" pitchFamily="18" charset="-120"/>
                <a:cs typeface="Roboto"/>
                <a:sym typeface="Roboto"/>
              </a:rPr>
              <a:t>验证预计发行的自由开源软件套件已经过辨识及核可</a:t>
            </a:r>
          </a:p>
          <a:p>
            <a:pPr marL="614363" lvl="0" indent="-347663">
              <a:lnSpc>
                <a:spcPct val="150000"/>
              </a:lnSpc>
              <a:buClr>
                <a:schemeClr val="dk1"/>
              </a:buClr>
              <a:buSzPct val="100000"/>
              <a:buFont typeface="Arial"/>
              <a:buChar char="•"/>
            </a:pPr>
            <a:r>
              <a:rPr lang="zh-CN" altLang="en-US" sz="1200" dirty="0" smtClean="0">
                <a:solidFill>
                  <a:schemeClr val="dk1"/>
                </a:solidFill>
                <a:latin typeface="Times New Roman" pitchFamily="18" charset="0"/>
                <a:ea typeface="新細明體" pitchFamily="18" charset="-120"/>
                <a:cs typeface="Roboto"/>
                <a:sym typeface="Roboto"/>
              </a:rPr>
              <a:t>验证已经过审核的程序源代码与贩售产品里相对应的二进位代码是符合的</a:t>
            </a:r>
          </a:p>
          <a:p>
            <a:pPr marL="614363" lvl="0" indent="-347663">
              <a:lnSpc>
                <a:spcPct val="150000"/>
              </a:lnSpc>
              <a:buClr>
                <a:schemeClr val="dk1"/>
              </a:buClr>
              <a:buSzPct val="100000"/>
              <a:buFont typeface="Arial"/>
              <a:buChar char="•"/>
            </a:pPr>
            <a:r>
              <a:rPr lang="zh-CN" altLang="en-US" sz="1200" dirty="0" smtClean="0">
                <a:solidFill>
                  <a:schemeClr val="dk1"/>
                </a:solidFill>
                <a:latin typeface="Times New Roman" pitchFamily="18" charset="0"/>
                <a:ea typeface="新細明體" pitchFamily="18" charset="-120"/>
                <a:cs typeface="Roboto"/>
                <a:sym typeface="Roboto"/>
              </a:rPr>
              <a:t>确保已被审核的源代码符合相对应的产品执行文档</a:t>
            </a:r>
          </a:p>
          <a:p>
            <a:pPr marL="614363" lvl="0" indent="-347663">
              <a:lnSpc>
                <a:spcPct val="150000"/>
              </a:lnSpc>
              <a:buClr>
                <a:schemeClr val="dk1"/>
              </a:buClr>
              <a:buSzPct val="100000"/>
              <a:buFont typeface="Arial"/>
              <a:buChar char="•"/>
            </a:pPr>
            <a:r>
              <a:rPr lang="zh-CN" altLang="en-US" sz="1200" dirty="0" smtClean="0">
                <a:solidFill>
                  <a:schemeClr val="dk1"/>
                </a:solidFill>
                <a:latin typeface="Times New Roman" pitchFamily="18" charset="0"/>
                <a:ea typeface="新細明體" pitchFamily="18" charset="-120"/>
                <a:cs typeface="Roboto"/>
                <a:sym typeface="Roboto"/>
              </a:rPr>
              <a:t>验证所有相应的声明已被列入，以告知终端使用者其索取已被辨识之自由开源软件程序源代码的权利</a:t>
            </a:r>
          </a:p>
          <a:p>
            <a:pPr marL="614363" lvl="0" indent="-347663">
              <a:lnSpc>
                <a:spcPct val="150000"/>
              </a:lnSpc>
              <a:buClr>
                <a:schemeClr val="dk1"/>
              </a:buClr>
              <a:buSzPct val="100000"/>
              <a:buFont typeface="Arial"/>
              <a:buChar char="•"/>
            </a:pPr>
            <a:r>
              <a:rPr lang="zh-CN" altLang="en-US" sz="1200" dirty="0" smtClean="0">
                <a:solidFill>
                  <a:schemeClr val="dk1"/>
                </a:solidFill>
                <a:latin typeface="Times New Roman" pitchFamily="18" charset="0"/>
                <a:ea typeface="新細明體" pitchFamily="18" charset="-120"/>
                <a:cs typeface="Roboto"/>
                <a:sym typeface="Roboto"/>
              </a:rPr>
              <a:t>确保所有相应的声明已被纳入好让终端用户知道他们能获取相关自由开源软件的权益</a:t>
            </a:r>
          </a:p>
          <a:p>
            <a:pPr marL="614363" lvl="0" indent="-347663">
              <a:lnSpc>
                <a:spcPct val="150000"/>
              </a:lnSpc>
              <a:buClr>
                <a:schemeClr val="dk1"/>
              </a:buClr>
              <a:buSzPct val="100000"/>
              <a:buFont typeface="Arial"/>
              <a:buChar char="•"/>
            </a:pPr>
            <a:r>
              <a:rPr lang="zh-CN" altLang="en-US" sz="1200" dirty="0" smtClean="0">
                <a:solidFill>
                  <a:schemeClr val="dk1"/>
                </a:solidFill>
                <a:latin typeface="Times New Roman" pitchFamily="18" charset="0"/>
                <a:ea typeface="新細明體" pitchFamily="18" charset="-120"/>
                <a:cs typeface="Roboto"/>
                <a:sym typeface="Roboto"/>
              </a:rPr>
              <a:t>验证合规于其他已被辨识的义务性要求</a:t>
            </a:r>
            <a:endParaRPr sz="1600" dirty="0">
              <a:solidFill>
                <a:schemeClr val="dk1"/>
              </a:solidFill>
              <a:latin typeface="Times New Roman" pitchFamily="18" charset="0"/>
              <a:ea typeface="新細明體" pitchFamily="18" charset="-120"/>
              <a:cs typeface="Roboto"/>
              <a:sym typeface="Roboto"/>
            </a:endParaRPr>
          </a:p>
        </p:txBody>
      </p:sp>
      <p:sp>
        <p:nvSpPr>
          <p:cNvPr id="813" name="Shape 813"/>
          <p:cNvSpPr/>
          <p:nvPr/>
        </p:nvSpPr>
        <p:spPr>
          <a:xfrm>
            <a:off x="246508" y="3216802"/>
            <a:ext cx="11945491"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zh-TW" altLang="en-US" sz="2400" dirty="0" smtClean="0">
                <a:solidFill>
                  <a:schemeClr val="dk1"/>
                </a:solidFill>
                <a:latin typeface="Times New Roman" pitchFamily="18" charset="0"/>
                <a:ea typeface="新細明體" pitchFamily="18" charset="-120"/>
                <a:cs typeface="Roboto"/>
                <a:sym typeface="Roboto"/>
              </a:rPr>
              <a:t>验证发行的软件已经过审核及核可</a:t>
            </a:r>
            <a:r>
              <a:rPr lang="en-US" sz="2400" dirty="0" smtClean="0">
                <a:solidFill>
                  <a:schemeClr val="dk1"/>
                </a:solidFill>
                <a:latin typeface="Times New Roman" pitchFamily="18" charset="0"/>
                <a:ea typeface="新細明體" pitchFamily="18" charset="-120"/>
                <a:cs typeface="Roboto"/>
                <a:sym typeface="Roboto"/>
              </a:rPr>
              <a:t> </a:t>
            </a:r>
            <a:endParaRPr lang="en-US" sz="2400" dirty="0">
              <a:solidFill>
                <a:schemeClr val="dk1"/>
              </a:solidFill>
              <a:latin typeface="Times New Roman" pitchFamily="18" charset="0"/>
              <a:ea typeface="新細明體" pitchFamily="18" charset="-120"/>
              <a:cs typeface="Roboto"/>
              <a:sym typeface="Roboto"/>
            </a:endParaRPr>
          </a:p>
        </p:txBody>
      </p:sp>
      <p:sp>
        <p:nvSpPr>
          <p:cNvPr id="814" name="Shape 814"/>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zh-TW" altLang="en-US" sz="4000" b="0" dirty="0" smtClean="0">
                <a:solidFill>
                  <a:schemeClr val="dk2"/>
                </a:solidFill>
                <a:latin typeface="Times New Roman" pitchFamily="18" charset="0"/>
                <a:ea typeface="新細明體" pitchFamily="18" charset="-120"/>
                <a:cs typeface="Roboto"/>
                <a:sym typeface="Roboto"/>
              </a:rPr>
              <a:t>发行前的验证</a:t>
            </a:r>
            <a:endParaRPr lang="en-US" sz="4000" b="0" dirty="0">
              <a:solidFill>
                <a:schemeClr val="dk2"/>
              </a:solidFill>
              <a:latin typeface="Times New Roman" pitchFamily="18" charset="0"/>
              <a:ea typeface="新細明體" pitchFamily="18" charset="-120"/>
              <a:cs typeface="Roboto"/>
              <a:sym typeface="Roboto"/>
            </a:endParaRPr>
          </a:p>
        </p:txBody>
      </p:sp>
      <p:sp>
        <p:nvSpPr>
          <p:cNvPr id="815" name="Shape 815"/>
          <p:cNvSpPr/>
          <p:nvPr/>
        </p:nvSpPr>
        <p:spPr>
          <a:xfrm>
            <a:off x="2597475" y="2067103"/>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lvl="0" algn="ctr">
              <a:lnSpc>
                <a:spcPts val="1050"/>
              </a:lnSpc>
              <a:buSzPct val="25000"/>
            </a:pPr>
            <a:r>
              <a:rPr lang="zh-CN" altLang="en-US" sz="1100" b="1" dirty="0" smtClean="0">
                <a:latin typeface="Roboto"/>
                <a:ea typeface="Roboto"/>
                <a:cs typeface="Roboto"/>
                <a:sym typeface="Roboto"/>
              </a:rPr>
              <a:t>输入： </a:t>
            </a:r>
          </a:p>
          <a:p>
            <a:pPr lvl="0" algn="ctr">
              <a:lnSpc>
                <a:spcPts val="1050"/>
              </a:lnSpc>
              <a:buSzPct val="25000"/>
            </a:pPr>
            <a:r>
              <a:rPr lang="zh-CN" altLang="en-US" sz="1100" b="1" dirty="0" smtClean="0">
                <a:latin typeface="Roboto"/>
                <a:ea typeface="Roboto"/>
                <a:cs typeface="Roboto"/>
                <a:sym typeface="Roboto"/>
              </a:rPr>
              <a:t>自由开源软件</a:t>
            </a:r>
            <a:endParaRPr lang="en-US" sz="1100" b="1" dirty="0">
              <a:latin typeface="Roboto"/>
              <a:ea typeface="Roboto"/>
              <a:cs typeface="Roboto"/>
              <a:sym typeface="Roboto"/>
            </a:endParaRPr>
          </a:p>
        </p:txBody>
      </p:sp>
      <p:cxnSp>
        <p:nvCxnSpPr>
          <p:cNvPr id="816" name="Shape 816"/>
          <p:cNvCxnSpPr>
            <a:stCxn id="815" idx="3"/>
          </p:cNvCxnSpPr>
          <p:nvPr/>
        </p:nvCxnSpPr>
        <p:spPr>
          <a:xfrm>
            <a:off x="3453075" y="2301253"/>
            <a:ext cx="325200" cy="0"/>
          </a:xfrm>
          <a:prstGeom prst="straightConnector1">
            <a:avLst/>
          </a:prstGeom>
          <a:noFill/>
          <a:ln w="9525" cap="flat" cmpd="sng">
            <a:solidFill>
              <a:schemeClr val="dk1"/>
            </a:solidFill>
            <a:prstDash val="solid"/>
            <a:round/>
            <a:headEnd type="none" w="med" len="med"/>
            <a:tailEnd type="triangle" w="lg" len="lg"/>
          </a:ln>
        </p:spPr>
      </p:cxnSp>
      <p:sp>
        <p:nvSpPr>
          <p:cNvPr id="817" name="Shape 817"/>
          <p:cNvSpPr/>
          <p:nvPr/>
        </p:nvSpPr>
        <p:spPr>
          <a:xfrm>
            <a:off x="8519150" y="2127187"/>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lvl="0" algn="ctr">
              <a:lnSpc>
                <a:spcPts val="1050"/>
              </a:lnSpc>
              <a:buSzPct val="25000"/>
            </a:pPr>
            <a:r>
              <a:rPr lang="zh-CN" altLang="en-US" sz="1100" b="1" dirty="0" smtClean="0">
                <a:latin typeface="Roboto"/>
                <a:ea typeface="Roboto"/>
                <a:cs typeface="Roboto"/>
                <a:sym typeface="Roboto"/>
              </a:rPr>
              <a:t>输出：</a:t>
            </a:r>
          </a:p>
          <a:p>
            <a:pPr lvl="0" algn="ctr">
              <a:lnSpc>
                <a:spcPts val="1050"/>
              </a:lnSpc>
              <a:buSzPct val="25000"/>
            </a:pPr>
            <a:r>
              <a:rPr lang="zh-CN" altLang="en-US" sz="1100" b="1" dirty="0" smtClean="0">
                <a:latin typeface="Roboto"/>
                <a:ea typeface="Roboto"/>
                <a:cs typeface="Roboto"/>
                <a:sym typeface="Roboto"/>
              </a:rPr>
              <a:t>自由开源软件</a:t>
            </a:r>
          </a:p>
          <a:p>
            <a:pPr lvl="0" algn="ctr">
              <a:lnSpc>
                <a:spcPts val="1050"/>
              </a:lnSpc>
              <a:buSzPct val="25000"/>
            </a:pPr>
            <a:r>
              <a:rPr lang="en-US" altLang="zh-CN" sz="1100" b="1" dirty="0" smtClean="0">
                <a:latin typeface="Roboto"/>
                <a:ea typeface="Roboto"/>
                <a:cs typeface="Roboto"/>
                <a:sym typeface="Roboto"/>
              </a:rPr>
              <a:t>+</a:t>
            </a:r>
            <a:r>
              <a:rPr lang="zh-CN" altLang="en-US" sz="1100" b="1" dirty="0" smtClean="0">
                <a:latin typeface="Roboto"/>
                <a:ea typeface="Roboto"/>
                <a:cs typeface="Roboto"/>
                <a:sym typeface="Roboto"/>
              </a:rPr>
              <a:t>模组</a:t>
            </a:r>
          </a:p>
          <a:p>
            <a:pPr lvl="0" algn="ctr">
              <a:lnSpc>
                <a:spcPts val="1050"/>
              </a:lnSpc>
              <a:buSzPct val="25000"/>
            </a:pPr>
            <a:endParaRPr lang="en-US" sz="1100" b="1" dirty="0">
              <a:latin typeface="Roboto"/>
              <a:ea typeface="Roboto"/>
              <a:cs typeface="Roboto"/>
              <a:sym typeface="Roboto"/>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822"/>
        <p:cNvGrpSpPr/>
        <p:nvPr/>
      </p:nvGrpSpPr>
      <p:grpSpPr>
        <a:xfrm>
          <a:off x="0" y="0"/>
          <a:ext cx="0" cy="0"/>
          <a:chOff x="0" y="0"/>
          <a:chExt cx="0" cy="0"/>
        </a:xfrm>
      </p:grpSpPr>
      <p:sp>
        <p:nvSpPr>
          <p:cNvPr id="823" name="Shape 823"/>
          <p:cNvSpPr/>
          <p:nvPr/>
        </p:nvSpPr>
        <p:spPr>
          <a:xfrm>
            <a:off x="3157221" y="1291795"/>
            <a:ext cx="4506912" cy="1792286"/>
          </a:xfrm>
          <a:prstGeom prst="cloudCallout">
            <a:avLst>
              <a:gd name="adj1" fmla="val -653"/>
              <a:gd name="adj2" fmla="val 11648"/>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Roboto"/>
              <a:ea typeface="Roboto"/>
              <a:cs typeface="Roboto"/>
              <a:sym typeface="Roboto"/>
            </a:endParaRPr>
          </a:p>
        </p:txBody>
      </p:sp>
      <p:cxnSp>
        <p:nvCxnSpPr>
          <p:cNvPr id="824" name="Shape 824"/>
          <p:cNvCxnSpPr>
            <a:stCxn id="823" idx="2"/>
          </p:cNvCxnSpPr>
          <p:nvPr/>
        </p:nvCxnSpPr>
        <p:spPr>
          <a:xfrm>
            <a:off x="7660378" y="2187938"/>
            <a:ext cx="255600" cy="3300"/>
          </a:xfrm>
          <a:prstGeom prst="straightConnector1">
            <a:avLst/>
          </a:prstGeom>
          <a:noFill/>
          <a:ln w="9525" cap="flat" cmpd="sng">
            <a:solidFill>
              <a:schemeClr val="dk1"/>
            </a:solidFill>
            <a:prstDash val="solid"/>
            <a:round/>
            <a:headEnd type="none" w="med" len="med"/>
            <a:tailEnd type="triangle" w="lg" len="lg"/>
          </a:ln>
        </p:spPr>
      </p:cxnSp>
      <p:sp>
        <p:nvSpPr>
          <p:cNvPr id="825" name="Shape 825"/>
          <p:cNvSpPr/>
          <p:nvPr/>
        </p:nvSpPr>
        <p:spPr>
          <a:xfrm rot="10800000">
            <a:off x="6640778" y="1458481"/>
            <a:ext cx="338554" cy="1319213"/>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826" name="Shape 826"/>
          <p:cNvSpPr txBox="1"/>
          <p:nvPr/>
        </p:nvSpPr>
        <p:spPr>
          <a:xfrm rot="-5400000">
            <a:off x="6150445" y="1948804"/>
            <a:ext cx="1319213" cy="338554"/>
          </a:xfrm>
          <a:prstGeom prst="rect">
            <a:avLst/>
          </a:prstGeom>
          <a:noFill/>
          <a:ln>
            <a:noFill/>
          </a:ln>
        </p:spPr>
        <p:txBody>
          <a:bodyPr lIns="91425" tIns="45700" rIns="91425" bIns="45700" anchor="ctr" anchorCtr="1">
            <a:noAutofit/>
          </a:bodyPr>
          <a:lstStyle/>
          <a:p>
            <a:pPr lvl="0" algn="ctr">
              <a:buSzPct val="25000"/>
            </a:pPr>
            <a:r>
              <a:rPr lang="zh-TW" altLang="en-US" sz="1000" b="1" dirty="0" smtClean="0">
                <a:latin typeface="Roboto"/>
                <a:ea typeface="Roboto"/>
                <a:cs typeface="Roboto"/>
                <a:sym typeface="Roboto"/>
              </a:rPr>
              <a:t>发行</a:t>
            </a:r>
            <a:endParaRPr lang="en-US" sz="1000" b="1" dirty="0">
              <a:solidFill>
                <a:srgbClr val="000000"/>
              </a:solidFill>
              <a:latin typeface="Roboto"/>
              <a:ea typeface="Roboto"/>
              <a:cs typeface="Roboto"/>
              <a:sym typeface="Roboto"/>
            </a:endParaRPr>
          </a:p>
        </p:txBody>
      </p:sp>
      <p:sp>
        <p:nvSpPr>
          <p:cNvPr id="827" name="Shape 827"/>
          <p:cNvSpPr/>
          <p:nvPr/>
        </p:nvSpPr>
        <p:spPr>
          <a:xfrm rot="-5400000">
            <a:off x="3111976" y="1856478"/>
            <a:ext cx="89376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lvl="0" algn="ctr">
              <a:buSzPct val="25000"/>
            </a:pPr>
            <a:r>
              <a:rPr lang="zh-TW" altLang="en-US" sz="1100" b="1" dirty="0" smtClean="0">
                <a:latin typeface="Roboto"/>
                <a:ea typeface="Roboto"/>
                <a:cs typeface="Roboto"/>
                <a:sym typeface="Roboto"/>
              </a:rPr>
              <a:t>辨识</a:t>
            </a:r>
            <a:endParaRPr lang="en-US" sz="1100" b="1" dirty="0">
              <a:solidFill>
                <a:srgbClr val="000000"/>
              </a:solidFill>
              <a:latin typeface="Roboto"/>
              <a:ea typeface="Roboto"/>
              <a:cs typeface="Roboto"/>
              <a:sym typeface="Roboto"/>
            </a:endParaRPr>
          </a:p>
        </p:txBody>
      </p:sp>
      <p:sp>
        <p:nvSpPr>
          <p:cNvPr id="828" name="Shape 828"/>
          <p:cNvSpPr/>
          <p:nvPr/>
        </p:nvSpPr>
        <p:spPr>
          <a:xfrm rot="-5400000">
            <a:off x="3532663" y="1931591"/>
            <a:ext cx="887412"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lvl="0" algn="ctr">
              <a:buSzPct val="25000"/>
            </a:pPr>
            <a:r>
              <a:rPr lang="zh-TW" altLang="en-US" sz="1100" b="1" dirty="0" smtClean="0">
                <a:latin typeface="Roboto"/>
                <a:ea typeface="Roboto"/>
                <a:cs typeface="Roboto"/>
                <a:sym typeface="Roboto"/>
              </a:rPr>
              <a:t>稽核</a:t>
            </a:r>
            <a:endParaRPr lang="en-US" sz="1100" b="1" dirty="0">
              <a:solidFill>
                <a:srgbClr val="000000"/>
              </a:solidFill>
              <a:latin typeface="Roboto"/>
              <a:ea typeface="Roboto"/>
              <a:cs typeface="Roboto"/>
              <a:sym typeface="Roboto"/>
            </a:endParaRPr>
          </a:p>
        </p:txBody>
      </p:sp>
      <p:sp>
        <p:nvSpPr>
          <p:cNvPr id="829" name="Shape 829"/>
          <p:cNvSpPr/>
          <p:nvPr/>
        </p:nvSpPr>
        <p:spPr>
          <a:xfrm rot="-5400000">
            <a:off x="3931919" y="1844572"/>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lvl="0" algn="ctr">
              <a:buSzPct val="25000"/>
            </a:pPr>
            <a:r>
              <a:rPr lang="zh-TW" altLang="en-US" sz="1100" b="1" dirty="0" smtClean="0">
                <a:latin typeface="Roboto"/>
                <a:ea typeface="Roboto"/>
                <a:cs typeface="Roboto"/>
                <a:sym typeface="Roboto"/>
              </a:rPr>
              <a:t>疑虑处理</a:t>
            </a:r>
            <a:endParaRPr lang="en-US" sz="1100" b="1" dirty="0">
              <a:solidFill>
                <a:srgbClr val="000000"/>
              </a:solidFill>
              <a:latin typeface="Roboto"/>
              <a:ea typeface="Roboto"/>
              <a:cs typeface="Roboto"/>
              <a:sym typeface="Roboto"/>
            </a:endParaRPr>
          </a:p>
        </p:txBody>
      </p:sp>
      <p:sp>
        <p:nvSpPr>
          <p:cNvPr id="830" name="Shape 830"/>
          <p:cNvSpPr/>
          <p:nvPr/>
        </p:nvSpPr>
        <p:spPr>
          <a:xfrm rot="-5400000">
            <a:off x="4339907" y="1937148"/>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lvl="0" algn="ctr">
              <a:buSzPct val="25000"/>
            </a:pPr>
            <a:r>
              <a:rPr lang="zh-TW" altLang="en-US" sz="1100" b="1" dirty="0" smtClean="0">
                <a:latin typeface="Roboto"/>
                <a:ea typeface="Roboto"/>
                <a:cs typeface="Roboto"/>
                <a:sym typeface="Roboto"/>
              </a:rPr>
              <a:t>审核</a:t>
            </a:r>
            <a:endParaRPr lang="en-US" sz="1100" b="1" dirty="0">
              <a:solidFill>
                <a:srgbClr val="000000"/>
              </a:solidFill>
              <a:latin typeface="Roboto"/>
              <a:ea typeface="Roboto"/>
              <a:cs typeface="Roboto"/>
              <a:sym typeface="Roboto"/>
            </a:endParaRPr>
          </a:p>
        </p:txBody>
      </p:sp>
      <p:sp>
        <p:nvSpPr>
          <p:cNvPr id="831" name="Shape 831"/>
          <p:cNvSpPr/>
          <p:nvPr/>
        </p:nvSpPr>
        <p:spPr>
          <a:xfrm rot="-5400000">
            <a:off x="5147151" y="1942703"/>
            <a:ext cx="884238"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lvl="0" algn="ctr">
              <a:buSzPct val="25000"/>
            </a:pPr>
            <a:r>
              <a:rPr lang="zh-TW" altLang="en-US" sz="1100" b="1" dirty="0" smtClean="0">
                <a:latin typeface="Roboto"/>
                <a:ea typeface="Roboto"/>
                <a:cs typeface="Roboto"/>
                <a:sym typeface="Roboto"/>
              </a:rPr>
              <a:t>纪录</a:t>
            </a:r>
            <a:endParaRPr lang="en-US" sz="1100" b="1" dirty="0">
              <a:solidFill>
                <a:srgbClr val="000000"/>
              </a:solidFill>
              <a:latin typeface="Roboto"/>
              <a:ea typeface="Roboto"/>
              <a:cs typeface="Roboto"/>
              <a:sym typeface="Roboto"/>
            </a:endParaRPr>
          </a:p>
        </p:txBody>
      </p:sp>
      <p:sp>
        <p:nvSpPr>
          <p:cNvPr id="832" name="Shape 832"/>
          <p:cNvSpPr/>
          <p:nvPr/>
        </p:nvSpPr>
        <p:spPr>
          <a:xfrm rot="-5400000">
            <a:off x="5541644" y="1937148"/>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lvl="0" algn="ctr">
              <a:buSzPct val="25000"/>
            </a:pPr>
            <a:r>
              <a:rPr lang="zh-TW" altLang="en-US" sz="1100" b="1" dirty="0" smtClean="0">
                <a:latin typeface="Roboto"/>
                <a:ea typeface="Roboto"/>
                <a:cs typeface="Roboto"/>
                <a:sym typeface="Roboto"/>
              </a:rPr>
              <a:t>聲明</a:t>
            </a:r>
            <a:endParaRPr lang="en-US" sz="1100" b="1" dirty="0">
              <a:solidFill>
                <a:srgbClr val="000000"/>
              </a:solidFill>
              <a:latin typeface="Roboto"/>
              <a:ea typeface="Roboto"/>
              <a:cs typeface="Roboto"/>
              <a:sym typeface="Roboto"/>
            </a:endParaRPr>
          </a:p>
        </p:txBody>
      </p:sp>
      <p:sp>
        <p:nvSpPr>
          <p:cNvPr id="833" name="Shape 833"/>
          <p:cNvSpPr/>
          <p:nvPr/>
        </p:nvSpPr>
        <p:spPr>
          <a:xfrm rot="-5400000">
            <a:off x="5936933" y="1852509"/>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lvl="0" algn="ctr">
              <a:buSzPct val="25000"/>
            </a:pPr>
            <a:r>
              <a:rPr lang="zh-TW" altLang="en-US" sz="1100" b="1" dirty="0" smtClean="0">
                <a:latin typeface="Roboto"/>
                <a:ea typeface="Roboto"/>
                <a:cs typeface="Roboto"/>
                <a:sym typeface="Roboto"/>
              </a:rPr>
              <a:t>验证</a:t>
            </a:r>
            <a:endParaRPr lang="en-US" sz="1100" b="1" dirty="0">
              <a:solidFill>
                <a:srgbClr val="000000"/>
              </a:solidFill>
              <a:latin typeface="Roboto"/>
              <a:ea typeface="Roboto"/>
              <a:cs typeface="Roboto"/>
              <a:sym typeface="Roboto"/>
            </a:endParaRPr>
          </a:p>
        </p:txBody>
      </p:sp>
      <p:sp>
        <p:nvSpPr>
          <p:cNvPr id="834" name="Shape 834"/>
          <p:cNvSpPr/>
          <p:nvPr/>
        </p:nvSpPr>
        <p:spPr>
          <a:xfrm rot="-5400000">
            <a:off x="4752658" y="1932385"/>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lvl="0" algn="ctr">
              <a:buSzPct val="25000"/>
            </a:pPr>
            <a:r>
              <a:rPr lang="zh-TW" altLang="en-US" sz="1100" b="1" dirty="0" smtClean="0">
                <a:latin typeface="Roboto"/>
                <a:ea typeface="Roboto"/>
                <a:cs typeface="Roboto"/>
                <a:sym typeface="Roboto"/>
              </a:rPr>
              <a:t>核可</a:t>
            </a:r>
            <a:endParaRPr lang="en-US" sz="1100" b="1" dirty="0">
              <a:solidFill>
                <a:srgbClr val="000000"/>
              </a:solidFill>
              <a:latin typeface="Roboto"/>
              <a:ea typeface="Roboto"/>
              <a:cs typeface="Roboto"/>
              <a:sym typeface="Roboto"/>
            </a:endParaRPr>
          </a:p>
        </p:txBody>
      </p:sp>
      <p:sp>
        <p:nvSpPr>
          <p:cNvPr id="835" name="Shape 835"/>
          <p:cNvSpPr/>
          <p:nvPr/>
        </p:nvSpPr>
        <p:spPr>
          <a:xfrm rot="-5400000">
            <a:off x="6797358" y="1841397"/>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lvl="0" algn="ctr">
              <a:buSzPct val="25000"/>
            </a:pPr>
            <a:r>
              <a:rPr lang="zh-TW" altLang="en-US" sz="1100" b="1" dirty="0" smtClean="0">
                <a:latin typeface="Roboto"/>
                <a:ea typeface="Roboto"/>
                <a:cs typeface="Roboto"/>
                <a:sym typeface="Roboto"/>
              </a:rPr>
              <a:t>验证</a:t>
            </a:r>
            <a:endParaRPr lang="en-US" sz="1100" b="1" dirty="0">
              <a:solidFill>
                <a:srgbClr val="000000"/>
              </a:solidFill>
              <a:latin typeface="Roboto"/>
              <a:ea typeface="Roboto"/>
              <a:cs typeface="Roboto"/>
              <a:sym typeface="Roboto"/>
            </a:endParaRPr>
          </a:p>
        </p:txBody>
      </p:sp>
      <p:cxnSp>
        <p:nvCxnSpPr>
          <p:cNvPr id="836" name="Shape 836"/>
          <p:cNvCxnSpPr/>
          <p:nvPr/>
        </p:nvCxnSpPr>
        <p:spPr>
          <a:xfrm>
            <a:off x="3385819" y="2118881"/>
            <a:ext cx="0" cy="0"/>
          </a:xfrm>
          <a:prstGeom prst="straightConnector1">
            <a:avLst/>
          </a:prstGeom>
          <a:noFill/>
          <a:ln w="9525" cap="flat" cmpd="sng">
            <a:solidFill>
              <a:schemeClr val="dk1"/>
            </a:solidFill>
            <a:prstDash val="solid"/>
            <a:round/>
            <a:headEnd type="none" w="med" len="med"/>
            <a:tailEnd type="none" w="med" len="med"/>
          </a:ln>
        </p:spPr>
      </p:cxnSp>
      <p:sp>
        <p:nvSpPr>
          <p:cNvPr id="837" name="Shape 837"/>
          <p:cNvSpPr txBox="1"/>
          <p:nvPr/>
        </p:nvSpPr>
        <p:spPr>
          <a:xfrm>
            <a:off x="5524282" y="3908425"/>
            <a:ext cx="6042243" cy="2301874"/>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zh-TW" altLang="en-US" sz="1800" u="sng" dirty="0" smtClean="0">
                <a:solidFill>
                  <a:srgbClr val="0070C0"/>
                </a:solidFill>
                <a:latin typeface="Roboto"/>
                <a:ea typeface="Roboto"/>
                <a:cs typeface="Roboto"/>
                <a:sym typeface="Roboto"/>
              </a:rPr>
              <a:t>成果：</a:t>
            </a:r>
            <a:r>
              <a:rPr lang="en-US" sz="1800" b="0" i="0" u="sng" strike="noStrike" cap="none" dirty="0" smtClean="0">
                <a:solidFill>
                  <a:srgbClr val="0070C0"/>
                </a:solidFill>
                <a:latin typeface="Roboto"/>
                <a:ea typeface="Roboto"/>
                <a:cs typeface="Roboto"/>
                <a:sym typeface="Roboto"/>
              </a:rPr>
              <a:t> </a:t>
            </a:r>
            <a:endParaRPr lang="en-US" sz="1800" b="0" i="0" u="sng" strike="noStrike" cap="none" dirty="0">
              <a:solidFill>
                <a:srgbClr val="0070C0"/>
              </a:solidFill>
              <a:latin typeface="Roboto"/>
              <a:ea typeface="Roboto"/>
              <a:cs typeface="Roboto"/>
              <a:sym typeface="Roboto"/>
            </a:endParaRPr>
          </a:p>
          <a:p>
            <a:pPr marL="614363" marR="0" lvl="0" indent="-347663" algn="l" rtl="0">
              <a:lnSpc>
                <a:spcPct val="150000"/>
              </a:lnSpc>
              <a:spcBef>
                <a:spcPts val="0"/>
              </a:spcBef>
              <a:buClr>
                <a:schemeClr val="dk1"/>
              </a:buClr>
              <a:buSzPct val="100000"/>
              <a:buFont typeface="Arial"/>
              <a:buChar char="•"/>
            </a:pPr>
            <a:r>
              <a:rPr lang="zh-TW" altLang="en-US" sz="1600" dirty="0" smtClean="0">
                <a:solidFill>
                  <a:schemeClr val="dk1"/>
                </a:solidFill>
                <a:latin typeface="Roboto"/>
                <a:ea typeface="Roboto"/>
                <a:cs typeface="Roboto"/>
                <a:sym typeface="Roboto"/>
              </a:rPr>
              <a:t>提供相对应程序源代码的义务性规则被满足</a:t>
            </a:r>
            <a:endParaRPr sz="1600" dirty="0">
              <a:solidFill>
                <a:schemeClr val="dk1"/>
              </a:solidFill>
              <a:latin typeface="Roboto"/>
              <a:ea typeface="Roboto"/>
              <a:cs typeface="Roboto"/>
              <a:sym typeface="Roboto"/>
            </a:endParaRPr>
          </a:p>
        </p:txBody>
      </p:sp>
      <p:sp>
        <p:nvSpPr>
          <p:cNvPr id="838" name="Shape 838"/>
          <p:cNvSpPr txBox="1"/>
          <p:nvPr/>
        </p:nvSpPr>
        <p:spPr>
          <a:xfrm>
            <a:off x="481012" y="3954462"/>
            <a:ext cx="4935160" cy="2771774"/>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zh-TW" altLang="en-US" sz="1800" u="sng" dirty="0" smtClean="0">
                <a:solidFill>
                  <a:srgbClr val="0070C0"/>
                </a:solidFill>
                <a:latin typeface="Roboto"/>
                <a:ea typeface="Roboto"/>
                <a:cs typeface="Roboto"/>
                <a:sym typeface="Roboto"/>
              </a:rPr>
              <a:t>步骤</a:t>
            </a:r>
            <a:r>
              <a:rPr lang="zh-TW" altLang="en-US" sz="1800" b="0" i="0" u="sng" strike="noStrike" cap="none" dirty="0" smtClean="0">
                <a:solidFill>
                  <a:srgbClr val="0070C0"/>
                </a:solidFill>
                <a:latin typeface="Roboto"/>
                <a:ea typeface="Roboto"/>
                <a:cs typeface="Roboto"/>
                <a:sym typeface="Roboto"/>
              </a:rPr>
              <a:t>：</a:t>
            </a:r>
            <a:r>
              <a:rPr lang="en-US" sz="1800" b="0" i="0" u="sng" strike="noStrike" cap="none" dirty="0" smtClean="0">
                <a:solidFill>
                  <a:srgbClr val="0070C0"/>
                </a:solidFill>
                <a:latin typeface="Roboto"/>
                <a:ea typeface="Roboto"/>
                <a:cs typeface="Roboto"/>
                <a:sym typeface="Roboto"/>
              </a:rPr>
              <a:t> </a:t>
            </a:r>
            <a:endParaRPr lang="en-US" sz="1800" b="0" i="0" u="sng" strike="noStrike" cap="none" dirty="0">
              <a:solidFill>
                <a:srgbClr val="0070C0"/>
              </a:solidFill>
              <a:latin typeface="Roboto"/>
              <a:ea typeface="Roboto"/>
              <a:cs typeface="Roboto"/>
              <a:sym typeface="Roboto"/>
            </a:endParaRPr>
          </a:p>
          <a:p>
            <a:pPr marL="614363" lvl="0" indent="-347663">
              <a:lnSpc>
                <a:spcPct val="150000"/>
              </a:lnSpc>
              <a:buClr>
                <a:schemeClr val="dk1"/>
              </a:buClr>
              <a:buSzPct val="100000"/>
              <a:buFont typeface="Arial"/>
              <a:buChar char="•"/>
            </a:pPr>
            <a:r>
              <a:rPr lang="zh-CN" altLang="en-US" sz="1600" dirty="0" smtClean="0">
                <a:solidFill>
                  <a:schemeClr val="dk1"/>
                </a:solidFill>
                <a:latin typeface="Roboto"/>
                <a:ea typeface="Roboto"/>
                <a:cs typeface="Roboto"/>
                <a:sym typeface="Roboto"/>
              </a:rPr>
              <a:t>提供伴随任何相关联建置工具以及文件的对应程序源代码（例如，上传到发行网站上或列入发行套件里）</a:t>
            </a:r>
          </a:p>
          <a:p>
            <a:pPr marL="614363" lvl="0" indent="-347663">
              <a:lnSpc>
                <a:spcPct val="150000"/>
              </a:lnSpc>
              <a:buClr>
                <a:schemeClr val="dk1"/>
              </a:buClr>
              <a:buSzPct val="100000"/>
              <a:buFont typeface="Arial"/>
              <a:buChar char="•"/>
            </a:pPr>
            <a:r>
              <a:rPr lang="zh-CN" altLang="en-US" sz="1600" dirty="0" smtClean="0">
                <a:solidFill>
                  <a:schemeClr val="dk1"/>
                </a:solidFill>
                <a:latin typeface="Roboto"/>
                <a:ea typeface="Roboto"/>
                <a:cs typeface="Roboto"/>
                <a:sym typeface="Roboto"/>
              </a:rPr>
              <a:t>此相应程序源代码应被辨识与标记，以和其产品及版本别对应</a:t>
            </a:r>
            <a:endParaRPr lang="en-US" altLang="zh-TW" sz="1600" dirty="0" smtClean="0">
              <a:solidFill>
                <a:schemeClr val="dk1"/>
              </a:solidFill>
              <a:latin typeface="Roboto"/>
              <a:ea typeface="Roboto"/>
              <a:cs typeface="Roboto"/>
              <a:sym typeface="Roboto"/>
            </a:endParaRPr>
          </a:p>
        </p:txBody>
      </p:sp>
      <p:sp>
        <p:nvSpPr>
          <p:cNvPr id="839" name="Shape 839"/>
          <p:cNvSpPr/>
          <p:nvPr/>
        </p:nvSpPr>
        <p:spPr>
          <a:xfrm>
            <a:off x="246509" y="3279780"/>
            <a:ext cx="11945491" cy="461664"/>
          </a:xfrm>
          <a:prstGeom prst="rect">
            <a:avLst/>
          </a:prstGeom>
          <a:noFill/>
          <a:ln>
            <a:noFill/>
          </a:ln>
        </p:spPr>
        <p:txBody>
          <a:bodyPr lIns="91425" tIns="45700" rIns="91425" bIns="45700" anchor="t" anchorCtr="0">
            <a:noAutofit/>
          </a:bodyPr>
          <a:lstStyle/>
          <a:p>
            <a:pPr lvl="0">
              <a:buSzPct val="25000"/>
            </a:pPr>
            <a:r>
              <a:rPr lang="zh-TW" altLang="en-US" sz="2400" dirty="0" smtClean="0">
                <a:solidFill>
                  <a:schemeClr val="dk1"/>
                </a:solidFill>
                <a:latin typeface="Roboto"/>
                <a:ea typeface="Roboto"/>
                <a:cs typeface="Roboto"/>
                <a:sym typeface="Roboto"/>
              </a:rPr>
              <a:t>依据要求提供相应的程序源代码</a:t>
            </a:r>
            <a:r>
              <a:rPr lang="en-US" sz="2400" dirty="0" smtClean="0">
                <a:solidFill>
                  <a:schemeClr val="dk1"/>
                </a:solidFill>
                <a:latin typeface="Roboto"/>
                <a:ea typeface="Roboto"/>
                <a:cs typeface="Roboto"/>
                <a:sym typeface="Roboto"/>
              </a:rPr>
              <a:t> </a:t>
            </a:r>
            <a:endParaRPr lang="en-US" sz="2400" dirty="0">
              <a:solidFill>
                <a:schemeClr val="dk1"/>
              </a:solidFill>
              <a:latin typeface="Roboto"/>
              <a:ea typeface="Roboto"/>
              <a:cs typeface="Roboto"/>
              <a:sym typeface="Roboto"/>
            </a:endParaRPr>
          </a:p>
        </p:txBody>
      </p:sp>
      <p:sp>
        <p:nvSpPr>
          <p:cNvPr id="840" name="Shape 840"/>
          <p:cNvSpPr txBox="1"/>
          <p:nvPr/>
        </p:nvSpPr>
        <p:spPr>
          <a:xfrm>
            <a:off x="246508" y="515302"/>
            <a:ext cx="10972799" cy="990599"/>
          </a:xfrm>
          <a:prstGeom prst="rect">
            <a:avLst/>
          </a:prstGeom>
          <a:noFill/>
          <a:ln>
            <a:noFill/>
          </a:ln>
        </p:spPr>
        <p:txBody>
          <a:bodyPr lIns="91425" tIns="45700" rIns="91425" bIns="45700" anchor="ctr" anchorCtr="0">
            <a:noAutofit/>
          </a:bodyPr>
          <a:lstStyle/>
          <a:p>
            <a:pPr lvl="0">
              <a:buClr>
                <a:schemeClr val="dk2"/>
              </a:buClr>
              <a:buSzPct val="25000"/>
            </a:pPr>
            <a:r>
              <a:rPr lang="zh-TW" altLang="en-US" sz="4000" dirty="0" smtClean="0">
                <a:solidFill>
                  <a:schemeClr val="dk2"/>
                </a:solidFill>
                <a:latin typeface="Roboto"/>
                <a:ea typeface="Roboto"/>
                <a:cs typeface="Roboto"/>
                <a:sym typeface="Roboto"/>
              </a:rPr>
              <a:t>相应程序源代码的发行</a:t>
            </a:r>
            <a:endParaRPr lang="en-US" sz="4000" b="0" dirty="0">
              <a:solidFill>
                <a:schemeClr val="dk2"/>
              </a:solidFill>
              <a:latin typeface="Roboto"/>
              <a:ea typeface="Roboto"/>
              <a:cs typeface="Roboto"/>
              <a:sym typeface="Roboto"/>
            </a:endParaRPr>
          </a:p>
        </p:txBody>
      </p:sp>
      <p:sp>
        <p:nvSpPr>
          <p:cNvPr id="841" name="Shape 841"/>
          <p:cNvSpPr/>
          <p:nvPr/>
        </p:nvSpPr>
        <p:spPr>
          <a:xfrm>
            <a:off x="1976425" y="1955453"/>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lvl="0" algn="ctr">
              <a:lnSpc>
                <a:spcPts val="1050"/>
              </a:lnSpc>
              <a:buSzPct val="25000"/>
            </a:pPr>
            <a:r>
              <a:rPr lang="zh-CN" altLang="en-US" sz="1100" b="1" dirty="0" smtClean="0">
                <a:latin typeface="Roboto"/>
                <a:ea typeface="Roboto"/>
                <a:cs typeface="Roboto"/>
                <a:sym typeface="Roboto"/>
              </a:rPr>
              <a:t>输入： </a:t>
            </a:r>
          </a:p>
          <a:p>
            <a:pPr lvl="0" algn="ctr">
              <a:lnSpc>
                <a:spcPts val="1050"/>
              </a:lnSpc>
              <a:buSzPct val="25000"/>
            </a:pPr>
            <a:r>
              <a:rPr lang="zh-CN" altLang="en-US" sz="1100" b="1" dirty="0" smtClean="0">
                <a:latin typeface="Roboto"/>
                <a:ea typeface="Roboto"/>
                <a:cs typeface="Roboto"/>
                <a:sym typeface="Roboto"/>
              </a:rPr>
              <a:t>自由开源软件</a:t>
            </a:r>
            <a:endParaRPr lang="en-US" sz="1100" b="1" dirty="0">
              <a:latin typeface="Roboto"/>
              <a:ea typeface="Roboto"/>
              <a:cs typeface="Roboto"/>
              <a:sym typeface="Roboto"/>
            </a:endParaRPr>
          </a:p>
        </p:txBody>
      </p:sp>
      <p:cxnSp>
        <p:nvCxnSpPr>
          <p:cNvPr id="842" name="Shape 842"/>
          <p:cNvCxnSpPr>
            <a:stCxn id="841" idx="3"/>
          </p:cNvCxnSpPr>
          <p:nvPr/>
        </p:nvCxnSpPr>
        <p:spPr>
          <a:xfrm>
            <a:off x="2832025" y="2189603"/>
            <a:ext cx="325200" cy="0"/>
          </a:xfrm>
          <a:prstGeom prst="straightConnector1">
            <a:avLst/>
          </a:prstGeom>
          <a:noFill/>
          <a:ln w="9525" cap="flat" cmpd="sng">
            <a:solidFill>
              <a:schemeClr val="dk1"/>
            </a:solidFill>
            <a:prstDash val="solid"/>
            <a:round/>
            <a:headEnd type="none" w="med" len="med"/>
            <a:tailEnd type="triangle" w="lg" len="lg"/>
          </a:ln>
        </p:spPr>
      </p:cxnSp>
      <p:sp>
        <p:nvSpPr>
          <p:cNvPr id="843" name="Shape 843"/>
          <p:cNvSpPr/>
          <p:nvPr/>
        </p:nvSpPr>
        <p:spPr>
          <a:xfrm>
            <a:off x="7915975" y="1955450"/>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lvl="0" algn="ctr">
              <a:lnSpc>
                <a:spcPts val="1050"/>
              </a:lnSpc>
              <a:buSzPct val="25000"/>
            </a:pPr>
            <a:r>
              <a:rPr lang="zh-CN" altLang="en-US" sz="1100" b="1" dirty="0" smtClean="0">
                <a:latin typeface="Roboto"/>
                <a:ea typeface="Roboto"/>
                <a:cs typeface="Roboto"/>
                <a:sym typeface="Roboto"/>
              </a:rPr>
              <a:t>输出：</a:t>
            </a:r>
          </a:p>
          <a:p>
            <a:pPr lvl="0" algn="ctr">
              <a:lnSpc>
                <a:spcPts val="1050"/>
              </a:lnSpc>
              <a:buSzPct val="25000"/>
            </a:pPr>
            <a:r>
              <a:rPr lang="zh-CN" altLang="en-US" sz="1100" b="1" dirty="0" smtClean="0">
                <a:latin typeface="Roboto"/>
                <a:ea typeface="Roboto"/>
                <a:cs typeface="Roboto"/>
                <a:sym typeface="Roboto"/>
              </a:rPr>
              <a:t>自由开源软件</a:t>
            </a:r>
          </a:p>
          <a:p>
            <a:pPr lvl="0" algn="ctr">
              <a:lnSpc>
                <a:spcPts val="1050"/>
              </a:lnSpc>
              <a:buSzPct val="25000"/>
            </a:pPr>
            <a:r>
              <a:rPr lang="en-US" altLang="zh-CN" sz="1100" b="1" dirty="0" smtClean="0">
                <a:latin typeface="Roboto"/>
                <a:ea typeface="Roboto"/>
                <a:cs typeface="Roboto"/>
                <a:sym typeface="Roboto"/>
              </a:rPr>
              <a:t>+</a:t>
            </a:r>
            <a:r>
              <a:rPr lang="zh-CN" altLang="en-US" sz="1100" b="1" dirty="0" smtClean="0">
                <a:latin typeface="Roboto"/>
                <a:ea typeface="Roboto"/>
                <a:cs typeface="Roboto"/>
                <a:sym typeface="Roboto"/>
              </a:rPr>
              <a:t>模组</a:t>
            </a:r>
          </a:p>
          <a:p>
            <a:pPr lvl="0" algn="ctr">
              <a:lnSpc>
                <a:spcPts val="1050"/>
              </a:lnSpc>
              <a:buSzPct val="25000"/>
            </a:pPr>
            <a:endParaRPr lang="en-US" sz="1100" b="1" dirty="0">
              <a:latin typeface="Roboto"/>
              <a:ea typeface="Roboto"/>
              <a:cs typeface="Roboto"/>
              <a:sym typeface="Roboto"/>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848"/>
        <p:cNvGrpSpPr/>
        <p:nvPr/>
      </p:nvGrpSpPr>
      <p:grpSpPr>
        <a:xfrm>
          <a:off x="0" y="0"/>
          <a:ext cx="0" cy="0"/>
          <a:chOff x="0" y="0"/>
          <a:chExt cx="0" cy="0"/>
        </a:xfrm>
      </p:grpSpPr>
      <p:sp>
        <p:nvSpPr>
          <p:cNvPr id="849" name="Shape 849"/>
          <p:cNvSpPr/>
          <p:nvPr/>
        </p:nvSpPr>
        <p:spPr>
          <a:xfrm>
            <a:off x="3065781" y="1393551"/>
            <a:ext cx="4506912" cy="1792286"/>
          </a:xfrm>
          <a:prstGeom prst="cloudCallout">
            <a:avLst>
              <a:gd name="adj1" fmla="val -653"/>
              <a:gd name="adj2" fmla="val 11648"/>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Roboto"/>
              <a:ea typeface="Roboto"/>
              <a:cs typeface="Roboto"/>
              <a:sym typeface="Roboto"/>
            </a:endParaRPr>
          </a:p>
        </p:txBody>
      </p:sp>
      <p:cxnSp>
        <p:nvCxnSpPr>
          <p:cNvPr id="850" name="Shape 850"/>
          <p:cNvCxnSpPr>
            <a:stCxn id="849" idx="2"/>
          </p:cNvCxnSpPr>
          <p:nvPr/>
        </p:nvCxnSpPr>
        <p:spPr>
          <a:xfrm>
            <a:off x="7568938" y="2289695"/>
            <a:ext cx="255600" cy="3300"/>
          </a:xfrm>
          <a:prstGeom prst="straightConnector1">
            <a:avLst/>
          </a:prstGeom>
          <a:noFill/>
          <a:ln w="9525" cap="flat" cmpd="sng">
            <a:solidFill>
              <a:schemeClr val="dk1"/>
            </a:solidFill>
            <a:prstDash val="solid"/>
            <a:round/>
            <a:headEnd type="none" w="med" len="med"/>
            <a:tailEnd type="triangle" w="lg" len="lg"/>
          </a:ln>
        </p:spPr>
      </p:cxnSp>
      <p:sp>
        <p:nvSpPr>
          <p:cNvPr id="851" name="Shape 851"/>
          <p:cNvSpPr/>
          <p:nvPr/>
        </p:nvSpPr>
        <p:spPr>
          <a:xfrm rot="10800000">
            <a:off x="6960502" y="1569763"/>
            <a:ext cx="338554" cy="1319213"/>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852" name="Shape 852"/>
          <p:cNvSpPr txBox="1"/>
          <p:nvPr/>
        </p:nvSpPr>
        <p:spPr>
          <a:xfrm rot="-5400000">
            <a:off x="6470170" y="2060079"/>
            <a:ext cx="1319213" cy="338554"/>
          </a:xfrm>
          <a:prstGeom prst="rect">
            <a:avLst/>
          </a:prstGeom>
          <a:noFill/>
          <a:ln>
            <a:noFill/>
          </a:ln>
        </p:spPr>
        <p:txBody>
          <a:bodyPr lIns="91425" tIns="45700" rIns="91425" bIns="45700" anchor="ctr" anchorCtr="1">
            <a:noAutofit/>
          </a:bodyPr>
          <a:lstStyle/>
          <a:p>
            <a:pPr lvl="0" algn="ctr">
              <a:buSzPct val="25000"/>
            </a:pPr>
            <a:r>
              <a:rPr lang="zh-TW" altLang="en-US" sz="1000" b="1" dirty="0" smtClean="0">
                <a:latin typeface="Roboto"/>
                <a:ea typeface="Roboto"/>
                <a:cs typeface="Roboto"/>
                <a:sym typeface="Roboto"/>
              </a:rPr>
              <a:t>验证</a:t>
            </a:r>
            <a:endParaRPr lang="en-US" sz="1000" b="1" dirty="0">
              <a:solidFill>
                <a:srgbClr val="000000"/>
              </a:solidFill>
              <a:latin typeface="Roboto"/>
              <a:ea typeface="Roboto"/>
              <a:cs typeface="Roboto"/>
              <a:sym typeface="Roboto"/>
            </a:endParaRPr>
          </a:p>
        </p:txBody>
      </p:sp>
      <p:sp>
        <p:nvSpPr>
          <p:cNvPr id="853" name="Shape 853"/>
          <p:cNvSpPr/>
          <p:nvPr/>
        </p:nvSpPr>
        <p:spPr>
          <a:xfrm rot="-5400000">
            <a:off x="3020536" y="1958235"/>
            <a:ext cx="89376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lvl="0" algn="ctr">
              <a:buSzPct val="25000"/>
            </a:pPr>
            <a:r>
              <a:rPr lang="zh-TW" altLang="en-US" sz="1100" b="1" dirty="0" smtClean="0">
                <a:latin typeface="Roboto"/>
                <a:ea typeface="Roboto"/>
                <a:cs typeface="Roboto"/>
                <a:sym typeface="Roboto"/>
              </a:rPr>
              <a:t>辨识</a:t>
            </a:r>
            <a:endParaRPr lang="en-US" sz="1100" b="1" dirty="0">
              <a:solidFill>
                <a:srgbClr val="000000"/>
              </a:solidFill>
              <a:latin typeface="Roboto"/>
              <a:ea typeface="Roboto"/>
              <a:cs typeface="Roboto"/>
              <a:sym typeface="Roboto"/>
            </a:endParaRPr>
          </a:p>
        </p:txBody>
      </p:sp>
      <p:sp>
        <p:nvSpPr>
          <p:cNvPr id="854" name="Shape 854"/>
          <p:cNvSpPr/>
          <p:nvPr/>
        </p:nvSpPr>
        <p:spPr>
          <a:xfrm rot="-5400000">
            <a:off x="3441224" y="2033348"/>
            <a:ext cx="887412"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lvl="0" algn="ctr">
              <a:buSzPct val="25000"/>
            </a:pPr>
            <a:r>
              <a:rPr lang="zh-TW" altLang="en-US" sz="1100" b="1" dirty="0" smtClean="0">
                <a:latin typeface="Roboto"/>
                <a:ea typeface="Roboto"/>
                <a:cs typeface="Roboto"/>
                <a:sym typeface="Roboto"/>
              </a:rPr>
              <a:t>稽核</a:t>
            </a:r>
            <a:endParaRPr lang="en-US" sz="1100" b="1" dirty="0">
              <a:solidFill>
                <a:srgbClr val="000000"/>
              </a:solidFill>
              <a:latin typeface="Roboto"/>
              <a:ea typeface="Roboto"/>
              <a:cs typeface="Roboto"/>
              <a:sym typeface="Roboto"/>
            </a:endParaRPr>
          </a:p>
        </p:txBody>
      </p:sp>
      <p:sp>
        <p:nvSpPr>
          <p:cNvPr id="855" name="Shape 855"/>
          <p:cNvSpPr/>
          <p:nvPr/>
        </p:nvSpPr>
        <p:spPr>
          <a:xfrm rot="-5400000">
            <a:off x="3840479" y="1946329"/>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lvl="0" algn="ctr">
              <a:buSzPct val="25000"/>
            </a:pPr>
            <a:r>
              <a:rPr lang="zh-TW" altLang="en-US" sz="1100" b="1" dirty="0" smtClean="0">
                <a:latin typeface="Roboto"/>
                <a:ea typeface="Roboto"/>
                <a:cs typeface="Roboto"/>
                <a:sym typeface="Roboto"/>
              </a:rPr>
              <a:t>疑虑处理</a:t>
            </a:r>
            <a:endParaRPr lang="en-US" sz="1100" b="1" dirty="0">
              <a:solidFill>
                <a:srgbClr val="000000"/>
              </a:solidFill>
              <a:latin typeface="Roboto"/>
              <a:ea typeface="Roboto"/>
              <a:cs typeface="Roboto"/>
              <a:sym typeface="Roboto"/>
            </a:endParaRPr>
          </a:p>
        </p:txBody>
      </p:sp>
      <p:sp>
        <p:nvSpPr>
          <p:cNvPr id="856" name="Shape 856"/>
          <p:cNvSpPr/>
          <p:nvPr/>
        </p:nvSpPr>
        <p:spPr>
          <a:xfrm rot="-5400000">
            <a:off x="4248467" y="2038905"/>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lvl="0" algn="ctr">
              <a:buSzPct val="25000"/>
            </a:pPr>
            <a:r>
              <a:rPr lang="zh-TW" altLang="en-US" sz="1100" b="1" dirty="0" smtClean="0">
                <a:latin typeface="Roboto"/>
                <a:ea typeface="Roboto"/>
                <a:cs typeface="Roboto"/>
                <a:sym typeface="Roboto"/>
              </a:rPr>
              <a:t>审核</a:t>
            </a:r>
            <a:endParaRPr lang="en-US" sz="1100" b="1" dirty="0">
              <a:solidFill>
                <a:srgbClr val="000000"/>
              </a:solidFill>
              <a:latin typeface="Roboto"/>
              <a:ea typeface="Roboto"/>
              <a:cs typeface="Roboto"/>
              <a:sym typeface="Roboto"/>
            </a:endParaRPr>
          </a:p>
        </p:txBody>
      </p:sp>
      <p:sp>
        <p:nvSpPr>
          <p:cNvPr id="857" name="Shape 857"/>
          <p:cNvSpPr/>
          <p:nvPr/>
        </p:nvSpPr>
        <p:spPr>
          <a:xfrm rot="-5400000">
            <a:off x="4650899" y="2036524"/>
            <a:ext cx="884236"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lvl="0" algn="ctr">
              <a:buSzPct val="25000"/>
            </a:pPr>
            <a:r>
              <a:rPr lang="zh-TW" altLang="en-US" sz="1100" b="1" dirty="0" smtClean="0">
                <a:latin typeface="Roboto"/>
                <a:ea typeface="Roboto"/>
                <a:cs typeface="Roboto"/>
                <a:sym typeface="Roboto"/>
              </a:rPr>
              <a:t>核可</a:t>
            </a:r>
            <a:endParaRPr lang="en-US" sz="1100" b="1" dirty="0">
              <a:solidFill>
                <a:srgbClr val="000000"/>
              </a:solidFill>
              <a:latin typeface="Roboto"/>
              <a:ea typeface="Roboto"/>
              <a:cs typeface="Roboto"/>
              <a:sym typeface="Roboto"/>
            </a:endParaRPr>
          </a:p>
        </p:txBody>
      </p:sp>
      <p:sp>
        <p:nvSpPr>
          <p:cNvPr id="858" name="Shape 858"/>
          <p:cNvSpPr/>
          <p:nvPr/>
        </p:nvSpPr>
        <p:spPr>
          <a:xfrm rot="-5400000">
            <a:off x="5450205" y="2038905"/>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lvl="0" algn="ctr">
              <a:buSzPct val="25000"/>
            </a:pPr>
            <a:r>
              <a:rPr lang="zh-TW" altLang="en-US" sz="1100" b="1" dirty="0" smtClean="0">
                <a:latin typeface="Roboto"/>
                <a:ea typeface="Roboto"/>
                <a:cs typeface="Roboto"/>
                <a:sym typeface="Roboto"/>
              </a:rPr>
              <a:t>聲明</a:t>
            </a:r>
            <a:endParaRPr lang="en-US" sz="1100" b="1" dirty="0">
              <a:solidFill>
                <a:srgbClr val="000000"/>
              </a:solidFill>
              <a:latin typeface="Roboto"/>
              <a:ea typeface="Roboto"/>
              <a:cs typeface="Roboto"/>
              <a:sym typeface="Roboto"/>
            </a:endParaRPr>
          </a:p>
        </p:txBody>
      </p:sp>
      <p:sp>
        <p:nvSpPr>
          <p:cNvPr id="859" name="Shape 859"/>
          <p:cNvSpPr/>
          <p:nvPr/>
        </p:nvSpPr>
        <p:spPr>
          <a:xfrm rot="-5400000">
            <a:off x="5845493" y="1954266"/>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lvl="0" algn="ctr">
              <a:buSzPct val="25000"/>
            </a:pPr>
            <a:r>
              <a:rPr lang="zh-TW" altLang="en-US" sz="1100" b="1" dirty="0" smtClean="0">
                <a:latin typeface="Roboto"/>
                <a:ea typeface="Roboto"/>
                <a:cs typeface="Roboto"/>
                <a:sym typeface="Roboto"/>
              </a:rPr>
              <a:t>验证</a:t>
            </a:r>
            <a:endParaRPr lang="en-US" sz="1100" b="1" dirty="0">
              <a:solidFill>
                <a:srgbClr val="000000"/>
              </a:solidFill>
              <a:latin typeface="Roboto"/>
              <a:ea typeface="Roboto"/>
              <a:cs typeface="Roboto"/>
              <a:sym typeface="Roboto"/>
            </a:endParaRPr>
          </a:p>
        </p:txBody>
      </p:sp>
      <p:sp>
        <p:nvSpPr>
          <p:cNvPr id="860" name="Shape 860"/>
          <p:cNvSpPr/>
          <p:nvPr/>
        </p:nvSpPr>
        <p:spPr>
          <a:xfrm rot="-5400000">
            <a:off x="6240780" y="2034142"/>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lvl="0" algn="ctr">
              <a:buSzPct val="25000"/>
            </a:pPr>
            <a:r>
              <a:rPr lang="zh-TW" altLang="en-US" sz="1100" b="1" dirty="0" smtClean="0">
                <a:latin typeface="Roboto"/>
                <a:ea typeface="Roboto"/>
                <a:cs typeface="Roboto"/>
                <a:sym typeface="Roboto"/>
              </a:rPr>
              <a:t>发行</a:t>
            </a:r>
            <a:endParaRPr lang="en-US" sz="1100" b="1" dirty="0">
              <a:solidFill>
                <a:srgbClr val="000000"/>
              </a:solidFill>
              <a:latin typeface="Roboto"/>
              <a:ea typeface="Roboto"/>
              <a:cs typeface="Roboto"/>
              <a:sym typeface="Roboto"/>
            </a:endParaRPr>
          </a:p>
        </p:txBody>
      </p:sp>
      <p:sp>
        <p:nvSpPr>
          <p:cNvPr id="861" name="Shape 861"/>
          <p:cNvSpPr/>
          <p:nvPr/>
        </p:nvSpPr>
        <p:spPr>
          <a:xfrm rot="-5400000">
            <a:off x="5046980" y="2035730"/>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lvl="0" algn="ctr">
              <a:buSzPct val="25000"/>
            </a:pPr>
            <a:r>
              <a:rPr lang="zh-TW" altLang="en-US" sz="1100" b="1" dirty="0" smtClean="0">
                <a:latin typeface="Roboto"/>
                <a:ea typeface="Roboto"/>
                <a:cs typeface="Roboto"/>
                <a:sym typeface="Roboto"/>
              </a:rPr>
              <a:t>纪录</a:t>
            </a:r>
            <a:endParaRPr lang="en-US" sz="1100" b="1" dirty="0">
              <a:solidFill>
                <a:srgbClr val="000000"/>
              </a:solidFill>
              <a:latin typeface="Roboto"/>
              <a:ea typeface="Roboto"/>
              <a:cs typeface="Roboto"/>
              <a:sym typeface="Roboto"/>
            </a:endParaRPr>
          </a:p>
        </p:txBody>
      </p:sp>
      <p:cxnSp>
        <p:nvCxnSpPr>
          <p:cNvPr id="862" name="Shape 862"/>
          <p:cNvCxnSpPr/>
          <p:nvPr/>
        </p:nvCxnSpPr>
        <p:spPr>
          <a:xfrm>
            <a:off x="3294380" y="2220638"/>
            <a:ext cx="0" cy="0"/>
          </a:xfrm>
          <a:prstGeom prst="straightConnector1">
            <a:avLst/>
          </a:prstGeom>
          <a:noFill/>
          <a:ln w="9525" cap="flat" cmpd="sng">
            <a:solidFill>
              <a:schemeClr val="dk1"/>
            </a:solidFill>
            <a:prstDash val="solid"/>
            <a:round/>
            <a:headEnd type="none" w="med" len="med"/>
            <a:tailEnd type="none" w="med" len="med"/>
          </a:ln>
        </p:spPr>
      </p:cxnSp>
      <p:sp>
        <p:nvSpPr>
          <p:cNvPr id="863" name="Shape 863"/>
          <p:cNvSpPr txBox="1"/>
          <p:nvPr/>
        </p:nvSpPr>
        <p:spPr>
          <a:xfrm>
            <a:off x="5426542" y="3944937"/>
            <a:ext cx="6139981" cy="2301874"/>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zh-TW" altLang="en-US" sz="1800" u="sng" dirty="0" smtClean="0">
                <a:solidFill>
                  <a:srgbClr val="0070C0"/>
                </a:solidFill>
                <a:latin typeface="Roboto"/>
                <a:ea typeface="Roboto"/>
                <a:cs typeface="Roboto"/>
                <a:sym typeface="Roboto"/>
              </a:rPr>
              <a:t>成果：</a:t>
            </a:r>
            <a:r>
              <a:rPr lang="en-US" sz="1800" b="0" i="0" u="sng" strike="noStrike" cap="none" dirty="0" smtClean="0">
                <a:solidFill>
                  <a:srgbClr val="0070C0"/>
                </a:solidFill>
                <a:latin typeface="Roboto"/>
                <a:ea typeface="Roboto"/>
                <a:cs typeface="Roboto"/>
                <a:sym typeface="Roboto"/>
              </a:rPr>
              <a:t> </a:t>
            </a:r>
            <a:endParaRPr lang="en-US" sz="1800" b="0" i="0" u="sng" strike="noStrike" cap="none" dirty="0">
              <a:solidFill>
                <a:srgbClr val="0070C0"/>
              </a:solidFill>
              <a:latin typeface="Roboto"/>
              <a:ea typeface="Roboto"/>
              <a:cs typeface="Roboto"/>
              <a:sym typeface="Roboto"/>
            </a:endParaRPr>
          </a:p>
          <a:p>
            <a:pPr marL="614363" marR="0" lvl="0" indent="-347663" algn="l" rtl="0">
              <a:lnSpc>
                <a:spcPct val="150000"/>
              </a:lnSpc>
              <a:spcBef>
                <a:spcPts val="0"/>
              </a:spcBef>
              <a:buClr>
                <a:schemeClr val="dk1"/>
              </a:buClr>
              <a:buSzPct val="100000"/>
              <a:buFont typeface="Arial"/>
              <a:buChar char="•"/>
            </a:pPr>
            <a:r>
              <a:rPr lang="zh-TW" altLang="en-US" sz="1600" dirty="0" smtClean="0">
                <a:solidFill>
                  <a:schemeClr val="dk1"/>
                </a:solidFill>
                <a:latin typeface="Roboto"/>
                <a:ea typeface="Roboto"/>
                <a:cs typeface="Roboto"/>
                <a:sym typeface="Roboto"/>
              </a:rPr>
              <a:t>验证供发行的合规稽证</a:t>
            </a:r>
            <a:r>
              <a:rPr lang="en-US" altLang="zh-TW" sz="1600" dirty="0" smtClean="0">
                <a:solidFill>
                  <a:schemeClr val="dk1"/>
                </a:solidFill>
                <a:latin typeface="Roboto"/>
                <a:ea typeface="Roboto"/>
                <a:cs typeface="Roboto"/>
                <a:sym typeface="Roboto"/>
              </a:rPr>
              <a:t>(Artifacts)</a:t>
            </a:r>
            <a:r>
              <a:rPr lang="zh-TW" altLang="en-US" sz="1600" dirty="0" smtClean="0">
                <a:solidFill>
                  <a:schemeClr val="dk1"/>
                </a:solidFill>
                <a:latin typeface="Roboto"/>
                <a:ea typeface="Roboto"/>
                <a:cs typeface="Roboto"/>
                <a:sym typeface="Roboto"/>
              </a:rPr>
              <a:t>已被适切地提供</a:t>
            </a:r>
            <a:endParaRPr lang="en-US" sz="1600" dirty="0">
              <a:solidFill>
                <a:schemeClr val="dk1"/>
              </a:solidFill>
              <a:latin typeface="Roboto"/>
              <a:ea typeface="Roboto"/>
              <a:cs typeface="Roboto"/>
              <a:sym typeface="Roboto"/>
            </a:endParaRPr>
          </a:p>
          <a:p>
            <a:pPr marL="685800" marR="0" lvl="0" indent="0" algn="l" rtl="0">
              <a:spcBef>
                <a:spcPts val="0"/>
              </a:spcBef>
              <a:buNone/>
            </a:pPr>
            <a:endParaRPr sz="1600" dirty="0">
              <a:solidFill>
                <a:schemeClr val="dk1"/>
              </a:solidFill>
              <a:latin typeface="Roboto"/>
              <a:ea typeface="Roboto"/>
              <a:cs typeface="Roboto"/>
              <a:sym typeface="Roboto"/>
            </a:endParaRPr>
          </a:p>
          <a:p>
            <a:pPr marL="685800" marR="0" lvl="0" indent="0" algn="l" rtl="0">
              <a:spcBef>
                <a:spcPts val="0"/>
              </a:spcBef>
              <a:buNone/>
            </a:pPr>
            <a:endParaRPr sz="1600" dirty="0">
              <a:solidFill>
                <a:schemeClr val="dk1"/>
              </a:solidFill>
              <a:latin typeface="Roboto"/>
              <a:ea typeface="Roboto"/>
              <a:cs typeface="Roboto"/>
              <a:sym typeface="Roboto"/>
            </a:endParaRPr>
          </a:p>
        </p:txBody>
      </p:sp>
      <p:sp>
        <p:nvSpPr>
          <p:cNvPr id="864" name="Shape 864"/>
          <p:cNvSpPr txBox="1"/>
          <p:nvPr/>
        </p:nvSpPr>
        <p:spPr>
          <a:xfrm>
            <a:off x="465137" y="3990975"/>
            <a:ext cx="4869586" cy="2771774"/>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zh-TW" altLang="en-US" sz="1800" u="sng" dirty="0" smtClean="0">
                <a:solidFill>
                  <a:srgbClr val="0070C0"/>
                </a:solidFill>
                <a:latin typeface="Roboto"/>
                <a:ea typeface="Roboto"/>
                <a:cs typeface="Roboto"/>
                <a:sym typeface="Roboto"/>
              </a:rPr>
              <a:t>步骤：</a:t>
            </a:r>
            <a:r>
              <a:rPr lang="en-US" sz="1800" b="0" i="0" u="sng" strike="noStrike" cap="none" dirty="0" smtClean="0">
                <a:solidFill>
                  <a:srgbClr val="0070C0"/>
                </a:solidFill>
                <a:latin typeface="Roboto"/>
                <a:ea typeface="Roboto"/>
                <a:cs typeface="Roboto"/>
                <a:sym typeface="Roboto"/>
              </a:rPr>
              <a:t> </a:t>
            </a:r>
            <a:endParaRPr lang="en-US" sz="1800" b="0" i="0" u="sng" strike="noStrike" cap="none" dirty="0">
              <a:solidFill>
                <a:srgbClr val="0070C0"/>
              </a:solidFill>
              <a:latin typeface="Roboto"/>
              <a:ea typeface="Roboto"/>
              <a:cs typeface="Roboto"/>
              <a:sym typeface="Roboto"/>
            </a:endParaRPr>
          </a:p>
          <a:p>
            <a:pPr marL="614363" lvl="0" indent="-347663">
              <a:lnSpc>
                <a:spcPct val="150000"/>
              </a:lnSpc>
              <a:buClr>
                <a:schemeClr val="dk1"/>
              </a:buClr>
              <a:buSzPct val="100000"/>
              <a:buFont typeface="Arial"/>
              <a:buChar char="•"/>
            </a:pPr>
            <a:r>
              <a:rPr lang="zh-CN" altLang="en-US" dirty="0" smtClean="0">
                <a:solidFill>
                  <a:schemeClr val="dk1"/>
                </a:solidFill>
                <a:latin typeface="Roboto"/>
                <a:ea typeface="Roboto"/>
                <a:cs typeface="Roboto"/>
                <a:sym typeface="Roboto"/>
              </a:rPr>
              <a:t>验证相对应的程序源代码（若有的话）已经被正确地上传或发行</a:t>
            </a:r>
          </a:p>
          <a:p>
            <a:pPr marL="614363" lvl="0" indent="-347663">
              <a:lnSpc>
                <a:spcPct val="150000"/>
              </a:lnSpc>
              <a:buClr>
                <a:schemeClr val="dk1"/>
              </a:buClr>
              <a:buSzPct val="100000"/>
              <a:buFont typeface="Arial"/>
              <a:buChar char="•"/>
            </a:pPr>
            <a:r>
              <a:rPr lang="zh-CN" altLang="en-US" dirty="0" smtClean="0">
                <a:solidFill>
                  <a:schemeClr val="dk1"/>
                </a:solidFill>
                <a:latin typeface="Roboto"/>
                <a:ea typeface="Roboto"/>
                <a:cs typeface="Roboto"/>
                <a:sym typeface="Roboto"/>
              </a:rPr>
              <a:t>确保其他许可证有被遵守</a:t>
            </a:r>
          </a:p>
          <a:p>
            <a:pPr marL="614363" lvl="0" indent="-347663">
              <a:lnSpc>
                <a:spcPct val="150000"/>
              </a:lnSpc>
              <a:buClr>
                <a:schemeClr val="dk1"/>
              </a:buClr>
              <a:buSzPct val="100000"/>
              <a:buFont typeface="Arial"/>
              <a:buChar char="•"/>
            </a:pPr>
            <a:r>
              <a:rPr lang="zh-CN" altLang="en-US" dirty="0" smtClean="0">
                <a:solidFill>
                  <a:schemeClr val="dk1"/>
                </a:solidFill>
                <a:latin typeface="Roboto"/>
                <a:ea typeface="Roboto"/>
                <a:cs typeface="Roboto"/>
                <a:sym typeface="Roboto"/>
              </a:rPr>
              <a:t>验证上传或发行的程序源代码与经核可的版本是相对应的</a:t>
            </a:r>
          </a:p>
          <a:p>
            <a:pPr marL="614363" lvl="0" indent="-347663">
              <a:lnSpc>
                <a:spcPct val="150000"/>
              </a:lnSpc>
              <a:buClr>
                <a:schemeClr val="dk1"/>
              </a:buClr>
              <a:buSzPct val="100000"/>
              <a:buFont typeface="Arial"/>
              <a:buChar char="•"/>
            </a:pPr>
            <a:r>
              <a:rPr lang="zh-CN" altLang="en-US" dirty="0" smtClean="0">
                <a:solidFill>
                  <a:schemeClr val="dk1"/>
                </a:solidFill>
                <a:latin typeface="Roboto"/>
                <a:ea typeface="Roboto"/>
                <a:cs typeface="Roboto"/>
                <a:sym typeface="Roboto"/>
              </a:rPr>
              <a:t>所需声明已被适当地发布与提供验证</a:t>
            </a:r>
          </a:p>
          <a:p>
            <a:pPr marL="614363" lvl="0" indent="-347663">
              <a:lnSpc>
                <a:spcPct val="150000"/>
              </a:lnSpc>
              <a:buClr>
                <a:schemeClr val="dk1"/>
              </a:buClr>
              <a:buSzPct val="100000"/>
              <a:buFont typeface="Arial"/>
              <a:buChar char="•"/>
            </a:pPr>
            <a:r>
              <a:rPr lang="zh-CN" altLang="en-US" dirty="0" smtClean="0">
                <a:solidFill>
                  <a:schemeClr val="dk1"/>
                </a:solidFill>
                <a:latin typeface="Roboto"/>
                <a:ea typeface="Roboto"/>
                <a:cs typeface="Roboto"/>
                <a:sym typeface="Roboto"/>
              </a:rPr>
              <a:t>验证其他被辨识出的义务性要求已达到</a:t>
            </a:r>
            <a:endParaRPr sz="1600" dirty="0">
              <a:solidFill>
                <a:schemeClr val="dk1"/>
              </a:solidFill>
              <a:latin typeface="Roboto"/>
              <a:ea typeface="Roboto"/>
              <a:cs typeface="Roboto"/>
              <a:sym typeface="Roboto"/>
            </a:endParaRPr>
          </a:p>
          <a:p>
            <a:pPr marL="614363" marR="0" lvl="0" indent="-347663" algn="l" rtl="0">
              <a:spcBef>
                <a:spcPts val="0"/>
              </a:spcBef>
              <a:buClr>
                <a:schemeClr val="dk1"/>
              </a:buClr>
              <a:buFont typeface="Arial"/>
              <a:buNone/>
            </a:pPr>
            <a:endParaRPr sz="1600" dirty="0">
              <a:solidFill>
                <a:schemeClr val="dk1"/>
              </a:solidFill>
              <a:latin typeface="Roboto"/>
              <a:ea typeface="Roboto"/>
              <a:cs typeface="Roboto"/>
              <a:sym typeface="Roboto"/>
            </a:endParaRPr>
          </a:p>
          <a:p>
            <a:pPr marL="614363" marR="0" lvl="0" indent="-347663" algn="l" rtl="0">
              <a:spcBef>
                <a:spcPts val="0"/>
              </a:spcBef>
              <a:buClr>
                <a:schemeClr val="dk1"/>
              </a:buClr>
              <a:buFont typeface="Arial"/>
              <a:buNone/>
            </a:pPr>
            <a:endParaRPr sz="1600" dirty="0">
              <a:solidFill>
                <a:schemeClr val="dk1"/>
              </a:solidFill>
              <a:latin typeface="Roboto"/>
              <a:ea typeface="Roboto"/>
              <a:cs typeface="Roboto"/>
              <a:sym typeface="Roboto"/>
            </a:endParaRPr>
          </a:p>
        </p:txBody>
      </p:sp>
      <p:sp>
        <p:nvSpPr>
          <p:cNvPr id="865" name="Shape 865"/>
          <p:cNvSpPr/>
          <p:nvPr/>
        </p:nvSpPr>
        <p:spPr>
          <a:xfrm>
            <a:off x="246509" y="3316767"/>
            <a:ext cx="11945491"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zh-TW" altLang="en-US" sz="2400" dirty="0" smtClean="0">
                <a:solidFill>
                  <a:schemeClr val="dk1"/>
                </a:solidFill>
                <a:latin typeface="Roboto"/>
                <a:ea typeface="Roboto"/>
                <a:cs typeface="Roboto"/>
                <a:sym typeface="Roboto"/>
              </a:rPr>
              <a:t>确认合规於许可证的义务性规定</a:t>
            </a:r>
            <a:endParaRPr lang="en-US" sz="2400" dirty="0">
              <a:solidFill>
                <a:schemeClr val="dk1"/>
              </a:solidFill>
              <a:latin typeface="Roboto"/>
              <a:ea typeface="Roboto"/>
              <a:cs typeface="Roboto"/>
              <a:sym typeface="Roboto"/>
            </a:endParaRPr>
          </a:p>
        </p:txBody>
      </p:sp>
      <p:sp>
        <p:nvSpPr>
          <p:cNvPr id="866" name="Shape 866"/>
          <p:cNvSpPr txBox="1"/>
          <p:nvPr/>
        </p:nvSpPr>
        <p:spPr>
          <a:xfrm>
            <a:off x="246508" y="515302"/>
            <a:ext cx="10972799" cy="990599"/>
          </a:xfrm>
          <a:prstGeom prst="rect">
            <a:avLst/>
          </a:prstGeom>
          <a:noFill/>
          <a:ln>
            <a:noFill/>
          </a:ln>
        </p:spPr>
        <p:txBody>
          <a:bodyPr lIns="91425" tIns="45700" rIns="91425" bIns="45700" anchor="ctr" anchorCtr="0">
            <a:noAutofit/>
          </a:bodyPr>
          <a:lstStyle/>
          <a:p>
            <a:pPr lvl="0">
              <a:buClr>
                <a:schemeClr val="dk2"/>
              </a:buClr>
              <a:buSzPct val="25000"/>
            </a:pPr>
            <a:r>
              <a:rPr lang="zh-TW" altLang="en-US" sz="4000" dirty="0" smtClean="0">
                <a:solidFill>
                  <a:schemeClr val="dk2"/>
                </a:solidFill>
                <a:latin typeface="Roboto"/>
                <a:ea typeface="Roboto"/>
                <a:cs typeface="Roboto"/>
                <a:sym typeface="Roboto"/>
              </a:rPr>
              <a:t>最后验证</a:t>
            </a:r>
            <a:endParaRPr lang="en-US" sz="4000" b="0" dirty="0">
              <a:solidFill>
                <a:schemeClr val="dk2"/>
              </a:solidFill>
              <a:latin typeface="Roboto"/>
              <a:ea typeface="Roboto"/>
              <a:cs typeface="Roboto"/>
              <a:sym typeface="Roboto"/>
            </a:endParaRPr>
          </a:p>
        </p:txBody>
      </p:sp>
      <p:sp>
        <p:nvSpPr>
          <p:cNvPr id="867" name="Shape 867"/>
          <p:cNvSpPr/>
          <p:nvPr/>
        </p:nvSpPr>
        <p:spPr>
          <a:xfrm>
            <a:off x="1884975" y="1973778"/>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lvl="0" algn="ctr">
              <a:lnSpc>
                <a:spcPts val="1050"/>
              </a:lnSpc>
              <a:buSzPct val="25000"/>
            </a:pPr>
            <a:r>
              <a:rPr lang="zh-CN" altLang="en-US" sz="1100" b="1" dirty="0" smtClean="0">
                <a:latin typeface="Roboto"/>
                <a:ea typeface="Roboto"/>
                <a:cs typeface="Roboto"/>
                <a:sym typeface="Roboto"/>
              </a:rPr>
              <a:t>输入： </a:t>
            </a:r>
          </a:p>
          <a:p>
            <a:pPr lvl="0" algn="ctr">
              <a:lnSpc>
                <a:spcPts val="1050"/>
              </a:lnSpc>
              <a:buSzPct val="25000"/>
            </a:pPr>
            <a:r>
              <a:rPr lang="zh-CN" altLang="en-US" sz="1100" b="1" dirty="0" smtClean="0">
                <a:latin typeface="Roboto"/>
                <a:ea typeface="Roboto"/>
                <a:cs typeface="Roboto"/>
                <a:sym typeface="Roboto"/>
              </a:rPr>
              <a:t>自由开源软件</a:t>
            </a:r>
            <a:endParaRPr lang="en-US" sz="1100" b="1" dirty="0">
              <a:latin typeface="Roboto"/>
              <a:ea typeface="Roboto"/>
              <a:cs typeface="Roboto"/>
              <a:sym typeface="Roboto"/>
            </a:endParaRPr>
          </a:p>
        </p:txBody>
      </p:sp>
      <p:cxnSp>
        <p:nvCxnSpPr>
          <p:cNvPr id="868" name="Shape 868"/>
          <p:cNvCxnSpPr>
            <a:stCxn id="867" idx="3"/>
          </p:cNvCxnSpPr>
          <p:nvPr/>
        </p:nvCxnSpPr>
        <p:spPr>
          <a:xfrm>
            <a:off x="2740575" y="2207928"/>
            <a:ext cx="325200" cy="0"/>
          </a:xfrm>
          <a:prstGeom prst="straightConnector1">
            <a:avLst/>
          </a:prstGeom>
          <a:noFill/>
          <a:ln w="9525" cap="flat" cmpd="sng">
            <a:solidFill>
              <a:schemeClr val="dk1"/>
            </a:solidFill>
            <a:prstDash val="solid"/>
            <a:round/>
            <a:headEnd type="none" w="med" len="med"/>
            <a:tailEnd type="triangle" w="lg" len="lg"/>
          </a:ln>
        </p:spPr>
      </p:cxnSp>
      <p:sp>
        <p:nvSpPr>
          <p:cNvPr id="869" name="Shape 869"/>
          <p:cNvSpPr/>
          <p:nvPr/>
        </p:nvSpPr>
        <p:spPr>
          <a:xfrm>
            <a:off x="7836687" y="2057200"/>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lvl="0" algn="ctr">
              <a:lnSpc>
                <a:spcPts val="1050"/>
              </a:lnSpc>
              <a:buSzPct val="25000"/>
            </a:pPr>
            <a:r>
              <a:rPr lang="zh-CN" altLang="en-US" sz="1100" b="1" dirty="0" smtClean="0">
                <a:latin typeface="Roboto"/>
                <a:ea typeface="Roboto"/>
                <a:cs typeface="Roboto"/>
                <a:sym typeface="Roboto"/>
              </a:rPr>
              <a:t>输出：</a:t>
            </a:r>
          </a:p>
          <a:p>
            <a:pPr lvl="0" algn="ctr">
              <a:lnSpc>
                <a:spcPts val="1050"/>
              </a:lnSpc>
              <a:buSzPct val="25000"/>
            </a:pPr>
            <a:r>
              <a:rPr lang="zh-CN" altLang="en-US" sz="1100" b="1" dirty="0" smtClean="0">
                <a:latin typeface="Roboto"/>
                <a:ea typeface="Roboto"/>
                <a:cs typeface="Roboto"/>
                <a:sym typeface="Roboto"/>
              </a:rPr>
              <a:t>自由开源软件</a:t>
            </a:r>
          </a:p>
          <a:p>
            <a:pPr lvl="0" algn="ctr">
              <a:lnSpc>
                <a:spcPts val="1050"/>
              </a:lnSpc>
              <a:buSzPct val="25000"/>
            </a:pPr>
            <a:r>
              <a:rPr lang="en-US" altLang="zh-CN" sz="1100" b="1" dirty="0" smtClean="0">
                <a:latin typeface="Roboto"/>
                <a:ea typeface="Roboto"/>
                <a:cs typeface="Roboto"/>
                <a:sym typeface="Roboto"/>
              </a:rPr>
              <a:t>+</a:t>
            </a:r>
            <a:r>
              <a:rPr lang="zh-CN" altLang="en-US" sz="1100" b="1" dirty="0" smtClean="0">
                <a:latin typeface="Roboto"/>
                <a:ea typeface="Roboto"/>
                <a:cs typeface="Roboto"/>
                <a:sym typeface="Roboto"/>
              </a:rPr>
              <a:t>模组</a:t>
            </a:r>
          </a:p>
          <a:p>
            <a:pPr marL="0" marR="0" lvl="0" indent="0" algn="ctr" rtl="0">
              <a:lnSpc>
                <a:spcPts val="1050"/>
              </a:lnSpc>
              <a:spcBef>
                <a:spcPts val="0"/>
              </a:spcBef>
              <a:buSzPct val="25000"/>
              <a:buNone/>
            </a:pPr>
            <a:endParaRPr lang="en-US" sz="1100" b="1" dirty="0">
              <a:solidFill>
                <a:srgbClr val="000000"/>
              </a:solidFill>
              <a:latin typeface="Roboto"/>
              <a:ea typeface="Roboto"/>
              <a:cs typeface="Roboto"/>
              <a:sym typeface="Roboto"/>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874"/>
        <p:cNvGrpSpPr/>
        <p:nvPr/>
      </p:nvGrpSpPr>
      <p:grpSpPr>
        <a:xfrm>
          <a:off x="0" y="0"/>
          <a:ext cx="0" cy="0"/>
          <a:chOff x="0" y="0"/>
          <a:chExt cx="0" cy="0"/>
        </a:xfrm>
      </p:grpSpPr>
      <p:sp>
        <p:nvSpPr>
          <p:cNvPr id="875" name="Shape 875"/>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zh-TW" altLang="en-US" sz="4000" b="0" i="0" u="none" strike="noStrike" cap="none" dirty="0" smtClean="0">
                <a:solidFill>
                  <a:schemeClr val="dk2"/>
                </a:solidFill>
                <a:cs typeface="Roboto"/>
                <a:sym typeface="Roboto"/>
              </a:rPr>
              <a:t>检测你的了解程度</a:t>
            </a:r>
            <a:endParaRPr lang="en-US" sz="4000" b="0" i="0" u="none" strike="noStrike" cap="none" dirty="0">
              <a:solidFill>
                <a:schemeClr val="dk2"/>
              </a:solidFill>
              <a:cs typeface="Roboto"/>
              <a:sym typeface="Roboto"/>
            </a:endParaRPr>
          </a:p>
        </p:txBody>
      </p:sp>
      <p:sp>
        <p:nvSpPr>
          <p:cNvPr id="876" name="Shape 876"/>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lvl="0" indent="-182880">
              <a:spcBef>
                <a:spcPts val="0"/>
              </a:spcBef>
            </a:pPr>
            <a:r>
              <a:rPr lang="zh-TW" altLang="en-US" dirty="0" smtClean="0"/>
              <a:t>在合规尽职工作</a:t>
            </a:r>
            <a:r>
              <a:rPr lang="en-US" altLang="zh-TW" dirty="0" smtClean="0"/>
              <a:t>(compliance due diligence)</a:t>
            </a:r>
            <a:r>
              <a:rPr lang="zh-TW" altLang="en-US" dirty="0" smtClean="0"/>
              <a:t>里牵涉到哪些事项？</a:t>
            </a:r>
            <a:r>
              <a:rPr lang="en-US" altLang="zh-TW" dirty="0" smtClean="0"/>
              <a:t>(</a:t>
            </a:r>
            <a:r>
              <a:rPr lang="zh-TW" altLang="en-US" dirty="0" smtClean="0"/>
              <a:t>就我们的范例流程里高项次的步骤作说明</a:t>
            </a:r>
            <a:r>
              <a:rPr lang="en-US" altLang="zh-TW" dirty="0" smtClean="0"/>
              <a:t>)</a:t>
            </a:r>
            <a:r>
              <a:rPr lang="zh-TW" altLang="en-US" dirty="0" smtClean="0"/>
              <a:t> </a:t>
            </a:r>
            <a:endParaRPr lang="en-US" sz="2400" b="0" i="0" u="none" strike="noStrike" cap="none" dirty="0">
              <a:solidFill>
                <a:schemeClr val="dk1"/>
              </a:solidFill>
              <a:cs typeface="Roboto"/>
              <a:sym typeface="Roboto"/>
            </a:endParaRPr>
          </a:p>
          <a:p>
            <a:pPr marL="457200" marR="0" lvl="1" indent="-190500" algn="l" rtl="0">
              <a:spcBef>
                <a:spcPts val="400"/>
              </a:spcBef>
              <a:spcAft>
                <a:spcPts val="0"/>
              </a:spcAft>
              <a:buClr>
                <a:schemeClr val="accent1"/>
              </a:buClr>
              <a:buSzPct val="85000"/>
              <a:buFont typeface="Arial"/>
              <a:buChar char="•"/>
            </a:pPr>
            <a:r>
              <a:rPr lang="zh-TW" altLang="en-US" sz="1800" dirty="0" smtClean="0">
                <a:latin typeface="Times New Roman" pitchFamily="18" charset="0"/>
                <a:ea typeface="新細明體" pitchFamily="18" charset="-120"/>
              </a:rPr>
              <a:t>辨识</a:t>
            </a:r>
            <a:r>
              <a:rPr lang="en-US" altLang="zh-TW" sz="1800" b="0" i="0" u="none" strike="noStrike" cap="none" dirty="0" smtClean="0">
                <a:solidFill>
                  <a:schemeClr val="dk1"/>
                </a:solidFill>
                <a:latin typeface="Times New Roman" pitchFamily="18" charset="0"/>
                <a:ea typeface="新細明體" pitchFamily="18" charset="-120"/>
                <a:cs typeface="Roboto"/>
                <a:sym typeface="Roboto"/>
              </a:rPr>
              <a:t>(</a:t>
            </a:r>
            <a:r>
              <a:rPr lang="en-US" sz="1800" b="0" i="0" u="none" strike="noStrike" cap="none" dirty="0" smtClean="0">
                <a:solidFill>
                  <a:schemeClr val="dk1"/>
                </a:solidFill>
                <a:latin typeface="Times New Roman" pitchFamily="18" charset="0"/>
                <a:ea typeface="新細明體" pitchFamily="18" charset="-120"/>
                <a:cs typeface="Roboto"/>
                <a:sym typeface="Roboto"/>
              </a:rPr>
              <a:t>Identification)</a:t>
            </a:r>
            <a:endParaRPr lang="en-US" sz="1800" b="0" i="0" u="none" strike="noStrike" cap="none" dirty="0">
              <a:solidFill>
                <a:schemeClr val="dk1"/>
              </a:solidFill>
              <a:latin typeface="Times New Roman" pitchFamily="18" charset="0"/>
              <a:ea typeface="新細明體" pitchFamily="18" charset="-120"/>
              <a:cs typeface="Roboto"/>
              <a:sym typeface="Roboto"/>
            </a:endParaRPr>
          </a:p>
          <a:p>
            <a:pPr marL="457200" marR="0" lvl="1" indent="-190500" algn="l" rtl="0">
              <a:spcBef>
                <a:spcPts val="400"/>
              </a:spcBef>
              <a:spcAft>
                <a:spcPts val="0"/>
              </a:spcAft>
              <a:buClr>
                <a:schemeClr val="accent1"/>
              </a:buClr>
              <a:buSzPct val="85000"/>
              <a:buFont typeface="Arial"/>
              <a:buChar char="•"/>
            </a:pPr>
            <a:r>
              <a:rPr lang="zh-TW" altLang="en-US" sz="1800" dirty="0" smtClean="0">
                <a:latin typeface="Times New Roman" pitchFamily="18" charset="0"/>
                <a:ea typeface="新細明體" pitchFamily="18" charset="-120"/>
              </a:rPr>
              <a:t>稽核程序源代码</a:t>
            </a:r>
            <a:r>
              <a:rPr lang="en-US" altLang="zh-TW" sz="1800" dirty="0" smtClean="0">
                <a:latin typeface="Times New Roman" pitchFamily="18" charset="0"/>
                <a:ea typeface="新細明體" pitchFamily="18" charset="-120"/>
              </a:rPr>
              <a:t>(</a:t>
            </a:r>
            <a:r>
              <a:rPr lang="en-US" sz="1800" b="0" i="0" u="none" strike="noStrike" cap="none" dirty="0" smtClean="0">
                <a:solidFill>
                  <a:schemeClr val="dk1"/>
                </a:solidFill>
                <a:latin typeface="Times New Roman" pitchFamily="18" charset="0"/>
                <a:ea typeface="新細明體" pitchFamily="18" charset="-120"/>
                <a:cs typeface="Roboto"/>
                <a:sym typeface="Roboto"/>
              </a:rPr>
              <a:t>Audit </a:t>
            </a:r>
            <a:r>
              <a:rPr lang="en-US" sz="1800" b="0" i="0" u="none" strike="noStrike" cap="none" dirty="0">
                <a:solidFill>
                  <a:schemeClr val="dk1"/>
                </a:solidFill>
                <a:latin typeface="Times New Roman" pitchFamily="18" charset="0"/>
                <a:ea typeface="新細明體" pitchFamily="18" charset="-120"/>
                <a:cs typeface="Roboto"/>
                <a:sym typeface="Roboto"/>
              </a:rPr>
              <a:t>source </a:t>
            </a:r>
            <a:r>
              <a:rPr lang="en-US" sz="1800" b="0" i="0" u="none" strike="noStrike" cap="none" dirty="0" smtClean="0">
                <a:solidFill>
                  <a:schemeClr val="dk1"/>
                </a:solidFill>
                <a:latin typeface="Times New Roman" pitchFamily="18" charset="0"/>
                <a:ea typeface="新細明體" pitchFamily="18" charset="-120"/>
                <a:cs typeface="Roboto"/>
                <a:sym typeface="Roboto"/>
              </a:rPr>
              <a:t>code)</a:t>
            </a:r>
            <a:endParaRPr lang="en-US" sz="1800" b="0" i="0" u="none" strike="noStrike" cap="none" dirty="0">
              <a:solidFill>
                <a:schemeClr val="dk1"/>
              </a:solidFill>
              <a:latin typeface="Times New Roman" pitchFamily="18" charset="0"/>
              <a:ea typeface="新細明體" pitchFamily="18" charset="-120"/>
              <a:cs typeface="Roboto"/>
              <a:sym typeface="Roboto"/>
            </a:endParaRPr>
          </a:p>
          <a:p>
            <a:pPr marL="457200" marR="0" lvl="1" indent="-190500" algn="l" rtl="0">
              <a:spcBef>
                <a:spcPts val="400"/>
              </a:spcBef>
              <a:spcAft>
                <a:spcPts val="0"/>
              </a:spcAft>
              <a:buClr>
                <a:schemeClr val="accent1"/>
              </a:buClr>
              <a:buSzPct val="85000"/>
              <a:buFont typeface="Arial"/>
              <a:buChar char="•"/>
            </a:pPr>
            <a:r>
              <a:rPr lang="zh-TW" altLang="en-US" sz="1800" b="0" i="0" u="none" strike="noStrike" cap="none" dirty="0" smtClean="0">
                <a:solidFill>
                  <a:schemeClr val="dk1"/>
                </a:solidFill>
                <a:latin typeface="Times New Roman" pitchFamily="18" charset="0"/>
                <a:ea typeface="新細明體" pitchFamily="18" charset="-120"/>
                <a:cs typeface="Roboto"/>
                <a:sym typeface="Roboto"/>
              </a:rPr>
              <a:t>处理疑虑</a:t>
            </a:r>
            <a:r>
              <a:rPr lang="en-US" altLang="zh-TW" sz="1800" b="0" i="0" u="none" strike="noStrike" cap="none" dirty="0" smtClean="0">
                <a:solidFill>
                  <a:schemeClr val="dk1"/>
                </a:solidFill>
                <a:latin typeface="Times New Roman" pitchFamily="18" charset="0"/>
                <a:ea typeface="新細明體" pitchFamily="18" charset="-120"/>
                <a:cs typeface="Roboto"/>
                <a:sym typeface="Roboto"/>
              </a:rPr>
              <a:t>(</a:t>
            </a:r>
            <a:r>
              <a:rPr lang="en-US" sz="1800" b="0" i="0" u="none" strike="noStrike" cap="none" dirty="0" smtClean="0">
                <a:solidFill>
                  <a:schemeClr val="dk1"/>
                </a:solidFill>
                <a:latin typeface="Times New Roman" pitchFamily="18" charset="0"/>
                <a:ea typeface="新細明體" pitchFamily="18" charset="-120"/>
                <a:cs typeface="Roboto"/>
                <a:sym typeface="Roboto"/>
              </a:rPr>
              <a:t>Resolving issues)</a:t>
            </a:r>
            <a:endParaRPr lang="en-US" sz="1800" b="0" i="0" u="none" strike="noStrike" cap="none" dirty="0">
              <a:solidFill>
                <a:schemeClr val="dk1"/>
              </a:solidFill>
              <a:latin typeface="Times New Roman" pitchFamily="18" charset="0"/>
              <a:ea typeface="新細明體" pitchFamily="18" charset="-120"/>
              <a:cs typeface="Roboto"/>
              <a:sym typeface="Roboto"/>
            </a:endParaRPr>
          </a:p>
          <a:p>
            <a:pPr marL="457200" marR="0" lvl="1" indent="-190500" algn="l" rtl="0">
              <a:spcBef>
                <a:spcPts val="400"/>
              </a:spcBef>
              <a:spcAft>
                <a:spcPts val="0"/>
              </a:spcAft>
              <a:buClr>
                <a:schemeClr val="accent1"/>
              </a:buClr>
              <a:buSzPct val="85000"/>
              <a:buFont typeface="Arial"/>
              <a:buChar char="•"/>
            </a:pPr>
            <a:r>
              <a:rPr lang="zh-TW" altLang="en-US" sz="1800" b="0" i="0" u="none" strike="noStrike" cap="none" dirty="0" smtClean="0">
                <a:solidFill>
                  <a:schemeClr val="dk1"/>
                </a:solidFill>
                <a:latin typeface="Times New Roman" pitchFamily="18" charset="0"/>
                <a:ea typeface="新細明體" pitchFamily="18" charset="-120"/>
                <a:cs typeface="Roboto"/>
                <a:sym typeface="Roboto"/>
              </a:rPr>
              <a:t>执行审核</a:t>
            </a:r>
            <a:r>
              <a:rPr lang="en-US" altLang="zh-TW" sz="1800" b="0" i="0" u="none" strike="noStrike" cap="none" dirty="0" smtClean="0">
                <a:solidFill>
                  <a:schemeClr val="dk1"/>
                </a:solidFill>
                <a:latin typeface="Times New Roman" pitchFamily="18" charset="0"/>
                <a:ea typeface="新細明體" pitchFamily="18" charset="-120"/>
                <a:cs typeface="Roboto"/>
                <a:sym typeface="Roboto"/>
              </a:rPr>
              <a:t>(</a:t>
            </a:r>
            <a:r>
              <a:rPr lang="en-US" sz="1800" b="0" i="0" u="none" strike="noStrike" cap="none" dirty="0" smtClean="0">
                <a:solidFill>
                  <a:schemeClr val="dk1"/>
                </a:solidFill>
                <a:latin typeface="Times New Roman" pitchFamily="18" charset="0"/>
                <a:ea typeface="新細明體" pitchFamily="18" charset="-120"/>
                <a:cs typeface="Roboto"/>
                <a:sym typeface="Roboto"/>
              </a:rPr>
              <a:t>Performing reviews)</a:t>
            </a:r>
            <a:endParaRPr lang="en-US" sz="1800" b="0" i="0" u="none" strike="noStrike" cap="none" dirty="0">
              <a:solidFill>
                <a:schemeClr val="dk1"/>
              </a:solidFill>
              <a:latin typeface="Times New Roman" pitchFamily="18" charset="0"/>
              <a:ea typeface="新細明體" pitchFamily="18" charset="-120"/>
              <a:cs typeface="Roboto"/>
              <a:sym typeface="Roboto"/>
            </a:endParaRPr>
          </a:p>
          <a:p>
            <a:pPr marL="457200" marR="0" lvl="1" indent="-190500" algn="l" rtl="0">
              <a:spcBef>
                <a:spcPts val="400"/>
              </a:spcBef>
              <a:spcAft>
                <a:spcPts val="0"/>
              </a:spcAft>
              <a:buClr>
                <a:schemeClr val="accent1"/>
              </a:buClr>
              <a:buSzPct val="85000"/>
              <a:buFont typeface="Arial"/>
              <a:buChar char="•"/>
            </a:pPr>
            <a:r>
              <a:rPr lang="zh-TW" altLang="en-US" sz="1800" b="0" i="0" u="none" strike="noStrike" cap="none" dirty="0" smtClean="0">
                <a:solidFill>
                  <a:schemeClr val="dk1"/>
                </a:solidFill>
                <a:latin typeface="Times New Roman" pitchFamily="18" charset="0"/>
                <a:ea typeface="新細明體" pitchFamily="18" charset="-120"/>
                <a:cs typeface="Roboto"/>
                <a:sym typeface="Roboto"/>
              </a:rPr>
              <a:t>核可</a:t>
            </a:r>
            <a:r>
              <a:rPr lang="en-US" altLang="zh-TW" sz="1800" b="0" i="0" u="none" strike="noStrike" cap="none" dirty="0" smtClean="0">
                <a:solidFill>
                  <a:schemeClr val="dk1"/>
                </a:solidFill>
                <a:latin typeface="Times New Roman" pitchFamily="18" charset="0"/>
                <a:ea typeface="新細明體" pitchFamily="18" charset="-120"/>
                <a:cs typeface="Roboto"/>
                <a:sym typeface="Roboto"/>
              </a:rPr>
              <a:t>(</a:t>
            </a:r>
            <a:r>
              <a:rPr lang="en-US" sz="1800" b="0" i="0" u="none" strike="noStrike" cap="none" dirty="0" smtClean="0">
                <a:solidFill>
                  <a:schemeClr val="dk1"/>
                </a:solidFill>
                <a:latin typeface="Times New Roman" pitchFamily="18" charset="0"/>
                <a:ea typeface="新細明體" pitchFamily="18" charset="-120"/>
                <a:cs typeface="Roboto"/>
                <a:sym typeface="Roboto"/>
              </a:rPr>
              <a:t>Approvals)</a:t>
            </a:r>
            <a:endParaRPr lang="en-US" sz="1800" b="0" i="0" u="none" strike="noStrike" cap="none" dirty="0">
              <a:solidFill>
                <a:schemeClr val="dk1"/>
              </a:solidFill>
              <a:latin typeface="Times New Roman" pitchFamily="18" charset="0"/>
              <a:ea typeface="新細明體" pitchFamily="18" charset="-120"/>
              <a:cs typeface="Roboto"/>
              <a:sym typeface="Roboto"/>
            </a:endParaRPr>
          </a:p>
          <a:p>
            <a:pPr marL="457200" marR="0" lvl="1" indent="-190500" algn="l" rtl="0">
              <a:spcBef>
                <a:spcPts val="400"/>
              </a:spcBef>
              <a:spcAft>
                <a:spcPts val="0"/>
              </a:spcAft>
              <a:buClr>
                <a:schemeClr val="accent1"/>
              </a:buClr>
              <a:buSzPct val="85000"/>
              <a:buFont typeface="Arial"/>
              <a:buChar char="•"/>
            </a:pPr>
            <a:r>
              <a:rPr lang="zh-TW" altLang="en-US" sz="1800" dirty="0" smtClean="0">
                <a:latin typeface="Times New Roman" pitchFamily="18" charset="0"/>
                <a:ea typeface="新細明體" pitchFamily="18" charset="-120"/>
              </a:rPr>
              <a:t>纪录</a:t>
            </a:r>
            <a:r>
              <a:rPr lang="en-US" altLang="zh-TW" sz="1800" b="0" i="0" u="none" strike="noStrike" cap="none" dirty="0" smtClean="0">
                <a:solidFill>
                  <a:schemeClr val="dk1"/>
                </a:solidFill>
                <a:latin typeface="Times New Roman" pitchFamily="18" charset="0"/>
                <a:ea typeface="新細明體" pitchFamily="18" charset="-120"/>
                <a:cs typeface="Roboto"/>
                <a:sym typeface="Roboto"/>
              </a:rPr>
              <a:t>/</a:t>
            </a:r>
            <a:r>
              <a:rPr lang="zh-TW" altLang="en-US" sz="1800" b="0" i="0" u="none" strike="noStrike" cap="none" dirty="0" smtClean="0">
                <a:solidFill>
                  <a:schemeClr val="dk1"/>
                </a:solidFill>
                <a:latin typeface="Times New Roman" pitchFamily="18" charset="0"/>
                <a:ea typeface="新細明體" pitchFamily="18" charset="-120"/>
                <a:cs typeface="Roboto"/>
                <a:sym typeface="Roboto"/>
              </a:rPr>
              <a:t>追踪核可</a:t>
            </a:r>
            <a:r>
              <a:rPr lang="en-US" altLang="zh-TW" sz="1800" b="0" i="0" u="none" strike="noStrike" cap="none" dirty="0" smtClean="0">
                <a:solidFill>
                  <a:schemeClr val="dk1"/>
                </a:solidFill>
                <a:latin typeface="Times New Roman" pitchFamily="18" charset="0"/>
                <a:ea typeface="新細明體" pitchFamily="18" charset="-120"/>
                <a:cs typeface="Roboto"/>
                <a:sym typeface="Roboto"/>
              </a:rPr>
              <a:t>(</a:t>
            </a:r>
            <a:r>
              <a:rPr lang="en-US" sz="1800" b="0" i="0" u="none" strike="noStrike" cap="none" dirty="0" smtClean="0">
                <a:solidFill>
                  <a:schemeClr val="dk1"/>
                </a:solidFill>
                <a:latin typeface="Times New Roman" pitchFamily="18" charset="0"/>
                <a:ea typeface="新細明體" pitchFamily="18" charset="-120"/>
                <a:cs typeface="Roboto"/>
                <a:sym typeface="Roboto"/>
              </a:rPr>
              <a:t>Registration/approval tracking)</a:t>
            </a:r>
            <a:endParaRPr lang="en-US" sz="1800" b="0" i="0" u="none" strike="noStrike" cap="none" dirty="0">
              <a:solidFill>
                <a:schemeClr val="dk1"/>
              </a:solidFill>
              <a:latin typeface="Times New Roman" pitchFamily="18" charset="0"/>
              <a:ea typeface="新細明體" pitchFamily="18" charset="-120"/>
              <a:cs typeface="Roboto"/>
              <a:sym typeface="Roboto"/>
            </a:endParaRPr>
          </a:p>
          <a:p>
            <a:pPr marL="457200" marR="0" lvl="1" indent="-190500" algn="l" rtl="0">
              <a:spcBef>
                <a:spcPts val="400"/>
              </a:spcBef>
              <a:spcAft>
                <a:spcPts val="0"/>
              </a:spcAft>
              <a:buClr>
                <a:schemeClr val="accent1"/>
              </a:buClr>
              <a:buSzPct val="85000"/>
              <a:buFont typeface="Arial"/>
              <a:buChar char="•"/>
            </a:pPr>
            <a:r>
              <a:rPr lang="zh-TW" altLang="en-US" sz="1800" dirty="0" smtClean="0">
                <a:latin typeface="Times New Roman" pitchFamily="18" charset="0"/>
                <a:ea typeface="新細明體" pitchFamily="18" charset="-120"/>
              </a:rPr>
              <a:t>声明</a:t>
            </a:r>
            <a:r>
              <a:rPr lang="en-US" altLang="zh-TW" sz="1800" b="0" i="0" u="none" strike="noStrike" cap="none" dirty="0" smtClean="0">
                <a:solidFill>
                  <a:schemeClr val="dk1"/>
                </a:solidFill>
                <a:latin typeface="Times New Roman" pitchFamily="18" charset="0"/>
                <a:ea typeface="新細明體" pitchFamily="18" charset="-120"/>
                <a:cs typeface="Roboto"/>
                <a:sym typeface="Roboto"/>
              </a:rPr>
              <a:t>(</a:t>
            </a:r>
            <a:r>
              <a:rPr lang="en-US" sz="1800" b="0" i="0" u="none" strike="noStrike" cap="none" dirty="0" smtClean="0">
                <a:solidFill>
                  <a:schemeClr val="dk1"/>
                </a:solidFill>
                <a:latin typeface="Times New Roman" pitchFamily="18" charset="0"/>
                <a:ea typeface="新細明體" pitchFamily="18" charset="-120"/>
                <a:cs typeface="Roboto"/>
                <a:sym typeface="Roboto"/>
              </a:rPr>
              <a:t>Notices)</a:t>
            </a:r>
            <a:endParaRPr lang="en-US" sz="1800" b="0" i="0" u="none" strike="noStrike" cap="none" dirty="0">
              <a:solidFill>
                <a:schemeClr val="dk1"/>
              </a:solidFill>
              <a:latin typeface="Times New Roman" pitchFamily="18" charset="0"/>
              <a:ea typeface="新細明體" pitchFamily="18" charset="-120"/>
              <a:cs typeface="Roboto"/>
              <a:sym typeface="Roboto"/>
            </a:endParaRPr>
          </a:p>
          <a:p>
            <a:pPr marL="457200" marR="0" lvl="1" indent="-190500" algn="l" rtl="0">
              <a:spcBef>
                <a:spcPts val="400"/>
              </a:spcBef>
              <a:spcAft>
                <a:spcPts val="0"/>
              </a:spcAft>
              <a:buClr>
                <a:schemeClr val="accent1"/>
              </a:buClr>
              <a:buSzPct val="85000"/>
              <a:buFont typeface="Arial"/>
              <a:buChar char="•"/>
            </a:pPr>
            <a:r>
              <a:rPr lang="zh-TW" altLang="en-US" sz="1800" dirty="0" smtClean="0">
                <a:latin typeface="Times New Roman" pitchFamily="18" charset="0"/>
                <a:ea typeface="新細明體" pitchFamily="18" charset="-120"/>
              </a:rPr>
              <a:t>发行前的验证</a:t>
            </a:r>
            <a:r>
              <a:rPr lang="en-US" altLang="zh-TW" sz="1800" dirty="0" smtClean="0">
                <a:latin typeface="Times New Roman" pitchFamily="18" charset="0"/>
                <a:ea typeface="新細明體" pitchFamily="18" charset="-120"/>
              </a:rPr>
              <a:t>(</a:t>
            </a:r>
            <a:r>
              <a:rPr lang="en-US" sz="1800" b="0" i="0" u="none" strike="noStrike" cap="none" dirty="0" smtClean="0">
                <a:solidFill>
                  <a:schemeClr val="dk1"/>
                </a:solidFill>
                <a:latin typeface="Times New Roman" pitchFamily="18" charset="0"/>
                <a:ea typeface="新細明體" pitchFamily="18" charset="-120"/>
                <a:cs typeface="Roboto"/>
                <a:sym typeface="Roboto"/>
              </a:rPr>
              <a:t>Pre-distribution verifications)</a:t>
            </a:r>
            <a:endParaRPr lang="en-US" sz="1800" b="0" i="0" u="none" strike="noStrike" cap="none" dirty="0">
              <a:solidFill>
                <a:schemeClr val="dk1"/>
              </a:solidFill>
              <a:latin typeface="Times New Roman" pitchFamily="18" charset="0"/>
              <a:ea typeface="新細明體" pitchFamily="18" charset="-120"/>
              <a:cs typeface="Roboto"/>
              <a:sym typeface="Roboto"/>
            </a:endParaRPr>
          </a:p>
          <a:p>
            <a:pPr marL="457200" marR="0" lvl="1" indent="-190500" algn="l" rtl="0">
              <a:spcBef>
                <a:spcPts val="400"/>
              </a:spcBef>
              <a:spcAft>
                <a:spcPts val="0"/>
              </a:spcAft>
              <a:buClr>
                <a:schemeClr val="accent1"/>
              </a:buClr>
              <a:buSzPct val="85000"/>
              <a:buFont typeface="Arial"/>
              <a:buChar char="•"/>
            </a:pPr>
            <a:r>
              <a:rPr lang="zh-TW" altLang="en-US" sz="1800" dirty="0" smtClean="0">
                <a:latin typeface="Times New Roman" pitchFamily="18" charset="0"/>
                <a:ea typeface="新細明體" pitchFamily="18" charset="-120"/>
              </a:rPr>
              <a:t>相应程序源代码的发行</a:t>
            </a:r>
            <a:r>
              <a:rPr lang="en-US" altLang="zh-TW" sz="1800" dirty="0" smtClean="0">
                <a:latin typeface="Times New Roman" pitchFamily="18" charset="0"/>
                <a:ea typeface="新細明體" pitchFamily="18" charset="-120"/>
              </a:rPr>
              <a:t>(</a:t>
            </a:r>
            <a:r>
              <a:rPr lang="en-US" sz="1800" b="0" i="0" u="none" strike="noStrike" cap="none" dirty="0" smtClean="0">
                <a:solidFill>
                  <a:schemeClr val="dk1"/>
                </a:solidFill>
                <a:latin typeface="Times New Roman" pitchFamily="18" charset="0"/>
                <a:ea typeface="新細明體" pitchFamily="18" charset="-120"/>
                <a:cs typeface="Roboto"/>
                <a:sym typeface="Roboto"/>
              </a:rPr>
              <a:t>Accompanying </a:t>
            </a:r>
            <a:r>
              <a:rPr lang="en-US" sz="1800" b="0" i="0" u="none" strike="noStrike" cap="none" dirty="0">
                <a:solidFill>
                  <a:schemeClr val="dk1"/>
                </a:solidFill>
                <a:latin typeface="Times New Roman" pitchFamily="18" charset="0"/>
                <a:ea typeface="新細明體" pitchFamily="18" charset="-120"/>
                <a:cs typeface="Roboto"/>
                <a:sym typeface="Roboto"/>
              </a:rPr>
              <a:t>source code </a:t>
            </a:r>
            <a:r>
              <a:rPr lang="en-US" sz="1800" b="0" i="0" u="none" strike="noStrike" cap="none" dirty="0" smtClean="0">
                <a:solidFill>
                  <a:schemeClr val="dk1"/>
                </a:solidFill>
                <a:latin typeface="Times New Roman" pitchFamily="18" charset="0"/>
                <a:ea typeface="新細明體" pitchFamily="18" charset="-120"/>
                <a:cs typeface="Roboto"/>
                <a:sym typeface="Roboto"/>
              </a:rPr>
              <a:t>distribution)</a:t>
            </a:r>
            <a:endParaRPr lang="en-US" sz="1800" b="0" i="0" u="none" strike="noStrike" cap="none" dirty="0">
              <a:solidFill>
                <a:schemeClr val="dk1"/>
              </a:solidFill>
              <a:latin typeface="Times New Roman" pitchFamily="18" charset="0"/>
              <a:ea typeface="新細明體" pitchFamily="18" charset="-120"/>
              <a:cs typeface="Roboto"/>
              <a:sym typeface="Roboto"/>
            </a:endParaRPr>
          </a:p>
          <a:p>
            <a:pPr marL="457200" marR="0" lvl="1" indent="-190500" algn="l" rtl="0">
              <a:spcBef>
                <a:spcPts val="400"/>
              </a:spcBef>
              <a:spcAft>
                <a:spcPts val="0"/>
              </a:spcAft>
              <a:buClr>
                <a:schemeClr val="accent1"/>
              </a:buClr>
              <a:buSzPct val="85000"/>
              <a:buFont typeface="Arial"/>
              <a:buChar char="•"/>
            </a:pPr>
            <a:r>
              <a:rPr lang="zh-TW" altLang="en-US" sz="1800" dirty="0" smtClean="0">
                <a:latin typeface="Times New Roman" pitchFamily="18" charset="0"/>
                <a:ea typeface="新細明體" pitchFamily="18" charset="-120"/>
              </a:rPr>
              <a:t>验证</a:t>
            </a:r>
            <a:r>
              <a:rPr lang="en-US" altLang="zh-TW" sz="1800" b="0" i="0" u="none" strike="noStrike" cap="none" dirty="0" smtClean="0">
                <a:solidFill>
                  <a:schemeClr val="dk1"/>
                </a:solidFill>
                <a:latin typeface="Times New Roman" pitchFamily="18" charset="0"/>
                <a:ea typeface="新細明體" pitchFamily="18" charset="-120"/>
                <a:cs typeface="Roboto"/>
                <a:sym typeface="Roboto"/>
              </a:rPr>
              <a:t>(</a:t>
            </a:r>
            <a:r>
              <a:rPr lang="en-US" sz="1800" b="0" i="0" u="none" strike="noStrike" cap="none" dirty="0" smtClean="0">
                <a:solidFill>
                  <a:schemeClr val="dk1"/>
                </a:solidFill>
                <a:latin typeface="Times New Roman" pitchFamily="18" charset="0"/>
                <a:ea typeface="新細明體" pitchFamily="18" charset="-120"/>
                <a:cs typeface="Roboto"/>
                <a:sym typeface="Roboto"/>
              </a:rPr>
              <a:t>Verification)</a:t>
            </a:r>
            <a:endParaRPr lang="en-US" sz="1800" b="0" i="0" u="none" strike="noStrike" cap="none" dirty="0">
              <a:solidFill>
                <a:schemeClr val="dk1"/>
              </a:solidFill>
              <a:latin typeface="Times New Roman" pitchFamily="18" charset="0"/>
              <a:ea typeface="新細明體" pitchFamily="18" charset="-120"/>
              <a:cs typeface="Roboto"/>
              <a:sym typeface="Roboto"/>
            </a:endParaRPr>
          </a:p>
          <a:p>
            <a:pPr marL="182880" marR="0" lvl="0" indent="-182880" algn="l" rtl="0">
              <a:spcBef>
                <a:spcPts val="480"/>
              </a:spcBef>
              <a:buClr>
                <a:schemeClr val="accent1"/>
              </a:buClr>
              <a:buSzPct val="85000"/>
              <a:buFont typeface="Arial"/>
              <a:buChar char="•"/>
            </a:pPr>
            <a:r>
              <a:rPr lang="zh-TW" altLang="en-US" dirty="0" smtClean="0"/>
              <a:t>什麽是结构性审核要追求的？</a:t>
            </a:r>
            <a:endParaRPr lang="en-US" sz="2400" b="0" i="0" u="none" strike="noStrike" cap="none" dirty="0">
              <a:solidFill>
                <a:schemeClr val="dk1"/>
              </a:solidFill>
              <a:cs typeface="Roboto"/>
              <a:sym typeface="Roboto"/>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881"/>
        <p:cNvGrpSpPr/>
        <p:nvPr/>
      </p:nvGrpSpPr>
      <p:grpSpPr>
        <a:xfrm>
          <a:off x="0" y="0"/>
          <a:ext cx="0" cy="0"/>
          <a:chOff x="0" y="0"/>
          <a:chExt cx="0" cy="0"/>
        </a:xfrm>
      </p:grpSpPr>
      <p:sp>
        <p:nvSpPr>
          <p:cNvPr id="882" name="Shape 882"/>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Roboto"/>
              <a:buNone/>
            </a:pPr>
            <a:r>
              <a:rPr lang="zh-TW" altLang="en-US" dirty="0" smtClean="0"/>
              <a:t>章节七</a:t>
            </a:r>
            <a:endParaRPr lang="en-US" sz="3200" b="0" i="0" u="none" strike="noStrike" cap="none" dirty="0">
              <a:solidFill>
                <a:schemeClr val="lt2"/>
              </a:solidFill>
              <a:latin typeface="Roboto"/>
              <a:ea typeface="Roboto"/>
              <a:cs typeface="Roboto"/>
              <a:sym typeface="Roboto"/>
            </a:endParaRPr>
          </a:p>
        </p:txBody>
      </p:sp>
      <p:sp>
        <p:nvSpPr>
          <p:cNvPr id="883" name="Shape 883"/>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Arial"/>
              <a:buNone/>
            </a:pPr>
            <a:r>
              <a:rPr lang="zh-TW" altLang="en-US" sz="4800" b="0" i="0" u="none" strike="noStrike" cap="none" dirty="0" smtClean="0">
                <a:solidFill>
                  <a:schemeClr val="lt2"/>
                </a:solidFill>
                <a:cs typeface="Roboto Medium"/>
                <a:sym typeface="Roboto Medium"/>
              </a:rPr>
              <a:t>避开合规陷阱</a:t>
            </a:r>
            <a:endParaRPr lang="en-US" sz="4800" b="0" i="0" u="none" strike="noStrike" cap="none" dirty="0">
              <a:solidFill>
                <a:schemeClr val="lt2"/>
              </a:solidFill>
              <a:cs typeface="Roboto Medium"/>
              <a:sym typeface="Roboto Medium"/>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888"/>
        <p:cNvGrpSpPr/>
        <p:nvPr/>
      </p:nvGrpSpPr>
      <p:grpSpPr>
        <a:xfrm>
          <a:off x="0" y="0"/>
          <a:ext cx="0" cy="0"/>
          <a:chOff x="0" y="0"/>
          <a:chExt cx="0" cy="0"/>
        </a:xfrm>
      </p:grpSpPr>
      <p:sp>
        <p:nvSpPr>
          <p:cNvPr id="889" name="Shape 889"/>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zh-TW" altLang="en-US" sz="4000" b="0" i="0" u="none" strike="noStrike" cap="none" dirty="0" smtClean="0">
                <a:solidFill>
                  <a:schemeClr val="dk2"/>
                </a:solidFill>
                <a:cs typeface="Roboto"/>
                <a:sym typeface="Roboto"/>
              </a:rPr>
              <a:t>合规陷阱</a:t>
            </a:r>
            <a:endParaRPr lang="en-US" sz="4000" b="0" i="0" u="none" strike="noStrike" cap="none" dirty="0">
              <a:solidFill>
                <a:schemeClr val="dk2"/>
              </a:solidFill>
              <a:cs typeface="Roboto"/>
              <a:sym typeface="Roboto"/>
            </a:endParaRPr>
          </a:p>
        </p:txBody>
      </p:sp>
      <p:sp>
        <p:nvSpPr>
          <p:cNvPr id="890" name="Shape 890"/>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0" lvl="0" indent="0">
              <a:spcBef>
                <a:spcPts val="0"/>
              </a:spcBef>
              <a:buSzPct val="25000"/>
              <a:buNone/>
            </a:pPr>
            <a:r>
              <a:rPr lang="zh-TW" altLang="en-US" dirty="0" smtClean="0"/>
              <a:t>这个章节将会描述一些潜在的合规陷阱，以在合规程序中避免之：</a:t>
            </a:r>
            <a:endParaRPr lang="en-US" altLang="zh-TW" dirty="0" smtClean="0"/>
          </a:p>
          <a:p>
            <a:pPr marL="0" lvl="0" indent="0">
              <a:spcBef>
                <a:spcPts val="0"/>
              </a:spcBef>
              <a:buSzPct val="25000"/>
              <a:buNone/>
            </a:pPr>
            <a:endParaRPr lang="en-US" sz="2400" b="0" i="0" u="none" strike="noStrike" cap="none" dirty="0">
              <a:solidFill>
                <a:schemeClr val="dk1"/>
              </a:solidFill>
              <a:cs typeface="Roboto"/>
              <a:sym typeface="Roboto"/>
            </a:endParaRPr>
          </a:p>
          <a:p>
            <a:pPr marL="457200" lvl="0" indent="-457200">
              <a:buFont typeface="Arial"/>
              <a:buAutoNum type="arabicPeriod"/>
            </a:pPr>
            <a:r>
              <a:rPr lang="zh-TW" altLang="en-US" dirty="0" smtClean="0"/>
              <a:t>知识财产</a:t>
            </a:r>
            <a:r>
              <a:rPr lang="en-US" altLang="zh-TW" dirty="0" smtClean="0"/>
              <a:t>(IP)</a:t>
            </a:r>
            <a:r>
              <a:rPr lang="zh-TW" altLang="en-US" dirty="0" smtClean="0"/>
              <a:t>陷阱</a:t>
            </a:r>
            <a:endParaRPr lang="en-US" sz="2400" b="0" i="0" u="none" strike="noStrike" cap="none" dirty="0">
              <a:solidFill>
                <a:schemeClr val="dk1"/>
              </a:solidFill>
              <a:cs typeface="Roboto"/>
              <a:sym typeface="Roboto"/>
            </a:endParaRPr>
          </a:p>
          <a:p>
            <a:pPr marL="457200" marR="0" lvl="0" indent="-457200" algn="l" rtl="0">
              <a:spcBef>
                <a:spcPts val="480"/>
              </a:spcBef>
              <a:spcAft>
                <a:spcPts val="0"/>
              </a:spcAft>
              <a:buClr>
                <a:schemeClr val="accent1"/>
              </a:buClr>
              <a:buSzPct val="85000"/>
              <a:buFont typeface="Arial"/>
              <a:buAutoNum type="arabicPeriod"/>
            </a:pPr>
            <a:r>
              <a:rPr lang="zh-TW" altLang="en-US" sz="2400" b="0" i="0" u="none" strike="noStrike" cap="none" dirty="0" smtClean="0">
                <a:solidFill>
                  <a:schemeClr val="dk1"/>
                </a:solidFill>
                <a:cs typeface="Roboto"/>
                <a:sym typeface="Roboto"/>
              </a:rPr>
              <a:t>许可证合规陷阱</a:t>
            </a:r>
            <a:endParaRPr lang="en-US" sz="2400" b="0" i="0" u="none" strike="noStrike" cap="none" dirty="0">
              <a:solidFill>
                <a:schemeClr val="dk1"/>
              </a:solidFill>
              <a:cs typeface="Roboto"/>
              <a:sym typeface="Roboto"/>
            </a:endParaRPr>
          </a:p>
          <a:p>
            <a:pPr marL="457200" marR="0" lvl="0" indent="-457200" algn="l" rtl="0">
              <a:spcBef>
                <a:spcPts val="480"/>
              </a:spcBef>
              <a:spcAft>
                <a:spcPts val="0"/>
              </a:spcAft>
              <a:buClr>
                <a:schemeClr val="accent1"/>
              </a:buClr>
              <a:buSzPct val="85000"/>
              <a:buFont typeface="Arial"/>
              <a:buAutoNum type="arabicPeriod"/>
            </a:pPr>
            <a:r>
              <a:rPr lang="zh-TW" altLang="en-US" sz="2400" b="0" i="0" u="none" strike="noStrike" cap="none" dirty="0" smtClean="0">
                <a:solidFill>
                  <a:schemeClr val="dk1"/>
                </a:solidFill>
                <a:cs typeface="Roboto"/>
                <a:sym typeface="Roboto"/>
              </a:rPr>
              <a:t>合规流程陷阱</a:t>
            </a:r>
            <a:endParaRPr lang="en-US" sz="2400" b="0" i="0" u="none" strike="noStrike" cap="none" dirty="0">
              <a:solidFill>
                <a:schemeClr val="dk1"/>
              </a:solidFill>
              <a:cs typeface="Roboto"/>
              <a:sym typeface="Roboto"/>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895"/>
        <p:cNvGrpSpPr/>
        <p:nvPr/>
      </p:nvGrpSpPr>
      <p:grpSpPr>
        <a:xfrm>
          <a:off x="0" y="0"/>
          <a:ext cx="0" cy="0"/>
          <a:chOff x="0" y="0"/>
          <a:chExt cx="0" cy="0"/>
        </a:xfrm>
      </p:grpSpPr>
      <p:sp>
        <p:nvSpPr>
          <p:cNvPr id="896" name="Shape 896"/>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zh-TW" altLang="en-US" dirty="0" smtClean="0"/>
              <a:t>知识财产陷阱</a:t>
            </a:r>
            <a:endParaRPr lang="en-US" sz="4000" b="0" i="0" u="none" strike="noStrike" cap="none" dirty="0">
              <a:solidFill>
                <a:schemeClr val="dk2"/>
              </a:solidFill>
              <a:latin typeface="Roboto"/>
              <a:ea typeface="Roboto"/>
              <a:cs typeface="Roboto"/>
              <a:sym typeface="Roboto"/>
            </a:endParaRPr>
          </a:p>
        </p:txBody>
      </p:sp>
      <p:graphicFrame>
        <p:nvGraphicFramePr>
          <p:cNvPr id="897" name="Shape 897"/>
          <p:cNvGraphicFramePr/>
          <p:nvPr/>
        </p:nvGraphicFramePr>
        <p:xfrm>
          <a:off x="667318" y="1590440"/>
          <a:ext cx="10720150" cy="4651450"/>
        </p:xfrm>
        <a:graphic>
          <a:graphicData uri="http://schemas.openxmlformats.org/drawingml/2006/table">
            <a:tbl>
              <a:tblPr>
                <a:noFill/>
                <a:tableStyleId>{3008B7F7-1031-4B05-B229-2884EDF7C79B}</a:tableStyleId>
              </a:tblPr>
              <a:tblGrid>
                <a:gridCol w="3659900"/>
                <a:gridCol w="3529125"/>
                <a:gridCol w="3531125"/>
              </a:tblGrid>
              <a:tr h="457325">
                <a:tc>
                  <a:txBody>
                    <a:bodyPr/>
                    <a:lstStyle/>
                    <a:p>
                      <a:pPr marL="342900" marR="0" lvl="0" indent="-342900" algn="ctr" rtl="0">
                        <a:lnSpc>
                          <a:spcPct val="100000"/>
                        </a:lnSpc>
                        <a:spcBef>
                          <a:spcPts val="0"/>
                        </a:spcBef>
                        <a:spcAft>
                          <a:spcPts val="0"/>
                        </a:spcAft>
                        <a:buClr>
                          <a:schemeClr val="dk1"/>
                        </a:buClr>
                        <a:buSzPct val="25000"/>
                        <a:buFont typeface="Roboto"/>
                        <a:buNone/>
                      </a:pPr>
                      <a:r>
                        <a:rPr lang="zh-TW" altLang="en-US" sz="1600" b="1" i="0" u="none" strike="noStrike" cap="none" dirty="0" smtClean="0">
                          <a:solidFill>
                            <a:schemeClr val="dk1"/>
                          </a:solidFill>
                          <a:latin typeface="Times New Roman" pitchFamily="18" charset="0"/>
                          <a:ea typeface="新細明體" pitchFamily="18" charset="-120"/>
                          <a:cs typeface="Roboto"/>
                          <a:sym typeface="Roboto"/>
                        </a:rPr>
                        <a:t>类型</a:t>
                      </a:r>
                      <a:r>
                        <a:rPr lang="en-US" sz="1600" b="1" i="0" u="none" strike="noStrike" cap="none" dirty="0" smtClean="0">
                          <a:solidFill>
                            <a:schemeClr val="dk1"/>
                          </a:solidFill>
                          <a:latin typeface="Times New Roman" pitchFamily="18" charset="0"/>
                          <a:ea typeface="新細明體" pitchFamily="18" charset="-120"/>
                          <a:cs typeface="Roboto"/>
                          <a:sym typeface="Roboto"/>
                        </a:rPr>
                        <a:t> </a:t>
                      </a:r>
                      <a:r>
                        <a:rPr lang="en-US" sz="1600" b="1" i="0" u="none" strike="noStrike" cap="none" dirty="0">
                          <a:solidFill>
                            <a:schemeClr val="dk1"/>
                          </a:solidFill>
                          <a:latin typeface="Times New Roman" pitchFamily="18" charset="0"/>
                          <a:ea typeface="新細明體" pitchFamily="18" charset="-120"/>
                          <a:cs typeface="Roboto"/>
                          <a:sym typeface="Roboto"/>
                        </a:rPr>
                        <a:t>&amp; </a:t>
                      </a:r>
                      <a:r>
                        <a:rPr lang="zh-TW" altLang="en-US" sz="1600" b="1" i="0" u="none" strike="noStrike" cap="none" dirty="0" smtClean="0">
                          <a:solidFill>
                            <a:schemeClr val="dk1"/>
                          </a:solidFill>
                          <a:latin typeface="Times New Roman" pitchFamily="18" charset="0"/>
                          <a:ea typeface="新細明體" pitchFamily="18" charset="-120"/>
                          <a:cs typeface="Roboto"/>
                          <a:sym typeface="Roboto"/>
                        </a:rPr>
                        <a:t>描述</a:t>
                      </a:r>
                      <a:endParaRPr lang="en-US" sz="1600" b="1" i="0" u="none" strike="noStrike" cap="none" dirty="0">
                        <a:solidFill>
                          <a:schemeClr val="dk1"/>
                        </a:solidFill>
                        <a:latin typeface="Times New Roman" pitchFamily="18" charset="0"/>
                        <a:ea typeface="新細明體" pitchFamily="18" charset="-120"/>
                        <a:cs typeface="Roboto"/>
                        <a:sym typeface="Roboto"/>
                      </a:endParaRPr>
                    </a:p>
                  </a:txBody>
                  <a:tcPr marL="92275" marR="92275"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600" b="1" i="0" u="none" strike="noStrike" cap="none" dirty="0">
                          <a:solidFill>
                            <a:schemeClr val="dk1"/>
                          </a:solidFill>
                          <a:latin typeface="Times New Roman" pitchFamily="18" charset="0"/>
                          <a:ea typeface="新細明體" pitchFamily="18" charset="-120"/>
                          <a:cs typeface="Roboto"/>
                          <a:sym typeface="Roboto"/>
                        </a:rPr>
                        <a:t> </a:t>
                      </a:r>
                      <a:r>
                        <a:rPr lang="zh-TW" altLang="en-US" sz="1600" b="1" i="0" u="none" strike="noStrike" cap="none" dirty="0" smtClean="0">
                          <a:solidFill>
                            <a:srgbClr val="292934"/>
                          </a:solidFill>
                          <a:latin typeface="Times New Roman" pitchFamily="18" charset="0"/>
                          <a:ea typeface="新細明體" pitchFamily="18" charset="-120"/>
                          <a:cs typeface="Roboto"/>
                          <a:sym typeface="Roboto"/>
                        </a:rPr>
                        <a:t>发现</a:t>
                      </a:r>
                      <a:endParaRPr lang="en-US" sz="1600" b="1" i="0" u="none" strike="noStrike" cap="none" dirty="0">
                        <a:solidFill>
                          <a:srgbClr val="292934"/>
                        </a:solidFill>
                        <a:latin typeface="Times New Roman" pitchFamily="18" charset="0"/>
                        <a:ea typeface="新細明體" pitchFamily="18" charset="-120"/>
                        <a:cs typeface="Roboto"/>
                        <a:sym typeface="Roboto"/>
                      </a:endParaRPr>
                    </a:p>
                  </a:txBody>
                  <a:tcPr marL="92275" marR="92275"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ctr" rtl="0">
                        <a:lnSpc>
                          <a:spcPct val="100000"/>
                        </a:lnSpc>
                        <a:spcBef>
                          <a:spcPts val="0"/>
                        </a:spcBef>
                        <a:spcAft>
                          <a:spcPts val="0"/>
                        </a:spcAft>
                        <a:buClr>
                          <a:schemeClr val="dk1"/>
                        </a:buClr>
                        <a:buSzPct val="25000"/>
                        <a:buFont typeface="Roboto"/>
                        <a:buNone/>
                      </a:pPr>
                      <a:r>
                        <a:rPr lang="zh-TW" altLang="en-US" sz="1600" b="1" i="0" u="none" strike="noStrike" cap="none" dirty="0" smtClean="0">
                          <a:solidFill>
                            <a:schemeClr val="dk1"/>
                          </a:solidFill>
                          <a:latin typeface="Times New Roman" pitchFamily="18" charset="0"/>
                          <a:ea typeface="新細明體" pitchFamily="18" charset="-120"/>
                          <a:cs typeface="Roboto"/>
                          <a:sym typeface="Roboto"/>
                        </a:rPr>
                        <a:t>避免</a:t>
                      </a:r>
                      <a:endParaRPr lang="en-US" sz="1600" b="1" i="0" u="none" strike="noStrike" cap="none" dirty="0">
                        <a:solidFill>
                          <a:schemeClr val="dk1"/>
                        </a:solidFill>
                        <a:latin typeface="Times New Roman" pitchFamily="18" charset="0"/>
                        <a:ea typeface="新細明體" pitchFamily="18" charset="-120"/>
                        <a:cs typeface="Roboto"/>
                        <a:sym typeface="Roboto"/>
                      </a:endParaRPr>
                    </a:p>
                  </a:txBody>
                  <a:tcPr marL="92275" marR="92275"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194125">
                <a:tc>
                  <a:txBody>
                    <a:bodyPr/>
                    <a:lstStyle/>
                    <a:p>
                      <a:pPr marL="0" marR="0" lvl="0" indent="0" algn="l" rtl="0">
                        <a:lnSpc>
                          <a:spcPct val="150000"/>
                        </a:lnSpc>
                        <a:spcBef>
                          <a:spcPts val="0"/>
                        </a:spcBef>
                        <a:spcAft>
                          <a:spcPts val="0"/>
                        </a:spcAft>
                        <a:buSzPct val="25000"/>
                        <a:buNone/>
                      </a:pPr>
                      <a:r>
                        <a:rPr lang="zh-TW" altLang="en-US" sz="1800" b="0" i="0" u="none" strike="noStrike" cap="none" dirty="0" smtClean="0">
                          <a:solidFill>
                            <a:srgbClr val="0070C0"/>
                          </a:solidFill>
                          <a:latin typeface="Times New Roman" pitchFamily="18" charset="0"/>
                          <a:ea typeface="新細明體" pitchFamily="18" charset="-120"/>
                          <a:cs typeface="Roboto"/>
                          <a:sym typeface="Roboto"/>
                        </a:rPr>
                        <a:t>意外地将 </a:t>
                      </a:r>
                      <a:r>
                        <a:rPr lang="en-US" altLang="zh-TW" sz="1800" b="0" i="0" u="none" strike="noStrike" cap="none" dirty="0" err="1" smtClean="0">
                          <a:solidFill>
                            <a:srgbClr val="0070C0"/>
                          </a:solidFill>
                          <a:latin typeface="Times New Roman" pitchFamily="18" charset="0"/>
                          <a:ea typeface="新細明體" pitchFamily="18" charset="-120"/>
                          <a:cs typeface="Roboto"/>
                          <a:sym typeface="Roboto"/>
                        </a:rPr>
                        <a:t>Copyleft</a:t>
                      </a:r>
                      <a:r>
                        <a:rPr lang="en-US" altLang="zh-TW" sz="1800" b="0" i="0" u="none" strike="noStrike" cap="none" baseline="0" dirty="0" smtClean="0">
                          <a:solidFill>
                            <a:srgbClr val="0070C0"/>
                          </a:solidFill>
                          <a:latin typeface="Times New Roman" pitchFamily="18" charset="0"/>
                          <a:ea typeface="新細明體" pitchFamily="18" charset="-120"/>
                          <a:cs typeface="Roboto"/>
                          <a:sym typeface="Roboto"/>
                        </a:rPr>
                        <a:t> </a:t>
                      </a:r>
                      <a:r>
                        <a:rPr lang="zh-TW" altLang="en-US" sz="1800" b="0" i="0" u="none" strike="noStrike" cap="none" baseline="0" dirty="0" smtClean="0">
                          <a:solidFill>
                            <a:srgbClr val="0070C0"/>
                          </a:solidFill>
                          <a:latin typeface="Times New Roman" pitchFamily="18" charset="0"/>
                          <a:ea typeface="新細明體" pitchFamily="18" charset="-120"/>
                          <a:cs typeface="Roboto"/>
                          <a:sym typeface="Roboto"/>
                        </a:rPr>
                        <a:t>自由开源软件囊括进私有软件或第三方程序代码</a:t>
                      </a:r>
                      <a:r>
                        <a:rPr lang="zh-TW" altLang="en-US" sz="1800" b="0" i="0" u="none" strike="noStrike" cap="none" dirty="0" smtClean="0">
                          <a:solidFill>
                            <a:srgbClr val="0070C0"/>
                          </a:solidFill>
                          <a:latin typeface="Times New Roman" pitchFamily="18" charset="0"/>
                          <a:ea typeface="新細明體" pitchFamily="18" charset="-120"/>
                          <a:cs typeface="Roboto"/>
                          <a:sym typeface="Roboto"/>
                        </a:rPr>
                        <a:t>：</a:t>
                      </a:r>
                      <a:endParaRPr lang="en-US" sz="1800" b="0" i="0" u="none" strike="noStrike" cap="none" dirty="0">
                        <a:solidFill>
                          <a:srgbClr val="0070C0"/>
                        </a:solidFill>
                        <a:latin typeface="Times New Roman" pitchFamily="18" charset="0"/>
                        <a:ea typeface="新細明體" pitchFamily="18" charset="-120"/>
                        <a:cs typeface="Roboto"/>
                        <a:sym typeface="Roboto"/>
                      </a:endParaRPr>
                    </a:p>
                    <a:p>
                      <a:pPr marL="0" marR="0" lvl="0" indent="0" algn="l" rtl="0">
                        <a:lnSpc>
                          <a:spcPct val="150000"/>
                        </a:lnSpc>
                        <a:spcBef>
                          <a:spcPts val="0"/>
                        </a:spcBef>
                        <a:spcAft>
                          <a:spcPts val="0"/>
                        </a:spcAft>
                        <a:buClr>
                          <a:schemeClr val="dk1"/>
                        </a:buClr>
                        <a:buSzPct val="25000"/>
                        <a:buFont typeface="Arial"/>
                        <a:buNone/>
                      </a:pPr>
                      <a:endParaRPr sz="1600" b="0" i="0" u="none" strike="noStrike" cap="none" dirty="0">
                        <a:solidFill>
                          <a:schemeClr val="dk1"/>
                        </a:solidFill>
                        <a:latin typeface="Times New Roman" pitchFamily="18" charset="0"/>
                        <a:ea typeface="新細明體" pitchFamily="18" charset="-120"/>
                        <a:cs typeface="Roboto"/>
                        <a:sym typeface="Roboto"/>
                      </a:endParaRPr>
                    </a:p>
                    <a:p>
                      <a:pPr marL="0" marR="0" lvl="0" indent="0" algn="l" rtl="0">
                        <a:lnSpc>
                          <a:spcPct val="150000"/>
                        </a:lnSpc>
                        <a:spcBef>
                          <a:spcPts val="0"/>
                        </a:spcBef>
                        <a:spcAft>
                          <a:spcPts val="0"/>
                        </a:spcAft>
                        <a:buClr>
                          <a:srgbClr val="292934"/>
                        </a:buClr>
                        <a:buSzPct val="25000"/>
                        <a:buFont typeface="Roboto"/>
                        <a:buNone/>
                      </a:pPr>
                      <a:r>
                        <a:rPr lang="zh-TW" altLang="en-US" sz="1600" b="0" i="0" u="none" strike="noStrike" cap="none" dirty="0" smtClean="0">
                          <a:solidFill>
                            <a:srgbClr val="292934"/>
                          </a:solidFill>
                          <a:latin typeface="Times New Roman" pitchFamily="18" charset="0"/>
                          <a:ea typeface="新細明體" pitchFamily="18" charset="-120"/>
                          <a:cs typeface="Roboto"/>
                          <a:sym typeface="Roboto"/>
                        </a:rPr>
                        <a:t>这种类型的错误发生在开发过程，当工程师将自由开源软件程序代码，添加到预定将采私有状态之程序源代码，造成与自由开源软件政策相抵触之情况。</a:t>
                      </a:r>
                      <a:endParaRPr lang="en-US" sz="1600" b="0" i="0" u="none" strike="noStrike" cap="none" dirty="0">
                        <a:solidFill>
                          <a:srgbClr val="292934"/>
                        </a:solidFill>
                        <a:latin typeface="Times New Roman" pitchFamily="18" charset="0"/>
                        <a:ea typeface="新細明體" pitchFamily="18" charset="-120"/>
                        <a:cs typeface="Roboto"/>
                        <a:sym typeface="Roboto"/>
                      </a:endParaRPr>
                    </a:p>
                  </a:txBody>
                  <a:tcPr marL="92275" marR="92275"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50000"/>
                        </a:lnSpc>
                        <a:spcBef>
                          <a:spcPts val="0"/>
                        </a:spcBef>
                        <a:spcAft>
                          <a:spcPts val="0"/>
                        </a:spcAft>
                        <a:buSzPct val="25000"/>
                        <a:buNone/>
                      </a:pPr>
                      <a:r>
                        <a:rPr lang="zh-TW" altLang="en-US" sz="1600" b="0" i="0" u="none" strike="noStrike" cap="none" baseline="0" dirty="0" smtClean="0">
                          <a:solidFill>
                            <a:schemeClr val="dk1"/>
                          </a:solidFill>
                          <a:latin typeface="Times New Roman" pitchFamily="18" charset="0"/>
                          <a:ea typeface="新細明體" pitchFamily="18" charset="-120"/>
                          <a:cs typeface="Roboto"/>
                          <a:sym typeface="Roboto"/>
                        </a:rPr>
                        <a:t>此类型之错误可以透过程序源代码的扫描或稽核，以找出与下列的可能相合：</a:t>
                      </a:r>
                    </a:p>
                    <a:p>
                      <a:pPr marL="0" marR="0" lvl="0" indent="0" algn="l" rtl="0">
                        <a:lnSpc>
                          <a:spcPct val="150000"/>
                        </a:lnSpc>
                        <a:spcBef>
                          <a:spcPts val="0"/>
                        </a:spcBef>
                        <a:spcAft>
                          <a:spcPts val="0"/>
                        </a:spcAft>
                        <a:buSzPct val="25000"/>
                        <a:buNone/>
                      </a:pPr>
                      <a:endParaRPr lang="zh-TW" altLang="en-US" sz="1600" b="0" i="0" u="none" strike="noStrike" cap="none" baseline="0" dirty="0" smtClean="0">
                        <a:solidFill>
                          <a:schemeClr val="dk1"/>
                        </a:solidFill>
                        <a:latin typeface="Times New Roman" pitchFamily="18" charset="0"/>
                        <a:ea typeface="新細明體" pitchFamily="18" charset="-120"/>
                        <a:cs typeface="Roboto"/>
                        <a:sym typeface="Roboto"/>
                      </a:endParaRPr>
                    </a:p>
                    <a:p>
                      <a:pPr marL="285750" marR="0" lvl="0" indent="-285750" algn="l" rtl="0">
                        <a:lnSpc>
                          <a:spcPct val="150000"/>
                        </a:lnSpc>
                        <a:spcBef>
                          <a:spcPts val="0"/>
                        </a:spcBef>
                        <a:spcAft>
                          <a:spcPts val="0"/>
                        </a:spcAft>
                        <a:buClr>
                          <a:srgbClr val="292934"/>
                        </a:buClr>
                        <a:buSzPct val="100000"/>
                        <a:buFont typeface="Arial"/>
                        <a:buChar char="•"/>
                      </a:pPr>
                      <a:r>
                        <a:rPr lang="zh-TW" altLang="en-US" sz="1600" b="0" i="0" u="none" strike="noStrike" cap="none" baseline="0" dirty="0" smtClean="0">
                          <a:solidFill>
                            <a:srgbClr val="292934"/>
                          </a:solidFill>
                          <a:latin typeface="Times New Roman" pitchFamily="18" charset="0"/>
                          <a:ea typeface="新細明體" pitchFamily="18" charset="-120"/>
                          <a:cs typeface="Roboto"/>
                          <a:sym typeface="Roboto"/>
                        </a:rPr>
                        <a:t>自由开源软件程序源代码</a:t>
                      </a:r>
                      <a:endParaRPr lang="en-US" sz="1600" b="0" i="0" u="none" strike="noStrike" cap="none" baseline="0" dirty="0">
                        <a:solidFill>
                          <a:srgbClr val="292934"/>
                        </a:solidFill>
                        <a:latin typeface="Times New Roman" pitchFamily="18" charset="0"/>
                        <a:ea typeface="新細明體" pitchFamily="18" charset="-120"/>
                        <a:cs typeface="Roboto"/>
                        <a:sym typeface="Roboto"/>
                      </a:endParaRPr>
                    </a:p>
                    <a:p>
                      <a:pPr marL="285750" marR="0" lvl="0" indent="-285750" algn="l" rtl="0">
                        <a:lnSpc>
                          <a:spcPct val="150000"/>
                        </a:lnSpc>
                        <a:spcBef>
                          <a:spcPts val="0"/>
                        </a:spcBef>
                        <a:spcAft>
                          <a:spcPts val="0"/>
                        </a:spcAft>
                        <a:buClr>
                          <a:srgbClr val="292934"/>
                        </a:buClr>
                        <a:buSzPct val="100000"/>
                        <a:buFont typeface="Arial"/>
                        <a:buChar char="•"/>
                      </a:pPr>
                      <a:r>
                        <a:rPr lang="zh-TW" altLang="en-US" sz="1600" b="0" i="0" u="none" strike="noStrike" cap="none" baseline="0" dirty="0" smtClean="0">
                          <a:solidFill>
                            <a:srgbClr val="292934"/>
                          </a:solidFill>
                          <a:latin typeface="Times New Roman" pitchFamily="18" charset="0"/>
                          <a:ea typeface="新細明體" pitchFamily="18" charset="-120"/>
                          <a:cs typeface="Roboto"/>
                          <a:sym typeface="Roboto"/>
                        </a:rPr>
                        <a:t>著作权声明</a:t>
                      </a:r>
                      <a:endParaRPr lang="en-US" sz="1600" b="0" i="0" u="none" strike="noStrike" cap="none" baseline="0" dirty="0">
                        <a:solidFill>
                          <a:srgbClr val="292934"/>
                        </a:solidFill>
                        <a:latin typeface="Times New Roman" pitchFamily="18" charset="0"/>
                        <a:ea typeface="新細明體" pitchFamily="18" charset="-120"/>
                        <a:cs typeface="Roboto"/>
                        <a:sym typeface="Roboto"/>
                      </a:endParaRPr>
                    </a:p>
                    <a:p>
                      <a:pPr marL="0" marR="0" lvl="0" indent="0" algn="l" defTabSz="914400" rtl="0" eaLnBrk="1" fontAlgn="auto" latinLnBrk="0" hangingPunct="1">
                        <a:lnSpc>
                          <a:spcPct val="150000"/>
                        </a:lnSpc>
                        <a:spcBef>
                          <a:spcPts val="0"/>
                        </a:spcBef>
                        <a:spcAft>
                          <a:spcPts val="0"/>
                        </a:spcAft>
                        <a:buClrTx/>
                        <a:buSzPct val="25000"/>
                        <a:buFontTx/>
                        <a:buNone/>
                        <a:tabLst/>
                        <a:defRPr/>
                      </a:pPr>
                      <a:endParaRPr lang="en-US" altLang="zh-TW" sz="1600" b="0" i="0" u="none" strike="noStrike" cap="none" baseline="0" dirty="0" smtClean="0">
                        <a:solidFill>
                          <a:schemeClr val="dk1"/>
                        </a:solidFill>
                        <a:latin typeface="Times New Roman" pitchFamily="18" charset="0"/>
                        <a:ea typeface="新細明體" pitchFamily="18" charset="-120"/>
                        <a:cs typeface="Roboto"/>
                        <a:sym typeface="Roboto"/>
                      </a:endParaRPr>
                    </a:p>
                    <a:p>
                      <a:pPr marL="0" marR="0" lvl="0" indent="0" algn="l" defTabSz="914400" rtl="0" eaLnBrk="1" fontAlgn="auto" latinLnBrk="0" hangingPunct="1">
                        <a:lnSpc>
                          <a:spcPct val="150000"/>
                        </a:lnSpc>
                        <a:spcBef>
                          <a:spcPts val="0"/>
                        </a:spcBef>
                        <a:spcAft>
                          <a:spcPts val="0"/>
                        </a:spcAft>
                        <a:buClrTx/>
                        <a:buSzPct val="25000"/>
                        <a:buFontTx/>
                        <a:buNone/>
                        <a:tabLst/>
                        <a:defRPr/>
                      </a:pPr>
                      <a:r>
                        <a:rPr lang="zh-TW" altLang="en-US" sz="1600" b="0" i="0" u="none" strike="noStrike" cap="none" baseline="0" dirty="0" smtClean="0">
                          <a:solidFill>
                            <a:schemeClr val="dk1"/>
                          </a:solidFill>
                          <a:latin typeface="Times New Roman" pitchFamily="18" charset="0"/>
                          <a:ea typeface="新細明體" pitchFamily="18" charset="-120"/>
                          <a:cs typeface="Roboto"/>
                          <a:sym typeface="Roboto"/>
                        </a:rPr>
                        <a:t>可以使用自动化程序源代码扫描工具来完成此目标</a:t>
                      </a:r>
                      <a:endParaRPr lang="en-US" sz="1600" b="0" i="0" u="none" strike="noStrike" cap="none" baseline="0" dirty="0" smtClean="0">
                        <a:solidFill>
                          <a:schemeClr val="dk1"/>
                        </a:solidFill>
                        <a:latin typeface="Times New Roman" pitchFamily="18" charset="0"/>
                        <a:ea typeface="新細明體" pitchFamily="18" charset="-120"/>
                        <a:cs typeface="Roboto"/>
                        <a:sym typeface="Roboto"/>
                      </a:endParaRPr>
                    </a:p>
                    <a:p>
                      <a:pPr marL="0" marR="0" lvl="0" indent="0" algn="l" rtl="0">
                        <a:spcBef>
                          <a:spcPts val="0"/>
                        </a:spcBef>
                        <a:spcAft>
                          <a:spcPts val="0"/>
                        </a:spcAft>
                        <a:buSzPct val="25000"/>
                        <a:buNone/>
                      </a:pPr>
                      <a:endParaRPr lang="en-US" sz="1600" b="0" i="0" u="none" strike="noStrike" cap="none" dirty="0">
                        <a:solidFill>
                          <a:srgbClr val="292934"/>
                        </a:solidFill>
                        <a:latin typeface="Times New Roman" pitchFamily="18" charset="0"/>
                        <a:ea typeface="新細明體" pitchFamily="18" charset="-120"/>
                        <a:cs typeface="Roboto"/>
                        <a:sym typeface="Roboto"/>
                      </a:endParaRPr>
                    </a:p>
                  </a:txBody>
                  <a:tcPr marL="92275" marR="92275"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l" rtl="0">
                        <a:lnSpc>
                          <a:spcPct val="150000"/>
                        </a:lnSpc>
                        <a:spcBef>
                          <a:spcPts val="0"/>
                        </a:spcBef>
                        <a:spcAft>
                          <a:spcPts val="0"/>
                        </a:spcAft>
                        <a:buClr>
                          <a:srgbClr val="292934"/>
                        </a:buClr>
                        <a:buSzPct val="25000"/>
                        <a:buFont typeface="Roboto"/>
                        <a:buNone/>
                      </a:pPr>
                      <a:r>
                        <a:rPr lang="zh-TW" altLang="en-US" sz="1600" b="0" i="0" u="none" strike="noStrike" cap="none" dirty="0" smtClean="0">
                          <a:solidFill>
                            <a:srgbClr val="292934"/>
                          </a:solidFill>
                          <a:latin typeface="Times New Roman" pitchFamily="18" charset="0"/>
                          <a:ea typeface="新細明體" pitchFamily="18" charset="-120"/>
                          <a:cs typeface="Roboto"/>
                          <a:sym typeface="Roboto"/>
                        </a:rPr>
                        <a:t>此类型的错误可透过以下方式避免：</a:t>
                      </a:r>
                    </a:p>
                    <a:p>
                      <a:pPr marL="342900" marR="0" lvl="0" indent="-342900" algn="l" rtl="0">
                        <a:lnSpc>
                          <a:spcPct val="150000"/>
                        </a:lnSpc>
                        <a:spcBef>
                          <a:spcPts val="0"/>
                        </a:spcBef>
                        <a:spcAft>
                          <a:spcPts val="0"/>
                        </a:spcAft>
                        <a:buClr>
                          <a:srgbClr val="292934"/>
                        </a:buClr>
                        <a:buSzPct val="25000"/>
                        <a:buFont typeface="Roboto"/>
                        <a:buNone/>
                      </a:pPr>
                      <a:endParaRPr lang="zh-TW" altLang="en-US" sz="1600" b="0" i="0" u="none" strike="noStrike" cap="none" dirty="0" smtClean="0">
                        <a:solidFill>
                          <a:srgbClr val="292934"/>
                        </a:solidFill>
                        <a:latin typeface="Times New Roman" pitchFamily="18" charset="0"/>
                        <a:ea typeface="新細明體" pitchFamily="18" charset="-120"/>
                        <a:cs typeface="Roboto"/>
                        <a:sym typeface="Roboto"/>
                      </a:endParaRPr>
                    </a:p>
                    <a:p>
                      <a:pPr marL="285750" marR="0" lvl="0" indent="-285750" algn="l" rtl="0">
                        <a:lnSpc>
                          <a:spcPct val="150000"/>
                        </a:lnSpc>
                        <a:spcBef>
                          <a:spcPts val="0"/>
                        </a:spcBef>
                        <a:spcAft>
                          <a:spcPts val="0"/>
                        </a:spcAft>
                        <a:buClr>
                          <a:srgbClr val="292934"/>
                        </a:buClr>
                        <a:buSzPct val="100000"/>
                        <a:buFont typeface="Arial"/>
                        <a:buChar char="•"/>
                      </a:pPr>
                      <a:r>
                        <a:rPr lang="zh-TW" altLang="en-US" sz="1600" b="0" i="0" u="none" strike="noStrike" cap="none" dirty="0" smtClean="0">
                          <a:solidFill>
                            <a:srgbClr val="292934"/>
                          </a:solidFill>
                          <a:latin typeface="Times New Roman" pitchFamily="18" charset="0"/>
                          <a:ea typeface="新細明體" pitchFamily="18" charset="-120"/>
                          <a:cs typeface="Roboto"/>
                          <a:sym typeface="Roboto"/>
                        </a:rPr>
                        <a:t>为工程师人员提供合规疑虑、自由开源软件许可证差异，及列入自由开源软件到私有程序源代码的隐忧之相关训练</a:t>
                      </a:r>
                      <a:endParaRPr lang="en-US" sz="1600" b="0" i="0" u="none" strike="noStrike" cap="none" dirty="0">
                        <a:solidFill>
                          <a:srgbClr val="292934"/>
                        </a:solidFill>
                        <a:latin typeface="Times New Roman" pitchFamily="18" charset="0"/>
                        <a:ea typeface="新細明體" pitchFamily="18" charset="-120"/>
                        <a:cs typeface="Roboto"/>
                        <a:sym typeface="Roboto"/>
                      </a:endParaRPr>
                    </a:p>
                    <a:p>
                      <a:pPr marL="285750" marR="0" lvl="0" indent="-285750" algn="l" defTabSz="914400" rtl="0" eaLnBrk="1" fontAlgn="auto" latinLnBrk="0" hangingPunct="1">
                        <a:lnSpc>
                          <a:spcPct val="150000"/>
                        </a:lnSpc>
                        <a:spcBef>
                          <a:spcPts val="0"/>
                        </a:spcBef>
                        <a:spcAft>
                          <a:spcPts val="0"/>
                        </a:spcAft>
                        <a:buClr>
                          <a:srgbClr val="292934"/>
                        </a:buClr>
                        <a:buSzPct val="100000"/>
                        <a:buFont typeface="Arial"/>
                        <a:buChar char="•"/>
                        <a:tabLst/>
                        <a:defRPr/>
                      </a:pPr>
                      <a:r>
                        <a:rPr lang="zh-TW" altLang="en-US" sz="1600" b="0" i="0" u="none" strike="noStrike" cap="none" dirty="0" smtClean="0">
                          <a:solidFill>
                            <a:srgbClr val="292934"/>
                          </a:solidFill>
                          <a:latin typeface="Times New Roman" pitchFamily="18" charset="0"/>
                          <a:ea typeface="新細明體" pitchFamily="18" charset="-120"/>
                          <a:cs typeface="Roboto"/>
                          <a:sym typeface="Roboto"/>
                        </a:rPr>
                        <a:t>为建置环境里的所有程序源代码，定期执行程序源代码的扫描与稽核。</a:t>
                      </a:r>
                      <a:endParaRPr lang="en-US" sz="1600" b="0" i="0" u="none" strike="noStrike" cap="none" dirty="0" smtClean="0">
                        <a:solidFill>
                          <a:srgbClr val="292934"/>
                        </a:solidFill>
                        <a:latin typeface="Times New Roman" pitchFamily="18" charset="0"/>
                        <a:ea typeface="新細明體" pitchFamily="18" charset="-120"/>
                        <a:cs typeface="Roboto"/>
                        <a:sym typeface="Roboto"/>
                      </a:endParaRPr>
                    </a:p>
                  </a:txBody>
                  <a:tcPr marL="92275" marR="92275"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Shape 96"/>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lvl="0">
              <a:buSzPct val="25000"/>
            </a:pPr>
            <a:r>
              <a:rPr lang="zh-TW" altLang="en-US" dirty="0" smtClean="0"/>
              <a:t>软件中的著作权</a:t>
            </a:r>
            <a:r>
              <a:rPr lang="en-US" altLang="zh-TW" dirty="0" smtClean="0"/>
              <a:t>(</a:t>
            </a:r>
            <a:r>
              <a:rPr lang="zh-TW" altLang="en-US" dirty="0" smtClean="0"/>
              <a:t>版权</a:t>
            </a:r>
            <a:r>
              <a:rPr lang="en-US" altLang="zh-TW" dirty="0" smtClean="0"/>
              <a:t>)</a:t>
            </a:r>
            <a:r>
              <a:rPr lang="zh-TW" altLang="en-US" dirty="0" smtClean="0"/>
              <a:t>概念</a:t>
            </a:r>
            <a:endParaRPr lang="en-US" sz="4000" b="0" i="0" u="none" strike="noStrike" cap="none" dirty="0">
              <a:solidFill>
                <a:schemeClr val="dk2"/>
              </a:solidFill>
              <a:latin typeface="Roboto"/>
              <a:ea typeface="Roboto"/>
              <a:cs typeface="Roboto"/>
              <a:sym typeface="Roboto"/>
            </a:endParaRPr>
          </a:p>
        </p:txBody>
      </p:sp>
      <p:sp>
        <p:nvSpPr>
          <p:cNvPr id="97" name="Shape 97"/>
          <p:cNvSpPr txBox="1">
            <a:spLocks noGrp="1"/>
          </p:cNvSpPr>
          <p:nvPr>
            <p:ph type="body" idx="1"/>
          </p:nvPr>
        </p:nvSpPr>
        <p:spPr>
          <a:xfrm>
            <a:off x="712916" y="1470990"/>
            <a:ext cx="10640883" cy="4991462"/>
          </a:xfrm>
          <a:prstGeom prst="rect">
            <a:avLst/>
          </a:prstGeom>
          <a:noFill/>
          <a:ln>
            <a:noFill/>
          </a:ln>
        </p:spPr>
        <p:txBody>
          <a:bodyPr lIns="91425" tIns="45700" rIns="91425" bIns="45700" anchor="t" anchorCtr="0">
            <a:noAutofit/>
          </a:bodyPr>
          <a:lstStyle/>
          <a:p>
            <a:pPr lvl="0" indent="-182880">
              <a:spcBef>
                <a:spcPts val="0"/>
              </a:spcBef>
            </a:pPr>
            <a:r>
              <a:rPr lang="zh-TW" altLang="en-US" dirty="0" smtClean="0"/>
              <a:t>基本规则：著作权保护具创作性的作品</a:t>
            </a:r>
            <a:endParaRPr lang="en-US" sz="2400" b="0" i="0" u="none" strike="noStrike" cap="none" dirty="0">
              <a:solidFill>
                <a:schemeClr val="dk1"/>
              </a:solidFill>
              <a:cs typeface="Roboto"/>
              <a:sym typeface="Roboto"/>
            </a:endParaRPr>
          </a:p>
          <a:p>
            <a:pPr lvl="0" indent="-182880"/>
            <a:r>
              <a:rPr lang="zh-TW" altLang="en-US" dirty="0" smtClean="0"/>
              <a:t>著作权一般适用於文学作品，例如书籍、电影、图片、音乐、地图</a:t>
            </a:r>
            <a:endParaRPr lang="en-US" sz="2400" b="0" i="0" u="none" strike="noStrike" cap="none" dirty="0">
              <a:solidFill>
                <a:schemeClr val="dk1"/>
              </a:solidFill>
              <a:cs typeface="Roboto"/>
              <a:sym typeface="Roboto"/>
            </a:endParaRPr>
          </a:p>
          <a:p>
            <a:pPr marL="182880" marR="0" lvl="0" indent="-182880" algn="l" rtl="0">
              <a:spcBef>
                <a:spcPts val="480"/>
              </a:spcBef>
              <a:spcAft>
                <a:spcPts val="0"/>
              </a:spcAft>
              <a:buClr>
                <a:schemeClr val="accent1"/>
              </a:buClr>
              <a:buSzPct val="85000"/>
              <a:buFont typeface="Arial"/>
              <a:buChar char="•"/>
            </a:pPr>
            <a:r>
              <a:rPr lang="zh-TW" altLang="en-US" sz="2400" b="0" i="0" u="none" strike="noStrike" cap="none" dirty="0" smtClean="0">
                <a:solidFill>
                  <a:schemeClr val="dk1"/>
                </a:solidFill>
                <a:cs typeface="Roboto"/>
                <a:sym typeface="Roboto"/>
              </a:rPr>
              <a:t>软件受到著作权保护</a:t>
            </a:r>
            <a:endParaRPr lang="en-US" sz="2400" b="0" i="0" u="none" strike="noStrike" cap="none" dirty="0">
              <a:solidFill>
                <a:schemeClr val="dk1"/>
              </a:solidFill>
              <a:cs typeface="Roboto"/>
              <a:sym typeface="Roboto"/>
            </a:endParaRPr>
          </a:p>
          <a:p>
            <a:pPr lvl="1" indent="-190500">
              <a:lnSpc>
                <a:spcPct val="150000"/>
              </a:lnSpc>
            </a:pPr>
            <a:r>
              <a:rPr lang="zh-TW" altLang="en-US" dirty="0" smtClean="0">
                <a:latin typeface="Times New Roman" pitchFamily="18" charset="0"/>
                <a:ea typeface="新細明體" pitchFamily="18" charset="-120"/>
              </a:rPr>
              <a:t>软件被著作权保护的部分并非功能（这部份是被专利保护的）而是表达（实作细节中的创作性）</a:t>
            </a:r>
            <a:endParaRPr lang="en-US" sz="2000" b="0" i="0" u="none" strike="noStrike" cap="none" dirty="0">
              <a:solidFill>
                <a:schemeClr val="dk1"/>
              </a:solidFill>
              <a:latin typeface="Times New Roman" pitchFamily="18" charset="0"/>
              <a:ea typeface="新細明體" pitchFamily="18" charset="-120"/>
              <a:cs typeface="Roboto"/>
              <a:sym typeface="Roboto"/>
            </a:endParaRPr>
          </a:p>
          <a:p>
            <a:pPr marL="457200" marR="0" lvl="1" indent="-190500" algn="l" rtl="0">
              <a:lnSpc>
                <a:spcPct val="150000"/>
              </a:lnSpc>
              <a:spcBef>
                <a:spcPts val="400"/>
              </a:spcBef>
              <a:spcAft>
                <a:spcPts val="0"/>
              </a:spcAft>
              <a:buClr>
                <a:schemeClr val="accent1"/>
              </a:buClr>
              <a:buSzPct val="85000"/>
              <a:buFont typeface="Arial"/>
              <a:buChar char="•"/>
            </a:pPr>
            <a:r>
              <a:rPr lang="zh-TW" altLang="en-US" sz="2000" b="0" i="0" u="none" strike="noStrike" cap="none" dirty="0" smtClean="0">
                <a:solidFill>
                  <a:schemeClr val="dk1"/>
                </a:solidFill>
                <a:latin typeface="Times New Roman" pitchFamily="18" charset="0"/>
                <a:ea typeface="新細明體" pitchFamily="18" charset="-120"/>
                <a:cs typeface="Roboto"/>
                <a:sym typeface="Roboto"/>
              </a:rPr>
              <a:t>包括二进位代码及源代码皆受到保护</a:t>
            </a:r>
            <a:endParaRPr lang="en-US" sz="2000" b="0" i="0" u="none" strike="noStrike" cap="none" dirty="0">
              <a:solidFill>
                <a:schemeClr val="dk1"/>
              </a:solidFill>
              <a:latin typeface="Times New Roman" pitchFamily="18" charset="0"/>
              <a:ea typeface="新細明體" pitchFamily="18" charset="-120"/>
              <a:cs typeface="Roboto"/>
              <a:sym typeface="Roboto"/>
            </a:endParaRPr>
          </a:p>
          <a:p>
            <a:pPr lvl="0" indent="-182880"/>
            <a:r>
              <a:rPr lang="zh-TW" altLang="en-US" dirty="0" smtClean="0"/>
              <a:t>著作权利人只对他</a:t>
            </a:r>
            <a:r>
              <a:rPr lang="en-US" altLang="zh-TW" dirty="0" smtClean="0"/>
              <a:t>/</a:t>
            </a:r>
            <a:r>
              <a:rPr lang="zh-TW" altLang="en-US" dirty="0" smtClean="0"/>
              <a:t>她创作的作品有控制地位，不及於他人的独立作品。</a:t>
            </a:r>
            <a:endParaRPr lang="en-US" sz="2400" b="0" i="0" u="none" strike="noStrike" cap="none" dirty="0">
              <a:solidFill>
                <a:schemeClr val="dk1"/>
              </a:solidFill>
              <a:cs typeface="Roboto"/>
              <a:sym typeface="Roboto"/>
            </a:endParaRPr>
          </a:p>
          <a:p>
            <a:pPr marL="182880" marR="0" lvl="0" indent="-182880" algn="l" rtl="0">
              <a:spcBef>
                <a:spcPts val="480"/>
              </a:spcBef>
              <a:buClr>
                <a:schemeClr val="accent1"/>
              </a:buClr>
              <a:buSzPct val="85000"/>
              <a:buFont typeface="Arial"/>
              <a:buChar char="•"/>
            </a:pPr>
            <a:r>
              <a:rPr lang="zh-TW" altLang="en-US" sz="2400" b="0" i="0" u="none" strike="noStrike" cap="none" dirty="0" smtClean="0">
                <a:solidFill>
                  <a:schemeClr val="dk1"/>
                </a:solidFill>
                <a:cs typeface="Roboto"/>
                <a:sym typeface="Roboto"/>
              </a:rPr>
              <a:t>未经作者同意的复制可能导致侵权行为</a:t>
            </a:r>
            <a:endParaRPr lang="en-US" sz="2400" b="0" i="0" u="none" strike="noStrike" cap="none" dirty="0">
              <a:solidFill>
                <a:schemeClr val="dk1"/>
              </a:solidFill>
              <a:cs typeface="Roboto"/>
              <a:sym typeface="Roboto"/>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902"/>
        <p:cNvGrpSpPr/>
        <p:nvPr/>
      </p:nvGrpSpPr>
      <p:grpSpPr>
        <a:xfrm>
          <a:off x="0" y="0"/>
          <a:ext cx="0" cy="0"/>
          <a:chOff x="0" y="0"/>
          <a:chExt cx="0" cy="0"/>
        </a:xfrm>
      </p:grpSpPr>
      <p:sp>
        <p:nvSpPr>
          <p:cNvPr id="903" name="Shape 903"/>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lvl="0">
              <a:buSzPct val="25000"/>
            </a:pPr>
            <a:r>
              <a:rPr lang="zh-TW" altLang="en-US" dirty="0" smtClean="0"/>
              <a:t>知识财产陷阱</a:t>
            </a:r>
            <a:endParaRPr lang="en-US" sz="4000" b="0" i="0" u="none" strike="noStrike" cap="none" dirty="0">
              <a:solidFill>
                <a:schemeClr val="dk2"/>
              </a:solidFill>
              <a:latin typeface="Roboto"/>
              <a:ea typeface="Roboto"/>
              <a:cs typeface="Roboto"/>
              <a:sym typeface="Roboto"/>
            </a:endParaRPr>
          </a:p>
        </p:txBody>
      </p:sp>
      <p:graphicFrame>
        <p:nvGraphicFramePr>
          <p:cNvPr id="904" name="Shape 904"/>
          <p:cNvGraphicFramePr/>
          <p:nvPr/>
        </p:nvGraphicFramePr>
        <p:xfrm>
          <a:off x="753422" y="1479479"/>
          <a:ext cx="10667375" cy="4802560"/>
        </p:xfrm>
        <a:graphic>
          <a:graphicData uri="http://schemas.openxmlformats.org/drawingml/2006/table">
            <a:tbl>
              <a:tblPr>
                <a:noFill/>
                <a:tableStyleId>{3008B7F7-1031-4B05-B229-2884EDF7C79B}</a:tableStyleId>
              </a:tblPr>
              <a:tblGrid>
                <a:gridCol w="3770942"/>
                <a:gridCol w="3383908"/>
                <a:gridCol w="3512525"/>
              </a:tblGrid>
              <a:tr h="363950">
                <a:tc>
                  <a:txBody>
                    <a:bodyPr/>
                    <a:lstStyle/>
                    <a:p>
                      <a:pPr marL="342900" marR="0" lvl="0" indent="-342900" algn="ctr" defTabSz="914400" rtl="0" eaLnBrk="1" fontAlgn="auto" latinLnBrk="0" hangingPunct="1">
                        <a:lnSpc>
                          <a:spcPct val="100000"/>
                        </a:lnSpc>
                        <a:spcBef>
                          <a:spcPts val="0"/>
                        </a:spcBef>
                        <a:spcAft>
                          <a:spcPts val="0"/>
                        </a:spcAft>
                        <a:buClr>
                          <a:schemeClr val="dk1"/>
                        </a:buClr>
                        <a:buSzPct val="25000"/>
                        <a:buFont typeface="Roboto"/>
                        <a:buNone/>
                        <a:tabLst/>
                        <a:defRPr/>
                      </a:pPr>
                      <a:r>
                        <a:rPr lang="zh-TW" altLang="en-US" sz="1600" b="1" i="0" u="none" strike="noStrike" cap="none" dirty="0" smtClean="0">
                          <a:solidFill>
                            <a:schemeClr val="dk1"/>
                          </a:solidFill>
                          <a:latin typeface="Times New Roman" pitchFamily="18" charset="0"/>
                          <a:ea typeface="新細明體" pitchFamily="18" charset="-120"/>
                          <a:cs typeface="Roboto"/>
                          <a:sym typeface="Roboto"/>
                        </a:rPr>
                        <a:t>类型</a:t>
                      </a:r>
                      <a:r>
                        <a:rPr lang="en-US" sz="1600" b="1" i="0" u="none" strike="noStrike" cap="none" dirty="0" smtClean="0">
                          <a:solidFill>
                            <a:schemeClr val="dk1"/>
                          </a:solidFill>
                          <a:latin typeface="Times New Roman" pitchFamily="18" charset="0"/>
                          <a:ea typeface="新細明體" pitchFamily="18" charset="-120"/>
                          <a:cs typeface="Roboto"/>
                          <a:sym typeface="Roboto"/>
                        </a:rPr>
                        <a:t> &amp; </a:t>
                      </a:r>
                      <a:r>
                        <a:rPr lang="zh-TW" altLang="en-US" sz="1600" b="1" i="0" u="none" strike="noStrike" cap="none" dirty="0" smtClean="0">
                          <a:solidFill>
                            <a:schemeClr val="dk1"/>
                          </a:solidFill>
                          <a:latin typeface="Times New Roman" pitchFamily="18" charset="0"/>
                          <a:ea typeface="新細明體" pitchFamily="18" charset="-120"/>
                          <a:cs typeface="Roboto"/>
                          <a:sym typeface="Roboto"/>
                        </a:rPr>
                        <a:t>描述</a:t>
                      </a:r>
                      <a:endParaRPr lang="en-US" sz="1600" b="1" i="0" u="none" strike="noStrike" cap="none" dirty="0" smtClean="0">
                        <a:solidFill>
                          <a:schemeClr val="dk1"/>
                        </a:solidFill>
                        <a:latin typeface="Times New Roman" pitchFamily="18" charset="0"/>
                        <a:ea typeface="新細明體" pitchFamily="18" charset="-120"/>
                        <a:cs typeface="Roboto"/>
                        <a:sym typeface="Roboto"/>
                      </a:endParaRP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600" b="1" i="0" u="none" strike="noStrike" cap="none" dirty="0">
                          <a:solidFill>
                            <a:schemeClr val="dk1"/>
                          </a:solidFill>
                          <a:latin typeface="Times New Roman" pitchFamily="18" charset="0"/>
                          <a:ea typeface="新細明體" pitchFamily="18" charset="-120"/>
                          <a:cs typeface="Roboto"/>
                          <a:sym typeface="Roboto"/>
                        </a:rPr>
                        <a:t> </a:t>
                      </a:r>
                      <a:r>
                        <a:rPr lang="zh-TW" altLang="en-US" sz="1600" b="1" i="0" u="none" strike="noStrike" cap="none" dirty="0" smtClean="0">
                          <a:solidFill>
                            <a:schemeClr val="dk1"/>
                          </a:solidFill>
                          <a:latin typeface="Times New Roman" pitchFamily="18" charset="0"/>
                          <a:ea typeface="新細明體" pitchFamily="18" charset="-120"/>
                          <a:cs typeface="Roboto"/>
                          <a:sym typeface="Roboto"/>
                        </a:rPr>
                        <a:t>发现</a:t>
                      </a:r>
                      <a:endParaRPr lang="en-US" sz="1600" b="1" i="0" u="none" strike="noStrike" cap="none" dirty="0">
                        <a:solidFill>
                          <a:schemeClr val="dk1"/>
                        </a:solidFill>
                        <a:latin typeface="Times New Roman" pitchFamily="18" charset="0"/>
                        <a:ea typeface="新細明體" pitchFamily="18" charset="-120"/>
                        <a:cs typeface="Roboto"/>
                        <a:sym typeface="Roboto"/>
                      </a:endParaRP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ctr" rtl="0">
                        <a:lnSpc>
                          <a:spcPct val="100000"/>
                        </a:lnSpc>
                        <a:spcBef>
                          <a:spcPts val="0"/>
                        </a:spcBef>
                        <a:spcAft>
                          <a:spcPts val="0"/>
                        </a:spcAft>
                        <a:buClr>
                          <a:schemeClr val="dk1"/>
                        </a:buClr>
                        <a:buSzPct val="25000"/>
                        <a:buFont typeface="Roboto"/>
                        <a:buNone/>
                      </a:pPr>
                      <a:r>
                        <a:rPr lang="zh-TW" altLang="en-US" sz="1600" b="1" i="0" u="none" strike="noStrike" cap="none" dirty="0" smtClean="0">
                          <a:solidFill>
                            <a:schemeClr val="dk1"/>
                          </a:solidFill>
                          <a:latin typeface="Times New Roman" pitchFamily="18" charset="0"/>
                          <a:ea typeface="新細明體" pitchFamily="18" charset="-120"/>
                          <a:cs typeface="Roboto"/>
                          <a:sym typeface="Roboto"/>
                        </a:rPr>
                        <a:t>避免</a:t>
                      </a:r>
                      <a:endParaRPr lang="en-US" sz="1600" b="1" i="0" u="none" strike="noStrike" cap="none" dirty="0">
                        <a:solidFill>
                          <a:schemeClr val="dk1"/>
                        </a:solidFill>
                        <a:latin typeface="Times New Roman" pitchFamily="18" charset="0"/>
                        <a:ea typeface="新細明體" pitchFamily="18" charset="-120"/>
                        <a:cs typeface="Roboto"/>
                        <a:sym typeface="Roboto"/>
                      </a:endParaRP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703050">
                <a:tc>
                  <a:txBody>
                    <a:bodyPr/>
                    <a:lstStyle/>
                    <a:p>
                      <a:pPr marL="0" marR="0" lvl="0" indent="0" algn="l" defTabSz="914400" rtl="0" eaLnBrk="1" fontAlgn="auto" latinLnBrk="0" hangingPunct="1">
                        <a:lnSpc>
                          <a:spcPct val="150000"/>
                        </a:lnSpc>
                        <a:spcBef>
                          <a:spcPts val="0"/>
                        </a:spcBef>
                        <a:spcAft>
                          <a:spcPts val="0"/>
                        </a:spcAft>
                        <a:buClrTx/>
                        <a:buSzPct val="25000"/>
                        <a:buFontTx/>
                        <a:buNone/>
                        <a:tabLst/>
                        <a:defRPr/>
                      </a:pPr>
                      <a:r>
                        <a:rPr lang="zh-TW" altLang="en-US" sz="1800" b="0" i="0" u="none" strike="noStrike" cap="none" dirty="0" smtClean="0">
                          <a:solidFill>
                            <a:srgbClr val="0070C0"/>
                          </a:solidFill>
                          <a:latin typeface="Times New Roman" pitchFamily="18" charset="0"/>
                          <a:ea typeface="新細明體" pitchFamily="18" charset="-120"/>
                          <a:cs typeface="Roboto"/>
                          <a:sym typeface="Roboto"/>
                        </a:rPr>
                        <a:t>意外地将 </a:t>
                      </a:r>
                      <a:r>
                        <a:rPr lang="en-US" altLang="zh-TW" sz="1800" b="0" i="0" u="none" strike="noStrike" cap="none" dirty="0" err="1" smtClean="0">
                          <a:solidFill>
                            <a:srgbClr val="0070C0"/>
                          </a:solidFill>
                          <a:latin typeface="Times New Roman" pitchFamily="18" charset="0"/>
                          <a:ea typeface="新細明體" pitchFamily="18" charset="-120"/>
                          <a:cs typeface="Roboto"/>
                          <a:sym typeface="Roboto"/>
                        </a:rPr>
                        <a:t>Copyleft</a:t>
                      </a:r>
                      <a:r>
                        <a:rPr lang="en-US" altLang="zh-TW" sz="1800" b="0" i="0" u="none" strike="noStrike" cap="none" baseline="0" dirty="0" smtClean="0">
                          <a:solidFill>
                            <a:srgbClr val="0070C0"/>
                          </a:solidFill>
                          <a:latin typeface="Times New Roman" pitchFamily="18" charset="0"/>
                          <a:ea typeface="新細明體" pitchFamily="18" charset="-120"/>
                          <a:cs typeface="Roboto"/>
                          <a:sym typeface="Roboto"/>
                        </a:rPr>
                        <a:t> </a:t>
                      </a:r>
                      <a:r>
                        <a:rPr lang="zh-TW" altLang="en-US" sz="1800" b="0" i="0" u="none" strike="noStrike" cap="none" baseline="0" dirty="0" smtClean="0">
                          <a:solidFill>
                            <a:srgbClr val="0070C0"/>
                          </a:solidFill>
                          <a:latin typeface="Times New Roman" pitchFamily="18" charset="0"/>
                          <a:ea typeface="新細明體" pitchFamily="18" charset="-120"/>
                          <a:cs typeface="Roboto"/>
                          <a:sym typeface="Roboto"/>
                        </a:rPr>
                        <a:t>自由开源软件与私有软件的程序源代码键结在一起：</a:t>
                      </a:r>
                      <a:endParaRPr lang="en-US" sz="1800" b="0" i="0" u="none" strike="noStrike" cap="none" dirty="0" smtClean="0">
                        <a:solidFill>
                          <a:srgbClr val="0070C0"/>
                        </a:solidFill>
                        <a:latin typeface="Times New Roman" pitchFamily="18" charset="0"/>
                        <a:ea typeface="新細明體" pitchFamily="18" charset="-120"/>
                        <a:cs typeface="Roboto"/>
                        <a:sym typeface="Roboto"/>
                      </a:endParaRPr>
                    </a:p>
                    <a:p>
                      <a:pPr marL="0" marR="0" lvl="0" indent="0" algn="l" rtl="0">
                        <a:lnSpc>
                          <a:spcPct val="150000"/>
                        </a:lnSpc>
                        <a:spcBef>
                          <a:spcPts val="0"/>
                        </a:spcBef>
                        <a:spcAft>
                          <a:spcPts val="0"/>
                        </a:spcAft>
                        <a:buClr>
                          <a:schemeClr val="dk1"/>
                        </a:buClr>
                        <a:buSzPct val="25000"/>
                        <a:buFont typeface="Arial"/>
                        <a:buNone/>
                      </a:pPr>
                      <a:endParaRPr sz="1600" b="0" i="0" u="none" strike="noStrike" cap="none" dirty="0">
                        <a:solidFill>
                          <a:srgbClr val="009900"/>
                        </a:solidFill>
                        <a:latin typeface="Times New Roman" pitchFamily="18" charset="0"/>
                        <a:ea typeface="新細明體" pitchFamily="18" charset="-120"/>
                        <a:cs typeface="Roboto"/>
                        <a:sym typeface="Roboto"/>
                      </a:endParaRPr>
                    </a:p>
                    <a:p>
                      <a:pPr marL="0" marR="0" lvl="0" indent="0" algn="l" defTabSz="914400" rtl="0" eaLnBrk="1" fontAlgn="auto" latinLnBrk="0" hangingPunct="1">
                        <a:lnSpc>
                          <a:spcPct val="150000"/>
                        </a:lnSpc>
                        <a:spcBef>
                          <a:spcPts val="0"/>
                        </a:spcBef>
                        <a:spcAft>
                          <a:spcPts val="0"/>
                        </a:spcAft>
                        <a:buClrTx/>
                        <a:buSzPct val="25000"/>
                        <a:buFontTx/>
                        <a:buNone/>
                        <a:tabLst/>
                        <a:defRPr/>
                      </a:pPr>
                      <a:r>
                        <a:rPr lang="zh-TW" altLang="en-US" sz="1600" b="0" i="0" u="none" strike="noStrike" cap="none" dirty="0" smtClean="0">
                          <a:solidFill>
                            <a:srgbClr val="292934"/>
                          </a:solidFill>
                          <a:latin typeface="Times New Roman" pitchFamily="18" charset="0"/>
                          <a:ea typeface="新細明體" pitchFamily="18" charset="-120"/>
                          <a:cs typeface="Roboto"/>
                          <a:sym typeface="Roboto"/>
                        </a:rPr>
                        <a:t>这种类型的错误发生在将许可证冲突或不相容的软件键结的结果。键结产生的法律效果为何，於自由开源软件社区里仍有争议。</a:t>
                      </a:r>
                      <a:endParaRPr lang="en-US" altLang="zh-TW" sz="1600" b="0" i="0" u="none" strike="noStrike" cap="none" dirty="0" smtClean="0">
                        <a:solidFill>
                          <a:srgbClr val="292934"/>
                        </a:solidFill>
                        <a:latin typeface="Times New Roman" pitchFamily="18" charset="0"/>
                        <a:ea typeface="新細明體" pitchFamily="18" charset="-120"/>
                        <a:cs typeface="Roboto"/>
                        <a:sym typeface="Roboto"/>
                      </a:endParaRP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50000"/>
                        </a:lnSpc>
                        <a:spcBef>
                          <a:spcPts val="0"/>
                        </a:spcBef>
                        <a:spcAft>
                          <a:spcPts val="0"/>
                        </a:spcAft>
                        <a:buClr>
                          <a:schemeClr val="dk1"/>
                        </a:buClr>
                        <a:buSzPct val="25000"/>
                        <a:buFont typeface="Roboto"/>
                        <a:buNone/>
                      </a:pPr>
                      <a:r>
                        <a:rPr lang="zh-TW" altLang="en-US" sz="1600" b="0" i="0" u="none" strike="noStrike" cap="none" dirty="0" smtClean="0">
                          <a:solidFill>
                            <a:schemeClr val="dk1"/>
                          </a:solidFill>
                          <a:latin typeface="Times New Roman" pitchFamily="18" charset="0"/>
                          <a:ea typeface="新細明體" pitchFamily="18" charset="-120"/>
                          <a:cs typeface="Roboto"/>
                          <a:sym typeface="Roboto"/>
                        </a:rPr>
                        <a:t>这种类型的错误可以使用相依性追踪工具来发现，其可用来显示不同软件组件之间的键结性。</a:t>
                      </a:r>
                      <a:endParaRPr lang="en-US" sz="1600" b="0" i="0" u="none" strike="noStrike" cap="none" dirty="0">
                        <a:solidFill>
                          <a:schemeClr val="dk1"/>
                        </a:solidFill>
                        <a:latin typeface="Times New Roman" pitchFamily="18" charset="0"/>
                        <a:ea typeface="新細明體" pitchFamily="18" charset="-120"/>
                        <a:cs typeface="Roboto"/>
                        <a:sym typeface="Roboto"/>
                      </a:endParaRP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l" rtl="0">
                        <a:lnSpc>
                          <a:spcPct val="150000"/>
                        </a:lnSpc>
                        <a:spcBef>
                          <a:spcPts val="0"/>
                        </a:spcBef>
                        <a:spcAft>
                          <a:spcPts val="0"/>
                        </a:spcAft>
                        <a:buClr>
                          <a:schemeClr val="dk1"/>
                        </a:buClr>
                        <a:buSzPct val="25000"/>
                        <a:buFont typeface="Roboto"/>
                        <a:buNone/>
                      </a:pPr>
                      <a:r>
                        <a:rPr lang="zh-TW" altLang="en-US" sz="1600" b="0" i="0" u="none" strike="noStrike" cap="none" dirty="0" smtClean="0">
                          <a:solidFill>
                            <a:srgbClr val="292934"/>
                          </a:solidFill>
                          <a:latin typeface="Times New Roman" pitchFamily="18" charset="0"/>
                          <a:ea typeface="新細明體" pitchFamily="18" charset="-120"/>
                          <a:cs typeface="Roboto"/>
                          <a:sym typeface="Roboto"/>
                        </a:rPr>
                        <a:t>此类型的错误可透过以下方式避免：</a:t>
                      </a:r>
                      <a:endParaRPr lang="zh-TW" altLang="en-US" sz="1600" b="0" i="0" u="none" strike="noStrike" cap="none" dirty="0" smtClean="0">
                        <a:solidFill>
                          <a:schemeClr val="dk1"/>
                        </a:solidFill>
                        <a:latin typeface="Times New Roman" pitchFamily="18" charset="0"/>
                        <a:ea typeface="新細明體" pitchFamily="18" charset="-120"/>
                        <a:cs typeface="Roboto"/>
                        <a:sym typeface="Roboto"/>
                      </a:endParaRPr>
                    </a:p>
                    <a:p>
                      <a:pPr marL="533400" marR="0" lvl="0" indent="-533400" algn="l" rtl="0">
                        <a:lnSpc>
                          <a:spcPct val="150000"/>
                        </a:lnSpc>
                        <a:spcBef>
                          <a:spcPts val="0"/>
                        </a:spcBef>
                        <a:spcAft>
                          <a:spcPts val="0"/>
                        </a:spcAft>
                        <a:buClr>
                          <a:schemeClr val="dk1"/>
                        </a:buClr>
                        <a:buSzPct val="100000"/>
                        <a:buFont typeface="Roboto"/>
                        <a:buAutoNum type="arabicPeriod"/>
                      </a:pPr>
                      <a:r>
                        <a:rPr lang="zh-TW" altLang="en-US" sz="1600" b="0" i="0" u="none" strike="noStrike" cap="none" dirty="0" smtClean="0">
                          <a:solidFill>
                            <a:schemeClr val="dk1"/>
                          </a:solidFill>
                          <a:latin typeface="Times New Roman" pitchFamily="18" charset="0"/>
                          <a:ea typeface="新細明體" pitchFamily="18" charset="-120"/>
                          <a:cs typeface="Roboto"/>
                          <a:sym typeface="Roboto"/>
                        </a:rPr>
                        <a:t>为工程人员提供相关训练，以避免键结到与你自由开源软件政策有所抵触的软件组件，将能在这些法律风险上站稳脚步</a:t>
                      </a:r>
                      <a:endParaRPr lang="en-US" sz="1600" b="0" i="0" u="none" strike="noStrike" cap="none" dirty="0" smtClean="0">
                        <a:solidFill>
                          <a:schemeClr val="dk1"/>
                        </a:solidFill>
                        <a:latin typeface="Times New Roman" pitchFamily="18" charset="0"/>
                        <a:ea typeface="新細明體" pitchFamily="18" charset="-120"/>
                        <a:cs typeface="Roboto"/>
                        <a:sym typeface="Roboto"/>
                      </a:endParaRPr>
                    </a:p>
                    <a:p>
                      <a:pPr marL="533400" marR="0" lvl="0" indent="-533400" algn="l" defTabSz="914400" rtl="0" eaLnBrk="1" fontAlgn="auto" latinLnBrk="0" hangingPunct="1">
                        <a:lnSpc>
                          <a:spcPct val="150000"/>
                        </a:lnSpc>
                        <a:spcBef>
                          <a:spcPts val="0"/>
                        </a:spcBef>
                        <a:spcAft>
                          <a:spcPts val="0"/>
                        </a:spcAft>
                        <a:buClr>
                          <a:schemeClr val="dk1"/>
                        </a:buClr>
                        <a:buSzPct val="100000"/>
                        <a:buFont typeface="Roboto"/>
                        <a:buAutoNum type="arabicPeriod"/>
                        <a:tabLst/>
                        <a:defRPr/>
                      </a:pPr>
                      <a:r>
                        <a:rPr lang="zh-TW" altLang="en-US" sz="1600" b="0" i="0" u="none" strike="noStrike" cap="none" dirty="0" smtClean="0">
                          <a:solidFill>
                            <a:schemeClr val="dk1"/>
                          </a:solidFill>
                          <a:latin typeface="Times New Roman" pitchFamily="18" charset="0"/>
                          <a:ea typeface="新細明體" pitchFamily="18" charset="-120"/>
                          <a:cs typeface="Roboto"/>
                          <a:sym typeface="Roboto"/>
                        </a:rPr>
                        <a:t>在你的建置环境上，持续地在执行相依性追踪工具</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1695400">
                <a:tc>
                  <a:txBody>
                    <a:bodyPr/>
                    <a:lstStyle/>
                    <a:p>
                      <a:pPr marL="0" marR="0" lvl="0" indent="0" algn="l" rtl="0">
                        <a:lnSpc>
                          <a:spcPct val="150000"/>
                        </a:lnSpc>
                        <a:spcBef>
                          <a:spcPts val="0"/>
                        </a:spcBef>
                        <a:spcAft>
                          <a:spcPts val="0"/>
                        </a:spcAft>
                        <a:buClr>
                          <a:srgbClr val="0070C0"/>
                        </a:buClr>
                        <a:buSzPct val="25000"/>
                        <a:buFont typeface="Roboto"/>
                        <a:buNone/>
                      </a:pPr>
                      <a:r>
                        <a:rPr lang="zh-TW" altLang="en-US" sz="1800" b="0" i="0" u="none" strike="noStrike" cap="none" baseline="0" dirty="0" smtClean="0">
                          <a:solidFill>
                            <a:srgbClr val="0070C0"/>
                          </a:solidFill>
                          <a:latin typeface="Times New Roman" pitchFamily="18" charset="0"/>
                          <a:ea typeface="新細明體" pitchFamily="18" charset="-120"/>
                          <a:cs typeface="Roboto"/>
                          <a:sym typeface="Roboto"/>
                        </a:rPr>
                        <a:t>透过修改程序源代码，将私有软件程序代码包含到 </a:t>
                      </a:r>
                      <a:r>
                        <a:rPr lang="en-US" altLang="zh-TW" sz="1800" b="0" i="0" u="none" strike="noStrike" cap="none" baseline="0" dirty="0" err="1" smtClean="0">
                          <a:solidFill>
                            <a:srgbClr val="0070C0"/>
                          </a:solidFill>
                          <a:latin typeface="Times New Roman" pitchFamily="18" charset="0"/>
                          <a:ea typeface="新細明體" pitchFamily="18" charset="-120"/>
                          <a:cs typeface="Roboto"/>
                          <a:sym typeface="Roboto"/>
                        </a:rPr>
                        <a:t>copyleft</a:t>
                      </a:r>
                      <a:r>
                        <a:rPr lang="en-US" altLang="zh-TW" sz="1800" b="0" i="0" u="none" strike="noStrike" cap="none" baseline="0" dirty="0" smtClean="0">
                          <a:solidFill>
                            <a:srgbClr val="0070C0"/>
                          </a:solidFill>
                          <a:latin typeface="Times New Roman" pitchFamily="18" charset="0"/>
                          <a:ea typeface="新細明體" pitchFamily="18" charset="-120"/>
                          <a:cs typeface="Roboto"/>
                          <a:sym typeface="Roboto"/>
                        </a:rPr>
                        <a:t> </a:t>
                      </a:r>
                      <a:r>
                        <a:rPr lang="zh-TW" altLang="en-US" sz="1800" b="0" i="0" u="none" strike="noStrike" cap="none" baseline="0" dirty="0" smtClean="0">
                          <a:solidFill>
                            <a:srgbClr val="0070C0"/>
                          </a:solidFill>
                          <a:latin typeface="Times New Roman" pitchFamily="18" charset="0"/>
                          <a:ea typeface="新細明體" pitchFamily="18" charset="-120"/>
                          <a:cs typeface="Roboto"/>
                          <a:sym typeface="Roboto"/>
                        </a:rPr>
                        <a:t>自由开源软件里</a:t>
                      </a:r>
                      <a:endParaRPr lang="en-US" altLang="zh-TW" sz="1800" b="0" i="0" u="none" strike="noStrike" cap="none" baseline="0" dirty="0" smtClean="0">
                        <a:solidFill>
                          <a:srgbClr val="0070C0"/>
                        </a:solidFill>
                        <a:latin typeface="Times New Roman" pitchFamily="18" charset="0"/>
                        <a:ea typeface="新細明體" pitchFamily="18" charset="-120"/>
                        <a:cs typeface="Roboto"/>
                        <a:sym typeface="Roboto"/>
                      </a:endParaRP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50000"/>
                        </a:lnSpc>
                        <a:spcBef>
                          <a:spcPts val="0"/>
                        </a:spcBef>
                        <a:spcAft>
                          <a:spcPts val="0"/>
                        </a:spcAft>
                        <a:buClr>
                          <a:schemeClr val="dk1"/>
                        </a:buClr>
                        <a:buSzPct val="25000"/>
                        <a:buFont typeface="Roboto"/>
                        <a:buNone/>
                      </a:pPr>
                      <a:r>
                        <a:rPr lang="zh-TW" altLang="en-US" sz="1600" b="0" i="0" u="none" strike="noStrike" cap="none" dirty="0" smtClean="0">
                          <a:solidFill>
                            <a:srgbClr val="292934"/>
                          </a:solidFill>
                          <a:latin typeface="Times New Roman" pitchFamily="18" charset="0"/>
                          <a:ea typeface="新細明體" pitchFamily="18" charset="-120"/>
                          <a:cs typeface="Roboto"/>
                          <a:sym typeface="Roboto"/>
                        </a:rPr>
                        <a:t>此类型之错误，可以透过稽核或扫描来辨识及分析你采用到自由开源软件组件的程序源代码。</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l" rtl="0">
                        <a:lnSpc>
                          <a:spcPct val="150000"/>
                        </a:lnSpc>
                        <a:spcBef>
                          <a:spcPts val="0"/>
                        </a:spcBef>
                        <a:spcAft>
                          <a:spcPts val="0"/>
                        </a:spcAft>
                        <a:buClr>
                          <a:schemeClr val="dk1"/>
                        </a:buClr>
                        <a:buSzPct val="25000"/>
                        <a:buFont typeface="Roboto"/>
                        <a:buNone/>
                      </a:pPr>
                      <a:r>
                        <a:rPr lang="zh-TW" altLang="en-US" sz="1600" b="0" i="0" u="none" strike="noStrike" cap="none" dirty="0" smtClean="0">
                          <a:solidFill>
                            <a:srgbClr val="292934"/>
                          </a:solidFill>
                          <a:latin typeface="Times New Roman" pitchFamily="18" charset="0"/>
                          <a:ea typeface="新細明體" pitchFamily="18" charset="-120"/>
                          <a:cs typeface="Roboto"/>
                          <a:sym typeface="Roboto"/>
                        </a:rPr>
                        <a:t>此类型的错误可透过以下方式避免：</a:t>
                      </a:r>
                      <a:endParaRPr lang="en-US" sz="1600" b="0" i="0" u="none" strike="noStrike" cap="none" dirty="0" smtClean="0">
                        <a:solidFill>
                          <a:schemeClr val="dk1"/>
                        </a:solidFill>
                        <a:latin typeface="Times New Roman" pitchFamily="18" charset="0"/>
                        <a:ea typeface="新細明體" pitchFamily="18" charset="-120"/>
                        <a:cs typeface="Roboto"/>
                        <a:sym typeface="Roboto"/>
                      </a:endParaRPr>
                    </a:p>
                    <a:p>
                      <a:pPr marL="533400" marR="0" lvl="0" indent="-533400" algn="l" rtl="0">
                        <a:lnSpc>
                          <a:spcPct val="150000"/>
                        </a:lnSpc>
                        <a:spcBef>
                          <a:spcPts val="0"/>
                        </a:spcBef>
                        <a:spcAft>
                          <a:spcPts val="0"/>
                        </a:spcAft>
                        <a:buClr>
                          <a:schemeClr val="dk1"/>
                        </a:buClr>
                        <a:buSzPct val="100000"/>
                        <a:buFont typeface="Roboto"/>
                        <a:buAutoNum type="arabicPeriod"/>
                      </a:pPr>
                      <a:r>
                        <a:rPr lang="zh-TW" altLang="en-US" sz="1600" b="0" i="0" u="none" strike="noStrike" cap="none" dirty="0" smtClean="0">
                          <a:solidFill>
                            <a:schemeClr val="dk1"/>
                          </a:solidFill>
                          <a:latin typeface="Times New Roman" pitchFamily="18" charset="0"/>
                          <a:ea typeface="新細明體" pitchFamily="18" charset="-120"/>
                          <a:cs typeface="Roboto"/>
                          <a:sym typeface="Roboto"/>
                        </a:rPr>
                        <a:t>对工程人员提供教育训练</a:t>
                      </a:r>
                      <a:endParaRPr lang="en-US" sz="1600" b="0" i="0" u="none" strike="noStrike" cap="none" dirty="0">
                        <a:solidFill>
                          <a:schemeClr val="dk1"/>
                        </a:solidFill>
                        <a:latin typeface="Times New Roman" pitchFamily="18" charset="0"/>
                        <a:ea typeface="新細明體" pitchFamily="18" charset="-120"/>
                        <a:cs typeface="Roboto"/>
                        <a:sym typeface="Roboto"/>
                      </a:endParaRPr>
                    </a:p>
                    <a:p>
                      <a:pPr marL="533400" marR="0" lvl="0" indent="-533400" algn="l" rtl="0">
                        <a:lnSpc>
                          <a:spcPct val="150000"/>
                        </a:lnSpc>
                        <a:spcBef>
                          <a:spcPts val="0"/>
                        </a:spcBef>
                        <a:spcAft>
                          <a:spcPts val="0"/>
                        </a:spcAft>
                        <a:buClr>
                          <a:schemeClr val="dk1"/>
                        </a:buClr>
                        <a:buSzPct val="100000"/>
                        <a:buFont typeface="Roboto"/>
                        <a:buAutoNum type="arabicPeriod"/>
                      </a:pPr>
                      <a:r>
                        <a:rPr lang="zh-TW" altLang="en-US" sz="1600" b="0" i="0" u="none" strike="noStrike" cap="none" dirty="0" smtClean="0">
                          <a:solidFill>
                            <a:schemeClr val="dk1"/>
                          </a:solidFill>
                          <a:latin typeface="Times New Roman" pitchFamily="18" charset="0"/>
                          <a:ea typeface="新細明體" pitchFamily="18" charset="-120"/>
                          <a:cs typeface="Roboto"/>
                          <a:sym typeface="Roboto"/>
                        </a:rPr>
                        <a:t>执行周期性的程序代码稽核</a:t>
                      </a:r>
                      <a:endParaRPr lang="en-US" sz="1600" b="0" i="0" u="none" strike="noStrike" cap="none" dirty="0">
                        <a:solidFill>
                          <a:schemeClr val="dk1"/>
                        </a:solidFill>
                        <a:latin typeface="Times New Roman" pitchFamily="18" charset="0"/>
                        <a:ea typeface="新細明體" pitchFamily="18" charset="-120"/>
                        <a:cs typeface="Roboto"/>
                        <a:sym typeface="Roboto"/>
                      </a:endParaRP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909"/>
        <p:cNvGrpSpPr/>
        <p:nvPr/>
      </p:nvGrpSpPr>
      <p:grpSpPr>
        <a:xfrm>
          <a:off x="0" y="0"/>
          <a:ext cx="0" cy="0"/>
          <a:chOff x="0" y="0"/>
          <a:chExt cx="0" cy="0"/>
        </a:xfrm>
      </p:grpSpPr>
      <p:graphicFrame>
        <p:nvGraphicFramePr>
          <p:cNvPr id="910" name="Shape 910"/>
          <p:cNvGraphicFramePr/>
          <p:nvPr/>
        </p:nvGraphicFramePr>
        <p:xfrm>
          <a:off x="904108" y="1551023"/>
          <a:ext cx="10318425" cy="4818595"/>
        </p:xfrm>
        <a:graphic>
          <a:graphicData uri="http://schemas.openxmlformats.org/drawingml/2006/table">
            <a:tbl>
              <a:tblPr>
                <a:noFill/>
                <a:tableStyleId>{3008B7F7-1031-4B05-B229-2884EDF7C79B}</a:tableStyleId>
              </a:tblPr>
              <a:tblGrid>
                <a:gridCol w="3762875"/>
                <a:gridCol w="6555550"/>
              </a:tblGrid>
              <a:tr h="332875">
                <a:tc>
                  <a:txBody>
                    <a:bodyPr/>
                    <a:lstStyle/>
                    <a:p>
                      <a:pPr marL="342900" marR="0" lvl="0" indent="-342900" algn="ctr" defTabSz="914400" rtl="0" eaLnBrk="1" fontAlgn="auto" latinLnBrk="0" hangingPunct="1">
                        <a:lnSpc>
                          <a:spcPct val="100000"/>
                        </a:lnSpc>
                        <a:spcBef>
                          <a:spcPts val="0"/>
                        </a:spcBef>
                        <a:spcAft>
                          <a:spcPts val="0"/>
                        </a:spcAft>
                        <a:buClr>
                          <a:schemeClr val="dk1"/>
                        </a:buClr>
                        <a:buSzPct val="25000"/>
                        <a:buFont typeface="Roboto"/>
                        <a:buNone/>
                        <a:tabLst/>
                        <a:defRPr/>
                      </a:pPr>
                      <a:r>
                        <a:rPr lang="zh-TW" altLang="en-US" sz="1600" b="1" i="0" u="none" strike="noStrike" cap="none" dirty="0" smtClean="0">
                          <a:solidFill>
                            <a:schemeClr val="dk1"/>
                          </a:solidFill>
                          <a:latin typeface="Times New Roman" pitchFamily="18" charset="0"/>
                          <a:ea typeface="新細明體" pitchFamily="18" charset="-120"/>
                          <a:cs typeface="Roboto"/>
                          <a:sym typeface="Roboto"/>
                        </a:rPr>
                        <a:t>类型</a:t>
                      </a:r>
                      <a:r>
                        <a:rPr lang="en-US" sz="1600" b="1" i="0" u="none" strike="noStrike" cap="none" dirty="0" smtClean="0">
                          <a:solidFill>
                            <a:schemeClr val="dk1"/>
                          </a:solidFill>
                          <a:latin typeface="Times New Roman" pitchFamily="18" charset="0"/>
                          <a:ea typeface="新細明體" pitchFamily="18" charset="-120"/>
                          <a:cs typeface="Roboto"/>
                          <a:sym typeface="Roboto"/>
                        </a:rPr>
                        <a:t> &amp; </a:t>
                      </a:r>
                      <a:r>
                        <a:rPr lang="zh-TW" altLang="en-US" sz="1600" b="1" i="0" u="none" strike="noStrike" cap="none" dirty="0" smtClean="0">
                          <a:solidFill>
                            <a:schemeClr val="dk1"/>
                          </a:solidFill>
                          <a:latin typeface="Times New Roman" pitchFamily="18" charset="0"/>
                          <a:ea typeface="新細明體" pitchFamily="18" charset="-120"/>
                          <a:cs typeface="Roboto"/>
                          <a:sym typeface="Roboto"/>
                        </a:rPr>
                        <a:t>描述</a:t>
                      </a:r>
                      <a:endParaRPr lang="en-US" sz="1600" b="1" i="0" u="none" strike="noStrike" cap="none" dirty="0" smtClean="0">
                        <a:solidFill>
                          <a:schemeClr val="dk1"/>
                        </a:solidFill>
                        <a:latin typeface="Times New Roman" pitchFamily="18" charset="0"/>
                        <a:ea typeface="新細明體" pitchFamily="18" charset="-120"/>
                        <a:cs typeface="Roboto"/>
                        <a:sym typeface="Roboto"/>
                      </a:endParaRP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ctr" rtl="0">
                        <a:lnSpc>
                          <a:spcPct val="100000"/>
                        </a:lnSpc>
                        <a:spcBef>
                          <a:spcPts val="0"/>
                        </a:spcBef>
                        <a:spcAft>
                          <a:spcPts val="0"/>
                        </a:spcAft>
                        <a:buClr>
                          <a:schemeClr val="dk1"/>
                        </a:buClr>
                        <a:buSzPct val="25000"/>
                        <a:buFont typeface="Roboto"/>
                        <a:buNone/>
                      </a:pPr>
                      <a:r>
                        <a:rPr lang="zh-TW" altLang="en-US" sz="1600" b="1" i="0" u="none" strike="noStrike" cap="none" dirty="0" smtClean="0">
                          <a:solidFill>
                            <a:schemeClr val="dk1"/>
                          </a:solidFill>
                          <a:latin typeface="Times New Roman" pitchFamily="18" charset="0"/>
                          <a:ea typeface="新細明體" pitchFamily="18" charset="-120"/>
                          <a:cs typeface="Roboto"/>
                          <a:sym typeface="Roboto"/>
                        </a:rPr>
                        <a:t>避免</a:t>
                      </a:r>
                      <a:endParaRPr lang="en-US" sz="1600" b="1" i="0" u="none" strike="noStrike" cap="none" dirty="0">
                        <a:solidFill>
                          <a:schemeClr val="dk1"/>
                        </a:solidFill>
                        <a:latin typeface="Times New Roman" pitchFamily="18" charset="0"/>
                        <a:ea typeface="新細明體" pitchFamily="18" charset="-120"/>
                        <a:cs typeface="Roboto"/>
                        <a:sym typeface="Roboto"/>
                      </a:endParaRP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983450">
                <a:tc>
                  <a:txBody>
                    <a:bodyPr/>
                    <a:lstStyle/>
                    <a:p>
                      <a:pPr marL="0" marR="0" lvl="0" indent="0" algn="l" rtl="0">
                        <a:lnSpc>
                          <a:spcPct val="150000"/>
                        </a:lnSpc>
                        <a:spcBef>
                          <a:spcPts val="0"/>
                        </a:spcBef>
                        <a:spcAft>
                          <a:spcPts val="0"/>
                        </a:spcAft>
                        <a:buClr>
                          <a:srgbClr val="0070C0"/>
                        </a:buClr>
                        <a:buSzPct val="25000"/>
                        <a:buFont typeface="Roboto"/>
                        <a:buNone/>
                      </a:pPr>
                      <a:r>
                        <a:rPr lang="zh-TW" altLang="en-US" sz="1800" b="1" i="0" u="none" strike="noStrike" cap="none" dirty="0" smtClean="0">
                          <a:solidFill>
                            <a:srgbClr val="0070C0"/>
                          </a:solidFill>
                          <a:latin typeface="Times New Roman" pitchFamily="18" charset="0"/>
                          <a:ea typeface="新細明體" pitchFamily="18" charset="-120"/>
                          <a:cs typeface="Roboto"/>
                          <a:sym typeface="Roboto"/>
                        </a:rPr>
                        <a:t>未能提供相应的程序源代码</a:t>
                      </a:r>
                      <a:r>
                        <a:rPr lang="en-US" altLang="zh-TW" sz="1800" b="1" i="0" u="none" strike="noStrike" cap="none" dirty="0" smtClean="0">
                          <a:solidFill>
                            <a:srgbClr val="0070C0"/>
                          </a:solidFill>
                          <a:latin typeface="Times New Roman" pitchFamily="18" charset="0"/>
                          <a:ea typeface="新細明體" pitchFamily="18" charset="-120"/>
                          <a:cs typeface="Roboto"/>
                          <a:sym typeface="Roboto"/>
                        </a:rPr>
                        <a:t>/</a:t>
                      </a:r>
                      <a:r>
                        <a:rPr lang="zh-TW" altLang="en-US" sz="1800" b="1" i="0" u="none" strike="noStrike" cap="none" dirty="0" smtClean="0">
                          <a:solidFill>
                            <a:srgbClr val="0070C0"/>
                          </a:solidFill>
                          <a:latin typeface="Times New Roman" pitchFamily="18" charset="0"/>
                          <a:ea typeface="新細明體" pitchFamily="18" charset="-120"/>
                          <a:cs typeface="Roboto"/>
                          <a:sym typeface="Roboto"/>
                        </a:rPr>
                        <a:t>适当的许可证、署名或声明信息</a:t>
                      </a:r>
                      <a:endParaRPr lang="en-US" sz="1800" b="1" i="0" u="none" strike="noStrike" cap="none" dirty="0">
                        <a:solidFill>
                          <a:srgbClr val="0070C0"/>
                        </a:solidFill>
                        <a:latin typeface="Times New Roman" pitchFamily="18" charset="0"/>
                        <a:ea typeface="新細明體" pitchFamily="18" charset="-120"/>
                        <a:cs typeface="Roboto"/>
                        <a:sym typeface="Roboto"/>
                      </a:endParaRPr>
                    </a:p>
                    <a:p>
                      <a:pPr marL="0" marR="0" lvl="0" indent="0" algn="l" rtl="0">
                        <a:lnSpc>
                          <a:spcPct val="100000"/>
                        </a:lnSpc>
                        <a:spcBef>
                          <a:spcPts val="0"/>
                        </a:spcBef>
                        <a:spcAft>
                          <a:spcPts val="0"/>
                        </a:spcAft>
                        <a:buClr>
                          <a:schemeClr val="dk1"/>
                        </a:buClr>
                        <a:buSzPct val="25000"/>
                        <a:buFont typeface="Arial"/>
                        <a:buNone/>
                      </a:pPr>
                      <a:endParaRPr sz="1800" b="0" i="0" u="none" strike="noStrike" cap="none" dirty="0">
                        <a:solidFill>
                          <a:srgbClr val="0070C0"/>
                        </a:solidFill>
                        <a:latin typeface="Times New Roman" pitchFamily="18" charset="0"/>
                        <a:ea typeface="新細明體" pitchFamily="18" charset="-120"/>
                        <a:cs typeface="Roboto"/>
                        <a:sym typeface="Roboto"/>
                      </a:endParaRP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50000"/>
                        </a:lnSpc>
                        <a:spcBef>
                          <a:spcPts val="0"/>
                        </a:spcBef>
                        <a:spcAft>
                          <a:spcPts val="0"/>
                        </a:spcAft>
                        <a:buClr>
                          <a:schemeClr val="dk1"/>
                        </a:buClr>
                        <a:buSzPct val="25000"/>
                        <a:buFont typeface="Roboto"/>
                        <a:buNone/>
                      </a:pPr>
                      <a:r>
                        <a:rPr lang="zh-TW" altLang="en-US" sz="1600" b="0" i="0" u="none" strike="noStrike" cap="none" dirty="0" smtClean="0">
                          <a:solidFill>
                            <a:schemeClr val="dk1"/>
                          </a:solidFill>
                          <a:latin typeface="Times New Roman" pitchFamily="18" charset="0"/>
                          <a:ea typeface="新細明體" pitchFamily="18" charset="-120"/>
                          <a:cs typeface="Roboto"/>
                          <a:sym typeface="Roboto"/>
                        </a:rPr>
                        <a:t>在产品上市前的产品释出循环，使程序源代码撷取及发布一个核对清单项目</a:t>
                      </a:r>
                      <a:r>
                        <a:rPr lang="en-US" altLang="zh-TW" sz="1600" b="0" i="0" u="none" strike="noStrike" cap="none" dirty="0" smtClean="0">
                          <a:solidFill>
                            <a:schemeClr val="dk1"/>
                          </a:solidFill>
                          <a:latin typeface="Times New Roman" pitchFamily="18" charset="0"/>
                          <a:ea typeface="新細明體" pitchFamily="18" charset="-120"/>
                          <a:cs typeface="Roboto"/>
                          <a:sym typeface="Roboto"/>
                        </a:rPr>
                        <a:t>(checklist item)</a:t>
                      </a:r>
                      <a:r>
                        <a:rPr lang="zh-TW" altLang="en-US" sz="1600" b="0" i="0" u="none" strike="noStrike" cap="none" dirty="0" smtClean="0">
                          <a:solidFill>
                            <a:schemeClr val="dk1"/>
                          </a:solidFill>
                          <a:latin typeface="Times New Roman" pitchFamily="18" charset="0"/>
                          <a:ea typeface="新細明體" pitchFamily="18" charset="-120"/>
                          <a:cs typeface="Roboto"/>
                          <a:sym typeface="Roboto"/>
                        </a:rPr>
                        <a:t>，可避免此类型错误。</a:t>
                      </a:r>
                      <a:endParaRPr lang="en-US" altLang="zh-TW" sz="1600" b="0" i="0" u="none" strike="noStrike" cap="none" dirty="0" smtClean="0">
                        <a:solidFill>
                          <a:schemeClr val="dk1"/>
                        </a:solidFill>
                        <a:latin typeface="Times New Roman" pitchFamily="18" charset="0"/>
                        <a:ea typeface="新細明體" pitchFamily="18" charset="-120"/>
                        <a:cs typeface="Roboto"/>
                        <a:sym typeface="Roboto"/>
                      </a:endParaRP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1267150">
                <a:tc>
                  <a:txBody>
                    <a:bodyPr/>
                    <a:lstStyle/>
                    <a:p>
                      <a:pPr marL="0" marR="0" lvl="0" indent="0" algn="l" rtl="0">
                        <a:lnSpc>
                          <a:spcPct val="150000"/>
                        </a:lnSpc>
                        <a:spcBef>
                          <a:spcPts val="0"/>
                        </a:spcBef>
                        <a:spcAft>
                          <a:spcPts val="0"/>
                        </a:spcAft>
                        <a:buSzPct val="25000"/>
                        <a:buNone/>
                      </a:pPr>
                      <a:r>
                        <a:rPr lang="zh-TW" altLang="en-US" sz="1800" b="1" i="0" u="none" strike="noStrike" cap="none" dirty="0" smtClean="0">
                          <a:solidFill>
                            <a:srgbClr val="0070C0"/>
                          </a:solidFill>
                          <a:latin typeface="Times New Roman" pitchFamily="18" charset="0"/>
                          <a:ea typeface="新細明體" pitchFamily="18" charset="-120"/>
                          <a:cs typeface="Roboto"/>
                          <a:sym typeface="Roboto"/>
                        </a:rPr>
                        <a:t>相应程序源代码提供不正确的版本</a:t>
                      </a:r>
                      <a:endParaRPr lang="en-US" sz="1800" b="1" i="0" u="none" strike="noStrike" cap="none" dirty="0">
                        <a:solidFill>
                          <a:srgbClr val="0070C0"/>
                        </a:solidFill>
                        <a:latin typeface="Times New Roman" pitchFamily="18" charset="0"/>
                        <a:ea typeface="新細明體" pitchFamily="18" charset="-120"/>
                        <a:cs typeface="Roboto"/>
                        <a:sym typeface="Roboto"/>
                      </a:endParaRPr>
                    </a:p>
                    <a:p>
                      <a:pPr marL="0" marR="0" lvl="0" indent="0" algn="l" rtl="0">
                        <a:spcBef>
                          <a:spcPts val="0"/>
                        </a:spcBef>
                        <a:spcAft>
                          <a:spcPts val="0"/>
                        </a:spcAft>
                        <a:buSzPct val="25000"/>
                        <a:buNone/>
                      </a:pPr>
                      <a:endParaRPr sz="3200" b="0" i="0" u="none" strike="noStrike" cap="none" dirty="0">
                        <a:solidFill>
                          <a:srgbClr val="0070C0"/>
                        </a:solidFill>
                        <a:latin typeface="Times New Roman" pitchFamily="18" charset="0"/>
                        <a:ea typeface="新細明體" pitchFamily="18" charset="-120"/>
                        <a:cs typeface="Roboto"/>
                        <a:sym typeface="Roboto"/>
                      </a:endParaRP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50000"/>
                        </a:lnSpc>
                        <a:spcBef>
                          <a:spcPts val="0"/>
                        </a:spcBef>
                        <a:spcAft>
                          <a:spcPts val="0"/>
                        </a:spcAft>
                        <a:buSzPct val="25000"/>
                        <a:buNone/>
                      </a:pPr>
                      <a:r>
                        <a:rPr lang="zh-TW" altLang="en-US" sz="1600" b="0" i="0" u="none" strike="noStrike" cap="none" dirty="0" smtClean="0">
                          <a:solidFill>
                            <a:srgbClr val="292934"/>
                          </a:solidFill>
                          <a:latin typeface="Times New Roman" pitchFamily="18" charset="0"/>
                          <a:ea typeface="新細明體" pitchFamily="18" charset="-120"/>
                          <a:cs typeface="Roboto"/>
                          <a:sym typeface="Roboto"/>
                        </a:rPr>
                        <a:t>透过在合规流程里添加验证的步骤，确保二进位版本的相对应程序源代码被发布，可避免此类型错误。</a:t>
                      </a:r>
                      <a:endParaRPr lang="en-US" altLang="zh-TW" sz="1600" b="0" i="0" u="none" strike="noStrike" cap="none" dirty="0" smtClean="0">
                        <a:solidFill>
                          <a:srgbClr val="292934"/>
                        </a:solidFill>
                        <a:latin typeface="Times New Roman" pitchFamily="18" charset="0"/>
                        <a:ea typeface="新細明體" pitchFamily="18" charset="-120"/>
                        <a:cs typeface="Roboto"/>
                        <a:sym typeface="Roboto"/>
                      </a:endParaRP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027425">
                <a:tc>
                  <a:txBody>
                    <a:bodyPr/>
                    <a:lstStyle/>
                    <a:p>
                      <a:pPr marL="0" marR="0" lvl="0" indent="0" algn="l" rtl="0">
                        <a:lnSpc>
                          <a:spcPct val="150000"/>
                        </a:lnSpc>
                        <a:spcBef>
                          <a:spcPts val="0"/>
                        </a:spcBef>
                        <a:spcAft>
                          <a:spcPts val="0"/>
                        </a:spcAft>
                        <a:buSzPct val="25000"/>
                        <a:buNone/>
                      </a:pPr>
                      <a:r>
                        <a:rPr lang="zh-TW" altLang="en-US" sz="1800" b="1" i="0" u="none" strike="noStrike" cap="none" dirty="0" smtClean="0">
                          <a:solidFill>
                            <a:srgbClr val="0070C0"/>
                          </a:solidFill>
                          <a:latin typeface="Times New Roman" pitchFamily="18" charset="0"/>
                          <a:ea typeface="新細明體" pitchFamily="18" charset="-120"/>
                          <a:cs typeface="Roboto"/>
                          <a:sym typeface="Roboto"/>
                        </a:rPr>
                        <a:t>对自由开源软件组件修改部分未能提供相对应的程序源代码</a:t>
                      </a:r>
                      <a:endParaRPr lang="en-US" sz="1800" b="1" i="0" u="none" strike="noStrike" cap="none" dirty="0">
                        <a:solidFill>
                          <a:srgbClr val="0070C0"/>
                        </a:solidFill>
                        <a:latin typeface="Times New Roman" pitchFamily="18" charset="0"/>
                        <a:ea typeface="新細明體" pitchFamily="18" charset="-120"/>
                        <a:cs typeface="Roboto"/>
                        <a:sym typeface="Roboto"/>
                      </a:endParaRP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2" indent="-533400" algn="l" rtl="0">
                        <a:lnSpc>
                          <a:spcPct val="150000"/>
                        </a:lnSpc>
                        <a:spcBef>
                          <a:spcPts val="0"/>
                        </a:spcBef>
                        <a:spcAft>
                          <a:spcPts val="0"/>
                        </a:spcAft>
                        <a:buClr>
                          <a:schemeClr val="dk1"/>
                        </a:buClr>
                        <a:buSzPct val="25000"/>
                        <a:buFont typeface="Roboto"/>
                        <a:buNone/>
                      </a:pPr>
                      <a:r>
                        <a:rPr lang="zh-TW" altLang="en-US" sz="1600" b="0" i="0" u="none" strike="noStrike" cap="none" dirty="0" smtClean="0">
                          <a:solidFill>
                            <a:srgbClr val="292934"/>
                          </a:solidFill>
                          <a:latin typeface="Times New Roman" pitchFamily="18" charset="0"/>
                          <a:ea typeface="新細明體" pitchFamily="18" charset="-120"/>
                          <a:cs typeface="Roboto"/>
                          <a:sym typeface="Roboto"/>
                        </a:rPr>
                        <a:t>透过在合规流程里添加验证的步骤，确保修改部分的程序源代码被发布，而非仅及於自由开源软件组件的原始程序源代码，可避免此类型错误。</a:t>
                      </a:r>
                      <a:endParaRPr lang="en-US" sz="2800" b="0" i="0" u="none" strike="noStrike" cap="none" dirty="0">
                        <a:solidFill>
                          <a:srgbClr val="292934"/>
                        </a:solidFill>
                        <a:latin typeface="Times New Roman" pitchFamily="18" charset="0"/>
                        <a:ea typeface="新細明體" pitchFamily="18" charset="-120"/>
                        <a:cs typeface="Roboto"/>
                        <a:sym typeface="Roboto"/>
                      </a:endParaRP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
        <p:nvSpPr>
          <p:cNvPr id="911" name="Shape 911"/>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zh-TW" altLang="en-US" sz="4000" b="0" i="0" u="none" strike="noStrike" cap="none" dirty="0" smtClean="0">
                <a:solidFill>
                  <a:schemeClr val="dk2"/>
                </a:solidFill>
                <a:cs typeface="Roboto"/>
                <a:sym typeface="Roboto"/>
              </a:rPr>
              <a:t>许可证合规陷阱</a:t>
            </a:r>
            <a:endParaRPr lang="en-US" sz="4000" b="0" i="0" u="none" strike="noStrike" cap="none" dirty="0">
              <a:solidFill>
                <a:schemeClr val="dk2"/>
              </a:solidFill>
              <a:cs typeface="Roboto"/>
              <a:sym typeface="Roboto"/>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916"/>
        <p:cNvGrpSpPr/>
        <p:nvPr/>
      </p:nvGrpSpPr>
      <p:grpSpPr>
        <a:xfrm>
          <a:off x="0" y="0"/>
          <a:ext cx="0" cy="0"/>
          <a:chOff x="0" y="0"/>
          <a:chExt cx="0" cy="0"/>
        </a:xfrm>
      </p:grpSpPr>
      <p:sp>
        <p:nvSpPr>
          <p:cNvPr id="917" name="Shape 917"/>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lvl="0">
              <a:buSzPct val="25000"/>
            </a:pPr>
            <a:r>
              <a:rPr lang="zh-TW" altLang="en-US" dirty="0" smtClean="0"/>
              <a:t>许可证合规陷阱</a:t>
            </a:r>
            <a:endParaRPr lang="en-US" sz="4000" b="0" i="0" u="none" strike="noStrike" cap="none" dirty="0">
              <a:solidFill>
                <a:schemeClr val="dk2"/>
              </a:solidFill>
              <a:latin typeface="Roboto"/>
              <a:ea typeface="Roboto"/>
              <a:cs typeface="Roboto"/>
              <a:sym typeface="Roboto"/>
            </a:endParaRPr>
          </a:p>
        </p:txBody>
      </p:sp>
      <p:graphicFrame>
        <p:nvGraphicFramePr>
          <p:cNvPr id="918" name="Shape 918"/>
          <p:cNvGraphicFramePr/>
          <p:nvPr/>
        </p:nvGraphicFramePr>
        <p:xfrm>
          <a:off x="783912" y="1516466"/>
          <a:ext cx="10517425" cy="4574750"/>
        </p:xfrm>
        <a:graphic>
          <a:graphicData uri="http://schemas.openxmlformats.org/drawingml/2006/table">
            <a:tbl>
              <a:tblPr>
                <a:noFill/>
                <a:tableStyleId>{3008B7F7-1031-4B05-B229-2884EDF7C79B}</a:tableStyleId>
              </a:tblPr>
              <a:tblGrid>
                <a:gridCol w="3835450"/>
                <a:gridCol w="6681975"/>
              </a:tblGrid>
              <a:tr h="480825">
                <a:tc>
                  <a:txBody>
                    <a:bodyPr/>
                    <a:lstStyle/>
                    <a:p>
                      <a:pPr marL="342900" marR="0" lvl="0" indent="-342900" algn="ctr" defTabSz="914400" rtl="0" eaLnBrk="1" fontAlgn="auto" latinLnBrk="0" hangingPunct="1">
                        <a:lnSpc>
                          <a:spcPct val="100000"/>
                        </a:lnSpc>
                        <a:spcBef>
                          <a:spcPts val="0"/>
                        </a:spcBef>
                        <a:spcAft>
                          <a:spcPts val="0"/>
                        </a:spcAft>
                        <a:buClr>
                          <a:schemeClr val="dk1"/>
                        </a:buClr>
                        <a:buSzPct val="25000"/>
                        <a:buFont typeface="Roboto"/>
                        <a:buNone/>
                        <a:tabLst/>
                        <a:defRPr/>
                      </a:pPr>
                      <a:r>
                        <a:rPr lang="zh-TW" altLang="en-US" sz="1600" b="1" i="0" u="none" strike="noStrike" cap="none" dirty="0" smtClean="0">
                          <a:solidFill>
                            <a:schemeClr val="dk1"/>
                          </a:solidFill>
                          <a:latin typeface="Times New Roman" pitchFamily="18" charset="0"/>
                          <a:ea typeface="新細明體" pitchFamily="18" charset="-120"/>
                          <a:cs typeface="Roboto"/>
                          <a:sym typeface="Roboto"/>
                        </a:rPr>
                        <a:t>类型</a:t>
                      </a:r>
                      <a:r>
                        <a:rPr lang="en-US" sz="1600" b="1" i="0" u="none" strike="noStrike" cap="none" dirty="0" smtClean="0">
                          <a:solidFill>
                            <a:schemeClr val="dk1"/>
                          </a:solidFill>
                          <a:latin typeface="Times New Roman" pitchFamily="18" charset="0"/>
                          <a:ea typeface="新細明體" pitchFamily="18" charset="-120"/>
                          <a:cs typeface="Roboto"/>
                          <a:sym typeface="Roboto"/>
                        </a:rPr>
                        <a:t> &amp; </a:t>
                      </a:r>
                      <a:r>
                        <a:rPr lang="zh-TW" altLang="en-US" sz="1600" b="1" i="0" u="none" strike="noStrike" cap="none" dirty="0" smtClean="0">
                          <a:solidFill>
                            <a:schemeClr val="dk1"/>
                          </a:solidFill>
                          <a:latin typeface="Times New Roman" pitchFamily="18" charset="0"/>
                          <a:ea typeface="新細明體" pitchFamily="18" charset="-120"/>
                          <a:cs typeface="Roboto"/>
                          <a:sym typeface="Roboto"/>
                        </a:rPr>
                        <a:t>描述</a:t>
                      </a:r>
                      <a:endParaRPr lang="en-US" sz="1600" b="1" i="0" u="none" strike="noStrike" cap="none" dirty="0" smtClean="0">
                        <a:solidFill>
                          <a:schemeClr val="dk1"/>
                        </a:solidFill>
                        <a:latin typeface="Times New Roman" pitchFamily="18" charset="0"/>
                        <a:ea typeface="新細明體" pitchFamily="18" charset="-120"/>
                        <a:cs typeface="Roboto"/>
                        <a:sym typeface="Roboto"/>
                      </a:endParaRP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ctr" rtl="0">
                        <a:lnSpc>
                          <a:spcPct val="100000"/>
                        </a:lnSpc>
                        <a:spcBef>
                          <a:spcPts val="0"/>
                        </a:spcBef>
                        <a:spcAft>
                          <a:spcPts val="0"/>
                        </a:spcAft>
                        <a:buClr>
                          <a:schemeClr val="dk1"/>
                        </a:buClr>
                        <a:buSzPct val="25000"/>
                        <a:buFont typeface="Roboto"/>
                        <a:buNone/>
                      </a:pPr>
                      <a:r>
                        <a:rPr lang="zh-TW" altLang="en-US" sz="1600" b="1" i="0" u="none" strike="noStrike" cap="none" baseline="0" dirty="0" smtClean="0">
                          <a:solidFill>
                            <a:schemeClr val="dk1"/>
                          </a:solidFill>
                          <a:latin typeface="Times New Roman" pitchFamily="18" charset="0"/>
                          <a:ea typeface="新細明體" pitchFamily="18" charset="-120"/>
                          <a:cs typeface="Roboto"/>
                          <a:sym typeface="Roboto"/>
                        </a:rPr>
                        <a:t>避免</a:t>
                      </a:r>
                      <a:endParaRPr lang="en-US" sz="1600" b="1" i="0" u="none" strike="noStrike" cap="none" baseline="0" dirty="0">
                        <a:solidFill>
                          <a:schemeClr val="dk1"/>
                        </a:solidFill>
                        <a:latin typeface="Times New Roman" pitchFamily="18" charset="0"/>
                        <a:ea typeface="新細明體" pitchFamily="18" charset="-120"/>
                        <a:cs typeface="Roboto"/>
                        <a:sym typeface="Roboto"/>
                      </a:endParaRP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093925">
                <a:tc>
                  <a:txBody>
                    <a:bodyPr/>
                    <a:lstStyle/>
                    <a:p>
                      <a:pPr marL="0" marR="0" lvl="0" indent="0" algn="l" rtl="0">
                        <a:lnSpc>
                          <a:spcPct val="150000"/>
                        </a:lnSpc>
                        <a:spcBef>
                          <a:spcPts val="0"/>
                        </a:spcBef>
                        <a:spcAft>
                          <a:spcPts val="0"/>
                        </a:spcAft>
                        <a:buClr>
                          <a:srgbClr val="0070C0"/>
                        </a:buClr>
                        <a:buSzPct val="25000"/>
                        <a:buFont typeface="Roboto"/>
                        <a:buNone/>
                      </a:pPr>
                      <a:r>
                        <a:rPr lang="zh-TW" altLang="en-US" sz="1800" b="1" i="0" u="none" strike="noStrike" cap="none" baseline="0" dirty="0" smtClean="0">
                          <a:solidFill>
                            <a:srgbClr val="0070C0"/>
                          </a:solidFill>
                          <a:latin typeface="Times New Roman" pitchFamily="18" charset="0"/>
                          <a:ea typeface="新細明體" pitchFamily="18" charset="-120"/>
                          <a:cs typeface="Roboto"/>
                          <a:sym typeface="Roboto"/>
                        </a:rPr>
                        <a:t>未对自由开源软件程序源代码的修改进行标注：</a:t>
                      </a:r>
                      <a:endParaRPr lang="en-US" sz="1800" b="1" i="0" u="none" strike="noStrike" cap="none" baseline="0" dirty="0">
                        <a:solidFill>
                          <a:srgbClr val="0070C0"/>
                        </a:solidFill>
                        <a:latin typeface="Times New Roman" pitchFamily="18" charset="0"/>
                        <a:ea typeface="新細明體" pitchFamily="18" charset="-120"/>
                        <a:cs typeface="Roboto"/>
                        <a:sym typeface="Roboto"/>
                      </a:endParaRPr>
                    </a:p>
                    <a:p>
                      <a:pPr marL="0" marR="0" lvl="0" indent="0" algn="l" rtl="0">
                        <a:lnSpc>
                          <a:spcPct val="150000"/>
                        </a:lnSpc>
                        <a:spcBef>
                          <a:spcPts val="0"/>
                        </a:spcBef>
                        <a:spcAft>
                          <a:spcPts val="0"/>
                        </a:spcAft>
                        <a:buClr>
                          <a:schemeClr val="dk1"/>
                        </a:buClr>
                        <a:buSzPct val="25000"/>
                        <a:buFont typeface="Arial"/>
                        <a:buNone/>
                      </a:pPr>
                      <a:endParaRPr sz="1600" b="0" i="0" u="none" strike="noStrike" cap="none" baseline="0" dirty="0">
                        <a:solidFill>
                          <a:srgbClr val="009900"/>
                        </a:solidFill>
                        <a:latin typeface="Times New Roman" pitchFamily="18" charset="0"/>
                        <a:ea typeface="新細明體" pitchFamily="18" charset="-120"/>
                        <a:cs typeface="Roboto"/>
                        <a:sym typeface="Roboto"/>
                      </a:endParaRPr>
                    </a:p>
                    <a:p>
                      <a:pPr marL="0" marR="0" lvl="0" indent="0" algn="l" rtl="0">
                        <a:lnSpc>
                          <a:spcPct val="150000"/>
                        </a:lnSpc>
                        <a:spcBef>
                          <a:spcPts val="0"/>
                        </a:spcBef>
                        <a:spcAft>
                          <a:spcPts val="0"/>
                        </a:spcAft>
                        <a:buClr>
                          <a:schemeClr val="dk1"/>
                        </a:buClr>
                        <a:buSzPct val="25000"/>
                        <a:buFont typeface="Roboto"/>
                        <a:buNone/>
                      </a:pPr>
                      <a:r>
                        <a:rPr lang="zh-TW" altLang="en-US" sz="1600" b="0" i="0" u="none" strike="noStrike" cap="none" baseline="0" dirty="0" smtClean="0">
                          <a:solidFill>
                            <a:srgbClr val="292934"/>
                          </a:solidFill>
                          <a:latin typeface="Times New Roman" pitchFamily="18" charset="0"/>
                          <a:ea typeface="新細明體" pitchFamily="18" charset="-120"/>
                          <a:cs typeface="Roboto"/>
                          <a:sym typeface="Roboto"/>
                        </a:rPr>
                        <a:t>未能依自由开源软件许可证的要求，去标注自由开源软件程序源代码已经过变动。</a:t>
                      </a:r>
                      <a:r>
                        <a:rPr lang="en-US" altLang="zh-TW" sz="1600" b="0" i="0" u="none" strike="noStrike" cap="none" baseline="0" dirty="0" smtClean="0">
                          <a:solidFill>
                            <a:srgbClr val="292934"/>
                          </a:solidFill>
                          <a:latin typeface="Times New Roman" pitchFamily="18" charset="0"/>
                          <a:ea typeface="新細明體" pitchFamily="18" charset="-120"/>
                          <a:cs typeface="Roboto"/>
                          <a:sym typeface="Roboto"/>
                        </a:rPr>
                        <a:t>(</a:t>
                      </a:r>
                      <a:r>
                        <a:rPr lang="zh-TW" altLang="en-US" sz="1600" b="0" i="0" u="none" strike="noStrike" cap="none" baseline="0" dirty="0" smtClean="0">
                          <a:solidFill>
                            <a:srgbClr val="292934"/>
                          </a:solidFill>
                          <a:latin typeface="Times New Roman" pitchFamily="18" charset="0"/>
                          <a:ea typeface="新細明體" pitchFamily="18" charset="-120"/>
                          <a:cs typeface="Roboto"/>
                          <a:sym typeface="Roboto"/>
                        </a:rPr>
                        <a:t>或所提供与修改有关的信息，在细即及清楚级别不充份，无法满足许可证</a:t>
                      </a:r>
                      <a:r>
                        <a:rPr lang="en-US" altLang="zh-TW" sz="1600" b="0" i="0" u="none" strike="noStrike" cap="none" baseline="0" dirty="0" smtClean="0">
                          <a:solidFill>
                            <a:srgbClr val="292934"/>
                          </a:solidFill>
                          <a:latin typeface="Times New Roman" pitchFamily="18" charset="0"/>
                          <a:ea typeface="新細明體" pitchFamily="18" charset="-120"/>
                          <a:cs typeface="Roboto"/>
                          <a:sym typeface="Roboto"/>
                        </a:rPr>
                        <a:t>)</a:t>
                      </a:r>
                      <a:endParaRPr lang="en-US" sz="1600" b="0" i="0" u="none" strike="noStrike" cap="none" baseline="0" dirty="0">
                        <a:solidFill>
                          <a:srgbClr val="292934"/>
                        </a:solidFill>
                        <a:latin typeface="Times New Roman" pitchFamily="18" charset="0"/>
                        <a:ea typeface="新細明體" pitchFamily="18" charset="-120"/>
                        <a:cs typeface="Roboto"/>
                        <a:sym typeface="Roboto"/>
                      </a:endParaRP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l" rtl="0">
                        <a:lnSpc>
                          <a:spcPct val="150000"/>
                        </a:lnSpc>
                        <a:spcBef>
                          <a:spcPts val="0"/>
                        </a:spcBef>
                        <a:spcAft>
                          <a:spcPts val="0"/>
                        </a:spcAft>
                        <a:buClr>
                          <a:schemeClr val="dk1"/>
                        </a:buClr>
                        <a:buSzPct val="25000"/>
                        <a:buFont typeface="Roboto"/>
                        <a:buNone/>
                      </a:pPr>
                      <a:r>
                        <a:rPr lang="zh-TW" altLang="en-US" sz="1600" b="0" i="0" u="none" strike="noStrike" cap="none" baseline="0" dirty="0" smtClean="0">
                          <a:solidFill>
                            <a:srgbClr val="292934"/>
                          </a:solidFill>
                          <a:latin typeface="Times New Roman" pitchFamily="18" charset="0"/>
                          <a:ea typeface="新細明體" pitchFamily="18" charset="-120"/>
                          <a:cs typeface="Roboto"/>
                          <a:sym typeface="Roboto"/>
                        </a:rPr>
                        <a:t>此类型的错误可透过以下方式避免：</a:t>
                      </a:r>
                      <a:endParaRPr lang="zh-TW" altLang="en-US" sz="1600" b="0" i="0" u="none" strike="noStrike" cap="none" baseline="0" dirty="0" smtClean="0">
                        <a:solidFill>
                          <a:schemeClr val="dk1"/>
                        </a:solidFill>
                        <a:latin typeface="Times New Roman" pitchFamily="18" charset="0"/>
                        <a:ea typeface="新細明體" pitchFamily="18" charset="-120"/>
                        <a:cs typeface="Roboto"/>
                        <a:sym typeface="Roboto"/>
                      </a:endParaRPr>
                    </a:p>
                    <a:p>
                      <a:pPr marL="533400" marR="0" lvl="0" indent="-533400" algn="l" rtl="0">
                        <a:lnSpc>
                          <a:spcPct val="150000"/>
                        </a:lnSpc>
                        <a:spcBef>
                          <a:spcPts val="0"/>
                        </a:spcBef>
                        <a:spcAft>
                          <a:spcPts val="0"/>
                        </a:spcAft>
                        <a:buClr>
                          <a:schemeClr val="dk1"/>
                        </a:buClr>
                        <a:buSzPct val="25000"/>
                        <a:buFont typeface="Roboto"/>
                        <a:buNone/>
                      </a:pPr>
                      <a:endParaRPr lang="en-US" sz="1600" b="0" i="0" u="none" strike="noStrike" cap="none" baseline="0" dirty="0">
                        <a:solidFill>
                          <a:schemeClr val="dk1"/>
                        </a:solidFill>
                        <a:latin typeface="Times New Roman" pitchFamily="18" charset="0"/>
                        <a:ea typeface="新細明體" pitchFamily="18" charset="-120"/>
                        <a:cs typeface="Roboto"/>
                        <a:sym typeface="Roboto"/>
                      </a:endParaRPr>
                    </a:p>
                    <a:p>
                      <a:pPr marL="533400" marR="0" lvl="0" indent="-533400" algn="l" rtl="0">
                        <a:lnSpc>
                          <a:spcPct val="150000"/>
                        </a:lnSpc>
                        <a:spcBef>
                          <a:spcPts val="0"/>
                        </a:spcBef>
                        <a:spcAft>
                          <a:spcPts val="0"/>
                        </a:spcAft>
                        <a:buClr>
                          <a:schemeClr val="dk1"/>
                        </a:buClr>
                        <a:buSzPct val="100000"/>
                        <a:buFont typeface="Roboto"/>
                        <a:buAutoNum type="arabicPeriod"/>
                      </a:pPr>
                      <a:r>
                        <a:rPr lang="zh-TW" altLang="en-US" sz="1600" b="0" i="0" u="none" strike="noStrike" cap="none" baseline="0" dirty="0" smtClean="0">
                          <a:solidFill>
                            <a:schemeClr val="dk1"/>
                          </a:solidFill>
                          <a:latin typeface="Times New Roman" pitchFamily="18" charset="0"/>
                          <a:ea typeface="新細明體" pitchFamily="18" charset="-120"/>
                          <a:cs typeface="Roboto"/>
                          <a:sym typeface="Roboto"/>
                        </a:rPr>
                        <a:t>於程序源代码发行前，将程序源代码的修改标记</a:t>
                      </a:r>
                      <a:r>
                        <a:rPr lang="en-US" altLang="zh-TW" sz="1600" b="0" i="0" u="none" strike="noStrike" cap="none" baseline="0" dirty="0" smtClean="0">
                          <a:solidFill>
                            <a:schemeClr val="dk1"/>
                          </a:solidFill>
                          <a:latin typeface="Times New Roman" pitchFamily="18" charset="0"/>
                          <a:ea typeface="新細明體" pitchFamily="18" charset="-120"/>
                          <a:cs typeface="Roboto"/>
                          <a:sym typeface="Roboto"/>
                        </a:rPr>
                        <a:t>(markings)</a:t>
                      </a:r>
                      <a:r>
                        <a:rPr lang="zh-TW" altLang="en-US" sz="1600" b="0" i="0" u="none" strike="noStrike" cap="none" baseline="0" dirty="0" smtClean="0">
                          <a:solidFill>
                            <a:schemeClr val="dk1"/>
                          </a:solidFill>
                          <a:latin typeface="Times New Roman" pitchFamily="18" charset="0"/>
                          <a:ea typeface="新細明體" pitchFamily="18" charset="-120"/>
                          <a:cs typeface="Roboto"/>
                          <a:sym typeface="Roboto"/>
                        </a:rPr>
                        <a:t>添加为一个验证步骤</a:t>
                      </a:r>
                      <a:endParaRPr lang="en-US" sz="1600" b="0" i="0" u="none" strike="noStrike" cap="none" baseline="0" dirty="0">
                        <a:solidFill>
                          <a:schemeClr val="dk1"/>
                        </a:solidFill>
                        <a:latin typeface="Times New Roman" pitchFamily="18" charset="0"/>
                        <a:ea typeface="新細明體" pitchFamily="18" charset="-120"/>
                        <a:cs typeface="Roboto"/>
                        <a:sym typeface="Roboto"/>
                      </a:endParaRPr>
                    </a:p>
                    <a:p>
                      <a:pPr marL="533400" marR="0" lvl="0" indent="-533400" algn="l" rtl="0">
                        <a:lnSpc>
                          <a:spcPct val="150000"/>
                        </a:lnSpc>
                        <a:spcBef>
                          <a:spcPts val="0"/>
                        </a:spcBef>
                        <a:spcAft>
                          <a:spcPts val="0"/>
                        </a:spcAft>
                        <a:buClr>
                          <a:srgbClr val="292934"/>
                        </a:buClr>
                        <a:buSzPct val="100000"/>
                        <a:buFont typeface="Roboto"/>
                        <a:buAutoNum type="arabicPeriod"/>
                      </a:pPr>
                      <a:r>
                        <a:rPr lang="zh-TW" altLang="en-US" sz="1600" b="0" i="0" u="none" strike="noStrike" cap="none" baseline="0" dirty="0" smtClean="0">
                          <a:solidFill>
                            <a:schemeClr val="dk1"/>
                          </a:solidFill>
                          <a:latin typeface="Times New Roman" pitchFamily="18" charset="0"/>
                          <a:ea typeface="新細明體" pitchFamily="18" charset="-120"/>
                          <a:cs typeface="Roboto"/>
                          <a:sym typeface="Roboto"/>
                        </a:rPr>
                        <a:t>为工程人员提供教育训练，以确保其对将要释出的所有自由开源软件或私有软件更新著作权标记</a:t>
                      </a:r>
                      <a:r>
                        <a:rPr lang="en-US" altLang="zh-TW" sz="1600" b="0" i="0" u="none" strike="noStrike" cap="none" baseline="0" dirty="0" smtClean="0">
                          <a:solidFill>
                            <a:schemeClr val="dk1"/>
                          </a:solidFill>
                          <a:latin typeface="Times New Roman" pitchFamily="18" charset="0"/>
                          <a:ea typeface="新細明體" pitchFamily="18" charset="-120"/>
                          <a:cs typeface="Roboto"/>
                          <a:sym typeface="Roboto"/>
                        </a:rPr>
                        <a:t>(markings)</a:t>
                      </a:r>
                      <a:r>
                        <a:rPr lang="zh-TW" altLang="en-US" sz="1600" b="0" i="0" u="none" strike="noStrike" cap="none" baseline="0" dirty="0" smtClean="0">
                          <a:solidFill>
                            <a:schemeClr val="dk1"/>
                          </a:solidFill>
                          <a:latin typeface="Times New Roman" pitchFamily="18" charset="0"/>
                          <a:ea typeface="新細明體" pitchFamily="18" charset="-120"/>
                          <a:cs typeface="Roboto"/>
                          <a:sym typeface="Roboto"/>
                        </a:rPr>
                        <a:t>或许可证信息</a:t>
                      </a:r>
                      <a:endParaRPr lang="en-US" sz="1600" b="0" i="0" u="none" strike="noStrike" cap="none" baseline="0" dirty="0">
                        <a:solidFill>
                          <a:srgbClr val="292934"/>
                        </a:solidFill>
                        <a:latin typeface="Times New Roman" pitchFamily="18" charset="0"/>
                        <a:ea typeface="新細明體" pitchFamily="18" charset="-120"/>
                        <a:cs typeface="Roboto"/>
                        <a:sym typeface="Roboto"/>
                      </a:endParaRP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923"/>
        <p:cNvGrpSpPr/>
        <p:nvPr/>
      </p:nvGrpSpPr>
      <p:grpSpPr>
        <a:xfrm>
          <a:off x="0" y="0"/>
          <a:ext cx="0" cy="0"/>
          <a:chOff x="0" y="0"/>
          <a:chExt cx="0" cy="0"/>
        </a:xfrm>
      </p:grpSpPr>
      <p:sp>
        <p:nvSpPr>
          <p:cNvPr id="924" name="Shape 924"/>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zh-TW" altLang="en-US" sz="4000" b="0" i="0" u="none" strike="noStrike" cap="none" dirty="0" smtClean="0">
                <a:solidFill>
                  <a:schemeClr val="dk2"/>
                </a:solidFill>
                <a:cs typeface="Roboto"/>
                <a:sym typeface="Roboto"/>
              </a:rPr>
              <a:t>合规流程陷阱</a:t>
            </a:r>
            <a:endParaRPr lang="en-US" sz="4000" b="0" i="0" u="none" strike="noStrike" cap="none" dirty="0">
              <a:solidFill>
                <a:schemeClr val="dk2"/>
              </a:solidFill>
              <a:cs typeface="Roboto"/>
              <a:sym typeface="Roboto"/>
            </a:endParaRPr>
          </a:p>
        </p:txBody>
      </p:sp>
      <p:graphicFrame>
        <p:nvGraphicFramePr>
          <p:cNvPr id="925" name="Shape 925"/>
          <p:cNvGraphicFramePr/>
          <p:nvPr/>
        </p:nvGraphicFramePr>
        <p:xfrm>
          <a:off x="774949" y="1411742"/>
          <a:ext cx="10483375" cy="4909295"/>
        </p:xfrm>
        <a:graphic>
          <a:graphicData uri="http://schemas.openxmlformats.org/drawingml/2006/table">
            <a:tbl>
              <a:tblPr>
                <a:noFill/>
                <a:tableStyleId>{3008B7F7-1031-4B05-B229-2884EDF7C79B}</a:tableStyleId>
              </a:tblPr>
              <a:tblGrid>
                <a:gridCol w="2690425"/>
                <a:gridCol w="3989250"/>
                <a:gridCol w="3803700"/>
              </a:tblGrid>
              <a:tr h="363475">
                <a:tc>
                  <a:txBody>
                    <a:bodyPr/>
                    <a:lstStyle/>
                    <a:p>
                      <a:pPr marL="342900" marR="0" lvl="0" indent="-342900" algn="ctr" rtl="0">
                        <a:lnSpc>
                          <a:spcPct val="100000"/>
                        </a:lnSpc>
                        <a:spcBef>
                          <a:spcPts val="0"/>
                        </a:spcBef>
                        <a:spcAft>
                          <a:spcPts val="0"/>
                        </a:spcAft>
                        <a:buClr>
                          <a:schemeClr val="dk1"/>
                        </a:buClr>
                        <a:buSzPct val="25000"/>
                        <a:buFont typeface="Roboto"/>
                        <a:buNone/>
                      </a:pPr>
                      <a:r>
                        <a:rPr lang="zh-TW" altLang="en-US" sz="1800" b="1" i="0" u="none" strike="noStrike" cap="none" baseline="0" dirty="0" smtClean="0">
                          <a:solidFill>
                            <a:schemeClr val="dk1"/>
                          </a:solidFill>
                          <a:latin typeface="Times New Roman" pitchFamily="18" charset="0"/>
                          <a:ea typeface="新細明體" pitchFamily="18" charset="-120"/>
                          <a:cs typeface="Roboto"/>
                          <a:sym typeface="Roboto"/>
                        </a:rPr>
                        <a:t>描述</a:t>
                      </a:r>
                      <a:endParaRPr lang="en-US" sz="1800" b="1" i="0" u="none" strike="noStrike" cap="none" baseline="0" dirty="0">
                        <a:solidFill>
                          <a:schemeClr val="dk1"/>
                        </a:solidFill>
                        <a:latin typeface="Times New Roman" pitchFamily="18" charset="0"/>
                        <a:ea typeface="新細明體" pitchFamily="18" charset="-120"/>
                        <a:cs typeface="Roboto"/>
                        <a:sym typeface="Roboto"/>
                      </a:endParaRP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ctr" rtl="0">
                        <a:lnSpc>
                          <a:spcPct val="100000"/>
                        </a:lnSpc>
                        <a:spcBef>
                          <a:spcPts val="0"/>
                        </a:spcBef>
                        <a:spcAft>
                          <a:spcPts val="0"/>
                        </a:spcAft>
                        <a:buClr>
                          <a:schemeClr val="dk1"/>
                        </a:buClr>
                        <a:buSzPct val="25000"/>
                        <a:buFont typeface="Roboto"/>
                        <a:buNone/>
                      </a:pPr>
                      <a:r>
                        <a:rPr lang="zh-TW" altLang="en-US" sz="1800" b="1" i="0" u="none" strike="noStrike" cap="none" baseline="0" dirty="0" smtClean="0">
                          <a:solidFill>
                            <a:schemeClr val="dk1"/>
                          </a:solidFill>
                          <a:latin typeface="Times New Roman" pitchFamily="18" charset="0"/>
                          <a:ea typeface="新細明體" pitchFamily="18" charset="-120"/>
                          <a:cs typeface="Roboto"/>
                          <a:sym typeface="Roboto"/>
                        </a:rPr>
                        <a:t>避免</a:t>
                      </a:r>
                      <a:endParaRPr lang="en-US" sz="1800" b="1" i="0" u="none" strike="noStrike" cap="none" baseline="0" dirty="0">
                        <a:solidFill>
                          <a:schemeClr val="dk1"/>
                        </a:solidFill>
                        <a:latin typeface="Times New Roman" pitchFamily="18" charset="0"/>
                        <a:ea typeface="新細明體" pitchFamily="18" charset="-120"/>
                        <a:cs typeface="Roboto"/>
                        <a:sym typeface="Roboto"/>
                      </a:endParaRP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ctr" rtl="0">
                        <a:lnSpc>
                          <a:spcPct val="100000"/>
                        </a:lnSpc>
                        <a:spcBef>
                          <a:spcPts val="0"/>
                        </a:spcBef>
                        <a:spcAft>
                          <a:spcPts val="0"/>
                        </a:spcAft>
                        <a:buClr>
                          <a:schemeClr val="dk1"/>
                        </a:buClr>
                        <a:buSzPct val="25000"/>
                        <a:buFont typeface="Roboto"/>
                        <a:buNone/>
                      </a:pPr>
                      <a:r>
                        <a:rPr lang="zh-TW" altLang="en-US" sz="1800" b="1" i="0" u="none" strike="noStrike" cap="none" baseline="0" dirty="0" smtClean="0">
                          <a:solidFill>
                            <a:schemeClr val="dk1"/>
                          </a:solidFill>
                          <a:latin typeface="Times New Roman" pitchFamily="18" charset="0"/>
                          <a:ea typeface="新細明體" pitchFamily="18" charset="-120"/>
                          <a:cs typeface="Roboto"/>
                          <a:sym typeface="Roboto"/>
                        </a:rPr>
                        <a:t>预防</a:t>
                      </a:r>
                      <a:endParaRPr lang="en-US" sz="1800" b="1" i="0" u="none" strike="noStrike" cap="none" baseline="0" dirty="0">
                        <a:solidFill>
                          <a:schemeClr val="dk1"/>
                        </a:solidFill>
                        <a:latin typeface="Times New Roman" pitchFamily="18" charset="0"/>
                        <a:ea typeface="新細明體" pitchFamily="18" charset="-120"/>
                        <a:cs typeface="Roboto"/>
                        <a:sym typeface="Roboto"/>
                      </a:endParaRP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756400">
                <a:tc>
                  <a:txBody>
                    <a:bodyPr/>
                    <a:lstStyle/>
                    <a:p>
                      <a:pPr marL="0" marR="0" lvl="0" indent="0" algn="l" rtl="0">
                        <a:lnSpc>
                          <a:spcPct val="150000"/>
                        </a:lnSpc>
                        <a:spcBef>
                          <a:spcPts val="0"/>
                        </a:spcBef>
                        <a:spcAft>
                          <a:spcPts val="0"/>
                        </a:spcAft>
                        <a:buClr>
                          <a:srgbClr val="0070C0"/>
                        </a:buClr>
                        <a:buSzPct val="25000"/>
                        <a:buFont typeface="Roboto"/>
                        <a:buNone/>
                      </a:pPr>
                      <a:r>
                        <a:rPr lang="zh-TW" altLang="en-US" sz="1800" b="1" i="0" u="none" strike="noStrike" cap="none" baseline="0" dirty="0" smtClean="0">
                          <a:solidFill>
                            <a:srgbClr val="0070C0"/>
                          </a:solidFill>
                          <a:latin typeface="Times New Roman" pitchFamily="18" charset="0"/>
                          <a:ea typeface="新細明體" pitchFamily="18" charset="-120"/>
                          <a:cs typeface="Roboto"/>
                          <a:sym typeface="Roboto"/>
                        </a:rPr>
                        <a:t>开发者未请求使用自由开源软件的核可</a:t>
                      </a:r>
                      <a:endParaRPr lang="en-US" sz="1800" b="1" i="0" u="none" strike="noStrike" cap="none" baseline="0" dirty="0">
                        <a:solidFill>
                          <a:srgbClr val="0070C0"/>
                        </a:solidFill>
                        <a:latin typeface="Times New Roman" pitchFamily="18" charset="0"/>
                        <a:ea typeface="新細明體" pitchFamily="18" charset="-120"/>
                        <a:cs typeface="Roboto"/>
                        <a:sym typeface="Roboto"/>
                      </a:endParaRP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342900" algn="l" rtl="0">
                        <a:lnSpc>
                          <a:spcPct val="150000"/>
                        </a:lnSpc>
                        <a:spcBef>
                          <a:spcPts val="0"/>
                        </a:spcBef>
                        <a:spcAft>
                          <a:spcPts val="0"/>
                        </a:spcAft>
                        <a:buClr>
                          <a:schemeClr val="dk1"/>
                        </a:buClr>
                        <a:buSzPct val="25000"/>
                        <a:buFont typeface="Roboto"/>
                        <a:buNone/>
                      </a:pPr>
                      <a:r>
                        <a:rPr lang="zh-TW" altLang="en-US" sz="1600" b="0" i="0" u="none" strike="noStrike" cap="none" baseline="0" dirty="0" smtClean="0">
                          <a:solidFill>
                            <a:schemeClr val="dk1"/>
                          </a:solidFill>
                          <a:latin typeface="Times New Roman" pitchFamily="18" charset="0"/>
                          <a:ea typeface="新細明體" pitchFamily="18" charset="-120"/>
                          <a:cs typeface="Roboto"/>
                          <a:sym typeface="Roboto"/>
                        </a:rPr>
                        <a:t>就公司自由开源软件政策及流程，提供工程人员教育训练，能避免此类型的错误。</a:t>
                      </a:r>
                      <a:endParaRPr sz="1600" b="0" i="0" u="none" strike="noStrike" cap="none" baseline="0" dirty="0">
                        <a:solidFill>
                          <a:schemeClr val="dk1"/>
                        </a:solidFill>
                        <a:latin typeface="Times New Roman" pitchFamily="18" charset="0"/>
                        <a:ea typeface="新細明體" pitchFamily="18" charset="-120"/>
                        <a:cs typeface="Roboto"/>
                        <a:sym typeface="Roboto"/>
                      </a:endParaRPr>
                    </a:p>
                    <a:p>
                      <a:pPr marL="342900" marR="0" lvl="0" indent="-342900" algn="l" rtl="0">
                        <a:spcBef>
                          <a:spcPts val="0"/>
                        </a:spcBef>
                        <a:spcAft>
                          <a:spcPts val="0"/>
                        </a:spcAft>
                        <a:buSzPct val="25000"/>
                        <a:buNone/>
                      </a:pPr>
                      <a:endParaRPr sz="2800" b="0" i="0" u="none" strike="noStrike" cap="none" baseline="0" dirty="0">
                        <a:solidFill>
                          <a:schemeClr val="dk1"/>
                        </a:solidFill>
                        <a:latin typeface="Times New Roman" pitchFamily="18" charset="0"/>
                        <a:ea typeface="新細明體" pitchFamily="18" charset="-120"/>
                        <a:cs typeface="Roboto"/>
                        <a:sym typeface="Roboto"/>
                      </a:endParaRP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l" rtl="0">
                        <a:lnSpc>
                          <a:spcPct val="150000"/>
                        </a:lnSpc>
                        <a:spcBef>
                          <a:spcPts val="0"/>
                        </a:spcBef>
                        <a:spcAft>
                          <a:spcPts val="0"/>
                        </a:spcAft>
                        <a:buClr>
                          <a:schemeClr val="dk1"/>
                        </a:buClr>
                        <a:buSzPct val="25000"/>
                        <a:buFont typeface="Roboto"/>
                        <a:buNone/>
                      </a:pPr>
                      <a:r>
                        <a:rPr lang="zh-TW" altLang="en-US" sz="1600" b="0" i="0" u="none" strike="noStrike" cap="none" baseline="0" dirty="0" smtClean="0">
                          <a:solidFill>
                            <a:srgbClr val="292934"/>
                          </a:solidFill>
                          <a:latin typeface="Times New Roman" pitchFamily="18" charset="0"/>
                          <a:ea typeface="新細明體" pitchFamily="18" charset="-120"/>
                          <a:cs typeface="Roboto"/>
                          <a:sym typeface="Roboto"/>
                        </a:rPr>
                        <a:t>此类型的错误可透过以下方式预防：</a:t>
                      </a:r>
                      <a:endParaRPr lang="en-US" sz="1600" b="0" i="0" u="none" strike="noStrike" cap="none" baseline="0" dirty="0">
                        <a:solidFill>
                          <a:schemeClr val="dk1"/>
                        </a:solidFill>
                        <a:latin typeface="Times New Roman" pitchFamily="18" charset="0"/>
                        <a:ea typeface="新細明體" pitchFamily="18" charset="-120"/>
                        <a:cs typeface="Roboto"/>
                        <a:sym typeface="Roboto"/>
                      </a:endParaRPr>
                    </a:p>
                    <a:p>
                      <a:pPr marL="533400" marR="0" lvl="0" indent="-533400" algn="l" rtl="0">
                        <a:lnSpc>
                          <a:spcPct val="150000"/>
                        </a:lnSpc>
                        <a:spcBef>
                          <a:spcPts val="0"/>
                        </a:spcBef>
                        <a:spcAft>
                          <a:spcPts val="0"/>
                        </a:spcAft>
                        <a:buClr>
                          <a:srgbClr val="292934"/>
                        </a:buClr>
                        <a:buSzPct val="100000"/>
                        <a:buFont typeface="Roboto"/>
                        <a:buAutoNum type="arabicPeriod"/>
                      </a:pPr>
                      <a:r>
                        <a:rPr lang="zh-TW" altLang="en-US" sz="1600" b="0" i="0" u="none" strike="noStrike" cap="none" baseline="0" dirty="0" smtClean="0">
                          <a:solidFill>
                            <a:srgbClr val="292934"/>
                          </a:solidFill>
                          <a:latin typeface="Times New Roman" pitchFamily="18" charset="0"/>
                          <a:ea typeface="新細明體" pitchFamily="18" charset="-120"/>
                          <a:cs typeface="Roboto"/>
                          <a:sym typeface="Roboto"/>
                        </a:rPr>
                        <a:t>定期执行软件平台的完整扫描以侦测任何「未经揭露」的自由开源软件是不是被使用了</a:t>
                      </a:r>
                      <a:endParaRPr lang="en-US" sz="1600" b="0" i="0" u="none" strike="noStrike" cap="none" baseline="0" dirty="0">
                        <a:solidFill>
                          <a:srgbClr val="292934"/>
                        </a:solidFill>
                        <a:latin typeface="Times New Roman" pitchFamily="18" charset="0"/>
                        <a:ea typeface="新細明體" pitchFamily="18" charset="-120"/>
                        <a:cs typeface="Roboto"/>
                        <a:sym typeface="Roboto"/>
                      </a:endParaRPr>
                    </a:p>
                    <a:p>
                      <a:pPr marL="533400" marR="0" lvl="0" indent="-533400" algn="l" rtl="0">
                        <a:lnSpc>
                          <a:spcPct val="150000"/>
                        </a:lnSpc>
                        <a:spcBef>
                          <a:spcPts val="0"/>
                        </a:spcBef>
                        <a:spcAft>
                          <a:spcPts val="0"/>
                        </a:spcAft>
                        <a:buClr>
                          <a:schemeClr val="dk1"/>
                        </a:buClr>
                        <a:buSzPct val="100000"/>
                        <a:buFont typeface="Roboto"/>
                        <a:buAutoNum type="arabicPeriod"/>
                      </a:pPr>
                      <a:r>
                        <a:rPr lang="zh-TW" altLang="en-US" sz="1600" b="0" i="0" u="none" strike="noStrike" cap="none" baseline="0" dirty="0" smtClean="0">
                          <a:solidFill>
                            <a:srgbClr val="292934"/>
                          </a:solidFill>
                          <a:latin typeface="Times New Roman" pitchFamily="18" charset="0"/>
                          <a:ea typeface="新細明體" pitchFamily="18" charset="-120"/>
                          <a:cs typeface="Roboto"/>
                          <a:sym typeface="Roboto"/>
                        </a:rPr>
                        <a:t>就公司的自由开源软件政策及流程，提供工程人员教育训练</a:t>
                      </a:r>
                      <a:endParaRPr lang="en-US" sz="1600" b="0" i="0" u="none" strike="noStrike" cap="none" baseline="0" dirty="0">
                        <a:solidFill>
                          <a:schemeClr val="dk1"/>
                        </a:solidFill>
                        <a:latin typeface="Times New Roman" pitchFamily="18" charset="0"/>
                        <a:ea typeface="新細明體" pitchFamily="18" charset="-120"/>
                        <a:cs typeface="Roboto"/>
                        <a:sym typeface="Roboto"/>
                      </a:endParaRPr>
                    </a:p>
                    <a:p>
                      <a:pPr marL="533400" marR="0" lvl="0" indent="-533400" algn="l" rtl="0">
                        <a:lnSpc>
                          <a:spcPct val="150000"/>
                        </a:lnSpc>
                        <a:spcBef>
                          <a:spcPts val="0"/>
                        </a:spcBef>
                        <a:spcAft>
                          <a:spcPts val="0"/>
                        </a:spcAft>
                        <a:buClr>
                          <a:schemeClr val="dk1"/>
                        </a:buClr>
                        <a:buSzPct val="100000"/>
                        <a:buFont typeface="Roboto"/>
                        <a:buAutoNum type="arabicPeriod"/>
                      </a:pPr>
                      <a:r>
                        <a:rPr lang="zh-TW" altLang="en-US" sz="1600" b="0" i="0" u="none" strike="noStrike" cap="none" baseline="0" dirty="0" smtClean="0">
                          <a:solidFill>
                            <a:srgbClr val="292934"/>
                          </a:solidFill>
                          <a:latin typeface="Times New Roman" pitchFamily="18" charset="0"/>
                          <a:ea typeface="新細明體" pitchFamily="18" charset="-120"/>
                          <a:cs typeface="Roboto"/>
                          <a:sym typeface="Roboto"/>
                        </a:rPr>
                        <a:t>将合规事宜列入职员的绩效评估</a:t>
                      </a:r>
                      <a:endParaRPr lang="en-US" sz="1600" b="0" i="0" u="none" strike="noStrike" cap="none" baseline="0" dirty="0">
                        <a:solidFill>
                          <a:schemeClr val="dk1"/>
                        </a:solidFill>
                        <a:latin typeface="Times New Roman" pitchFamily="18" charset="0"/>
                        <a:ea typeface="新細明體" pitchFamily="18" charset="-120"/>
                        <a:cs typeface="Roboto"/>
                        <a:sym typeface="Roboto"/>
                      </a:endParaRP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1787125">
                <a:tc>
                  <a:txBody>
                    <a:bodyPr/>
                    <a:lstStyle/>
                    <a:p>
                      <a:pPr marL="0" marR="0" lvl="0" indent="0" algn="l" rtl="0">
                        <a:lnSpc>
                          <a:spcPct val="150000"/>
                        </a:lnSpc>
                        <a:spcBef>
                          <a:spcPts val="0"/>
                        </a:spcBef>
                        <a:spcAft>
                          <a:spcPts val="0"/>
                        </a:spcAft>
                        <a:buClr>
                          <a:srgbClr val="0070C0"/>
                        </a:buClr>
                        <a:buSzPct val="25000"/>
                        <a:buFont typeface="Roboto"/>
                        <a:buNone/>
                      </a:pPr>
                      <a:r>
                        <a:rPr lang="zh-TW" altLang="en-US" sz="1800" b="1" i="0" u="none" strike="noStrike" cap="none" baseline="0" dirty="0" smtClean="0">
                          <a:solidFill>
                            <a:srgbClr val="0070C0"/>
                          </a:solidFill>
                          <a:latin typeface="Times New Roman" pitchFamily="18" charset="0"/>
                          <a:ea typeface="新細明體" pitchFamily="18" charset="-120"/>
                          <a:cs typeface="Roboto"/>
                          <a:sym typeface="Roboto"/>
                        </a:rPr>
                        <a:t>未参与自由开源软件教育训练</a:t>
                      </a:r>
                      <a:endParaRPr lang="en-US" sz="1800" b="1" i="0" u="none" strike="noStrike" cap="none" baseline="0" dirty="0">
                        <a:solidFill>
                          <a:srgbClr val="0070C0"/>
                        </a:solidFill>
                        <a:latin typeface="Times New Roman" pitchFamily="18" charset="0"/>
                        <a:ea typeface="新細明體" pitchFamily="18" charset="-120"/>
                        <a:cs typeface="Roboto"/>
                        <a:sym typeface="Roboto"/>
                      </a:endParaRP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342900" algn="l" rtl="0">
                        <a:lnSpc>
                          <a:spcPct val="150000"/>
                        </a:lnSpc>
                        <a:spcBef>
                          <a:spcPts val="0"/>
                        </a:spcBef>
                        <a:spcAft>
                          <a:spcPts val="0"/>
                        </a:spcAft>
                        <a:buClr>
                          <a:schemeClr val="dk1"/>
                        </a:buClr>
                        <a:buSzPct val="25000"/>
                        <a:buFont typeface="Roboto"/>
                        <a:buNone/>
                      </a:pPr>
                      <a:r>
                        <a:rPr lang="zh-TW" altLang="en-US" sz="1600" b="0" i="0" u="none" strike="noStrike" cap="none" baseline="0" dirty="0" smtClean="0">
                          <a:solidFill>
                            <a:schemeClr val="dk1"/>
                          </a:solidFill>
                          <a:latin typeface="Times New Roman" pitchFamily="18" charset="0"/>
                          <a:ea typeface="新細明體" pitchFamily="18" charset="-120"/>
                          <a:cs typeface="Roboto"/>
                          <a:sym typeface="Roboto"/>
                        </a:rPr>
                        <a:t>确认将自由开源软件教育训练的完成，视为职员专业养成计画之一环，并将其完成视为绩效评估的一部份，能避免此类型的错误。</a:t>
                      </a:r>
                      <a:endParaRPr lang="en-US" altLang="zh-TW" sz="1600" b="0" i="0" u="none" strike="noStrike" cap="none" baseline="0" dirty="0" smtClean="0">
                        <a:solidFill>
                          <a:schemeClr val="dk1"/>
                        </a:solidFill>
                        <a:latin typeface="Times New Roman" pitchFamily="18" charset="0"/>
                        <a:ea typeface="新細明體" pitchFamily="18" charset="-120"/>
                        <a:cs typeface="Roboto"/>
                        <a:sym typeface="Roboto"/>
                      </a:endParaRP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342900" algn="l" rtl="0">
                        <a:lnSpc>
                          <a:spcPct val="150000"/>
                        </a:lnSpc>
                        <a:spcBef>
                          <a:spcPts val="0"/>
                        </a:spcBef>
                        <a:spcAft>
                          <a:spcPts val="0"/>
                        </a:spcAft>
                        <a:buClr>
                          <a:schemeClr val="dk1"/>
                        </a:buClr>
                        <a:buSzPct val="25000"/>
                        <a:buFont typeface="Roboto"/>
                        <a:buNone/>
                      </a:pPr>
                      <a:r>
                        <a:rPr lang="zh-TW" altLang="en-US" sz="1600" b="0" i="0" u="none" strike="noStrike" cap="none" baseline="0" dirty="0" smtClean="0">
                          <a:solidFill>
                            <a:schemeClr val="dk1"/>
                          </a:solidFill>
                          <a:latin typeface="Times New Roman" pitchFamily="18" charset="0"/>
                          <a:ea typeface="新細明體" pitchFamily="18" charset="-120"/>
                          <a:cs typeface="Roboto"/>
                          <a:sym typeface="Roboto"/>
                        </a:rPr>
                        <a:t>透过指示工程人员必须在特定日期前完成自由开源软件训练课程，能预防此类型的错误</a:t>
                      </a:r>
                      <a:endParaRPr lang="en-US" sz="1600" b="0" i="0" u="none" strike="noStrike" cap="none" baseline="0" dirty="0">
                        <a:solidFill>
                          <a:schemeClr val="dk1"/>
                        </a:solidFill>
                        <a:latin typeface="Times New Roman" pitchFamily="18" charset="0"/>
                        <a:ea typeface="新細明體" pitchFamily="18" charset="-120"/>
                        <a:cs typeface="Roboto"/>
                        <a:sym typeface="Roboto"/>
                      </a:endParaRP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930"/>
        <p:cNvGrpSpPr/>
        <p:nvPr/>
      </p:nvGrpSpPr>
      <p:grpSpPr>
        <a:xfrm>
          <a:off x="0" y="0"/>
          <a:ext cx="0" cy="0"/>
          <a:chOff x="0" y="0"/>
          <a:chExt cx="0" cy="0"/>
        </a:xfrm>
      </p:grpSpPr>
      <p:sp>
        <p:nvSpPr>
          <p:cNvPr id="931" name="Shape 931"/>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lvl="0">
              <a:buSzPct val="25000"/>
            </a:pPr>
            <a:r>
              <a:rPr lang="zh-TW" altLang="en-US" dirty="0" smtClean="0"/>
              <a:t>合规流程陷阱</a:t>
            </a:r>
            <a:endParaRPr lang="en-US" sz="4000" b="0" i="0" u="none" strike="noStrike" cap="none" dirty="0">
              <a:solidFill>
                <a:schemeClr val="dk2"/>
              </a:solidFill>
              <a:latin typeface="Roboto"/>
              <a:ea typeface="Roboto"/>
              <a:cs typeface="Roboto"/>
              <a:sym typeface="Roboto"/>
            </a:endParaRPr>
          </a:p>
        </p:txBody>
      </p:sp>
      <p:graphicFrame>
        <p:nvGraphicFramePr>
          <p:cNvPr id="932" name="Shape 932"/>
          <p:cNvGraphicFramePr/>
          <p:nvPr/>
        </p:nvGraphicFramePr>
        <p:xfrm>
          <a:off x="624264" y="1542369"/>
          <a:ext cx="10935400" cy="4880420"/>
        </p:xfrm>
        <a:graphic>
          <a:graphicData uri="http://schemas.openxmlformats.org/drawingml/2006/table">
            <a:tbl>
              <a:tblPr>
                <a:noFill/>
                <a:tableStyleId>{3008B7F7-1031-4B05-B229-2884EDF7C79B}</a:tableStyleId>
              </a:tblPr>
              <a:tblGrid>
                <a:gridCol w="2729050"/>
                <a:gridCol w="4457198"/>
                <a:gridCol w="3749152"/>
              </a:tblGrid>
              <a:tr h="354100">
                <a:tc>
                  <a:txBody>
                    <a:bodyPr/>
                    <a:lstStyle/>
                    <a:p>
                      <a:pPr marL="342900" marR="0" lvl="0" indent="-342900" algn="ctr" rtl="0">
                        <a:lnSpc>
                          <a:spcPct val="100000"/>
                        </a:lnSpc>
                        <a:spcBef>
                          <a:spcPts val="0"/>
                        </a:spcBef>
                        <a:spcAft>
                          <a:spcPts val="0"/>
                        </a:spcAft>
                        <a:buClr>
                          <a:schemeClr val="dk1"/>
                        </a:buClr>
                        <a:buSzPct val="25000"/>
                        <a:buFont typeface="Roboto"/>
                        <a:buNone/>
                      </a:pPr>
                      <a:r>
                        <a:rPr lang="zh-TW" altLang="en-US" sz="1800" b="1" i="0" u="none" strike="noStrike" cap="none" dirty="0" smtClean="0">
                          <a:solidFill>
                            <a:schemeClr val="dk1"/>
                          </a:solidFill>
                          <a:latin typeface="Times New Roman" pitchFamily="18" charset="0"/>
                          <a:ea typeface="新細明體" pitchFamily="18" charset="-120"/>
                          <a:cs typeface="Roboto"/>
                          <a:sym typeface="Roboto"/>
                        </a:rPr>
                        <a:t>描述</a:t>
                      </a:r>
                      <a:endParaRPr lang="en-US" sz="1800" b="1" i="0" u="none" strike="noStrike" cap="none" dirty="0">
                        <a:solidFill>
                          <a:schemeClr val="dk1"/>
                        </a:solidFill>
                        <a:latin typeface="Times New Roman" pitchFamily="18" charset="0"/>
                        <a:ea typeface="新細明體" pitchFamily="18" charset="-120"/>
                        <a:cs typeface="Roboto"/>
                        <a:sym typeface="Roboto"/>
                      </a:endParaRP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ctr" rtl="0">
                        <a:lnSpc>
                          <a:spcPct val="100000"/>
                        </a:lnSpc>
                        <a:spcBef>
                          <a:spcPts val="0"/>
                        </a:spcBef>
                        <a:spcAft>
                          <a:spcPts val="0"/>
                        </a:spcAft>
                        <a:buClr>
                          <a:schemeClr val="dk1"/>
                        </a:buClr>
                        <a:buSzPct val="25000"/>
                        <a:buFont typeface="Roboto"/>
                        <a:buNone/>
                      </a:pPr>
                      <a:r>
                        <a:rPr lang="zh-TW" altLang="en-US" sz="1800" b="1" i="0" u="none" strike="noStrike" cap="none" dirty="0" smtClean="0">
                          <a:solidFill>
                            <a:schemeClr val="dk1"/>
                          </a:solidFill>
                          <a:latin typeface="Times New Roman" pitchFamily="18" charset="0"/>
                          <a:ea typeface="新細明體" pitchFamily="18" charset="-120"/>
                          <a:cs typeface="Roboto"/>
                          <a:sym typeface="Roboto"/>
                        </a:rPr>
                        <a:t>避免</a:t>
                      </a:r>
                      <a:endParaRPr lang="en-US" sz="1800" b="1" i="0" u="none" strike="noStrike" cap="none" dirty="0">
                        <a:solidFill>
                          <a:schemeClr val="dk1"/>
                        </a:solidFill>
                        <a:latin typeface="Times New Roman" pitchFamily="18" charset="0"/>
                        <a:ea typeface="新細明體" pitchFamily="18" charset="-120"/>
                        <a:cs typeface="Roboto"/>
                        <a:sym typeface="Roboto"/>
                      </a:endParaRP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ctr" rtl="0">
                        <a:lnSpc>
                          <a:spcPct val="100000"/>
                        </a:lnSpc>
                        <a:spcBef>
                          <a:spcPts val="0"/>
                        </a:spcBef>
                        <a:spcAft>
                          <a:spcPts val="0"/>
                        </a:spcAft>
                        <a:buClr>
                          <a:schemeClr val="dk1"/>
                        </a:buClr>
                        <a:buSzPct val="25000"/>
                        <a:buFont typeface="Roboto"/>
                        <a:buNone/>
                      </a:pPr>
                      <a:r>
                        <a:rPr lang="zh-TW" altLang="en-US" sz="1800" b="1" i="0" u="none" strike="noStrike" cap="none" dirty="0" smtClean="0">
                          <a:solidFill>
                            <a:schemeClr val="dk1"/>
                          </a:solidFill>
                          <a:latin typeface="Times New Roman" pitchFamily="18" charset="0"/>
                          <a:ea typeface="新細明體" pitchFamily="18" charset="-120"/>
                          <a:cs typeface="Roboto"/>
                          <a:sym typeface="Roboto"/>
                        </a:rPr>
                        <a:t>预防</a:t>
                      </a:r>
                      <a:endParaRPr lang="en-US" sz="1800" b="1" i="0" u="none" strike="noStrike" cap="none" dirty="0">
                        <a:solidFill>
                          <a:schemeClr val="dk1"/>
                        </a:solidFill>
                        <a:latin typeface="Times New Roman" pitchFamily="18" charset="0"/>
                        <a:ea typeface="新細明體" pitchFamily="18" charset="-120"/>
                        <a:cs typeface="Roboto"/>
                        <a:sym typeface="Roboto"/>
                      </a:endParaRP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1268825">
                <a:tc>
                  <a:txBody>
                    <a:bodyPr/>
                    <a:lstStyle/>
                    <a:p>
                      <a:pPr marL="0" marR="0" lvl="0" indent="0" algn="l" rtl="0">
                        <a:lnSpc>
                          <a:spcPct val="150000"/>
                        </a:lnSpc>
                        <a:spcBef>
                          <a:spcPts val="0"/>
                        </a:spcBef>
                        <a:spcAft>
                          <a:spcPts val="0"/>
                        </a:spcAft>
                        <a:buClr>
                          <a:srgbClr val="0070C0"/>
                        </a:buClr>
                        <a:buSzPct val="25000"/>
                        <a:buFont typeface="Roboto"/>
                        <a:buNone/>
                      </a:pPr>
                      <a:r>
                        <a:rPr lang="zh-TW" altLang="en-US" sz="1800" b="1" i="0" u="none" strike="noStrike" cap="none" dirty="0" smtClean="0">
                          <a:solidFill>
                            <a:srgbClr val="0070C0"/>
                          </a:solidFill>
                          <a:latin typeface="Times New Roman" pitchFamily="18" charset="0"/>
                          <a:ea typeface="新細明體" pitchFamily="18" charset="-120"/>
                          <a:cs typeface="Roboto"/>
                          <a:sym typeface="Roboto"/>
                        </a:rPr>
                        <a:t>未对程序源代码进行稽核</a:t>
                      </a:r>
                      <a:endParaRPr lang="en-US" sz="1800" b="1" i="0" u="none" strike="noStrike" cap="none" dirty="0">
                        <a:solidFill>
                          <a:srgbClr val="0070C0"/>
                        </a:solidFill>
                        <a:latin typeface="Times New Roman" pitchFamily="18" charset="0"/>
                        <a:ea typeface="新細明體" pitchFamily="18" charset="-120"/>
                        <a:cs typeface="Roboto"/>
                        <a:sym typeface="Roboto"/>
                      </a:endParaRP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l" rtl="0">
                        <a:lnSpc>
                          <a:spcPct val="150000"/>
                        </a:lnSpc>
                        <a:spcBef>
                          <a:spcPts val="0"/>
                        </a:spcBef>
                        <a:spcAft>
                          <a:spcPts val="0"/>
                        </a:spcAft>
                        <a:buClr>
                          <a:schemeClr val="dk1"/>
                        </a:buClr>
                        <a:buSzPct val="25000"/>
                        <a:buFont typeface="Roboto"/>
                        <a:buNone/>
                      </a:pPr>
                      <a:r>
                        <a:rPr lang="zh-TW" altLang="en-US" sz="1600" b="0" i="0" u="none" strike="noStrike" cap="none" dirty="0" smtClean="0">
                          <a:solidFill>
                            <a:schemeClr val="dk1"/>
                          </a:solidFill>
                          <a:latin typeface="Times New Roman" pitchFamily="18" charset="0"/>
                          <a:ea typeface="新細明體" pitchFamily="18" charset="-120"/>
                          <a:cs typeface="Roboto"/>
                          <a:sym typeface="Roboto"/>
                        </a:rPr>
                        <a:t>此类型的错误可透过以下方式避免：</a:t>
                      </a:r>
                      <a:endParaRPr lang="en-US" sz="1600" b="0" i="0" u="none" strike="noStrike" cap="none" dirty="0">
                        <a:solidFill>
                          <a:schemeClr val="dk1"/>
                        </a:solidFill>
                        <a:latin typeface="Times New Roman" pitchFamily="18" charset="0"/>
                        <a:ea typeface="新細明體" pitchFamily="18" charset="-120"/>
                        <a:cs typeface="Roboto"/>
                        <a:sym typeface="Roboto"/>
                      </a:endParaRPr>
                    </a:p>
                    <a:p>
                      <a:pPr marL="533400" marR="0" lvl="0" indent="-533400" algn="l" rtl="0">
                        <a:lnSpc>
                          <a:spcPct val="150000"/>
                        </a:lnSpc>
                        <a:spcBef>
                          <a:spcPts val="0"/>
                        </a:spcBef>
                        <a:spcAft>
                          <a:spcPts val="0"/>
                        </a:spcAft>
                        <a:buClr>
                          <a:schemeClr val="dk1"/>
                        </a:buClr>
                        <a:buSzPct val="100000"/>
                        <a:buFont typeface="Roboto"/>
                        <a:buAutoNum type="arabicPeriod"/>
                      </a:pPr>
                      <a:r>
                        <a:rPr lang="zh-TW" altLang="en-US" sz="1600" b="0" i="0" u="none" strike="noStrike" cap="none" dirty="0" smtClean="0">
                          <a:solidFill>
                            <a:schemeClr val="dk1"/>
                          </a:solidFill>
                          <a:latin typeface="Times New Roman" pitchFamily="18" charset="0"/>
                          <a:ea typeface="新細明體" pitchFamily="18" charset="-120"/>
                          <a:cs typeface="Roboto"/>
                          <a:sym typeface="Roboto"/>
                        </a:rPr>
                        <a:t>定期执行程序源代码的扫描</a:t>
                      </a:r>
                      <a:r>
                        <a:rPr lang="en-US" altLang="zh-TW" sz="1600" b="0" i="0" u="none" strike="noStrike" cap="none" dirty="0" smtClean="0">
                          <a:solidFill>
                            <a:schemeClr val="dk1"/>
                          </a:solidFill>
                          <a:latin typeface="Times New Roman" pitchFamily="18" charset="0"/>
                          <a:ea typeface="新細明體" pitchFamily="18" charset="-120"/>
                          <a:cs typeface="Roboto"/>
                          <a:sym typeface="Roboto"/>
                        </a:rPr>
                        <a:t>/</a:t>
                      </a:r>
                      <a:r>
                        <a:rPr lang="zh-TW" altLang="en-US" sz="1600" b="0" i="0" u="none" strike="noStrike" cap="none" dirty="0" smtClean="0">
                          <a:solidFill>
                            <a:schemeClr val="dk1"/>
                          </a:solidFill>
                          <a:latin typeface="Times New Roman" pitchFamily="18" charset="0"/>
                          <a:ea typeface="新細明體" pitchFamily="18" charset="-120"/>
                          <a:cs typeface="Roboto"/>
                          <a:sym typeface="Roboto"/>
                        </a:rPr>
                        <a:t>稽核</a:t>
                      </a:r>
                      <a:endParaRPr lang="en-US" sz="1600" b="0" i="0" u="none" strike="noStrike" cap="none" dirty="0">
                        <a:solidFill>
                          <a:schemeClr val="dk1"/>
                        </a:solidFill>
                        <a:latin typeface="Times New Roman" pitchFamily="18" charset="0"/>
                        <a:ea typeface="新細明體" pitchFamily="18" charset="-120"/>
                        <a:cs typeface="Roboto"/>
                        <a:sym typeface="Roboto"/>
                      </a:endParaRPr>
                    </a:p>
                    <a:p>
                      <a:pPr marL="533400" marR="0" lvl="0" indent="-533400" algn="l" rtl="0">
                        <a:lnSpc>
                          <a:spcPct val="150000"/>
                        </a:lnSpc>
                        <a:spcBef>
                          <a:spcPts val="0"/>
                        </a:spcBef>
                        <a:spcAft>
                          <a:spcPts val="0"/>
                        </a:spcAft>
                        <a:buClr>
                          <a:schemeClr val="dk1"/>
                        </a:buClr>
                        <a:buSzPct val="100000"/>
                        <a:buFont typeface="Roboto"/>
                        <a:buAutoNum type="arabicPeriod"/>
                      </a:pPr>
                      <a:r>
                        <a:rPr lang="zh-TW" altLang="en-US" sz="1600" b="0" i="0" u="none" strike="noStrike" cap="none" dirty="0" smtClean="0">
                          <a:solidFill>
                            <a:schemeClr val="dk1"/>
                          </a:solidFill>
                          <a:latin typeface="Times New Roman" pitchFamily="18" charset="0"/>
                          <a:ea typeface="新細明體" pitchFamily="18" charset="-120"/>
                          <a:cs typeface="Roboto"/>
                          <a:sym typeface="Roboto"/>
                        </a:rPr>
                        <a:t>确保稽核是开发流程反覆执行的里程碑</a:t>
                      </a:r>
                      <a:endParaRPr lang="en-US" sz="1600" b="0" i="0" u="none" strike="noStrike" cap="none" dirty="0">
                        <a:solidFill>
                          <a:schemeClr val="dk1"/>
                        </a:solidFill>
                        <a:latin typeface="Times New Roman" pitchFamily="18" charset="0"/>
                        <a:ea typeface="新細明體" pitchFamily="18" charset="-120"/>
                        <a:cs typeface="Roboto"/>
                        <a:sym typeface="Roboto"/>
                      </a:endParaRP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l" defTabSz="914400" rtl="0" eaLnBrk="1" fontAlgn="auto" latinLnBrk="0" hangingPunct="1">
                        <a:lnSpc>
                          <a:spcPct val="150000"/>
                        </a:lnSpc>
                        <a:spcBef>
                          <a:spcPts val="0"/>
                        </a:spcBef>
                        <a:spcAft>
                          <a:spcPts val="0"/>
                        </a:spcAft>
                        <a:buClr>
                          <a:schemeClr val="dk1"/>
                        </a:buClr>
                        <a:buSzPct val="25000"/>
                        <a:buFont typeface="Roboto"/>
                        <a:buNone/>
                        <a:tabLst/>
                        <a:defRPr/>
                      </a:pPr>
                      <a:r>
                        <a:rPr lang="zh-TW" altLang="en-US" sz="1600" b="0" i="0" u="none" strike="noStrike" cap="none" dirty="0" smtClean="0">
                          <a:solidFill>
                            <a:srgbClr val="292934"/>
                          </a:solidFill>
                          <a:latin typeface="Times New Roman" pitchFamily="18" charset="0"/>
                          <a:ea typeface="新細明體" pitchFamily="18" charset="-120"/>
                          <a:cs typeface="Roboto"/>
                          <a:sym typeface="Roboto"/>
                        </a:rPr>
                        <a:t>此类型的错误可透过以下方式预防：</a:t>
                      </a:r>
                      <a:endParaRPr lang="en-US" sz="1600" b="0" i="0" u="none" strike="noStrike" cap="none" dirty="0">
                        <a:solidFill>
                          <a:schemeClr val="dk1"/>
                        </a:solidFill>
                        <a:latin typeface="Times New Roman" pitchFamily="18" charset="0"/>
                        <a:ea typeface="新細明體" pitchFamily="18" charset="-120"/>
                        <a:cs typeface="Roboto"/>
                        <a:sym typeface="Roboto"/>
                      </a:endParaRPr>
                    </a:p>
                    <a:p>
                      <a:pPr marL="533400" marR="0" lvl="0" indent="-533400" algn="l" rtl="0">
                        <a:lnSpc>
                          <a:spcPct val="150000"/>
                        </a:lnSpc>
                        <a:spcBef>
                          <a:spcPts val="0"/>
                        </a:spcBef>
                        <a:spcAft>
                          <a:spcPts val="0"/>
                        </a:spcAft>
                        <a:buClr>
                          <a:schemeClr val="dk1"/>
                        </a:buClr>
                        <a:buSzPct val="100000"/>
                        <a:buFont typeface="Roboto"/>
                        <a:buAutoNum type="arabicPeriod"/>
                      </a:pPr>
                      <a:r>
                        <a:rPr lang="zh-TW" altLang="en-US" sz="1600" b="0" i="0" u="none" strike="noStrike" cap="none" dirty="0" smtClean="0">
                          <a:solidFill>
                            <a:schemeClr val="dk1"/>
                          </a:solidFill>
                          <a:latin typeface="Times New Roman" pitchFamily="18" charset="0"/>
                          <a:ea typeface="新細明體" pitchFamily="18" charset="-120"/>
                          <a:cs typeface="Roboto"/>
                          <a:sym typeface="Roboto"/>
                        </a:rPr>
                        <a:t>提供适当职员人力以免进度落后</a:t>
                      </a:r>
                      <a:endParaRPr lang="en-US" sz="1600" b="0" i="0" u="none" strike="noStrike" cap="none" dirty="0">
                        <a:solidFill>
                          <a:schemeClr val="dk1"/>
                        </a:solidFill>
                        <a:latin typeface="Times New Roman" pitchFamily="18" charset="0"/>
                        <a:ea typeface="新細明體" pitchFamily="18" charset="-120"/>
                        <a:cs typeface="Roboto"/>
                        <a:sym typeface="Roboto"/>
                      </a:endParaRPr>
                    </a:p>
                    <a:p>
                      <a:pPr marL="533400" marR="0" lvl="0" indent="-533400" algn="l" rtl="0">
                        <a:lnSpc>
                          <a:spcPct val="150000"/>
                        </a:lnSpc>
                        <a:spcBef>
                          <a:spcPts val="0"/>
                        </a:spcBef>
                        <a:spcAft>
                          <a:spcPts val="0"/>
                        </a:spcAft>
                        <a:buClr>
                          <a:schemeClr val="dk1"/>
                        </a:buClr>
                        <a:buSzPct val="100000"/>
                        <a:buFont typeface="Roboto"/>
                        <a:buAutoNum type="arabicPeriod"/>
                      </a:pPr>
                      <a:r>
                        <a:rPr lang="zh-TW" altLang="en-US" sz="1600" b="0" i="0" u="none" strike="noStrike" cap="none" dirty="0" smtClean="0">
                          <a:solidFill>
                            <a:schemeClr val="dk1"/>
                          </a:solidFill>
                          <a:latin typeface="Times New Roman" pitchFamily="18" charset="0"/>
                          <a:ea typeface="新細明體" pitchFamily="18" charset="-120"/>
                          <a:cs typeface="Roboto"/>
                          <a:sym typeface="Roboto"/>
                        </a:rPr>
                        <a:t>实施定期稽核</a:t>
                      </a:r>
                      <a:endParaRPr lang="en-US" sz="1600" b="0" i="0" u="none" strike="noStrike" cap="none" dirty="0">
                        <a:solidFill>
                          <a:schemeClr val="dk1"/>
                        </a:solidFill>
                        <a:latin typeface="Times New Roman" pitchFamily="18" charset="0"/>
                        <a:ea typeface="新細明體" pitchFamily="18" charset="-120"/>
                        <a:cs typeface="Roboto"/>
                        <a:sym typeface="Roboto"/>
                      </a:endParaRP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1977000">
                <a:tc>
                  <a:txBody>
                    <a:bodyPr/>
                    <a:lstStyle/>
                    <a:p>
                      <a:pPr marL="0" marR="0" lvl="0" indent="0" algn="l" rtl="0">
                        <a:lnSpc>
                          <a:spcPct val="150000"/>
                        </a:lnSpc>
                        <a:spcBef>
                          <a:spcPts val="0"/>
                        </a:spcBef>
                        <a:spcAft>
                          <a:spcPts val="0"/>
                        </a:spcAft>
                        <a:buClr>
                          <a:srgbClr val="0070C0"/>
                        </a:buClr>
                        <a:buSzPct val="25000"/>
                        <a:buFont typeface="Roboto"/>
                        <a:buNone/>
                      </a:pPr>
                      <a:r>
                        <a:rPr lang="zh-TW" altLang="en-US" sz="1800" b="1" i="0" u="none" strike="noStrike" cap="none" dirty="0" smtClean="0">
                          <a:solidFill>
                            <a:srgbClr val="0070C0"/>
                          </a:solidFill>
                          <a:latin typeface="Times New Roman" pitchFamily="18" charset="0"/>
                          <a:ea typeface="新細明體" pitchFamily="18" charset="-120"/>
                          <a:cs typeface="Roboto"/>
                          <a:sym typeface="Roboto"/>
                        </a:rPr>
                        <a:t>未对稽核发现进行处理（分析扫描工具或稽核所回报的「命中值</a:t>
                      </a:r>
                      <a:r>
                        <a:rPr lang="en-US" altLang="zh-TW" sz="1800" b="1" i="0" u="none" strike="noStrike" cap="none" dirty="0" smtClean="0">
                          <a:solidFill>
                            <a:srgbClr val="0070C0"/>
                          </a:solidFill>
                          <a:latin typeface="Times New Roman" pitchFamily="18" charset="0"/>
                          <a:ea typeface="新細明體" pitchFamily="18" charset="-120"/>
                          <a:cs typeface="Roboto"/>
                          <a:sym typeface="Roboto"/>
                        </a:rPr>
                        <a:t>(hits)</a:t>
                      </a:r>
                      <a:r>
                        <a:rPr lang="zh-TW" altLang="en-US" sz="1800" b="1" i="0" u="none" strike="noStrike" cap="none" dirty="0" smtClean="0">
                          <a:solidFill>
                            <a:srgbClr val="0070C0"/>
                          </a:solidFill>
                          <a:latin typeface="Times New Roman" pitchFamily="18" charset="0"/>
                          <a:ea typeface="新細明體" pitchFamily="18" charset="-120"/>
                          <a:cs typeface="Roboto"/>
                          <a:sym typeface="Roboto"/>
                        </a:rPr>
                        <a:t>」）</a:t>
                      </a:r>
                      <a:endParaRPr lang="en-US" sz="1800" b="1" i="0" u="none" strike="noStrike" cap="none" dirty="0">
                        <a:solidFill>
                          <a:srgbClr val="0070C0"/>
                        </a:solidFill>
                        <a:latin typeface="Times New Roman" pitchFamily="18" charset="0"/>
                        <a:ea typeface="新細明體" pitchFamily="18" charset="-120"/>
                        <a:cs typeface="Roboto"/>
                        <a:sym typeface="Roboto"/>
                      </a:endParaRP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342900" algn="l" rtl="0">
                        <a:lnSpc>
                          <a:spcPct val="150000"/>
                        </a:lnSpc>
                        <a:spcBef>
                          <a:spcPts val="0"/>
                        </a:spcBef>
                        <a:spcAft>
                          <a:spcPts val="0"/>
                        </a:spcAft>
                        <a:buClr>
                          <a:schemeClr val="dk1"/>
                        </a:buClr>
                        <a:buSzPct val="25000"/>
                        <a:buFont typeface="Roboto"/>
                        <a:buNone/>
                      </a:pPr>
                      <a:r>
                        <a:rPr lang="zh-TW" altLang="en-US" sz="1600" b="0" i="0" u="none" strike="noStrike" cap="none" dirty="0" smtClean="0">
                          <a:solidFill>
                            <a:schemeClr val="dk1"/>
                          </a:solidFill>
                          <a:latin typeface="Times New Roman" pitchFamily="18" charset="0"/>
                          <a:ea typeface="新細明體" pitchFamily="18" charset="-120"/>
                          <a:cs typeface="Roboto"/>
                          <a:sym typeface="Roboto"/>
                        </a:rPr>
                        <a:t>当稽核报告未终局结束时，不容许合规指派项目被标示已处理</a:t>
                      </a:r>
                      <a:r>
                        <a:rPr lang="en-US" altLang="zh-TW" sz="1600" b="0" i="0" u="none" strike="noStrike" cap="none" dirty="0" smtClean="0">
                          <a:solidFill>
                            <a:schemeClr val="dk1"/>
                          </a:solidFill>
                          <a:latin typeface="Times New Roman" pitchFamily="18" charset="0"/>
                          <a:ea typeface="新細明體" pitchFamily="18" charset="-120"/>
                          <a:cs typeface="Roboto"/>
                          <a:sym typeface="Roboto"/>
                        </a:rPr>
                        <a:t>(</a:t>
                      </a:r>
                      <a:r>
                        <a:rPr lang="zh-TW" altLang="en-US" sz="1600" b="0" i="0" u="none" strike="noStrike" cap="none" dirty="0" smtClean="0">
                          <a:solidFill>
                            <a:schemeClr val="dk1"/>
                          </a:solidFill>
                          <a:latin typeface="Times New Roman" pitchFamily="18" charset="0"/>
                          <a:ea typeface="新細明體" pitchFamily="18" charset="-120"/>
                          <a:cs typeface="Roboto"/>
                          <a:sym typeface="Roboto"/>
                        </a:rPr>
                        <a:t>例如关闭</a:t>
                      </a:r>
                      <a:r>
                        <a:rPr lang="en-US" altLang="zh-TW" sz="1600" b="0" i="0" u="none" strike="noStrike" cap="none" dirty="0" smtClean="0">
                          <a:solidFill>
                            <a:schemeClr val="dk1"/>
                          </a:solidFill>
                          <a:latin typeface="Times New Roman" pitchFamily="18" charset="0"/>
                          <a:ea typeface="新細明體" pitchFamily="18" charset="-120"/>
                          <a:cs typeface="Roboto"/>
                          <a:sym typeface="Roboto"/>
                        </a:rPr>
                        <a:t>)</a:t>
                      </a:r>
                      <a:r>
                        <a:rPr lang="zh-TW" altLang="en-US" sz="1600" b="0" i="0" u="none" strike="noStrike" cap="none" dirty="0" smtClean="0">
                          <a:solidFill>
                            <a:schemeClr val="dk1"/>
                          </a:solidFill>
                          <a:latin typeface="Times New Roman" pitchFamily="18" charset="0"/>
                          <a:ea typeface="新細明體" pitchFamily="18" charset="-120"/>
                          <a:cs typeface="Roboto"/>
                          <a:sym typeface="Roboto"/>
                        </a:rPr>
                        <a:t>，能避免此类型的错误。</a:t>
                      </a:r>
                      <a:endParaRPr lang="en-US" sz="1600" b="0" i="0" u="none" strike="noStrike" cap="none" dirty="0">
                        <a:solidFill>
                          <a:schemeClr val="dk1"/>
                        </a:solidFill>
                        <a:latin typeface="Times New Roman" pitchFamily="18" charset="0"/>
                        <a:ea typeface="新細明體" pitchFamily="18" charset="-120"/>
                        <a:cs typeface="Roboto"/>
                        <a:sym typeface="Roboto"/>
                      </a:endParaRPr>
                    </a:p>
                    <a:p>
                      <a:pPr marL="0" marR="0" lvl="0" indent="-342900" algn="l" rtl="0">
                        <a:lnSpc>
                          <a:spcPct val="150000"/>
                        </a:lnSpc>
                        <a:spcBef>
                          <a:spcPts val="0"/>
                        </a:spcBef>
                        <a:spcAft>
                          <a:spcPts val="0"/>
                        </a:spcAft>
                        <a:buSzPct val="25000"/>
                        <a:buNone/>
                      </a:pPr>
                      <a:endParaRPr sz="1600" b="0" i="0" u="none" strike="noStrike" cap="none" dirty="0">
                        <a:solidFill>
                          <a:schemeClr val="dk1"/>
                        </a:solidFill>
                        <a:latin typeface="Times New Roman" pitchFamily="18" charset="0"/>
                        <a:ea typeface="新細明體" pitchFamily="18" charset="-120"/>
                        <a:cs typeface="Roboto"/>
                        <a:sym typeface="Roboto"/>
                      </a:endParaRP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342900" algn="l" rtl="0">
                        <a:lnSpc>
                          <a:spcPct val="150000"/>
                        </a:lnSpc>
                        <a:spcBef>
                          <a:spcPts val="0"/>
                        </a:spcBef>
                        <a:spcAft>
                          <a:spcPts val="0"/>
                        </a:spcAft>
                        <a:buClr>
                          <a:schemeClr val="dk1"/>
                        </a:buClr>
                        <a:buSzPct val="25000"/>
                        <a:buFont typeface="Roboto"/>
                        <a:buNone/>
                      </a:pPr>
                      <a:r>
                        <a:rPr lang="zh-TW" altLang="en-US" sz="1600" b="0" i="0" u="none" strike="noStrike" cap="none" dirty="0" smtClean="0">
                          <a:solidFill>
                            <a:schemeClr val="dk1"/>
                          </a:solidFill>
                          <a:latin typeface="Times New Roman" pitchFamily="18" charset="0"/>
                          <a:ea typeface="新細明體" pitchFamily="18" charset="-120"/>
                          <a:cs typeface="Roboto"/>
                          <a:sym typeface="Roboto"/>
                        </a:rPr>
                        <a:t>在自由开源软件合规流程中，实施未经核可则阻断的机制，能预防此类型的错误</a:t>
                      </a:r>
                      <a:endParaRPr lang="en-US" altLang="zh-TW" sz="1600" b="0" i="0" u="none" strike="noStrike" cap="none" dirty="0" smtClean="0">
                        <a:solidFill>
                          <a:schemeClr val="dk1"/>
                        </a:solidFill>
                        <a:latin typeface="Times New Roman" pitchFamily="18" charset="0"/>
                        <a:ea typeface="新細明體" pitchFamily="18" charset="-120"/>
                        <a:cs typeface="Roboto"/>
                        <a:sym typeface="Roboto"/>
                      </a:endParaRP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1268825">
                <a:tc>
                  <a:txBody>
                    <a:bodyPr/>
                    <a:lstStyle/>
                    <a:p>
                      <a:pPr marL="0" marR="0" lvl="0" indent="0" algn="l" rtl="0">
                        <a:lnSpc>
                          <a:spcPct val="150000"/>
                        </a:lnSpc>
                        <a:spcBef>
                          <a:spcPts val="0"/>
                        </a:spcBef>
                        <a:spcAft>
                          <a:spcPts val="0"/>
                        </a:spcAft>
                        <a:buClr>
                          <a:srgbClr val="0070C0"/>
                        </a:buClr>
                        <a:buSzPct val="25000"/>
                        <a:buFont typeface="Roboto"/>
                        <a:buNone/>
                      </a:pPr>
                      <a:r>
                        <a:rPr lang="zh-TW" altLang="en-US" sz="1800" b="1" i="0" u="none" strike="noStrike" cap="none" dirty="0" smtClean="0">
                          <a:solidFill>
                            <a:srgbClr val="0070C0"/>
                          </a:solidFill>
                          <a:latin typeface="Times New Roman" pitchFamily="18" charset="0"/>
                          <a:ea typeface="新細明體" pitchFamily="18" charset="-120"/>
                          <a:cs typeface="Roboto"/>
                          <a:sym typeface="Roboto"/>
                        </a:rPr>
                        <a:t>未在时限内取得自由开源软件的审核</a:t>
                      </a:r>
                      <a:endParaRPr lang="en-US" sz="1800" b="1" i="0" u="none" strike="noStrike" cap="none" dirty="0">
                        <a:solidFill>
                          <a:srgbClr val="0070C0"/>
                        </a:solidFill>
                        <a:latin typeface="Times New Roman" pitchFamily="18" charset="0"/>
                        <a:ea typeface="新細明體" pitchFamily="18" charset="-120"/>
                        <a:cs typeface="Roboto"/>
                        <a:sym typeface="Roboto"/>
                      </a:endParaRP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342900" algn="l" rtl="0">
                        <a:lnSpc>
                          <a:spcPct val="150000"/>
                        </a:lnSpc>
                        <a:spcBef>
                          <a:spcPts val="0"/>
                        </a:spcBef>
                        <a:spcAft>
                          <a:spcPts val="0"/>
                        </a:spcAft>
                        <a:buClr>
                          <a:schemeClr val="dk1"/>
                        </a:buClr>
                        <a:buSzPct val="25000"/>
                        <a:buFont typeface="Roboto"/>
                        <a:buNone/>
                      </a:pPr>
                      <a:r>
                        <a:rPr lang="zh-TW" altLang="en-US" sz="1600" b="0" i="0" u="none" strike="noStrike" cap="none" dirty="0" smtClean="0">
                          <a:solidFill>
                            <a:schemeClr val="dk1"/>
                          </a:solidFill>
                          <a:latin typeface="Times New Roman" pitchFamily="18" charset="0"/>
                          <a:ea typeface="新細明體" pitchFamily="18" charset="-120"/>
                          <a:cs typeface="Roboto"/>
                          <a:sym typeface="Roboto"/>
                        </a:rPr>
                        <a:t>即使工程师仍未决定采用该自由开源软件的程序源代码，仍及早开启自由开源软件审核的要求，能避免此类型的错误。</a:t>
                      </a:r>
                      <a:endParaRPr lang="en-US" sz="1600" b="0" i="0" u="none" strike="noStrike" cap="none" dirty="0">
                        <a:solidFill>
                          <a:schemeClr val="dk1"/>
                        </a:solidFill>
                        <a:latin typeface="Times New Roman" pitchFamily="18" charset="0"/>
                        <a:ea typeface="新細明體" pitchFamily="18" charset="-120"/>
                        <a:cs typeface="Roboto"/>
                        <a:sym typeface="Roboto"/>
                      </a:endParaRP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l" rtl="0">
                        <a:lnSpc>
                          <a:spcPct val="150000"/>
                        </a:lnSpc>
                        <a:spcBef>
                          <a:spcPts val="0"/>
                        </a:spcBef>
                        <a:spcAft>
                          <a:spcPts val="0"/>
                        </a:spcAft>
                        <a:buClr>
                          <a:schemeClr val="dk1"/>
                        </a:buClr>
                        <a:buSzPct val="25000"/>
                        <a:buFont typeface="Roboto"/>
                        <a:buNone/>
                      </a:pPr>
                      <a:r>
                        <a:rPr lang="zh-TW" altLang="en-US" sz="1600" b="0" i="0" u="none" strike="noStrike" cap="none" dirty="0" smtClean="0">
                          <a:solidFill>
                            <a:schemeClr val="dk1"/>
                          </a:solidFill>
                          <a:latin typeface="Times New Roman" pitchFamily="18" charset="0"/>
                          <a:ea typeface="新細明體" pitchFamily="18" charset="-120"/>
                          <a:cs typeface="Roboto"/>
                          <a:sym typeface="Roboto"/>
                        </a:rPr>
                        <a:t>透过教育训练能预防此类错误</a:t>
                      </a:r>
                      <a:endParaRPr lang="en-US" sz="1600" b="0" i="0" u="none" strike="noStrike" cap="none" dirty="0">
                        <a:solidFill>
                          <a:schemeClr val="dk1"/>
                        </a:solidFill>
                        <a:latin typeface="Times New Roman" pitchFamily="18" charset="0"/>
                        <a:ea typeface="新細明體" pitchFamily="18" charset="-120"/>
                        <a:cs typeface="Roboto"/>
                        <a:sym typeface="Roboto"/>
                      </a:endParaRP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937"/>
        <p:cNvGrpSpPr/>
        <p:nvPr/>
      </p:nvGrpSpPr>
      <p:grpSpPr>
        <a:xfrm>
          <a:off x="0" y="0"/>
          <a:ext cx="0" cy="0"/>
          <a:chOff x="0" y="0"/>
          <a:chExt cx="0" cy="0"/>
        </a:xfrm>
      </p:grpSpPr>
      <p:sp>
        <p:nvSpPr>
          <p:cNvPr id="938" name="Shape 938"/>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lvl="0">
              <a:buSzPct val="25000"/>
            </a:pPr>
            <a:r>
              <a:rPr lang="zh-TW" altLang="en-US" dirty="0" smtClean="0"/>
              <a:t>产品出货前确保合规</a:t>
            </a:r>
            <a:endParaRPr lang="en-US" sz="4000" b="0" i="0" u="none" strike="noStrike" cap="none" dirty="0">
              <a:solidFill>
                <a:schemeClr val="dk2"/>
              </a:solidFill>
              <a:latin typeface="Roboto"/>
              <a:ea typeface="Roboto"/>
              <a:cs typeface="Roboto"/>
              <a:sym typeface="Roboto"/>
            </a:endParaRPr>
          </a:p>
        </p:txBody>
      </p:sp>
      <p:sp>
        <p:nvSpPr>
          <p:cNvPr id="939" name="Shape 939"/>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lvl="0" indent="-182880">
              <a:spcBef>
                <a:spcPts val="0"/>
              </a:spcBef>
            </a:pPr>
            <a:r>
              <a:rPr lang="zh-TW" altLang="en-US" sz="2800" dirty="0" smtClean="0"/>
              <a:t>公司必须在任何产品（以任何形式）出货前确保合规的优先性</a:t>
            </a:r>
            <a:endParaRPr lang="en-US" sz="2800" b="0" i="0" u="none" strike="noStrike" cap="none" dirty="0">
              <a:solidFill>
                <a:schemeClr val="dk1"/>
              </a:solidFill>
              <a:cs typeface="Roboto"/>
              <a:sym typeface="Roboto"/>
            </a:endParaRPr>
          </a:p>
          <a:p>
            <a:pPr lvl="0" indent="-182880">
              <a:spcBef>
                <a:spcPts val="560"/>
              </a:spcBef>
            </a:pPr>
            <a:r>
              <a:rPr lang="zh-TW" altLang="en-US" sz="2800" dirty="0" smtClean="0"/>
              <a:t>将合规顺位提高能促进：</a:t>
            </a:r>
            <a:endParaRPr lang="en-US" sz="2800" b="0" i="0" u="none" strike="noStrike" cap="none" dirty="0">
              <a:solidFill>
                <a:schemeClr val="dk1"/>
              </a:solidFill>
              <a:cs typeface="Roboto"/>
              <a:sym typeface="Roboto"/>
            </a:endParaRPr>
          </a:p>
          <a:p>
            <a:pPr lvl="1" indent="-190500">
              <a:lnSpc>
                <a:spcPct val="150000"/>
              </a:lnSpc>
              <a:spcBef>
                <a:spcPts val="500"/>
              </a:spcBef>
            </a:pPr>
            <a:r>
              <a:rPr lang="zh-TW" altLang="en-US" sz="2500" dirty="0" smtClean="0">
                <a:latin typeface="Times New Roman" pitchFamily="18" charset="0"/>
                <a:ea typeface="新細明體" pitchFamily="18" charset="-120"/>
              </a:rPr>
              <a:t>在你的组织中更有效率的使用自由开源软件</a:t>
            </a:r>
            <a:endParaRPr lang="en-US" sz="2500" b="0" i="0" u="none" strike="noStrike" cap="none" dirty="0">
              <a:solidFill>
                <a:schemeClr val="dk1"/>
              </a:solidFill>
              <a:latin typeface="Times New Roman" pitchFamily="18" charset="0"/>
              <a:ea typeface="新細明體" pitchFamily="18" charset="-120"/>
              <a:cs typeface="Roboto"/>
              <a:sym typeface="Roboto"/>
            </a:endParaRPr>
          </a:p>
          <a:p>
            <a:pPr lvl="1" indent="-190500">
              <a:lnSpc>
                <a:spcPct val="150000"/>
              </a:lnSpc>
              <a:spcBef>
                <a:spcPts val="500"/>
              </a:spcBef>
            </a:pPr>
            <a:r>
              <a:rPr lang="zh-TW" altLang="en-US" sz="2500" dirty="0" smtClean="0">
                <a:latin typeface="Times New Roman" pitchFamily="18" charset="0"/>
                <a:ea typeface="新細明體" pitchFamily="18" charset="-120"/>
              </a:rPr>
              <a:t>与自由开源软件社区及组织建立更好的关系</a:t>
            </a:r>
            <a:endParaRPr lang="en-US" sz="2500" b="0" i="0" u="none" strike="noStrike" cap="none" dirty="0">
              <a:solidFill>
                <a:schemeClr val="dk1"/>
              </a:solidFill>
              <a:latin typeface="Times New Roman" pitchFamily="18" charset="0"/>
              <a:ea typeface="新細明體" pitchFamily="18" charset="-120"/>
              <a:cs typeface="Roboto"/>
              <a:sym typeface="Roboto"/>
            </a:endParaRPr>
          </a:p>
          <a:p>
            <a:pPr marL="0" marR="0" lvl="0" indent="0" algn="l" rtl="0">
              <a:spcBef>
                <a:spcPts val="400"/>
              </a:spcBef>
              <a:spcAft>
                <a:spcPts val="0"/>
              </a:spcAft>
              <a:buClr>
                <a:schemeClr val="accent1"/>
              </a:buClr>
              <a:buSzPct val="25000"/>
              <a:buFont typeface="Arial"/>
              <a:buNone/>
            </a:pPr>
            <a:endParaRPr sz="2000" b="0" i="0" u="none" strike="noStrike" cap="none" dirty="0">
              <a:solidFill>
                <a:schemeClr val="dk1"/>
              </a:solidFill>
              <a:cs typeface="Roboto"/>
              <a:sym typeface="Roboto"/>
            </a:endParaRPr>
          </a:p>
          <a:p>
            <a:pPr marL="0" marR="0" lvl="0" indent="0" algn="l" rtl="0">
              <a:spcBef>
                <a:spcPts val="400"/>
              </a:spcBef>
              <a:buClr>
                <a:schemeClr val="accent1"/>
              </a:buClr>
              <a:buSzPct val="25000"/>
              <a:buFont typeface="Arial"/>
              <a:buNone/>
            </a:pPr>
            <a:endParaRPr sz="2000" b="0" i="0" u="none" strike="noStrike" cap="none" dirty="0">
              <a:solidFill>
                <a:schemeClr val="dk1"/>
              </a:solidFill>
              <a:cs typeface="Roboto"/>
              <a:sym typeface="Roboto"/>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944"/>
        <p:cNvGrpSpPr/>
        <p:nvPr/>
      </p:nvGrpSpPr>
      <p:grpSpPr>
        <a:xfrm>
          <a:off x="0" y="0"/>
          <a:ext cx="0" cy="0"/>
          <a:chOff x="0" y="0"/>
          <a:chExt cx="0" cy="0"/>
        </a:xfrm>
      </p:grpSpPr>
      <p:sp>
        <p:nvSpPr>
          <p:cNvPr id="945" name="Shape 945"/>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lvl="0">
              <a:buSzPct val="25000"/>
            </a:pPr>
            <a:r>
              <a:rPr lang="zh-TW" altLang="en-US" dirty="0" smtClean="0"/>
              <a:t>建立社群關係建立社区关系</a:t>
            </a:r>
            <a:endParaRPr lang="en-US" sz="4000" b="0" i="0" u="none" strike="noStrike" cap="none" dirty="0">
              <a:solidFill>
                <a:schemeClr val="dk2"/>
              </a:solidFill>
              <a:latin typeface="Roboto"/>
              <a:ea typeface="Roboto"/>
              <a:cs typeface="Roboto"/>
              <a:sym typeface="Roboto"/>
            </a:endParaRPr>
          </a:p>
        </p:txBody>
      </p:sp>
      <p:sp>
        <p:nvSpPr>
          <p:cNvPr id="946" name="Shape 946"/>
          <p:cNvSpPr txBox="1">
            <a:spLocks noGrp="1"/>
          </p:cNvSpPr>
          <p:nvPr>
            <p:ph type="body" idx="1"/>
          </p:nvPr>
        </p:nvSpPr>
        <p:spPr>
          <a:xfrm>
            <a:off x="609600" y="1673351"/>
            <a:ext cx="5384799" cy="3776061"/>
          </a:xfrm>
          <a:prstGeom prst="rect">
            <a:avLst/>
          </a:prstGeom>
          <a:noFill/>
          <a:ln>
            <a:noFill/>
          </a:ln>
        </p:spPr>
        <p:txBody>
          <a:bodyPr lIns="91425" tIns="45700" rIns="91425" bIns="45700" anchor="t" anchorCtr="0">
            <a:noAutofit/>
          </a:bodyPr>
          <a:lstStyle/>
          <a:p>
            <a:pPr marL="0" lvl="0" indent="0">
              <a:spcBef>
                <a:spcPts val="0"/>
              </a:spcBef>
              <a:buSzPct val="25000"/>
              <a:buNone/>
            </a:pPr>
            <a:r>
              <a:rPr lang="zh-TW" altLang="en-US" sz="2380" dirty="0" smtClean="0"/>
              <a:t>当公司在商业产品中使用自由开源软件时，最好要与自由开源软件社区建立及维持良好关系；尤其是，你公司在使用及部署的自由开源软件项目有关的特定社区。</a:t>
            </a:r>
            <a:endParaRPr lang="en-US" sz="2380" b="0" i="0" u="none" strike="noStrike" cap="none" dirty="0">
              <a:solidFill>
                <a:schemeClr val="dk1"/>
              </a:solidFill>
              <a:cs typeface="Roboto"/>
              <a:sym typeface="Roboto"/>
            </a:endParaRPr>
          </a:p>
          <a:p>
            <a:pPr marL="0" marR="0" lvl="0" indent="0" algn="l" rtl="0">
              <a:lnSpc>
                <a:spcPct val="80000"/>
              </a:lnSpc>
              <a:spcBef>
                <a:spcPts val="476"/>
              </a:spcBef>
              <a:spcAft>
                <a:spcPts val="0"/>
              </a:spcAft>
              <a:buClr>
                <a:schemeClr val="accent1"/>
              </a:buClr>
              <a:buSzPct val="25000"/>
              <a:buFont typeface="Arial"/>
              <a:buNone/>
            </a:pPr>
            <a:endParaRPr sz="2380" b="0" i="0" u="none" strike="noStrike" cap="none" dirty="0">
              <a:solidFill>
                <a:schemeClr val="dk1"/>
              </a:solidFill>
              <a:cs typeface="Roboto"/>
              <a:sym typeface="Roboto"/>
            </a:endParaRPr>
          </a:p>
          <a:p>
            <a:pPr marL="0" marR="0" lvl="0" indent="0" algn="l" rtl="0">
              <a:lnSpc>
                <a:spcPct val="80000"/>
              </a:lnSpc>
              <a:spcBef>
                <a:spcPts val="476"/>
              </a:spcBef>
              <a:spcAft>
                <a:spcPts val="0"/>
              </a:spcAft>
              <a:buClr>
                <a:schemeClr val="accent1"/>
              </a:buClr>
              <a:buSzPct val="25000"/>
              <a:buFont typeface="Arial"/>
              <a:buNone/>
            </a:pPr>
            <a:endParaRPr sz="2380" b="0" i="0" u="none" strike="noStrike" cap="none" dirty="0">
              <a:solidFill>
                <a:schemeClr val="dk1"/>
              </a:solidFill>
              <a:cs typeface="Roboto"/>
              <a:sym typeface="Roboto"/>
            </a:endParaRPr>
          </a:p>
          <a:p>
            <a:pPr marL="182880" marR="0" lvl="0" indent="-182880" algn="l" rtl="0">
              <a:lnSpc>
                <a:spcPct val="80000"/>
              </a:lnSpc>
              <a:spcBef>
                <a:spcPts val="476"/>
              </a:spcBef>
              <a:buClr>
                <a:schemeClr val="accent1"/>
              </a:buClr>
              <a:buSzPct val="84291"/>
              <a:buFont typeface="Arial"/>
              <a:buNone/>
            </a:pPr>
            <a:endParaRPr sz="2380" b="0" i="0" u="none" strike="noStrike" cap="none" dirty="0">
              <a:solidFill>
                <a:schemeClr val="dk1"/>
              </a:solidFill>
              <a:cs typeface="Roboto"/>
              <a:sym typeface="Roboto"/>
            </a:endParaRPr>
          </a:p>
        </p:txBody>
      </p:sp>
      <p:sp>
        <p:nvSpPr>
          <p:cNvPr id="947" name="Shape 947"/>
          <p:cNvSpPr txBox="1">
            <a:spLocks noGrp="1"/>
          </p:cNvSpPr>
          <p:nvPr>
            <p:ph type="body" idx="2"/>
          </p:nvPr>
        </p:nvSpPr>
        <p:spPr>
          <a:xfrm>
            <a:off x="6197600" y="1673351"/>
            <a:ext cx="5384799" cy="3776061"/>
          </a:xfrm>
          <a:prstGeom prst="rect">
            <a:avLst/>
          </a:prstGeom>
          <a:noFill/>
          <a:ln>
            <a:noFill/>
          </a:ln>
        </p:spPr>
        <p:txBody>
          <a:bodyPr lIns="91425" tIns="45700" rIns="91425" bIns="45700" anchor="t" anchorCtr="0">
            <a:noAutofit/>
          </a:bodyPr>
          <a:lstStyle/>
          <a:p>
            <a:pPr marL="0" lvl="0" indent="0">
              <a:spcBef>
                <a:spcPts val="0"/>
              </a:spcBef>
              <a:buSzPct val="25000"/>
              <a:buNone/>
            </a:pPr>
            <a:r>
              <a:rPr lang="zh-TW" altLang="en-US" sz="2380" dirty="0" smtClean="0"/>
              <a:t>此外，与自由开源软件组织的良好关系，在被建议采取合规最佳方案时非常有用，当你经历合规疑虑时也非常有帮助。</a:t>
            </a:r>
            <a:endParaRPr lang="en-US" sz="2380" b="0" i="0" u="none" strike="noStrike" cap="none" dirty="0">
              <a:solidFill>
                <a:schemeClr val="dk1"/>
              </a:solidFill>
              <a:cs typeface="Roboto"/>
              <a:sym typeface="Roboto"/>
            </a:endParaRPr>
          </a:p>
          <a:p>
            <a:pPr marL="0" marR="0" lvl="0" indent="0" algn="l" rtl="0">
              <a:spcBef>
                <a:spcPts val="476"/>
              </a:spcBef>
              <a:spcAft>
                <a:spcPts val="0"/>
              </a:spcAft>
              <a:buClr>
                <a:schemeClr val="accent1"/>
              </a:buClr>
              <a:buSzPct val="25000"/>
              <a:buFont typeface="Arial"/>
              <a:buNone/>
            </a:pPr>
            <a:endParaRPr sz="2380" b="0" i="0" u="none" strike="noStrike" cap="none" dirty="0">
              <a:solidFill>
                <a:schemeClr val="dk1"/>
              </a:solidFill>
              <a:cs typeface="Roboto"/>
              <a:sym typeface="Roboto"/>
            </a:endParaRPr>
          </a:p>
          <a:p>
            <a:pPr marL="0" lvl="0" indent="0">
              <a:spcBef>
                <a:spcPts val="476"/>
              </a:spcBef>
              <a:buSzPct val="25000"/>
              <a:buNone/>
            </a:pPr>
            <a:r>
              <a:rPr lang="zh-TW" altLang="en-US" sz="2380" dirty="0" smtClean="0"/>
              <a:t>与软件社区的良好关系，可能对双向沟通也很有帮助：向上游推送</a:t>
            </a:r>
            <a:r>
              <a:rPr lang="en-US" altLang="zh-TW" sz="2380" dirty="0" smtClean="0"/>
              <a:t>(</a:t>
            </a:r>
            <a:r>
              <a:rPr lang="en-US" altLang="zh-TW" sz="2380" dirty="0" err="1" smtClean="0"/>
              <a:t>upstreaming</a:t>
            </a:r>
            <a:r>
              <a:rPr lang="en-US" altLang="zh-TW" sz="2380" dirty="0" smtClean="0"/>
              <a:t>)</a:t>
            </a:r>
            <a:r>
              <a:rPr lang="zh-TW" altLang="en-US" sz="2380" dirty="0" smtClean="0"/>
              <a:t>更新，以及从软件开发者取得协助。</a:t>
            </a:r>
            <a:endParaRPr lang="en-US" sz="2380" b="0" i="0" u="none" strike="noStrike" cap="none" dirty="0">
              <a:solidFill>
                <a:schemeClr val="dk1"/>
              </a:solidFill>
              <a:cs typeface="Roboto"/>
              <a:sym typeface="Roboto"/>
            </a:endParaRPr>
          </a:p>
          <a:p>
            <a:pPr marL="0" marR="0" lvl="0" indent="0" algn="l" rtl="0">
              <a:lnSpc>
                <a:spcPct val="80000"/>
              </a:lnSpc>
              <a:spcBef>
                <a:spcPts val="476"/>
              </a:spcBef>
              <a:spcAft>
                <a:spcPts val="0"/>
              </a:spcAft>
              <a:buClr>
                <a:schemeClr val="accent1"/>
              </a:buClr>
              <a:buSzPct val="25000"/>
              <a:buFont typeface="Arial"/>
              <a:buNone/>
            </a:pPr>
            <a:endParaRPr sz="2380" b="0" i="0" u="none" strike="noStrike" cap="none" dirty="0">
              <a:solidFill>
                <a:schemeClr val="dk1"/>
              </a:solidFill>
              <a:cs typeface="Roboto"/>
              <a:sym typeface="Roboto"/>
            </a:endParaRPr>
          </a:p>
          <a:p>
            <a:pPr marL="182880" marR="0" lvl="0" indent="-182880" algn="l" rtl="0">
              <a:lnSpc>
                <a:spcPct val="80000"/>
              </a:lnSpc>
              <a:spcBef>
                <a:spcPts val="476"/>
              </a:spcBef>
              <a:buClr>
                <a:schemeClr val="accent1"/>
              </a:buClr>
              <a:buSzPct val="84291"/>
              <a:buFont typeface="Arial"/>
              <a:buNone/>
            </a:pPr>
            <a:endParaRPr sz="2380" b="0" i="0" u="none" strike="noStrike" cap="none" dirty="0">
              <a:solidFill>
                <a:schemeClr val="dk1"/>
              </a:solidFill>
              <a:cs typeface="Roboto"/>
              <a:sym typeface="Roboto"/>
            </a:endParaRP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952"/>
        <p:cNvGrpSpPr/>
        <p:nvPr/>
      </p:nvGrpSpPr>
      <p:grpSpPr>
        <a:xfrm>
          <a:off x="0" y="0"/>
          <a:ext cx="0" cy="0"/>
          <a:chOff x="0" y="0"/>
          <a:chExt cx="0" cy="0"/>
        </a:xfrm>
      </p:grpSpPr>
      <p:sp>
        <p:nvSpPr>
          <p:cNvPr id="953" name="Shape 953"/>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lvl="0">
              <a:buSzPct val="25000"/>
            </a:pPr>
            <a:r>
              <a:rPr lang="zh-TW" altLang="en-US" dirty="0" smtClean="0"/>
              <a:t>检测你的了解程度</a:t>
            </a:r>
            <a:endParaRPr lang="en-US" sz="4000" b="0" i="0" u="none" strike="noStrike" cap="none" dirty="0">
              <a:solidFill>
                <a:schemeClr val="dk2"/>
              </a:solidFill>
              <a:latin typeface="Roboto"/>
              <a:ea typeface="Roboto"/>
              <a:cs typeface="Roboto"/>
              <a:sym typeface="Roboto"/>
            </a:endParaRPr>
          </a:p>
        </p:txBody>
      </p:sp>
      <p:sp>
        <p:nvSpPr>
          <p:cNvPr id="954" name="Shape 954"/>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lvl="0" indent="-182880">
              <a:spcBef>
                <a:spcPts val="0"/>
              </a:spcBef>
            </a:pPr>
            <a:r>
              <a:rPr lang="zh-TW" altLang="en-US" sz="2800" dirty="0" smtClean="0"/>
              <a:t>在自由开源软件合规里可能发生哪些类型的陷阱？</a:t>
            </a:r>
            <a:endParaRPr lang="en-US" sz="2800" b="0" i="0" u="none" strike="noStrike" cap="none" dirty="0">
              <a:solidFill>
                <a:schemeClr val="dk1"/>
              </a:solidFill>
              <a:cs typeface="Roboto"/>
              <a:sym typeface="Roboto"/>
            </a:endParaRPr>
          </a:p>
          <a:p>
            <a:pPr indent="-182880">
              <a:spcBef>
                <a:spcPts val="560"/>
              </a:spcBef>
            </a:pPr>
            <a:r>
              <a:rPr lang="zh-TW" altLang="en-US" sz="2800" dirty="0" smtClean="0"/>
              <a:t>请举一个知识财产陷阱的例子。</a:t>
            </a:r>
            <a:endParaRPr lang="en-US" altLang="zh-TW" sz="2800" dirty="0" smtClean="0"/>
          </a:p>
          <a:p>
            <a:pPr lvl="0" indent="-182880">
              <a:spcBef>
                <a:spcPts val="560"/>
              </a:spcBef>
            </a:pPr>
            <a:r>
              <a:rPr lang="zh-TW" altLang="en-US" sz="2800" dirty="0" smtClean="0"/>
              <a:t>请举一个许可证合规陷阱的例子。</a:t>
            </a:r>
            <a:endParaRPr lang="en-US" sz="2800" b="0" i="0" u="none" strike="noStrike" cap="none" dirty="0" smtClean="0">
              <a:solidFill>
                <a:schemeClr val="dk1"/>
              </a:solidFill>
              <a:cs typeface="Roboto"/>
              <a:sym typeface="Roboto"/>
            </a:endParaRPr>
          </a:p>
          <a:p>
            <a:pPr lvl="0" indent="-182880">
              <a:spcBef>
                <a:spcPts val="560"/>
              </a:spcBef>
            </a:pPr>
            <a:r>
              <a:rPr lang="zh-TW" altLang="en-US" sz="2800" dirty="0" smtClean="0"/>
              <a:t>请举一个合规流程陷阱的例子。</a:t>
            </a:r>
            <a:endParaRPr lang="en-US" sz="2800" b="0" i="0" u="none" strike="noStrike" cap="none" dirty="0">
              <a:solidFill>
                <a:schemeClr val="dk1"/>
              </a:solidFill>
              <a:cs typeface="Roboto"/>
              <a:sym typeface="Roboto"/>
            </a:endParaRPr>
          </a:p>
          <a:p>
            <a:pPr indent="-182880">
              <a:spcBef>
                <a:spcPts val="560"/>
              </a:spcBef>
            </a:pPr>
            <a:r>
              <a:rPr lang="zh-TW" altLang="en-US" sz="2800" dirty="0" smtClean="0"/>
              <a:t>提高合规优先序位有何好处？</a:t>
            </a:r>
            <a:endParaRPr lang="en-US" sz="2800" b="0" i="0" u="none" strike="noStrike" cap="none" dirty="0">
              <a:solidFill>
                <a:schemeClr val="dk1"/>
              </a:solidFill>
              <a:cs typeface="Roboto"/>
              <a:sym typeface="Roboto"/>
            </a:endParaRPr>
          </a:p>
          <a:p>
            <a:pPr lvl="0" indent="-182880">
              <a:spcBef>
                <a:spcPts val="560"/>
              </a:spcBef>
            </a:pPr>
            <a:r>
              <a:rPr lang="zh-TW" altLang="en-US" sz="2800" dirty="0" smtClean="0"/>
              <a:t>和社区建立良好关系有何好处？</a:t>
            </a: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959"/>
        <p:cNvGrpSpPr/>
        <p:nvPr/>
      </p:nvGrpSpPr>
      <p:grpSpPr>
        <a:xfrm>
          <a:off x="0" y="0"/>
          <a:ext cx="0" cy="0"/>
          <a:chOff x="0" y="0"/>
          <a:chExt cx="0" cy="0"/>
        </a:xfrm>
      </p:grpSpPr>
      <p:sp>
        <p:nvSpPr>
          <p:cNvPr id="960" name="Shape 960"/>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Roboto"/>
              <a:buNone/>
            </a:pPr>
            <a:r>
              <a:rPr lang="zh-TW" altLang="en-US" dirty="0" smtClean="0"/>
              <a:t>章节八</a:t>
            </a:r>
            <a:endParaRPr lang="en-US" sz="3200" b="0" i="0" u="none" strike="noStrike" cap="none" dirty="0">
              <a:solidFill>
                <a:schemeClr val="lt2"/>
              </a:solidFill>
              <a:latin typeface="Roboto"/>
              <a:ea typeface="Roboto"/>
              <a:cs typeface="Roboto"/>
              <a:sym typeface="Roboto"/>
            </a:endParaRPr>
          </a:p>
        </p:txBody>
      </p:sp>
      <p:sp>
        <p:nvSpPr>
          <p:cNvPr id="961" name="Shape 961"/>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lvl="0">
              <a:spcBef>
                <a:spcPts val="0"/>
              </a:spcBef>
              <a:buSzPct val="25000"/>
            </a:pPr>
            <a:r>
              <a:rPr lang="zh-TW" altLang="en-US" dirty="0" smtClean="0"/>
              <a:t>开发者准则</a:t>
            </a:r>
            <a:endParaRPr lang="en-US" sz="4800" b="0" i="0" u="none" strike="noStrike" cap="none" dirty="0">
              <a:solidFill>
                <a:schemeClr val="lt2"/>
              </a:solidFill>
              <a:latin typeface="Roboto Medium"/>
              <a:ea typeface="Roboto Medium"/>
              <a:cs typeface="Roboto Medium"/>
              <a:sym typeface="Roboto Medium"/>
            </a:endParaRP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966"/>
        <p:cNvGrpSpPr/>
        <p:nvPr/>
      </p:nvGrpSpPr>
      <p:grpSpPr>
        <a:xfrm>
          <a:off x="0" y="0"/>
          <a:ext cx="0" cy="0"/>
          <a:chOff x="0" y="0"/>
          <a:chExt cx="0" cy="0"/>
        </a:xfrm>
      </p:grpSpPr>
      <p:sp>
        <p:nvSpPr>
          <p:cNvPr id="967" name="Shape 967"/>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lvl="0">
              <a:buSzPct val="25000"/>
            </a:pPr>
            <a:r>
              <a:rPr lang="zh-TW" altLang="en-US" dirty="0" smtClean="0"/>
              <a:t>开发者准则</a:t>
            </a:r>
            <a:endParaRPr lang="en-US" sz="4000" b="0" i="0" u="none" strike="noStrike" cap="none" dirty="0">
              <a:solidFill>
                <a:schemeClr val="dk2"/>
              </a:solidFill>
              <a:latin typeface="Roboto"/>
              <a:ea typeface="Roboto"/>
              <a:cs typeface="Roboto"/>
              <a:sym typeface="Roboto"/>
            </a:endParaRPr>
          </a:p>
        </p:txBody>
      </p:sp>
      <p:sp>
        <p:nvSpPr>
          <p:cNvPr id="968" name="Shape 968"/>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lnSpc>
                <a:spcPct val="90000"/>
              </a:lnSpc>
              <a:spcBef>
                <a:spcPts val="0"/>
              </a:spcBef>
              <a:spcAft>
                <a:spcPts val="0"/>
              </a:spcAft>
              <a:buClr>
                <a:schemeClr val="accent1"/>
              </a:buClr>
              <a:buSzPct val="85000"/>
              <a:buFont typeface="Arial"/>
              <a:buChar char="•"/>
            </a:pPr>
            <a:r>
              <a:rPr lang="zh-TW" altLang="en-US" sz="2400" b="0" i="0" u="none" strike="noStrike" cap="none" dirty="0" smtClean="0">
                <a:solidFill>
                  <a:schemeClr val="dk1"/>
                </a:solidFill>
                <a:cs typeface="Roboto"/>
                <a:sym typeface="Roboto"/>
              </a:rPr>
              <a:t>从质优并具良好支援的自由开源软件社区选用程序代码</a:t>
            </a:r>
            <a:endParaRPr lang="en-US" sz="2400" b="0" i="0" u="none" strike="noStrike" cap="none" dirty="0">
              <a:solidFill>
                <a:schemeClr val="dk1"/>
              </a:solidFill>
              <a:cs typeface="Roboto"/>
              <a:sym typeface="Roboto"/>
            </a:endParaRPr>
          </a:p>
          <a:p>
            <a:pPr marL="182880" marR="0" lvl="0" indent="-182880" algn="l" rtl="0">
              <a:lnSpc>
                <a:spcPct val="90000"/>
              </a:lnSpc>
              <a:spcBef>
                <a:spcPts val="480"/>
              </a:spcBef>
              <a:spcAft>
                <a:spcPts val="0"/>
              </a:spcAft>
              <a:buClr>
                <a:schemeClr val="accent1"/>
              </a:buClr>
              <a:buSzPct val="85000"/>
              <a:buFont typeface="Arial"/>
              <a:buChar char="•"/>
            </a:pPr>
            <a:r>
              <a:rPr lang="zh-TW" altLang="en-US" dirty="0" smtClean="0"/>
              <a:t>寻求指引</a:t>
            </a:r>
            <a:endParaRPr lang="en-US" sz="2400" b="0" i="0" u="none" strike="noStrike" cap="none" dirty="0">
              <a:solidFill>
                <a:schemeClr val="dk1"/>
              </a:solidFill>
              <a:cs typeface="Roboto"/>
              <a:sym typeface="Roboto"/>
            </a:endParaRPr>
          </a:p>
          <a:p>
            <a:pPr marL="457200" marR="0" lvl="1" indent="-190500" algn="l" rtl="0">
              <a:lnSpc>
                <a:spcPct val="150000"/>
              </a:lnSpc>
              <a:spcBef>
                <a:spcPts val="400"/>
              </a:spcBef>
              <a:spcAft>
                <a:spcPts val="0"/>
              </a:spcAft>
              <a:buClr>
                <a:schemeClr val="accent1"/>
              </a:buClr>
              <a:buSzPct val="85000"/>
              <a:buFont typeface="Arial"/>
              <a:buChar char="•"/>
            </a:pPr>
            <a:r>
              <a:rPr lang="zh-TW" altLang="en-US" sz="1800" b="0" i="0" u="none" strike="noStrike" cap="none" dirty="0" smtClean="0">
                <a:solidFill>
                  <a:schemeClr val="dk1"/>
                </a:solidFill>
                <a:latin typeface="Times New Roman" pitchFamily="18" charset="0"/>
                <a:ea typeface="新細明體" pitchFamily="18" charset="-120"/>
                <a:cs typeface="Roboto"/>
                <a:sym typeface="Roboto"/>
              </a:rPr>
              <a:t>就每一个你在使用的自由开源软件组件取得正式的核可</a:t>
            </a:r>
            <a:endParaRPr lang="en-US" sz="1800" b="0" i="0" u="none" strike="noStrike" cap="none" dirty="0">
              <a:solidFill>
                <a:schemeClr val="dk1"/>
              </a:solidFill>
              <a:latin typeface="Times New Roman" pitchFamily="18" charset="0"/>
              <a:ea typeface="新細明體" pitchFamily="18" charset="-120"/>
              <a:cs typeface="Roboto"/>
              <a:sym typeface="Roboto"/>
            </a:endParaRPr>
          </a:p>
          <a:p>
            <a:pPr marL="457200" marR="0" lvl="1" indent="-190500" algn="l" rtl="0">
              <a:lnSpc>
                <a:spcPct val="150000"/>
              </a:lnSpc>
              <a:spcBef>
                <a:spcPts val="400"/>
              </a:spcBef>
              <a:spcAft>
                <a:spcPts val="0"/>
              </a:spcAft>
              <a:buClr>
                <a:schemeClr val="accent1"/>
              </a:buClr>
              <a:buSzPct val="85000"/>
              <a:buFont typeface="Arial"/>
              <a:buChar char="•"/>
            </a:pPr>
            <a:r>
              <a:rPr lang="zh-TW" altLang="en-US" sz="1800" b="0" i="0" u="none" strike="noStrike" cap="none" dirty="0" smtClean="0">
                <a:solidFill>
                  <a:schemeClr val="dk1"/>
                </a:solidFill>
                <a:latin typeface="Times New Roman" pitchFamily="18" charset="0"/>
                <a:ea typeface="新細明體" pitchFamily="18" charset="-120"/>
                <a:cs typeface="Roboto"/>
                <a:sym typeface="Roboto"/>
              </a:rPr>
              <a:t>不就未经审核的程序代码登录到任何内部的程序源代码库</a:t>
            </a:r>
            <a:r>
              <a:rPr lang="en-US" altLang="zh-TW" sz="1800" b="0" i="0" u="none" strike="noStrike" cap="none" dirty="0" smtClean="0">
                <a:solidFill>
                  <a:schemeClr val="dk1"/>
                </a:solidFill>
                <a:latin typeface="Times New Roman" pitchFamily="18" charset="0"/>
                <a:ea typeface="新細明體" pitchFamily="18" charset="-120"/>
                <a:cs typeface="Roboto"/>
                <a:sym typeface="Roboto"/>
              </a:rPr>
              <a:t>(source tree)</a:t>
            </a:r>
            <a:endParaRPr lang="en-US" sz="1800" b="0" i="0" u="none" strike="noStrike" cap="none" dirty="0">
              <a:solidFill>
                <a:schemeClr val="dk1"/>
              </a:solidFill>
              <a:latin typeface="Times New Roman" pitchFamily="18" charset="0"/>
              <a:ea typeface="新細明體" pitchFamily="18" charset="-120"/>
              <a:cs typeface="Roboto"/>
              <a:sym typeface="Roboto"/>
            </a:endParaRPr>
          </a:p>
          <a:p>
            <a:pPr marL="457200" marR="0" lvl="1" indent="-190500" algn="l" rtl="0">
              <a:lnSpc>
                <a:spcPct val="150000"/>
              </a:lnSpc>
              <a:spcBef>
                <a:spcPts val="400"/>
              </a:spcBef>
              <a:spcAft>
                <a:spcPts val="0"/>
              </a:spcAft>
              <a:buClr>
                <a:schemeClr val="accent1"/>
              </a:buClr>
              <a:buSzPct val="85000"/>
              <a:buFont typeface="Arial"/>
              <a:buChar char="•"/>
            </a:pPr>
            <a:r>
              <a:rPr lang="zh-TW" altLang="en-US" sz="1800" b="0" i="0" u="none" strike="noStrike" cap="none" dirty="0" smtClean="0">
                <a:solidFill>
                  <a:schemeClr val="dk1"/>
                </a:solidFill>
                <a:latin typeface="Times New Roman" pitchFamily="18" charset="0"/>
                <a:ea typeface="新細明體" pitchFamily="18" charset="-120"/>
                <a:cs typeface="Roboto"/>
                <a:sym typeface="Roboto"/>
              </a:rPr>
              <a:t>就自由开源软件项目的外部贡献取得正式的核可</a:t>
            </a:r>
            <a:endParaRPr lang="en-US" sz="1800" b="0" i="0" u="none" strike="noStrike" cap="none" dirty="0">
              <a:solidFill>
                <a:schemeClr val="dk1"/>
              </a:solidFill>
              <a:latin typeface="Times New Roman" pitchFamily="18" charset="0"/>
              <a:ea typeface="新細明體" pitchFamily="18" charset="-120"/>
              <a:cs typeface="Roboto"/>
              <a:sym typeface="Roboto"/>
            </a:endParaRPr>
          </a:p>
          <a:p>
            <a:pPr marL="182880" marR="0" lvl="0" indent="-182880" algn="l" rtl="0">
              <a:lnSpc>
                <a:spcPct val="90000"/>
              </a:lnSpc>
              <a:spcBef>
                <a:spcPts val="480"/>
              </a:spcBef>
              <a:spcAft>
                <a:spcPts val="0"/>
              </a:spcAft>
              <a:buClr>
                <a:schemeClr val="accent1"/>
              </a:buClr>
              <a:buSzPct val="85000"/>
              <a:buFont typeface="Arial"/>
              <a:buChar char="•"/>
            </a:pPr>
            <a:r>
              <a:rPr lang="zh-TW" altLang="en-US" sz="2400" b="0" i="0" u="none" strike="noStrike" cap="none" dirty="0" smtClean="0">
                <a:solidFill>
                  <a:schemeClr val="dk1"/>
                </a:solidFill>
                <a:cs typeface="Roboto"/>
                <a:sym typeface="Roboto"/>
              </a:rPr>
              <a:t>保留既存的许可信息</a:t>
            </a:r>
            <a:endParaRPr lang="en-US" sz="2400" b="0" i="0" u="none" strike="noStrike" cap="none" dirty="0">
              <a:solidFill>
                <a:schemeClr val="dk1"/>
              </a:solidFill>
              <a:cs typeface="Roboto"/>
              <a:sym typeface="Roboto"/>
            </a:endParaRPr>
          </a:p>
          <a:p>
            <a:pPr lvl="1" indent="-190500">
              <a:lnSpc>
                <a:spcPct val="150000"/>
              </a:lnSpc>
            </a:pPr>
            <a:r>
              <a:rPr lang="zh-TW" altLang="en-US" sz="1800" dirty="0" smtClean="0">
                <a:latin typeface="Times New Roman" pitchFamily="18" charset="0"/>
                <a:ea typeface="新細明體" pitchFamily="18" charset="-120"/>
              </a:rPr>
              <a:t>不要从任何你所使用的自由开源软件组件，移除或采任何方式妨碍既存的自由开源软件著作权许可或其他许可信息。所有於自由开源软件组件里的著作权及许可信息都该被维持完整。</a:t>
            </a:r>
            <a:endParaRPr lang="en-US" sz="1800" b="0" i="0" u="none" strike="noStrike" cap="none" dirty="0">
              <a:solidFill>
                <a:schemeClr val="dk1"/>
              </a:solidFill>
              <a:latin typeface="Times New Roman" pitchFamily="18" charset="0"/>
              <a:ea typeface="新細明體" pitchFamily="18" charset="-120"/>
              <a:cs typeface="Roboto"/>
              <a:sym typeface="Roboto"/>
            </a:endParaRPr>
          </a:p>
          <a:p>
            <a:pPr marL="457200" marR="0" lvl="1" indent="-190500" algn="l" rtl="0">
              <a:lnSpc>
                <a:spcPct val="150000"/>
              </a:lnSpc>
              <a:spcBef>
                <a:spcPts val="400"/>
              </a:spcBef>
              <a:spcAft>
                <a:spcPts val="0"/>
              </a:spcAft>
              <a:buClr>
                <a:schemeClr val="accent1"/>
              </a:buClr>
              <a:buSzPct val="85000"/>
              <a:buFont typeface="Arial"/>
              <a:buChar char="•"/>
            </a:pPr>
            <a:r>
              <a:rPr lang="zh-TW" altLang="en-US" sz="1800" dirty="0" smtClean="0">
                <a:latin typeface="Times New Roman" pitchFamily="18" charset="0"/>
                <a:ea typeface="新細明體" pitchFamily="18" charset="-120"/>
              </a:rPr>
              <a:t>除非依自由开源软件许可证的要求</a:t>
            </a:r>
            <a:r>
              <a:rPr lang="en-US" altLang="zh-TW" sz="1800" dirty="0" smtClean="0">
                <a:latin typeface="Times New Roman" pitchFamily="18" charset="0"/>
                <a:ea typeface="新細明體" pitchFamily="18" charset="-120"/>
              </a:rPr>
              <a:t>(</a:t>
            </a:r>
            <a:r>
              <a:rPr lang="zh-TW" altLang="en-US" sz="1800" dirty="0" smtClean="0">
                <a:latin typeface="Times New Roman" pitchFamily="18" charset="0"/>
                <a:ea typeface="新細明體" pitchFamily="18" charset="-120"/>
              </a:rPr>
              <a:t>例如，已经修改的版本需更换名称</a:t>
            </a:r>
            <a:r>
              <a:rPr lang="en-US" altLang="zh-TW" sz="1800" dirty="0" smtClean="0">
                <a:latin typeface="Times New Roman" pitchFamily="18" charset="0"/>
                <a:ea typeface="新細明體" pitchFamily="18" charset="-120"/>
              </a:rPr>
              <a:t>)</a:t>
            </a:r>
            <a:r>
              <a:rPr lang="zh-TW" altLang="en-US" sz="1800" dirty="0" smtClean="0">
                <a:latin typeface="Times New Roman" pitchFamily="18" charset="0"/>
                <a:ea typeface="新細明體" pitchFamily="18" charset="-120"/>
              </a:rPr>
              <a:t>，不要去更动自由开源软件组件的名称。</a:t>
            </a:r>
            <a:endParaRPr lang="en-US" sz="1800" b="0" i="0" u="none" strike="noStrike" cap="none" dirty="0">
              <a:solidFill>
                <a:schemeClr val="dk1"/>
              </a:solidFill>
              <a:latin typeface="Times New Roman" pitchFamily="18" charset="0"/>
              <a:ea typeface="新細明體" pitchFamily="18" charset="-120"/>
              <a:cs typeface="Roboto"/>
              <a:sym typeface="Roboto"/>
            </a:endParaRPr>
          </a:p>
          <a:p>
            <a:pPr lvl="0" indent="-182880">
              <a:lnSpc>
                <a:spcPct val="90000"/>
              </a:lnSpc>
            </a:pPr>
            <a:r>
              <a:rPr lang="zh-TW" altLang="en-US" dirty="0" smtClean="0"/>
              <a:t>应自由开源软件审核流程所需来搜集及保留自由开源软件项目信息</a:t>
            </a:r>
            <a:endParaRPr lang="en-US" sz="2400" b="0" i="0" u="none" strike="noStrike" cap="none" dirty="0">
              <a:solidFill>
                <a:schemeClr val="dk1"/>
              </a:solidFill>
              <a:cs typeface="Roboto"/>
              <a:sym typeface="Roboto"/>
            </a:endParaRPr>
          </a:p>
          <a:p>
            <a:pPr marL="182880" marR="0" lvl="0" indent="-182880" algn="l" rtl="0">
              <a:lnSpc>
                <a:spcPct val="90000"/>
              </a:lnSpc>
              <a:spcBef>
                <a:spcPts val="480"/>
              </a:spcBef>
              <a:buClr>
                <a:schemeClr val="accent1"/>
              </a:buClr>
              <a:buSzPct val="85000"/>
              <a:buFont typeface="Arial"/>
              <a:buNone/>
            </a:pPr>
            <a:endParaRPr sz="2400" b="0" i="0" u="none" strike="noStrike" cap="none" dirty="0">
              <a:solidFill>
                <a:schemeClr val="dk1"/>
              </a:solidFill>
              <a:cs typeface="Roboto"/>
              <a:sym typeface="Roboto"/>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a:buSzPct val="25000"/>
            </a:pPr>
            <a:r>
              <a:rPr lang="zh-TW" altLang="en-US" dirty="0" smtClean="0"/>
              <a:t>著作权</a:t>
            </a:r>
            <a:r>
              <a:rPr lang="en-US" altLang="zh-TW" dirty="0" smtClean="0"/>
              <a:t>(</a:t>
            </a:r>
            <a:r>
              <a:rPr lang="zh-TW" altLang="en-US" dirty="0" smtClean="0"/>
              <a:t>版权</a:t>
            </a:r>
            <a:r>
              <a:rPr lang="en-US" altLang="zh-TW" dirty="0" smtClean="0"/>
              <a:t>)</a:t>
            </a:r>
            <a:r>
              <a:rPr lang="zh-TW" altLang="en-US" dirty="0" smtClean="0"/>
              <a:t>中</a:t>
            </a:r>
            <a:r>
              <a:rPr lang="zh-CN" altLang="en-US" dirty="0" smtClean="0"/>
              <a:t>与</a:t>
            </a:r>
            <a:r>
              <a:rPr lang="zh-TW" altLang="en-US" dirty="0" smtClean="0"/>
              <a:t>软件最相关的权利态样</a:t>
            </a:r>
            <a:endParaRPr lang="en-US" sz="4000" b="0" i="0" u="none" strike="noStrike" cap="none" dirty="0">
              <a:solidFill>
                <a:schemeClr val="dk2"/>
              </a:solidFill>
              <a:latin typeface="Roboto"/>
              <a:ea typeface="Roboto"/>
              <a:cs typeface="Roboto"/>
              <a:sym typeface="Roboto"/>
            </a:endParaRPr>
          </a:p>
        </p:txBody>
      </p:sp>
      <p:sp>
        <p:nvSpPr>
          <p:cNvPr id="104" name="Shape 104"/>
          <p:cNvSpPr txBox="1">
            <a:spLocks noGrp="1"/>
          </p:cNvSpPr>
          <p:nvPr>
            <p:ph type="body" idx="1"/>
          </p:nvPr>
        </p:nvSpPr>
        <p:spPr>
          <a:xfrm>
            <a:off x="668360" y="1559901"/>
            <a:ext cx="10685440" cy="5275812"/>
          </a:xfrm>
          <a:prstGeom prst="rect">
            <a:avLst/>
          </a:prstGeom>
          <a:noFill/>
          <a:ln>
            <a:noFill/>
          </a:ln>
        </p:spPr>
        <p:txBody>
          <a:bodyPr lIns="91425" tIns="45700" rIns="91425" bIns="45700" anchor="t" anchorCtr="0">
            <a:noAutofit/>
          </a:bodyPr>
          <a:lstStyle/>
          <a:p>
            <a:pPr lvl="0" indent="-182880">
              <a:spcBef>
                <a:spcPts val="0"/>
              </a:spcBef>
            </a:pPr>
            <a:r>
              <a:rPr lang="zh-TW" altLang="en-US" dirty="0" smtClean="0"/>
              <a:t>复制软件的权利 </a:t>
            </a:r>
            <a:r>
              <a:rPr lang="en-US" altLang="zh-TW" dirty="0" smtClean="0"/>
              <a:t>- </a:t>
            </a:r>
            <a:r>
              <a:rPr lang="zh-TW" altLang="en-US" dirty="0" smtClean="0"/>
              <a:t>制作复制件</a:t>
            </a:r>
            <a:endParaRPr lang="en-US" sz="2400" b="0" i="0" u="none" strike="noStrike" cap="none" dirty="0">
              <a:solidFill>
                <a:schemeClr val="dk1"/>
              </a:solidFill>
              <a:cs typeface="Roboto"/>
              <a:sym typeface="Roboto"/>
            </a:endParaRPr>
          </a:p>
          <a:p>
            <a:pPr lvl="0" indent="-182880"/>
            <a:r>
              <a:rPr lang="zh-TW" altLang="en-US" dirty="0" smtClean="0"/>
              <a:t>创作「改编作品」的权利 </a:t>
            </a:r>
            <a:r>
              <a:rPr lang="en-US" altLang="zh-TW" dirty="0" smtClean="0"/>
              <a:t>- </a:t>
            </a:r>
            <a:r>
              <a:rPr lang="zh-TW" altLang="en-US" dirty="0" smtClean="0"/>
              <a:t>进行修改</a:t>
            </a:r>
            <a:endParaRPr lang="en-US" sz="2400" b="0" i="0" u="none" strike="noStrike" cap="none" dirty="0">
              <a:solidFill>
                <a:schemeClr val="dk1"/>
              </a:solidFill>
              <a:cs typeface="Roboto"/>
              <a:sym typeface="Roboto"/>
            </a:endParaRPr>
          </a:p>
          <a:p>
            <a:pPr marL="457200" marR="0" lvl="1" indent="-190500" algn="l" rtl="0">
              <a:lnSpc>
                <a:spcPct val="150000"/>
              </a:lnSpc>
              <a:spcBef>
                <a:spcPts val="400"/>
              </a:spcBef>
              <a:spcAft>
                <a:spcPts val="0"/>
              </a:spcAft>
              <a:buClr>
                <a:schemeClr val="accent1"/>
              </a:buClr>
              <a:buSzPct val="85000"/>
              <a:buFont typeface="Arial"/>
              <a:buChar char="•"/>
            </a:pPr>
            <a:r>
              <a:rPr lang="zh-TW" altLang="en-US" sz="1600" b="0" i="0" u="none" strike="noStrike" cap="none" dirty="0" smtClean="0">
                <a:solidFill>
                  <a:schemeClr val="dk1"/>
                </a:solidFill>
                <a:latin typeface="Times New Roman" pitchFamily="18" charset="0"/>
                <a:ea typeface="新細明體" pitchFamily="18" charset="-120"/>
                <a:cs typeface="Roboto"/>
                <a:sym typeface="Roboto"/>
              </a:rPr>
              <a:t>此处改编作品一词引自美国著作权法</a:t>
            </a:r>
            <a:endParaRPr lang="en-US" sz="1600" b="0" i="0" u="none" strike="noStrike" cap="none" dirty="0">
              <a:solidFill>
                <a:schemeClr val="dk1"/>
              </a:solidFill>
              <a:latin typeface="Times New Roman" pitchFamily="18" charset="0"/>
              <a:ea typeface="新細明體" pitchFamily="18" charset="-120"/>
              <a:cs typeface="Roboto"/>
              <a:sym typeface="Roboto"/>
            </a:endParaRPr>
          </a:p>
          <a:p>
            <a:pPr marL="457200" marR="0" lvl="1" indent="-190500" algn="l" rtl="0">
              <a:lnSpc>
                <a:spcPct val="150000"/>
              </a:lnSpc>
              <a:spcBef>
                <a:spcPts val="400"/>
              </a:spcBef>
              <a:spcAft>
                <a:spcPts val="0"/>
              </a:spcAft>
              <a:buClr>
                <a:schemeClr val="accent1"/>
              </a:buClr>
              <a:buSzPct val="85000"/>
              <a:buFont typeface="Arial"/>
              <a:buChar char="•"/>
            </a:pPr>
            <a:r>
              <a:rPr lang="zh-TW" altLang="en-US" sz="1600" b="0" i="0" u="none" strike="noStrike" cap="none" dirty="0" smtClean="0">
                <a:solidFill>
                  <a:schemeClr val="dk1"/>
                </a:solidFill>
                <a:latin typeface="Times New Roman" pitchFamily="18" charset="0"/>
                <a:ea typeface="新細明體" pitchFamily="18" charset="-120"/>
                <a:cs typeface="Roboto"/>
                <a:sym typeface="Roboto"/>
              </a:rPr>
              <a:t>其为「专用名词」，意指依法令的特定涵义来解释，而非依一般字典定义。</a:t>
            </a:r>
            <a:endParaRPr lang="en-US" sz="1600" b="0" i="0" u="none" strike="noStrike" cap="none" dirty="0">
              <a:solidFill>
                <a:schemeClr val="dk1"/>
              </a:solidFill>
              <a:latin typeface="Times New Roman" pitchFamily="18" charset="0"/>
              <a:ea typeface="新細明體" pitchFamily="18" charset="-120"/>
              <a:cs typeface="Roboto"/>
              <a:sym typeface="Roboto"/>
            </a:endParaRPr>
          </a:p>
          <a:p>
            <a:pPr lvl="1" indent="-190500">
              <a:lnSpc>
                <a:spcPct val="150000"/>
              </a:lnSpc>
            </a:pPr>
            <a:r>
              <a:rPr lang="zh-TW" altLang="en-US" sz="1600" dirty="0" smtClean="0">
                <a:latin typeface="Times New Roman" pitchFamily="18" charset="0"/>
                <a:ea typeface="新細明體" pitchFamily="18" charset="-120"/>
              </a:rPr>
              <a:t>一般来说，其指的是基於一个原作品来创作的新作品，过程中有足够的创作性加入，而让新作品表现为另一具创作性的作品，而非仅为原作品的复制件。</a:t>
            </a:r>
            <a:endParaRPr lang="en-US" sz="1600" b="0" i="0" u="none" strike="noStrike" cap="none" dirty="0">
              <a:solidFill>
                <a:schemeClr val="dk1"/>
              </a:solidFill>
              <a:latin typeface="Times New Roman" pitchFamily="18" charset="0"/>
              <a:ea typeface="新細明體" pitchFamily="18" charset="-120"/>
              <a:cs typeface="Roboto"/>
              <a:sym typeface="Roboto"/>
            </a:endParaRPr>
          </a:p>
          <a:p>
            <a:pPr marL="182880" marR="0" lvl="0" indent="-182880" algn="l" rtl="0">
              <a:spcBef>
                <a:spcPts val="480"/>
              </a:spcBef>
              <a:spcAft>
                <a:spcPts val="0"/>
              </a:spcAft>
              <a:buClr>
                <a:schemeClr val="accent1"/>
              </a:buClr>
              <a:buSzPct val="85000"/>
              <a:buFont typeface="Arial"/>
              <a:buChar char="•"/>
            </a:pPr>
            <a:r>
              <a:rPr lang="zh-TW" altLang="en-US" sz="2400" b="0" i="0" u="none" strike="noStrike" cap="none" dirty="0" smtClean="0">
                <a:solidFill>
                  <a:schemeClr val="dk1"/>
                </a:solidFill>
                <a:cs typeface="Roboto"/>
                <a:sym typeface="Roboto"/>
              </a:rPr>
              <a:t>发行的权利</a:t>
            </a:r>
            <a:endParaRPr lang="en-US" sz="2400" b="0" i="1" u="none" strike="noStrike" cap="none" dirty="0">
              <a:solidFill>
                <a:schemeClr val="dk1"/>
              </a:solidFill>
              <a:cs typeface="Roboto"/>
              <a:sym typeface="Roboto"/>
            </a:endParaRPr>
          </a:p>
          <a:p>
            <a:pPr lvl="1" indent="-190500">
              <a:lnSpc>
                <a:spcPct val="110000"/>
              </a:lnSpc>
            </a:pPr>
            <a:r>
              <a:rPr lang="zh-TW" altLang="en-US" sz="1600" dirty="0" smtClean="0">
                <a:latin typeface="Times New Roman" pitchFamily="18" charset="0"/>
                <a:ea typeface="新細明體" pitchFamily="18" charset="-120"/>
              </a:rPr>
              <a:t>发行一般被视为，在二进位代码或是源代码的形式下，提供软件一部分的复制件给其他的实体。（在你公司或是组织外的个人或是组织）</a:t>
            </a:r>
            <a:endParaRPr lang="en-US" sz="1600" b="0" i="0" u="none" strike="noStrike" cap="none" dirty="0">
              <a:solidFill>
                <a:schemeClr val="dk1"/>
              </a:solidFill>
              <a:latin typeface="Times New Roman" pitchFamily="18" charset="0"/>
              <a:ea typeface="新細明體" pitchFamily="18" charset="-120"/>
              <a:cs typeface="Roboto"/>
              <a:sym typeface="Roboto"/>
            </a:endParaRPr>
          </a:p>
          <a:p>
            <a:pPr marL="0" lvl="0" indent="0">
              <a:buSzPct val="25000"/>
              <a:buNone/>
            </a:pPr>
            <a:r>
              <a:rPr lang="zh-TW" altLang="en-US" sz="2000" i="1" dirty="0" smtClean="0">
                <a:cs typeface="Roboto Condensed"/>
                <a:sym typeface="Roboto Condensed"/>
              </a:rPr>
              <a:t>注意：对何者构成「改编作品」或「发行」的解释，在自由开源软件社区与自由开源软件法律圈中仍有争议</a:t>
            </a:r>
            <a:endParaRPr lang="en-US" sz="2000" b="0" i="1" u="none" strike="noStrike" cap="none" dirty="0">
              <a:solidFill>
                <a:schemeClr val="dk1"/>
              </a:solidFill>
              <a:cs typeface="Roboto Condensed"/>
              <a:sym typeface="Roboto Condensed"/>
            </a:endParaRPr>
          </a:p>
          <a:p>
            <a:pPr marL="182880" marR="0" lvl="0" indent="-182880" algn="l" rtl="0">
              <a:spcBef>
                <a:spcPts val="480"/>
              </a:spcBef>
              <a:buClr>
                <a:schemeClr val="accent1"/>
              </a:buClr>
              <a:buSzPct val="85000"/>
              <a:buFont typeface="Arial"/>
              <a:buNone/>
            </a:pPr>
            <a:endParaRPr sz="2400" b="0" i="1" u="none" strike="noStrike" cap="none" dirty="0">
              <a:solidFill>
                <a:schemeClr val="dk1"/>
              </a:solidFill>
              <a:cs typeface="Roboto"/>
              <a:sym typeface="Roboto"/>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973"/>
        <p:cNvGrpSpPr/>
        <p:nvPr/>
      </p:nvGrpSpPr>
      <p:grpSpPr>
        <a:xfrm>
          <a:off x="0" y="0"/>
          <a:ext cx="0" cy="0"/>
          <a:chOff x="0" y="0"/>
          <a:chExt cx="0" cy="0"/>
        </a:xfrm>
      </p:grpSpPr>
      <p:sp>
        <p:nvSpPr>
          <p:cNvPr id="974" name="Shape 974"/>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zh-TW" altLang="en-US" sz="4000" b="0" i="0" u="none" strike="noStrike" cap="none" dirty="0" smtClean="0">
                <a:solidFill>
                  <a:schemeClr val="dk2"/>
                </a:solidFill>
                <a:cs typeface="Roboto"/>
                <a:sym typeface="Roboto"/>
              </a:rPr>
              <a:t>预见合规流程的需求</a:t>
            </a:r>
            <a:endParaRPr lang="en-US" sz="4000" b="0" i="0" u="none" strike="noStrike" cap="none" dirty="0">
              <a:solidFill>
                <a:schemeClr val="dk2"/>
              </a:solidFill>
              <a:cs typeface="Roboto"/>
              <a:sym typeface="Roboto"/>
            </a:endParaRPr>
          </a:p>
        </p:txBody>
      </p:sp>
      <p:sp>
        <p:nvSpPr>
          <p:cNvPr id="975" name="Shape 975"/>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lnSpc>
                <a:spcPct val="90000"/>
              </a:lnSpc>
              <a:spcBef>
                <a:spcPts val="0"/>
              </a:spcBef>
              <a:spcAft>
                <a:spcPts val="0"/>
              </a:spcAft>
              <a:buClr>
                <a:schemeClr val="accent1"/>
              </a:buClr>
              <a:buSzPct val="85772"/>
              <a:buFont typeface="Arial"/>
              <a:buChar char="•"/>
            </a:pPr>
            <a:r>
              <a:rPr lang="zh-TW" altLang="en-US" sz="2220" dirty="0" smtClean="0"/>
              <a:t>列入所需时间以在工作计画依照已建立的自由开源软件政策来进行</a:t>
            </a:r>
            <a:endParaRPr lang="en-US" sz="2220" b="0" i="0" u="none" strike="noStrike" cap="none" dirty="0">
              <a:solidFill>
                <a:schemeClr val="dk1"/>
              </a:solidFill>
              <a:cs typeface="Roboto"/>
              <a:sym typeface="Roboto"/>
            </a:endParaRPr>
          </a:p>
          <a:p>
            <a:pPr lvl="1" indent="-190500">
              <a:lnSpc>
                <a:spcPct val="150000"/>
              </a:lnSpc>
              <a:spcBef>
                <a:spcPts val="370"/>
              </a:spcBef>
              <a:buSzPct val="82763"/>
            </a:pPr>
            <a:r>
              <a:rPr lang="zh-TW" altLang="en-US" sz="1800" b="0" i="0" u="none" strike="noStrike" cap="none" dirty="0" smtClean="0">
                <a:solidFill>
                  <a:schemeClr val="dk1"/>
                </a:solidFill>
                <a:latin typeface="Times New Roman" pitchFamily="18" charset="0"/>
                <a:ea typeface="新細明體" pitchFamily="18" charset="-120"/>
                <a:cs typeface="Roboto"/>
                <a:sym typeface="Roboto"/>
              </a:rPr>
              <a:t>依照开发人员指导书来使用自由开源软件，特别是合并</a:t>
            </a:r>
            <a:r>
              <a:rPr lang="en-US" altLang="zh-TW" sz="1800" b="0" i="0" u="none" strike="noStrike" cap="none" dirty="0" smtClean="0">
                <a:solidFill>
                  <a:schemeClr val="dk1"/>
                </a:solidFill>
                <a:latin typeface="Times New Roman" pitchFamily="18" charset="0"/>
                <a:ea typeface="新細明體" pitchFamily="18" charset="-120"/>
                <a:cs typeface="Roboto"/>
                <a:sym typeface="Roboto"/>
              </a:rPr>
              <a:t>(</a:t>
            </a:r>
            <a:r>
              <a:rPr lang="en-US" sz="1800" dirty="0" smtClean="0">
                <a:latin typeface="Times New Roman" pitchFamily="18" charset="0"/>
                <a:ea typeface="新細明體" pitchFamily="18" charset="-120"/>
              </a:rPr>
              <a:t>incorporating</a:t>
            </a:r>
            <a:r>
              <a:rPr lang="en-US" altLang="zh-TW" sz="1800" b="0" i="0" u="none" strike="noStrike" cap="none" dirty="0" smtClean="0">
                <a:solidFill>
                  <a:schemeClr val="dk1"/>
                </a:solidFill>
                <a:latin typeface="Times New Roman" pitchFamily="18" charset="0"/>
                <a:ea typeface="新細明體" pitchFamily="18" charset="-120"/>
                <a:cs typeface="Roboto"/>
                <a:sym typeface="Roboto"/>
              </a:rPr>
              <a:t>)</a:t>
            </a:r>
            <a:r>
              <a:rPr lang="zh-TW" altLang="en-US" sz="1800" b="0" i="0" u="none" strike="noStrike" cap="none" dirty="0" smtClean="0">
                <a:solidFill>
                  <a:schemeClr val="dk1"/>
                </a:solidFill>
                <a:latin typeface="Times New Roman" pitchFamily="18" charset="0"/>
                <a:ea typeface="新細明體" pitchFamily="18" charset="-120"/>
                <a:cs typeface="Roboto"/>
                <a:sym typeface="Roboto"/>
              </a:rPr>
              <a:t>或键结</a:t>
            </a:r>
            <a:r>
              <a:rPr lang="en-US" altLang="zh-TW" sz="1800" dirty="0" smtClean="0">
                <a:latin typeface="Times New Roman" pitchFamily="18" charset="0"/>
                <a:ea typeface="新細明體" pitchFamily="18" charset="-120"/>
              </a:rPr>
              <a:t>(</a:t>
            </a:r>
            <a:r>
              <a:rPr lang="en-US" sz="1800" dirty="0" smtClean="0">
                <a:latin typeface="Times New Roman" pitchFamily="18" charset="0"/>
                <a:ea typeface="新細明體" pitchFamily="18" charset="-120"/>
              </a:rPr>
              <a:t>linking</a:t>
            </a:r>
            <a:r>
              <a:rPr lang="en-US" altLang="zh-TW" sz="1800" dirty="0" smtClean="0">
                <a:latin typeface="Times New Roman" pitchFamily="18" charset="0"/>
                <a:ea typeface="新細明體" pitchFamily="18" charset="-120"/>
              </a:rPr>
              <a:t>)</a:t>
            </a:r>
            <a:r>
              <a:rPr lang="zh-TW" altLang="en-US" sz="1800" dirty="0" smtClean="0">
                <a:latin typeface="Times New Roman" pitchFamily="18" charset="0"/>
                <a:ea typeface="新細明體" pitchFamily="18" charset="-120"/>
              </a:rPr>
              <a:t>自由开源软件程序代码到私有或第三方程序源代码时，反之亦然。</a:t>
            </a:r>
            <a:endParaRPr lang="en-US" sz="1800" b="0" i="0" u="none" strike="noStrike" cap="none" dirty="0">
              <a:solidFill>
                <a:schemeClr val="dk1"/>
              </a:solidFill>
              <a:latin typeface="Times New Roman" pitchFamily="18" charset="0"/>
              <a:ea typeface="新細明體" pitchFamily="18" charset="-120"/>
              <a:cs typeface="Roboto"/>
              <a:sym typeface="Roboto"/>
            </a:endParaRPr>
          </a:p>
          <a:p>
            <a:pPr marL="457200" marR="0" lvl="1" indent="-190500" algn="l" rtl="0">
              <a:lnSpc>
                <a:spcPct val="150000"/>
              </a:lnSpc>
              <a:spcBef>
                <a:spcPts val="370"/>
              </a:spcBef>
              <a:spcAft>
                <a:spcPts val="0"/>
              </a:spcAft>
              <a:buClr>
                <a:schemeClr val="accent1"/>
              </a:buClr>
              <a:buSzPct val="82763"/>
              <a:buFont typeface="Arial"/>
              <a:buChar char="•"/>
            </a:pPr>
            <a:r>
              <a:rPr lang="zh-TW" altLang="en-US" sz="1800" dirty="0" smtClean="0">
                <a:latin typeface="Times New Roman" pitchFamily="18" charset="0"/>
                <a:ea typeface="新細明體" pitchFamily="18" charset="-120"/>
              </a:rPr>
              <a:t>审核结构规划，并避免混合受不相容自由开源软件许可证拘束的组件</a:t>
            </a:r>
            <a:endParaRPr lang="en-US" sz="1800" b="0" i="0" u="none" strike="noStrike" cap="none" dirty="0">
              <a:solidFill>
                <a:schemeClr val="dk1"/>
              </a:solidFill>
              <a:latin typeface="Times New Roman" pitchFamily="18" charset="0"/>
              <a:ea typeface="新細明體" pitchFamily="18" charset="-120"/>
              <a:cs typeface="Roboto"/>
              <a:sym typeface="Roboto"/>
            </a:endParaRPr>
          </a:p>
          <a:p>
            <a:pPr marL="182880" marR="0" lvl="0" indent="-182880" algn="l" rtl="0">
              <a:lnSpc>
                <a:spcPct val="90000"/>
              </a:lnSpc>
              <a:spcBef>
                <a:spcPts val="444"/>
              </a:spcBef>
              <a:spcAft>
                <a:spcPts val="0"/>
              </a:spcAft>
              <a:buClr>
                <a:schemeClr val="accent1"/>
              </a:buClr>
              <a:buSzPct val="85772"/>
              <a:buFont typeface="Arial"/>
              <a:buChar char="•"/>
            </a:pPr>
            <a:r>
              <a:rPr lang="zh-TW" altLang="en-US" sz="2220" b="0" i="0" u="none" strike="noStrike" cap="none" dirty="0" smtClean="0">
                <a:solidFill>
                  <a:schemeClr val="dk1"/>
                </a:solidFill>
                <a:cs typeface="Roboto"/>
                <a:sym typeface="Roboto"/>
              </a:rPr>
              <a:t>永远更新合规的验证 </a:t>
            </a:r>
            <a:r>
              <a:rPr lang="en-US" altLang="zh-TW" sz="2220" b="0" i="0" u="none" strike="noStrike" cap="none" dirty="0" smtClean="0">
                <a:solidFill>
                  <a:schemeClr val="dk1"/>
                </a:solidFill>
                <a:cs typeface="Roboto"/>
                <a:sym typeface="Roboto"/>
              </a:rPr>
              <a:t>– </a:t>
            </a:r>
            <a:r>
              <a:rPr lang="zh-TW" altLang="en-US" sz="2220" b="0" i="0" u="none" strike="noStrike" cap="none" dirty="0" smtClean="0">
                <a:solidFill>
                  <a:schemeClr val="dk1"/>
                </a:solidFill>
                <a:cs typeface="Roboto"/>
                <a:sym typeface="Roboto"/>
              </a:rPr>
              <a:t>对每个产品</a:t>
            </a:r>
            <a:endParaRPr lang="en-US" sz="2220" b="0" i="0" u="none" strike="noStrike" cap="none" dirty="0">
              <a:solidFill>
                <a:schemeClr val="dk1"/>
              </a:solidFill>
              <a:cs typeface="Roboto"/>
              <a:sym typeface="Roboto"/>
            </a:endParaRPr>
          </a:p>
          <a:p>
            <a:pPr marL="457200" marR="0" lvl="1" indent="-190500" algn="l" rtl="0">
              <a:lnSpc>
                <a:spcPct val="150000"/>
              </a:lnSpc>
              <a:spcBef>
                <a:spcPts val="370"/>
              </a:spcBef>
              <a:spcAft>
                <a:spcPts val="0"/>
              </a:spcAft>
              <a:buClr>
                <a:schemeClr val="accent1"/>
              </a:buClr>
              <a:buSzPct val="82763"/>
              <a:buFont typeface="Arial"/>
              <a:buChar char="•"/>
            </a:pPr>
            <a:r>
              <a:rPr lang="zh-TW" altLang="en-US" sz="1800" dirty="0" smtClean="0">
                <a:latin typeface="Times New Roman" pitchFamily="18" charset="0"/>
                <a:ea typeface="新細明體" pitchFamily="18" charset="-120"/>
              </a:rPr>
              <a:t>就不同产品</a:t>
            </a:r>
            <a:r>
              <a:rPr lang="en-US" altLang="zh-TW" sz="1800" dirty="0" smtClean="0">
                <a:latin typeface="Times New Roman" pitchFamily="18" charset="0"/>
                <a:ea typeface="新細明體" pitchFamily="18" charset="-120"/>
              </a:rPr>
              <a:t>(</a:t>
            </a:r>
            <a:r>
              <a:rPr lang="en-US" sz="1800" dirty="0" smtClean="0">
                <a:latin typeface="Times New Roman" pitchFamily="18" charset="0"/>
                <a:ea typeface="新細明體" pitchFamily="18" charset="-120"/>
              </a:rPr>
              <a:t>product-by-product</a:t>
            </a:r>
            <a:r>
              <a:rPr lang="en-US" altLang="zh-TW" sz="1800" dirty="0" smtClean="0">
                <a:latin typeface="Times New Roman" pitchFamily="18" charset="0"/>
                <a:ea typeface="新細明體" pitchFamily="18" charset="-120"/>
              </a:rPr>
              <a:t>)</a:t>
            </a:r>
            <a:r>
              <a:rPr lang="zh-TW" altLang="en-US" sz="1800" dirty="0" smtClean="0">
                <a:latin typeface="Times New Roman" pitchFamily="18" charset="0"/>
                <a:ea typeface="新細明體" pitchFamily="18" charset="-120"/>
              </a:rPr>
              <a:t>的基础上验证合规性：单单因为自由开源软件套件被核可使用在一个产品中，不必然代表它也会被核可使用在第二个产品里。</a:t>
            </a:r>
            <a:endParaRPr lang="en-US" sz="1800" b="0" i="0" u="none" strike="noStrike" cap="none" dirty="0">
              <a:solidFill>
                <a:schemeClr val="dk1"/>
              </a:solidFill>
              <a:latin typeface="Times New Roman" pitchFamily="18" charset="0"/>
              <a:ea typeface="新細明體" pitchFamily="18" charset="-120"/>
              <a:cs typeface="Roboto"/>
              <a:sym typeface="Roboto"/>
            </a:endParaRPr>
          </a:p>
          <a:p>
            <a:pPr marL="182880" marR="0" lvl="0" indent="-182880" algn="l" rtl="0">
              <a:lnSpc>
                <a:spcPct val="90000"/>
              </a:lnSpc>
              <a:spcBef>
                <a:spcPts val="444"/>
              </a:spcBef>
              <a:spcAft>
                <a:spcPts val="0"/>
              </a:spcAft>
              <a:buClr>
                <a:schemeClr val="accent1"/>
              </a:buClr>
              <a:buSzPct val="85772"/>
              <a:buFont typeface="Arial"/>
              <a:buChar char="•"/>
            </a:pPr>
            <a:r>
              <a:rPr lang="zh-TW" altLang="en-US" sz="2220" b="0" i="0" u="none" strike="noStrike" cap="none" dirty="0" smtClean="0">
                <a:solidFill>
                  <a:schemeClr val="dk1"/>
                </a:solidFill>
                <a:cs typeface="Roboto"/>
                <a:sym typeface="Roboto"/>
              </a:rPr>
              <a:t>及对每个自由开源软件更新版本的升级</a:t>
            </a:r>
            <a:endParaRPr lang="en-US" sz="2220" b="0" i="0" u="none" strike="noStrike" cap="none" dirty="0">
              <a:solidFill>
                <a:schemeClr val="dk1"/>
              </a:solidFill>
              <a:cs typeface="Roboto"/>
              <a:sym typeface="Roboto"/>
            </a:endParaRPr>
          </a:p>
          <a:p>
            <a:pPr marL="457200" marR="0" lvl="1" indent="-190500" algn="l" rtl="0">
              <a:lnSpc>
                <a:spcPct val="150000"/>
              </a:lnSpc>
              <a:spcBef>
                <a:spcPts val="370"/>
              </a:spcBef>
              <a:spcAft>
                <a:spcPts val="0"/>
              </a:spcAft>
              <a:buClr>
                <a:schemeClr val="accent1"/>
              </a:buClr>
              <a:buSzPct val="82763"/>
              <a:buFont typeface="Arial"/>
              <a:buChar char="•"/>
            </a:pPr>
            <a:r>
              <a:rPr lang="zh-TW" altLang="en-US" sz="1800" b="0" i="0" u="none" strike="noStrike" cap="none" dirty="0" smtClean="0">
                <a:solidFill>
                  <a:schemeClr val="dk1"/>
                </a:solidFill>
                <a:latin typeface="Times New Roman" pitchFamily="18" charset="0"/>
                <a:ea typeface="新細明體" pitchFamily="18" charset="-120"/>
                <a:cs typeface="Roboto"/>
                <a:sym typeface="Roboto"/>
              </a:rPr>
              <a:t>确保同样自由开源软件组件的每一个新版本被审核并核可</a:t>
            </a:r>
            <a:endParaRPr lang="en-US" sz="1800" b="0" i="0" u="none" strike="noStrike" cap="none" dirty="0">
              <a:solidFill>
                <a:schemeClr val="dk1"/>
              </a:solidFill>
              <a:latin typeface="Times New Roman" pitchFamily="18" charset="0"/>
              <a:ea typeface="新細明體" pitchFamily="18" charset="-120"/>
              <a:cs typeface="Roboto"/>
              <a:sym typeface="Roboto"/>
            </a:endParaRPr>
          </a:p>
          <a:p>
            <a:pPr lvl="1" indent="-190500">
              <a:lnSpc>
                <a:spcPct val="150000"/>
              </a:lnSpc>
              <a:spcBef>
                <a:spcPts val="370"/>
              </a:spcBef>
              <a:buSzPct val="82763"/>
            </a:pPr>
            <a:r>
              <a:rPr lang="zh-TW" altLang="en-US" sz="1800" dirty="0" smtClean="0">
                <a:latin typeface="Times New Roman" pitchFamily="18" charset="0"/>
                <a:ea typeface="新細明體" pitchFamily="18" charset="-120"/>
              </a:rPr>
              <a:t>当你升级自由开源软件套件的版本时，确定新版本的许可证是与旧版本相同</a:t>
            </a:r>
            <a:r>
              <a:rPr lang="en-US" altLang="zh-TW" sz="1800" b="0" i="0" u="none" strike="noStrike" cap="none" dirty="0" smtClean="0">
                <a:solidFill>
                  <a:schemeClr val="dk1"/>
                </a:solidFill>
                <a:latin typeface="Times New Roman" pitchFamily="18" charset="0"/>
                <a:ea typeface="新細明體" pitchFamily="18" charset="-120"/>
                <a:cs typeface="Roboto"/>
                <a:sym typeface="Roboto"/>
              </a:rPr>
              <a:t>(</a:t>
            </a:r>
            <a:r>
              <a:rPr lang="zh-TW" altLang="en-US" sz="1800" b="0" i="0" u="none" strike="noStrike" cap="none" dirty="0" smtClean="0">
                <a:solidFill>
                  <a:schemeClr val="dk1"/>
                </a:solidFill>
                <a:latin typeface="Times New Roman" pitchFamily="18" charset="0"/>
                <a:ea typeface="新細明體" pitchFamily="18" charset="-120"/>
                <a:cs typeface="Roboto"/>
                <a:sym typeface="Roboto"/>
              </a:rPr>
              <a:t>於版本升级之际许可证的改变是可能发生的</a:t>
            </a:r>
            <a:r>
              <a:rPr lang="en-US" altLang="zh-TW" sz="1800" b="0" i="0" u="none" strike="noStrike" cap="none" dirty="0" smtClean="0">
                <a:solidFill>
                  <a:schemeClr val="dk1"/>
                </a:solidFill>
                <a:latin typeface="Times New Roman" pitchFamily="18" charset="0"/>
                <a:ea typeface="新細明體" pitchFamily="18" charset="-120"/>
                <a:cs typeface="Roboto"/>
                <a:sym typeface="Roboto"/>
              </a:rPr>
              <a:t>)</a:t>
            </a:r>
            <a:endParaRPr lang="en-US" sz="1800" b="0" i="0" u="none" strike="noStrike" cap="none" dirty="0">
              <a:solidFill>
                <a:schemeClr val="dk1"/>
              </a:solidFill>
              <a:latin typeface="Times New Roman" pitchFamily="18" charset="0"/>
              <a:ea typeface="新細明體" pitchFamily="18" charset="-120"/>
              <a:cs typeface="Roboto"/>
              <a:sym typeface="Roboto"/>
            </a:endParaRPr>
          </a:p>
          <a:p>
            <a:pPr marL="457200" marR="0" lvl="1" indent="-190500" algn="l" rtl="0">
              <a:lnSpc>
                <a:spcPct val="150000"/>
              </a:lnSpc>
              <a:spcBef>
                <a:spcPts val="370"/>
              </a:spcBef>
              <a:spcAft>
                <a:spcPts val="0"/>
              </a:spcAft>
              <a:buClr>
                <a:schemeClr val="accent1"/>
              </a:buClr>
              <a:buSzPct val="82763"/>
              <a:buFont typeface="Arial"/>
              <a:buChar char="•"/>
            </a:pPr>
            <a:r>
              <a:rPr lang="zh-TW" altLang="en-US" sz="1800" b="0" i="0" u="none" strike="noStrike" cap="none" dirty="0" smtClean="0">
                <a:solidFill>
                  <a:schemeClr val="dk1"/>
                </a:solidFill>
                <a:latin typeface="Times New Roman" pitchFamily="18" charset="0"/>
                <a:ea typeface="新細明體" pitchFamily="18" charset="-120"/>
                <a:cs typeface="Roboto"/>
                <a:sym typeface="Roboto"/>
              </a:rPr>
              <a:t>若自由开源软件项目的许可证变更了，确定该合规纪录被更新且新的许可证不会制造冲突</a:t>
            </a:r>
            <a:endParaRPr lang="en-US" sz="1800" b="0" i="0" u="none" strike="noStrike" cap="none" dirty="0">
              <a:solidFill>
                <a:schemeClr val="dk1"/>
              </a:solidFill>
              <a:latin typeface="Times New Roman" pitchFamily="18" charset="0"/>
              <a:ea typeface="新細明體" pitchFamily="18" charset="-120"/>
              <a:cs typeface="Roboto"/>
              <a:sym typeface="Roboto"/>
            </a:endParaRPr>
          </a:p>
          <a:p>
            <a:pPr marL="182880" marR="0" lvl="0" indent="-182880" algn="l" rtl="0">
              <a:lnSpc>
                <a:spcPct val="90000"/>
              </a:lnSpc>
              <a:spcBef>
                <a:spcPts val="444"/>
              </a:spcBef>
              <a:buClr>
                <a:schemeClr val="accent1"/>
              </a:buClr>
              <a:buSzPct val="85772"/>
              <a:buFont typeface="Arial"/>
              <a:buNone/>
            </a:pPr>
            <a:endParaRPr sz="2220" b="0" i="0" u="none" strike="noStrike" cap="none" dirty="0">
              <a:solidFill>
                <a:schemeClr val="dk1"/>
              </a:solidFill>
              <a:cs typeface="Roboto"/>
              <a:sym typeface="Roboto"/>
            </a:endParaRP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980"/>
        <p:cNvGrpSpPr/>
        <p:nvPr/>
      </p:nvGrpSpPr>
      <p:grpSpPr>
        <a:xfrm>
          <a:off x="0" y="0"/>
          <a:ext cx="0" cy="0"/>
          <a:chOff x="0" y="0"/>
          <a:chExt cx="0" cy="0"/>
        </a:xfrm>
      </p:grpSpPr>
      <p:sp>
        <p:nvSpPr>
          <p:cNvPr id="981" name="Shape 981"/>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zh-TW" altLang="en-US" sz="3600" b="0" i="0" u="none" strike="noStrike" cap="none" dirty="0" smtClean="0">
                <a:solidFill>
                  <a:schemeClr val="dk2"/>
                </a:solidFill>
                <a:cs typeface="Roboto"/>
                <a:sym typeface="Roboto"/>
              </a:rPr>
              <a:t>将合规流程适用到所有的自由开源软件组件</a:t>
            </a:r>
            <a:endParaRPr lang="en-US" sz="3600" b="0" i="0" u="none" strike="noStrike" cap="none" dirty="0">
              <a:solidFill>
                <a:schemeClr val="dk2"/>
              </a:solidFill>
              <a:cs typeface="Roboto"/>
              <a:sym typeface="Roboto"/>
            </a:endParaRPr>
          </a:p>
        </p:txBody>
      </p:sp>
      <p:sp>
        <p:nvSpPr>
          <p:cNvPr id="982" name="Shape 982"/>
          <p:cNvSpPr txBox="1">
            <a:spLocks noGrp="1"/>
          </p:cNvSpPr>
          <p:nvPr>
            <p:ph type="body" idx="1"/>
          </p:nvPr>
        </p:nvSpPr>
        <p:spPr>
          <a:xfrm>
            <a:off x="609600" y="1600200"/>
            <a:ext cx="10972799" cy="3873870"/>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zh-TW" altLang="en-US" sz="2400" b="0" i="0" u="none" strike="noStrike" cap="none" dirty="0" smtClean="0">
                <a:solidFill>
                  <a:schemeClr val="dk1"/>
                </a:solidFill>
                <a:cs typeface="Roboto"/>
                <a:sym typeface="Roboto"/>
              </a:rPr>
              <a:t>收受软件</a:t>
            </a:r>
            <a:endParaRPr lang="en-US" sz="2400" b="0" i="0" u="none" strike="noStrike" cap="none" dirty="0">
              <a:solidFill>
                <a:schemeClr val="dk1"/>
              </a:solidFill>
              <a:cs typeface="Roboto"/>
              <a:sym typeface="Roboto"/>
            </a:endParaRPr>
          </a:p>
          <a:p>
            <a:pPr marL="457200" marR="0" lvl="1" indent="-190500" algn="l" rtl="0">
              <a:lnSpc>
                <a:spcPct val="150000"/>
              </a:lnSpc>
              <a:spcBef>
                <a:spcPts val="400"/>
              </a:spcBef>
              <a:spcAft>
                <a:spcPts val="0"/>
              </a:spcAft>
              <a:buClr>
                <a:schemeClr val="accent1"/>
              </a:buClr>
              <a:buSzPct val="85000"/>
              <a:buFont typeface="Arial"/>
              <a:buChar char="•"/>
            </a:pPr>
            <a:r>
              <a:rPr lang="zh-TW" altLang="en-US" sz="2000" b="0" i="0" u="none" strike="noStrike" cap="none" dirty="0" smtClean="0">
                <a:solidFill>
                  <a:schemeClr val="dk1"/>
                </a:solidFill>
                <a:latin typeface="Times New Roman" pitchFamily="18" charset="0"/>
                <a:ea typeface="新細明體" pitchFamily="18" charset="-120"/>
                <a:cs typeface="Roboto"/>
                <a:sym typeface="Roboto"/>
              </a:rPr>
              <a:t>采行步骤以了解从供应商处传递的软件里有什麽自由开源软件</a:t>
            </a:r>
            <a:endParaRPr lang="en-US" sz="2000" b="0" i="0" u="none" strike="noStrike" cap="none" dirty="0">
              <a:solidFill>
                <a:schemeClr val="dk1"/>
              </a:solidFill>
              <a:latin typeface="Times New Roman" pitchFamily="18" charset="0"/>
              <a:ea typeface="新細明體" pitchFamily="18" charset="-120"/>
              <a:cs typeface="Roboto"/>
              <a:sym typeface="Roboto"/>
            </a:endParaRPr>
          </a:p>
          <a:p>
            <a:pPr marL="457200" marR="0" lvl="1" indent="-190500" algn="l" rtl="0">
              <a:lnSpc>
                <a:spcPct val="150000"/>
              </a:lnSpc>
              <a:spcBef>
                <a:spcPts val="400"/>
              </a:spcBef>
              <a:spcAft>
                <a:spcPts val="0"/>
              </a:spcAft>
              <a:buClr>
                <a:schemeClr val="accent1"/>
              </a:buClr>
              <a:buSzPct val="85000"/>
              <a:buFont typeface="Arial"/>
              <a:buChar char="•"/>
            </a:pPr>
            <a:r>
              <a:rPr lang="zh-TW" altLang="en-US" sz="2000" b="0" i="0" u="none" strike="noStrike" cap="none" dirty="0" smtClean="0">
                <a:solidFill>
                  <a:schemeClr val="dk1"/>
                </a:solidFill>
                <a:latin typeface="Times New Roman" pitchFamily="18" charset="0"/>
                <a:ea typeface="新細明體" pitchFamily="18" charset="-120"/>
                <a:cs typeface="Roboto"/>
                <a:sym typeface="Roboto"/>
              </a:rPr>
              <a:t>就所有将被包含到你产品里的软件评估你的义务性要求</a:t>
            </a:r>
            <a:endParaRPr lang="en-US" sz="2000" b="0" i="0" u="none" strike="noStrike" cap="none" dirty="0">
              <a:solidFill>
                <a:schemeClr val="dk1"/>
              </a:solidFill>
              <a:latin typeface="Times New Roman" pitchFamily="18" charset="0"/>
              <a:ea typeface="新細明體" pitchFamily="18" charset="-120"/>
              <a:cs typeface="Roboto"/>
              <a:sym typeface="Roboto"/>
            </a:endParaRPr>
          </a:p>
          <a:p>
            <a:pPr marL="457200" marR="0" lvl="1" indent="-190500" algn="l" rtl="0">
              <a:lnSpc>
                <a:spcPct val="150000"/>
              </a:lnSpc>
              <a:spcBef>
                <a:spcPts val="400"/>
              </a:spcBef>
              <a:buClr>
                <a:schemeClr val="accent1"/>
              </a:buClr>
              <a:buSzPct val="85000"/>
              <a:buFont typeface="Arial"/>
              <a:buChar char="•"/>
            </a:pPr>
            <a:r>
              <a:rPr lang="zh-TW" altLang="en-US" sz="2000" b="0" i="0" u="none" strike="noStrike" cap="none" dirty="0" smtClean="0">
                <a:solidFill>
                  <a:schemeClr val="dk1"/>
                </a:solidFill>
                <a:latin typeface="Times New Roman" pitchFamily="18" charset="0"/>
                <a:ea typeface="新細明體" pitchFamily="18" charset="-120"/>
                <a:cs typeface="Roboto"/>
                <a:sym typeface="Roboto"/>
              </a:rPr>
              <a:t>永远就你软件供应商取得的程序源代码进行稽核，或者替代方案是，让软件供应商必须就任何你取得的程序源代码，递交程序源代码稽核报告给你，作为一项公司政策。</a:t>
            </a:r>
            <a:endParaRPr lang="en-US" sz="2000" b="0" i="0" u="none" strike="noStrike" cap="none" dirty="0">
              <a:solidFill>
                <a:schemeClr val="dk1"/>
              </a:solidFill>
              <a:latin typeface="Times New Roman" pitchFamily="18" charset="0"/>
              <a:ea typeface="新細明體" pitchFamily="18" charset="-120"/>
              <a:cs typeface="Roboto"/>
              <a:sym typeface="Roboto"/>
            </a:endParaRP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987"/>
        <p:cNvGrpSpPr/>
        <p:nvPr/>
      </p:nvGrpSpPr>
      <p:grpSpPr>
        <a:xfrm>
          <a:off x="0" y="0"/>
          <a:ext cx="0" cy="0"/>
          <a:chOff x="0" y="0"/>
          <a:chExt cx="0" cy="0"/>
        </a:xfrm>
      </p:grpSpPr>
      <p:sp>
        <p:nvSpPr>
          <p:cNvPr id="988" name="Shape 988"/>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lvl="0">
              <a:buClr>
                <a:srgbClr val="D2533C"/>
              </a:buClr>
              <a:buSzPct val="25000"/>
            </a:pPr>
            <a:r>
              <a:rPr lang="zh-TW" altLang="en-US" dirty="0" smtClean="0"/>
              <a:t>检测你的了解程度</a:t>
            </a:r>
            <a:endParaRPr lang="en-US" sz="4000" b="0" i="0" u="none" strike="noStrike" cap="none" dirty="0">
              <a:solidFill>
                <a:srgbClr val="D2533C"/>
              </a:solidFill>
              <a:latin typeface="Roboto"/>
              <a:ea typeface="Roboto"/>
              <a:cs typeface="Roboto"/>
              <a:sym typeface="Roboto"/>
            </a:endParaRPr>
          </a:p>
        </p:txBody>
      </p:sp>
      <p:sp>
        <p:nvSpPr>
          <p:cNvPr id="989" name="Shape 989"/>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zh-TW" altLang="en-US" dirty="0" smtClean="0"/>
              <a:t>列举一些开发者工作上采用自由开源软件可以实施的一般准则。</a:t>
            </a:r>
            <a:endParaRPr lang="en-US" sz="2400" b="0" i="0" u="none" strike="noStrike" cap="none" dirty="0">
              <a:solidFill>
                <a:schemeClr val="dk1"/>
              </a:solidFill>
              <a:cs typeface="Roboto"/>
              <a:sym typeface="Roboto"/>
            </a:endParaRPr>
          </a:p>
          <a:p>
            <a:pPr marL="182880" marR="0" lvl="0" indent="-182880" algn="l" rtl="0">
              <a:spcBef>
                <a:spcPts val="480"/>
              </a:spcBef>
              <a:spcAft>
                <a:spcPts val="0"/>
              </a:spcAft>
              <a:buClr>
                <a:schemeClr val="accent1"/>
              </a:buClr>
              <a:buSzPct val="85000"/>
              <a:buFont typeface="Arial"/>
              <a:buChar char="•"/>
            </a:pPr>
            <a:r>
              <a:rPr lang="zh-TW" altLang="en-US" sz="2400" b="0" i="0" u="none" strike="noStrike" cap="none" dirty="0" smtClean="0">
                <a:solidFill>
                  <a:schemeClr val="dk1"/>
                </a:solidFill>
                <a:cs typeface="Roboto"/>
                <a:sym typeface="Roboto"/>
              </a:rPr>
              <a:t>你需要移除或修改自由开源软件许可的档头信息吗？</a:t>
            </a:r>
            <a:endParaRPr lang="en-US" sz="2400" b="0" i="0" u="none" strike="noStrike" cap="none" dirty="0">
              <a:solidFill>
                <a:schemeClr val="dk1"/>
              </a:solidFill>
              <a:cs typeface="Roboto"/>
              <a:sym typeface="Roboto"/>
            </a:endParaRPr>
          </a:p>
          <a:p>
            <a:pPr marL="182880" marR="0" lvl="0" indent="-182880" algn="l" rtl="0">
              <a:spcBef>
                <a:spcPts val="480"/>
              </a:spcBef>
              <a:spcAft>
                <a:spcPts val="0"/>
              </a:spcAft>
              <a:buClr>
                <a:schemeClr val="accent1"/>
              </a:buClr>
              <a:buSzPct val="85000"/>
              <a:buFont typeface="Arial"/>
              <a:buChar char="•"/>
            </a:pPr>
            <a:r>
              <a:rPr lang="zh-TW" altLang="en-US" sz="2400" b="0" i="0" u="none" strike="noStrike" cap="none" dirty="0" smtClean="0">
                <a:solidFill>
                  <a:schemeClr val="dk1"/>
                </a:solidFill>
                <a:cs typeface="Roboto"/>
                <a:sym typeface="Roboto"/>
              </a:rPr>
              <a:t>列举一些在合规流程里的重要步骤。</a:t>
            </a:r>
            <a:endParaRPr lang="en-US" sz="2400" b="0" i="0" u="none" strike="noStrike" cap="none" dirty="0">
              <a:solidFill>
                <a:schemeClr val="dk1"/>
              </a:solidFill>
              <a:cs typeface="Roboto"/>
              <a:sym typeface="Roboto"/>
            </a:endParaRPr>
          </a:p>
          <a:p>
            <a:pPr marL="182880" marR="0" lvl="0" indent="-182880" algn="l" rtl="0">
              <a:spcBef>
                <a:spcPts val="480"/>
              </a:spcBef>
              <a:spcAft>
                <a:spcPts val="0"/>
              </a:spcAft>
              <a:buClr>
                <a:schemeClr val="accent1"/>
              </a:buClr>
              <a:buSzPct val="85000"/>
              <a:buFont typeface="Arial"/>
              <a:buChar char="•"/>
            </a:pPr>
            <a:r>
              <a:rPr lang="zh-TW" altLang="en-US" sz="2400" b="0" i="0" u="none" strike="noStrike" cap="none" dirty="0" smtClean="0">
                <a:solidFill>
                  <a:schemeClr val="dk1"/>
                </a:solidFill>
                <a:cs typeface="Roboto"/>
                <a:sym typeface="Roboto"/>
              </a:rPr>
              <a:t>一个之前已经审核自由开源软件组件的新版本能如何制造新的合规疑虑？</a:t>
            </a:r>
            <a:endParaRPr lang="en-US" sz="2400" b="0" i="0" u="none" strike="noStrike" cap="none" dirty="0">
              <a:solidFill>
                <a:schemeClr val="dk1"/>
              </a:solidFill>
              <a:cs typeface="Roboto"/>
              <a:sym typeface="Roboto"/>
            </a:endParaRPr>
          </a:p>
          <a:p>
            <a:pPr marL="182880" marR="0" lvl="0" indent="-182880" algn="l" rtl="0">
              <a:spcBef>
                <a:spcPts val="480"/>
              </a:spcBef>
              <a:spcAft>
                <a:spcPts val="0"/>
              </a:spcAft>
              <a:buClr>
                <a:schemeClr val="accent1"/>
              </a:buClr>
              <a:buSzPct val="85000"/>
              <a:buFont typeface="Arial"/>
              <a:buChar char="•"/>
            </a:pPr>
            <a:r>
              <a:rPr lang="zh-TW" altLang="en-US" sz="2400" b="0" i="0" u="none" strike="noStrike" cap="none" dirty="0" smtClean="0">
                <a:solidFill>
                  <a:schemeClr val="dk1"/>
                </a:solidFill>
                <a:cs typeface="Roboto"/>
                <a:sym typeface="Roboto"/>
              </a:rPr>
              <a:t>你应如何描述收受软件会有哪些风险？</a:t>
            </a:r>
            <a:endParaRPr lang="en-US" sz="2400" b="0" i="0" u="none" strike="noStrike" cap="none" dirty="0">
              <a:solidFill>
                <a:schemeClr val="dk1"/>
              </a:solidFill>
              <a:cs typeface="Roboto"/>
              <a:sym typeface="Roboto"/>
            </a:endParaRPr>
          </a:p>
          <a:p>
            <a:pPr marL="0" marR="0" lvl="0" indent="0" algn="l" rtl="0">
              <a:spcBef>
                <a:spcPts val="480"/>
              </a:spcBef>
              <a:spcAft>
                <a:spcPts val="0"/>
              </a:spcAft>
              <a:buClr>
                <a:schemeClr val="accent1"/>
              </a:buClr>
              <a:buSzPct val="25000"/>
              <a:buFont typeface="Arial"/>
              <a:buNone/>
            </a:pPr>
            <a:endParaRPr sz="2400" b="0" i="0" u="none" strike="noStrike" cap="none" dirty="0">
              <a:solidFill>
                <a:schemeClr val="dk1"/>
              </a:solidFill>
              <a:cs typeface="Roboto"/>
              <a:sym typeface="Roboto"/>
            </a:endParaRPr>
          </a:p>
          <a:p>
            <a:pPr marL="0" marR="0" lvl="0" indent="0" algn="l" rtl="0">
              <a:spcBef>
                <a:spcPts val="480"/>
              </a:spcBef>
              <a:spcAft>
                <a:spcPts val="0"/>
              </a:spcAft>
              <a:buClr>
                <a:schemeClr val="accent1"/>
              </a:buClr>
              <a:buSzPct val="25000"/>
              <a:buFont typeface="Arial"/>
              <a:buNone/>
            </a:pPr>
            <a:r>
              <a:rPr lang="zh-TW" altLang="en-US" dirty="0" smtClean="0"/>
              <a:t>透过</a:t>
            </a:r>
            <a:r>
              <a:rPr lang="zh-TW" altLang="en-US" sz="2400" b="0" i="0" u="none" strike="noStrike" cap="none" dirty="0" smtClean="0">
                <a:solidFill>
                  <a:schemeClr val="dk1"/>
                </a:solidFill>
                <a:cs typeface="Roboto"/>
                <a:sym typeface="Roboto"/>
              </a:rPr>
              <a:t> </a:t>
            </a:r>
            <a:r>
              <a:rPr lang="en-US" altLang="zh-TW" sz="2400" b="0" i="0" u="none" strike="noStrike" cap="none" dirty="0" smtClean="0">
                <a:solidFill>
                  <a:schemeClr val="dk1"/>
                </a:solidFill>
                <a:cs typeface="Roboto"/>
                <a:sym typeface="Roboto"/>
              </a:rPr>
              <a:t>Linux Foundation </a:t>
            </a:r>
            <a:r>
              <a:rPr lang="zh-TW" altLang="en-US" sz="2400" b="0" i="0" u="none" strike="noStrike" cap="none" dirty="0" smtClean="0">
                <a:solidFill>
                  <a:schemeClr val="dk1"/>
                </a:solidFill>
                <a:cs typeface="Roboto"/>
                <a:sym typeface="Roboto"/>
              </a:rPr>
              <a:t>维护并免费提供的「给开发者的合规基础」来学习更多：</a:t>
            </a:r>
            <a:r>
              <a:rPr lang="en-US" sz="2400" b="0" i="0" u="none" strike="noStrike" cap="none" dirty="0">
                <a:solidFill>
                  <a:schemeClr val="dk1"/>
                </a:solidFill>
                <a:cs typeface="Roboto"/>
                <a:sym typeface="Roboto"/>
              </a:rPr>
              <a:t/>
            </a:r>
            <a:br>
              <a:rPr lang="en-US" sz="2400" b="0" i="0" u="none" strike="noStrike" cap="none" dirty="0">
                <a:solidFill>
                  <a:schemeClr val="dk1"/>
                </a:solidFill>
                <a:cs typeface="Roboto"/>
                <a:sym typeface="Roboto"/>
              </a:rPr>
            </a:br>
            <a:r>
              <a:rPr lang="en-US" sz="1600" b="0" i="0" u="sng" strike="noStrike" cap="none" dirty="0">
                <a:solidFill>
                  <a:schemeClr val="hlink"/>
                </a:solidFill>
                <a:cs typeface="Roboto Mono"/>
                <a:sym typeface="Roboto Mono"/>
                <a:hlinkClick r:id="rId3"/>
              </a:rPr>
              <a:t>https://training.linuxfoundation.org/linux-courses/open-source-compliance-courses/ compliance-basics-for-developers</a:t>
            </a:r>
          </a:p>
          <a:p>
            <a:pPr marL="182880" marR="0" lvl="0" indent="-182880" algn="l" rtl="0">
              <a:spcBef>
                <a:spcPts val="480"/>
              </a:spcBef>
              <a:buClr>
                <a:schemeClr val="accent1"/>
              </a:buClr>
              <a:buSzPct val="85000"/>
              <a:buFont typeface="Arial"/>
              <a:buNone/>
            </a:pPr>
            <a:endParaRPr sz="2400" b="0" i="0" u="none" strike="noStrike" cap="none" dirty="0">
              <a:solidFill>
                <a:schemeClr val="dk1"/>
              </a:solidFill>
              <a:cs typeface="Roboto"/>
              <a:sym typeface="Roboto"/>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lvl="0">
              <a:buSzPct val="25000"/>
            </a:pPr>
            <a:r>
              <a:rPr lang="zh-TW" altLang="en-US" dirty="0" smtClean="0"/>
              <a:t>软件中的专利概念</a:t>
            </a:r>
            <a:endParaRPr lang="en-US" sz="4000" b="0" i="0" u="none" strike="noStrike" cap="none" dirty="0">
              <a:solidFill>
                <a:schemeClr val="dk2"/>
              </a:solidFill>
              <a:latin typeface="Roboto"/>
              <a:ea typeface="Roboto"/>
              <a:cs typeface="Roboto"/>
              <a:sym typeface="Roboto"/>
            </a:endParaRPr>
          </a:p>
        </p:txBody>
      </p:sp>
      <p:sp>
        <p:nvSpPr>
          <p:cNvPr id="111" name="Shape 111"/>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lvl="0" indent="-182880">
              <a:spcBef>
                <a:spcPts val="0"/>
              </a:spcBef>
            </a:pPr>
            <a:r>
              <a:rPr lang="zh-TW" altLang="en-US" dirty="0" smtClean="0"/>
              <a:t>专利保护功能性 </a:t>
            </a:r>
            <a:r>
              <a:rPr lang="en-US" altLang="zh-TW" dirty="0" smtClean="0"/>
              <a:t>– </a:t>
            </a:r>
            <a:r>
              <a:rPr lang="zh-TW" altLang="en-US" dirty="0" smtClean="0"/>
              <a:t>这可以包含操作的方法，例如计算机程序</a:t>
            </a:r>
            <a:endParaRPr lang="en-US" sz="2400" b="0" i="0" u="none" strike="noStrike" cap="none" dirty="0">
              <a:solidFill>
                <a:schemeClr val="dk1"/>
              </a:solidFill>
              <a:cs typeface="Roboto"/>
              <a:sym typeface="Roboto"/>
            </a:endParaRPr>
          </a:p>
          <a:p>
            <a:pPr lvl="1" indent="-190500">
              <a:lnSpc>
                <a:spcPct val="150000"/>
              </a:lnSpc>
            </a:pPr>
            <a:r>
              <a:rPr lang="zh-TW" altLang="en-US" dirty="0" smtClean="0">
                <a:latin typeface="Times New Roman" pitchFamily="18" charset="0"/>
                <a:ea typeface="新細明體" pitchFamily="18" charset="-120"/>
              </a:rPr>
              <a:t>不保护抽象思想、自然法则</a:t>
            </a:r>
            <a:endParaRPr lang="en-US" sz="2000" b="0" i="0" u="none" strike="noStrike" cap="none" dirty="0">
              <a:solidFill>
                <a:schemeClr val="dk1"/>
              </a:solidFill>
              <a:latin typeface="Times New Roman" pitchFamily="18" charset="0"/>
              <a:ea typeface="新細明體" pitchFamily="18" charset="-120"/>
              <a:cs typeface="Roboto"/>
              <a:sym typeface="Roboto"/>
            </a:endParaRPr>
          </a:p>
          <a:p>
            <a:pPr lvl="0" indent="-182880"/>
            <a:r>
              <a:rPr lang="zh-TW" altLang="en-US" dirty="0" smtClean="0"/>
              <a:t>为於特定地区取得专利，必须在该特定的司法管辖领域提出专利申请。倘该专利被核可，专利拥有者有权利可以阻止他人实施该专利的功能，不论该功能是否为独立创作。</a:t>
            </a:r>
            <a:endParaRPr lang="en-US" sz="2400" b="0" i="0" u="none" strike="noStrike" cap="none" dirty="0">
              <a:solidFill>
                <a:schemeClr val="dk1"/>
              </a:solidFill>
              <a:cs typeface="Roboto"/>
              <a:sym typeface="Roboto"/>
            </a:endParaRPr>
          </a:p>
          <a:p>
            <a:pPr lvl="0" indent="-182880"/>
            <a:r>
              <a:rPr lang="zh-TW" altLang="en-US" dirty="0" smtClean="0"/>
              <a:t>其他希望利用该项技术者，或会洽询专利许可（该许可可能授与使用、制造、使制造、销售，及输入及输出该技术的权利）</a:t>
            </a:r>
            <a:endParaRPr lang="en-US" sz="2400" b="0" i="0" u="none" strike="noStrike" cap="none" dirty="0">
              <a:solidFill>
                <a:schemeClr val="dk1"/>
              </a:solidFill>
              <a:cs typeface="Roboto"/>
              <a:sym typeface="Roboto"/>
            </a:endParaRPr>
          </a:p>
          <a:p>
            <a:pPr lvl="0" indent="-182880"/>
            <a:r>
              <a:rPr lang="zh-TW" altLang="en-US" dirty="0" smtClean="0"/>
              <a:t>即使其他人独立地创作相同的发明，仍可能导致侵权行为</a:t>
            </a:r>
            <a:endParaRPr lang="en-US" sz="2400" b="0" i="0" u="none" strike="noStrike" cap="none" dirty="0">
              <a:solidFill>
                <a:schemeClr val="dk1"/>
              </a:solidFill>
              <a:cs typeface="Roboto"/>
              <a:sym typeface="Roboto"/>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4253</TotalTime>
  <Words>14074</Words>
  <PresentationFormat>自訂</PresentationFormat>
  <Paragraphs>1173</Paragraphs>
  <Slides>82</Slides>
  <Notes>82</Notes>
  <HiddenSlides>0</HiddenSlides>
  <MMClips>0</MMClips>
  <ScaleCrop>false</ScaleCrop>
  <HeadingPairs>
    <vt:vector size="6" baseType="variant">
      <vt:variant>
        <vt:lpstr>使用字型</vt:lpstr>
      </vt:variant>
      <vt:variant>
        <vt:i4>8</vt:i4>
      </vt:variant>
      <vt:variant>
        <vt:lpstr>佈景主題</vt:lpstr>
      </vt:variant>
      <vt:variant>
        <vt:i4>2</vt:i4>
      </vt:variant>
      <vt:variant>
        <vt:lpstr>投影片標題</vt:lpstr>
      </vt:variant>
      <vt:variant>
        <vt:i4>82</vt:i4>
      </vt:variant>
    </vt:vector>
  </HeadingPairs>
  <TitlesOfParts>
    <vt:vector size="92" baseType="lpstr">
      <vt:lpstr>Arial</vt:lpstr>
      <vt:lpstr>新細明體</vt:lpstr>
      <vt:lpstr>Times New Roman</vt:lpstr>
      <vt:lpstr>Roboto</vt:lpstr>
      <vt:lpstr>Roboto Condensed</vt:lpstr>
      <vt:lpstr>Roboto Mono</vt:lpstr>
      <vt:lpstr>Roboto Medium</vt:lpstr>
      <vt:lpstr>Times</vt:lpstr>
      <vt:lpstr>Clarity</vt:lpstr>
      <vt:lpstr>Clarity</vt:lpstr>
      <vt:lpstr>课程</vt:lpstr>
      <vt:lpstr>OpenChain 课程是什麽？</vt:lpstr>
      <vt:lpstr>内容</vt:lpstr>
      <vt:lpstr>自由开源软件政策</vt:lpstr>
      <vt:lpstr>章节一</vt:lpstr>
      <vt:lpstr>什麽是「知识财产」？</vt:lpstr>
      <vt:lpstr>软件中的著作权(版权)概念</vt:lpstr>
      <vt:lpstr>著作权(版权)中与软件最相关的权利态样</vt:lpstr>
      <vt:lpstr>软件中的专利概念</vt:lpstr>
      <vt:lpstr>许可</vt:lpstr>
      <vt:lpstr>检测你的了解程度</vt:lpstr>
      <vt:lpstr>章节二</vt:lpstr>
      <vt:lpstr>自由开源软件许可 </vt:lpstr>
      <vt:lpstr>宽松式的自由开源软件许可</vt:lpstr>
      <vt:lpstr>许可互惠性&amp; Copyleft 许可证</vt:lpstr>
      <vt:lpstr>私有软件或闭源软件</vt:lpstr>
      <vt:lpstr>其他非自由开源软件的许可证情境</vt:lpstr>
      <vt:lpstr>其他非自由开源软件的许可证情境</vt:lpstr>
      <vt:lpstr>公共领域</vt:lpstr>
      <vt:lpstr>许可相容性</vt:lpstr>
      <vt:lpstr>声明</vt:lpstr>
      <vt:lpstr>多重许可证</vt:lpstr>
      <vt:lpstr>检测你的了解程度</vt:lpstr>
      <vt:lpstr>章节三</vt:lpstr>
      <vt:lpstr>自由开源软件合规的目标</vt:lpstr>
      <vt:lpstr>哪些合规义务性规定必须被满足？</vt:lpstr>
      <vt:lpstr>自由开源软件合规争议：发行</vt:lpstr>
      <vt:lpstr>自由开源软件合规争议：修改</vt:lpstr>
      <vt:lpstr>自由开源软件合规专案</vt:lpstr>
      <vt:lpstr>导入合规实作</vt:lpstr>
      <vt:lpstr>合规的好处</vt:lpstr>
      <vt:lpstr>检测你的了解程度</vt:lpstr>
      <vt:lpstr>章节四</vt:lpstr>
      <vt:lpstr>你想要如何使用自由开源软件组件？</vt:lpstr>
      <vt:lpstr>合并</vt:lpstr>
      <vt:lpstr>键结</vt:lpstr>
      <vt:lpstr>修改</vt:lpstr>
      <vt:lpstr>转变</vt:lpstr>
      <vt:lpstr>开发工具</vt:lpstr>
      <vt:lpstr>自由开源软件组件如何被发行？</vt:lpstr>
      <vt:lpstr>检测你的了解程度</vt:lpstr>
      <vt:lpstr>章节五</vt:lpstr>
      <vt:lpstr>自由开源软件审核</vt:lpstr>
      <vt:lpstr>启动自由开源软件审核</vt:lpstr>
      <vt:lpstr>你需要搜集哪些信息？</vt:lpstr>
      <vt:lpstr>自由开源软件审核团队</vt:lpstr>
      <vt:lpstr>分析自由开源软件的使用提议</vt:lpstr>
      <vt:lpstr>程序源代码扫描工具</vt:lpstr>
      <vt:lpstr>透过自由开源软件审核进行共工</vt:lpstr>
      <vt:lpstr>自由开源软件审核的监督</vt:lpstr>
      <vt:lpstr>检测你的了解程度</vt:lpstr>
      <vt:lpstr>章节六</vt:lpstr>
      <vt:lpstr>中小型公司查核清单的范例</vt:lpstr>
      <vt:lpstr>投影片 54</vt:lpstr>
      <vt:lpstr>投影片 55</vt:lpstr>
      <vt:lpstr>投影片 56</vt:lpstr>
      <vt:lpstr>投影片 57</vt:lpstr>
      <vt:lpstr>投影片 58</vt:lpstr>
      <vt:lpstr>投影片 59</vt:lpstr>
      <vt:lpstr>投影片 60</vt:lpstr>
      <vt:lpstr>投影片 61</vt:lpstr>
      <vt:lpstr>投影片 62</vt:lpstr>
      <vt:lpstr>投影片 63</vt:lpstr>
      <vt:lpstr>投影片 64</vt:lpstr>
      <vt:lpstr>投影片 65</vt:lpstr>
      <vt:lpstr>检测你的了解程度</vt:lpstr>
      <vt:lpstr>章节七</vt:lpstr>
      <vt:lpstr>合规陷阱</vt:lpstr>
      <vt:lpstr>知识财产陷阱</vt:lpstr>
      <vt:lpstr>知识财产陷阱</vt:lpstr>
      <vt:lpstr>许可证合规陷阱</vt:lpstr>
      <vt:lpstr>许可证合规陷阱</vt:lpstr>
      <vt:lpstr>合规流程陷阱</vt:lpstr>
      <vt:lpstr>合规流程陷阱</vt:lpstr>
      <vt:lpstr>产品出货前确保合规</vt:lpstr>
      <vt:lpstr>建立社群關係建立社区关系</vt:lpstr>
      <vt:lpstr>检测你的了解程度</vt:lpstr>
      <vt:lpstr>章节八</vt:lpstr>
      <vt:lpstr>开发者准则</vt:lpstr>
      <vt:lpstr>预见合规流程的需求</vt:lpstr>
      <vt:lpstr>将合规流程适用到所有的自由开源软件组件</vt:lpstr>
      <vt:lpstr>检测你的了解程度</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課程</dc:title>
  <cp:lastModifiedBy>OF-User03</cp:lastModifiedBy>
  <cp:revision>421</cp:revision>
  <dcterms:modified xsi:type="dcterms:W3CDTF">2018-02-08T14:30:11Z</dcterms:modified>
</cp:coreProperties>
</file>