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5"/>
  </p:notesMasterIdLst>
  <p:handoutMasterIdLst>
    <p:handoutMasterId r:id="rId86"/>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9" r:id="rId55"/>
    <p:sldId id="310" r:id="rId56"/>
    <p:sldId id="311" r:id="rId57"/>
    <p:sldId id="339" r:id="rId58"/>
    <p:sldId id="340"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Lst>
  <p:sldSz cx="12192000" cy="6858000"/>
  <p:notesSz cx="6858000" cy="9144000"/>
  <p:embeddedFontLst>
    <p:embeddedFont>
      <p:font typeface="Roboto" charset="0"/>
      <p:regular r:id="rId87"/>
      <p:bold r:id="rId88"/>
      <p:italic r:id="rId89"/>
      <p:boldItalic r:id="rId90"/>
    </p:embeddedFont>
    <p:embeddedFont>
      <p:font typeface="Roboto Condensed" charset="0"/>
      <p:regular r:id="rId91"/>
      <p:bold r:id="rId92"/>
      <p:italic r:id="rId93"/>
      <p:boldItalic r:id="rId94"/>
    </p:embeddedFont>
    <p:embeddedFont>
      <p:font typeface="Roboto Mono" charset="0"/>
      <p:regular r:id="rId95"/>
      <p:bold r:id="rId96"/>
      <p:italic r:id="rId97"/>
      <p:boldItalic r:id="rId98"/>
    </p:embeddedFont>
    <p:embeddedFont>
      <p:font typeface="Roboto Medium" charset="0"/>
      <p:regular r:id="rId99"/>
      <p:bold r:id="rId100"/>
      <p:italic r:id="rId101"/>
      <p:boldItalic r:id="rId10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388" autoAdjust="0"/>
    <p:restoredTop sz="88910" autoAdjust="0"/>
  </p:normalViewPr>
  <p:slideViewPr>
    <p:cSldViewPr>
      <p:cViewPr varScale="1">
        <p:scale>
          <a:sx n="61" d="100"/>
          <a:sy n="61" d="100"/>
        </p:scale>
        <p:origin x="-666"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74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handoutMaster" Target="handoutMasters/handout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B3C523-AF33-47A6-9477-A890F007098C}" type="datetimeFigureOut">
              <a:rPr lang="zh-TW" altLang="en-US" smtClean="0"/>
              <a:pPr/>
              <a:t>2018/2/8</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FC0E87-2D1D-4CC8-A035-2F8A1042D948}"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a:t>
            </a:fld>
            <a:endParaRPr lang="en-US"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slides outlines what incorporation means when using FOSS.</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linking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modification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translation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a “FOSS Review” process in which FOSS usage is analyzed and the relevant obligations are determined</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67</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78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baseline="0">
                <a:solidFill>
                  <a:schemeClr val="dk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baseline="0">
                <a:solidFill>
                  <a:srgbClr val="55556F"/>
                </a:solidFill>
                <a:latin typeface="Times New Roman" pitchFamily="18" charset="0"/>
                <a:ea typeface="新細明體" pitchFamily="18" charset="-120"/>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dirty="0"/>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800" b="0" i="0" u="none" strike="noStrike" cap="none" baseline="0" dirty="0" smtClean="0">
                <a:solidFill>
                  <a:srgbClr val="7F7F7F"/>
                </a:solidFill>
                <a:latin typeface="Times New Roman" pitchFamily="18" charset="0"/>
                <a:ea typeface="新細明體" pitchFamily="18" charset="-120"/>
                <a:cs typeface="Roboto"/>
                <a:sym typeface="Roboto"/>
              </a:rPr>
              <a:t>本簡報內容並未包含法律建議</a:t>
            </a:r>
            <a:endParaRPr lang="en-US" sz="1800" b="0" i="0" u="none" strike="noStrike" cap="none" baseline="0" dirty="0">
              <a:solidFill>
                <a:srgbClr val="7F7F7F"/>
              </a:solidFill>
              <a:latin typeface="Times New Roman" pitchFamily="18" charset="0"/>
              <a:ea typeface="新細明體" pitchFamily="18" charset="-120"/>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baseline="0">
                <a:solidFill>
                  <a:schemeClr val="dk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baseline="0">
                <a:solidFill>
                  <a:schemeClr val="dk1"/>
                </a:solidFill>
                <a:latin typeface="Times New Roman" pitchFamily="18" charset="0"/>
                <a:ea typeface="新細明體" pitchFamily="18" charset="-120"/>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dirty="0"/>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baseline="0">
                <a:solidFill>
                  <a:schemeClr val="dk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baseline="0">
                <a:solidFill>
                  <a:schemeClr val="dk1"/>
                </a:solidFill>
                <a:latin typeface="Times New Roman" pitchFamily="18" charset="0"/>
                <a:ea typeface="新細明體" pitchFamily="18" charset="-120"/>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baseline="0">
                <a:solidFill>
                  <a:schemeClr val="dk1"/>
                </a:solidFill>
                <a:latin typeface="Times New Roman" pitchFamily="18" charset="0"/>
                <a:ea typeface="新細明體" pitchFamily="18" charset="-120"/>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dirty="0"/>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baseline="0">
                <a:solidFill>
                  <a:schemeClr val="lt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baseline="0">
                <a:solidFill>
                  <a:schemeClr val="lt2"/>
                </a:solidFill>
                <a:latin typeface="Times New Roman" pitchFamily="18" charset="0"/>
                <a:ea typeface="新細明體" pitchFamily="18" charset="-120"/>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dirty="0"/>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baseline="0">
                <a:solidFill>
                  <a:schemeClr val="lt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baseline="0">
                <a:solidFill>
                  <a:schemeClr val="lt2"/>
                </a:solidFill>
                <a:latin typeface="Times New Roman" pitchFamily="18" charset="0"/>
                <a:ea typeface="新細明體" pitchFamily="18" charset="-120"/>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dirty="0"/>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dirty="0"/>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pPr marL="0" marR="0" lvl="0" indent="0" algn="l" rtl="0">
                <a:spcBef>
                  <a:spcPts val="0"/>
                </a:spcBef>
                <a:buSzPct val="25000"/>
                <a:buNone/>
              </a:p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p:titleStyle>
    <p:body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dirty="0"/>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pPr marL="0" marR="0" lvl="0" indent="0" algn="l" rtl="0">
                <a:spcBef>
                  <a:spcPts val="0"/>
                </a:spcBef>
                <a:buSzPct val="25000"/>
                <a:buNone/>
              </a:p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p:titleStyle>
    <p:body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zh-TW" altLang="en-US" sz="5400" b="0" i="0" u="none" strike="noStrike" cap="none" dirty="0" smtClean="0">
                <a:solidFill>
                  <a:srgbClr val="E56B45"/>
                </a:solidFill>
                <a:cs typeface="Roboto"/>
                <a:sym typeface="Roboto"/>
              </a:rPr>
              <a:t>課程</a:t>
            </a:r>
            <a:endParaRPr lang="en-US" sz="5400" b="0" i="0" u="none" strike="noStrike" cap="none" dirty="0">
              <a:solidFill>
                <a:srgbClr val="E56B45"/>
              </a:solidFill>
              <a:cs typeface="Roboto"/>
              <a:sym typeface="Roboto"/>
            </a:endParaRP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zh-TW" altLang="en-US" sz="2590" dirty="0" smtClean="0">
                <a:solidFill>
                  <a:schemeClr val="dk1"/>
                </a:solidFill>
              </a:rPr>
              <a:t>自由開源軟體訓練課程簡報</a:t>
            </a:r>
            <a:r>
              <a:rPr lang="en-US" altLang="zh-TW" sz="2590" dirty="0" smtClean="0">
                <a:solidFill>
                  <a:schemeClr val="dk1"/>
                </a:solidFill>
              </a:rPr>
              <a:t>–</a:t>
            </a:r>
            <a:r>
              <a:rPr lang="zh-TW" altLang="en-US" sz="2590" dirty="0" smtClean="0">
                <a:solidFill>
                  <a:schemeClr val="dk1"/>
                </a:solidFill>
              </a:rPr>
              <a:t>搭配 </a:t>
            </a:r>
            <a:r>
              <a:rPr lang="en-US" sz="2590" dirty="0" smtClean="0">
                <a:solidFill>
                  <a:schemeClr val="dk1"/>
                </a:solidFill>
              </a:rPr>
              <a:t>OpenChain </a:t>
            </a:r>
            <a:r>
              <a:rPr lang="zh-TW" altLang="en-US" sz="2590" dirty="0" smtClean="0">
                <a:solidFill>
                  <a:schemeClr val="dk1"/>
                </a:solidFill>
              </a:rPr>
              <a:t>規範書 </a:t>
            </a:r>
            <a:r>
              <a:rPr lang="en-US" altLang="zh-TW" sz="2590" dirty="0" smtClean="0">
                <a:solidFill>
                  <a:schemeClr val="dk1"/>
                </a:solidFill>
              </a:rPr>
              <a:t>1.1 </a:t>
            </a:r>
            <a:r>
              <a:rPr lang="zh-TW" altLang="en-US" sz="2590" dirty="0" smtClean="0">
                <a:solidFill>
                  <a:schemeClr val="dk1"/>
                </a:solidFill>
              </a:rPr>
              <a:t>版</a:t>
            </a:r>
            <a:endParaRPr lang="en-US" sz="2590" b="0" i="0" u="none" strike="noStrike" cap="none" dirty="0">
              <a:solidFill>
                <a:schemeClr val="dk1"/>
              </a:solidFill>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zh-TW" altLang="en-US" sz="2220" b="0" i="0" u="none" strike="noStrike" cap="none" dirty="0" smtClean="0">
                <a:solidFill>
                  <a:schemeClr val="dk1"/>
                </a:solidFill>
                <a:cs typeface="Roboto"/>
                <a:sym typeface="Roboto"/>
              </a:rPr>
              <a:t>採</a:t>
            </a:r>
            <a:r>
              <a:rPr lang="en-US" altLang="zh-TW" sz="2220" dirty="0" smtClean="0">
                <a:solidFill>
                  <a:schemeClr val="dk1"/>
                </a:solidFill>
              </a:rPr>
              <a:t> CC-1.0 </a:t>
            </a:r>
            <a:r>
              <a:rPr lang="zh-TW" altLang="en-US" sz="2220" dirty="0" smtClean="0">
                <a:solidFill>
                  <a:schemeClr val="dk1"/>
                </a:solidFill>
              </a:rPr>
              <a:t>公眾領域貢獻宣告進行發布。</a:t>
            </a:r>
            <a:endParaRPr lang="en-US" altLang="zh-TW" sz="2220" dirty="0" smtClean="0">
              <a:solidFill>
                <a:schemeClr val="dk1"/>
              </a:solidFill>
            </a:endParaRPr>
          </a:p>
          <a:p>
            <a:pPr marL="0" marR="0" lvl="0" indent="0" algn="l" rtl="0">
              <a:lnSpc>
                <a:spcPct val="90000"/>
              </a:lnSpc>
              <a:spcBef>
                <a:spcPts val="444"/>
              </a:spcBef>
              <a:spcAft>
                <a:spcPts val="0"/>
              </a:spcAft>
              <a:buClr>
                <a:schemeClr val="accent1"/>
              </a:buClr>
              <a:buSzPct val="25000"/>
              <a:buFont typeface="Arial"/>
              <a:buNone/>
            </a:pPr>
            <a:r>
              <a:rPr lang="zh-TW" altLang="en-US" sz="2220" dirty="0" smtClean="0">
                <a:solidFill>
                  <a:schemeClr val="dk1"/>
                </a:solidFill>
              </a:rPr>
              <a:t>使用、修改，以及分享本簡報，不受著作權利之限制。</a:t>
            </a:r>
            <a:endParaRPr lang="en-US" altLang="zh-TW" sz="2220" dirty="0" smtClean="0">
              <a:solidFill>
                <a:schemeClr val="dk1"/>
              </a:solidFill>
            </a:endParaRPr>
          </a:p>
          <a:p>
            <a:pPr marL="0" marR="0" lvl="0" indent="0" algn="l" rtl="0">
              <a:lnSpc>
                <a:spcPct val="90000"/>
              </a:lnSpc>
              <a:spcBef>
                <a:spcPts val="444"/>
              </a:spcBef>
              <a:spcAft>
                <a:spcPts val="0"/>
              </a:spcAft>
              <a:buClr>
                <a:schemeClr val="accent1"/>
              </a:buClr>
              <a:buSzPct val="25000"/>
              <a:buFont typeface="Arial"/>
              <a:buNone/>
            </a:pPr>
            <a:r>
              <a:rPr lang="zh-TW" altLang="en-US" sz="2220" b="0" i="0" u="none" strike="noStrike" cap="none" dirty="0" smtClean="0">
                <a:solidFill>
                  <a:schemeClr val="dk1"/>
                </a:solidFill>
                <a:cs typeface="Roboto"/>
                <a:sym typeface="Roboto"/>
              </a:rPr>
              <a:t>然亦不提供任何責任擔保。</a:t>
            </a:r>
            <a:endParaRPr lang="en-US" sz="2220" b="0" i="0" u="none" strike="noStrike" cap="none" dirty="0">
              <a:solidFill>
                <a:schemeClr val="dk1"/>
              </a:solidFill>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cs typeface="Roboto"/>
              <a:sym typeface="Roboto"/>
            </a:endParaRPr>
          </a:p>
          <a:p>
            <a:pPr marL="0" marR="0" lvl="0" indent="0" algn="l" rtl="0">
              <a:lnSpc>
                <a:spcPct val="90000"/>
              </a:lnSpc>
              <a:spcBef>
                <a:spcPts val="407"/>
              </a:spcBef>
              <a:buClr>
                <a:schemeClr val="accent1"/>
              </a:buClr>
              <a:buSzPct val="25000"/>
              <a:buFont typeface="Arial"/>
              <a:buNone/>
            </a:pPr>
            <a:r>
              <a:rPr lang="zh-TW" altLang="en-US" sz="2035" b="0" i="0" u="none" strike="noStrike" cap="none" dirty="0" smtClean="0">
                <a:solidFill>
                  <a:schemeClr val="dk1"/>
                </a:solidFill>
                <a:cs typeface="Roboto Condensed"/>
                <a:sym typeface="Roboto Condensed"/>
              </a:rPr>
              <a:t>本簡報依美國法律進行說明。不同的司法管轄區域可能會有不同的法律要求。</a:t>
            </a:r>
            <a:endParaRPr lang="en-US" altLang="zh-TW" sz="2035" dirty="0" smtClean="0">
              <a:solidFill>
                <a:schemeClr val="dk1"/>
              </a:solidFill>
              <a:cs typeface="Roboto Condensed"/>
              <a:sym typeface="Roboto Condensed"/>
            </a:endParaRPr>
          </a:p>
          <a:p>
            <a:pPr marL="0" marR="0" lvl="0" indent="0" algn="l" rtl="0">
              <a:lnSpc>
                <a:spcPct val="90000"/>
              </a:lnSpc>
              <a:spcBef>
                <a:spcPts val="407"/>
              </a:spcBef>
              <a:buClr>
                <a:schemeClr val="accent1"/>
              </a:buClr>
              <a:buSzPct val="25000"/>
              <a:buFont typeface="Arial"/>
              <a:buNone/>
            </a:pPr>
            <a:r>
              <a:rPr lang="zh-TW" altLang="en-US" sz="2035" dirty="0" smtClean="0">
                <a:solidFill>
                  <a:schemeClr val="dk1"/>
                </a:solidFill>
                <a:cs typeface="Roboto Condensed"/>
                <a:sym typeface="Roboto Condensed"/>
              </a:rPr>
              <a:t>此點在使用簡報作為合規訓練專案的一部分時，應被考量。</a:t>
            </a:r>
            <a:endParaRPr lang="en-US" sz="2035" b="0" i="0" u="none" strike="noStrike" cap="none" dirty="0">
              <a:solidFill>
                <a:schemeClr val="dk1"/>
              </a:solidFill>
              <a:cs typeface="Roboto Condensed"/>
              <a:sym typeface="Roboto Condense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授權</a:t>
            </a:r>
            <a:endParaRPr lang="en-US" sz="4000" b="0" i="0" u="none" strike="noStrike" cap="none" dirty="0">
              <a:solidFill>
                <a:schemeClr val="dk2"/>
              </a:solidFill>
              <a:cs typeface="Roboto"/>
              <a:sym typeface="Roboto"/>
            </a:endParaRP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「授權」是著作權或專利擁有者，授與同意或權利給其他人的方法</a:t>
            </a:r>
            <a:endParaRPr lang="en-US" sz="2400" b="0" i="0" u="none" strike="noStrike" cap="none" dirty="0">
              <a:solidFill>
                <a:schemeClr val="dk1"/>
              </a:solidFill>
              <a:cs typeface="Roboto"/>
              <a:sym typeface="Roboto"/>
            </a:endParaRPr>
          </a:p>
          <a:p>
            <a:pPr lvl="0" indent="-182880"/>
            <a:r>
              <a:rPr lang="zh-TW" altLang="en-US" dirty="0" smtClean="0">
                <a:solidFill>
                  <a:srgbClr val="000000"/>
                </a:solidFill>
              </a:rPr>
              <a:t>授權可以被限定在：</a:t>
            </a:r>
            <a:endParaRPr lang="en-US" sz="2400" b="0" i="0" u="none" strike="noStrike" cap="none" dirty="0">
              <a:solidFill>
                <a:srgbClr val="000000"/>
              </a:solidFill>
              <a:cs typeface="Roboto"/>
              <a:sym typeface="Roboto"/>
            </a:endParaRPr>
          </a:p>
          <a:p>
            <a:pPr lvl="1" indent="-190500">
              <a:lnSpc>
                <a:spcPct val="150000"/>
              </a:lnSpc>
            </a:pPr>
            <a:r>
              <a:rPr lang="zh-TW" altLang="en-US" sz="2000" b="0" i="0" u="none" strike="noStrike" cap="none" dirty="0" smtClean="0">
                <a:solidFill>
                  <a:srgbClr val="000000"/>
                </a:solidFill>
                <a:latin typeface="Times New Roman" pitchFamily="18" charset="0"/>
                <a:ea typeface="新細明體" pitchFamily="18" charset="-120"/>
                <a:cs typeface="Roboto"/>
                <a:sym typeface="Roboto"/>
              </a:rPr>
              <a:t>被允許的使用類型</a:t>
            </a:r>
            <a:r>
              <a:rPr lang="en-US" sz="2000" b="0" i="0" u="none" strike="noStrike" cap="none" dirty="0" smtClean="0">
                <a:solidFill>
                  <a:srgbClr val="000000"/>
                </a:solidFill>
                <a:latin typeface="Times New Roman" pitchFamily="18" charset="0"/>
                <a:ea typeface="新細明體" pitchFamily="18" charset="-120"/>
                <a:cs typeface="Roboto"/>
                <a:sym typeface="Roboto"/>
              </a:rPr>
              <a:t> </a:t>
            </a:r>
            <a:r>
              <a:rPr lang="zh-TW" altLang="en-US" dirty="0" smtClean="0">
                <a:solidFill>
                  <a:srgbClr val="000000"/>
                </a:solidFill>
                <a:latin typeface="Times New Roman" pitchFamily="18" charset="0"/>
                <a:ea typeface="新細明體" pitchFamily="18" charset="-120"/>
              </a:rPr>
              <a:t>（商業性</a:t>
            </a:r>
            <a:r>
              <a:rPr lang="en-US" dirty="0" smtClean="0">
                <a:solidFill>
                  <a:srgbClr val="000000"/>
                </a:solidFill>
                <a:latin typeface="Times New Roman" pitchFamily="18" charset="0"/>
                <a:ea typeface="新細明體" pitchFamily="18" charset="-120"/>
              </a:rPr>
              <a:t>/</a:t>
            </a:r>
            <a:r>
              <a:rPr lang="zh-TW" altLang="en-US" dirty="0" smtClean="0">
                <a:solidFill>
                  <a:srgbClr val="000000"/>
                </a:solidFill>
                <a:latin typeface="Times New Roman" pitchFamily="18" charset="0"/>
                <a:ea typeface="新細明體" pitchFamily="18" charset="-120"/>
              </a:rPr>
              <a:t>非商業性、散布、衍生著作</a:t>
            </a:r>
            <a:r>
              <a:rPr lang="en-US" dirty="0" smtClean="0">
                <a:solidFill>
                  <a:srgbClr val="000000"/>
                </a:solidFill>
                <a:latin typeface="Times New Roman" pitchFamily="18" charset="0"/>
                <a:ea typeface="新細明體" pitchFamily="18" charset="-120"/>
              </a:rPr>
              <a:t>/</a:t>
            </a:r>
            <a:r>
              <a:rPr lang="zh-TW" altLang="en-US" dirty="0" smtClean="0">
                <a:solidFill>
                  <a:srgbClr val="000000"/>
                </a:solidFill>
                <a:latin typeface="Times New Roman" pitchFamily="18" charset="0"/>
                <a:ea typeface="新細明體" pitchFamily="18" charset="-120"/>
              </a:rPr>
              <a:t>製造、使製造、生產</a:t>
            </a:r>
            <a:r>
              <a:rPr lang="en-US" dirty="0" smtClean="0">
                <a:solidFill>
                  <a:srgbClr val="000000"/>
                </a:solidFill>
                <a:latin typeface="Times New Roman" pitchFamily="18" charset="0"/>
                <a:ea typeface="新細明體" pitchFamily="18" charset="-120"/>
              </a:rPr>
              <a:t> </a:t>
            </a:r>
            <a:r>
              <a:rPr lang="zh-TW" altLang="en-US" dirty="0" smtClean="0">
                <a:solidFill>
                  <a:srgbClr val="000000"/>
                </a:solidFill>
                <a:latin typeface="Times New Roman" pitchFamily="18" charset="0"/>
                <a:ea typeface="新細明體" pitchFamily="18" charset="-120"/>
              </a:rPr>
              <a:t>）</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rgbClr val="000000"/>
                </a:solidFill>
                <a:latin typeface="Times New Roman" pitchFamily="18" charset="0"/>
                <a:ea typeface="新細明體" pitchFamily="18" charset="-120"/>
                <a:cs typeface="Roboto"/>
                <a:sym typeface="Roboto"/>
              </a:rPr>
              <a:t>專屬或非專屬的條件</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rgbClr val="000000"/>
                </a:solidFill>
                <a:latin typeface="Times New Roman" pitchFamily="18" charset="0"/>
                <a:ea typeface="新細明體" pitchFamily="18" charset="-120"/>
                <a:cs typeface="Roboto"/>
                <a:sym typeface="Roboto"/>
              </a:rPr>
              <a:t>地理範圍</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lvl="1" indent="-190500">
              <a:lnSpc>
                <a:spcPct val="150000"/>
              </a:lnSpc>
            </a:pPr>
            <a:r>
              <a:rPr lang="zh-TW" altLang="en-US" sz="2000" b="0" i="0" u="none" strike="noStrike" cap="none" dirty="0" smtClean="0">
                <a:solidFill>
                  <a:srgbClr val="000000"/>
                </a:solidFill>
                <a:latin typeface="Times New Roman" pitchFamily="18" charset="0"/>
                <a:ea typeface="新細明體" pitchFamily="18" charset="-120"/>
                <a:cs typeface="Roboto"/>
                <a:sym typeface="Roboto"/>
              </a:rPr>
              <a:t>永久的或限定期間</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lvl="0" indent="-182880"/>
            <a:r>
              <a:rPr lang="zh-TW" altLang="en-US" dirty="0" smtClean="0"/>
              <a:t>授權可以是附條件的授與，意指僅有在遵循某些義務性要求才會獲得授權</a:t>
            </a:r>
            <a:endParaRPr lang="en-US" sz="2400" b="0" i="0" u="none" strike="noStrike" cap="none" dirty="0">
              <a:solidFill>
                <a:schemeClr val="dk1"/>
              </a:solidFill>
              <a:cs typeface="Roboto"/>
              <a:sym typeface="Roboto"/>
            </a:endParaRPr>
          </a:p>
          <a:p>
            <a:pPr lvl="1" indent="-190500"/>
            <a:r>
              <a:rPr lang="zh-TW" altLang="en-US" dirty="0" smtClean="0">
                <a:latin typeface="Times New Roman" pitchFamily="18" charset="0"/>
                <a:ea typeface="新細明體" pitchFamily="18" charset="-120"/>
              </a:rPr>
              <a:t>例如，提供姓名標示，或給予互惠性授權</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smtClean="0">
                <a:solidFill>
                  <a:srgbClr val="000000"/>
                </a:solidFill>
              </a:rPr>
              <a:t>可能包含與保證</a:t>
            </a:r>
            <a:r>
              <a:rPr lang="en-US" dirty="0" smtClean="0">
                <a:solidFill>
                  <a:srgbClr val="000000"/>
                </a:solidFill>
              </a:rPr>
              <a:t>、</a:t>
            </a:r>
            <a:r>
              <a:rPr lang="zh-TW" altLang="en-US" dirty="0" smtClean="0">
                <a:solidFill>
                  <a:srgbClr val="000000"/>
                </a:solidFill>
              </a:rPr>
              <a:t>賠償、支援、升級、維護相關的契約條件</a:t>
            </a:r>
            <a:endParaRPr lang="en-US" sz="2400" b="0" i="0" u="none" strike="noStrike" cap="none" dirty="0">
              <a:solidFill>
                <a:srgbClr val="000000"/>
              </a:solidFill>
              <a:cs typeface="Roboto"/>
              <a:sym typeface="Robo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檢測你的了解程度</a:t>
            </a:r>
            <a:endParaRPr lang="en-US" sz="4000" b="0" i="0" u="none" strike="noStrike" cap="none" dirty="0">
              <a:solidFill>
                <a:schemeClr val="dk2"/>
              </a:solidFill>
              <a:latin typeface="Roboto"/>
              <a:ea typeface="Roboto"/>
              <a:cs typeface="Roboto"/>
              <a:sym typeface="Roboto"/>
            </a:endParaRP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著作權法保護何種素材？</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對軟體最重要的著作權權利是什麼？</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軟體能夠是專利的標的嗎？</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專利給予專利擁有者什麼權利？</a:t>
            </a:r>
            <a:endParaRPr lang="en-US" sz="2400" b="0" i="0" u="none" strike="noStrike" cap="none" dirty="0">
              <a:solidFill>
                <a:schemeClr val="dk1"/>
              </a:solidFill>
              <a:cs typeface="Roboto"/>
              <a:sym typeface="Roboto"/>
            </a:endParaRPr>
          </a:p>
          <a:p>
            <a:pPr lvl="0" indent="-182880"/>
            <a:r>
              <a:rPr lang="zh-TW" altLang="en-US" dirty="0" smtClean="0"/>
              <a:t>如果你獨立開發了你的軟體，你有可能會需要第三方的著作權授權或是專利授權嗎？</a:t>
            </a: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smtClean="0"/>
              <a:t>章節二</a:t>
            </a:r>
            <a:endParaRPr lang="en-US" sz="3200" b="0" i="0" u="none" strike="noStrike" cap="none" dirty="0">
              <a:solidFill>
                <a:schemeClr val="lt2"/>
              </a:solidFill>
              <a:latin typeface="Roboto"/>
              <a:ea typeface="Roboto"/>
              <a:cs typeface="Roboto"/>
              <a:sym typeface="Roboto"/>
            </a:endParaRP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zh-TW" altLang="en-US" sz="4800" b="0" i="0" u="none" strike="noStrike" cap="none" dirty="0" smtClean="0">
                <a:solidFill>
                  <a:schemeClr val="lt2"/>
                </a:solidFill>
                <a:cs typeface="Roboto"/>
                <a:sym typeface="Roboto"/>
              </a:rPr>
              <a:t>介紹自由開源軟體授權</a:t>
            </a:r>
            <a:endParaRPr lang="en-US" sz="4800" b="0" i="0" u="none" strike="noStrike" cap="none" dirty="0">
              <a:solidFill>
                <a:schemeClr val="lt2"/>
              </a:solidFill>
              <a:cs typeface="Roboto"/>
              <a:sym typeface="Robo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自由開源軟體授權</a:t>
            </a:r>
            <a:r>
              <a:rPr lang="en-US" sz="4000" b="0" i="0" u="none" strike="noStrike" cap="none" dirty="0" smtClean="0">
                <a:solidFill>
                  <a:schemeClr val="dk2"/>
                </a:solidFill>
                <a:cs typeface="Roboto"/>
                <a:sym typeface="Roboto"/>
              </a:rPr>
              <a:t> </a:t>
            </a:r>
            <a:endParaRPr lang="en-US" sz="4000" b="0" i="0" u="none" strike="noStrike" cap="none" dirty="0">
              <a:solidFill>
                <a:schemeClr val="dk2"/>
              </a:solidFill>
              <a:cs typeface="Roboto"/>
              <a:sym typeface="Roboto"/>
            </a:endParaRP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自由開源軟體授權依定義來說，是讓源碼能被容許修改及再次散布的條款</a:t>
            </a:r>
            <a:endParaRPr lang="en-US" sz="2400" b="0" i="0" u="none" strike="noStrike" cap="none" dirty="0">
              <a:solidFill>
                <a:schemeClr val="dk1"/>
              </a:solidFill>
              <a:cs typeface="Roboto"/>
              <a:sym typeface="Roboto"/>
            </a:endParaRPr>
          </a:p>
          <a:p>
            <a:pPr lvl="0" indent="-182880"/>
            <a:r>
              <a:rPr lang="zh-TW" altLang="en-US" dirty="0" smtClean="0"/>
              <a:t>自由開源軟體授權，可能會附隨姓名標示、保留著作權聲明，或是提供書面源碼索取文件有關的條件</a:t>
            </a:r>
            <a:endParaRPr lang="en-US" sz="2400" b="0" i="0" u="none" strike="noStrike" cap="none" dirty="0">
              <a:solidFill>
                <a:schemeClr val="dk1"/>
              </a:solidFill>
              <a:cs typeface="Roboto"/>
              <a:sym typeface="Roboto"/>
            </a:endParaRPr>
          </a:p>
          <a:p>
            <a:pPr lvl="0" indent="-182880"/>
            <a:r>
              <a:rPr lang="zh-TW" altLang="en-US" dirty="0" smtClean="0"/>
              <a:t>一組較普及的授權是由開放原始碼促進會</a:t>
            </a:r>
            <a:r>
              <a:rPr lang="en-US" altLang="zh-TW" dirty="0" smtClean="0"/>
              <a:t>(OSI)</a:t>
            </a:r>
            <a:r>
              <a:rPr lang="zh-TW" altLang="en-US" dirty="0" smtClean="0"/>
              <a:t>依據其開放源碼定義</a:t>
            </a:r>
            <a:r>
              <a:rPr lang="en-US" altLang="zh-TW" dirty="0" smtClean="0"/>
              <a:t>(OSD)</a:t>
            </a:r>
            <a:r>
              <a:rPr lang="zh-TW" altLang="en-US" dirty="0" smtClean="0"/>
              <a:t>核準的列表。完整的</a:t>
            </a:r>
            <a:r>
              <a:rPr lang="en-US" altLang="zh-TW" dirty="0" smtClean="0"/>
              <a:t>OSI</a:t>
            </a:r>
            <a:r>
              <a:rPr lang="zh-TW" altLang="en-US" dirty="0" smtClean="0"/>
              <a:t>核準授權列表可參照右列連結 </a:t>
            </a:r>
            <a:r>
              <a:rPr lang="en-US" altLang="zh-TW" dirty="0" smtClean="0">
                <a:hlinkClick r:id="rId3"/>
              </a:rPr>
              <a:t>http://www.opensource.org/licenses/</a:t>
            </a: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寬鬆式的自由開源軟體授權</a:t>
            </a:r>
            <a:endParaRPr lang="en-US" sz="4000" b="0" i="0" u="none" strike="noStrike" cap="none" dirty="0">
              <a:solidFill>
                <a:schemeClr val="dk2"/>
              </a:solidFill>
              <a:latin typeface="Roboto"/>
              <a:ea typeface="Roboto"/>
              <a:cs typeface="Roboto"/>
              <a:sym typeface="Roboto"/>
            </a:endParaRP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寬鬆式的自由開源軟體授權 </a:t>
            </a:r>
            <a:r>
              <a:rPr lang="en-US" altLang="zh-TW" dirty="0" smtClean="0"/>
              <a:t>– </a:t>
            </a:r>
            <a:r>
              <a:rPr lang="zh-TW" altLang="en-US" dirty="0" smtClean="0"/>
              <a:t>此一詞彙用來描繪最低限制程度的自由開源軟體授權</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dirty="0" smtClean="0"/>
              <a:t>例如：</a:t>
            </a:r>
            <a:r>
              <a:rPr lang="en-US" sz="2400" b="0" i="0" u="none" strike="noStrike" cap="none" dirty="0" smtClean="0">
                <a:solidFill>
                  <a:schemeClr val="dk1"/>
                </a:solidFill>
                <a:cs typeface="Roboto"/>
                <a:sym typeface="Roboto"/>
              </a:rPr>
              <a:t>BSD-3-Clause</a:t>
            </a:r>
            <a:endParaRPr lang="en-US" sz="2400" b="0" i="0" u="none" strike="noStrike" cap="none" dirty="0">
              <a:solidFill>
                <a:schemeClr val="dk1"/>
              </a:solidFill>
              <a:cs typeface="Roboto"/>
              <a:sym typeface="Roboto"/>
            </a:endParaRPr>
          </a:p>
          <a:p>
            <a:pPr lvl="1" indent="-190500">
              <a:lnSpc>
                <a:spcPct val="150000"/>
              </a:lnSpc>
              <a:spcBef>
                <a:spcPts val="420"/>
              </a:spcBef>
            </a:pPr>
            <a:r>
              <a:rPr lang="en-US" altLang="zh-TW" sz="2100" b="0" i="0" u="none" strike="noStrike" cap="none" dirty="0" smtClean="0">
                <a:solidFill>
                  <a:schemeClr val="dk1"/>
                </a:solidFill>
                <a:latin typeface="Times New Roman" pitchFamily="18" charset="0"/>
                <a:ea typeface="新細明體" pitchFamily="18" charset="-120"/>
                <a:cs typeface="Roboto"/>
                <a:sym typeface="Roboto"/>
              </a:rPr>
              <a:t>3</a:t>
            </a:r>
            <a:r>
              <a:rPr lang="zh-TW" altLang="en-US" sz="2100" b="0" i="0" u="none" strike="noStrike" cap="none" dirty="0" smtClean="0">
                <a:solidFill>
                  <a:schemeClr val="dk1"/>
                </a:solidFill>
                <a:latin typeface="Times New Roman" pitchFamily="18" charset="0"/>
                <a:ea typeface="新細明體" pitchFamily="18" charset="-120"/>
                <a:cs typeface="Roboto"/>
                <a:sym typeface="Roboto"/>
              </a:rPr>
              <a:t>款</a:t>
            </a:r>
            <a:r>
              <a:rPr lang="en-US" altLang="zh-TW" sz="2100" dirty="0" smtClean="0">
                <a:latin typeface="Times New Roman" pitchFamily="18" charset="0"/>
                <a:ea typeface="新細明體" pitchFamily="18" charset="-120"/>
              </a:rPr>
              <a:t>BSD</a:t>
            </a:r>
            <a:r>
              <a:rPr lang="zh-TW" altLang="en-US" sz="2100" dirty="0" smtClean="0">
                <a:latin typeface="Times New Roman" pitchFamily="18" charset="0"/>
                <a:ea typeface="新細明體" pitchFamily="18" charset="-120"/>
              </a:rPr>
              <a:t>授權條款是寬鬆式自由開源軟體授權的一則著例，其允許源碼或目的碼形式不受限制，基於任何目的之再行發布，只要其著作權聲明以及授權條款裡的免責聲明有被維持</a:t>
            </a:r>
          </a:p>
          <a:p>
            <a:pPr lvl="1" indent="-190500">
              <a:lnSpc>
                <a:spcPct val="150000"/>
              </a:lnSpc>
              <a:spcBef>
                <a:spcPts val="420"/>
              </a:spcBef>
            </a:pPr>
            <a:r>
              <a:rPr lang="zh-TW" altLang="en-US" sz="2100" dirty="0" smtClean="0">
                <a:latin typeface="Times New Roman" pitchFamily="18" charset="0"/>
                <a:ea typeface="新細明體" pitchFamily="18" charset="-120"/>
              </a:rPr>
              <a:t>該授權當中有一個條款，限制了在衍生著作中，若未得到特別允許的話，不得使用貢獻者的名字背書</a:t>
            </a:r>
            <a:endParaRPr lang="en-US" sz="21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500"/>
              </a:spcBef>
              <a:buClr>
                <a:schemeClr val="accent1"/>
              </a:buClr>
              <a:buSzPct val="85000"/>
              <a:buFont typeface="Arial"/>
              <a:buChar char="•"/>
            </a:pPr>
            <a:r>
              <a:rPr lang="zh-TW" altLang="en-US" sz="2500" b="0" i="0" u="none" strike="noStrike" cap="none" dirty="0" smtClean="0">
                <a:solidFill>
                  <a:schemeClr val="dk1"/>
                </a:solidFill>
                <a:cs typeface="Roboto"/>
                <a:sym typeface="Roboto"/>
              </a:rPr>
              <a:t>其他例子</a:t>
            </a:r>
            <a:r>
              <a:rPr lang="zh-TW" altLang="en-US" sz="2500" dirty="0" smtClean="0"/>
              <a:t>：</a:t>
            </a:r>
            <a:r>
              <a:rPr lang="en-US" sz="2500" b="0" i="0" u="none" strike="noStrike" cap="none" dirty="0" smtClean="0">
                <a:solidFill>
                  <a:schemeClr val="dk1"/>
                </a:solidFill>
                <a:cs typeface="Roboto"/>
                <a:sym typeface="Roboto"/>
              </a:rPr>
              <a:t>MIT</a:t>
            </a:r>
            <a:r>
              <a:rPr lang="zh-TW" altLang="en-US" sz="2500" b="0" i="0" u="none" strike="noStrike" cap="none" dirty="0" smtClean="0">
                <a:solidFill>
                  <a:schemeClr val="dk1"/>
                </a:solidFill>
                <a:cs typeface="Roboto"/>
                <a:sym typeface="Roboto"/>
              </a:rPr>
              <a:t>、</a:t>
            </a:r>
            <a:r>
              <a:rPr lang="en-US" sz="2500" b="0" i="0" u="none" strike="noStrike" cap="none" dirty="0" smtClean="0">
                <a:solidFill>
                  <a:schemeClr val="dk1"/>
                </a:solidFill>
                <a:cs typeface="Roboto"/>
                <a:sym typeface="Roboto"/>
              </a:rPr>
              <a:t>Apache-2.0</a:t>
            </a:r>
            <a:endParaRPr lang="en-US" sz="25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授權互惠性</a:t>
            </a:r>
            <a:r>
              <a:rPr lang="en-US" sz="4000" b="0" i="0" u="none" strike="noStrike" cap="none" dirty="0" smtClean="0">
                <a:solidFill>
                  <a:schemeClr val="dk2"/>
                </a:solidFill>
                <a:cs typeface="Roboto"/>
                <a:sym typeface="Roboto"/>
              </a:rPr>
              <a:t> </a:t>
            </a:r>
            <a:r>
              <a:rPr lang="en-US" sz="4000" b="0" i="0" u="none" strike="noStrike" cap="none" dirty="0">
                <a:solidFill>
                  <a:schemeClr val="dk2"/>
                </a:solidFill>
                <a:cs typeface="Roboto"/>
                <a:sym typeface="Roboto"/>
              </a:rPr>
              <a:t>&amp; </a:t>
            </a:r>
            <a:r>
              <a:rPr lang="en-US" sz="4000" b="0" i="0" u="none" strike="noStrike" cap="none" dirty="0" err="1">
                <a:solidFill>
                  <a:schemeClr val="dk2"/>
                </a:solidFill>
                <a:cs typeface="Roboto"/>
                <a:sym typeface="Roboto"/>
              </a:rPr>
              <a:t>Copyleft</a:t>
            </a:r>
            <a:r>
              <a:rPr lang="en-US" sz="4000" b="0" i="0" u="none" strike="noStrike" cap="none" dirty="0">
                <a:solidFill>
                  <a:schemeClr val="dk2"/>
                </a:solidFill>
                <a:cs typeface="Roboto"/>
                <a:sym typeface="Roboto"/>
              </a:rPr>
              <a:t> </a:t>
            </a:r>
            <a:r>
              <a:rPr lang="zh-TW" altLang="en-US" sz="4000" b="0" i="0" u="none" strike="noStrike" cap="none" dirty="0" smtClean="0">
                <a:solidFill>
                  <a:schemeClr val="dk2"/>
                </a:solidFill>
                <a:cs typeface="Roboto"/>
                <a:sym typeface="Roboto"/>
              </a:rPr>
              <a:t>授權條款</a:t>
            </a:r>
            <a:endParaRPr lang="en-US" sz="4000" b="0" i="0" u="none" strike="noStrike" cap="none" dirty="0">
              <a:solidFill>
                <a:schemeClr val="dk2"/>
              </a:solidFill>
              <a:cs typeface="Roboto"/>
              <a:sym typeface="Roboto"/>
            </a:endParaRP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indent="-182880">
              <a:spcBef>
                <a:spcPts val="0"/>
              </a:spcBef>
            </a:pPr>
            <a:r>
              <a:rPr lang="zh-TW" altLang="en-US" dirty="0" smtClean="0"/>
              <a:t>某些授權條款要求當衍生著作（或相同檔案的軟體、同一個軟體程式，或依其他界線劃分的範圍）被散布時，必須以原著作相同的條款進行散布</a:t>
            </a:r>
            <a:endParaRPr lang="en-US" sz="2400" b="0" i="0" u="none" strike="noStrike" cap="none" dirty="0">
              <a:solidFill>
                <a:schemeClr val="dk1"/>
              </a:solidFill>
              <a:cs typeface="Roboto"/>
              <a:sym typeface="Roboto"/>
            </a:endParaRPr>
          </a:p>
          <a:p>
            <a:pPr indent="-182880"/>
            <a:r>
              <a:rPr lang="zh-TW" altLang="en-US" sz="2400" b="0" i="0" u="none" strike="noStrike" cap="none" dirty="0" smtClean="0">
                <a:solidFill>
                  <a:schemeClr val="dk1"/>
                </a:solidFill>
                <a:cs typeface="Roboto"/>
                <a:sym typeface="Roboto"/>
              </a:rPr>
              <a:t>此被</a:t>
            </a:r>
            <a:r>
              <a:rPr lang="zh-TW" altLang="en-US" dirty="0" smtClean="0"/>
              <a:t>稱為 </a:t>
            </a:r>
            <a:r>
              <a:rPr lang="en-US" dirty="0" smtClean="0"/>
              <a:t>“</a:t>
            </a:r>
            <a:r>
              <a:rPr lang="en-US" dirty="0" err="1" smtClean="0"/>
              <a:t>copyleft</a:t>
            </a:r>
            <a:r>
              <a:rPr lang="en-US" dirty="0" smtClean="0"/>
              <a:t>” </a:t>
            </a:r>
            <a:r>
              <a:rPr lang="zh-TW" altLang="en-US" dirty="0" smtClean="0"/>
              <a:t>或、「授權互惠性」的效應</a:t>
            </a:r>
            <a:endParaRPr lang="en-US" sz="2400" b="0" i="0" u="none" strike="noStrike" cap="none" dirty="0">
              <a:solidFill>
                <a:schemeClr val="dk1"/>
              </a:solidFill>
              <a:cs typeface="Roboto"/>
              <a:sym typeface="Roboto"/>
            </a:endParaRPr>
          </a:p>
          <a:p>
            <a:pPr indent="-182880"/>
            <a:r>
              <a:rPr lang="zh-TW" altLang="en-US" dirty="0" smtClean="0"/>
              <a:t>以</a:t>
            </a:r>
            <a:r>
              <a:rPr lang="en-US" altLang="zh-TW" dirty="0" smtClean="0"/>
              <a:t>GPL-2.0</a:t>
            </a:r>
            <a:r>
              <a:rPr lang="zh-TW" altLang="en-US" dirty="0" smtClean="0"/>
              <a:t>的授權互惠性為例：</a:t>
            </a:r>
            <a:endParaRPr lang="en-US" sz="2400" b="0" i="0" u="none" strike="noStrike" cap="none" dirty="0">
              <a:solidFill>
                <a:schemeClr val="dk1"/>
              </a:solidFill>
              <a:cs typeface="Roboto"/>
              <a:sym typeface="Roboto"/>
            </a:endParaRPr>
          </a:p>
          <a:p>
            <a:pPr lvl="1" indent="0">
              <a:lnSpc>
                <a:spcPct val="150000"/>
              </a:lnSpc>
              <a:buSzPct val="25000"/>
              <a:buNone/>
            </a:pPr>
            <a:r>
              <a:rPr lang="zh-TW" altLang="en-US" sz="2000" b="0" i="1" u="none" strike="noStrike" cap="none" dirty="0" smtClean="0">
                <a:solidFill>
                  <a:schemeClr val="dk1"/>
                </a:solidFill>
                <a:latin typeface="Times New Roman" pitchFamily="18" charset="0"/>
                <a:ea typeface="新細明體" pitchFamily="18" charset="-120"/>
                <a:cs typeface="Roboto"/>
                <a:sym typeface="Roboto"/>
              </a:rPr>
              <a:t>你必須讓</a:t>
            </a:r>
            <a:r>
              <a:rPr lang="zh-TW" altLang="en-US" i="1" dirty="0" smtClean="0">
                <a:latin typeface="Times New Roman" pitchFamily="18" charset="0"/>
                <a:ea typeface="新細明體" pitchFamily="18" charset="-120"/>
              </a:rPr>
              <a:t>任何你散布或發布的作品，其全部或一部含有 </a:t>
            </a:r>
            <a:r>
              <a:rPr lang="en-US" altLang="zh-TW" i="1" dirty="0" smtClean="0">
                <a:latin typeface="Times New Roman" pitchFamily="18" charset="0"/>
                <a:ea typeface="新細明體" pitchFamily="18" charset="-120"/>
              </a:rPr>
              <a:t>GPL-2.0 </a:t>
            </a:r>
            <a:r>
              <a:rPr lang="zh-TW" altLang="en-US" i="1" dirty="0" smtClean="0">
                <a:latin typeface="Times New Roman" pitchFamily="18" charset="0"/>
                <a:ea typeface="新細明體" pitchFamily="18" charset="-120"/>
              </a:rPr>
              <a:t>原生程式，或為 </a:t>
            </a:r>
            <a:r>
              <a:rPr lang="en-US" altLang="zh-TW" i="1" dirty="0" smtClean="0">
                <a:latin typeface="Times New Roman" pitchFamily="18" charset="0"/>
                <a:ea typeface="新細明體" pitchFamily="18" charset="-120"/>
              </a:rPr>
              <a:t>GPL-2.0 </a:t>
            </a:r>
            <a:r>
              <a:rPr lang="zh-TW" altLang="en-US" i="1" dirty="0" smtClean="0">
                <a:latin typeface="Times New Roman" pitchFamily="18" charset="0"/>
                <a:ea typeface="新細明體" pitchFamily="18" charset="-120"/>
              </a:rPr>
              <a:t>程式之衍生，或前述原生衍生的任何一部分，採，</a:t>
            </a:r>
            <a:r>
              <a:rPr lang="en-US" altLang="zh-TW" i="1" dirty="0" smtClean="0">
                <a:latin typeface="Times New Roman" pitchFamily="18" charset="0"/>
                <a:ea typeface="新細明體" pitchFamily="18" charset="-120"/>
              </a:rPr>
              <a:t>…</a:t>
            </a:r>
            <a:r>
              <a:rPr lang="zh-TW" altLang="en-US" i="1" dirty="0" smtClean="0">
                <a:latin typeface="Times New Roman" pitchFamily="18" charset="0"/>
                <a:ea typeface="新細明體" pitchFamily="18" charset="-120"/>
              </a:rPr>
              <a:t>，本授權之條款來進行散布或發布。</a:t>
            </a:r>
            <a:endParaRPr lang="en-US" sz="2000" b="0" i="1"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dirty="0" smtClean="0"/>
              <a:t>帶有互惠性或稱</a:t>
            </a:r>
            <a:r>
              <a:rPr lang="en-US" altLang="zh-TW" dirty="0" err="1" smtClean="0"/>
              <a:t>Copyleft</a:t>
            </a:r>
            <a:r>
              <a:rPr lang="zh-TW" altLang="en-US" dirty="0" smtClean="0"/>
              <a:t>條文的授權條款，包括所有版本的</a:t>
            </a:r>
            <a:r>
              <a:rPr lang="en-US" altLang="zh-TW" dirty="0" smtClean="0"/>
              <a:t>GPL</a:t>
            </a:r>
            <a:r>
              <a:rPr lang="zh-TW" altLang="en-US" dirty="0" smtClean="0"/>
              <a:t>、</a:t>
            </a:r>
            <a:r>
              <a:rPr lang="en-US" altLang="zh-TW" dirty="0" smtClean="0"/>
              <a:t>LGPL</a:t>
            </a:r>
            <a:r>
              <a:rPr lang="zh-TW" altLang="en-US" dirty="0" smtClean="0"/>
              <a:t>、</a:t>
            </a:r>
            <a:r>
              <a:rPr lang="en-US" altLang="zh-TW" dirty="0" smtClean="0"/>
              <a:t>AGPL</a:t>
            </a:r>
            <a:r>
              <a:rPr lang="zh-TW" altLang="en-US" dirty="0" smtClean="0"/>
              <a:t>、</a:t>
            </a:r>
            <a:r>
              <a:rPr lang="en-US" altLang="zh-TW" dirty="0" smtClean="0"/>
              <a:t>MPL</a:t>
            </a:r>
            <a:r>
              <a:rPr lang="zh-TW" altLang="en-US" dirty="0" smtClean="0"/>
              <a:t>，以及</a:t>
            </a:r>
            <a:r>
              <a:rPr lang="en-US" altLang="zh-TW" dirty="0" smtClean="0"/>
              <a:t>CDDL</a:t>
            </a:r>
            <a:r>
              <a:rPr lang="zh-TW" altLang="en-US" dirty="0" smtClean="0"/>
              <a:t>。</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1"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sz="4000" b="0" i="0" u="none" strike="noStrike" cap="none" dirty="0" smtClean="0">
                <a:solidFill>
                  <a:schemeClr val="dk2"/>
                </a:solidFill>
                <a:cs typeface="Roboto"/>
                <a:sym typeface="Roboto"/>
              </a:rPr>
              <a:t>私有</a:t>
            </a:r>
            <a:r>
              <a:rPr lang="zh-TW" altLang="en-US" dirty="0" smtClean="0"/>
              <a:t>授權或閉源軟體</a:t>
            </a:r>
            <a:endParaRPr lang="en-US" sz="4000" b="0" i="0" u="none" strike="noStrike" cap="none" dirty="0">
              <a:solidFill>
                <a:schemeClr val="dk2"/>
              </a:solidFill>
              <a:cs typeface="Roboto"/>
              <a:sym typeface="Roboto"/>
            </a:endParaRP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sz="2400" b="0" i="0" u="none" strike="noStrike" cap="none" dirty="0" smtClean="0">
                <a:solidFill>
                  <a:schemeClr val="dk1"/>
                </a:solidFill>
                <a:cs typeface="Roboto"/>
                <a:sym typeface="Roboto"/>
              </a:rPr>
              <a:t>私有軟體授權</a:t>
            </a:r>
            <a:r>
              <a:rPr lang="zh-TW" altLang="en-US" dirty="0" smtClean="0"/>
              <a:t>（或稱商業授權、或稱終端使用者授權協議），對軟體的使用、修改，及／或散布具有限制性條件</a:t>
            </a:r>
            <a:endParaRPr lang="en-US" sz="2400" b="0" i="0" u="none" strike="noStrike" cap="none" dirty="0">
              <a:solidFill>
                <a:schemeClr val="dk1"/>
              </a:solidFill>
              <a:cs typeface="Roboto"/>
              <a:sym typeface="Roboto"/>
            </a:endParaRPr>
          </a:p>
          <a:p>
            <a:pPr lvl="0" indent="-182880"/>
            <a:r>
              <a:rPr lang="zh-TW" altLang="en-US" sz="2400" b="0" i="0" u="none" strike="noStrike" cap="none" dirty="0" smtClean="0">
                <a:solidFill>
                  <a:schemeClr val="dk1"/>
                </a:solidFill>
                <a:cs typeface="Roboto"/>
                <a:sym typeface="Roboto"/>
              </a:rPr>
              <a:t>私有</a:t>
            </a:r>
            <a:r>
              <a:rPr lang="zh-TW" altLang="en-US" dirty="0" smtClean="0"/>
              <a:t>授權對每一個提供者都是獨特的</a:t>
            </a:r>
            <a:r>
              <a:rPr lang="en-US" altLang="zh-TW" dirty="0" smtClean="0"/>
              <a:t>–</a:t>
            </a:r>
            <a:r>
              <a:rPr lang="zh-TW" altLang="en-US" dirty="0" smtClean="0"/>
              <a:t>有幾個提供者就有幾種私有授權的變異，故每個私有授權都應該被個別進行評估</a:t>
            </a:r>
            <a:endParaRPr lang="en-US" sz="2400" b="0" i="0" u="none" strike="noStrike" cap="none" dirty="0">
              <a:solidFill>
                <a:schemeClr val="dk1"/>
              </a:solidFill>
              <a:cs typeface="Roboto"/>
              <a:sym typeface="Roboto"/>
            </a:endParaRPr>
          </a:p>
          <a:p>
            <a:pPr lvl="0" indent="-182880"/>
            <a:r>
              <a:rPr lang="zh-TW" altLang="en-US" sz="2400" b="0" i="0" u="none" strike="noStrike" cap="none" dirty="0" smtClean="0">
                <a:solidFill>
                  <a:schemeClr val="dk1"/>
                </a:solidFill>
                <a:cs typeface="Roboto"/>
                <a:sym typeface="Roboto"/>
              </a:rPr>
              <a:t>即使自由開源軟體及私有授權都是</a:t>
            </a:r>
            <a:r>
              <a:rPr lang="zh-TW" altLang="en-US" dirty="0" smtClean="0"/>
              <a:t>基於智慧財產，以給予該財產的授權允許，然自由開源軟體的開發者常使用「私有</a:t>
            </a:r>
            <a:r>
              <a:rPr lang="en-US" altLang="zh-TW" dirty="0" smtClean="0"/>
              <a:t>(</a:t>
            </a:r>
            <a:r>
              <a:rPr lang="en-US" dirty="0" smtClean="0"/>
              <a:t>proprietary</a:t>
            </a:r>
            <a:r>
              <a:rPr lang="en-US" altLang="zh-TW" dirty="0" smtClean="0"/>
              <a:t>)</a:t>
            </a:r>
            <a:r>
              <a:rPr lang="zh-TW" altLang="en-US" dirty="0" smtClean="0"/>
              <a:t>」這個字詞，來形容商業性的非自由開源軟體授權。</a:t>
            </a:r>
            <a:endParaRPr lang="en-US" altLang="zh-TW" sz="2400" b="0" i="0" u="none" strike="noStrike" cap="none" dirty="0" smtClean="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其他非自由開源軟體的授權情境</a:t>
            </a:r>
            <a:endParaRPr lang="en-US" sz="4000" b="0" i="0" u="none" strike="noStrike" cap="none" dirty="0">
              <a:solidFill>
                <a:schemeClr val="dk2"/>
              </a:solidFill>
              <a:latin typeface="Roboto"/>
              <a:ea typeface="Roboto"/>
              <a:cs typeface="Roboto"/>
              <a:sym typeface="Roboto"/>
            </a:endParaRP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免費軟體</a:t>
            </a:r>
            <a:r>
              <a:rPr lang="en-US" altLang="zh-TW" dirty="0" smtClean="0"/>
              <a:t>(Freeware)</a:t>
            </a:r>
            <a:r>
              <a:rPr lang="zh-TW" altLang="en-US" dirty="0" smtClean="0"/>
              <a:t>－採私有授權以免費或非常低價進行散布的軟體</a:t>
            </a:r>
            <a:endParaRPr lang="en-US" sz="2400" b="0" i="0" u="none" strike="noStrike" cap="none" dirty="0">
              <a:solidFill>
                <a:schemeClr val="dk1"/>
              </a:solidFill>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源碼可能或不能提供，創作衍生作品通常是被限制的</a:t>
            </a:r>
            <a:endParaRPr lang="en-US" sz="1800" b="0" i="0" u="none" strike="noStrike" cap="none" dirty="0" smtClean="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免費軟體通常會提供完整功能（沒有被上鎖的特別功能），且可以永久使用（不受使用天數限制）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免費軟體授權通常會對重製、散布和製作衍生作品，以及使用目的（個人、商業用、學術用，</a:t>
            </a:r>
            <a:r>
              <a:rPr lang="en-US" altLang="zh-TW" sz="1800" dirty="0" smtClean="0">
                <a:latin typeface="Times New Roman" pitchFamily="18" charset="0"/>
                <a:ea typeface="新細明體" pitchFamily="18" charset="-120"/>
              </a:rPr>
              <a:t>…</a:t>
            </a:r>
            <a:r>
              <a:rPr lang="zh-TW" altLang="en-US" sz="1800" dirty="0" smtClean="0">
                <a:latin typeface="Times New Roman" pitchFamily="18" charset="0"/>
                <a:ea typeface="新細明體" pitchFamily="18" charset="-120"/>
              </a:rPr>
              <a:t>等）施加限制。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smtClean="0"/>
              <a:t>共享軟體</a:t>
            </a:r>
            <a:r>
              <a:rPr lang="en-US" altLang="zh-TW" dirty="0" smtClean="0"/>
              <a:t>(</a:t>
            </a:r>
            <a:r>
              <a:rPr lang="en-US" dirty="0" smtClean="0"/>
              <a:t>Shareware</a:t>
            </a:r>
            <a:r>
              <a:rPr lang="en-US" altLang="zh-TW" dirty="0" smtClean="0"/>
              <a:t>)</a:t>
            </a:r>
            <a:r>
              <a:rPr lang="zh-TW" altLang="en-US" dirty="0" smtClean="0"/>
              <a:t>－就試用基礎提供給使用者的私有軟體，限定期間、免費但限制功能或限制特別功能</a:t>
            </a:r>
            <a:endParaRPr lang="en-US" sz="2400" b="0" i="0" u="none" strike="noStrike" cap="none" dirty="0">
              <a:solidFill>
                <a:schemeClr val="dk1"/>
              </a:solidFill>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共享軟體的目的是提供潛在購買者使用此軟體的機會，並在付費購買授權或完整版前先評估其實用性</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多數公司對共享軟體持懷疑態度，因為共享軟體供應商，常會在共享軟體免費流傳在組織內部後，向這些公司要求索取高額的授權費用。</a:t>
            </a:r>
            <a:endParaRPr lang="en-US" sz="18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其他非自由開源軟體的授權情境</a:t>
            </a:r>
            <a:endParaRPr lang="en-US" sz="4000" b="0" i="0" u="none" strike="noStrike" cap="none" dirty="0">
              <a:solidFill>
                <a:schemeClr val="dk2"/>
              </a:solidFill>
              <a:latin typeface="Roboto"/>
              <a:ea typeface="Roboto"/>
              <a:cs typeface="Roboto"/>
              <a:sym typeface="Roboto"/>
            </a:endParaRP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「非商業性」</a:t>
            </a:r>
            <a:r>
              <a:rPr lang="en-US" altLang="zh-TW" sz="2400" b="0" i="0" u="none" strike="noStrike" cap="none" dirty="0" smtClean="0">
                <a:solidFill>
                  <a:schemeClr val="dk1"/>
                </a:solidFill>
                <a:cs typeface="Roboto"/>
                <a:sym typeface="Roboto"/>
              </a:rPr>
              <a:t>–</a:t>
            </a:r>
            <a:r>
              <a:rPr lang="zh-TW" altLang="en-US" sz="2400" b="0" i="0" u="none" strike="noStrike" cap="none" dirty="0" smtClean="0">
                <a:solidFill>
                  <a:schemeClr val="dk1"/>
                </a:solidFill>
                <a:cs typeface="Roboto"/>
                <a:sym typeface="Roboto"/>
              </a:rPr>
              <a:t>某些授權具有多數自由開源軟體授權的特性，但卻限制僅供非商業使用</a:t>
            </a:r>
            <a:r>
              <a:rPr lang="en-US" altLang="zh-TW" sz="2400" b="0" i="0" u="none" strike="noStrike" cap="none" dirty="0" smtClean="0">
                <a:solidFill>
                  <a:schemeClr val="dk1"/>
                </a:solidFill>
                <a:cs typeface="Roboto"/>
                <a:sym typeface="Roboto"/>
              </a:rPr>
              <a:t>(</a:t>
            </a:r>
            <a:r>
              <a:rPr lang="zh-TW" altLang="en-US" sz="2400" b="0" i="0" u="none" strike="noStrike" cap="none" dirty="0" smtClean="0">
                <a:solidFill>
                  <a:schemeClr val="dk1"/>
                </a:solidFill>
                <a:cs typeface="Roboto"/>
                <a:sym typeface="Roboto"/>
              </a:rPr>
              <a:t>例如，</a:t>
            </a:r>
            <a:r>
              <a:rPr lang="en-US" altLang="zh-TW" dirty="0" smtClean="0"/>
              <a:t>CC </a:t>
            </a:r>
            <a:r>
              <a:rPr lang="zh-TW" altLang="en-US" dirty="0" smtClean="0"/>
              <a:t>姓名標示</a:t>
            </a:r>
            <a:r>
              <a:rPr lang="en-US" altLang="zh-TW" dirty="0" smtClean="0"/>
              <a:t>-</a:t>
            </a:r>
            <a:r>
              <a:rPr lang="zh-TW" altLang="en-US" dirty="0" smtClean="0"/>
              <a:t>非商業性 授權條款 </a:t>
            </a:r>
            <a:r>
              <a:rPr lang="en-US" altLang="zh-TW" dirty="0" smtClean="0"/>
              <a:t>/ CC BY-NC</a:t>
            </a:r>
            <a:r>
              <a:rPr lang="en-US" altLang="zh-TW" sz="2400" b="0" i="0" u="none" strike="noStrike" cap="none" dirty="0" smtClean="0">
                <a:solidFill>
                  <a:schemeClr val="dk1"/>
                </a:solidFill>
                <a:cs typeface="Roboto"/>
                <a:sym typeface="Roboto"/>
              </a:rPr>
              <a:t>)</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自由開源軟體依定義，便不能限制軟體的使用範疇</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商業使用即為一種使用範疇，故對商業的任何限制即阻卻該授權成為自由開源軟體授權</a:t>
            </a:r>
            <a:endParaRPr lang="en-US"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公眾領域</a:t>
            </a:r>
            <a:endParaRPr lang="en-US" sz="4000" b="0" i="0" u="none" strike="noStrike" cap="none" dirty="0">
              <a:solidFill>
                <a:schemeClr val="dk2"/>
              </a:solidFill>
              <a:cs typeface="Roboto"/>
              <a:sym typeface="Roboto"/>
            </a:endParaRP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b="1" dirty="0" smtClean="0"/>
              <a:t>公眾領域</a:t>
            </a:r>
            <a:r>
              <a:rPr lang="zh-TW" altLang="en-US" dirty="0" smtClean="0"/>
              <a:t>一詞是指不被法律保護的軟體，因此公眾不需取得授權即可使用</a:t>
            </a:r>
            <a:endParaRPr lang="en-US" sz="2400" b="0" i="0" u="none" strike="noStrike" cap="none" dirty="0">
              <a:solidFill>
                <a:schemeClr val="dk1"/>
              </a:solidFill>
              <a:cs typeface="Roboto"/>
              <a:sym typeface="Roboto"/>
            </a:endParaRPr>
          </a:p>
          <a:p>
            <a:pPr lvl="0" indent="-182880"/>
            <a:r>
              <a:rPr lang="zh-TW" altLang="en-US" dirty="0" smtClean="0"/>
              <a:t>開發者或會在他們的軟體附上公眾領域宣告</a:t>
            </a:r>
            <a:endParaRPr lang="en-US" sz="2400" b="0" i="0" u="none" strike="noStrike" cap="none" dirty="0">
              <a:solidFill>
                <a:schemeClr val="dk1"/>
              </a:solidFill>
              <a:cs typeface="Roboto"/>
              <a:sym typeface="Roboto"/>
            </a:endParaRPr>
          </a:p>
          <a:p>
            <a:pPr lvl="1" indent="-190500">
              <a:lnSpc>
                <a:spcPct val="150000"/>
              </a:lnSpc>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例如，「在此軟體</a:t>
            </a:r>
            <a:r>
              <a:rPr lang="zh-TW" altLang="en-US" dirty="0" smtClean="0">
                <a:latin typeface="Times New Roman" pitchFamily="18" charset="0"/>
                <a:ea typeface="新細明體" pitchFamily="18" charset="-120"/>
              </a:rPr>
              <a:t>中的所有程式碼及文件，已被作者貢獻至公眾領域。」</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dirty="0" smtClean="0">
                <a:latin typeface="Times New Roman" pitchFamily="18" charset="0"/>
                <a:ea typeface="新細明體" pitchFamily="18" charset="-120"/>
              </a:rPr>
              <a:t>公眾領域宣告不等於自由開源軟體授權</a:t>
            </a:r>
            <a:endParaRPr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smtClean="0"/>
              <a:t>公眾領域宣告讓開發者得嘗試放棄或消除軟體中，任何或有的智慧財產權，以明示其可不受任何限制的被使用，然宣告的可執行性於自由開源軟體社群裡仍有爭議，且其法律上的有效性亦因司法管轄區域的不同而有所差異</a:t>
            </a:r>
            <a:endParaRPr lang="en-US" sz="2000" b="0" i="0" u="none" strike="noStrike" cap="none" dirty="0">
              <a:solidFill>
                <a:schemeClr val="dk1"/>
              </a:solidFill>
              <a:cs typeface="Roboto"/>
              <a:sym typeface="Roboto"/>
            </a:endParaRPr>
          </a:p>
          <a:p>
            <a:pPr lvl="0" indent="-182880">
              <a:spcBef>
                <a:spcPts val="400"/>
              </a:spcBef>
            </a:pPr>
            <a:r>
              <a:rPr lang="zh-TW" altLang="en-US" sz="2000" dirty="0" smtClean="0"/>
              <a:t>公眾領域宣告常會附帶其他條文，例如免責條款；在這種情形，此軟體通常會被視為依授權條款提供，而非處於公眾領域</a:t>
            </a:r>
            <a:endParaRPr lang="en-US" sz="20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smtClean="0">
                <a:solidFill>
                  <a:schemeClr val="dk2"/>
                </a:solidFill>
                <a:cs typeface="Roboto"/>
                <a:sym typeface="Roboto"/>
              </a:rPr>
              <a:t>OpenChain </a:t>
            </a:r>
            <a:r>
              <a:rPr lang="zh-TW" altLang="en-US" dirty="0" smtClean="0"/>
              <a:t>課程是什麼</a:t>
            </a:r>
            <a:r>
              <a:rPr lang="en-US" sz="4000" b="0" i="0" u="none" strike="noStrike" cap="none" dirty="0" smtClean="0">
                <a:solidFill>
                  <a:schemeClr val="dk2"/>
                </a:solidFill>
                <a:cs typeface="Roboto"/>
                <a:sym typeface="Roboto"/>
              </a:rPr>
              <a:t>?</a:t>
            </a:r>
            <a:endParaRPr lang="en-US" sz="4000" b="0" i="0" u="none" strike="noStrike" cap="none" dirty="0">
              <a:solidFill>
                <a:schemeClr val="dk2"/>
              </a:solidFill>
              <a:cs typeface="Roboto"/>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smtClean="0">
                <a:solidFill>
                  <a:schemeClr val="dk1"/>
                </a:solidFill>
                <a:cs typeface="Roboto"/>
                <a:sym typeface="Roboto"/>
              </a:rPr>
              <a:t>OpenChain</a:t>
            </a:r>
            <a:r>
              <a:rPr lang="zh-TW" altLang="en-US" dirty="0" smtClean="0"/>
              <a:t>項目，</a:t>
            </a:r>
            <a:r>
              <a:rPr lang="zh-TW" altLang="en-US" sz="2400" b="0" i="0" u="none" strike="noStrike" cap="none" dirty="0" smtClean="0">
                <a:solidFill>
                  <a:schemeClr val="dk1"/>
                </a:solidFill>
                <a:cs typeface="Roboto"/>
                <a:sym typeface="Roboto"/>
              </a:rPr>
              <a:t>協助確認及分享自由開源軟體合規專案的核心構成要素。</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dirty="0" smtClean="0"/>
              <a:t>OpenChain</a:t>
            </a:r>
            <a:r>
              <a:rPr lang="zh-TW" altLang="en-US" dirty="0" smtClean="0"/>
              <a:t>項目的核心為其</a:t>
            </a:r>
            <a:r>
              <a:rPr lang="zh-TW" altLang="en-US" b="1" dirty="0" smtClean="0"/>
              <a:t>規範書</a:t>
            </a:r>
            <a:r>
              <a:rPr lang="zh-TW" altLang="en-US" dirty="0" smtClean="0"/>
              <a:t>。其確認並發布一個自由開源軟體合規專案，所應滿足的核心要項。</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本</a:t>
            </a:r>
            <a:r>
              <a:rPr lang="en-US" altLang="zh-TW" sz="2400" b="0" i="0" u="none" strike="noStrike" cap="none" dirty="0" smtClean="0">
                <a:solidFill>
                  <a:schemeClr val="dk1"/>
                </a:solidFill>
                <a:cs typeface="Roboto"/>
                <a:sym typeface="Roboto"/>
              </a:rPr>
              <a:t>OpenChain</a:t>
            </a:r>
            <a:r>
              <a:rPr lang="zh-TW" altLang="en-US" sz="2400" b="1" i="0" u="none" strike="noStrike" cap="none" dirty="0" smtClean="0">
                <a:solidFill>
                  <a:schemeClr val="dk1"/>
                </a:solidFill>
                <a:cs typeface="Roboto"/>
                <a:sym typeface="Roboto"/>
              </a:rPr>
              <a:t>課程</a:t>
            </a:r>
            <a:r>
              <a:rPr lang="zh-TW" altLang="en-US" sz="2400" b="0" i="0" u="none" strike="noStrike" cap="none" dirty="0" smtClean="0">
                <a:solidFill>
                  <a:schemeClr val="dk1"/>
                </a:solidFill>
                <a:cs typeface="Roboto"/>
                <a:sym typeface="Roboto"/>
              </a:rPr>
              <a:t>，透過提供</a:t>
            </a:r>
            <a:r>
              <a:rPr lang="zh-TW" altLang="en-US" dirty="0" smtClean="0"/>
              <a:t>自由可取得的訓練素材，來支持規範書。</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本簡報協助商業公司滿足規範書 </a:t>
            </a:r>
            <a:r>
              <a:rPr lang="en-US" altLang="zh-TW" sz="2400" b="0" i="0" u="none" strike="noStrike" cap="none" dirty="0" smtClean="0">
                <a:solidFill>
                  <a:schemeClr val="dk1"/>
                </a:solidFill>
                <a:cs typeface="Roboto"/>
                <a:sym typeface="Roboto"/>
              </a:rPr>
              <a:t>1.2 </a:t>
            </a:r>
            <a:r>
              <a:rPr lang="zh-TW" altLang="en-US" sz="2400" b="0" i="0" u="none" strike="noStrike" cap="none" dirty="0" smtClean="0">
                <a:solidFill>
                  <a:schemeClr val="dk1"/>
                </a:solidFill>
                <a:cs typeface="Roboto"/>
                <a:sym typeface="Roboto"/>
              </a:rPr>
              <a:t>項的要求。其亦可被用於一般合規訓練上。</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None/>
            </a:pPr>
            <a:endParaRPr sz="2400" b="0" i="0" u="none" strike="noStrike" cap="none" dirty="0">
              <a:solidFill>
                <a:schemeClr val="dk1"/>
              </a:solidFill>
              <a:cs typeface="Roboto"/>
              <a:sym typeface="Roboto"/>
            </a:endParaRPr>
          </a:p>
          <a:p>
            <a:pPr marL="0" lvl="0" indent="0" algn="ctr">
              <a:buSzPct val="25000"/>
              <a:buNone/>
            </a:pPr>
            <a:r>
              <a:rPr lang="zh-TW" altLang="en-US" dirty="0" smtClean="0"/>
              <a:t>取得更多資訊：</a:t>
            </a:r>
            <a:r>
              <a:rPr lang="en-US" altLang="zh-TW" dirty="0" smtClean="0">
                <a:hlinkClick r:id="rId3"/>
              </a:rPr>
              <a:t>https://www.openchainproject.org</a:t>
            </a:r>
            <a:endParaRPr lang="en-US" sz="2400" b="0" i="0" u="none" strike="noStrike" cap="none" dirty="0">
              <a:solidFill>
                <a:schemeClr val="dk1"/>
              </a:solidFill>
              <a:cs typeface="Roboto Mono"/>
              <a:sym typeface="Roboto Mon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授權相容性</a:t>
            </a:r>
            <a:endParaRPr lang="en-US" sz="4000" b="0" i="0" u="none" strike="noStrike" cap="none" dirty="0">
              <a:solidFill>
                <a:schemeClr val="dk2"/>
              </a:solidFill>
              <a:latin typeface="Roboto"/>
              <a:ea typeface="Roboto"/>
              <a:cs typeface="Roboto"/>
              <a:sym typeface="Roboto"/>
            </a:endParaRP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sz="2000" dirty="0" smtClean="0"/>
              <a:t>授權相容性是確保授權條款不衝突的程序</a:t>
            </a:r>
            <a:endParaRPr lang="en-US" sz="2000" b="0" i="0" u="none" strike="noStrike" cap="none" dirty="0">
              <a:solidFill>
                <a:srgbClr val="292934"/>
              </a:solidFill>
              <a:cs typeface="Roboto"/>
              <a:sym typeface="Roboto"/>
            </a:endParaRPr>
          </a:p>
          <a:p>
            <a:pPr lvl="0" indent="-182880"/>
            <a:r>
              <a:rPr lang="zh-TW" altLang="en-US" sz="2000" dirty="0" smtClean="0"/>
              <a:t>若有一個授權條款要求你做一件事，但另一個授權條款卻禁止你做那件事，而倘若將兩個軟體模組合併將導致其結合須置於單一授權條款的義務，那這兩個授權條款就是互相衝突且不相容的。</a:t>
            </a:r>
            <a:endParaRPr lang="en-US" sz="2000" b="0" i="0" u="none" strike="noStrike" cap="none" dirty="0">
              <a:solidFill>
                <a:schemeClr val="dk1"/>
              </a:solidFill>
              <a:cs typeface="Roboto"/>
              <a:sym typeface="Roboto"/>
            </a:endParaRPr>
          </a:p>
          <a:p>
            <a:pPr lvl="1" indent="-190500">
              <a:lnSpc>
                <a:spcPct val="150000"/>
              </a:lnSpc>
              <a:spcBef>
                <a:spcPts val="360"/>
              </a:spcBef>
            </a:pPr>
            <a:r>
              <a:rPr lang="en-US" altLang="zh-TW" sz="1800" dirty="0" smtClean="0">
                <a:latin typeface="Times New Roman" pitchFamily="18" charset="0"/>
                <a:ea typeface="新細明體" pitchFamily="18" charset="-120"/>
              </a:rPr>
              <a:t>GPL-2.0 </a:t>
            </a:r>
            <a:r>
              <a:rPr lang="zh-TW" altLang="en-US" sz="1800" dirty="0" smtClean="0">
                <a:latin typeface="Times New Roman" pitchFamily="18" charset="0"/>
                <a:ea typeface="新細明體" pitchFamily="18" charset="-120"/>
              </a:rPr>
              <a:t>及 </a:t>
            </a:r>
            <a:r>
              <a:rPr lang="en-US" altLang="zh-TW" sz="1800" dirty="0" smtClean="0">
                <a:latin typeface="Times New Roman" pitchFamily="18" charset="0"/>
                <a:ea typeface="新細明體" pitchFamily="18" charset="-120"/>
              </a:rPr>
              <a:t>EPL-1.0 </a:t>
            </a:r>
            <a:r>
              <a:rPr lang="zh-TW" altLang="en-US" sz="1800" dirty="0" smtClean="0">
                <a:latin typeface="Times New Roman" pitchFamily="18" charset="0"/>
                <a:ea typeface="新細明體" pitchFamily="18" charset="-120"/>
              </a:rPr>
              <a:t>皆將其義務性規定延伸至被散布的「衍生著作」</a:t>
            </a:r>
            <a:endParaRPr lang="en-US" sz="1800" b="0" i="0" u="none" strike="noStrike" cap="none" dirty="0" smtClean="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若有一 </a:t>
            </a:r>
            <a:r>
              <a:rPr lang="en-US" altLang="zh-TW" sz="1800" dirty="0" smtClean="0">
                <a:latin typeface="Times New Roman" pitchFamily="18" charset="0"/>
                <a:ea typeface="新細明體" pitchFamily="18" charset="-120"/>
              </a:rPr>
              <a:t>GPL-2.0 </a:t>
            </a:r>
            <a:r>
              <a:rPr lang="zh-TW" altLang="en-US" sz="1800" dirty="0" smtClean="0">
                <a:latin typeface="Times New Roman" pitchFamily="18" charset="0"/>
                <a:ea typeface="新細明體" pitchFamily="18" charset="-120"/>
              </a:rPr>
              <a:t>模組與一個 </a:t>
            </a:r>
            <a:r>
              <a:rPr lang="en-US" altLang="zh-TW" sz="1800" dirty="0" smtClean="0">
                <a:latin typeface="Times New Roman" pitchFamily="18" charset="0"/>
                <a:ea typeface="新細明體" pitchFamily="18" charset="-120"/>
              </a:rPr>
              <a:t>EPL-1.0 </a:t>
            </a:r>
            <a:r>
              <a:rPr lang="zh-TW" altLang="en-US" sz="1800" dirty="0" smtClean="0">
                <a:latin typeface="Times New Roman" pitchFamily="18" charset="0"/>
                <a:ea typeface="新細明體" pitchFamily="18" charset="-120"/>
              </a:rPr>
              <a:t>模組被結合在一起，此合併的模組也被散布了，那麼該模組必須：</a:t>
            </a:r>
            <a:endParaRPr lang="en-US" altLang="zh-TW" sz="1800" dirty="0" smtClean="0">
              <a:latin typeface="Times New Roman" pitchFamily="18" charset="0"/>
              <a:ea typeface="新細明體" pitchFamily="18" charset="-120"/>
            </a:endParaRPr>
          </a:p>
          <a:p>
            <a:pPr marL="731520" marR="0" lvl="2" indent="-185419" algn="l" rtl="0">
              <a:lnSpc>
                <a:spcPct val="150000"/>
              </a:lnSpc>
              <a:spcBef>
                <a:spcPts val="320"/>
              </a:spcBef>
              <a:spcAft>
                <a:spcPts val="0"/>
              </a:spcAft>
              <a:buClr>
                <a:schemeClr val="accent1"/>
              </a:buClr>
              <a:buSzPct val="90000"/>
              <a:buFont typeface="Arial"/>
              <a:buChar char="•"/>
            </a:pPr>
            <a:r>
              <a:rPr lang="en-US" sz="14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400" b="0" i="0" u="none" strike="noStrike" cap="none" dirty="0" smtClean="0">
                <a:solidFill>
                  <a:schemeClr val="dk1"/>
                </a:solidFill>
                <a:latin typeface="Times New Roman" pitchFamily="18" charset="0"/>
                <a:ea typeface="新細明體" pitchFamily="18" charset="-120"/>
                <a:cs typeface="Roboto"/>
                <a:sym typeface="Roboto"/>
              </a:rPr>
              <a:t>依照 </a:t>
            </a:r>
            <a:r>
              <a:rPr lang="en-US" altLang="zh-TW" sz="1400" b="0" i="0" u="none" strike="noStrike" cap="none" dirty="0" smtClean="0">
                <a:solidFill>
                  <a:schemeClr val="dk1"/>
                </a:solidFill>
                <a:latin typeface="Times New Roman" pitchFamily="18" charset="0"/>
                <a:ea typeface="新細明體" pitchFamily="18" charset="-120"/>
                <a:cs typeface="Roboto"/>
                <a:sym typeface="Roboto"/>
              </a:rPr>
              <a:t>GPL-2.0</a:t>
            </a:r>
            <a:r>
              <a:rPr lang="en-US" sz="1400" b="0" i="0" u="none" strike="noStrike" cap="none" dirty="0" smtClean="0">
                <a:solidFill>
                  <a:schemeClr val="dk1"/>
                </a:solidFill>
                <a:latin typeface="Times New Roman" pitchFamily="18" charset="0"/>
                <a:ea typeface="新細明體" pitchFamily="18" charset="-120"/>
                <a:cs typeface="Roboto"/>
                <a:sym typeface="Roboto"/>
              </a:rPr>
              <a:t>) </a:t>
            </a:r>
            <a:r>
              <a:rPr lang="zh-TW" altLang="en-US" sz="1400" dirty="0" smtClean="0">
                <a:latin typeface="Times New Roman" pitchFamily="18" charset="0"/>
                <a:ea typeface="新細明體" pitchFamily="18" charset="-120"/>
              </a:rPr>
              <a:t>僅依</a:t>
            </a:r>
            <a:r>
              <a:rPr lang="en-US" altLang="zh-TW" sz="1400" dirty="0" smtClean="0">
                <a:latin typeface="Times New Roman" pitchFamily="18" charset="0"/>
                <a:ea typeface="新細明體" pitchFamily="18" charset="-120"/>
              </a:rPr>
              <a:t> GPL-2.0 </a:t>
            </a:r>
            <a:r>
              <a:rPr lang="zh-TW" altLang="en-US" sz="1400" dirty="0" smtClean="0">
                <a:latin typeface="Times New Roman" pitchFamily="18" charset="0"/>
                <a:ea typeface="新細明體" pitchFamily="18" charset="-120"/>
              </a:rPr>
              <a:t>來被散布，並且</a:t>
            </a:r>
            <a:endParaRPr lang="en-US" sz="1400" b="0" i="0" u="none" strike="noStrike" cap="none" dirty="0">
              <a:solidFill>
                <a:schemeClr val="dk1"/>
              </a:solidFill>
              <a:latin typeface="Times New Roman" pitchFamily="18" charset="0"/>
              <a:ea typeface="新細明體" pitchFamily="18" charset="-120"/>
              <a:cs typeface="Roboto"/>
              <a:sym typeface="Roboto"/>
            </a:endParaRPr>
          </a:p>
          <a:p>
            <a:pPr marL="731520" marR="0" lvl="2" indent="-185419" algn="l" rtl="0">
              <a:lnSpc>
                <a:spcPct val="150000"/>
              </a:lnSpc>
              <a:spcBef>
                <a:spcPts val="320"/>
              </a:spcBef>
              <a:spcAft>
                <a:spcPts val="0"/>
              </a:spcAft>
              <a:buClr>
                <a:schemeClr val="accent1"/>
              </a:buClr>
              <a:buSzPct val="90000"/>
              <a:buFont typeface="Arial"/>
              <a:buChar char="•"/>
            </a:pPr>
            <a:r>
              <a:rPr lang="en-US" sz="14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400" b="0" i="0" u="none" strike="noStrike" cap="none" dirty="0" smtClean="0">
                <a:solidFill>
                  <a:schemeClr val="dk1"/>
                </a:solidFill>
                <a:latin typeface="Times New Roman" pitchFamily="18" charset="0"/>
                <a:ea typeface="新細明體" pitchFamily="18" charset="-120"/>
                <a:cs typeface="Roboto"/>
                <a:sym typeface="Roboto"/>
              </a:rPr>
              <a:t>依照 </a:t>
            </a:r>
            <a:r>
              <a:rPr lang="en-US" altLang="zh-TW" sz="1400" b="0" i="0" u="none" strike="noStrike" cap="none" dirty="0" smtClean="0">
                <a:solidFill>
                  <a:schemeClr val="dk1"/>
                </a:solidFill>
                <a:latin typeface="Times New Roman" pitchFamily="18" charset="0"/>
                <a:ea typeface="新細明體" pitchFamily="18" charset="-120"/>
                <a:cs typeface="Roboto"/>
                <a:sym typeface="Roboto"/>
              </a:rPr>
              <a:t>EPL-1.0</a:t>
            </a:r>
            <a:r>
              <a:rPr lang="en-US" sz="1400" b="0" i="0" u="none" strike="noStrike" cap="none" dirty="0" smtClean="0">
                <a:solidFill>
                  <a:schemeClr val="dk1"/>
                </a:solidFill>
                <a:latin typeface="Times New Roman" pitchFamily="18" charset="0"/>
                <a:ea typeface="新細明體" pitchFamily="18" charset="-120"/>
                <a:cs typeface="Roboto"/>
                <a:sym typeface="Roboto"/>
              </a:rPr>
              <a:t>) </a:t>
            </a:r>
            <a:r>
              <a:rPr lang="zh-TW" altLang="en-US" sz="1400" b="0" i="0" u="none" strike="noStrike" cap="none" dirty="0" smtClean="0">
                <a:solidFill>
                  <a:schemeClr val="dk1"/>
                </a:solidFill>
                <a:latin typeface="Times New Roman" pitchFamily="18" charset="0"/>
                <a:ea typeface="新細明體" pitchFamily="18" charset="-120"/>
                <a:cs typeface="Roboto"/>
                <a:sym typeface="Roboto"/>
              </a:rPr>
              <a:t>僅依 </a:t>
            </a:r>
            <a:r>
              <a:rPr lang="en-US" altLang="zh-TW" sz="1400" b="0" i="0" u="none" strike="noStrike" cap="none" dirty="0" smtClean="0">
                <a:solidFill>
                  <a:schemeClr val="dk1"/>
                </a:solidFill>
                <a:latin typeface="Times New Roman" pitchFamily="18" charset="0"/>
                <a:ea typeface="新細明體" pitchFamily="18" charset="-120"/>
                <a:cs typeface="Roboto"/>
                <a:sym typeface="Roboto"/>
              </a:rPr>
              <a:t>EPL-1.0 </a:t>
            </a:r>
            <a:r>
              <a:rPr lang="zh-TW" altLang="en-US" sz="1400" b="0" i="0" u="none" strike="noStrike" cap="none" dirty="0" smtClean="0">
                <a:solidFill>
                  <a:schemeClr val="dk1"/>
                </a:solidFill>
                <a:latin typeface="Times New Roman" pitchFamily="18" charset="0"/>
                <a:ea typeface="新細明體" pitchFamily="18" charset="-120"/>
                <a:cs typeface="Roboto"/>
                <a:sym typeface="Roboto"/>
              </a:rPr>
              <a:t>來被散布。</a:t>
            </a:r>
            <a:endParaRPr lang="en-US" sz="1400" b="0" i="0" u="none" strike="noStrike" cap="none" dirty="0">
              <a:solidFill>
                <a:schemeClr val="dk1"/>
              </a:solidFill>
              <a:latin typeface="Times New Roman" pitchFamily="18" charset="0"/>
              <a:ea typeface="新細明體" pitchFamily="18" charset="-120"/>
              <a:cs typeface="Roboto"/>
              <a:sym typeface="Roboto"/>
            </a:endParaRPr>
          </a:p>
          <a:p>
            <a:pPr marL="731520" marR="0" lvl="2" indent="-185419" algn="l" rtl="0">
              <a:lnSpc>
                <a:spcPct val="150000"/>
              </a:lnSpc>
              <a:spcBef>
                <a:spcPts val="320"/>
              </a:spcBef>
              <a:spcAft>
                <a:spcPts val="0"/>
              </a:spcAft>
              <a:buClr>
                <a:schemeClr val="accent1"/>
              </a:buClr>
              <a:buSzPct val="90000"/>
              <a:buFont typeface="Arial"/>
              <a:buChar char="•"/>
            </a:pPr>
            <a:r>
              <a:rPr lang="zh-TW" altLang="en-US" sz="1400" b="0" i="0" u="none" strike="noStrike" cap="none" dirty="0" smtClean="0">
                <a:solidFill>
                  <a:schemeClr val="dk1"/>
                </a:solidFill>
                <a:latin typeface="Times New Roman" pitchFamily="18" charset="0"/>
                <a:ea typeface="新細明體" pitchFamily="18" charset="-120"/>
                <a:cs typeface="Roboto"/>
                <a:sym typeface="Roboto"/>
              </a:rPr>
              <a:t>散布者無法同時滿足上列兩個條件，故此模組也許不能被散布。</a:t>
            </a:r>
            <a:endParaRPr lang="en-US" sz="1400" b="0" i="0" u="none" strike="noStrike" cap="none" dirty="0">
              <a:solidFill>
                <a:schemeClr val="dk1"/>
              </a:solidFill>
              <a:latin typeface="Times New Roman" pitchFamily="18" charset="0"/>
              <a:ea typeface="新細明體" pitchFamily="18" charset="-120"/>
              <a:cs typeface="Roboto"/>
              <a:sym typeface="Roboto"/>
            </a:endParaRPr>
          </a:p>
          <a:p>
            <a:pPr lvl="2" indent="-185419">
              <a:lnSpc>
                <a:spcPct val="150000"/>
              </a:lnSpc>
              <a:spcBef>
                <a:spcPts val="320"/>
              </a:spcBef>
            </a:pPr>
            <a:r>
              <a:rPr lang="zh-TW" altLang="en-US" sz="1400" dirty="0" smtClean="0">
                <a:latin typeface="Times New Roman" pitchFamily="18" charset="0"/>
                <a:ea typeface="新細明體" pitchFamily="18" charset="-120"/>
              </a:rPr>
              <a:t>此為一個</a:t>
            </a:r>
            <a:r>
              <a:rPr lang="zh-TW" altLang="en-US" sz="1400" i="1" dirty="0" smtClean="0">
                <a:latin typeface="Times New Roman" pitchFamily="18" charset="0"/>
                <a:ea typeface="新細明體" pitchFamily="18" charset="-120"/>
              </a:rPr>
              <a:t>授權不相容</a:t>
            </a:r>
            <a:r>
              <a:rPr lang="en-US" altLang="zh-TW" sz="1400" i="1" dirty="0" smtClean="0">
                <a:latin typeface="Times New Roman" pitchFamily="18" charset="0"/>
                <a:ea typeface="新細明體" pitchFamily="18" charset="-120"/>
              </a:rPr>
              <a:t>(</a:t>
            </a:r>
            <a:r>
              <a:rPr lang="en-US" sz="1400" i="1" dirty="0" smtClean="0">
                <a:latin typeface="Times New Roman" pitchFamily="18" charset="0"/>
                <a:ea typeface="新細明體" pitchFamily="18" charset="-120"/>
              </a:rPr>
              <a:t>license incompatibility</a:t>
            </a:r>
            <a:r>
              <a:rPr lang="en-US" altLang="zh-TW" sz="1400" i="1" dirty="0" smtClean="0">
                <a:latin typeface="Times New Roman" pitchFamily="18" charset="0"/>
                <a:ea typeface="新細明體" pitchFamily="18" charset="-120"/>
              </a:rPr>
              <a:t>)</a:t>
            </a:r>
            <a:r>
              <a:rPr lang="zh-TW" altLang="en-US" sz="1400" dirty="0" smtClean="0">
                <a:latin typeface="Times New Roman" pitchFamily="18" charset="0"/>
                <a:ea typeface="新細明體" pitchFamily="18" charset="-120"/>
              </a:rPr>
              <a:t>的例子。</a:t>
            </a:r>
            <a:endParaRPr lang="en-US" sz="1400" b="0" i="1" u="none" strike="noStrike" cap="none" dirty="0">
              <a:solidFill>
                <a:schemeClr val="dk1"/>
              </a:solidFill>
              <a:latin typeface="Times New Roman" pitchFamily="18" charset="0"/>
              <a:ea typeface="新細明體" pitchFamily="18" charset="-120"/>
              <a:cs typeface="Roboto"/>
              <a:sym typeface="Roboto"/>
            </a:endParaRPr>
          </a:p>
          <a:p>
            <a:pPr marL="0" lvl="0" indent="0">
              <a:spcBef>
                <a:spcPts val="400"/>
              </a:spcBef>
              <a:buSzPct val="25000"/>
              <a:buNone/>
            </a:pPr>
            <a:r>
              <a:rPr lang="zh-TW" altLang="en-US" sz="2000" dirty="0" smtClean="0">
                <a:cs typeface="Roboto Condensed"/>
                <a:sym typeface="Roboto Condensed"/>
              </a:rPr>
              <a:t>「衍生著作」的定義在自由開源軟體社群中有不同看法，且其法律釋義亦隨司法管轄區域不同而有可能變化。</a:t>
            </a:r>
            <a:endParaRPr lang="en-US" sz="2000" b="0" i="0" u="none" strike="noStrike" cap="none" dirty="0">
              <a:solidFill>
                <a:schemeClr val="dk1"/>
              </a:solidFill>
              <a:cs typeface="Roboto Condensed"/>
              <a:sym typeface="Roboto Condense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聲明</a:t>
            </a:r>
            <a:endParaRPr lang="en-US" sz="4000" b="0" i="0" u="none" strike="noStrike" cap="none" dirty="0">
              <a:solidFill>
                <a:schemeClr val="dk2"/>
              </a:solidFill>
              <a:cs typeface="Roboto"/>
              <a:sym typeface="Roboto"/>
            </a:endParaRP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聲明，例如檔案標頭上的註解文字，通常會提供作者及授權資訊。自由開源軟體授權條款也可能會要求在源碼或文件裡，或併隨源碼或文件放置聲明，以表彰作者</a:t>
            </a:r>
            <a:r>
              <a:rPr lang="en-US" altLang="zh-TW" dirty="0" smtClean="0"/>
              <a:t>(</a:t>
            </a:r>
            <a:r>
              <a:rPr lang="zh-TW" altLang="en-US" dirty="0" smtClean="0"/>
              <a:t>姓名標示</a:t>
            </a:r>
            <a:r>
              <a:rPr lang="en-US" altLang="zh-TW" dirty="0" smtClean="0"/>
              <a:t>)</a:t>
            </a:r>
            <a:r>
              <a:rPr lang="zh-TW" altLang="en-US" dirty="0" smtClean="0"/>
              <a:t>，或清楚指示該軟體包括修改部件。</a:t>
            </a:r>
            <a:endParaRPr lang="en-US" sz="2400" b="0" i="0" u="none" strike="noStrike" cap="none" dirty="0">
              <a:solidFill>
                <a:schemeClr val="dk1"/>
              </a:solidFill>
              <a:cs typeface="Roboto"/>
              <a:sym typeface="Roboto"/>
            </a:endParaRPr>
          </a:p>
          <a:p>
            <a:pPr lvl="0" indent="-182880"/>
            <a:r>
              <a:rPr lang="zh-TW" altLang="en-US" b="1" dirty="0" smtClean="0"/>
              <a:t>著作權聲明 </a:t>
            </a:r>
            <a:r>
              <a:rPr lang="en-US" altLang="zh-TW" b="1" dirty="0" smtClean="0"/>
              <a:t>– </a:t>
            </a:r>
            <a:r>
              <a:rPr lang="zh-TW" altLang="en-US" sz="1800" dirty="0" smtClean="0">
                <a:cs typeface="Roboto Mono"/>
                <a:sym typeface="Roboto Mono"/>
              </a:rPr>
              <a:t>置於作品副本裡，告訴世界其著作權歸屬狀態的標示。例如：</a:t>
            </a:r>
            <a:r>
              <a:rPr lang="en-US" sz="1800" dirty="0" smtClean="0">
                <a:cs typeface="Roboto Mono"/>
                <a:sym typeface="Roboto Mono"/>
              </a:rPr>
              <a:t> Copyright © A. Person (2016)</a:t>
            </a:r>
            <a:endParaRPr lang="en-US" sz="1800" b="0" i="0" u="none" strike="noStrike" cap="none" dirty="0">
              <a:solidFill>
                <a:schemeClr val="dk1"/>
              </a:solidFill>
              <a:cs typeface="Roboto Mono"/>
              <a:sym typeface="Roboto Mono"/>
            </a:endParaRPr>
          </a:p>
          <a:p>
            <a:pPr lvl="0" indent="-182880"/>
            <a:r>
              <a:rPr lang="zh-TW" altLang="en-US" sz="2400" b="1" i="0" u="none" strike="noStrike" cap="none" dirty="0" smtClean="0">
                <a:solidFill>
                  <a:schemeClr val="dk1"/>
                </a:solidFill>
                <a:cs typeface="Roboto"/>
                <a:sym typeface="Roboto"/>
              </a:rPr>
              <a:t>授權聲明</a:t>
            </a:r>
            <a:r>
              <a:rPr lang="en-US" sz="2400" b="0" i="0" u="none" strike="noStrike" cap="none" dirty="0" smtClean="0">
                <a:solidFill>
                  <a:schemeClr val="dk1"/>
                </a:solidFill>
                <a:cs typeface="Roboto"/>
                <a:sym typeface="Roboto"/>
              </a:rPr>
              <a:t> </a:t>
            </a:r>
            <a:r>
              <a:rPr lang="en-US" sz="2400" b="0" i="0" u="none" strike="noStrike" cap="none" dirty="0">
                <a:solidFill>
                  <a:schemeClr val="dk1"/>
                </a:solidFill>
                <a:cs typeface="Roboto"/>
                <a:sym typeface="Roboto"/>
              </a:rPr>
              <a:t>– </a:t>
            </a:r>
            <a:r>
              <a:rPr lang="zh-TW" altLang="en-US" sz="1800" b="0" i="0" u="none" strike="noStrike" cap="none" dirty="0" smtClean="0">
                <a:solidFill>
                  <a:schemeClr val="dk1"/>
                </a:solidFill>
                <a:cs typeface="Roboto"/>
                <a:sym typeface="Roboto"/>
              </a:rPr>
              <a:t>說明及顯示</a:t>
            </a:r>
            <a:r>
              <a:rPr lang="zh-TW" altLang="en-US" sz="1800" dirty="0" smtClean="0">
                <a:cs typeface="Roboto Mono"/>
                <a:sym typeface="Roboto Mono"/>
              </a:rPr>
              <a:t>產品中自由開源軟體的授權條款與條件的聲明。</a:t>
            </a:r>
            <a:endParaRPr lang="en-US" sz="1800" b="0" i="0" u="none" strike="noStrike" cap="none" dirty="0">
              <a:solidFill>
                <a:schemeClr val="dk1"/>
              </a:solidFill>
              <a:cs typeface="Roboto"/>
              <a:sym typeface="Roboto"/>
            </a:endParaRPr>
          </a:p>
          <a:p>
            <a:pPr lvl="0" indent="-182880"/>
            <a:r>
              <a:rPr lang="zh-TW" altLang="en-US" sz="2400" b="1" i="0" u="none" strike="noStrike" cap="none" dirty="0" smtClean="0">
                <a:solidFill>
                  <a:schemeClr val="dk1"/>
                </a:solidFill>
                <a:cs typeface="Roboto"/>
                <a:sym typeface="Roboto"/>
              </a:rPr>
              <a:t>姓名標示聲明</a:t>
            </a:r>
            <a:r>
              <a:rPr lang="en-US" sz="2400" b="1" i="0" u="none" strike="noStrike" cap="none" dirty="0" smtClean="0">
                <a:solidFill>
                  <a:schemeClr val="dk1"/>
                </a:solidFill>
                <a:cs typeface="Roboto"/>
                <a:sym typeface="Roboto"/>
              </a:rPr>
              <a:t> </a:t>
            </a:r>
            <a:r>
              <a:rPr lang="en-US" sz="2400" b="0" i="0" u="none" strike="noStrike" cap="none" dirty="0" smtClean="0">
                <a:solidFill>
                  <a:schemeClr val="dk1"/>
                </a:solidFill>
                <a:cs typeface="Roboto"/>
                <a:sym typeface="Roboto"/>
              </a:rPr>
              <a:t>–</a:t>
            </a:r>
            <a:r>
              <a:rPr lang="zh-TW" altLang="en-US" sz="1800" b="0" i="0" u="none" strike="noStrike" cap="none" dirty="0" smtClean="0">
                <a:solidFill>
                  <a:schemeClr val="dk1"/>
                </a:solidFill>
                <a:cs typeface="Roboto"/>
                <a:sym typeface="Roboto"/>
              </a:rPr>
              <a:t>於產品釋出時，顯示產品中自由開源軟體的原始作者及／或其贊助者的聲明。</a:t>
            </a:r>
            <a:endParaRPr lang="en-US" altLang="zh-TW" sz="1800" b="0" i="0" u="none" strike="noStrike" cap="none" dirty="0" smtClean="0">
              <a:solidFill>
                <a:schemeClr val="dk1"/>
              </a:solidFill>
              <a:cs typeface="Roboto"/>
              <a:sym typeface="Roboto"/>
            </a:endParaRPr>
          </a:p>
          <a:p>
            <a:pPr lvl="0" indent="-182880"/>
            <a:r>
              <a:rPr lang="zh-TW" altLang="en-US" sz="2400" b="1" i="0" u="none" strike="noStrike" cap="none" dirty="0" smtClean="0">
                <a:solidFill>
                  <a:schemeClr val="dk1"/>
                </a:solidFill>
                <a:cs typeface="Roboto"/>
                <a:sym typeface="Roboto"/>
              </a:rPr>
              <a:t>修改聲明</a:t>
            </a:r>
            <a:r>
              <a:rPr lang="en-US" sz="2400" b="1" i="0" u="none" strike="noStrike" cap="none" dirty="0" smtClean="0">
                <a:solidFill>
                  <a:schemeClr val="dk1"/>
                </a:solidFill>
                <a:cs typeface="Roboto"/>
                <a:sym typeface="Roboto"/>
              </a:rPr>
              <a:t> </a:t>
            </a:r>
            <a:r>
              <a:rPr lang="en-US" sz="2400" b="0" i="0" u="none" strike="noStrike" cap="none" dirty="0">
                <a:solidFill>
                  <a:schemeClr val="dk1"/>
                </a:solidFill>
                <a:cs typeface="Roboto"/>
                <a:sym typeface="Roboto"/>
              </a:rPr>
              <a:t>– </a:t>
            </a:r>
            <a:r>
              <a:rPr lang="zh-TW" altLang="en-US" sz="1800" dirty="0" smtClean="0">
                <a:cs typeface="Roboto Mono"/>
                <a:sym typeface="Roboto Mono"/>
              </a:rPr>
              <a:t>指出你對源碼裡哪一個檔案已作修改的聲明，例如在檔案最上方加入你的著作權聲明即屬之。</a:t>
            </a:r>
            <a:endParaRPr lang="en-US" sz="18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多重授權</a:t>
            </a:r>
            <a:endParaRPr lang="en-US" sz="4000" b="0" i="0" u="none" strike="noStrike" cap="none" dirty="0">
              <a:solidFill>
                <a:schemeClr val="dk2"/>
              </a:solidFill>
              <a:cs typeface="Roboto"/>
              <a:sym typeface="Roboto"/>
            </a:endParaRP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多重授權指的是，將軟體散布同時置於二組或更多不同的條款與條件下進行實作。</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例如，若軟體是採「雙重授權」，則著作權利人是將二組授權條款的選擇權交給每一個軟體的收受者</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注意：此不應與授權人要求你必須遵從多於一組的所有授權條款之狀況混淆</a:t>
            </a:r>
            <a:endParaRPr lang="en-US"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檢測你的了解程度</a:t>
            </a:r>
            <a:endParaRPr lang="en-US" sz="4000" b="0" i="0" u="none" strike="noStrike" cap="none" dirty="0">
              <a:solidFill>
                <a:schemeClr val="dk2"/>
              </a:solidFill>
              <a:latin typeface="Roboto"/>
              <a:ea typeface="Roboto"/>
              <a:cs typeface="Roboto"/>
              <a:sym typeface="Roboto"/>
            </a:endParaRP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lvl="0" indent="-182880">
              <a:spcBef>
                <a:spcPts val="0"/>
              </a:spcBef>
            </a:pPr>
            <a:r>
              <a:rPr lang="zh-TW" altLang="en-US" sz="2000" dirty="0" smtClean="0"/>
              <a:t>什麼是自由開源軟體授權？</a:t>
            </a:r>
            <a:endParaRPr lang="en-US" sz="2000" b="0" i="0" u="none" strike="noStrike" cap="none" dirty="0">
              <a:solidFill>
                <a:schemeClr val="dk1"/>
              </a:solidFill>
              <a:cs typeface="Roboto"/>
              <a:sym typeface="Roboto"/>
            </a:endParaRPr>
          </a:p>
          <a:p>
            <a:pPr lvl="0" indent="-182880"/>
            <a:r>
              <a:rPr lang="zh-TW" altLang="en-US" sz="2000" dirty="0" smtClean="0"/>
              <a:t>寬鬆式的自由開源軟體授權，典型的義務性要求有哪些？</a:t>
            </a:r>
            <a:endParaRPr lang="en-US" sz="2000" b="0" i="0" u="none" strike="noStrike" cap="none" dirty="0">
              <a:solidFill>
                <a:schemeClr val="dk1"/>
              </a:solidFill>
              <a:cs typeface="Roboto"/>
              <a:sym typeface="Roboto"/>
            </a:endParaRPr>
          </a:p>
          <a:p>
            <a:pPr lvl="0" indent="-182880"/>
            <a:r>
              <a:rPr lang="zh-TW" altLang="en-US" sz="2000" dirty="0" smtClean="0"/>
              <a:t>試列出一些寬鬆式的自由開源軟體授權條款。</a:t>
            </a:r>
            <a:endParaRPr lang="en-US" sz="2000" b="0" i="0" u="none" strike="noStrike" cap="none" dirty="0">
              <a:solidFill>
                <a:schemeClr val="dk1"/>
              </a:solidFill>
              <a:cs typeface="Roboto"/>
              <a:sym typeface="Roboto"/>
            </a:endParaRPr>
          </a:p>
          <a:p>
            <a:pPr lvl="0" indent="-182880"/>
            <a:r>
              <a:rPr lang="zh-TW" altLang="en-US" sz="2000" dirty="0" smtClean="0"/>
              <a:t>授權互惠性意指什麼？</a:t>
            </a:r>
            <a:endParaRPr lang="en-US" sz="2000" b="0" i="0" u="none" strike="noStrike" cap="none" dirty="0">
              <a:solidFill>
                <a:schemeClr val="dk1"/>
              </a:solidFill>
              <a:cs typeface="Roboto"/>
              <a:sym typeface="Roboto"/>
            </a:endParaRPr>
          </a:p>
          <a:p>
            <a:pPr lvl="0" indent="-182880"/>
            <a:r>
              <a:rPr lang="zh-TW" altLang="en-US" sz="2000" dirty="0" smtClean="0"/>
              <a:t>試列出一些 </a:t>
            </a:r>
            <a:r>
              <a:rPr lang="en-US" altLang="zh-TW" sz="2000" dirty="0" err="1" smtClean="0"/>
              <a:t>copyleft</a:t>
            </a:r>
            <a:r>
              <a:rPr lang="en-US" altLang="zh-TW" sz="2000" dirty="0" smtClean="0"/>
              <a:t> </a:t>
            </a:r>
            <a:r>
              <a:rPr lang="zh-TW" altLang="en-US" sz="2000" dirty="0" smtClean="0"/>
              <a:t>類型的授權條款。</a:t>
            </a:r>
            <a:endParaRPr lang="en-US" sz="20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使用依 </a:t>
            </a:r>
            <a:r>
              <a:rPr lang="en-US" altLang="zh-TW" sz="2000" b="0" i="0" u="none" strike="noStrike" cap="none" dirty="0" err="1" smtClean="0">
                <a:solidFill>
                  <a:schemeClr val="dk1"/>
                </a:solidFill>
                <a:cs typeface="Roboto"/>
                <a:sym typeface="Roboto"/>
              </a:rPr>
              <a:t>copyleft</a:t>
            </a:r>
            <a:r>
              <a:rPr lang="en-US" altLang="zh-TW" sz="2000" b="0" i="0" u="none" strike="noStrike" cap="none" dirty="0" smtClean="0">
                <a:solidFill>
                  <a:schemeClr val="dk1"/>
                </a:solidFill>
                <a:cs typeface="Roboto"/>
                <a:sym typeface="Roboto"/>
              </a:rPr>
              <a:t> </a:t>
            </a:r>
            <a:r>
              <a:rPr lang="zh-TW" altLang="en-US" sz="2000" b="0" i="0" u="none" strike="noStrike" cap="none" dirty="0" smtClean="0">
                <a:solidFill>
                  <a:schemeClr val="dk1"/>
                </a:solidFill>
                <a:cs typeface="Roboto"/>
                <a:sym typeface="Roboto"/>
              </a:rPr>
              <a:t>條款授權的程式碼時，什麼是需要一併被散布的？</a:t>
            </a:r>
            <a:endParaRPr lang="en-US" sz="20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免費軟體及共享軟體是否會被視為自由開源軟體？</a:t>
            </a:r>
            <a:endParaRPr lang="en-US" sz="20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什麼是多重授權？</a:t>
            </a:r>
            <a:endParaRPr lang="en-US" sz="20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Char char="•"/>
            </a:pPr>
            <a:r>
              <a:rPr lang="zh-TW" altLang="en-US" sz="2000" dirty="0" smtClean="0"/>
              <a:t>在自由開源軟體的聲明裡你可能找到什麼資訊，以及這些聲明能被如何利用？</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sz="3200" b="0" i="0" u="none" strike="noStrike" cap="none" dirty="0" smtClean="0">
                <a:solidFill>
                  <a:schemeClr val="lt2"/>
                </a:solidFill>
                <a:cs typeface="Roboto"/>
                <a:sym typeface="Roboto"/>
              </a:rPr>
              <a:t>章節三</a:t>
            </a:r>
            <a:endParaRPr lang="en-US" sz="3200" b="0" i="0" u="none" strike="noStrike" cap="none" dirty="0">
              <a:solidFill>
                <a:schemeClr val="lt2"/>
              </a:solidFill>
              <a:cs typeface="Roboto"/>
              <a:sym typeface="Roboto"/>
            </a:endParaRP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zh-TW" altLang="en-US" dirty="0" smtClean="0"/>
              <a:t>介紹自由開源軟體合規</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自由開源軟體合規的目標</a:t>
            </a:r>
            <a:endParaRPr lang="en-US" sz="4000" b="0" i="0" u="none" strike="noStrike" cap="none" dirty="0">
              <a:solidFill>
                <a:schemeClr val="dk2"/>
              </a:solidFill>
              <a:latin typeface="Roboto"/>
              <a:ea typeface="Roboto"/>
              <a:cs typeface="Roboto"/>
              <a:sym typeface="Roboto"/>
            </a:endParaRP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400" b="1" i="0" u="none" strike="noStrike" cap="none" dirty="0" smtClean="0">
                <a:solidFill>
                  <a:schemeClr val="dk1"/>
                </a:solidFill>
                <a:cs typeface="Roboto"/>
                <a:sym typeface="Roboto"/>
              </a:rPr>
              <a:t>了解對你的義務性要求。</a:t>
            </a:r>
            <a:r>
              <a:rPr lang="en-US" sz="2400" b="1" i="0" u="none" strike="noStrike" cap="none" dirty="0" smtClean="0">
                <a:solidFill>
                  <a:schemeClr val="dk1"/>
                </a:solidFill>
                <a:cs typeface="Roboto"/>
                <a:sym typeface="Roboto"/>
              </a:rPr>
              <a:t> </a:t>
            </a:r>
            <a:r>
              <a:rPr lang="zh-TW" altLang="en-US" sz="2400" b="0" i="0" u="none" strike="noStrike" cap="none" dirty="0" smtClean="0">
                <a:solidFill>
                  <a:schemeClr val="dk1"/>
                </a:solidFill>
                <a:cs typeface="Roboto"/>
                <a:sym typeface="Roboto"/>
              </a:rPr>
              <a:t>你應有一套能辨識及追蹤，你的軟體現存哪些自由開源軟體元件</a:t>
            </a:r>
            <a:r>
              <a:rPr lang="zh-TW" altLang="en-US" dirty="0" smtClean="0"/>
              <a:t>之</a:t>
            </a:r>
            <a:r>
              <a:rPr lang="zh-TW" altLang="en-US" sz="2400" b="0" i="0" u="none" strike="noStrike" cap="none" dirty="0" smtClean="0">
                <a:solidFill>
                  <a:schemeClr val="dk1"/>
                </a:solidFill>
                <a:cs typeface="Roboto"/>
                <a:sym typeface="Roboto"/>
              </a:rPr>
              <a:t>流程</a:t>
            </a:r>
            <a:endParaRPr sz="2400" b="0" i="0" u="none" strike="noStrike" cap="none" dirty="0">
              <a:solidFill>
                <a:schemeClr val="dk1"/>
              </a:solidFill>
              <a:cs typeface="Roboto"/>
              <a:sym typeface="Roboto"/>
            </a:endParaRPr>
          </a:p>
          <a:p>
            <a:pPr lvl="0" indent="-182880"/>
            <a:r>
              <a:rPr lang="zh-TW" altLang="en-US" sz="2400" b="1" i="0" u="none" strike="noStrike" cap="none" dirty="0" smtClean="0">
                <a:solidFill>
                  <a:schemeClr val="dk1"/>
                </a:solidFill>
                <a:cs typeface="Roboto"/>
                <a:sym typeface="Roboto"/>
              </a:rPr>
              <a:t>滿足授權條款的義務性規定。</a:t>
            </a:r>
            <a:r>
              <a:rPr lang="zh-TW" altLang="en-US" sz="2400" b="0" i="0" u="none" strike="noStrike" cap="none" dirty="0" smtClean="0">
                <a:solidFill>
                  <a:schemeClr val="dk1"/>
                </a:solidFill>
                <a:cs typeface="Roboto"/>
                <a:sym typeface="Roboto"/>
              </a:rPr>
              <a:t>你的流程應要能夠處理，因你組織的商業實作而帶來的自由開源軟體授權義務性規定。</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哪些合規義務性規定必須被滿足？</a:t>
            </a:r>
            <a:endParaRPr lang="en-US" sz="4000" b="0" i="0" u="none" strike="noStrike" cap="none" dirty="0">
              <a:solidFill>
                <a:schemeClr val="dk2"/>
              </a:solidFill>
              <a:latin typeface="Roboto"/>
              <a:ea typeface="Roboto"/>
              <a:cs typeface="Roboto"/>
              <a:sym typeface="Roboto"/>
            </a:endParaRP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依據使用到的自由開源軟體授權條款，你的合規義務性規定或許包括：</a:t>
            </a:r>
            <a:endParaRPr lang="en-US" altLang="zh-TW" dirty="0" smtClean="0"/>
          </a:p>
          <a:p>
            <a:pPr lvl="0" indent="-182880">
              <a:spcBef>
                <a:spcPts val="400"/>
              </a:spcBef>
            </a:pPr>
            <a:r>
              <a:rPr lang="zh-TW" altLang="en-US" sz="2000" b="1" i="0" u="none" strike="noStrike" cap="none" dirty="0" smtClean="0">
                <a:solidFill>
                  <a:schemeClr val="dk1"/>
                </a:solidFill>
                <a:cs typeface="Roboto"/>
                <a:sym typeface="Roboto"/>
              </a:rPr>
              <a:t>姓名標示與聲明。</a:t>
            </a:r>
            <a:r>
              <a:rPr lang="en-US" sz="2000" b="0" i="0" u="none" strike="noStrike" cap="none" dirty="0" smtClean="0">
                <a:solidFill>
                  <a:schemeClr val="dk1"/>
                </a:solidFill>
                <a:cs typeface="Roboto"/>
                <a:sym typeface="Roboto"/>
              </a:rPr>
              <a:t> </a:t>
            </a:r>
            <a:r>
              <a:rPr lang="zh-TW" altLang="en-US" sz="2000" b="0" i="0" u="none" strike="noStrike" cap="none" dirty="0" smtClean="0">
                <a:solidFill>
                  <a:schemeClr val="dk1"/>
                </a:solidFill>
                <a:cs typeface="Roboto"/>
                <a:sym typeface="Roboto"/>
              </a:rPr>
              <a:t>你也許需要提供或保留著作權聲明及授權文字到</a:t>
            </a:r>
            <a:r>
              <a:rPr lang="zh-TW" altLang="en-US" sz="2000" dirty="0" smtClean="0"/>
              <a:t>源碼，及</a:t>
            </a:r>
            <a:r>
              <a:rPr lang="en-US" altLang="zh-TW" sz="2000" dirty="0" smtClean="0"/>
              <a:t>/</a:t>
            </a:r>
            <a:r>
              <a:rPr lang="zh-TW" altLang="en-US" sz="2000" dirty="0" smtClean="0"/>
              <a:t>或產品的文件，或使用者操作介面裡，好讓下游使用者得知軟體的來源，及在該授權條款下賦予他們的權利。你也許需要提供與修改紀錄有關的聲明，或授權文件的完整副本。</a:t>
            </a:r>
            <a:endParaRPr lang="en-US" sz="2000" b="0" i="0" u="none" strike="noStrike" cap="none" dirty="0">
              <a:solidFill>
                <a:schemeClr val="dk1"/>
              </a:solidFill>
              <a:cs typeface="Roboto"/>
              <a:sym typeface="Roboto"/>
            </a:endParaRPr>
          </a:p>
          <a:p>
            <a:pPr lvl="0" indent="-182880">
              <a:spcBef>
                <a:spcPts val="400"/>
              </a:spcBef>
            </a:pPr>
            <a:r>
              <a:rPr lang="zh-TW" altLang="en-US" sz="2000" b="1" dirty="0" smtClean="0"/>
              <a:t>源碼的提供。</a:t>
            </a:r>
            <a:r>
              <a:rPr lang="zh-TW" altLang="en-US" sz="2000" b="0" i="0" u="none" strike="noStrike" cap="none" dirty="0" smtClean="0">
                <a:solidFill>
                  <a:schemeClr val="dk1"/>
                </a:solidFill>
                <a:cs typeface="Roboto"/>
                <a:sym typeface="Roboto"/>
              </a:rPr>
              <a:t>你也許需要提供該自由開源軟體本身、你所作的修改、供結合或連結的軟體，以及控制建制流程的腳本之程式源碼。</a:t>
            </a:r>
            <a:endParaRPr lang="en-US" altLang="zh-TW" sz="2000" b="0" i="0" u="none" strike="noStrike" cap="none" dirty="0" smtClean="0">
              <a:solidFill>
                <a:schemeClr val="dk1"/>
              </a:solidFill>
              <a:cs typeface="Roboto"/>
              <a:sym typeface="Roboto"/>
            </a:endParaRPr>
          </a:p>
          <a:p>
            <a:pPr marL="182880" marR="0" lvl="0" indent="-182880" algn="l" rtl="0">
              <a:spcBef>
                <a:spcPts val="400"/>
              </a:spcBef>
              <a:spcAft>
                <a:spcPts val="0"/>
              </a:spcAft>
              <a:buClr>
                <a:schemeClr val="accent1"/>
              </a:buClr>
              <a:buSzPct val="85000"/>
              <a:buFont typeface="Arial"/>
              <a:buChar char="•"/>
            </a:pPr>
            <a:r>
              <a:rPr lang="zh-TW" altLang="en-US" sz="2000" b="1" i="0" u="none" strike="noStrike" cap="none" dirty="0" smtClean="0">
                <a:solidFill>
                  <a:schemeClr val="dk1"/>
                </a:solidFill>
                <a:cs typeface="Roboto"/>
                <a:sym typeface="Roboto"/>
              </a:rPr>
              <a:t>互惠性。</a:t>
            </a:r>
            <a:r>
              <a:rPr lang="en-US" sz="2000" b="1" i="0" u="none" strike="noStrike" cap="none" dirty="0" smtClean="0">
                <a:solidFill>
                  <a:schemeClr val="dk1"/>
                </a:solidFill>
                <a:cs typeface="Roboto"/>
                <a:sym typeface="Roboto"/>
              </a:rPr>
              <a:t> </a:t>
            </a:r>
            <a:r>
              <a:rPr lang="zh-TW" altLang="en-US" sz="2000" dirty="0" smtClean="0"/>
              <a:t>你也許需要採與管理該自由開源軟體元件完全相同的授權條款，來維護其修改版本或衍生著作。</a:t>
            </a:r>
            <a:endParaRPr lang="en-US" sz="2000" b="0" i="0" u="none" strike="noStrike" cap="none" dirty="0">
              <a:solidFill>
                <a:schemeClr val="dk1"/>
              </a:solidFill>
              <a:cs typeface="Roboto"/>
              <a:sym typeface="Roboto"/>
            </a:endParaRPr>
          </a:p>
          <a:p>
            <a:pPr marL="182880" marR="0" lvl="0" indent="-182880" algn="l" rtl="0">
              <a:spcBef>
                <a:spcPts val="400"/>
              </a:spcBef>
              <a:buClr>
                <a:schemeClr val="accent1"/>
              </a:buClr>
              <a:buSzPct val="85000"/>
              <a:buFont typeface="Arial"/>
              <a:buChar char="•"/>
            </a:pPr>
            <a:r>
              <a:rPr lang="zh-TW" altLang="en-US" sz="2000" b="1" i="0" u="none" strike="noStrike" cap="none" dirty="0" smtClean="0">
                <a:solidFill>
                  <a:schemeClr val="dk1"/>
                </a:solidFill>
                <a:cs typeface="Roboto"/>
                <a:sym typeface="Roboto"/>
              </a:rPr>
              <a:t>其他條款。</a:t>
            </a:r>
            <a:r>
              <a:rPr lang="zh-TW" altLang="en-US" sz="2000" b="0" i="0" u="none" strike="noStrike" cap="none" dirty="0" smtClean="0">
                <a:solidFill>
                  <a:schemeClr val="dk1"/>
                </a:solidFill>
                <a:cs typeface="Roboto"/>
                <a:sym typeface="Roboto"/>
              </a:rPr>
              <a:t>該自由開源軟體授權條款或會限制其著作權利人姓名或商標之使用，也許會要求修改版本使用不同的名稱來避免混淆，或在違反此要求時終止授權。</a:t>
            </a:r>
            <a:endParaRPr lang="en-US" sz="20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自由開源軟體合規爭議：散布</a:t>
            </a:r>
            <a:endParaRPr lang="en-US" sz="4000" b="0" i="0" u="none" strike="noStrike" cap="none" dirty="0">
              <a:solidFill>
                <a:schemeClr val="dk2"/>
              </a:solidFill>
              <a:cs typeface="Roboto"/>
              <a:sym typeface="Roboto"/>
            </a:endParaRP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對外部組織</a:t>
            </a:r>
            <a:r>
              <a:rPr lang="zh-TW" altLang="en-US" dirty="0" smtClean="0"/>
              <a:t>散播素材</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應用程式被下載到使用者的機器或行動裝置</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en-US" dirty="0" smtClean="0">
                <a:latin typeface="Times New Roman" pitchFamily="18" charset="0"/>
                <a:ea typeface="新細明體" pitchFamily="18" charset="-120"/>
              </a:rPr>
              <a:t>JavaScript</a:t>
            </a:r>
            <a:r>
              <a:rPr lang="zh-TW" altLang="en-US" dirty="0" smtClean="0">
                <a:latin typeface="Times New Roman" pitchFamily="18" charset="0"/>
                <a:ea typeface="新細明體" pitchFamily="18" charset="-120"/>
              </a:rPr>
              <a:t>、網路服務客戶端，或其他程式碼被下載到使用者的機器</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smtClean="0"/>
              <a:t>對於某些自由開源軟體授權條款來說，透過網絡存取可視為觸發點。</a:t>
            </a:r>
            <a:endParaRPr lang="en-US" sz="2400" b="0" i="0" u="none" strike="noStrike" cap="none" dirty="0">
              <a:solidFill>
                <a:schemeClr val="dk1"/>
              </a:solidFill>
              <a:cs typeface="Roboto"/>
              <a:sym typeface="Roboto"/>
            </a:endParaRPr>
          </a:p>
          <a:p>
            <a:pPr lvl="1" indent="-190500">
              <a:lnSpc>
                <a:spcPct val="150000"/>
              </a:lnSpc>
            </a:pPr>
            <a:r>
              <a:rPr lang="zh-TW" altLang="en-US" dirty="0" smtClean="0">
                <a:latin typeface="Times New Roman" pitchFamily="18" charset="0"/>
                <a:ea typeface="新細明體" pitchFamily="18" charset="-120"/>
              </a:rPr>
              <a:t>某些授權條款對觸發點的定義，包含對在伺服器上運行的軟體提供存取</a:t>
            </a:r>
            <a:r>
              <a:rPr lang="en-US" altLang="zh-TW" dirty="0" smtClean="0">
                <a:latin typeface="Times New Roman" pitchFamily="18" charset="0"/>
                <a:ea typeface="新細明體" pitchFamily="18" charset="-120"/>
              </a:rPr>
              <a:t>(</a:t>
            </a:r>
            <a:r>
              <a:rPr lang="zh-TW" altLang="en-US" dirty="0" smtClean="0">
                <a:latin typeface="Times New Roman" pitchFamily="18" charset="0"/>
                <a:ea typeface="新細明體" pitchFamily="18" charset="-120"/>
              </a:rPr>
              <a:t>例如：若該軟體被修改過的話 </a:t>
            </a:r>
            <a:r>
              <a:rPr lang="en-US" altLang="zh-TW" dirty="0" smtClean="0">
                <a:latin typeface="Times New Roman" pitchFamily="18" charset="0"/>
                <a:ea typeface="新細明體" pitchFamily="18" charset="-120"/>
              </a:rPr>
              <a:t>– </a:t>
            </a:r>
            <a:r>
              <a:rPr lang="zh-TW" altLang="en-US" dirty="0" smtClean="0">
                <a:latin typeface="Times New Roman" pitchFamily="18" charset="0"/>
                <a:ea typeface="新細明體" pitchFamily="18" charset="-120"/>
              </a:rPr>
              <a:t>所有 </a:t>
            </a:r>
            <a:r>
              <a:rPr lang="en-US" altLang="zh-TW" dirty="0" err="1" smtClean="0">
                <a:latin typeface="Times New Roman" pitchFamily="18" charset="0"/>
                <a:ea typeface="新細明體" pitchFamily="18" charset="-120"/>
              </a:rPr>
              <a:t>Affero</a:t>
            </a:r>
            <a:r>
              <a:rPr lang="en-US" altLang="zh-TW" dirty="0" smtClean="0">
                <a:latin typeface="Times New Roman" pitchFamily="18" charset="0"/>
                <a:ea typeface="新細明體" pitchFamily="18" charset="-120"/>
              </a:rPr>
              <a:t> GPL </a:t>
            </a:r>
            <a:r>
              <a:rPr lang="zh-TW" altLang="en-US" dirty="0" smtClean="0">
                <a:latin typeface="Times New Roman" pitchFamily="18" charset="0"/>
                <a:ea typeface="新細明體" pitchFamily="18" charset="-120"/>
              </a:rPr>
              <a:t>版本皆作如此定義</a:t>
            </a:r>
            <a:r>
              <a:rPr lang="en-US" altLang="zh-TW" dirty="0" smtClean="0">
                <a:latin typeface="Times New Roman" pitchFamily="18" charset="0"/>
                <a:ea typeface="新細明體" pitchFamily="18" charset="-120"/>
              </a:rPr>
              <a:t>)</a:t>
            </a:r>
            <a:r>
              <a:rPr lang="zh-TW" altLang="en-US" dirty="0" smtClean="0">
                <a:latin typeface="Times New Roman" pitchFamily="18" charset="0"/>
                <a:ea typeface="新細明體" pitchFamily="18" charset="-120"/>
              </a:rPr>
              <a:t>，或是「使用者透過電腦網路遠端與其互動」這種情境</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自由開源軟體合規爭議：修改</a:t>
            </a:r>
            <a:endParaRPr lang="en-US" sz="4000" b="0" i="0" u="none" strike="noStrike" cap="none" dirty="0">
              <a:solidFill>
                <a:schemeClr val="dk2"/>
              </a:solidFill>
              <a:latin typeface="Roboto"/>
              <a:ea typeface="Roboto"/>
              <a:cs typeface="Roboto"/>
              <a:sym typeface="Roboto"/>
            </a:endParaRP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對於當前既存的程式進行變動（例如：增加、刪除檔案裡的程式碼，將元件結合在一起）</a:t>
            </a:r>
          </a:p>
          <a:p>
            <a:pPr lvl="0" indent="-182880"/>
            <a:r>
              <a:rPr lang="zh-TW" altLang="en-US" sz="2400" b="0" i="0" u="none" strike="noStrike" cap="none" dirty="0" smtClean="0">
                <a:solidFill>
                  <a:schemeClr val="dk1"/>
                </a:solidFill>
                <a:cs typeface="Roboto"/>
                <a:sym typeface="Roboto"/>
              </a:rPr>
              <a:t>依某些自由開源軟體授權條款，修改也許會在散布時帶來額外的義務性要求，例如：</a:t>
            </a:r>
            <a:endParaRPr lang="en-US" altLang="zh-TW" sz="2400" b="0" i="0" u="none" strike="noStrike" cap="none" dirty="0" smtClean="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提供修改聲明</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提供伴隨的程式源碼</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依管理自由開源軟體元件的同份授權條款來授權該修改</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None/>
            </a:pPr>
            <a:endParaRPr sz="2400" b="0" i="0"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自由開源軟體合規專案</a:t>
            </a:r>
            <a:endParaRPr lang="en-US" sz="4000" b="0" i="0" u="none" strike="noStrike" cap="none" dirty="0">
              <a:solidFill>
                <a:schemeClr val="dk2"/>
              </a:solidFill>
              <a:cs typeface="Roboto"/>
              <a:sym typeface="Roboto"/>
            </a:endParaRP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已於自由開源軟體合規上取得成功的組織，會建立他們自己的自由開源軟體合規專案</a:t>
            </a:r>
            <a:r>
              <a:rPr lang="en-US" altLang="zh-TW" dirty="0" smtClean="0"/>
              <a:t>(</a:t>
            </a:r>
            <a:r>
              <a:rPr lang="zh-TW" altLang="en-US" dirty="0" smtClean="0"/>
              <a:t>包含政策、流程、訓練，及和工具</a:t>
            </a:r>
            <a:r>
              <a:rPr lang="en-US" altLang="zh-TW" dirty="0" smtClean="0"/>
              <a:t>)</a:t>
            </a:r>
            <a:r>
              <a:rPr lang="zh-TW" altLang="en-US" dirty="0" smtClean="0"/>
              <a:t>，來達到下列目的：</a:t>
            </a:r>
          </a:p>
          <a:p>
            <a:pPr marL="457200" marR="0" lvl="0" indent="-457200" algn="l" rtl="0">
              <a:spcBef>
                <a:spcPts val="480"/>
              </a:spcBef>
              <a:spcAft>
                <a:spcPts val="0"/>
              </a:spcAft>
              <a:buClr>
                <a:schemeClr val="accent1"/>
              </a:buClr>
              <a:buSzPct val="85000"/>
              <a:buFont typeface="Arial"/>
              <a:buAutoNum type="arabicPeriod"/>
            </a:pPr>
            <a:r>
              <a:rPr lang="zh-TW" altLang="en-US" sz="2400" b="0" i="0" u="none" strike="noStrike" cap="none" dirty="0" smtClean="0">
                <a:solidFill>
                  <a:schemeClr val="dk1"/>
                </a:solidFill>
                <a:cs typeface="Roboto"/>
                <a:sym typeface="Roboto"/>
              </a:rPr>
              <a:t>便利自由開源軟體於其產品</a:t>
            </a:r>
            <a:r>
              <a:rPr lang="en-US" altLang="zh-TW" sz="2400" b="0" i="0" u="none" strike="noStrike" cap="none" dirty="0" smtClean="0">
                <a:solidFill>
                  <a:schemeClr val="dk1"/>
                </a:solidFill>
                <a:cs typeface="Roboto"/>
                <a:sym typeface="Roboto"/>
              </a:rPr>
              <a:t>(</a:t>
            </a:r>
            <a:r>
              <a:rPr lang="zh-TW" altLang="en-US" sz="2400" b="0" i="0" u="none" strike="noStrike" cap="none" dirty="0" smtClean="0">
                <a:solidFill>
                  <a:schemeClr val="dk1"/>
                </a:solidFill>
                <a:cs typeface="Roboto"/>
                <a:sym typeface="Roboto"/>
              </a:rPr>
              <a:t>商業性或其他</a:t>
            </a:r>
            <a:r>
              <a:rPr lang="en-US" altLang="zh-TW" sz="2400" b="0" i="0" u="none" strike="noStrike" cap="none" dirty="0" smtClean="0">
                <a:solidFill>
                  <a:schemeClr val="dk1"/>
                </a:solidFill>
                <a:cs typeface="Roboto"/>
                <a:sym typeface="Roboto"/>
              </a:rPr>
              <a:t>)</a:t>
            </a:r>
            <a:r>
              <a:rPr lang="zh-TW" altLang="en-US" sz="2400" b="0" i="0" u="none" strike="noStrike" cap="none" dirty="0" smtClean="0">
                <a:solidFill>
                  <a:schemeClr val="dk1"/>
                </a:solidFill>
                <a:cs typeface="Roboto"/>
                <a:sym typeface="Roboto"/>
              </a:rPr>
              <a:t>裡的採用效率</a:t>
            </a:r>
            <a:endParaRPr lang="en-US" sz="2400" b="0" i="0" u="none" strike="noStrike" cap="none" dirty="0">
              <a:solidFill>
                <a:schemeClr val="dk1"/>
              </a:solidFill>
              <a:cs typeface="Roboto"/>
              <a:sym typeface="Roboto"/>
            </a:endParaRPr>
          </a:p>
          <a:p>
            <a:pPr marL="457200" indent="-457200">
              <a:buFont typeface="Arial"/>
              <a:buAutoNum type="arabicPeriod"/>
            </a:pPr>
            <a:r>
              <a:rPr lang="zh-TW" altLang="en-US" dirty="0" smtClean="0"/>
              <a:t>尊重自由開源軟體開發者</a:t>
            </a:r>
            <a:r>
              <a:rPr lang="en-US" altLang="zh-TW" dirty="0" smtClean="0"/>
              <a:t>/</a:t>
            </a:r>
            <a:r>
              <a:rPr lang="zh-TW" altLang="en-US" dirty="0" smtClean="0"/>
              <a:t>權利人的權利，及遵守其授權義務性規定</a:t>
            </a:r>
            <a:endParaRPr lang="en-US" sz="2400" b="0" i="0" u="none" strike="noStrike" cap="none" dirty="0">
              <a:solidFill>
                <a:schemeClr val="dk1"/>
              </a:solidFill>
              <a:cs typeface="Roboto"/>
              <a:sym typeface="Roboto"/>
            </a:endParaRPr>
          </a:p>
          <a:p>
            <a:pPr marL="457200" indent="-457200">
              <a:buFont typeface="Arial"/>
              <a:buAutoNum type="arabicPeriod"/>
            </a:pPr>
            <a:r>
              <a:rPr lang="zh-TW" altLang="en-US" sz="2400" b="0" i="0" u="none" strike="noStrike" cap="none" dirty="0" smtClean="0">
                <a:solidFill>
                  <a:schemeClr val="dk1"/>
                </a:solidFill>
                <a:cs typeface="Roboto"/>
                <a:sym typeface="Roboto"/>
              </a:rPr>
              <a:t>貢獻並參與自由開源軟體社群</a:t>
            </a:r>
            <a:endParaRPr lang="en-US" dirty="0" smtClean="0"/>
          </a:p>
          <a:p>
            <a:pPr marL="457200" marR="0" lvl="0" indent="-457200" algn="l" rtl="0">
              <a:spcBef>
                <a:spcPts val="480"/>
              </a:spcBef>
              <a:buClr>
                <a:schemeClr val="accent1"/>
              </a:buClr>
              <a:buSzPct val="85000"/>
              <a:buFont typeface="Arial"/>
              <a:buAutoNum type="arabicPeriod"/>
            </a:pPr>
            <a:endParaRPr lang="en-US"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內容</a:t>
            </a:r>
            <a:endParaRPr lang="en-US" sz="4000" b="0" i="0" u="none" strike="noStrike" cap="none" dirty="0">
              <a:solidFill>
                <a:schemeClr val="dk2"/>
              </a:solidFill>
              <a:cs typeface="Roboto"/>
              <a:sym typeface="Roboto"/>
            </a:endParaRP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lvl="0" indent="-514350">
              <a:spcBef>
                <a:spcPts val="0"/>
              </a:spcBef>
              <a:buFont typeface="Arial"/>
              <a:buAutoNum type="arabicPeriod"/>
            </a:pPr>
            <a:r>
              <a:rPr lang="zh-TW" altLang="en-US" dirty="0" smtClean="0"/>
              <a:t>什麼是智慧財產？</a:t>
            </a:r>
            <a:endParaRPr lang="en-US" sz="2800" b="0" i="0" u="none" strike="noStrike" cap="none" dirty="0" smtClean="0">
              <a:solidFill>
                <a:schemeClr val="dk1"/>
              </a:solidFill>
              <a:cs typeface="Roboto"/>
              <a:sym typeface="Roboto"/>
            </a:endParaRPr>
          </a:p>
          <a:p>
            <a:pPr marL="514350" lvl="0" indent="-514350">
              <a:buFont typeface="Arial"/>
              <a:buAutoNum type="arabicPeriod"/>
            </a:pPr>
            <a:r>
              <a:rPr lang="zh-TW" altLang="en-US" dirty="0" smtClean="0"/>
              <a:t>介紹自由開源軟體授權</a:t>
            </a:r>
            <a:endParaRPr lang="en-US" sz="2800" b="0" i="0" u="none" strike="noStrike" cap="none" dirty="0" smtClean="0">
              <a:solidFill>
                <a:schemeClr val="dk1"/>
              </a:solidFill>
              <a:cs typeface="Roboto"/>
              <a:sym typeface="Roboto"/>
            </a:endParaRPr>
          </a:p>
          <a:p>
            <a:pPr marL="514350" lvl="0" indent="-514350">
              <a:buFont typeface="Arial"/>
              <a:buAutoNum type="arabicPeriod"/>
            </a:pPr>
            <a:r>
              <a:rPr lang="zh-TW" altLang="en-US" dirty="0" smtClean="0"/>
              <a:t>介紹自由開源軟體合規</a:t>
            </a:r>
            <a:endParaRPr lang="en-US" sz="2800" b="0" i="0" u="none" strike="noStrike" cap="none" dirty="0">
              <a:solidFill>
                <a:schemeClr val="dk1"/>
              </a:solidFill>
              <a:cs typeface="Roboto"/>
              <a:sym typeface="Roboto"/>
            </a:endParaRPr>
          </a:p>
          <a:p>
            <a:pPr marL="514350" lvl="0" indent="-514350">
              <a:buFont typeface="Arial"/>
              <a:buAutoNum type="arabicPeriod"/>
            </a:pPr>
            <a:r>
              <a:rPr lang="zh-TW" altLang="en-US" dirty="0" smtClean="0"/>
              <a:t>自由開源軟體審核的關鍵軟體觀念</a:t>
            </a:r>
            <a:endParaRPr lang="en-US" sz="2800" b="0" i="0" u="none" strike="noStrike" cap="none" dirty="0">
              <a:solidFill>
                <a:schemeClr val="dk1"/>
              </a:solidFill>
              <a:cs typeface="Roboto"/>
              <a:sym typeface="Roboto"/>
            </a:endParaRP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lvl="0" indent="-514350">
              <a:spcBef>
                <a:spcPts val="0"/>
              </a:spcBef>
              <a:buFont typeface="Arial"/>
              <a:buAutoNum type="arabicPeriod" startAt="5"/>
            </a:pPr>
            <a:r>
              <a:rPr lang="zh-TW" altLang="en-US" dirty="0" smtClean="0"/>
              <a:t>進行自由開源軟體審核</a:t>
            </a:r>
            <a:endParaRPr lang="en-US" sz="2800" b="0" i="0" u="none" strike="noStrike" cap="none" dirty="0">
              <a:solidFill>
                <a:schemeClr val="dk1"/>
              </a:solidFill>
              <a:cs typeface="Roboto"/>
              <a:sym typeface="Roboto"/>
            </a:endParaRPr>
          </a:p>
          <a:p>
            <a:pPr marL="514350" lvl="0" indent="-514350">
              <a:buFont typeface="Arial"/>
              <a:buAutoNum type="arabicPeriod" startAt="5"/>
            </a:pPr>
            <a:r>
              <a:rPr lang="zh-TW" altLang="en-US" dirty="0" smtClean="0"/>
              <a:t>端對端的合規管理（流程範例）</a:t>
            </a:r>
            <a:endParaRPr lang="en-US" sz="2800" b="0" i="0" u="none" strike="noStrike" cap="none" dirty="0">
              <a:solidFill>
                <a:schemeClr val="dk1"/>
              </a:solidFill>
              <a:cs typeface="Roboto"/>
              <a:sym typeface="Roboto"/>
            </a:endParaRPr>
          </a:p>
          <a:p>
            <a:pPr marL="514350" lvl="0" indent="-514350">
              <a:buFont typeface="Arial"/>
              <a:buAutoNum type="arabicPeriod" startAt="5"/>
            </a:pPr>
            <a:r>
              <a:rPr lang="zh-TW" altLang="en-US" dirty="0" smtClean="0"/>
              <a:t>避開合規陷阱</a:t>
            </a:r>
            <a:endParaRPr lang="en-US" sz="2800" b="0" i="0" u="none" strike="noStrike" cap="none" dirty="0">
              <a:solidFill>
                <a:schemeClr val="dk1"/>
              </a:solidFill>
              <a:cs typeface="Roboto"/>
              <a:sym typeface="Roboto"/>
            </a:endParaRPr>
          </a:p>
          <a:p>
            <a:pPr marL="514350" marR="0" lvl="0" indent="-514350" algn="l" rtl="0">
              <a:spcBef>
                <a:spcPts val="560"/>
              </a:spcBef>
              <a:buClr>
                <a:schemeClr val="accent1"/>
              </a:buClr>
              <a:buSzPct val="85000"/>
              <a:buFont typeface="Arial"/>
              <a:buAutoNum type="arabicPeriod" startAt="5"/>
            </a:pPr>
            <a:r>
              <a:rPr lang="zh-TW" altLang="en-US" dirty="0" smtClean="0"/>
              <a:t>開發者準則</a:t>
            </a:r>
            <a:endParaRPr lang="en-US" sz="28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導入合規實作</a:t>
            </a:r>
            <a:endParaRPr lang="en-US" sz="4000" b="0" i="0" u="none" strike="noStrike" cap="none" dirty="0">
              <a:solidFill>
                <a:schemeClr val="dk2"/>
              </a:solidFill>
              <a:cs typeface="Roboto"/>
              <a:sym typeface="Roboto"/>
            </a:endParaRP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lnSpc>
                <a:spcPct val="130000"/>
              </a:lnSpc>
              <a:spcBef>
                <a:spcPts val="0"/>
              </a:spcBef>
              <a:buSzPct val="25000"/>
              <a:buNone/>
            </a:pPr>
            <a:r>
              <a:rPr lang="zh-TW" altLang="en-US" dirty="0" smtClean="0"/>
              <a:t>準備好企劃流程及足夠的人力資源來應對：  </a:t>
            </a:r>
          </a:p>
          <a:p>
            <a:pPr lvl="0" indent="-182880">
              <a:lnSpc>
                <a:spcPct val="130000"/>
              </a:lnSpc>
            </a:pPr>
            <a:r>
              <a:rPr lang="zh-TW" altLang="en-US" sz="2400" b="0" i="0" u="none" strike="noStrike" cap="none" dirty="0" smtClean="0">
                <a:solidFill>
                  <a:schemeClr val="dk1"/>
                </a:solidFill>
                <a:cs typeface="Roboto"/>
                <a:sym typeface="Roboto"/>
              </a:rPr>
              <a:t>辨識所有內部及外部軟體的出處及授權</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在開發流程裡追踪自由開源軟體</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進行自由開源軟體審核及辨識其授權義務性規定</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在產品發送時實現授權義務性規定</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監管自由開源軟體合規專案、建立政策，及合規決策</a:t>
            </a:r>
            <a:endParaRPr lang="en-US" sz="2400" b="0" i="0" u="none" strike="noStrike" cap="none" dirty="0">
              <a:solidFill>
                <a:schemeClr val="dk1"/>
              </a:solidFill>
              <a:cs typeface="Roboto"/>
              <a:sym typeface="Roboto"/>
            </a:endParaRPr>
          </a:p>
          <a:p>
            <a:pPr marL="182880" marR="0" lvl="0" indent="-182880" algn="l" rtl="0">
              <a:lnSpc>
                <a:spcPct val="130000"/>
              </a:lnSpc>
              <a:spcBef>
                <a:spcPts val="480"/>
              </a:spcBef>
              <a:buClr>
                <a:schemeClr val="accent1"/>
              </a:buClr>
              <a:buSzPct val="85000"/>
              <a:buFont typeface="Arial"/>
              <a:buChar char="•"/>
            </a:pPr>
            <a:r>
              <a:rPr lang="zh-TW" altLang="en-US" sz="2400" b="0" i="0" u="none" strike="noStrike" cap="none" dirty="0" smtClean="0">
                <a:solidFill>
                  <a:schemeClr val="dk1"/>
                </a:solidFill>
                <a:cs typeface="Roboto"/>
                <a:sym typeface="Roboto"/>
              </a:rPr>
              <a:t>內部訓練</a:t>
            </a:r>
            <a:endParaRPr lang="en-US"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合規的好處</a:t>
            </a:r>
            <a:endParaRPr lang="en-US" sz="4000" b="0" i="0" u="none" strike="noStrike" cap="none" dirty="0">
              <a:solidFill>
                <a:schemeClr val="dk2"/>
              </a:solidFill>
              <a:cs typeface="Roboto"/>
              <a:sym typeface="Roboto"/>
            </a:endParaRP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400" b="0" i="0" u="none" strike="noStrike" cap="none" dirty="0" smtClean="0">
                <a:solidFill>
                  <a:schemeClr val="dk1"/>
                </a:solidFill>
                <a:cs typeface="Roboto"/>
                <a:sym typeface="Roboto"/>
              </a:rPr>
              <a:t>健全</a:t>
            </a:r>
            <a:r>
              <a:rPr lang="zh-TW" altLang="en-US" dirty="0" smtClean="0"/>
              <a:t>的自由開源軟體合規專案帶來的好處包括：</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對自由開源軟體的好處及其如何對你的組織產生影響，增加認識</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對使用自由開源軟體的成本及風險，增加認識</a:t>
            </a:r>
            <a:endParaRPr lang="en-US" sz="2400" b="0" i="0" u="none" strike="noStrike" cap="none" dirty="0">
              <a:solidFill>
                <a:schemeClr val="dk1"/>
              </a:solidFill>
              <a:cs typeface="Roboto"/>
              <a:sym typeface="Roboto"/>
            </a:endParaRPr>
          </a:p>
          <a:p>
            <a:pPr lvl="0" indent="-182880">
              <a:lnSpc>
                <a:spcPct val="129998"/>
              </a:lnSpc>
            </a:pPr>
            <a:r>
              <a:rPr lang="zh-TW" altLang="en-US" dirty="0" smtClean="0"/>
              <a:t>對可用的自由開源軟體方案，增加知識</a:t>
            </a:r>
            <a:endParaRPr lang="en-US" altLang="zh-TW" dirty="0" smtClean="0"/>
          </a:p>
          <a:p>
            <a:pPr marL="182880" marR="0" lvl="0" indent="-182880" algn="l" rtl="0">
              <a:lnSpc>
                <a:spcPct val="129998"/>
              </a:lnSpc>
              <a:spcBef>
                <a:spcPts val="480"/>
              </a:spcBef>
              <a:spcAft>
                <a:spcPts val="0"/>
              </a:spcAft>
              <a:buClr>
                <a:schemeClr val="accent1"/>
              </a:buClr>
              <a:buSzPct val="85000"/>
              <a:buFont typeface="Arial"/>
              <a:buChar char="•"/>
            </a:pPr>
            <a:r>
              <a:rPr lang="zh-TW" altLang="en-US" dirty="0" smtClean="0"/>
              <a:t>減低及管理侵權風險、增加對自由開源軟體開發者</a:t>
            </a:r>
            <a:r>
              <a:rPr lang="en-US" altLang="zh-TW" dirty="0" smtClean="0"/>
              <a:t>/</a:t>
            </a:r>
            <a:r>
              <a:rPr lang="zh-TW" altLang="en-US" dirty="0" smtClean="0"/>
              <a:t>權利人授權決策的尊重</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與自由開源軟體社群及組織培養良好關係</a:t>
            </a:r>
            <a:endParaRPr lang="en-US" sz="2400" b="0" i="0" u="none" strike="noStrike" cap="none" dirty="0">
              <a:solidFill>
                <a:schemeClr val="dk1"/>
              </a:solidFill>
              <a:cs typeface="Roboto"/>
              <a:sym typeface="Roboto"/>
            </a:endParaRPr>
          </a:p>
          <a:p>
            <a:pPr marL="182880" marR="0" lvl="0" indent="-182880" algn="l" rtl="0">
              <a:lnSpc>
                <a:spcPct val="129998"/>
              </a:lnSpc>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檢測你的了解程度</a:t>
            </a:r>
            <a:endParaRPr lang="en-US" sz="4000" b="0" i="0" u="none" strike="noStrike" cap="none" dirty="0">
              <a:solidFill>
                <a:schemeClr val="dk2"/>
              </a:solidFill>
              <a:latin typeface="Roboto"/>
              <a:ea typeface="Roboto"/>
              <a:cs typeface="Roboto"/>
              <a:sym typeface="Roboto"/>
            </a:endParaRP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lnSpc>
                <a:spcPct val="130000"/>
              </a:lnSpc>
              <a:spcBef>
                <a:spcPts val="0"/>
              </a:spcBef>
            </a:pPr>
            <a:r>
              <a:rPr lang="zh-TW" altLang="en-US" dirty="0" smtClean="0"/>
              <a:t>自由開源軟體合規意指什麼？</a:t>
            </a:r>
            <a:endParaRPr lang="en-US" sz="2400" b="0" i="0" u="none" strike="noStrike" cap="none" dirty="0">
              <a:solidFill>
                <a:schemeClr val="dk1"/>
              </a:solidFill>
              <a:cs typeface="Roboto"/>
              <a:sym typeface="Roboto"/>
            </a:endParaRPr>
          </a:p>
          <a:p>
            <a:pPr indent="-182880">
              <a:lnSpc>
                <a:spcPct val="130000"/>
              </a:lnSpc>
            </a:pPr>
            <a:r>
              <a:rPr lang="zh-TW" altLang="en-US" dirty="0" smtClean="0"/>
              <a:t>自由開源軟體合規專案的兩個主要目標是什麼？</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條列並說明自由開源軟體合規專案的重要商業實作</a:t>
            </a:r>
            <a:endParaRPr lang="en-US" sz="2400" b="0" i="0" u="none" strike="noStrike" cap="none" dirty="0">
              <a:solidFill>
                <a:schemeClr val="dk1"/>
              </a:solidFill>
              <a:cs typeface="Roboto"/>
              <a:sym typeface="Roboto"/>
            </a:endParaRPr>
          </a:p>
          <a:p>
            <a:pPr lvl="0" indent="-182880">
              <a:lnSpc>
                <a:spcPct val="130000"/>
              </a:lnSpc>
            </a:pPr>
            <a:r>
              <a:rPr lang="zh-TW" altLang="en-US" dirty="0" smtClean="0"/>
              <a:t>自由開源軟體合規專案的好處為何？</a:t>
            </a:r>
            <a:endParaRPr lang="en-US" sz="2400" b="0" i="0" u="none" strike="noStrike" cap="none" dirty="0">
              <a:solidFill>
                <a:schemeClr val="dk1"/>
              </a:solidFill>
              <a:cs typeface="Roboto"/>
              <a:sym typeface="Roboto"/>
            </a:endParaRPr>
          </a:p>
          <a:p>
            <a:pPr marL="0" marR="0" lvl="0" indent="0" algn="l" rtl="0">
              <a:lnSpc>
                <a:spcPct val="130000"/>
              </a:lnSpc>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smtClean="0"/>
              <a:t>章節四</a:t>
            </a:r>
            <a:endParaRPr lang="en-US" sz="3200" b="0" i="0" u="none" strike="noStrike" cap="none" dirty="0">
              <a:solidFill>
                <a:schemeClr val="lt2"/>
              </a:solidFill>
              <a:latin typeface="Roboto"/>
              <a:ea typeface="Roboto"/>
              <a:cs typeface="Roboto"/>
              <a:sym typeface="Roboto"/>
            </a:endParaRP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zh-TW" altLang="en-US" dirty="0" smtClean="0"/>
              <a:t>自由開源軟體審核的關鍵軟體觀念</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你想要如何使用自由開源軟體元件？</a:t>
            </a:r>
            <a:endParaRPr lang="en-US" sz="4000" b="0" i="0" u="none" strike="noStrike" cap="none" dirty="0">
              <a:solidFill>
                <a:schemeClr val="dk2"/>
              </a:solidFill>
              <a:cs typeface="Roboto"/>
              <a:sym typeface="Roboto"/>
            </a:endParaRP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zh-TW" altLang="en-US" sz="2400" b="0" i="0" u="none" strike="noStrike" cap="none" dirty="0" smtClean="0">
                <a:solidFill>
                  <a:schemeClr val="dk1"/>
                </a:solidFill>
                <a:cs typeface="Roboto"/>
                <a:sym typeface="Roboto"/>
              </a:rPr>
              <a:t>常見的使用情境包括：</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合併</a:t>
            </a:r>
            <a:r>
              <a:rPr lang="en-US" altLang="zh-TW" sz="2400" b="0" i="0" u="none" strike="noStrike" cap="none" dirty="0" smtClean="0">
                <a:solidFill>
                  <a:schemeClr val="dk1"/>
                </a:solidFill>
                <a:cs typeface="Roboto"/>
                <a:sym typeface="Roboto"/>
              </a:rPr>
              <a:t>(</a:t>
            </a:r>
            <a:r>
              <a:rPr lang="en-US" sz="2400" b="0" i="0" u="none" strike="noStrike" cap="none" dirty="0" smtClean="0">
                <a:solidFill>
                  <a:schemeClr val="dk1"/>
                </a:solidFill>
                <a:cs typeface="Roboto"/>
                <a:sym typeface="Roboto"/>
              </a:rPr>
              <a:t>Incorporation</a:t>
            </a:r>
            <a:r>
              <a:rPr lang="en-US" dirty="0" smtClean="0"/>
              <a:t>)</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連結</a:t>
            </a:r>
            <a:r>
              <a:rPr lang="en-US" altLang="zh-TW" sz="2400" b="0" i="0" u="none" strike="noStrike" cap="none" dirty="0" smtClean="0">
                <a:solidFill>
                  <a:schemeClr val="dk1"/>
                </a:solidFill>
                <a:cs typeface="Roboto"/>
                <a:sym typeface="Roboto"/>
              </a:rPr>
              <a:t>(</a:t>
            </a:r>
            <a:r>
              <a:rPr lang="en-US" sz="2400" b="0" i="0" u="none" strike="noStrike" cap="none" dirty="0" smtClean="0">
                <a:solidFill>
                  <a:schemeClr val="dk1"/>
                </a:solidFill>
                <a:cs typeface="Roboto"/>
                <a:sym typeface="Roboto"/>
              </a:rPr>
              <a:t>Linking</a:t>
            </a:r>
            <a:r>
              <a:rPr lang="en-US" dirty="0" smtClean="0"/>
              <a:t>)</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修改</a:t>
            </a:r>
            <a:r>
              <a:rPr lang="en-US" altLang="zh-TW" sz="2400" b="0" i="0" u="none" strike="noStrike" cap="none" dirty="0" smtClean="0">
                <a:solidFill>
                  <a:schemeClr val="dk1"/>
                </a:solidFill>
                <a:cs typeface="Roboto"/>
                <a:sym typeface="Roboto"/>
              </a:rPr>
              <a:t>(</a:t>
            </a:r>
            <a:r>
              <a:rPr lang="en-US" sz="2400" b="0" i="0" u="none" strike="noStrike" cap="none" dirty="0" smtClean="0">
                <a:solidFill>
                  <a:schemeClr val="dk1"/>
                </a:solidFill>
                <a:cs typeface="Roboto"/>
                <a:sym typeface="Roboto"/>
              </a:rPr>
              <a:t>Modification</a:t>
            </a:r>
            <a:r>
              <a:rPr lang="en-US" dirty="0" smtClean="0"/>
              <a:t>)</a:t>
            </a:r>
            <a:endParaRPr lang="en-US" sz="2400" b="0" i="0" u="none" strike="noStrike" cap="none" dirty="0">
              <a:solidFill>
                <a:schemeClr val="dk1"/>
              </a:solidFill>
              <a:cs typeface="Roboto"/>
              <a:sym typeface="Roboto"/>
            </a:endParaRPr>
          </a:p>
          <a:p>
            <a:pPr marL="342900" lvl="0" indent="-342900"/>
            <a:r>
              <a:rPr lang="zh-TW" altLang="en-US" dirty="0" smtClean="0"/>
              <a:t>轉變</a:t>
            </a:r>
            <a:r>
              <a:rPr lang="en-US" altLang="zh-TW" sz="2400" b="0" i="0" u="none" strike="noStrike" cap="none" dirty="0" smtClean="0">
                <a:solidFill>
                  <a:schemeClr val="dk1"/>
                </a:solidFill>
                <a:cs typeface="Roboto"/>
                <a:sym typeface="Roboto"/>
              </a:rPr>
              <a:t>(</a:t>
            </a:r>
            <a:r>
              <a:rPr lang="en-US" sz="2400" b="0" i="0" u="none" strike="noStrike" cap="none" dirty="0" smtClean="0">
                <a:solidFill>
                  <a:schemeClr val="dk1"/>
                </a:solidFill>
                <a:cs typeface="Roboto"/>
                <a:sym typeface="Roboto"/>
              </a:rPr>
              <a:t>Translation)</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None/>
            </a:pPr>
            <a:endParaRPr sz="2400" b="1"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合併</a:t>
            </a:r>
            <a:endParaRPr lang="en-US" sz="4000" b="0" i="0" u="none" strike="noStrike" cap="none" dirty="0">
              <a:solidFill>
                <a:schemeClr val="dk2"/>
              </a:solidFill>
              <a:latin typeface="Roboto"/>
              <a:ea typeface="Roboto"/>
              <a:cs typeface="Roboto"/>
              <a:sym typeface="Roboto"/>
            </a:endParaRP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開發人員可能會重製部份的自由開源軟體元件，到你的軟體產品之中。</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lvl="0" indent="0">
              <a:buSzPct val="25000"/>
              <a:buNone/>
            </a:pPr>
            <a:r>
              <a:rPr lang="zh-TW" altLang="en-US" dirty="0" smtClean="0"/>
              <a:t>相關的字詞包括：</a:t>
            </a:r>
            <a:endParaRPr lang="en-US" sz="2400" b="0" i="0" u="none" strike="noStrike" cap="none" dirty="0" smtClean="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整合</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Integrating)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融合</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Merging)</a:t>
            </a:r>
            <a:endParaRPr lang="en-US" sz="20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貼上</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Pasting)</a:t>
            </a:r>
            <a:endParaRPr lang="en-US" sz="20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改用</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Adapting)</a:t>
            </a:r>
            <a:endParaRPr lang="en-US" sz="2000" b="0" i="0" u="none" strike="noStrike" cap="none" dirty="0">
              <a:solidFill>
                <a:schemeClr val="dk1"/>
              </a:solidFill>
              <a:cs typeface="Roboto"/>
              <a:sym typeface="Roboto"/>
            </a:endParaRPr>
          </a:p>
          <a:p>
            <a:pPr marL="342900" lvl="0" indent="-342900"/>
            <a:r>
              <a:rPr lang="zh-TW" altLang="en-US" sz="2000" b="0" i="0" u="none" strike="noStrike" cap="none" dirty="0" smtClean="0">
                <a:solidFill>
                  <a:schemeClr val="dk1"/>
                </a:solidFill>
                <a:cs typeface="Roboto"/>
                <a:sym typeface="Roboto"/>
              </a:rPr>
              <a:t>嵌入</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Inserting)</a:t>
            </a:r>
            <a:endParaRPr lang="zh-TW" altLang="en-US" sz="2000" dirty="0" smtClean="0"/>
          </a:p>
          <a:p>
            <a:pPr marL="342900" marR="0" lvl="0" indent="-342900" algn="l" rtl="0">
              <a:spcBef>
                <a:spcPts val="480"/>
              </a:spcBef>
              <a:spcAft>
                <a:spcPts val="0"/>
              </a:spcAft>
              <a:buClr>
                <a:schemeClr val="accent1"/>
              </a:buClr>
              <a:buSzPct val="85000"/>
              <a:buFont typeface="Arial"/>
              <a:buChar char="•"/>
            </a:pP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連結</a:t>
            </a:r>
            <a:endParaRPr lang="en-US" sz="4000" b="0" i="0" u="none" strike="noStrike" cap="none" dirty="0">
              <a:solidFill>
                <a:schemeClr val="dk2"/>
              </a:solidFill>
              <a:cs typeface="Roboto"/>
              <a:sym typeface="Roboto"/>
            </a:endParaRPr>
          </a:p>
        </p:txBody>
      </p:sp>
      <p:sp>
        <p:nvSpPr>
          <p:cNvPr id="301" name="Shape 301"/>
          <p:cNvSpPr txBox="1">
            <a:spLocks noGrp="1"/>
          </p:cNvSpPr>
          <p:nvPr>
            <p:ph type="body" idx="1"/>
          </p:nvPr>
        </p:nvSpPr>
        <p:spPr>
          <a:xfrm>
            <a:off x="609600" y="1600200"/>
            <a:ext cx="5772152" cy="4876799"/>
          </a:xfrm>
          <a:prstGeom prst="rect">
            <a:avLst/>
          </a:prstGeom>
          <a:noFill/>
          <a:ln>
            <a:noFill/>
          </a:ln>
        </p:spPr>
        <p:txBody>
          <a:bodyPr lIns="91425" tIns="45700" rIns="91425" bIns="45700" anchor="t" anchorCtr="0">
            <a:noAutofit/>
          </a:bodyPr>
          <a:lstStyle/>
          <a:p>
            <a:pPr marL="0" indent="0">
              <a:spcBef>
                <a:spcPts val="0"/>
              </a:spcBef>
              <a:buSzPct val="25000"/>
              <a:buNone/>
            </a:pPr>
            <a:r>
              <a:rPr lang="zh-TW" altLang="en-US" dirty="0" smtClean="0"/>
              <a:t>開發人員可能會連結或加入自由開源軟體授權元件，與你的軟體產品一起運作。</a:t>
            </a:r>
            <a:endParaRPr lang="en-US" sz="2400" b="0" i="0" u="none" strike="noStrike" cap="none" dirty="0">
              <a:solidFill>
                <a:schemeClr val="dk1"/>
              </a:solidFill>
              <a:cs typeface="Roboto"/>
              <a:sym typeface="Roboto"/>
            </a:endParaRPr>
          </a:p>
          <a:p>
            <a:pPr marL="0" indent="0">
              <a:buSzPct val="25000"/>
              <a:buNone/>
            </a:pPr>
            <a:r>
              <a:rPr lang="zh-TW" altLang="en-US" dirty="0" smtClean="0"/>
              <a:t>相關的字詞包括：</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靜態</a:t>
            </a:r>
            <a:r>
              <a:rPr lang="en-US" altLang="zh-TW" sz="2000" b="0" i="0" u="none" strike="noStrike" cap="none" dirty="0" smtClean="0">
                <a:solidFill>
                  <a:schemeClr val="dk1"/>
                </a:solidFill>
                <a:cs typeface="Roboto"/>
                <a:sym typeface="Roboto"/>
              </a:rPr>
              <a:t>/</a:t>
            </a:r>
            <a:r>
              <a:rPr lang="zh-TW" altLang="en-US" sz="2000" b="0" i="0" u="none" strike="noStrike" cap="none" dirty="0" smtClean="0">
                <a:solidFill>
                  <a:schemeClr val="dk1"/>
                </a:solidFill>
                <a:cs typeface="Roboto"/>
                <a:sym typeface="Roboto"/>
              </a:rPr>
              <a:t>動態連結</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Static/Dynamic Linking)</a:t>
            </a:r>
            <a:endParaRPr lang="en-US" sz="20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配對</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Pairing)</a:t>
            </a:r>
            <a:endParaRPr lang="en-US" sz="20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結合</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Combining)</a:t>
            </a:r>
            <a:endParaRPr lang="en-US" sz="20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利用</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Utilizing)</a:t>
            </a:r>
            <a:endParaRPr lang="en-US" sz="20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打包</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Packaging)</a:t>
            </a:r>
            <a:endParaRPr lang="en-US" sz="20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smtClean="0">
                <a:solidFill>
                  <a:schemeClr val="dk1"/>
                </a:solidFill>
                <a:cs typeface="Roboto"/>
                <a:sym typeface="Roboto"/>
              </a:rPr>
              <a:t>建立相依性</a:t>
            </a:r>
            <a:r>
              <a:rPr lang="en-US" altLang="zh-TW" sz="2000" b="0" i="0" u="none" strike="noStrike" cap="none" dirty="0" smtClean="0">
                <a:solidFill>
                  <a:schemeClr val="dk1"/>
                </a:solidFill>
                <a:cs typeface="Roboto"/>
                <a:sym typeface="Roboto"/>
              </a:rPr>
              <a:t>(</a:t>
            </a:r>
            <a:r>
              <a:rPr lang="en-US" sz="2000" b="0" i="0" u="none" strike="noStrike" cap="none" dirty="0" smtClean="0">
                <a:solidFill>
                  <a:schemeClr val="dk1"/>
                </a:solidFill>
                <a:cs typeface="Roboto"/>
                <a:sym typeface="Roboto"/>
              </a:rPr>
              <a:t>Creating interdependency)</a:t>
            </a:r>
            <a:endParaRPr lang="zh-TW" altLang="en-US" sz="2000" dirty="0" smtClean="0"/>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修改</a:t>
            </a:r>
            <a:endParaRPr lang="en-US" sz="4000" b="0" i="0" u="none" strike="noStrike" cap="none" dirty="0">
              <a:solidFill>
                <a:schemeClr val="dk2"/>
              </a:solidFill>
              <a:latin typeface="Roboto"/>
              <a:ea typeface="Roboto"/>
              <a:cs typeface="Roboto"/>
              <a:sym typeface="Roboto"/>
            </a:endParaRP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開發人員可能會對自由開源軟體元件進行變動，包括：</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lvl="0" indent="-182880"/>
            <a:r>
              <a:rPr lang="zh-TW" altLang="en-US" sz="2000" b="0" i="0" u="none" strike="noStrike" cap="none" dirty="0" smtClean="0">
                <a:solidFill>
                  <a:schemeClr val="dk1"/>
                </a:solidFill>
                <a:cs typeface="Roboto"/>
                <a:sym typeface="Roboto"/>
              </a:rPr>
              <a:t>增加</a:t>
            </a:r>
            <a:r>
              <a:rPr lang="en-US" altLang="zh-TW" sz="2000" b="0" i="0" u="none" strike="noStrike" cap="none" dirty="0" smtClean="0">
                <a:solidFill>
                  <a:schemeClr val="dk1"/>
                </a:solidFill>
                <a:cs typeface="Roboto"/>
                <a:sym typeface="Roboto"/>
              </a:rPr>
              <a:t>/</a:t>
            </a:r>
            <a:r>
              <a:rPr lang="zh-TW" altLang="en-US" sz="2000" b="0" i="0" u="none" strike="noStrike" cap="none" dirty="0" smtClean="0">
                <a:solidFill>
                  <a:schemeClr val="dk1"/>
                </a:solidFill>
                <a:cs typeface="Roboto"/>
                <a:sym typeface="Roboto"/>
              </a:rPr>
              <a:t>注入新的程式碼到自由開源軟體元件裡</a:t>
            </a:r>
            <a:endParaRPr lang="zh-TW" altLang="en-US" sz="2000" dirty="0" smtClean="0"/>
          </a:p>
          <a:p>
            <a:pPr lvl="0" indent="-182880"/>
            <a:r>
              <a:rPr lang="zh-TW" altLang="en-US" sz="2000" dirty="0" smtClean="0"/>
              <a:t>對自由開源軟體元件進行修正、優化，或更改</a:t>
            </a:r>
            <a:endParaRPr lang="en-US" sz="2000" b="0" i="0" u="none" strike="noStrike" cap="none" dirty="0">
              <a:solidFill>
                <a:schemeClr val="dk1"/>
              </a:solidFill>
              <a:cs typeface="Roboto"/>
              <a:sym typeface="Roboto"/>
            </a:endParaRPr>
          </a:p>
          <a:p>
            <a:pPr lvl="0" indent="-182880"/>
            <a:r>
              <a:rPr lang="zh-TW" altLang="en-US" sz="2000" dirty="0" smtClean="0"/>
              <a:t>刪除或移除程式碼</a:t>
            </a:r>
            <a:endParaRPr lang="en-US" sz="2000" b="0" i="0" u="none" strike="noStrike" cap="none" dirty="0">
              <a:solidFill>
                <a:schemeClr val="dk1"/>
              </a:solidFill>
              <a:cs typeface="Roboto"/>
              <a:sym typeface="Roboto"/>
            </a:endParaRP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b="0" i="0" u="none" strike="noStrike" cap="none" dirty="0" smtClean="0">
                <a:solidFill>
                  <a:schemeClr val="dk1"/>
                </a:solidFill>
                <a:latin typeface="Roboto Condensed"/>
                <a:ea typeface="Roboto Condensed"/>
                <a:cs typeface="Roboto Condensed"/>
                <a:sym typeface="Roboto Condensed"/>
              </a:rPr>
              <a:t>修正</a:t>
            </a:r>
            <a:endParaRPr lang="en-US" sz="2400" b="0" i="0" u="none" strike="noStrike" cap="none" dirty="0">
              <a:solidFill>
                <a:schemeClr val="dk1"/>
              </a:solidFill>
              <a:latin typeface="Roboto Condensed"/>
              <a:ea typeface="Roboto Condensed"/>
              <a:cs typeface="Roboto Condensed"/>
              <a:sym typeface="Roboto Condensed"/>
            </a:endParaRPr>
          </a:p>
          <a:p>
            <a:pPr marL="0" marR="0" lvl="0" indent="0" algn="l" rtl="0">
              <a:spcBef>
                <a:spcPts val="0"/>
              </a:spcBef>
              <a:buSzPct val="25000"/>
              <a:buNone/>
            </a:pPr>
            <a:r>
              <a:rPr lang="zh-TW" altLang="en-US" sz="2400" dirty="0" smtClean="0">
                <a:solidFill>
                  <a:schemeClr val="dk1"/>
                </a:solidFill>
                <a:latin typeface="Roboto Condensed"/>
                <a:ea typeface="Roboto Condensed"/>
                <a:cs typeface="Roboto Condensed"/>
                <a:sym typeface="Roboto Condensed"/>
              </a:rPr>
              <a:t>優化</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SzPct val="25000"/>
              <a:buNone/>
            </a:pPr>
            <a:r>
              <a:rPr lang="zh-TW" altLang="en-US" sz="2400" dirty="0" smtClean="0">
                <a:solidFill>
                  <a:schemeClr val="dk1"/>
                </a:solidFill>
                <a:latin typeface="Roboto Condensed"/>
                <a:ea typeface="Roboto Condensed"/>
                <a:cs typeface="Roboto Condensed"/>
                <a:sym typeface="Roboto Condensed"/>
              </a:rPr>
              <a:t>更改</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None/>
            </a:pPr>
            <a:endParaRPr sz="2400" dirty="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smtClean="0">
                <a:solidFill>
                  <a:schemeClr val="dk1"/>
                </a:solidFill>
                <a:latin typeface="Roboto Condensed"/>
                <a:ea typeface="Roboto Condensed"/>
                <a:cs typeface="Roboto Condensed"/>
                <a:sym typeface="Roboto Condensed"/>
              </a:rPr>
              <a:t>增加</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SzPct val="25000"/>
              <a:buNone/>
            </a:pPr>
            <a:r>
              <a:rPr lang="zh-TW" altLang="en-US" sz="2400" dirty="0" smtClean="0">
                <a:solidFill>
                  <a:schemeClr val="dk1"/>
                </a:solidFill>
                <a:latin typeface="Roboto Condensed"/>
                <a:ea typeface="Roboto Condensed"/>
                <a:cs typeface="Roboto Condensed"/>
                <a:sym typeface="Roboto Condensed"/>
              </a:rPr>
              <a:t>注入</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None/>
            </a:pPr>
            <a:endParaRPr sz="1800" dirty="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smtClean="0">
                <a:solidFill>
                  <a:schemeClr val="dk1"/>
                </a:solidFill>
                <a:latin typeface="Roboto Condensed"/>
                <a:ea typeface="Roboto Condensed"/>
                <a:cs typeface="Roboto Condensed"/>
                <a:sym typeface="Roboto Condensed"/>
              </a:rPr>
              <a:t>刪除</a:t>
            </a:r>
            <a:endParaRPr lang="en-US" sz="2400" dirty="0">
              <a:solidFill>
                <a:schemeClr val="dk1"/>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轉變</a:t>
            </a:r>
            <a:endParaRPr lang="en-US" sz="4000" b="0" i="0" u="none" strike="noStrike" cap="none" dirty="0">
              <a:solidFill>
                <a:schemeClr val="dk2"/>
              </a:solidFill>
              <a:latin typeface="Roboto"/>
              <a:ea typeface="Roboto"/>
              <a:cs typeface="Roboto"/>
              <a:sym typeface="Roboto"/>
            </a:endParaRP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開發者可能會轉化程式碼的狀態</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r>
              <a:rPr lang="zh-TW" altLang="en-US" sz="2400" b="0" i="0" u="none" strike="noStrike" cap="none" dirty="0" smtClean="0">
                <a:solidFill>
                  <a:schemeClr val="dk1"/>
                </a:solidFill>
                <a:cs typeface="Roboto"/>
                <a:sym typeface="Roboto"/>
              </a:rPr>
              <a:t>例子包括：</a:t>
            </a:r>
            <a:endParaRPr lang="en-US" sz="2400" b="0" i="0" u="none" strike="noStrike" cap="none" dirty="0">
              <a:solidFill>
                <a:schemeClr val="dk1"/>
              </a:solidFill>
              <a:cs typeface="Roboto"/>
              <a:sym typeface="Roboto"/>
            </a:endParaRPr>
          </a:p>
          <a:p>
            <a:pPr marL="342900" lvl="0" indent="-342900"/>
            <a:r>
              <a:rPr lang="zh-TW" altLang="en-US" dirty="0" smtClean="0"/>
              <a:t>將中文翻譯成英文</a:t>
            </a:r>
            <a:endParaRPr lang="en-US" sz="2400" b="0" i="0" u="none" strike="noStrike" cap="none" dirty="0">
              <a:solidFill>
                <a:schemeClr val="dk1"/>
              </a:solidFill>
              <a:cs typeface="Roboto"/>
              <a:sym typeface="Roboto"/>
            </a:endParaRPr>
          </a:p>
          <a:p>
            <a:pPr marL="342900" lvl="0" indent="-342900"/>
            <a:r>
              <a:rPr lang="zh-TW" altLang="en-US" dirty="0" smtClean="0"/>
              <a:t>將</a:t>
            </a:r>
            <a:r>
              <a:rPr lang="en-US" altLang="zh-TW" dirty="0" smtClean="0"/>
              <a:t>C++</a:t>
            </a:r>
            <a:r>
              <a:rPr lang="zh-TW" altLang="en-US" dirty="0" smtClean="0"/>
              <a:t>轉變為</a:t>
            </a:r>
            <a:r>
              <a:rPr lang="en-US" altLang="zh-TW" dirty="0" smtClean="0"/>
              <a:t>Java</a:t>
            </a:r>
            <a:r>
              <a:rPr lang="en-US" sz="2400" b="0" i="0" u="none" strike="noStrike" cap="none" dirty="0">
                <a:solidFill>
                  <a:schemeClr val="dk1"/>
                </a:solidFill>
                <a:cs typeface="Roboto"/>
                <a:sym typeface="Roboto"/>
              </a:rPr>
              <a:t> </a:t>
            </a:r>
          </a:p>
          <a:p>
            <a:pPr marL="342900" lvl="0" indent="-342900"/>
            <a:r>
              <a:rPr lang="zh-TW" altLang="en-US" dirty="0" smtClean="0"/>
              <a:t>編譯成二進位執行檔</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開發工具</a:t>
            </a:r>
            <a:endParaRPr lang="en-US" sz="4000" b="0" i="0" u="none" strike="noStrike" cap="none" dirty="0">
              <a:solidFill>
                <a:schemeClr val="dk2"/>
              </a:solidFill>
              <a:cs typeface="Roboto"/>
              <a:sym typeface="Roboto"/>
            </a:endParaRP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開發工具可能會在幕後執行某些操作行為。</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indent="0">
              <a:buSzPct val="25000"/>
              <a:buNone/>
            </a:pPr>
            <a:r>
              <a:rPr lang="zh-TW" altLang="en-US" dirty="0" smtClean="0"/>
              <a:t>例如，開發工具可能會將其自身的部份程式碼注入至輸出成果。</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zh-TW" altLang="en-US" sz="2400" dirty="0" smtClean="0">
                <a:solidFill>
                  <a:schemeClr val="dk1"/>
                </a:solidFill>
                <a:latin typeface="Roboto Condensed"/>
                <a:ea typeface="Roboto Condensed"/>
                <a:cs typeface="Roboto Condensed"/>
                <a:sym typeface="Roboto Condensed"/>
              </a:rPr>
              <a:t>注入素材</a:t>
            </a:r>
            <a:endParaRPr lang="en-US" sz="2400" dirty="0">
              <a:solidFill>
                <a:schemeClr val="dk1"/>
              </a:solidFill>
              <a:latin typeface="Roboto Condensed"/>
              <a:ea typeface="Roboto Condensed"/>
              <a:cs typeface="Roboto Condensed"/>
              <a:sym typeface="Roboto Condensed"/>
            </a:endParaRP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zh-TW" altLang="en-US" sz="2400" dirty="0" smtClean="0">
                <a:solidFill>
                  <a:schemeClr val="dk1"/>
                </a:solidFill>
                <a:latin typeface="Roboto Condensed"/>
                <a:ea typeface="Roboto Condensed"/>
                <a:cs typeface="Roboto Condensed"/>
                <a:sym typeface="Roboto Condensed"/>
              </a:rPr>
              <a:t>修改素材</a:t>
            </a:r>
            <a:endParaRPr lang="en-US" sz="2400" dirty="0">
              <a:solidFill>
                <a:schemeClr val="dk1"/>
              </a:solidFill>
              <a:latin typeface="Roboto Condensed"/>
              <a:ea typeface="Roboto Condensed"/>
              <a:cs typeface="Roboto Condensed"/>
              <a:sym typeface="Roboto Condensed"/>
            </a:endParaRP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zh-TW" altLang="en-US" sz="2400" dirty="0" smtClean="0">
                <a:solidFill>
                  <a:schemeClr val="dk1"/>
                </a:solidFill>
                <a:latin typeface="Roboto Condensed"/>
                <a:ea typeface="Roboto Condensed"/>
                <a:cs typeface="Roboto Condensed"/>
                <a:sym typeface="Roboto Condensed"/>
              </a:rPr>
              <a:t>轉變素材</a:t>
            </a:r>
            <a:endParaRPr lang="en-US" sz="2400" dirty="0">
              <a:solidFill>
                <a:schemeClr val="dk1"/>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zh-TW" altLang="en-US" dirty="0" smtClean="0">
                <a:solidFill>
                  <a:srgbClr val="D2533C"/>
                </a:solidFill>
              </a:rPr>
              <a:t>自由開源軟體政策</a:t>
            </a:r>
            <a:endParaRPr lang="en-US" sz="4000" b="0" i="0" u="none" strike="noStrike" cap="none" dirty="0">
              <a:solidFill>
                <a:srgbClr val="D2533C"/>
              </a:solidFill>
              <a:latin typeface="Roboto"/>
              <a:ea typeface="Roboto"/>
              <a:cs typeface="Roboto"/>
              <a:sym typeface="Roboto"/>
            </a:endParaRP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en-US" sz="2400" b="0" i="0" u="none" strike="noStrike" cap="none" dirty="0" smtClean="0">
                <a:solidFill>
                  <a:schemeClr val="dk1"/>
                </a:solidFill>
                <a:cs typeface="Roboto"/>
                <a:sym typeface="Roboto"/>
              </a:rPr>
              <a:t>&lt;&lt;</a:t>
            </a:r>
            <a:r>
              <a:rPr lang="zh-TW" altLang="en-US" dirty="0" smtClean="0"/>
              <a:t>此待補充的空白項，用以指示何處可以找到自由開源軟體政策書</a:t>
            </a:r>
            <a:r>
              <a:rPr lang="en-US" altLang="zh-TW" dirty="0" smtClean="0">
                <a:sym typeface="Roboto Condensed"/>
              </a:rPr>
              <a:t>(</a:t>
            </a:r>
            <a:r>
              <a:rPr lang="zh-TW" altLang="en-US" dirty="0" smtClean="0">
                <a:sym typeface="Roboto Condensed"/>
              </a:rPr>
              <a:t>依</a:t>
            </a:r>
            <a:r>
              <a:rPr lang="en-US" altLang="zh-TW" dirty="0" err="1" smtClean="0">
                <a:sym typeface="Roboto Condensed"/>
              </a:rPr>
              <a:t>OpenChain</a:t>
            </a:r>
            <a:r>
              <a:rPr lang="zh-TW" altLang="en-US" dirty="0" smtClean="0">
                <a:sym typeface="Roboto Condensed"/>
              </a:rPr>
              <a:t>規範書 </a:t>
            </a:r>
            <a:r>
              <a:rPr lang="en-US" altLang="zh-TW" dirty="0" smtClean="0">
                <a:sym typeface="Roboto Condensed"/>
              </a:rPr>
              <a:t>1.1 </a:t>
            </a:r>
            <a:r>
              <a:rPr lang="zh-TW" altLang="en-US" dirty="0" smtClean="0">
                <a:sym typeface="Roboto Condensed"/>
              </a:rPr>
              <a:t>版第</a:t>
            </a:r>
            <a:r>
              <a:rPr lang="en-US" altLang="zh-TW" dirty="0" smtClean="0">
                <a:sym typeface="Roboto Condensed"/>
              </a:rPr>
              <a:t>1.1.1</a:t>
            </a:r>
            <a:r>
              <a:rPr lang="zh-TW" altLang="en-US" dirty="0" smtClean="0">
                <a:sym typeface="Roboto Condensed"/>
              </a:rPr>
              <a:t>項要求</a:t>
            </a:r>
            <a:r>
              <a:rPr lang="en-US" altLang="zh-TW" dirty="0" smtClean="0">
                <a:sym typeface="Roboto Condensed"/>
              </a:rPr>
              <a:t>)</a:t>
            </a:r>
            <a:r>
              <a:rPr lang="en-US" sz="2400" b="0" i="0" u="none" strike="noStrike" cap="none" dirty="0" smtClean="0">
                <a:solidFill>
                  <a:schemeClr val="dk1"/>
                </a:solidFill>
                <a:cs typeface="Roboto"/>
                <a:sym typeface="Roboto"/>
              </a:rPr>
              <a:t>&gt;&gt;</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lvl="0" indent="-182880"/>
            <a:r>
              <a:rPr lang="zh-TW" altLang="en-US" sz="2400" b="0" i="0" u="none" strike="noStrike" cap="none" dirty="0" smtClean="0">
                <a:solidFill>
                  <a:schemeClr val="dk1"/>
                </a:solidFill>
                <a:cs typeface="Roboto"/>
                <a:sym typeface="Roboto"/>
              </a:rPr>
              <a:t>你可透過</a:t>
            </a:r>
            <a:r>
              <a:rPr lang="en-US" altLang="zh-TW" sz="2400" b="0" i="0" u="none" strike="noStrike" cap="none" dirty="0" smtClean="0">
                <a:solidFill>
                  <a:schemeClr val="dk1"/>
                </a:solidFill>
                <a:cs typeface="Roboto"/>
                <a:sym typeface="Roboto"/>
              </a:rPr>
              <a:t>Linux Foundation</a:t>
            </a:r>
            <a:r>
              <a:rPr lang="zh-TW" altLang="en-US" sz="2400" b="0" i="0" u="none" strike="noStrike" cap="none" dirty="0" smtClean="0">
                <a:solidFill>
                  <a:schemeClr val="dk1"/>
                </a:solidFill>
                <a:cs typeface="Roboto"/>
                <a:sym typeface="Roboto"/>
              </a:rPr>
              <a:t>開源合規專案取得一份自由開源軟體政策書的範本 </a:t>
            </a:r>
            <a:r>
              <a:rPr lang="en-US" altLang="zh-TW" dirty="0" smtClean="0">
                <a:hlinkClick r:id="rId3"/>
              </a:rPr>
              <a:t>https://www.linux.com/publications/generic-foss-policy</a:t>
            </a:r>
            <a:endParaRPr lang="en-US" sz="2000" b="0" i="0" u="sng" strike="noStrike" cap="none" dirty="0">
              <a:solidFill>
                <a:schemeClr val="hlink"/>
              </a:solidFill>
              <a:cs typeface="Roboto Mono"/>
              <a:sym typeface="Roboto Mono"/>
              <a:hlinkClick r:id="rId3"/>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自由開源軟體元件如何被散布？</a:t>
            </a:r>
            <a:endParaRPr lang="en-US" sz="4000" b="0" i="0" u="none" strike="noStrike" cap="none" dirty="0">
              <a:solidFill>
                <a:schemeClr val="dk2"/>
              </a:solidFill>
              <a:cs typeface="Roboto"/>
              <a:sym typeface="Roboto"/>
            </a:endParaRP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誰會收受到這些軟體？</a:t>
            </a:r>
            <a:endParaRPr lang="en-US" sz="2400" b="0" i="0" u="none" strike="noStrike" cap="none" dirty="0">
              <a:solidFill>
                <a:schemeClr val="dk1"/>
              </a:solidFill>
              <a:cs typeface="Roboto"/>
              <a:sym typeface="Roboto"/>
            </a:endParaRPr>
          </a:p>
          <a:p>
            <a:pPr marL="560070" marR="0" lvl="1" indent="-293369" algn="l" rtl="0">
              <a:spcBef>
                <a:spcPts val="480"/>
              </a:spcBef>
              <a:spcAft>
                <a:spcPts val="0"/>
              </a:spcAft>
              <a:buClr>
                <a:schemeClr val="accent1"/>
              </a:buClr>
              <a:buSzPct val="85000"/>
              <a:buFont typeface="Arial"/>
              <a:buChar char="•"/>
            </a:pPr>
            <a:r>
              <a:rPr lang="zh-TW" altLang="en-US" sz="2400" dirty="0" smtClean="0">
                <a:latin typeface="Times New Roman" pitchFamily="18" charset="0"/>
                <a:ea typeface="新細明體" pitchFamily="18" charset="-120"/>
              </a:rPr>
              <a:t>顧客</a:t>
            </a:r>
            <a:r>
              <a:rPr lang="en-US" sz="24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2400" b="0" i="0" u="none" strike="noStrike" cap="none" dirty="0" smtClean="0">
                <a:solidFill>
                  <a:schemeClr val="dk1"/>
                </a:solidFill>
                <a:latin typeface="Times New Roman" pitchFamily="18" charset="0"/>
                <a:ea typeface="新細明體" pitchFamily="18" charset="-120"/>
                <a:cs typeface="Roboto"/>
                <a:sym typeface="Roboto"/>
              </a:rPr>
              <a:t>合作夥伴</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marL="560070" marR="0" lvl="1" indent="-293369"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latin typeface="Times New Roman" pitchFamily="18" charset="0"/>
                <a:ea typeface="新細明體" pitchFamily="18" charset="-120"/>
                <a:cs typeface="Roboto"/>
                <a:sym typeface="Roboto"/>
              </a:rPr>
              <a:t>社群項目</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marL="560070" lvl="1" indent="-293369">
              <a:spcBef>
                <a:spcPts val="480"/>
              </a:spcBef>
            </a:pPr>
            <a:r>
              <a:rPr lang="zh-TW" altLang="en-US" sz="2400" b="0" i="0" u="none" strike="noStrike" cap="none" dirty="0" smtClean="0">
                <a:solidFill>
                  <a:schemeClr val="dk1"/>
                </a:solidFill>
                <a:latin typeface="Times New Roman" pitchFamily="18" charset="0"/>
                <a:ea typeface="新細明體" pitchFamily="18" charset="-120"/>
                <a:cs typeface="Roboto"/>
                <a:sym typeface="Roboto"/>
              </a:rPr>
              <a:t>在商業團體範圍</a:t>
            </a:r>
            <a:r>
              <a:rPr lang="zh-TW" altLang="en-US" sz="2400" dirty="0" smtClean="0">
                <a:latin typeface="Times New Roman" pitchFamily="18" charset="0"/>
                <a:ea typeface="新細明體" pitchFamily="18" charset="-120"/>
              </a:rPr>
              <a:t>內的另一個法人</a:t>
            </a:r>
            <a:r>
              <a:rPr lang="en-US" altLang="zh-TW" sz="2400" dirty="0" smtClean="0">
                <a:latin typeface="Times New Roman" pitchFamily="18" charset="0"/>
                <a:ea typeface="新細明體" pitchFamily="18" charset="-120"/>
              </a:rPr>
              <a:t>(</a:t>
            </a:r>
            <a:r>
              <a:rPr lang="zh-TW" altLang="en-US" sz="2400" dirty="0" smtClean="0">
                <a:latin typeface="Times New Roman" pitchFamily="18" charset="0"/>
                <a:ea typeface="新細明體" pitchFamily="18" charset="-120"/>
              </a:rPr>
              <a:t>這可能會被視為散布</a:t>
            </a:r>
            <a:r>
              <a:rPr lang="en-US" altLang="zh-TW" sz="2400" dirty="0" smtClean="0">
                <a:latin typeface="Times New Roman" pitchFamily="18" charset="0"/>
                <a:ea typeface="新細明體" pitchFamily="18" charset="-120"/>
              </a:rPr>
              <a:t>)</a:t>
            </a:r>
            <a:endParaRPr sz="24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傳遞的形式是什麼？</a:t>
            </a:r>
            <a:endParaRPr lang="en-US" sz="2400" b="0" i="0" u="none" strike="noStrike" cap="none" dirty="0">
              <a:solidFill>
                <a:schemeClr val="dk1"/>
              </a:solidFill>
              <a:cs typeface="Roboto"/>
              <a:sym typeface="Roboto"/>
            </a:endParaRPr>
          </a:p>
          <a:p>
            <a:pPr marL="560070" marR="0" lvl="1" indent="-293369"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latin typeface="Times New Roman" pitchFamily="18" charset="0"/>
                <a:ea typeface="新細明體" pitchFamily="18" charset="-120"/>
                <a:cs typeface="Roboto"/>
                <a:sym typeface="Roboto"/>
              </a:rPr>
              <a:t>以程式源碼傳遞</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marL="560070" marR="0" lvl="1" indent="-293369" algn="l" rtl="0">
              <a:spcBef>
                <a:spcPts val="480"/>
              </a:spcBef>
              <a:spcAft>
                <a:spcPts val="0"/>
              </a:spcAft>
              <a:buClr>
                <a:schemeClr val="accent1"/>
              </a:buClr>
              <a:buSzPct val="85000"/>
              <a:buFont typeface="Arial"/>
              <a:buChar char="•"/>
            </a:pPr>
            <a:r>
              <a:rPr lang="zh-TW" altLang="en-US" sz="2400" dirty="0" smtClean="0">
                <a:latin typeface="Times New Roman" pitchFamily="18" charset="0"/>
                <a:ea typeface="新細明體" pitchFamily="18" charset="-120"/>
              </a:rPr>
              <a:t>以二進位執行檔傳遞</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marL="560070" marR="0" lvl="1" indent="-293369" algn="l" rtl="0">
              <a:spcBef>
                <a:spcPts val="480"/>
              </a:spcBef>
              <a:buClr>
                <a:schemeClr val="accent1"/>
              </a:buClr>
              <a:buSzPct val="85000"/>
              <a:buFont typeface="Arial"/>
              <a:buChar char="•"/>
            </a:pPr>
            <a:r>
              <a:rPr lang="zh-TW" altLang="en-US" sz="2400" b="0" i="0" u="none" strike="noStrike" cap="none" dirty="0" smtClean="0">
                <a:solidFill>
                  <a:schemeClr val="dk1"/>
                </a:solidFill>
                <a:latin typeface="Times New Roman" pitchFamily="18" charset="0"/>
                <a:ea typeface="新細明體" pitchFamily="18" charset="-120"/>
                <a:cs typeface="Roboto"/>
                <a:sym typeface="Roboto"/>
              </a:rPr>
              <a:t>預載到硬體裡</a:t>
            </a:r>
            <a:endParaRPr lang="en-US" sz="24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檢測你的了解程度</a:t>
            </a:r>
            <a:endParaRPr lang="en-US" sz="4000" b="0" i="0" u="none" strike="noStrike" cap="none" dirty="0">
              <a:solidFill>
                <a:schemeClr val="dk2"/>
              </a:solidFill>
              <a:latin typeface="Roboto"/>
              <a:ea typeface="Roboto"/>
              <a:cs typeface="Roboto"/>
              <a:sym typeface="Roboto"/>
            </a:endParaRP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合併</a:t>
            </a:r>
            <a:r>
              <a:rPr lang="en-US" altLang="zh-TW" dirty="0" smtClean="0"/>
              <a:t>(</a:t>
            </a:r>
            <a:r>
              <a:rPr lang="en-US" dirty="0" smtClean="0"/>
              <a:t>Incorporation)</a:t>
            </a:r>
            <a:r>
              <a:rPr lang="zh-TW" altLang="en-US" dirty="0" smtClean="0"/>
              <a:t>是什麼？</a:t>
            </a:r>
          </a:p>
          <a:p>
            <a:pPr lvl="0" indent="-182880">
              <a:spcBef>
                <a:spcPts val="0"/>
              </a:spcBef>
            </a:pPr>
            <a:r>
              <a:rPr lang="zh-TW" altLang="en-US" dirty="0" smtClean="0"/>
              <a:t>連結</a:t>
            </a:r>
            <a:r>
              <a:rPr lang="en-US" altLang="zh-TW" dirty="0" smtClean="0"/>
              <a:t>(</a:t>
            </a:r>
            <a:r>
              <a:rPr lang="en-US" dirty="0" smtClean="0"/>
              <a:t>Linking)</a:t>
            </a:r>
            <a:r>
              <a:rPr lang="zh-TW" altLang="en-US" dirty="0" smtClean="0"/>
              <a:t>是什麼？</a:t>
            </a:r>
          </a:p>
          <a:p>
            <a:pPr lvl="0" indent="-182880">
              <a:spcBef>
                <a:spcPts val="0"/>
              </a:spcBef>
            </a:pPr>
            <a:r>
              <a:rPr lang="zh-TW" altLang="en-US" dirty="0" smtClean="0"/>
              <a:t>修改</a:t>
            </a:r>
            <a:r>
              <a:rPr lang="en-US" altLang="zh-TW" dirty="0" smtClean="0"/>
              <a:t>(</a:t>
            </a:r>
            <a:r>
              <a:rPr lang="en-US" dirty="0" smtClean="0"/>
              <a:t>Modification)</a:t>
            </a:r>
            <a:r>
              <a:rPr lang="zh-TW" altLang="en-US" dirty="0" smtClean="0"/>
              <a:t>是什麼？</a:t>
            </a:r>
          </a:p>
          <a:p>
            <a:pPr lvl="0" indent="-182880">
              <a:spcBef>
                <a:spcPts val="0"/>
              </a:spcBef>
            </a:pPr>
            <a:r>
              <a:rPr lang="zh-TW" altLang="en-US" dirty="0" smtClean="0"/>
              <a:t>轉變</a:t>
            </a:r>
            <a:r>
              <a:rPr lang="en-US" altLang="zh-TW" dirty="0" smtClean="0"/>
              <a:t>(</a:t>
            </a:r>
            <a:r>
              <a:rPr lang="en-US" dirty="0" smtClean="0"/>
              <a:t>Translation)</a:t>
            </a:r>
            <a:r>
              <a:rPr lang="zh-TW" altLang="en-US" dirty="0" smtClean="0"/>
              <a:t>是什麼？</a:t>
            </a:r>
          </a:p>
          <a:p>
            <a:pPr lvl="0" indent="-182880">
              <a:spcBef>
                <a:spcPts val="0"/>
              </a:spcBef>
            </a:pPr>
            <a:r>
              <a:rPr lang="zh-TW" altLang="en-US" dirty="0" smtClean="0"/>
              <a:t>評估散布的重要要素是什麼？</a:t>
            </a:r>
            <a:endParaRPr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smtClean="0"/>
              <a:t>章節五</a:t>
            </a:r>
            <a:endParaRPr lang="en-US" sz="3200" b="0" i="0" u="none" strike="noStrike" cap="none" dirty="0">
              <a:solidFill>
                <a:schemeClr val="lt2"/>
              </a:solidFill>
              <a:latin typeface="Roboto"/>
              <a:ea typeface="Roboto"/>
              <a:cs typeface="Roboto"/>
              <a:sym typeface="Roboto"/>
            </a:endParaRP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zh-TW" altLang="en-US" dirty="0" smtClean="0"/>
              <a:t>進行自由開源軟體審核</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自由開源軟體審核</a:t>
            </a:r>
            <a:endParaRPr lang="en-US" sz="4000" b="0" i="0" u="none" strike="noStrike" cap="none" dirty="0">
              <a:solidFill>
                <a:schemeClr val="dk2"/>
              </a:solidFill>
              <a:cs typeface="Roboto"/>
              <a:sym typeface="Roboto"/>
            </a:endParaRP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400" b="0" i="0" u="none" strike="noStrike" cap="none" dirty="0" smtClean="0">
                <a:solidFill>
                  <a:schemeClr val="dk1"/>
                </a:solidFill>
                <a:cs typeface="Roboto"/>
                <a:sym typeface="Roboto"/>
              </a:rPr>
              <a:t>在專案及產品管理與工程師，已就推薦的自由開源軟體元件進行可用性及品質的審核後，使用該選定元件牽涉到的權利與義務關係之審核，應被啟動。</a:t>
            </a:r>
            <a:endParaRPr lang="en-US" altLang="zh-TW" dirty="0" smtClean="0"/>
          </a:p>
          <a:p>
            <a:pPr lvl="0" indent="-182880">
              <a:spcBef>
                <a:spcPts val="0"/>
              </a:spcBef>
            </a:pPr>
            <a:r>
              <a:rPr lang="zh-TW" altLang="en-US" dirty="0" smtClean="0"/>
              <a:t>蒐集相關資訊</a:t>
            </a:r>
            <a:endParaRPr lang="en-US" sz="2400" b="0" i="0" u="none" strike="noStrike" cap="none" dirty="0">
              <a:solidFill>
                <a:schemeClr val="dk1"/>
              </a:solidFill>
              <a:cs typeface="Roboto"/>
              <a:sym typeface="Roboto"/>
            </a:endParaRPr>
          </a:p>
          <a:p>
            <a:pPr indent="-182880"/>
            <a:r>
              <a:rPr lang="zh-TW" altLang="en-US" i="1" dirty="0" smtClean="0"/>
              <a:t>自由開源軟體審核</a:t>
            </a:r>
            <a:r>
              <a:rPr lang="zh-TW" altLang="en-US" dirty="0" smtClean="0"/>
              <a:t>流程，是自由開源軟體合規專案的關鍵元素。透過此流程，公司得以分析其採用的自由開源軟體，並理解其權利與義務關係。</a:t>
            </a:r>
            <a:endParaRPr lang="en-US" sz="2400" b="0" i="0" u="none" strike="noStrike" cap="none" dirty="0">
              <a:solidFill>
                <a:schemeClr val="dk1"/>
              </a:solidFill>
              <a:cs typeface="Roboto"/>
              <a:sym typeface="Roboto"/>
            </a:endParaRPr>
          </a:p>
          <a:p>
            <a:pPr indent="-182880"/>
            <a:r>
              <a:rPr lang="zh-TW" altLang="en-US" dirty="0" smtClean="0"/>
              <a:t>自由開源軟體審核流程，包含以下幾個步驟：</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蒐集相關資訊</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dirty="0" smtClean="0">
                <a:latin typeface="Times New Roman" pitchFamily="18" charset="0"/>
                <a:ea typeface="新細明體" pitchFamily="18" charset="-120"/>
              </a:rPr>
              <a:t>分析並理解授權的義務性規定</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提供與</a:t>
            </a:r>
            <a:r>
              <a:rPr lang="zh-TW" altLang="en-US" dirty="0" smtClean="0">
                <a:latin typeface="Times New Roman" pitchFamily="18" charset="0"/>
                <a:ea typeface="新細明體" pitchFamily="18" charset="-120"/>
              </a:rPr>
              <a:t>公司政策與商業目標相合的使用指導</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啟動自由開源軟體審核</a:t>
            </a:r>
            <a:endParaRPr lang="en-US" sz="4000" b="0" i="0" u="none" strike="noStrike" cap="none" dirty="0">
              <a:solidFill>
                <a:schemeClr val="dk2"/>
              </a:solidFill>
              <a:latin typeface="Roboto"/>
              <a:ea typeface="Roboto"/>
              <a:cs typeface="Roboto"/>
              <a:sym typeface="Roboto"/>
            </a:endParaRP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lvl="0">
              <a:buClr>
                <a:schemeClr val="accent1"/>
              </a:buClr>
              <a:buSzPct val="25000"/>
            </a:pPr>
            <a:r>
              <a:rPr lang="zh-TW" altLang="en-US" sz="2400" dirty="0" smtClean="0">
                <a:solidFill>
                  <a:schemeClr val="dk1"/>
                </a:solidFill>
                <a:latin typeface="Times New Roman" pitchFamily="18" charset="0"/>
                <a:ea typeface="新細明體" pitchFamily="18" charset="-120"/>
                <a:cs typeface="Roboto"/>
                <a:sym typeface="Roboto"/>
              </a:rPr>
              <a:t>任何在公司裡職司與自由開源軟體有關的人，都應該能夠啟動自由開源軟體審核，包括專案或產品管理人員、工程師，以及法務。</a:t>
            </a:r>
            <a:endParaRPr lang="en-US" sz="2400" dirty="0">
              <a:solidFill>
                <a:schemeClr val="dk1"/>
              </a:solidFill>
              <a:latin typeface="Times New Roman" pitchFamily="18" charset="0"/>
              <a:ea typeface="新細明體" pitchFamily="18" charset="-120"/>
              <a:cs typeface="Roboto"/>
              <a:sym typeface="Roboto"/>
            </a:endParaRPr>
          </a:p>
          <a:p>
            <a:pPr lvl="0">
              <a:spcBef>
                <a:spcPts val="480"/>
              </a:spcBef>
              <a:buClr>
                <a:schemeClr val="accent1"/>
              </a:buClr>
              <a:buSzPct val="25000"/>
            </a:pPr>
            <a:r>
              <a:rPr lang="zh-TW" altLang="en-US" sz="2400" i="1" dirty="0" smtClean="0">
                <a:solidFill>
                  <a:schemeClr val="dk1"/>
                </a:solidFill>
                <a:latin typeface="Times New Roman" pitchFamily="18" charset="0"/>
                <a:ea typeface="新細明體" pitchFamily="18" charset="-120"/>
                <a:cs typeface="Roboto"/>
                <a:sym typeface="Roboto"/>
              </a:rPr>
              <a:t>注意：此流程通常會在，基於自由開源軟體的新軟體被工程師或外部承包商選用時啟動。</a:t>
            </a: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smtClean="0">
                <a:solidFill>
                  <a:srgbClr val="808080"/>
                </a:solidFill>
                <a:latin typeface="Roboto"/>
                <a:ea typeface="Roboto"/>
                <a:cs typeface="Roboto"/>
                <a:sym typeface="Roboto"/>
              </a:rPr>
              <a:t>啟動自由開源軟體審核</a:t>
            </a:r>
            <a:endParaRPr lang="en-US" sz="2400" b="1" dirty="0">
              <a:solidFill>
                <a:srgbClr val="808080"/>
              </a:solidFill>
              <a:latin typeface="Roboto"/>
              <a:ea typeface="Roboto"/>
              <a:cs typeface="Roboto"/>
              <a:sym typeface="Roboto"/>
            </a:endParaRP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產品經理</a:t>
                </a:r>
                <a:endParaRPr lang="en-US" sz="1200" dirty="0">
                  <a:solidFill>
                    <a:srgbClr val="333333"/>
                  </a:solidFill>
                  <a:latin typeface="Roboto"/>
                  <a:ea typeface="Roboto"/>
                  <a:cs typeface="Roboto"/>
                  <a:sym typeface="Roboto"/>
                </a:endParaRP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專案經理</a:t>
                </a:r>
                <a:endParaRPr lang="en-US" sz="1200" dirty="0">
                  <a:solidFill>
                    <a:srgbClr val="333333"/>
                  </a:solidFill>
                  <a:latin typeface="Roboto"/>
                  <a:ea typeface="Roboto"/>
                  <a:cs typeface="Roboto"/>
                  <a:sym typeface="Roboto"/>
                </a:endParaRP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工程師</a:t>
              </a:r>
              <a:endParaRPr lang="en-US" sz="1200" dirty="0">
                <a:solidFill>
                  <a:srgbClr val="333333"/>
                </a:solidFill>
                <a:latin typeface="Roboto"/>
                <a:ea typeface="Roboto"/>
                <a:cs typeface="Roboto"/>
                <a:sym typeface="Roboto"/>
              </a:endParaRP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你需要蒐集哪些資訊？</a:t>
            </a:r>
            <a:endParaRPr lang="en-US" sz="4000" b="0" i="0" u="none" strike="noStrike" cap="none" dirty="0">
              <a:solidFill>
                <a:schemeClr val="dk2"/>
              </a:solidFill>
              <a:cs typeface="Roboto"/>
              <a:sym typeface="Roboto"/>
            </a:endParaRP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在分析自由開源軟體使用時，你需要蒐集關於自由開源軟體元件辨識資訊，它的來源，及能被如何使用。這些資訊可能包括：</a:t>
            </a:r>
            <a:endParaRPr lang="en-US" sz="2400" b="0" i="0" u="none" strike="noStrike" cap="none" dirty="0">
              <a:solidFill>
                <a:schemeClr val="dk1"/>
              </a:solidFill>
              <a:latin typeface="Roboto"/>
              <a:ea typeface="Roboto"/>
              <a:cs typeface="Roboto"/>
              <a:sym typeface="Roboto"/>
            </a:endParaRPr>
          </a:p>
        </p:txBody>
      </p:sp>
      <p:graphicFrame>
        <p:nvGraphicFramePr>
          <p:cNvPr id="383" name="Shape 383"/>
          <p:cNvGraphicFramePr/>
          <p:nvPr/>
        </p:nvGraphicFramePr>
        <p:xfrm>
          <a:off x="952500" y="2854350"/>
          <a:ext cx="10287000" cy="30632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套件名稱</a:t>
                      </a:r>
                      <a:r>
                        <a:rPr lang="en-US" altLang="zh-TW" sz="1400" baseline="0" dirty="0" smtClean="0">
                          <a:latin typeface="Times New Roman" pitchFamily="18" charset="0"/>
                          <a:ea typeface="新細明體" pitchFamily="18" charset="-120"/>
                          <a:cs typeface="Roboto"/>
                          <a:sym typeface="Roboto"/>
                        </a:rPr>
                        <a:t>(</a:t>
                      </a:r>
                      <a:r>
                        <a:rPr lang="en-US" sz="1400" baseline="0" dirty="0" smtClean="0">
                          <a:latin typeface="Times New Roman" pitchFamily="18" charset="0"/>
                          <a:ea typeface="新細明體" pitchFamily="18" charset="-120"/>
                          <a:cs typeface="Roboto"/>
                          <a:sym typeface="Roboto"/>
                        </a:rPr>
                        <a:t>Package name)</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與套件相關的社群狀態</a:t>
                      </a:r>
                      <a:r>
                        <a:rPr lang="en-US" altLang="zh-TW" sz="1400" baseline="0" dirty="0" smtClean="0">
                          <a:latin typeface="Times New Roman" pitchFamily="18" charset="0"/>
                          <a:ea typeface="新細明體" pitchFamily="18" charset="-120"/>
                          <a:cs typeface="Roboto"/>
                          <a:sym typeface="Roboto"/>
                        </a:rPr>
                        <a:t>(</a:t>
                      </a:r>
                      <a:r>
                        <a:rPr lang="zh-TW" altLang="en-US" sz="1400" baseline="0" dirty="0" smtClean="0">
                          <a:latin typeface="Times New Roman" pitchFamily="18" charset="0"/>
                          <a:ea typeface="新細明體" pitchFamily="18" charset="-120"/>
                          <a:cs typeface="Roboto"/>
                          <a:sym typeface="Roboto"/>
                        </a:rPr>
                        <a:t>活動、各種成員狀況、回應程度</a:t>
                      </a:r>
                      <a:r>
                        <a:rPr lang="en-US" altLang="zh-TW" sz="1400" baseline="0" dirty="0" smtClean="0">
                          <a:latin typeface="Times New Roman" pitchFamily="18" charset="0"/>
                          <a:ea typeface="新細明體" pitchFamily="18" charset="-120"/>
                          <a:cs typeface="Roboto"/>
                          <a:sym typeface="Roboto"/>
                        </a:rPr>
                        <a:t>)</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版本</a:t>
                      </a:r>
                      <a:r>
                        <a:rPr lang="en-US" altLang="zh-TW" sz="1400" baseline="0" dirty="0" smtClean="0">
                          <a:latin typeface="Times New Roman" pitchFamily="18" charset="0"/>
                          <a:ea typeface="新細明體" pitchFamily="18" charset="-120"/>
                          <a:cs typeface="Roboto"/>
                          <a:sym typeface="Roboto"/>
                        </a:rPr>
                        <a:t>(</a:t>
                      </a:r>
                      <a:r>
                        <a:rPr lang="en-US" sz="1400" baseline="0" dirty="0" smtClean="0">
                          <a:latin typeface="Times New Roman" pitchFamily="18" charset="0"/>
                          <a:ea typeface="新細明體" pitchFamily="18" charset="-120"/>
                          <a:cs typeface="Roboto"/>
                          <a:sym typeface="Roboto"/>
                        </a:rPr>
                        <a:t>Version)</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下載或源碼網址</a:t>
                      </a:r>
                      <a:r>
                        <a:rPr lang="en-US" altLang="zh-TW" sz="1400" baseline="0" dirty="0" smtClean="0">
                          <a:latin typeface="Times New Roman" pitchFamily="18" charset="0"/>
                          <a:ea typeface="新細明體" pitchFamily="18" charset="-120"/>
                          <a:cs typeface="Roboto"/>
                          <a:sym typeface="Roboto"/>
                        </a:rPr>
                        <a:t>(</a:t>
                      </a:r>
                      <a:r>
                        <a:rPr lang="en-US" sz="1400" baseline="0" dirty="0" smtClean="0">
                          <a:latin typeface="Times New Roman" pitchFamily="18" charset="0"/>
                          <a:ea typeface="新細明體" pitchFamily="18" charset="-120"/>
                          <a:cs typeface="Roboto"/>
                          <a:sym typeface="Roboto"/>
                        </a:rPr>
                        <a:t>URL)</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著作權利人</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授權條款及授權條款網址</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姓名標示及其他聲明和其網址</a:t>
                      </a:r>
                      <a:endParaRPr lang="en-US" sz="1400" baseline="0" dirty="0">
                        <a:latin typeface="Times New Roman" pitchFamily="18" charset="0"/>
                        <a:ea typeface="新細明體" pitchFamily="18" charset="-120"/>
                        <a:cs typeface="Roboto"/>
                        <a:sym typeface="Roboto"/>
                      </a:endParaRPr>
                    </a:p>
                    <a:p>
                      <a:pPr marL="457200" lvl="0" indent="-342900" rtl="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對於修改部分的描述</a:t>
                      </a:r>
                      <a:endParaRPr lang="en-US" sz="1400" baseline="0" dirty="0">
                        <a:latin typeface="Times New Roman" pitchFamily="18" charset="0"/>
                        <a:ea typeface="新細明體" pitchFamily="18" charset="-120"/>
                        <a:cs typeface="Roboto"/>
                        <a:sym typeface="Roboto"/>
                      </a:endParaRPr>
                    </a:p>
                  </a:txBody>
                  <a:tcPr marL="91425" marR="91425" marT="91425" marB="91425"/>
                </a:tc>
                <a:tc>
                  <a:txBody>
                    <a:bodyPr/>
                    <a:lstStyle/>
                    <a:p>
                      <a:pPr marL="457200" lvl="0" indent="-342900" rtl="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相依性清單</a:t>
                      </a:r>
                      <a:r>
                        <a:rPr lang="en-US" altLang="zh-TW" sz="1400" baseline="0" dirty="0" smtClean="0">
                          <a:latin typeface="Times New Roman" pitchFamily="18" charset="0"/>
                          <a:ea typeface="新細明體" pitchFamily="18" charset="-120"/>
                          <a:cs typeface="Roboto"/>
                          <a:sym typeface="Roboto"/>
                        </a:rPr>
                        <a:t>(</a:t>
                      </a:r>
                      <a:r>
                        <a:rPr lang="en-US" sz="1400" baseline="0" dirty="0" smtClean="0">
                          <a:latin typeface="Times New Roman" pitchFamily="18" charset="0"/>
                          <a:ea typeface="新細明體" pitchFamily="18" charset="-120"/>
                          <a:cs typeface="Roboto"/>
                          <a:sym typeface="Roboto"/>
                        </a:rPr>
                        <a:t>List </a:t>
                      </a:r>
                      <a:r>
                        <a:rPr lang="en-US" sz="1400" baseline="0" dirty="0">
                          <a:latin typeface="Times New Roman" pitchFamily="18" charset="0"/>
                          <a:ea typeface="新細明體" pitchFamily="18" charset="-120"/>
                          <a:cs typeface="Roboto"/>
                          <a:sym typeface="Roboto"/>
                        </a:rPr>
                        <a:t>of </a:t>
                      </a:r>
                      <a:r>
                        <a:rPr lang="en-US" sz="1400" baseline="0" dirty="0" smtClean="0">
                          <a:latin typeface="Times New Roman" pitchFamily="18" charset="0"/>
                          <a:ea typeface="新細明體" pitchFamily="18" charset="-120"/>
                          <a:cs typeface="Roboto"/>
                          <a:sym typeface="Roboto"/>
                        </a:rPr>
                        <a:t>dependencies)</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在產品中的用途</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第一個包含此套件的發布產品</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程式源碼被維護的位置</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在之前的其他脈絡是否已被同意使用</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是否是由外部承包商處取得</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開發團隊的接觸點</a:t>
                      </a:r>
                      <a:endParaRPr lang="en-US" sz="1400" baseline="0" dirty="0">
                        <a:latin typeface="Times New Roman" pitchFamily="18" charset="0"/>
                        <a:ea typeface="新細明體" pitchFamily="18" charset="-120"/>
                        <a:cs typeface="Roboto"/>
                        <a:sym typeface="Roboto"/>
                      </a:endParaRPr>
                    </a:p>
                    <a:p>
                      <a:pPr marL="457200" lvl="0" indent="-342900" rtl="0">
                        <a:lnSpc>
                          <a:spcPct val="150000"/>
                        </a:lnSpc>
                        <a:spcBef>
                          <a:spcPts val="0"/>
                        </a:spcBef>
                        <a:buSzPct val="100000"/>
                        <a:buFont typeface="Roboto"/>
                        <a:buChar char="●"/>
                      </a:pPr>
                      <a:r>
                        <a:rPr lang="zh-TW" altLang="en-US" sz="1400" baseline="0" dirty="0" smtClean="0">
                          <a:latin typeface="Times New Roman" pitchFamily="18" charset="0"/>
                          <a:ea typeface="新細明體" pitchFamily="18" charset="-120"/>
                          <a:cs typeface="Roboto"/>
                          <a:sym typeface="Roboto"/>
                        </a:rPr>
                        <a:t>著作權聲明、姓名標示，供應商修改部分的程式源碼</a:t>
                      </a:r>
                      <a:r>
                        <a:rPr lang="en-US" altLang="zh-TW" sz="1400" baseline="0" dirty="0" smtClean="0">
                          <a:latin typeface="Times New Roman" pitchFamily="18" charset="0"/>
                          <a:ea typeface="新細明體" pitchFamily="18" charset="-120"/>
                          <a:cs typeface="Roboto"/>
                          <a:sym typeface="Roboto"/>
                        </a:rPr>
                        <a:t>(</a:t>
                      </a:r>
                      <a:r>
                        <a:rPr lang="zh-TW" altLang="en-US" sz="1400" baseline="0" dirty="0" smtClean="0">
                          <a:latin typeface="Times New Roman" pitchFamily="18" charset="0"/>
                          <a:ea typeface="新細明體" pitchFamily="18" charset="-120"/>
                          <a:cs typeface="Roboto"/>
                          <a:sym typeface="Roboto"/>
                        </a:rPr>
                        <a:t>若授權義務性要求須被滿足的話</a:t>
                      </a:r>
                      <a:r>
                        <a:rPr lang="en-US" altLang="zh-TW" sz="1400" baseline="0" dirty="0" smtClean="0">
                          <a:latin typeface="Times New Roman" pitchFamily="18" charset="0"/>
                          <a:ea typeface="新細明體" pitchFamily="18" charset="-120"/>
                          <a:cs typeface="Roboto"/>
                          <a:sym typeface="Roboto"/>
                        </a:rPr>
                        <a:t>)</a:t>
                      </a:r>
                      <a:endParaRPr lang="zh-TW" altLang="en-US" sz="1400" baseline="0" dirty="0" smtClean="0">
                        <a:latin typeface="Times New Roman" pitchFamily="18" charset="0"/>
                        <a:ea typeface="新細明體" pitchFamily="18" charset="-120"/>
                        <a:cs typeface="Roboto"/>
                        <a:sym typeface="Roboto"/>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自由開源軟體審核團隊</a:t>
            </a:r>
            <a:endParaRPr lang="en-US" sz="4000" b="0" i="0" u="none" strike="noStrike" cap="none" dirty="0">
              <a:solidFill>
                <a:schemeClr val="dk2"/>
              </a:solidFill>
              <a:cs typeface="Roboto"/>
              <a:sym typeface="Roboto"/>
            </a:endParaRP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000" dirty="0" smtClean="0"/>
              <a:t>自由開源軟體審核團隊，包括支援、指導、協調及審核自由開源軟體使用的公司代表們。這些代表或會包含：</a:t>
            </a:r>
            <a:endParaRPr lang="en-US" sz="2000" b="0" i="0" u="none" strike="noStrike" cap="none" dirty="0">
              <a:solidFill>
                <a:schemeClr val="dk1"/>
              </a:solidFill>
              <a:cs typeface="Roboto"/>
              <a:sym typeface="Roboto"/>
            </a:endParaRPr>
          </a:p>
          <a:p>
            <a:pPr lvl="0" indent="-182880">
              <a:lnSpc>
                <a:spcPct val="130000"/>
              </a:lnSpc>
              <a:spcBef>
                <a:spcPts val="400"/>
              </a:spcBef>
            </a:pPr>
            <a:r>
              <a:rPr lang="zh-TW" altLang="en-US" sz="1800" dirty="0" smtClean="0"/>
              <a:t>辨識與評估授權義務性規定的法務小組</a:t>
            </a:r>
            <a:endParaRPr lang="en-US" sz="1800" b="0" i="0" u="none" strike="noStrike" cap="none" dirty="0">
              <a:solidFill>
                <a:schemeClr val="dk1"/>
              </a:solidFill>
              <a:cs typeface="Roboto"/>
              <a:sym typeface="Roboto"/>
            </a:endParaRPr>
          </a:p>
          <a:p>
            <a:pPr lvl="0" indent="-182880">
              <a:lnSpc>
                <a:spcPct val="130000"/>
              </a:lnSpc>
              <a:spcBef>
                <a:spcPts val="400"/>
              </a:spcBef>
            </a:pPr>
            <a:r>
              <a:rPr lang="zh-TW" altLang="en-US" sz="1800" dirty="0" smtClean="0"/>
              <a:t>支援源碼掃描及工具輔助，以協助辨識與追蹤自由開源軟體使用的掃描小組</a:t>
            </a:r>
            <a:endParaRPr lang="en-US" sz="1800" b="0" i="0" u="none" strike="noStrike" cap="none" dirty="0">
              <a:solidFill>
                <a:schemeClr val="dk1"/>
              </a:solidFill>
              <a:cs typeface="Roboto"/>
              <a:sym typeface="Roboto"/>
            </a:endParaRPr>
          </a:p>
          <a:p>
            <a:pPr lvl="0" indent="-182880">
              <a:lnSpc>
                <a:spcPct val="130000"/>
              </a:lnSpc>
              <a:spcBef>
                <a:spcPts val="400"/>
              </a:spcBef>
            </a:pPr>
            <a:r>
              <a:rPr lang="zh-TW" altLang="en-US" sz="1800" dirty="0" smtClean="0"/>
              <a:t>與企業利益、商業授權、出口規範等等部門共工，而可能會被自由開源軟體使用影響到的工程專家群</a:t>
            </a:r>
            <a:endParaRPr lang="en-US" sz="1800" b="0" i="0" u="none" strike="noStrike" cap="none" dirty="0">
              <a:solidFill>
                <a:schemeClr val="dk1"/>
              </a:solidFill>
              <a:cs typeface="Roboto"/>
              <a:sym typeface="Roboto"/>
            </a:endParaRP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smtClean="0">
                <a:solidFill>
                  <a:srgbClr val="808080"/>
                </a:solidFill>
                <a:latin typeface="Roboto"/>
                <a:ea typeface="Roboto"/>
                <a:cs typeface="Roboto"/>
                <a:sym typeface="Roboto"/>
              </a:rPr>
              <a:t>啟動自由開源軟體審核</a:t>
            </a:r>
            <a:endParaRPr lang="en-US" sz="2400" b="1" dirty="0">
              <a:solidFill>
                <a:srgbClr val="808080"/>
              </a:solidFill>
              <a:latin typeface="Roboto"/>
              <a:ea typeface="Roboto"/>
              <a:cs typeface="Roboto"/>
              <a:sym typeface="Roboto"/>
            </a:endParaRP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產品經理</a:t>
                </a:r>
                <a:endParaRPr lang="en-US" sz="1200" dirty="0">
                  <a:solidFill>
                    <a:srgbClr val="333333"/>
                  </a:solidFill>
                  <a:latin typeface="Roboto"/>
                  <a:ea typeface="Roboto"/>
                  <a:cs typeface="Roboto"/>
                  <a:sym typeface="Roboto"/>
                </a:endParaRP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專案經理</a:t>
                </a:r>
                <a:endParaRPr lang="en-US" sz="1200" dirty="0">
                  <a:solidFill>
                    <a:srgbClr val="333333"/>
                  </a:solidFill>
                  <a:latin typeface="Roboto"/>
                  <a:ea typeface="Roboto"/>
                  <a:cs typeface="Roboto"/>
                  <a:sym typeface="Roboto"/>
                </a:endParaRP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a:t>
              </a:r>
              <a:r>
                <a:rPr lang="zh-TW" altLang="en-US" sz="1200" dirty="0" smtClean="0">
                  <a:solidFill>
                    <a:srgbClr val="333333"/>
                  </a:solidFill>
                  <a:latin typeface="Roboto"/>
                  <a:ea typeface="Roboto"/>
                  <a:cs typeface="Roboto"/>
                  <a:sym typeface="Roboto"/>
                </a:rPr>
                <a:t>工程師</a:t>
              </a:r>
              <a:endParaRPr lang="en-US" sz="1200" dirty="0">
                <a:solidFill>
                  <a:srgbClr val="333333"/>
                </a:solidFill>
                <a:latin typeface="Roboto"/>
                <a:ea typeface="Roboto"/>
                <a:cs typeface="Roboto"/>
                <a:sym typeface="Roboto"/>
              </a:endParaRP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法務</a:t>
            </a:r>
            <a:endParaRPr lang="en-US" sz="1200" dirty="0">
              <a:solidFill>
                <a:srgbClr val="333333"/>
              </a:solidFill>
              <a:latin typeface="Roboto"/>
              <a:ea typeface="Roboto"/>
              <a:cs typeface="Roboto"/>
              <a:sym typeface="Roboto"/>
            </a:endParaRP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lvl="0" algn="r">
              <a:buSzPct val="25000"/>
            </a:pPr>
            <a:r>
              <a:rPr lang="zh-TW" altLang="en-US" sz="1200" dirty="0" smtClean="0">
                <a:solidFill>
                  <a:srgbClr val="333333"/>
                </a:solidFill>
                <a:latin typeface="Roboto"/>
                <a:ea typeface="Roboto"/>
                <a:cs typeface="Roboto"/>
                <a:sym typeface="Roboto"/>
              </a:rPr>
              <a:t>掃描</a:t>
            </a:r>
            <a:endParaRPr lang="en-US" sz="1200" dirty="0">
              <a:solidFill>
                <a:srgbClr val="333333"/>
              </a:solidFill>
              <a:latin typeface="Roboto"/>
              <a:ea typeface="Roboto"/>
              <a:cs typeface="Roboto"/>
              <a:sym typeface="Roboto"/>
            </a:endParaRP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專家</a:t>
            </a:r>
            <a:endParaRPr lang="en-US" sz="1200" dirty="0">
              <a:solidFill>
                <a:srgbClr val="333333"/>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分析自由開源軟體的使用提議</a:t>
            </a:r>
            <a:endParaRPr lang="en-US" sz="4000" b="0" i="0" u="none" strike="noStrike" cap="none" dirty="0">
              <a:solidFill>
                <a:schemeClr val="dk2"/>
              </a:solidFill>
              <a:latin typeface="Roboto"/>
              <a:ea typeface="Roboto"/>
              <a:cs typeface="Roboto"/>
              <a:sym typeface="Roboto"/>
            </a:endParaRP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000" dirty="0" smtClean="0"/>
              <a:t>自由開源軟體審核團隊，在提供議題指導之前，應先評估已蒐集資訊。這可能</a:t>
            </a:r>
            <a:r>
              <a:rPr lang="zh-TW" altLang="en-US" sz="2000" smtClean="0"/>
              <a:t>包括掃描程式源</a:t>
            </a:r>
            <a:r>
              <a:rPr lang="zh-TW" altLang="en-US" sz="2000" dirty="0" smtClean="0"/>
              <a:t>碼，以確認資訊的正確性。</a:t>
            </a:r>
          </a:p>
          <a:p>
            <a:pPr marL="0" marR="0" lvl="0" indent="0" algn="l" rtl="0">
              <a:spcBef>
                <a:spcPts val="400"/>
              </a:spcBef>
              <a:spcAft>
                <a:spcPts val="0"/>
              </a:spcAft>
              <a:buClr>
                <a:schemeClr val="accent1"/>
              </a:buClr>
              <a:buSzPct val="25000"/>
              <a:buFont typeface="Arial"/>
              <a:buNone/>
            </a:pPr>
            <a:r>
              <a:rPr lang="zh-TW" altLang="en-US" sz="2000" b="0" i="0" u="none" strike="noStrike" cap="none" dirty="0" smtClean="0">
                <a:solidFill>
                  <a:schemeClr val="dk1"/>
                </a:solidFill>
                <a:cs typeface="Roboto"/>
                <a:sym typeface="Roboto"/>
              </a:rPr>
              <a:t>自由開源軟體審核團隊應考量：</a:t>
            </a:r>
            <a:endParaRPr lang="en-US" sz="2000" b="0" i="0" u="none" strike="noStrike" cap="none" dirty="0">
              <a:solidFill>
                <a:schemeClr val="dk1"/>
              </a:solidFill>
              <a:cs typeface="Roboto"/>
              <a:sym typeface="Roboto"/>
            </a:endParaRPr>
          </a:p>
          <a:p>
            <a:pPr lvl="0" indent="-182880">
              <a:spcBef>
                <a:spcPts val="400"/>
              </a:spcBef>
            </a:pPr>
            <a:r>
              <a:rPr lang="zh-TW" altLang="en-US" sz="1800" b="0" i="0" u="none" strike="noStrike" cap="none" dirty="0" smtClean="0">
                <a:solidFill>
                  <a:schemeClr val="dk1"/>
                </a:solidFill>
                <a:cs typeface="Roboto"/>
                <a:sym typeface="Roboto"/>
              </a:rPr>
              <a:t>程式碼及其相關資訊是否完整、一致，並且準確？</a:t>
            </a:r>
            <a:endParaRPr lang="en-US" sz="1800" b="0" i="0" u="none" strike="noStrike" cap="none" dirty="0">
              <a:solidFill>
                <a:schemeClr val="dk1"/>
              </a:solidFill>
              <a:cs typeface="Roboto"/>
              <a:sym typeface="Roboto"/>
            </a:endParaRPr>
          </a:p>
          <a:p>
            <a:pPr lvl="0" indent="-182880">
              <a:spcBef>
                <a:spcPts val="400"/>
              </a:spcBef>
            </a:pPr>
            <a:r>
              <a:rPr lang="zh-TW" altLang="en-US" sz="1800" dirty="0" smtClean="0"/>
              <a:t>聲稱的授權是否與程式碼檔案裡顯示的一致？</a:t>
            </a:r>
            <a:endParaRPr lang="en-US" sz="1800" b="0" i="0" u="none" strike="noStrike" cap="none" dirty="0">
              <a:solidFill>
                <a:schemeClr val="dk1"/>
              </a:solidFill>
              <a:cs typeface="Roboto"/>
              <a:sym typeface="Roboto"/>
            </a:endParaRPr>
          </a:p>
          <a:p>
            <a:pPr lvl="0" indent="-182880">
              <a:spcBef>
                <a:spcPts val="400"/>
              </a:spcBef>
            </a:pPr>
            <a:r>
              <a:rPr lang="zh-TW" altLang="en-US" sz="1800" b="0" i="0" u="none" strike="noStrike" cap="none" dirty="0" smtClean="0">
                <a:solidFill>
                  <a:schemeClr val="dk1"/>
                </a:solidFill>
                <a:cs typeface="Roboto"/>
                <a:sym typeface="Roboto"/>
              </a:rPr>
              <a:t>該</a:t>
            </a:r>
            <a:r>
              <a:rPr lang="zh-TW" altLang="en-US" sz="1800" dirty="0" smtClean="0"/>
              <a:t>授權是否容許與軟體裡的其他元件一起使用？</a:t>
            </a:r>
            <a:endParaRPr lang="en-US" sz="1800" b="0" i="0" u="none" strike="noStrike" cap="none" dirty="0">
              <a:solidFill>
                <a:schemeClr val="dk1"/>
              </a:solidFill>
              <a:cs typeface="Roboto"/>
              <a:sym typeface="Roboto"/>
            </a:endParaRPr>
          </a:p>
          <a:p>
            <a:pPr marL="0" marR="0" lvl="0" indent="0" algn="l" rtl="0">
              <a:spcBef>
                <a:spcPts val="400"/>
              </a:spcBef>
              <a:buClr>
                <a:schemeClr val="accent1"/>
              </a:buClr>
              <a:buSzPct val="25000"/>
              <a:buFont typeface="Arial"/>
              <a:buNone/>
            </a:pPr>
            <a:endParaRPr sz="2000" b="0" i="0" u="none" strike="noStrike" cap="none" dirty="0">
              <a:solidFill>
                <a:schemeClr val="dk1"/>
              </a:solidFill>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法務</a:t>
            </a:r>
            <a:endParaRPr lang="en-US" sz="1200" dirty="0">
              <a:solidFill>
                <a:srgbClr val="333333"/>
              </a:solidFill>
              <a:latin typeface="Roboto"/>
              <a:ea typeface="Roboto"/>
              <a:cs typeface="Roboto"/>
              <a:sym typeface="Roboto"/>
            </a:endParaRP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lvl="0" algn="r">
              <a:buSzPct val="25000"/>
            </a:pPr>
            <a:r>
              <a:rPr lang="zh-TW" altLang="en-US" sz="1200" dirty="0" smtClean="0">
                <a:solidFill>
                  <a:srgbClr val="333333"/>
                </a:solidFill>
                <a:latin typeface="Roboto"/>
                <a:ea typeface="Roboto"/>
                <a:cs typeface="Roboto"/>
                <a:sym typeface="Roboto"/>
              </a:rPr>
              <a:t>掃描</a:t>
            </a:r>
            <a:endParaRPr lang="en-US" sz="1200" dirty="0">
              <a:solidFill>
                <a:srgbClr val="333333"/>
              </a:solidFill>
              <a:latin typeface="Roboto"/>
              <a:ea typeface="Roboto"/>
              <a:cs typeface="Roboto"/>
              <a:sym typeface="Roboto"/>
            </a:endParaRP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專家</a:t>
            </a:r>
            <a:endParaRPr lang="en-US" sz="1200" dirty="0">
              <a:solidFill>
                <a:srgbClr val="333333"/>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zh-TW" altLang="en-US" sz="4000" b="0" i="0" u="none" strike="noStrike" cap="none" dirty="0" smtClean="0">
                <a:solidFill>
                  <a:srgbClr val="D2533C"/>
                </a:solidFill>
                <a:cs typeface="Roboto"/>
                <a:sym typeface="Roboto"/>
              </a:rPr>
              <a:t>程式源碼掃描工具</a:t>
            </a:r>
            <a:endParaRPr lang="en-US" sz="4000" b="0" i="0" u="none" strike="noStrike" cap="none" dirty="0">
              <a:solidFill>
                <a:srgbClr val="D2533C"/>
              </a:solidFill>
              <a:cs typeface="Roboto"/>
              <a:sym typeface="Roboto"/>
            </a:endParaRP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有許多不同的自動化開放源碼掃描工具。</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這些方案皆呼應到特定的需求 </a:t>
            </a:r>
            <a:r>
              <a:rPr lang="en-US" altLang="zh-TW" sz="2400" b="0" i="0" u="none" strike="noStrike" cap="none" dirty="0" smtClean="0">
                <a:solidFill>
                  <a:schemeClr val="dk1"/>
                </a:solidFill>
                <a:cs typeface="Roboto"/>
                <a:sym typeface="Roboto"/>
              </a:rPr>
              <a:t>– </a:t>
            </a:r>
            <a:r>
              <a:rPr lang="zh-TW" altLang="en-US" sz="2400" b="0" i="0" u="none" strike="noStrike" cap="none" dirty="0" smtClean="0">
                <a:solidFill>
                  <a:schemeClr val="dk1"/>
                </a:solidFill>
                <a:cs typeface="Roboto"/>
                <a:sym typeface="Roboto"/>
              </a:rPr>
              <a:t>也因為這個原因 </a:t>
            </a:r>
            <a:r>
              <a:rPr lang="en-US" altLang="zh-TW" dirty="0" smtClean="0"/>
              <a:t>– </a:t>
            </a:r>
            <a:r>
              <a:rPr lang="zh-TW" altLang="en-US" dirty="0" smtClean="0"/>
              <a:t>並無單一方案能解決所有可能的挑戰</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公司選擇與他們特定市場領域與產品最相合的方案</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許多公司兼採自動化工具及人工審核</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Char char="•"/>
            </a:pPr>
            <a:r>
              <a:rPr lang="zh-TW" altLang="en-US" dirty="0" smtClean="0"/>
              <a:t>自由供取用的開放源</a:t>
            </a:r>
            <a:r>
              <a:rPr lang="zh-TW" altLang="en-US" smtClean="0"/>
              <a:t>碼掃描工具 </a:t>
            </a:r>
            <a:r>
              <a:rPr lang="en-US" altLang="zh-TW" dirty="0" err="1" smtClean="0"/>
              <a:t>FOSSology</a:t>
            </a:r>
            <a:r>
              <a:rPr lang="en-US" altLang="zh-TW" dirty="0" smtClean="0"/>
              <a:t> </a:t>
            </a:r>
            <a:r>
              <a:rPr lang="zh-TW" altLang="en-US" dirty="0" smtClean="0"/>
              <a:t>是一個優良範例，這個項目是由 </a:t>
            </a:r>
            <a:r>
              <a:rPr lang="en-US" altLang="zh-TW" dirty="0" smtClean="0"/>
              <a:t>Linux Foundation </a:t>
            </a:r>
            <a:r>
              <a:rPr lang="zh-TW" altLang="en-US" dirty="0" smtClean="0"/>
              <a:t>所主持：</a:t>
            </a:r>
            <a:r>
              <a:rPr lang="en-US" sz="2400" b="0" i="0" u="none" strike="noStrike" cap="none" dirty="0">
                <a:solidFill>
                  <a:schemeClr val="dk1"/>
                </a:solidFill>
                <a:cs typeface="Roboto"/>
                <a:sym typeface="Roboto"/>
              </a:rPr>
              <a:t/>
            </a:r>
            <a:br>
              <a:rPr lang="en-US" sz="2400" b="0" i="0" u="none" strike="noStrike" cap="none" dirty="0">
                <a:solidFill>
                  <a:schemeClr val="dk1"/>
                </a:solidFill>
                <a:cs typeface="Roboto"/>
                <a:sym typeface="Roboto"/>
              </a:rPr>
            </a:br>
            <a:r>
              <a:rPr lang="en-US" sz="2000" b="0" i="0" u="sng" strike="noStrike" cap="none" dirty="0">
                <a:solidFill>
                  <a:schemeClr val="hlink"/>
                </a:solidFill>
                <a:cs typeface="Roboto Mono"/>
                <a:sym typeface="Roboto Mono"/>
                <a:hlinkClick r:id="rId3"/>
              </a:rPr>
              <a:t>https://www.fossology.org</a:t>
            </a:r>
            <a:r>
              <a:rPr lang="en-US" sz="2400" b="0" i="0" u="none" strike="noStrike" cap="none" dirty="0">
                <a:solidFill>
                  <a:schemeClr val="dk1"/>
                </a:solidFill>
                <a:cs typeface="Roboto"/>
                <a:sym typeface="Roboto"/>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透過自由開源軟體審核進行共工</a:t>
            </a:r>
            <a:endParaRPr lang="en-US" sz="4000" b="0" i="0" u="none" strike="noStrike" cap="none" dirty="0">
              <a:solidFill>
                <a:schemeClr val="dk2"/>
              </a:solidFill>
              <a:cs typeface="Roboto"/>
              <a:sym typeface="Roboto"/>
            </a:endParaRP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000" dirty="0" smtClean="0"/>
              <a:t>自由開源軟體審核流程跨越學科領域，包括工程、商務，以及法務團隊。它必須保持互動性，以確保所有那些團隊皆對議題有正確理解，並能建立明確的共享性指導文件。</a:t>
            </a:r>
            <a:endParaRPr lang="en-US" altLang="zh-TW" sz="2000" dirty="0" smtClean="0"/>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595802" y="2087563"/>
            <a:ext cx="2786082"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smtClean="0">
                <a:solidFill>
                  <a:srgbClr val="808080"/>
                </a:solidFill>
                <a:latin typeface="Roboto"/>
                <a:ea typeface="Roboto"/>
                <a:cs typeface="Roboto"/>
                <a:sym typeface="Roboto"/>
              </a:rPr>
              <a:t>啟動自由開源軟體審核</a:t>
            </a:r>
            <a:endParaRPr lang="en-US" sz="2400" b="1" dirty="0">
              <a:solidFill>
                <a:srgbClr val="808080"/>
              </a:solidFill>
              <a:latin typeface="Roboto"/>
              <a:ea typeface="Roboto"/>
              <a:cs typeface="Roboto"/>
              <a:sym typeface="Roboto"/>
            </a:endParaRP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產品經理</a:t>
                </a:r>
                <a:endParaRPr lang="en-US" sz="1200" dirty="0">
                  <a:solidFill>
                    <a:srgbClr val="333333"/>
                  </a:solidFill>
                  <a:latin typeface="Roboto"/>
                  <a:ea typeface="Roboto"/>
                  <a:cs typeface="Roboto"/>
                  <a:sym typeface="Roboto"/>
                </a:endParaRP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專案經理</a:t>
                </a:r>
                <a:endParaRPr lang="en-US" sz="1200" dirty="0">
                  <a:solidFill>
                    <a:srgbClr val="333333"/>
                  </a:solidFill>
                  <a:latin typeface="Roboto"/>
                  <a:ea typeface="Roboto"/>
                  <a:cs typeface="Roboto"/>
                  <a:sym typeface="Roboto"/>
                </a:endParaRP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a:t>
              </a:r>
              <a:r>
                <a:rPr lang="zh-TW" altLang="en-US" sz="1200" dirty="0" smtClean="0">
                  <a:solidFill>
                    <a:srgbClr val="333333"/>
                  </a:solidFill>
                  <a:latin typeface="Roboto"/>
                  <a:ea typeface="Roboto"/>
                  <a:cs typeface="Roboto"/>
                  <a:sym typeface="Roboto"/>
                </a:rPr>
                <a:t>工程師</a:t>
              </a:r>
              <a:endParaRPr lang="en-US" sz="1200" dirty="0">
                <a:solidFill>
                  <a:srgbClr val="333333"/>
                </a:solidFill>
                <a:latin typeface="Roboto"/>
                <a:ea typeface="Roboto"/>
                <a:cs typeface="Roboto"/>
                <a:sym typeface="Roboto"/>
              </a:endParaRP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法務</a:t>
            </a:r>
            <a:endParaRPr lang="en-US" sz="1200" dirty="0">
              <a:solidFill>
                <a:srgbClr val="333333"/>
              </a:solidFill>
              <a:latin typeface="Roboto"/>
              <a:ea typeface="Roboto"/>
              <a:cs typeface="Roboto"/>
              <a:sym typeface="Roboto"/>
            </a:endParaRPr>
          </a:p>
        </p:txBody>
      </p:sp>
      <p:sp>
        <p:nvSpPr>
          <p:cNvPr id="444" name="Shape 444"/>
          <p:cNvSpPr txBox="1"/>
          <p:nvPr/>
        </p:nvSpPr>
        <p:spPr>
          <a:xfrm>
            <a:off x="8278552" y="4178532"/>
            <a:ext cx="817844" cy="276996"/>
          </a:xfrm>
          <a:prstGeom prst="rect">
            <a:avLst/>
          </a:prstGeom>
          <a:noFill/>
          <a:ln>
            <a:noFill/>
          </a:ln>
        </p:spPr>
        <p:txBody>
          <a:bodyPr lIns="91425" tIns="45700" rIns="91425" bIns="45700" anchor="t" anchorCtr="0">
            <a:noAutofit/>
          </a:bodyPr>
          <a:lstStyle/>
          <a:p>
            <a:pPr lvl="0" algn="r">
              <a:buSzPct val="25000"/>
            </a:pPr>
            <a:r>
              <a:rPr lang="zh-TW" altLang="en-US" sz="1200" dirty="0" smtClean="0">
                <a:solidFill>
                  <a:srgbClr val="333333"/>
                </a:solidFill>
                <a:latin typeface="Roboto"/>
                <a:ea typeface="Roboto"/>
                <a:cs typeface="Roboto"/>
                <a:sym typeface="Roboto"/>
              </a:rPr>
              <a:t>掃描</a:t>
            </a:r>
            <a:endParaRPr lang="en-US" sz="1200" dirty="0">
              <a:solidFill>
                <a:srgbClr val="333333"/>
              </a:solidFill>
              <a:latin typeface="Roboto"/>
              <a:ea typeface="Roboto"/>
              <a:cs typeface="Roboto"/>
              <a:sym typeface="Roboto"/>
            </a:endParaRPr>
          </a:p>
        </p:txBody>
      </p:sp>
      <p:sp>
        <p:nvSpPr>
          <p:cNvPr id="445" name="Shape 445"/>
          <p:cNvSpPr txBox="1"/>
          <p:nvPr/>
        </p:nvSpPr>
        <p:spPr>
          <a:xfrm>
            <a:off x="8953520"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專家</a:t>
            </a:r>
            <a:endParaRPr lang="en-US" sz="1200" dirty="0">
              <a:solidFill>
                <a:srgbClr val="333333"/>
              </a:solidFill>
              <a:latin typeface="Roboto"/>
              <a:ea typeface="Roboto"/>
              <a:cs typeface="Roboto"/>
              <a:sym typeface="Roboto"/>
            </a:endParaRP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smtClean="0">
                <a:solidFill>
                  <a:srgbClr val="808080"/>
                </a:solidFill>
                <a:latin typeface="Roboto"/>
                <a:ea typeface="Roboto"/>
                <a:cs typeface="Roboto"/>
                <a:sym typeface="Roboto"/>
              </a:rPr>
              <a:t>共工</a:t>
            </a:r>
            <a:endParaRPr lang="en-US" sz="2400" b="1" dirty="0">
              <a:solidFill>
                <a:srgbClr val="808080"/>
              </a:solidFill>
              <a:latin typeface="Roboto"/>
              <a:ea typeface="Roboto"/>
              <a:cs typeface="Roboto"/>
              <a:sym typeface="Roboto"/>
            </a:endParaRP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smtClean="0">
                <a:solidFill>
                  <a:srgbClr val="808080"/>
                </a:solidFill>
                <a:latin typeface="Roboto"/>
                <a:ea typeface="Roboto"/>
                <a:cs typeface="Roboto"/>
                <a:sym typeface="Roboto"/>
              </a:rPr>
              <a:t>指導</a:t>
            </a:r>
            <a:endParaRPr lang="en-US" sz="2400" b="1" dirty="0">
              <a:solidFill>
                <a:srgbClr val="808080"/>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smtClean="0"/>
              <a:t>章節一</a:t>
            </a:r>
            <a:endParaRPr lang="en-US" sz="3200" b="0" i="0" u="none" strike="noStrike" cap="none" dirty="0">
              <a:solidFill>
                <a:schemeClr val="lt2"/>
              </a:solidFill>
              <a:latin typeface="Roboto"/>
              <a:ea typeface="Roboto"/>
              <a:cs typeface="Roboto"/>
              <a:sym typeface="Roboto"/>
            </a:endParaRP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zh-TW" altLang="en-US" sz="4800" b="0" i="0" u="none" strike="noStrike" cap="none" dirty="0" smtClean="0">
                <a:solidFill>
                  <a:schemeClr val="lt2"/>
                </a:solidFill>
                <a:cs typeface="Roboto Medium"/>
                <a:sym typeface="Roboto Medium"/>
              </a:rPr>
              <a:t>什麼是智慧財產？</a:t>
            </a:r>
            <a:endParaRPr lang="en-US" sz="4800" b="0" i="0" u="none" strike="noStrike" cap="none" dirty="0">
              <a:solidFill>
                <a:schemeClr val="lt2"/>
              </a:solidFill>
              <a:cs typeface="Roboto Medium"/>
              <a:sym typeface="Roboto Medium"/>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自由開源軟體審核的監督</a:t>
            </a:r>
            <a:endParaRPr lang="en-US" sz="4000" b="0" i="0" u="none" strike="noStrike" cap="none" dirty="0">
              <a:solidFill>
                <a:schemeClr val="dk2"/>
              </a:solidFill>
              <a:latin typeface="Roboto"/>
              <a:ea typeface="Roboto"/>
              <a:cs typeface="Roboto"/>
              <a:sym typeface="Roboto"/>
            </a:endParaRP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lvl="0">
              <a:buClr>
                <a:schemeClr val="accent1"/>
              </a:buClr>
              <a:buSzPct val="25000"/>
            </a:pPr>
            <a:r>
              <a:rPr lang="zh-TW" altLang="en-US" sz="2000" dirty="0" smtClean="0">
                <a:solidFill>
                  <a:schemeClr val="dk1"/>
                </a:solidFill>
                <a:latin typeface="Times New Roman" pitchFamily="18" charset="0"/>
                <a:ea typeface="新細明體" pitchFamily="18" charset="-120"/>
                <a:cs typeface="Roboto"/>
                <a:sym typeface="Roboto"/>
              </a:rPr>
              <a:t>自由開源軟體審核的流程，應該要有執行性的監督，以解決歧見，並核可最重要的決策。</a:t>
            </a:r>
            <a:endParaRPr lang="en-US" sz="2000" dirty="0">
              <a:solidFill>
                <a:schemeClr val="dk1"/>
              </a:solidFill>
              <a:latin typeface="Times New Roman" pitchFamily="18" charset="0"/>
              <a:ea typeface="新細明體" pitchFamily="18" charset="-120"/>
              <a:cs typeface="Roboto"/>
              <a:sym typeface="Roboto"/>
            </a:endParaRP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smtClean="0">
                <a:solidFill>
                  <a:srgbClr val="808080"/>
                </a:solidFill>
                <a:latin typeface="Roboto"/>
                <a:ea typeface="Roboto"/>
                <a:cs typeface="Roboto"/>
                <a:sym typeface="Roboto"/>
              </a:rPr>
              <a:t>啟動自由開源軟體審核</a:t>
            </a:r>
            <a:endParaRPr lang="en-US" sz="2400" b="1" dirty="0">
              <a:solidFill>
                <a:srgbClr val="808080"/>
              </a:solidFill>
              <a:latin typeface="Roboto"/>
              <a:ea typeface="Roboto"/>
              <a:cs typeface="Roboto"/>
              <a:sym typeface="Roboto"/>
            </a:endParaRP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產品經理</a:t>
                </a:r>
                <a:endParaRPr lang="en-US" sz="1200" dirty="0">
                  <a:solidFill>
                    <a:srgbClr val="333333"/>
                  </a:solidFill>
                  <a:latin typeface="Roboto"/>
                  <a:ea typeface="Roboto"/>
                  <a:cs typeface="Roboto"/>
                  <a:sym typeface="Roboto"/>
                </a:endParaRP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專案經理</a:t>
                </a:r>
                <a:endParaRPr lang="en-US" sz="1200" dirty="0">
                  <a:solidFill>
                    <a:srgbClr val="333333"/>
                  </a:solidFill>
                  <a:latin typeface="Roboto"/>
                  <a:ea typeface="Roboto"/>
                  <a:cs typeface="Roboto"/>
                  <a:sym typeface="Roboto"/>
                </a:endParaRP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a:t>
              </a:r>
              <a:r>
                <a:rPr lang="zh-TW" altLang="en-US" sz="1200" dirty="0" smtClean="0">
                  <a:solidFill>
                    <a:srgbClr val="333333"/>
                  </a:solidFill>
                  <a:latin typeface="Roboto"/>
                  <a:ea typeface="Roboto"/>
                  <a:cs typeface="Roboto"/>
                  <a:sym typeface="Roboto"/>
                </a:rPr>
                <a:t>工程師</a:t>
              </a:r>
              <a:endParaRPr lang="en-US" sz="1200" dirty="0">
                <a:solidFill>
                  <a:srgbClr val="333333"/>
                </a:solidFill>
                <a:latin typeface="Roboto"/>
                <a:ea typeface="Roboto"/>
                <a:cs typeface="Roboto"/>
                <a:sym typeface="Roboto"/>
              </a:endParaRP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法務</a:t>
            </a:r>
            <a:endParaRPr lang="en-US" sz="1200" dirty="0">
              <a:solidFill>
                <a:srgbClr val="333333"/>
              </a:solidFill>
              <a:latin typeface="Roboto"/>
              <a:ea typeface="Roboto"/>
              <a:cs typeface="Roboto"/>
              <a:sym typeface="Roboto"/>
            </a:endParaRPr>
          </a:p>
        </p:txBody>
      </p:sp>
      <p:sp>
        <p:nvSpPr>
          <p:cNvPr id="470" name="Shape 470"/>
          <p:cNvSpPr txBox="1"/>
          <p:nvPr/>
        </p:nvSpPr>
        <p:spPr>
          <a:xfrm>
            <a:off x="8349990"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掃描</a:t>
            </a:r>
            <a:endParaRPr lang="en-US" sz="1200" dirty="0">
              <a:solidFill>
                <a:srgbClr val="333333"/>
              </a:solidFill>
              <a:latin typeface="Roboto"/>
              <a:ea typeface="Roboto"/>
              <a:cs typeface="Roboto"/>
              <a:sym typeface="Roboto"/>
            </a:endParaRPr>
          </a:p>
        </p:txBody>
      </p:sp>
      <p:sp>
        <p:nvSpPr>
          <p:cNvPr id="471" name="Shape 471"/>
          <p:cNvSpPr txBox="1"/>
          <p:nvPr/>
        </p:nvSpPr>
        <p:spPr>
          <a:xfrm>
            <a:off x="8953520"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專家</a:t>
            </a:r>
            <a:endParaRPr lang="en-US" sz="1200" dirty="0">
              <a:solidFill>
                <a:srgbClr val="333333"/>
              </a:solidFill>
              <a:latin typeface="Roboto"/>
              <a:ea typeface="Roboto"/>
              <a:cs typeface="Roboto"/>
              <a:sym typeface="Roboto"/>
            </a:endParaRP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smtClean="0">
                <a:solidFill>
                  <a:srgbClr val="808080"/>
                </a:solidFill>
                <a:latin typeface="Roboto"/>
                <a:ea typeface="Roboto"/>
                <a:cs typeface="Roboto"/>
                <a:sym typeface="Roboto"/>
              </a:rPr>
              <a:t>共工</a:t>
            </a:r>
            <a:endParaRPr lang="en-US" sz="2400" b="1" dirty="0">
              <a:solidFill>
                <a:srgbClr val="808080"/>
              </a:solidFill>
              <a:latin typeface="Roboto"/>
              <a:ea typeface="Roboto"/>
              <a:cs typeface="Roboto"/>
              <a:sym typeface="Roboto"/>
            </a:endParaRP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smtClean="0">
                <a:solidFill>
                  <a:srgbClr val="808080"/>
                </a:solidFill>
                <a:latin typeface="Roboto"/>
                <a:ea typeface="Roboto"/>
                <a:cs typeface="Roboto"/>
                <a:sym typeface="Roboto"/>
              </a:rPr>
              <a:t>指導</a:t>
            </a:r>
            <a:endParaRPr lang="en-US" sz="2400" b="1" dirty="0">
              <a:solidFill>
                <a:srgbClr val="808080"/>
              </a:solidFill>
              <a:latin typeface="Roboto"/>
              <a:ea typeface="Roboto"/>
              <a:cs typeface="Roboto"/>
              <a:sym typeface="Roboto"/>
            </a:endParaRPr>
          </a:p>
        </p:txBody>
      </p:sp>
      <p:grpSp>
        <p:nvGrpSpPr>
          <p:cNvPr id="477" name="Shape 477"/>
          <p:cNvGrpSpPr/>
          <p:nvPr/>
        </p:nvGrpSpPr>
        <p:grpSpPr>
          <a:xfrm>
            <a:off x="4579384" y="5187787"/>
            <a:ext cx="2598134" cy="960351"/>
            <a:chOff x="3031008" y="4882512"/>
            <a:chExt cx="2598134" cy="960351"/>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031008"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smtClean="0">
                  <a:solidFill>
                    <a:srgbClr val="333333"/>
                  </a:solidFill>
                  <a:latin typeface="Roboto"/>
                  <a:ea typeface="Roboto"/>
                  <a:cs typeface="Roboto"/>
                  <a:sym typeface="Roboto"/>
                </a:rPr>
                <a:t>審核執行委員會</a:t>
              </a:r>
              <a:endParaRPr lang="en-US" sz="1200" dirty="0">
                <a:solidFill>
                  <a:srgbClr val="333333"/>
                </a:solidFill>
                <a:latin typeface="Roboto"/>
                <a:ea typeface="Roboto"/>
                <a:cs typeface="Roboto"/>
                <a:sym typeface="Roboto"/>
              </a:endParaRP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檢測你的了解程度</a:t>
            </a:r>
            <a:endParaRPr lang="en-US" sz="4000" b="0" i="0" u="none" strike="noStrike" cap="none" dirty="0">
              <a:solidFill>
                <a:schemeClr val="dk2"/>
              </a:solidFill>
              <a:latin typeface="Roboto"/>
              <a:ea typeface="Roboto"/>
              <a:cs typeface="Roboto"/>
              <a:sym typeface="Roboto"/>
            </a:endParaRP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自由開源軟體審核的目的為何？</a:t>
            </a:r>
            <a:endParaRPr lang="en-US" sz="2400" b="0" i="0" u="none" strike="noStrike" cap="none" dirty="0" smtClean="0">
              <a:solidFill>
                <a:schemeClr val="dk1"/>
              </a:solidFill>
              <a:cs typeface="Roboto"/>
              <a:sym typeface="Roboto"/>
            </a:endParaRPr>
          </a:p>
          <a:p>
            <a:pPr lvl="0" indent="-182880"/>
            <a:r>
              <a:rPr lang="zh-TW" altLang="en-US" dirty="0" smtClean="0"/>
              <a:t>若你要使用自由開源軟體元件，第一個應採行的行動為何？</a:t>
            </a:r>
            <a:endParaRPr lang="en-US" sz="2400" b="0" i="0" u="none" strike="noStrike" cap="none" dirty="0">
              <a:solidFill>
                <a:schemeClr val="dk1"/>
              </a:solidFill>
              <a:cs typeface="Roboto"/>
              <a:sym typeface="Roboto"/>
            </a:endParaRPr>
          </a:p>
          <a:p>
            <a:pPr lvl="0" indent="-182880"/>
            <a:r>
              <a:rPr lang="zh-TW" altLang="en-US" dirty="0" smtClean="0"/>
              <a:t>如果你對使用自由開源軟體有疑問，應該怎麼做？</a:t>
            </a:r>
            <a:endParaRPr lang="en-US" sz="2400" b="0" i="0" u="none" strike="noStrike" cap="none" dirty="0">
              <a:solidFill>
                <a:schemeClr val="dk1"/>
              </a:solidFill>
              <a:cs typeface="Roboto"/>
              <a:sym typeface="Roboto"/>
            </a:endParaRPr>
          </a:p>
          <a:p>
            <a:pPr lvl="0" indent="-182880"/>
            <a:r>
              <a:rPr lang="zh-TW" altLang="en-US" dirty="0" smtClean="0"/>
              <a:t>為了自由開源軟體審核，你可能需要蒐集哪些種類的資訊？</a:t>
            </a:r>
            <a:endParaRPr lang="en-US" sz="2400" b="0" i="0" u="none" strike="noStrike" cap="none" dirty="0" smtClean="0">
              <a:solidFill>
                <a:schemeClr val="dk1"/>
              </a:solidFill>
              <a:cs typeface="Roboto"/>
              <a:sym typeface="Roboto"/>
            </a:endParaRPr>
          </a:p>
          <a:p>
            <a:pPr lvl="0" indent="-182880"/>
            <a:r>
              <a:rPr lang="zh-TW" altLang="en-US" dirty="0" smtClean="0"/>
              <a:t>什麼資訊可以協助辨識軟體是被誰授權的？</a:t>
            </a:r>
            <a:endParaRPr lang="en-US" sz="2400" b="0" i="0" u="none" strike="noStrike" cap="none" dirty="0" smtClean="0">
              <a:solidFill>
                <a:schemeClr val="dk1"/>
              </a:solidFill>
              <a:cs typeface="Roboto"/>
              <a:sym typeface="Roboto"/>
            </a:endParaRPr>
          </a:p>
          <a:p>
            <a:pPr lvl="0" indent="-182880"/>
            <a:r>
              <a:rPr lang="zh-TW" altLang="en-US" dirty="0" smtClean="0"/>
              <a:t>當自由開源軟體元件是從外部承包商而來，哪些額外資訊對於審核它是重要的？</a:t>
            </a:r>
            <a:endParaRPr lang="en-US" sz="2400" b="0" i="0" u="none" strike="noStrike" cap="none" dirty="0" smtClean="0">
              <a:solidFill>
                <a:schemeClr val="dk1"/>
              </a:solidFill>
              <a:cs typeface="Roboto"/>
              <a:sym typeface="Roboto"/>
            </a:endParaRPr>
          </a:p>
          <a:p>
            <a:pPr lvl="0" indent="-182880"/>
            <a:r>
              <a:rPr lang="zh-TW" altLang="en-US" dirty="0" smtClean="0"/>
              <a:t>在自由開源軟體審核裡，可以採行哪些步驟，來評估所蒐集資訊的品質？</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smtClean="0"/>
              <a:t>章節六</a:t>
            </a:r>
            <a:endParaRPr lang="en-US" sz="3200" b="0" i="0" u="none" strike="noStrike" cap="none" dirty="0">
              <a:solidFill>
                <a:schemeClr val="lt2"/>
              </a:solidFill>
              <a:latin typeface="Roboto"/>
              <a:ea typeface="Roboto"/>
              <a:cs typeface="Roboto"/>
              <a:sym typeface="Roboto"/>
            </a:endParaRP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zh-TW" altLang="en-US" dirty="0" smtClean="0"/>
              <a:t>端對端的合規管理</a:t>
            </a:r>
            <a:endParaRPr lang="en-US" altLang="zh-TW" dirty="0" smtClean="0"/>
          </a:p>
          <a:p>
            <a:pPr lvl="0">
              <a:lnSpc>
                <a:spcPct val="90000"/>
              </a:lnSpc>
              <a:spcBef>
                <a:spcPts val="0"/>
              </a:spcBef>
              <a:buSzPct val="25000"/>
            </a:pPr>
            <a:r>
              <a:rPr lang="zh-TW" altLang="en-US" dirty="0" smtClean="0"/>
              <a:t>（流程範例）</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中小型公司查核清單的範例</a:t>
            </a:r>
            <a:endParaRPr lang="en-US" sz="4000" b="0" i="0" u="none" strike="noStrike" cap="none" dirty="0">
              <a:solidFill>
                <a:schemeClr val="dk2"/>
              </a:solidFill>
              <a:cs typeface="Roboto"/>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zh-TW" altLang="en-US" sz="2400" b="0" i="0" u="none" strike="noStrike" cap="none" dirty="0" smtClean="0">
                <a:solidFill>
                  <a:schemeClr val="dk1"/>
                </a:solidFill>
                <a:cs typeface="Roboto"/>
                <a:sym typeface="Roboto"/>
              </a:rPr>
              <a:t>持續性的合規工作事項：</a:t>
            </a:r>
            <a:endParaRPr lang="en-US" sz="24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smtClean="0">
                <a:solidFill>
                  <a:schemeClr val="dk1"/>
                </a:solidFill>
                <a:cs typeface="Roboto"/>
                <a:sym typeface="Roboto"/>
              </a:rPr>
              <a:t>在取得</a:t>
            </a:r>
            <a:r>
              <a:rPr lang="en-US" altLang="zh-TW" sz="1800" b="0" i="0" u="none" strike="noStrike" cap="none" dirty="0" smtClean="0">
                <a:solidFill>
                  <a:schemeClr val="dk1"/>
                </a:solidFill>
                <a:cs typeface="Roboto"/>
                <a:sym typeface="Roboto"/>
              </a:rPr>
              <a:t>/</a:t>
            </a:r>
            <a:r>
              <a:rPr lang="zh-TW" altLang="en-US" sz="1800" b="0" i="0" u="none" strike="noStrike" cap="none" dirty="0" smtClean="0">
                <a:solidFill>
                  <a:schemeClr val="dk1"/>
                </a:solidFill>
                <a:cs typeface="Roboto"/>
                <a:sym typeface="Roboto"/>
              </a:rPr>
              <a:t>開發的早期過程即發掘所有的自由開源軟體</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smtClean="0">
                <a:solidFill>
                  <a:schemeClr val="dk1"/>
                </a:solidFill>
                <a:cs typeface="Roboto"/>
                <a:sym typeface="Roboto"/>
              </a:rPr>
              <a:t>審核及批准所有使用到的自由開源軟體元件</a:t>
            </a:r>
            <a:endParaRPr lang="en-US" sz="1800" b="0" i="0" u="none" strike="noStrike" cap="none" dirty="0" smtClean="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dirty="0" smtClean="0"/>
              <a:t>查驗滿足自由開源軟體義務性要求的必要資訊是否具足</a:t>
            </a:r>
            <a:endParaRPr lang="en-US" sz="1800" b="0" i="0" u="none" strike="noStrike" cap="none" dirty="0" smtClean="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smtClean="0">
                <a:solidFill>
                  <a:schemeClr val="dk1"/>
                </a:solidFill>
                <a:cs typeface="Roboto"/>
                <a:sym typeface="Roboto"/>
              </a:rPr>
              <a:t>審核及批准任何對外部自由開源軟體項目的貢獻</a:t>
            </a:r>
            <a:endParaRPr sz="18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r>
              <a:rPr lang="zh-TW" altLang="en-US" sz="2400" b="0" i="0" u="none" strike="noStrike" cap="none" dirty="0" smtClean="0">
                <a:solidFill>
                  <a:schemeClr val="dk1"/>
                </a:solidFill>
                <a:cs typeface="Roboto"/>
                <a:sym typeface="Roboto"/>
              </a:rPr>
              <a:t>需要的支援項目：</a:t>
            </a:r>
            <a:endParaRPr lang="en-US" sz="24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smtClean="0">
                <a:solidFill>
                  <a:schemeClr val="dk1"/>
                </a:solidFill>
                <a:cs typeface="Roboto"/>
                <a:sym typeface="Roboto"/>
              </a:rPr>
              <a:t>確認勝任的合規工作人員，並就其職務責任指派清楚的界限</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smtClean="0">
                <a:solidFill>
                  <a:schemeClr val="dk1"/>
                </a:solidFill>
                <a:cs typeface="Roboto"/>
                <a:sym typeface="Roboto"/>
              </a:rPr>
              <a:t>採納到既存的企業管理流程裡，來支持自由開源軟體合規專案</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dirty="0" smtClean="0"/>
              <a:t>提供組織的自由開源軟體政策之訓練課程給所有人</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smtClean="0">
                <a:solidFill>
                  <a:schemeClr val="dk1"/>
                </a:solidFill>
                <a:cs typeface="Roboto"/>
                <a:sym typeface="Roboto"/>
              </a:rPr>
              <a:t>對所有自由開源軟體合規舉措進行歷程追蹤</a:t>
            </a:r>
            <a:endParaRPr lang="en-US" sz="1800" b="0" i="0"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dirty="0" smtClean="0">
                <a:solidFill>
                  <a:srgbClr val="292934"/>
                </a:solidFill>
                <a:latin typeface="Times New Roman" pitchFamily="18" charset="0"/>
                <a:ea typeface="新細明體" pitchFamily="18" charset="-120"/>
                <a:cs typeface="Roboto Condensed"/>
                <a:sym typeface="Roboto Condensed"/>
              </a:rPr>
              <a:t>你</a:t>
            </a:r>
            <a:r>
              <a:rPr lang="zh-TW" altLang="en-US" sz="1400" dirty="0" smtClean="0">
                <a:solidFill>
                  <a:srgbClr val="292934"/>
                </a:solidFill>
                <a:latin typeface="Times New Roman" pitchFamily="18" charset="0"/>
                <a:ea typeface="新細明體" pitchFamily="18" charset="-120"/>
                <a:cs typeface="Roboto Condensed"/>
                <a:sym typeface="Roboto Condensed"/>
              </a:rPr>
              <a:t>可在此取得這些項目的詳細查核清單</a:t>
            </a:r>
            <a:r>
              <a:rPr lang="en-US" sz="1400" dirty="0" smtClean="0">
                <a:solidFill>
                  <a:srgbClr val="292934"/>
                </a:solidFill>
                <a:latin typeface="Times New Roman" pitchFamily="18" charset="0"/>
                <a:ea typeface="新細明體" pitchFamily="18" charset="-120"/>
                <a:cs typeface="Roboto Condensed"/>
                <a:sym typeface="Roboto Condensed"/>
              </a:rPr>
              <a:t>:</a:t>
            </a:r>
            <a:r>
              <a:rPr lang="en-US" sz="1400" dirty="0">
                <a:solidFill>
                  <a:srgbClr val="292934"/>
                </a:solidFill>
                <a:latin typeface="Times New Roman" pitchFamily="18" charset="0"/>
                <a:ea typeface="新細明體" pitchFamily="18" charset="-120"/>
                <a:cs typeface="Roboto Condensed"/>
                <a:sym typeface="Roboto Condensed"/>
              </a:rPr>
              <a:t> </a:t>
            </a:r>
            <a:r>
              <a:rPr lang="en-US" sz="1050" dirty="0">
                <a:solidFill>
                  <a:schemeClr val="dk1"/>
                </a:solidFill>
                <a:latin typeface="Times New Roman" pitchFamily="18" charset="0"/>
                <a:ea typeface="新細明體" pitchFamily="18" charset="-120"/>
                <a:cs typeface="Roboto Mono"/>
                <a:sym typeface="Roboto Mono"/>
              </a:rPr>
              <a:t>https://</a:t>
            </a:r>
            <a:r>
              <a:rPr lang="en-US" sz="1050" dirty="0" smtClean="0">
                <a:solidFill>
                  <a:schemeClr val="dk1"/>
                </a:solidFill>
                <a:latin typeface="Times New Roman" pitchFamily="18" charset="0"/>
                <a:ea typeface="新細明體" pitchFamily="18" charset="-120"/>
                <a:cs typeface="Roboto Mono"/>
                <a:sym typeface="Roboto Mono"/>
              </a:rPr>
              <a:t>www.linuxfoundation.org/projects/opencompliance/self-assessment-compliance-checklist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zh-TW" altLang="en-US" sz="4000" dirty="0" smtClean="0">
                <a:solidFill>
                  <a:schemeClr val="dk2"/>
                </a:solidFill>
                <a:latin typeface="Times New Roman" pitchFamily="18" charset="0"/>
                <a:ea typeface="新細明體" pitchFamily="18" charset="-120"/>
                <a:cs typeface="Roboto"/>
                <a:sym typeface="Roboto"/>
              </a:rPr>
              <a:t>企業型公司的範例</a:t>
            </a:r>
            <a:endParaRPr lang="en-US" sz="4000" dirty="0">
              <a:solidFill>
                <a:schemeClr val="dk2"/>
              </a:solidFill>
              <a:latin typeface="Times New Roman" pitchFamily="18" charset="0"/>
              <a:ea typeface="新細明體" pitchFamily="18" charset="-120"/>
              <a:cs typeface="Roboto"/>
              <a:sym typeface="Roboto"/>
            </a:endParaRP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zh-TW" altLang="en-US" sz="1100" b="1" dirty="0" smtClean="0">
                <a:solidFill>
                  <a:srgbClr val="FFFFFF"/>
                </a:solidFill>
                <a:latin typeface="Roboto"/>
                <a:ea typeface="Roboto"/>
                <a:cs typeface="Roboto"/>
                <a:sym typeface="Roboto"/>
              </a:rPr>
              <a:t>儲列以待流程處理</a:t>
            </a:r>
            <a:endParaRPr sz="1100" b="1" dirty="0">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zh-TW" altLang="en-US" sz="1300" b="1" dirty="0" smtClean="0">
                <a:solidFill>
                  <a:srgbClr val="FFFFFF"/>
                </a:solidFill>
                <a:latin typeface="Roboto"/>
                <a:ea typeface="Roboto"/>
                <a:cs typeface="Roboto"/>
                <a:sym typeface="Roboto"/>
              </a:rPr>
              <a:t>辨識</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(Identification)</a:t>
            </a:r>
            <a:endParaRPr lang="en-US" sz="1300" b="1" dirty="0">
              <a:solidFill>
                <a:srgbClr val="FFFFFF"/>
              </a:solidFill>
              <a:latin typeface="Roboto"/>
              <a:ea typeface="Roboto"/>
              <a:cs typeface="Roboto"/>
              <a:sym typeface="Roboto"/>
            </a:endParaRP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zh-TW" altLang="en-US" sz="1300" b="1" dirty="0" smtClean="0">
                <a:solidFill>
                  <a:srgbClr val="FFFFFF"/>
                </a:solidFill>
                <a:latin typeface="Roboto"/>
                <a:ea typeface="Roboto"/>
                <a:cs typeface="Roboto"/>
                <a:sym typeface="Roboto"/>
              </a:rPr>
              <a:t>稽核</a:t>
            </a:r>
            <a:br>
              <a:rPr lang="zh-TW" altLang="en-US"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(Audit)</a:t>
            </a:r>
            <a:endParaRPr lang="en-US" sz="1300" b="1" dirty="0">
              <a:solidFill>
                <a:srgbClr val="FFFFFF"/>
              </a:solidFill>
              <a:latin typeface="Roboto"/>
              <a:ea typeface="Roboto"/>
              <a:cs typeface="Roboto"/>
              <a:sym typeface="Roboto"/>
            </a:endParaRP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疑慮處理</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(Resolve Issues)</a:t>
            </a:r>
            <a:endParaRPr lang="en-US" sz="1300" b="1" dirty="0">
              <a:solidFill>
                <a:srgbClr val="FFFFFF"/>
              </a:solidFill>
              <a:latin typeface="Roboto"/>
              <a:ea typeface="Roboto"/>
              <a:cs typeface="Roboto"/>
              <a:sym typeface="Roboto"/>
            </a:endParaRP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審核</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 (Reviews)</a:t>
            </a:r>
            <a:endParaRPr lang="en-US" sz="1300" b="1" dirty="0">
              <a:solidFill>
                <a:srgbClr val="FFFFFF"/>
              </a:solidFill>
              <a:latin typeface="Roboto"/>
              <a:ea typeface="Roboto"/>
              <a:cs typeface="Roboto"/>
              <a:sym typeface="Roboto"/>
            </a:endParaRP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核可</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(Approvals)</a:t>
            </a:r>
            <a:endParaRPr lang="en-US" sz="1300" b="1" dirty="0">
              <a:solidFill>
                <a:srgbClr val="FFFFFF"/>
              </a:solidFill>
              <a:latin typeface="Roboto"/>
              <a:ea typeface="Roboto"/>
              <a:cs typeface="Roboto"/>
              <a:sym typeface="Roboto"/>
            </a:endParaRP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登錄</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(Registration)</a:t>
            </a:r>
            <a:endParaRPr lang="en-US" sz="1300" b="1" dirty="0">
              <a:solidFill>
                <a:srgbClr val="FFFFFF"/>
              </a:solidFill>
              <a:latin typeface="Roboto"/>
              <a:ea typeface="Roboto"/>
              <a:cs typeface="Roboto"/>
              <a:sym typeface="Roboto"/>
            </a:endParaRP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聲明</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(Notices)</a:t>
            </a:r>
            <a:endParaRPr lang="en-US" sz="1300" b="1" dirty="0">
              <a:solidFill>
                <a:srgbClr val="FFFFFF"/>
              </a:solidFill>
              <a:latin typeface="Roboto"/>
              <a:ea typeface="Roboto"/>
              <a:cs typeface="Roboto"/>
              <a:sym typeface="Roboto"/>
            </a:endParaRP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驗證</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(Verifications)</a:t>
            </a:r>
            <a:endParaRPr lang="en-US" sz="1300" b="1" dirty="0">
              <a:solidFill>
                <a:srgbClr val="FFFFFF"/>
              </a:solidFill>
              <a:latin typeface="Roboto"/>
              <a:ea typeface="Roboto"/>
              <a:cs typeface="Roboto"/>
              <a:sym typeface="Roboto"/>
            </a:endParaRP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發布</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(Distribution)</a:t>
            </a:r>
            <a:endParaRPr lang="en-US" sz="1300" b="1" dirty="0">
              <a:solidFill>
                <a:srgbClr val="FFFFFF"/>
              </a:solidFill>
              <a:latin typeface="Roboto"/>
              <a:ea typeface="Roboto"/>
              <a:cs typeface="Roboto"/>
              <a:sym typeface="Roboto"/>
            </a:endParaRP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smtClean="0">
                <a:solidFill>
                  <a:srgbClr val="FFFFFF"/>
                </a:solidFill>
                <a:latin typeface="Roboto"/>
                <a:ea typeface="Roboto"/>
                <a:cs typeface="Roboto"/>
                <a:sym typeface="Roboto"/>
              </a:rPr>
              <a:t>驗證</a:t>
            </a:r>
            <a:r>
              <a:rPr lang="en-US" altLang="zh-TW" sz="1300" b="1" dirty="0" smtClean="0">
                <a:solidFill>
                  <a:srgbClr val="FFFFFF"/>
                </a:solidFill>
                <a:latin typeface="Roboto"/>
                <a:ea typeface="Roboto"/>
                <a:cs typeface="Roboto"/>
                <a:sym typeface="Roboto"/>
              </a:rPr>
              <a:t/>
            </a:r>
            <a:br>
              <a:rPr lang="en-US" altLang="zh-TW" sz="1300" b="1" dirty="0" smtClean="0">
                <a:solidFill>
                  <a:srgbClr val="FFFFFF"/>
                </a:solidFill>
                <a:latin typeface="Roboto"/>
                <a:ea typeface="Roboto"/>
                <a:cs typeface="Roboto"/>
                <a:sym typeface="Roboto"/>
              </a:rPr>
            </a:br>
            <a:r>
              <a:rPr lang="en-US" altLang="zh-TW" sz="1300" b="1" dirty="0" smtClean="0">
                <a:solidFill>
                  <a:srgbClr val="FFFFFF"/>
                </a:solidFill>
                <a:latin typeface="Roboto"/>
                <a:ea typeface="Roboto"/>
                <a:cs typeface="Roboto"/>
                <a:sym typeface="Roboto"/>
              </a:rPr>
              <a:t>(Verifications)</a:t>
            </a:r>
            <a:endParaRPr lang="en-US" sz="1300" b="1" dirty="0">
              <a:solidFill>
                <a:srgbClr val="FFFFFF"/>
              </a:solidFill>
              <a:latin typeface="Roboto"/>
              <a:ea typeface="Roboto"/>
              <a:cs typeface="Roboto"/>
              <a:sym typeface="Roboto"/>
            </a:endParaRP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zh-TW" altLang="en-US" sz="1100" b="1" dirty="0" smtClean="0">
                <a:solidFill>
                  <a:schemeClr val="dk2"/>
                </a:solidFill>
                <a:latin typeface="Roboto"/>
                <a:ea typeface="Roboto"/>
                <a:cs typeface="Roboto"/>
                <a:sym typeface="Roboto"/>
              </a:rPr>
              <a:t>自有私有軟體</a:t>
            </a:r>
            <a:endParaRPr lang="en-US" sz="1100" b="1" dirty="0">
              <a:solidFill>
                <a:schemeClr val="dk2"/>
              </a:solidFill>
              <a:latin typeface="Roboto"/>
              <a:ea typeface="Roboto"/>
              <a:cs typeface="Roboto"/>
              <a:sym typeface="Roboto"/>
            </a:endParaRP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zh-TW" altLang="en-US" sz="1100" b="1" dirty="0" smtClean="0">
                <a:solidFill>
                  <a:schemeClr val="dk2"/>
                </a:solidFill>
                <a:latin typeface="Roboto"/>
                <a:ea typeface="Roboto"/>
                <a:cs typeface="Roboto"/>
                <a:sym typeface="Roboto"/>
              </a:rPr>
              <a:t>第三方軟體</a:t>
            </a:r>
            <a:endParaRPr lang="en-US" sz="1100" b="1" dirty="0">
              <a:solidFill>
                <a:schemeClr val="dk2"/>
              </a:solidFill>
              <a:latin typeface="Roboto"/>
              <a:ea typeface="Roboto"/>
              <a:cs typeface="Roboto"/>
              <a:sym typeface="Roboto"/>
            </a:endParaRP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zh-TW" altLang="en-US" sz="1100" b="1" dirty="0" smtClean="0">
                <a:solidFill>
                  <a:schemeClr val="dk2"/>
                </a:solidFill>
                <a:latin typeface="Roboto"/>
                <a:ea typeface="Roboto"/>
                <a:cs typeface="Roboto"/>
                <a:sym typeface="Roboto"/>
              </a:rPr>
              <a:t>自由開源軟體</a:t>
            </a:r>
            <a:endParaRPr lang="en-US" sz="1100" b="1" dirty="0">
              <a:solidFill>
                <a:schemeClr val="dk2"/>
              </a:solidFill>
              <a:latin typeface="Roboto"/>
              <a:ea typeface="Roboto"/>
              <a:cs typeface="Roboto"/>
              <a:sym typeface="Roboto"/>
            </a:endParaRP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zh-TW" altLang="en-US" sz="1100" b="1" dirty="0" smtClean="0">
                <a:solidFill>
                  <a:srgbClr val="FFFFFF"/>
                </a:solidFill>
                <a:latin typeface="Roboto"/>
                <a:ea typeface="Roboto"/>
                <a:cs typeface="Roboto"/>
                <a:sym typeface="Roboto"/>
              </a:rPr>
              <a:t>向外散布之軟體</a:t>
            </a:r>
            <a:endParaRPr lang="en-US" sz="1100" b="1" dirty="0">
              <a:solidFill>
                <a:srgbClr val="FFFFFF"/>
              </a:solidFill>
              <a:latin typeface="Roboto"/>
              <a:ea typeface="Roboto"/>
              <a:cs typeface="Roboto"/>
              <a:sym typeface="Roboto"/>
            </a:endParaRP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zh-TW" altLang="en-US" sz="1100" b="1" dirty="0" smtClean="0">
                <a:solidFill>
                  <a:srgbClr val="FFFFFF"/>
                </a:solidFill>
                <a:latin typeface="Roboto"/>
                <a:ea typeface="Roboto"/>
                <a:cs typeface="Roboto"/>
                <a:sym typeface="Roboto"/>
              </a:rPr>
              <a:t>聲明及姓名標示</a:t>
            </a:r>
            <a:endParaRPr lang="en-US" sz="1100" b="1" dirty="0">
              <a:solidFill>
                <a:srgbClr val="FFFFFF"/>
              </a:solidFill>
              <a:latin typeface="Roboto"/>
              <a:ea typeface="Roboto"/>
              <a:cs typeface="Roboto"/>
              <a:sym typeface="Roboto"/>
            </a:endParaRP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zh-TW" altLang="en-US" sz="1100" b="1" dirty="0" smtClean="0">
                <a:solidFill>
                  <a:srgbClr val="FFFFFF"/>
                </a:solidFill>
                <a:latin typeface="Roboto"/>
                <a:ea typeface="Roboto"/>
                <a:cs typeface="Roboto"/>
                <a:sym typeface="Roboto"/>
              </a:rPr>
              <a:t>書面文件</a:t>
            </a:r>
            <a:endParaRPr lang="en-US" sz="1100" b="1" dirty="0">
              <a:solidFill>
                <a:srgbClr val="FFFFFF"/>
              </a:solidFill>
              <a:latin typeface="Roboto"/>
              <a:ea typeface="Roboto"/>
              <a:cs typeface="Roboto"/>
              <a:sym typeface="Roboto"/>
            </a:endParaRP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smtClean="0">
                <a:solidFill>
                  <a:schemeClr val="dk1"/>
                </a:solidFill>
                <a:latin typeface="Roboto Condensed"/>
                <a:ea typeface="Roboto Condensed"/>
                <a:cs typeface="Roboto Condensed"/>
                <a:sym typeface="Roboto Condensed"/>
              </a:rPr>
              <a:t>掃描或</a:t>
            </a:r>
            <a:r>
              <a:rPr lang="zh-TW" altLang="en-US" sz="1100" dirty="0" smtClean="0">
                <a:solidFill>
                  <a:schemeClr val="dk1"/>
                </a:solidFill>
                <a:latin typeface="Roboto Condensed"/>
                <a:ea typeface="Roboto Condensed"/>
                <a:cs typeface="Roboto Condensed"/>
                <a:sym typeface="Roboto Condensed"/>
              </a:rPr>
              <a:t>稽核源碼</a:t>
            </a:r>
            <a:r>
              <a:rPr lang="en-US" sz="1100" dirty="0" smtClean="0">
                <a:solidFill>
                  <a:schemeClr val="dk1"/>
                </a:solidFill>
                <a:latin typeface="Roboto Condensed"/>
                <a:ea typeface="Roboto Condensed"/>
                <a:cs typeface="Roboto Condensed"/>
                <a:sym typeface="Roboto Condensed"/>
              </a:rPr>
              <a:t> </a:t>
            </a:r>
            <a:endParaRPr lang="en-US" sz="1100" dirty="0">
              <a:solidFill>
                <a:schemeClr val="dk1"/>
              </a:solidFill>
              <a:latin typeface="Roboto Condensed"/>
              <a:ea typeface="Roboto Condensed"/>
              <a:cs typeface="Roboto Condensed"/>
              <a:sym typeface="Roboto Condensed"/>
            </a:endParaRPr>
          </a:p>
          <a:p>
            <a:pPr marL="0" marR="0" lvl="0" indent="0" algn="ctr" rtl="0">
              <a:spcBef>
                <a:spcPts val="0"/>
              </a:spcBef>
              <a:buSzPct val="25000"/>
              <a:buNone/>
            </a:pPr>
            <a:r>
              <a:rPr lang="en-US" sz="1100" dirty="0">
                <a:solidFill>
                  <a:schemeClr val="dk1"/>
                </a:solidFill>
                <a:latin typeface="Roboto Condensed"/>
                <a:ea typeface="Roboto Condensed"/>
                <a:cs typeface="Roboto Condensed"/>
                <a:sym typeface="Roboto Condensed"/>
              </a:rPr>
              <a:t>– </a:t>
            </a:r>
            <a:r>
              <a:rPr lang="zh-TW" altLang="en-US" sz="1100" dirty="0" smtClean="0">
                <a:solidFill>
                  <a:schemeClr val="dk1"/>
                </a:solidFill>
                <a:latin typeface="Roboto Condensed"/>
                <a:ea typeface="Roboto Condensed"/>
                <a:cs typeface="Roboto Condensed"/>
                <a:sym typeface="Roboto Condensed"/>
              </a:rPr>
              <a:t>並且</a:t>
            </a:r>
            <a:r>
              <a:rPr lang="en-US" sz="1100" dirty="0" smtClean="0">
                <a:solidFill>
                  <a:schemeClr val="dk1"/>
                </a:solidFill>
                <a:latin typeface="Roboto Condensed"/>
                <a:ea typeface="Roboto Condensed"/>
                <a:cs typeface="Roboto Condensed"/>
                <a:sym typeface="Roboto Condensed"/>
              </a:rPr>
              <a:t> </a:t>
            </a:r>
            <a:r>
              <a:rPr lang="en-US" sz="1100" dirty="0">
                <a:solidFill>
                  <a:schemeClr val="dk1"/>
                </a:solidFill>
                <a:latin typeface="Roboto Condensed"/>
                <a:ea typeface="Roboto Condensed"/>
                <a:cs typeface="Roboto Condensed"/>
                <a:sym typeface="Roboto Condensed"/>
              </a:rPr>
              <a:t>–</a:t>
            </a:r>
          </a:p>
          <a:p>
            <a:pPr marL="0" marR="0" lvl="0" indent="0" algn="ctr" rtl="0">
              <a:spcBef>
                <a:spcPts val="0"/>
              </a:spcBef>
              <a:buSzPct val="25000"/>
              <a:buNone/>
            </a:pPr>
            <a:r>
              <a:rPr lang="zh-TW" altLang="en-US" sz="1100" dirty="0" smtClean="0">
                <a:solidFill>
                  <a:schemeClr val="dk1"/>
                </a:solidFill>
                <a:latin typeface="Roboto Condensed"/>
                <a:ea typeface="Roboto Condensed"/>
                <a:cs typeface="Roboto Condensed"/>
                <a:sym typeface="Roboto Condensed"/>
              </a:rPr>
              <a:t>確認源碼的</a:t>
            </a:r>
            <a:r>
              <a:rPr lang="en-US" altLang="zh-TW" sz="1100" dirty="0" smtClean="0">
                <a:solidFill>
                  <a:schemeClr val="dk1"/>
                </a:solidFill>
                <a:latin typeface="Roboto Condensed"/>
                <a:ea typeface="Roboto Condensed"/>
                <a:cs typeface="Roboto Condensed"/>
                <a:sym typeface="Roboto Condensed"/>
              </a:rPr>
              <a:t/>
            </a:r>
            <a:br>
              <a:rPr lang="en-US" altLang="zh-TW" sz="1100" dirty="0" smtClean="0">
                <a:solidFill>
                  <a:schemeClr val="dk1"/>
                </a:solidFill>
                <a:latin typeface="Roboto Condensed"/>
                <a:ea typeface="Roboto Condensed"/>
                <a:cs typeface="Roboto Condensed"/>
                <a:sym typeface="Roboto Condensed"/>
              </a:rPr>
            </a:br>
            <a:r>
              <a:rPr lang="zh-TW" altLang="en-US" sz="1100" dirty="0" smtClean="0">
                <a:solidFill>
                  <a:schemeClr val="dk1"/>
                </a:solidFill>
                <a:latin typeface="Roboto Condensed"/>
                <a:ea typeface="Roboto Condensed"/>
                <a:cs typeface="Roboto Condensed"/>
                <a:sym typeface="Roboto Condensed"/>
              </a:rPr>
              <a:t>來源出處以及授權條款</a:t>
            </a:r>
            <a:endParaRPr lang="en-US" sz="1100" dirty="0">
              <a:solidFill>
                <a:schemeClr val="dk1"/>
              </a:solidFill>
              <a:latin typeface="Roboto Condensed"/>
              <a:ea typeface="Roboto Condensed"/>
              <a:cs typeface="Roboto Condensed"/>
              <a:sym typeface="Roboto Condensed"/>
            </a:endParaRP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smtClean="0">
                <a:solidFill>
                  <a:schemeClr val="dk1"/>
                </a:solidFill>
                <a:latin typeface="Roboto Condensed"/>
                <a:ea typeface="Roboto Condensed"/>
                <a:cs typeface="Roboto Condensed"/>
                <a:sym typeface="Roboto Condensed"/>
              </a:rPr>
              <a:t>處理任何稽核有關疑慮以讓其與公司的自由開源軟體政策相合</a:t>
            </a:r>
            <a:endParaRPr lang="en-US" sz="1100" dirty="0">
              <a:solidFill>
                <a:schemeClr val="dk1"/>
              </a:solidFill>
              <a:latin typeface="Roboto Condensed"/>
              <a:ea typeface="Roboto Condensed"/>
              <a:cs typeface="Roboto Condensed"/>
              <a:sym typeface="Roboto Condensed"/>
            </a:endParaRP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smtClean="0">
                <a:solidFill>
                  <a:schemeClr val="dk1"/>
                </a:solidFill>
                <a:latin typeface="Roboto Condensed"/>
                <a:ea typeface="Roboto Condensed"/>
                <a:cs typeface="Roboto Condensed"/>
                <a:sym typeface="Roboto Condensed"/>
              </a:rPr>
              <a:t>辨識自由開源軟體元件以供審核之用</a:t>
            </a:r>
            <a:endParaRPr lang="en-US" sz="1100" dirty="0">
              <a:solidFill>
                <a:schemeClr val="dk1"/>
              </a:solidFill>
              <a:latin typeface="Roboto Condensed"/>
              <a:ea typeface="Roboto Condensed"/>
              <a:cs typeface="Roboto Condensed"/>
              <a:sym typeface="Roboto Condensed"/>
            </a:endParaRP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smtClean="0">
                <a:solidFill>
                  <a:schemeClr val="dk1"/>
                </a:solidFill>
                <a:latin typeface="Roboto Condensed"/>
                <a:ea typeface="Roboto Condensed"/>
                <a:cs typeface="Roboto Condensed"/>
                <a:sym typeface="Roboto Condensed"/>
              </a:rPr>
              <a:t>驗證散布套件</a:t>
            </a:r>
            <a:r>
              <a:rPr lang="en-US" altLang="zh-TW" sz="1100" dirty="0" smtClean="0">
                <a:solidFill>
                  <a:schemeClr val="dk1"/>
                </a:solidFill>
                <a:latin typeface="Roboto Condensed"/>
                <a:ea typeface="Roboto Condensed"/>
                <a:cs typeface="Roboto Condensed"/>
                <a:sym typeface="Roboto Condensed"/>
              </a:rPr>
              <a:t/>
            </a:r>
            <a:br>
              <a:rPr lang="en-US" altLang="zh-TW" sz="1100" dirty="0" smtClean="0">
                <a:solidFill>
                  <a:schemeClr val="dk1"/>
                </a:solidFill>
                <a:latin typeface="Roboto Condensed"/>
                <a:ea typeface="Roboto Condensed"/>
                <a:cs typeface="Roboto Condensed"/>
                <a:sym typeface="Roboto Condensed"/>
              </a:rPr>
            </a:br>
            <a:r>
              <a:rPr lang="zh-TW" altLang="en-US" sz="1100" dirty="0" smtClean="0">
                <a:solidFill>
                  <a:schemeClr val="dk1"/>
                </a:solidFill>
                <a:latin typeface="Roboto Condensed"/>
                <a:ea typeface="Roboto Condensed"/>
                <a:cs typeface="Roboto Condensed"/>
                <a:sym typeface="Roboto Condensed"/>
              </a:rPr>
              <a:t>的源碼狀態</a:t>
            </a:r>
            <a:endParaRPr lang="en-US" sz="1100" dirty="0">
              <a:solidFill>
                <a:schemeClr val="dk1"/>
              </a:solidFill>
              <a:latin typeface="Roboto Condensed"/>
              <a:ea typeface="Roboto Condensed"/>
              <a:cs typeface="Roboto Condensed"/>
              <a:sym typeface="Roboto Condensed"/>
            </a:endParaRPr>
          </a:p>
          <a:p>
            <a:pPr marL="0" marR="0" lvl="0" indent="0" algn="ctr" rtl="0">
              <a:spcBef>
                <a:spcPts val="0"/>
              </a:spcBef>
              <a:buSzPct val="25000"/>
              <a:buNone/>
            </a:pPr>
            <a:r>
              <a:rPr lang="en-US" sz="1100" dirty="0">
                <a:solidFill>
                  <a:schemeClr val="dk1"/>
                </a:solidFill>
                <a:latin typeface="Roboto Condensed"/>
                <a:ea typeface="Roboto Condensed"/>
                <a:cs typeface="Roboto Condensed"/>
                <a:sym typeface="Roboto Condensed"/>
              </a:rPr>
              <a:t>– </a:t>
            </a:r>
            <a:r>
              <a:rPr lang="zh-TW" altLang="en-US" sz="1100" dirty="0" smtClean="0">
                <a:solidFill>
                  <a:schemeClr val="dk1"/>
                </a:solidFill>
                <a:latin typeface="Roboto Condensed"/>
                <a:ea typeface="Roboto Condensed"/>
                <a:cs typeface="Roboto Condensed"/>
                <a:sym typeface="Roboto Condensed"/>
              </a:rPr>
              <a:t>並且</a:t>
            </a:r>
            <a:r>
              <a:rPr lang="en-US" sz="1100" dirty="0" smtClean="0">
                <a:solidFill>
                  <a:schemeClr val="dk1"/>
                </a:solidFill>
                <a:latin typeface="Roboto Condensed"/>
                <a:ea typeface="Roboto Condensed"/>
                <a:cs typeface="Roboto Condensed"/>
                <a:sym typeface="Roboto Condensed"/>
              </a:rPr>
              <a:t> </a:t>
            </a:r>
            <a:r>
              <a:rPr lang="en-US" sz="1100" dirty="0">
                <a:solidFill>
                  <a:schemeClr val="dk1"/>
                </a:solidFill>
                <a:latin typeface="Roboto Condensed"/>
                <a:ea typeface="Roboto Condensed"/>
                <a:cs typeface="Roboto Condensed"/>
                <a:sym typeface="Roboto Condensed"/>
              </a:rPr>
              <a:t>– </a:t>
            </a:r>
            <a:endParaRPr lang="en-US" sz="1100" dirty="0" smtClean="0">
              <a:solidFill>
                <a:schemeClr val="dk1"/>
              </a:solidFill>
              <a:latin typeface="Roboto Condensed"/>
              <a:ea typeface="Roboto Condensed"/>
              <a:cs typeface="Roboto Condensed"/>
              <a:sym typeface="Roboto Condensed"/>
            </a:endParaRPr>
          </a:p>
          <a:p>
            <a:pPr marL="0" marR="0" lvl="0" indent="0" algn="ctr" rtl="0">
              <a:spcBef>
                <a:spcPts val="0"/>
              </a:spcBef>
              <a:buSzPct val="25000"/>
              <a:buNone/>
            </a:pPr>
            <a:r>
              <a:rPr lang="zh-TW" altLang="en-US" sz="1100" dirty="0" smtClean="0">
                <a:solidFill>
                  <a:schemeClr val="dk1"/>
                </a:solidFill>
                <a:latin typeface="Roboto Condensed"/>
                <a:ea typeface="Roboto Condensed"/>
                <a:cs typeface="Roboto Condensed"/>
                <a:sym typeface="Roboto Condensed"/>
              </a:rPr>
              <a:t>驗證提供聲明</a:t>
            </a:r>
            <a:r>
              <a:rPr lang="en-US" altLang="zh-TW" sz="1100" dirty="0" smtClean="0">
                <a:solidFill>
                  <a:schemeClr val="dk1"/>
                </a:solidFill>
                <a:latin typeface="Roboto Condensed"/>
                <a:ea typeface="Roboto Condensed"/>
                <a:cs typeface="Roboto Condensed"/>
                <a:sym typeface="Roboto Condensed"/>
              </a:rPr>
              <a:t/>
            </a:r>
            <a:br>
              <a:rPr lang="en-US" altLang="zh-TW" sz="1100" dirty="0" smtClean="0">
                <a:solidFill>
                  <a:schemeClr val="dk1"/>
                </a:solidFill>
                <a:latin typeface="Roboto Condensed"/>
                <a:ea typeface="Roboto Condensed"/>
                <a:cs typeface="Roboto Condensed"/>
                <a:sym typeface="Roboto Condensed"/>
              </a:rPr>
            </a:br>
            <a:r>
              <a:rPr lang="zh-TW" altLang="en-US" sz="1100" dirty="0" smtClean="0">
                <a:solidFill>
                  <a:schemeClr val="dk1"/>
                </a:solidFill>
                <a:latin typeface="Roboto Condensed"/>
                <a:ea typeface="Roboto Condensed"/>
                <a:cs typeface="Roboto Condensed"/>
                <a:sym typeface="Roboto Condensed"/>
              </a:rPr>
              <a:t>的妥適狀態</a:t>
            </a:r>
            <a:endParaRPr lang="en-US" sz="1100" dirty="0" smtClean="0">
              <a:solidFill>
                <a:schemeClr val="dk1"/>
              </a:solidFill>
              <a:latin typeface="Roboto Condensed"/>
              <a:ea typeface="Roboto Condensed"/>
              <a:cs typeface="Roboto Condensed"/>
              <a:sym typeface="Roboto Condensed"/>
            </a:endParaRPr>
          </a:p>
          <a:p>
            <a:pPr marL="0" marR="0" lvl="0" indent="0" algn="ctr" rtl="0">
              <a:spcBef>
                <a:spcPts val="0"/>
              </a:spcBef>
              <a:buClr>
                <a:schemeClr val="dk1"/>
              </a:buClr>
              <a:buFont typeface="Times New Roman"/>
              <a:buNone/>
            </a:pPr>
            <a:endParaRPr sz="1100" dirty="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smtClean="0">
                <a:solidFill>
                  <a:schemeClr val="dk1"/>
                </a:solidFill>
                <a:latin typeface="Roboto Condensed"/>
                <a:ea typeface="Roboto Condensed"/>
                <a:cs typeface="Roboto Condensed"/>
                <a:sym typeface="Roboto Condensed"/>
              </a:rPr>
              <a:t>依產品別及釋出別來紀錄核可軟體</a:t>
            </a:r>
            <a:r>
              <a:rPr lang="en-US" altLang="zh-TW" sz="1100" dirty="0" smtClean="0">
                <a:solidFill>
                  <a:schemeClr val="dk1"/>
                </a:solidFill>
                <a:latin typeface="Roboto Condensed"/>
                <a:ea typeface="Roboto Condensed"/>
                <a:cs typeface="Roboto Condensed"/>
                <a:sym typeface="Roboto Condensed"/>
              </a:rPr>
              <a:t>/</a:t>
            </a:r>
            <a:r>
              <a:rPr lang="zh-TW" altLang="en-US" sz="1100" dirty="0" smtClean="0">
                <a:solidFill>
                  <a:schemeClr val="dk1"/>
                </a:solidFill>
                <a:latin typeface="Roboto Condensed"/>
                <a:ea typeface="Roboto Condensed"/>
                <a:cs typeface="Roboto Condensed"/>
                <a:sym typeface="Roboto Condensed"/>
              </a:rPr>
              <a:t>版本資訊到列表上</a:t>
            </a:r>
            <a:endParaRPr lang="en-US" sz="1100" dirty="0">
              <a:solidFill>
                <a:schemeClr val="dk1"/>
              </a:solidFill>
              <a:latin typeface="Roboto Condensed"/>
              <a:ea typeface="Roboto Condensed"/>
              <a:cs typeface="Roboto Condensed"/>
              <a:sym typeface="Roboto Condensed"/>
            </a:endParaRPr>
          </a:p>
          <a:p>
            <a:pPr marL="0" marR="0" lvl="0" indent="0" algn="ctr" rtl="0">
              <a:spcBef>
                <a:spcPts val="0"/>
              </a:spcBef>
              <a:buNone/>
            </a:pPr>
            <a:endParaRPr sz="1100" dirty="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smtClean="0">
                <a:solidFill>
                  <a:schemeClr val="dk1"/>
                </a:solidFill>
                <a:latin typeface="Roboto Condensed"/>
                <a:ea typeface="Roboto Condensed"/>
                <a:cs typeface="Roboto Condensed"/>
                <a:sym typeface="Roboto Condensed"/>
              </a:rPr>
              <a:t>發布源碼、相關聲明，及索取源碼的書面文件</a:t>
            </a:r>
            <a:endParaRPr lang="en-US" sz="1100" dirty="0">
              <a:solidFill>
                <a:schemeClr val="dk1"/>
              </a:solidFill>
              <a:latin typeface="Roboto Condensed"/>
              <a:ea typeface="Roboto Condensed"/>
              <a:cs typeface="Roboto Condensed"/>
              <a:sym typeface="Roboto Condensed"/>
            </a:endParaRP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smtClean="0">
                <a:solidFill>
                  <a:srgbClr val="000000"/>
                </a:solidFill>
                <a:latin typeface="Roboto Condensed"/>
                <a:ea typeface="Roboto Condensed"/>
                <a:cs typeface="Roboto Condensed"/>
                <a:sym typeface="Roboto Condensed"/>
              </a:rPr>
              <a:t>自由開源軟體元件</a:t>
            </a:r>
            <a:r>
              <a:rPr lang="en-US" altLang="zh-TW" sz="1100" dirty="0" smtClean="0">
                <a:solidFill>
                  <a:srgbClr val="000000"/>
                </a:solidFill>
                <a:latin typeface="Roboto Condensed"/>
                <a:ea typeface="Roboto Condensed"/>
                <a:cs typeface="Roboto Condensed"/>
                <a:sym typeface="Roboto Condensed"/>
              </a:rPr>
              <a:t/>
            </a:r>
            <a:br>
              <a:rPr lang="en-US" altLang="zh-TW" sz="1100" dirty="0" smtClean="0">
                <a:solidFill>
                  <a:srgbClr val="000000"/>
                </a:solidFill>
                <a:latin typeface="Roboto Condensed"/>
                <a:ea typeface="Roboto Condensed"/>
                <a:cs typeface="Roboto Condensed"/>
                <a:sym typeface="Roboto Condensed"/>
              </a:rPr>
            </a:br>
            <a:r>
              <a:rPr lang="zh-TW" altLang="en-US" sz="1100" dirty="0" smtClean="0">
                <a:solidFill>
                  <a:srgbClr val="000000"/>
                </a:solidFill>
                <a:latin typeface="Roboto Condensed"/>
                <a:ea typeface="Roboto Condensed"/>
                <a:cs typeface="Roboto Condensed"/>
                <a:sym typeface="Roboto Condensed"/>
              </a:rPr>
              <a:t>經審核及核可</a:t>
            </a:r>
            <a:r>
              <a:rPr lang="en-US" altLang="zh-TW" sz="1100" dirty="0" smtClean="0">
                <a:solidFill>
                  <a:srgbClr val="000000"/>
                </a:solidFill>
                <a:latin typeface="Roboto Condensed"/>
                <a:ea typeface="Roboto Condensed"/>
                <a:cs typeface="Roboto Condensed"/>
                <a:sym typeface="Roboto Condensed"/>
              </a:rPr>
              <a:t/>
            </a:r>
            <a:br>
              <a:rPr lang="en-US" altLang="zh-TW" sz="1100" dirty="0" smtClean="0">
                <a:solidFill>
                  <a:srgbClr val="000000"/>
                </a:solidFill>
                <a:latin typeface="Roboto Condensed"/>
                <a:ea typeface="Roboto Condensed"/>
                <a:cs typeface="Roboto Condensed"/>
                <a:sym typeface="Roboto Condensed"/>
              </a:rPr>
            </a:br>
            <a:r>
              <a:rPr lang="zh-TW" altLang="en-US" sz="1100" dirty="0" smtClean="0">
                <a:solidFill>
                  <a:srgbClr val="000000"/>
                </a:solidFill>
                <a:latin typeface="Roboto Condensed"/>
                <a:ea typeface="Roboto Condensed"/>
                <a:cs typeface="Roboto Condensed"/>
                <a:sym typeface="Roboto Condensed"/>
              </a:rPr>
              <a:t>認同合規之紀錄</a:t>
            </a:r>
            <a:endParaRPr lang="en-US" sz="1100" dirty="0">
              <a:solidFill>
                <a:srgbClr val="000000"/>
              </a:solidFill>
              <a:latin typeface="Roboto Condensed"/>
              <a:ea typeface="Roboto Condensed"/>
              <a:cs typeface="Roboto Condensed"/>
              <a:sym typeface="Roboto Condensed"/>
            </a:endParaRP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smtClean="0">
                <a:latin typeface="Roboto Condensed"/>
                <a:ea typeface="Roboto Condensed"/>
                <a:cs typeface="Roboto Condensed"/>
                <a:sym typeface="Roboto Condensed"/>
              </a:rPr>
              <a:t>編輯</a:t>
            </a:r>
            <a:r>
              <a:rPr lang="zh-TW" altLang="en-US" sz="1100" dirty="0" smtClean="0">
                <a:solidFill>
                  <a:srgbClr val="000000"/>
                </a:solidFill>
                <a:latin typeface="Roboto Condensed"/>
                <a:ea typeface="Roboto Condensed"/>
                <a:cs typeface="Roboto Condensed"/>
                <a:sym typeface="Roboto Condensed"/>
              </a:rPr>
              <a:t>發布所需</a:t>
            </a:r>
            <a:r>
              <a:rPr lang="en-US" altLang="zh-TW" sz="1100" dirty="0" smtClean="0">
                <a:solidFill>
                  <a:srgbClr val="000000"/>
                </a:solidFill>
                <a:latin typeface="Roboto Condensed"/>
                <a:ea typeface="Roboto Condensed"/>
                <a:cs typeface="Roboto Condensed"/>
                <a:sym typeface="Roboto Condensed"/>
              </a:rPr>
              <a:t/>
            </a:r>
            <a:br>
              <a:rPr lang="en-US" altLang="zh-TW" sz="1100" dirty="0" smtClean="0">
                <a:solidFill>
                  <a:srgbClr val="000000"/>
                </a:solidFill>
                <a:latin typeface="Roboto Condensed"/>
                <a:ea typeface="Roboto Condensed"/>
                <a:cs typeface="Roboto Condensed"/>
                <a:sym typeface="Roboto Condensed"/>
              </a:rPr>
            </a:br>
            <a:r>
              <a:rPr lang="zh-TW" altLang="en-US" sz="1100" dirty="0" smtClean="0">
                <a:solidFill>
                  <a:srgbClr val="000000"/>
                </a:solidFill>
                <a:latin typeface="Roboto Condensed"/>
                <a:ea typeface="Roboto Condensed"/>
                <a:cs typeface="Roboto Condensed"/>
                <a:sym typeface="Roboto Condensed"/>
              </a:rPr>
              <a:t>之各項聲明</a:t>
            </a:r>
            <a:endParaRPr lang="en-US" sz="1100" dirty="0">
              <a:solidFill>
                <a:srgbClr val="000000"/>
              </a:solidFill>
              <a:latin typeface="Roboto Condensed"/>
              <a:ea typeface="Roboto Condensed"/>
              <a:cs typeface="Roboto Condensed"/>
              <a:sym typeface="Roboto Condensed"/>
            </a:endParaRP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smtClean="0">
                <a:solidFill>
                  <a:srgbClr val="000000"/>
                </a:solidFill>
                <a:latin typeface="Roboto Condensed"/>
                <a:ea typeface="Roboto Condensed"/>
                <a:cs typeface="Roboto Condensed"/>
                <a:sym typeface="Roboto Condensed"/>
              </a:rPr>
              <a:t>發布後的</a:t>
            </a:r>
            <a:r>
              <a:rPr lang="en-US" altLang="zh-TW" sz="1100" dirty="0" smtClean="0">
                <a:solidFill>
                  <a:srgbClr val="000000"/>
                </a:solidFill>
                <a:latin typeface="Roboto Condensed"/>
                <a:ea typeface="Roboto Condensed"/>
                <a:cs typeface="Roboto Condensed"/>
                <a:sym typeface="Roboto Condensed"/>
              </a:rPr>
              <a:t/>
            </a:r>
            <a:br>
              <a:rPr lang="en-US" altLang="zh-TW" sz="1100" dirty="0" smtClean="0">
                <a:solidFill>
                  <a:srgbClr val="000000"/>
                </a:solidFill>
                <a:latin typeface="Roboto Condensed"/>
                <a:ea typeface="Roboto Condensed"/>
                <a:cs typeface="Roboto Condensed"/>
                <a:sym typeface="Roboto Condensed"/>
              </a:rPr>
            </a:br>
            <a:r>
              <a:rPr lang="zh-TW" altLang="en-US" sz="1100" dirty="0" smtClean="0">
                <a:solidFill>
                  <a:srgbClr val="000000"/>
                </a:solidFill>
                <a:latin typeface="Roboto Condensed"/>
                <a:ea typeface="Roboto Condensed"/>
                <a:cs typeface="Roboto Condensed"/>
                <a:sym typeface="Roboto Condensed"/>
              </a:rPr>
              <a:t>再次驗證</a:t>
            </a:r>
            <a:endParaRPr lang="en-US" sz="1100" dirty="0">
              <a:solidFill>
                <a:srgbClr val="000000"/>
              </a:solidFill>
              <a:latin typeface="Roboto Condensed"/>
              <a:ea typeface="Roboto Condensed"/>
              <a:cs typeface="Roboto Condensed"/>
              <a:sym typeface="Roboto Condensed"/>
            </a:endParaRP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zh-TW" altLang="en-US" sz="1300" b="1" dirty="0" smtClean="0">
                <a:solidFill>
                  <a:srgbClr val="FFFFFF"/>
                </a:solidFill>
                <a:latin typeface="Roboto"/>
                <a:ea typeface="Roboto"/>
                <a:cs typeface="Roboto"/>
                <a:sym typeface="Roboto"/>
              </a:rPr>
              <a:t>端對端合規管理的流程範例</a:t>
            </a:r>
            <a:endParaRPr lang="en-US" sz="1300" b="1" dirty="0">
              <a:solidFill>
                <a:srgbClr val="FFFFFF"/>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1800" b="0" i="0" u="sng" strike="noStrike" cap="none" dirty="0" smtClean="0">
                <a:solidFill>
                  <a:srgbClr val="0070C0"/>
                </a:solidFill>
                <a:latin typeface="Times New Roman" pitchFamily="18" charset="0"/>
                <a:ea typeface="新細明體" pitchFamily="18" charset="-120"/>
                <a:cs typeface="Roboto"/>
                <a:sym typeface="Roboto"/>
              </a:rPr>
              <a:t>成果：</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457200" marR="0" lvl="1" indent="-190500" algn="l" rtl="0">
              <a:lnSpc>
                <a:spcPct val="150000"/>
              </a:lnSpc>
              <a:spcBef>
                <a:spcPts val="320"/>
              </a:spcBef>
              <a:spcAft>
                <a:spcPts val="0"/>
              </a:spcAft>
              <a:buClr>
                <a:schemeClr val="accent1"/>
              </a:buClr>
              <a:buSzPct val="85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對該自由開源軟體的合規紀錄被建立或更新</a:t>
            </a:r>
            <a:r>
              <a:rPr lang="en-US" sz="1600" b="0" i="0" u="none" strike="noStrike" cap="none" dirty="0" smtClean="0">
                <a:solidFill>
                  <a:schemeClr val="dk1"/>
                </a:solidFill>
                <a:latin typeface="Times New Roman" pitchFamily="18" charset="0"/>
                <a:ea typeface="新細明體" pitchFamily="18" charset="-120"/>
                <a:cs typeface="Roboto"/>
                <a:sym typeface="Roboto"/>
              </a:rPr>
              <a:t> </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320"/>
              </a:spcBef>
              <a:buClr>
                <a:schemeClr val="accent1"/>
              </a:buClr>
              <a:buSzPct val="85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依自由開源軟體政策所訂，</a:t>
            </a:r>
            <a:r>
              <a:rPr lang="zh-TW" altLang="en-US" sz="1600" dirty="0" smtClean="0">
                <a:latin typeface="Times New Roman" pitchFamily="18" charset="0"/>
                <a:ea typeface="新細明體" pitchFamily="18" charset="-120"/>
              </a:rPr>
              <a:t>窮盡或限定範圍內，對</a:t>
            </a: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源碼審核之稽核將被要求。</a:t>
            </a:r>
            <a:endParaRPr lang="en-US"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ts val="1050"/>
              </a:lnSpc>
              <a:spcBef>
                <a:spcPts val="0"/>
              </a:spcBef>
              <a:buSzPct val="25000"/>
              <a:buNone/>
            </a:pPr>
            <a:r>
              <a:rPr lang="zh-TW" altLang="en-US" sz="1100" b="1" dirty="0" smtClean="0">
                <a:solidFill>
                  <a:srgbClr val="000000"/>
                </a:solidFill>
                <a:latin typeface="Roboto"/>
                <a:ea typeface="Roboto"/>
                <a:cs typeface="Roboto"/>
                <a:sym typeface="Roboto"/>
              </a:rPr>
              <a:t>輸入：</a:t>
            </a:r>
            <a:r>
              <a:rPr lang="en-US" sz="1100" b="1" dirty="0" smtClean="0">
                <a:solidFill>
                  <a:srgbClr val="000000"/>
                </a:solidFill>
                <a:latin typeface="Roboto"/>
                <a:ea typeface="Roboto"/>
                <a:cs typeface="Roboto"/>
                <a:sym typeface="Roboto"/>
              </a:rPr>
              <a:t> </a:t>
            </a:r>
            <a:endParaRPr lang="en-US" sz="1100" b="1" dirty="0">
              <a:solidFill>
                <a:srgbClr val="000000"/>
              </a:solidFill>
              <a:latin typeface="Roboto"/>
              <a:ea typeface="Roboto"/>
              <a:cs typeface="Roboto"/>
              <a:sym typeface="Roboto"/>
            </a:endParaRPr>
          </a:p>
          <a:p>
            <a:pPr marL="0" marR="0" lvl="0" indent="0" algn="ctr" rtl="0">
              <a:lnSpc>
                <a:spcPts val="1050"/>
              </a:lnSpc>
              <a:spcBef>
                <a:spcPts val="0"/>
              </a:spcBef>
              <a:buSzPct val="25000"/>
              <a:buNone/>
            </a:pPr>
            <a:r>
              <a:rPr lang="zh-TW" altLang="en-US" sz="1100" b="1" dirty="0" smtClean="0">
                <a:latin typeface="Roboto"/>
                <a:ea typeface="Roboto"/>
                <a:cs typeface="Roboto"/>
                <a:sym typeface="Roboto"/>
              </a:rPr>
              <a:t>自由開源軟體</a:t>
            </a:r>
            <a:endParaRPr lang="en-US" sz="1100" b="1" dirty="0">
              <a:solidFill>
                <a:srgbClr val="000000"/>
              </a:solidFill>
              <a:latin typeface="Roboto"/>
              <a:ea typeface="Roboto"/>
              <a:cs typeface="Roboto"/>
              <a:sym typeface="Roboto"/>
            </a:endParaRP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輸出：</a:t>
            </a:r>
            <a:endParaRPr lang="en-US" sz="1100" b="1" dirty="0" smtClean="0">
              <a:latin typeface="Roboto"/>
              <a:ea typeface="Roboto"/>
              <a:cs typeface="Roboto"/>
              <a:sym typeface="Roboto"/>
            </a:endParaRPr>
          </a:p>
          <a:p>
            <a:pPr lvl="0" algn="ctr">
              <a:lnSpc>
                <a:spcPts val="1050"/>
              </a:lnSpc>
              <a:buSzPct val="25000"/>
            </a:pPr>
            <a:r>
              <a:rPr lang="zh-TW" altLang="en-US" sz="1100" b="1" dirty="0" smtClean="0">
                <a:latin typeface="Roboto"/>
                <a:ea typeface="Roboto"/>
                <a:cs typeface="Roboto"/>
                <a:sym typeface="Roboto"/>
              </a:rPr>
              <a:t>自由開源軟體</a:t>
            </a:r>
            <a:endParaRPr lang="en-US" altLang="zh-TW" sz="1100" b="1" dirty="0" smtClean="0">
              <a:latin typeface="Roboto"/>
              <a:ea typeface="Roboto"/>
              <a:cs typeface="Roboto"/>
              <a:sym typeface="Roboto"/>
            </a:endParaRPr>
          </a:p>
          <a:p>
            <a:pPr lvl="0" algn="ctr">
              <a:lnSpc>
                <a:spcPts val="1050"/>
              </a:lnSpc>
              <a:buSzPct val="25000"/>
            </a:pPr>
            <a:r>
              <a:rPr lang="en-US" sz="1100" b="1" dirty="0" smtClean="0">
                <a:latin typeface="Roboto"/>
                <a:ea typeface="Roboto"/>
                <a:cs typeface="Roboto"/>
                <a:sym typeface="Roboto"/>
              </a:rPr>
              <a:t>+</a:t>
            </a:r>
            <a:r>
              <a:rPr lang="zh-TW" altLang="en-US" sz="1100" b="1" dirty="0" smtClean="0">
                <a:latin typeface="Roboto"/>
                <a:ea typeface="Roboto"/>
                <a:cs typeface="Roboto"/>
                <a:sym typeface="Roboto"/>
              </a:rPr>
              <a:t>模組</a:t>
            </a:r>
            <a:endParaRPr lang="en-US" sz="1100" b="1" dirty="0">
              <a:latin typeface="Roboto"/>
              <a:ea typeface="Roboto"/>
              <a:cs typeface="Roboto"/>
              <a:sym typeface="Roboto"/>
            </a:endParaRP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smtClean="0">
                <a:latin typeface="Roboto"/>
                <a:ea typeface="Roboto"/>
                <a:cs typeface="Roboto"/>
                <a:sym typeface="Roboto"/>
              </a:rPr>
              <a:t>辨識</a:t>
            </a:r>
            <a:endParaRPr lang="en-US" sz="1000" b="1" dirty="0">
              <a:solidFill>
                <a:srgbClr val="000000"/>
              </a:solidFill>
              <a:latin typeface="Roboto"/>
              <a:ea typeface="Roboto"/>
              <a:cs typeface="Roboto"/>
              <a:sym typeface="Roboto"/>
            </a:endParaRP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登錄</a:t>
            </a:r>
            <a:endParaRPr lang="en-US" sz="1100" b="1" dirty="0">
              <a:solidFill>
                <a:srgbClr val="000000"/>
              </a:solidFill>
              <a:latin typeface="Roboto"/>
              <a:ea typeface="Roboto"/>
              <a:cs typeface="Roboto"/>
              <a:sym typeface="Roboto"/>
            </a:endParaRP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smtClean="0">
                <a:solidFill>
                  <a:srgbClr val="0070C0"/>
                </a:solidFill>
                <a:latin typeface="Times New Roman" pitchFamily="18" charset="0"/>
                <a:ea typeface="新細明體" pitchFamily="18" charset="-120"/>
                <a:cs typeface="Roboto"/>
                <a:sym typeface="Roboto"/>
              </a:rPr>
              <a:t>步驟：</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來自工程師的輸入要求</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掃描軟體</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lvl="1" indent="-228600">
              <a:lnSpc>
                <a:spcPct val="150000"/>
              </a:lnSpc>
              <a:spcBef>
                <a:spcPts val="500"/>
              </a:spcBef>
              <a:buClr>
                <a:schemeClr val="dk1"/>
              </a:buClr>
              <a:buSzPct val="100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對第三方軟體的發現盡相當努力</a:t>
            </a:r>
            <a:r>
              <a:rPr lang="en-US" altLang="zh-TW" sz="1600" dirty="0" smtClean="0">
                <a:solidFill>
                  <a:schemeClr val="dk1"/>
                </a:solidFill>
                <a:latin typeface="Times New Roman" pitchFamily="18" charset="0"/>
                <a:ea typeface="新細明體" pitchFamily="18" charset="-120"/>
                <a:cs typeface="Roboto"/>
                <a:sym typeface="Roboto"/>
              </a:rPr>
              <a:t>(Due Diligence)</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將</a:t>
            </a: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人工辨識之新元件資訊加到知識庫</a:t>
            </a:r>
            <a:endParaRPr lang="en-US"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smtClean="0">
                <a:solidFill>
                  <a:schemeClr val="dk1"/>
                </a:solidFill>
                <a:latin typeface="Times New Roman" pitchFamily="18" charset="0"/>
                <a:ea typeface="新細明體" pitchFamily="18" charset="-120"/>
                <a:cs typeface="Roboto"/>
                <a:sym typeface="Roboto"/>
              </a:rPr>
              <a:t>辨識自由開源軟體元件</a:t>
            </a:r>
            <a:endParaRPr lang="en-US" sz="2400" dirty="0">
              <a:solidFill>
                <a:schemeClr val="dk1"/>
              </a:solidFill>
              <a:latin typeface="Times New Roman" pitchFamily="18" charset="0"/>
              <a:ea typeface="新細明體" pitchFamily="18" charset="-120"/>
              <a:cs typeface="Roboto"/>
              <a:sym typeface="Roboto"/>
            </a:endParaRPr>
          </a:p>
          <a:p>
            <a:pPr marL="0" marR="0" lvl="0" indent="0" algn="l" rtl="0">
              <a:spcBef>
                <a:spcPts val="0"/>
              </a:spcBef>
              <a:buNone/>
            </a:pPr>
            <a:endParaRPr sz="2400" dirty="0">
              <a:solidFill>
                <a:schemeClr val="dk1"/>
              </a:solidFill>
              <a:latin typeface="Times New Roman" pitchFamily="18" charset="0"/>
              <a:ea typeface="新細明體" pitchFamily="18" charset="-120"/>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smtClean="0">
                <a:solidFill>
                  <a:schemeClr val="dk2"/>
                </a:solidFill>
                <a:latin typeface="Times New Roman" pitchFamily="18" charset="0"/>
                <a:ea typeface="新細明體" pitchFamily="18" charset="-120"/>
                <a:cs typeface="Roboto"/>
                <a:sym typeface="Roboto"/>
              </a:rPr>
              <a:t>辨識及追蹤自由開源軟體的使用狀況</a:t>
            </a:r>
            <a:endParaRPr lang="en-US" sz="4000" b="0" dirty="0">
              <a:solidFill>
                <a:schemeClr val="dk2"/>
              </a:solidFill>
              <a:latin typeface="Times New Roman" pitchFamily="18" charset="0"/>
              <a:ea typeface="新細明體" pitchFamily="18" charset="-120"/>
              <a:cs typeface="Roboto"/>
              <a:sym typeface="Roboto"/>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smtClean="0">
                <a:solidFill>
                  <a:srgbClr val="000000"/>
                </a:solidFill>
                <a:latin typeface="Roboto"/>
                <a:ea typeface="Roboto"/>
                <a:cs typeface="Roboto"/>
                <a:sym typeface="Roboto"/>
              </a:rPr>
              <a:t>稽核</a:t>
            </a:r>
            <a:endParaRPr lang="en-US" sz="1000" b="1" dirty="0">
              <a:solidFill>
                <a:srgbClr val="000000"/>
              </a:solidFill>
              <a:latin typeface="Roboto"/>
              <a:ea typeface="Roboto"/>
              <a:cs typeface="Roboto"/>
              <a:sym typeface="Roboto"/>
            </a:endParaRP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登錄</a:t>
            </a:r>
            <a:endParaRPr lang="en-US" sz="1100" b="1" dirty="0">
              <a:solidFill>
                <a:srgbClr val="000000"/>
              </a:solidFill>
              <a:latin typeface="Roboto"/>
              <a:ea typeface="Roboto"/>
              <a:cs typeface="Roboto"/>
              <a:sym typeface="Roboto"/>
            </a:endParaRP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smtClean="0">
                <a:solidFill>
                  <a:srgbClr val="0070C0"/>
                </a:solidFill>
                <a:latin typeface="Times New Roman" pitchFamily="18" charset="0"/>
                <a:ea typeface="新細明體" pitchFamily="18" charset="-120"/>
                <a:cs typeface="Roboto"/>
                <a:sym typeface="Roboto"/>
              </a:rPr>
              <a:t>成果：</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971550" marR="0" lvl="0" indent="-285750" algn="l" rtl="0">
              <a:lnSpc>
                <a:spcPct val="150000"/>
              </a:lnSpc>
              <a:spcBef>
                <a:spcPts val="0"/>
              </a:spcBef>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稽核報告能用以辨識：</a:t>
            </a:r>
            <a:endParaRPr lang="en-US" sz="1600" dirty="0">
              <a:solidFill>
                <a:schemeClr val="dk1"/>
              </a:solidFill>
              <a:latin typeface="Times New Roman" pitchFamily="18" charset="0"/>
              <a:ea typeface="新細明體" pitchFamily="18" charset="-120"/>
              <a:cs typeface="Roboto"/>
              <a:sym typeface="Roboto"/>
            </a:endParaRPr>
          </a:p>
          <a:p>
            <a:pPr marL="1485900" marR="0" lvl="1" indent="-342900" algn="l" rtl="0">
              <a:lnSpc>
                <a:spcPct val="150000"/>
              </a:lnSpc>
              <a:spcBef>
                <a:spcPts val="0"/>
              </a:spcBef>
              <a:buClr>
                <a:schemeClr val="dk1"/>
              </a:buClr>
              <a:buSzPct val="100000"/>
              <a:buFont typeface="Arial"/>
              <a:buAutoNum type="arabicPeriod"/>
            </a:pPr>
            <a:r>
              <a:rPr lang="zh-TW" altLang="en-US" sz="1600" dirty="0" smtClean="0">
                <a:solidFill>
                  <a:schemeClr val="dk1"/>
                </a:solidFill>
                <a:latin typeface="Times New Roman" pitchFamily="18" charset="0"/>
                <a:ea typeface="新細明體" pitchFamily="18" charset="-120"/>
                <a:cs typeface="Roboto"/>
                <a:sym typeface="Roboto"/>
              </a:rPr>
              <a:t>程式源碼的原始出處及其授權條款</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1485900" marR="0" lvl="1" indent="-342900" algn="l" rtl="0">
              <a:lnSpc>
                <a:spcPct val="150000"/>
              </a:lnSpc>
              <a:spcBef>
                <a:spcPts val="0"/>
              </a:spcBef>
              <a:buClr>
                <a:schemeClr val="dk1"/>
              </a:buClr>
              <a:buSzPct val="100000"/>
              <a:buFont typeface="Arial"/>
              <a:buAutoNum type="arabicPeriod"/>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有待處理的疑慮</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smtClean="0">
                <a:solidFill>
                  <a:srgbClr val="0070C0"/>
                </a:solidFill>
                <a:latin typeface="Times New Roman" pitchFamily="18" charset="0"/>
                <a:ea typeface="新細明體" pitchFamily="18" charset="-120"/>
                <a:cs typeface="Roboto"/>
                <a:sym typeface="Roboto"/>
              </a:rPr>
              <a:t>步驟：</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供稽核之程式源碼被辨識</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源碼或已使用軟體工具進行掃描</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lvl="1" indent="-228600">
              <a:lnSpc>
                <a:spcPct val="150000"/>
              </a:lnSpc>
              <a:spcBef>
                <a:spcPts val="500"/>
              </a:spcBef>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稽核或掃描的「成果</a:t>
            </a:r>
            <a:r>
              <a:rPr lang="en-US" altLang="zh-TW" sz="1600" dirty="0" smtClean="0">
                <a:solidFill>
                  <a:schemeClr val="dk1"/>
                </a:solidFill>
                <a:latin typeface="Times New Roman" pitchFamily="18" charset="0"/>
                <a:ea typeface="新細明體" pitchFamily="18" charset="-120"/>
                <a:cs typeface="Roboto"/>
                <a:sym typeface="Roboto"/>
              </a:rPr>
              <a:t>(Hits)</a:t>
            </a:r>
            <a:r>
              <a:rPr lang="zh-TW" altLang="en-US" sz="1600" dirty="0" smtClean="0">
                <a:solidFill>
                  <a:schemeClr val="dk1"/>
                </a:solidFill>
                <a:latin typeface="Times New Roman" pitchFamily="18" charset="0"/>
                <a:ea typeface="新細明體" pitchFamily="18" charset="-120"/>
                <a:cs typeface="Roboto"/>
                <a:sym typeface="Roboto"/>
              </a:rPr>
              <a:t>」被審核及驗證，而得作為該程式碼適宜的來源資訊</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lvl="1" indent="-228600">
              <a:lnSpc>
                <a:spcPct val="150000"/>
              </a:lnSpc>
              <a:spcBef>
                <a:spcPts val="500"/>
              </a:spcBef>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稽核或掃描依該軟體的開發與釋出週期而被反覆操作</a:t>
            </a:r>
            <a:endParaRPr lang="en-US"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619" name="Shape 619"/>
          <p:cNvSpPr/>
          <p:nvPr/>
        </p:nvSpPr>
        <p:spPr>
          <a:xfrm>
            <a:off x="246508" y="3091933"/>
            <a:ext cx="4063542"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smtClean="0">
                <a:solidFill>
                  <a:schemeClr val="dk1"/>
                </a:solidFill>
                <a:latin typeface="Times New Roman" pitchFamily="18" charset="0"/>
                <a:ea typeface="新細明體" pitchFamily="18" charset="-120"/>
                <a:cs typeface="Roboto"/>
                <a:sym typeface="Roboto"/>
              </a:rPr>
              <a:t>辨識自由開源軟體授權條款</a:t>
            </a:r>
            <a:r>
              <a:rPr lang="en-US" sz="2400" dirty="0">
                <a:solidFill>
                  <a:schemeClr val="dk1"/>
                </a:solidFill>
                <a:latin typeface="Times New Roman" pitchFamily="18" charset="0"/>
                <a:ea typeface="新細明體" pitchFamily="18" charset="-120"/>
                <a:cs typeface="Roboto"/>
                <a:sym typeface="Roboto"/>
              </a:rPr>
              <a:t>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dirty="0" smtClean="0">
                <a:solidFill>
                  <a:schemeClr val="dk2"/>
                </a:solidFill>
                <a:latin typeface="Times New Roman" pitchFamily="18" charset="0"/>
                <a:ea typeface="新細明體" pitchFamily="18" charset="-120"/>
                <a:cs typeface="Roboto"/>
                <a:sym typeface="Roboto"/>
              </a:rPr>
              <a:t>稽核程式源碼</a:t>
            </a:r>
            <a:endParaRPr lang="en-US" sz="4000" b="0" dirty="0">
              <a:solidFill>
                <a:schemeClr val="dk2"/>
              </a:solidFill>
              <a:latin typeface="Times New Roman" pitchFamily="18" charset="0"/>
              <a:ea typeface="新細明體" pitchFamily="18" charset="-120"/>
              <a:cs typeface="Roboto"/>
              <a:sym typeface="Roboto"/>
            </a:endParaRP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輸入：</a:t>
            </a:r>
            <a:r>
              <a:rPr lang="en-US" sz="1100" b="1" dirty="0" smtClean="0">
                <a:latin typeface="Roboto"/>
                <a:ea typeface="Roboto"/>
                <a:cs typeface="Roboto"/>
                <a:sym typeface="Roboto"/>
              </a:rPr>
              <a:t> </a:t>
            </a:r>
          </a:p>
          <a:p>
            <a:pPr lvl="0" algn="ctr">
              <a:lnSpc>
                <a:spcPts val="1050"/>
              </a:lnSpc>
              <a:buSzPct val="25000"/>
            </a:pPr>
            <a:r>
              <a:rPr lang="zh-TW" altLang="en-US" sz="1100" b="1" dirty="0" smtClean="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輸出：</a:t>
            </a:r>
            <a:endParaRPr lang="en-US" sz="1100" b="1" dirty="0" smtClean="0">
              <a:latin typeface="Roboto"/>
              <a:ea typeface="Roboto"/>
              <a:cs typeface="Roboto"/>
              <a:sym typeface="Roboto"/>
            </a:endParaRPr>
          </a:p>
          <a:p>
            <a:pPr lvl="0" algn="ctr">
              <a:lnSpc>
                <a:spcPts val="1050"/>
              </a:lnSpc>
              <a:buSzPct val="25000"/>
            </a:pPr>
            <a:r>
              <a:rPr lang="zh-TW" altLang="en-US" sz="1100" b="1" dirty="0" smtClean="0">
                <a:latin typeface="Roboto"/>
                <a:ea typeface="Roboto"/>
                <a:cs typeface="Roboto"/>
                <a:sym typeface="Roboto"/>
              </a:rPr>
              <a:t>自由開源軟體</a:t>
            </a:r>
            <a:endParaRPr lang="en-US" altLang="zh-TW" sz="1100" b="1" dirty="0" smtClean="0">
              <a:latin typeface="Roboto"/>
              <a:ea typeface="Roboto"/>
              <a:cs typeface="Roboto"/>
              <a:sym typeface="Roboto"/>
            </a:endParaRPr>
          </a:p>
          <a:p>
            <a:pPr lvl="0" algn="ctr">
              <a:lnSpc>
                <a:spcPts val="1050"/>
              </a:lnSpc>
              <a:buSzPct val="25000"/>
            </a:pPr>
            <a:r>
              <a:rPr lang="en-US" sz="1100" b="1" dirty="0" smtClean="0">
                <a:latin typeface="Roboto"/>
                <a:ea typeface="Roboto"/>
                <a:cs typeface="Roboto"/>
                <a:sym typeface="Roboto"/>
              </a:rPr>
              <a:t>+</a:t>
            </a:r>
            <a:r>
              <a:rPr lang="zh-TW" altLang="en-US" sz="1100" b="1" dirty="0" smtClean="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smtClean="0">
                <a:solidFill>
                  <a:srgbClr val="0070C0"/>
                </a:solidFill>
                <a:latin typeface="Times New Roman" pitchFamily="18" charset="0"/>
                <a:ea typeface="新細明體" pitchFamily="18" charset="-120"/>
                <a:cs typeface="Roboto"/>
                <a:sym typeface="Roboto"/>
              </a:rPr>
              <a:t>成果：</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SzPct val="25000"/>
              <a:buNone/>
            </a:pPr>
            <a:r>
              <a:rPr lang="zh-TW" altLang="en-US" sz="1600" dirty="0" smtClean="0">
                <a:solidFill>
                  <a:schemeClr val="dk1"/>
                </a:solidFill>
                <a:latin typeface="Times New Roman" pitchFamily="18" charset="0"/>
                <a:ea typeface="新細明體" pitchFamily="18" charset="-120"/>
                <a:cs typeface="Roboto"/>
                <a:sym typeface="Roboto"/>
              </a:rPr>
              <a:t>對報告裡每一個被標記的檔案作處理，及對任何標記授權衝突的狀況作處理</a:t>
            </a:r>
            <a:endParaRPr lang="en-US"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smtClean="0">
                <a:solidFill>
                  <a:srgbClr val="0070C0"/>
                </a:solidFill>
                <a:latin typeface="Times New Roman" pitchFamily="18" charset="0"/>
                <a:ea typeface="新細明體" pitchFamily="18" charset="-120"/>
                <a:cs typeface="Roboto"/>
                <a:sym typeface="Roboto"/>
              </a:rPr>
              <a:t>步驟：</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742950" marR="0" lvl="1" indent="-285750" algn="l" rtl="0">
              <a:lnSpc>
                <a:spcPct val="150000"/>
              </a:lnSpc>
              <a:spcBef>
                <a:spcPts val="500"/>
              </a:spcBef>
              <a:spcAft>
                <a:spcPts val="0"/>
              </a:spcAft>
              <a:buClr>
                <a:schemeClr val="dk1"/>
              </a:buClr>
              <a:buSzPct val="100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提供反饋予相應的工程師，以處理在稽核報告裡，與你的自由開源軟體政策衝突的疑慮</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該工程師接續就相關的程式源碼實施自由開源軟體審核</a:t>
            </a:r>
            <a:r>
              <a:rPr lang="en-US" altLang="zh-TW" sz="16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樣板可參閱下一張簡報</a:t>
            </a:r>
            <a:r>
              <a:rPr lang="en-US" altLang="zh-TW" sz="1600" b="0" i="0" u="none" strike="noStrike" cap="none" dirty="0" smtClean="0">
                <a:solidFill>
                  <a:schemeClr val="dk1"/>
                </a:solidFill>
                <a:latin typeface="Times New Roman" pitchFamily="18" charset="0"/>
                <a:ea typeface="新細明體" pitchFamily="18" charset="-120"/>
                <a:cs typeface="Roboto"/>
                <a:sym typeface="Roboto"/>
              </a:rPr>
              <a:t>)</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buClr>
                <a:schemeClr val="dk1"/>
              </a:buClr>
              <a:buFont typeface="Arial"/>
              <a:buNone/>
            </a:pPr>
            <a:endParaRPr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smtClean="0">
                <a:solidFill>
                  <a:schemeClr val="dk1"/>
                </a:solidFill>
                <a:latin typeface="Times New Roman" pitchFamily="18" charset="0"/>
                <a:ea typeface="新細明體" pitchFamily="18" charset="-120"/>
                <a:cs typeface="Roboto"/>
                <a:sym typeface="Roboto"/>
              </a:rPr>
              <a:t>處理稽核過程辨識出的所有疑慮</a:t>
            </a:r>
            <a:endParaRPr lang="en-US" sz="2400" dirty="0">
              <a:solidFill>
                <a:schemeClr val="dk1"/>
              </a:solidFill>
              <a:latin typeface="Times New Roman" pitchFamily="18" charset="0"/>
              <a:ea typeface="新細明體" pitchFamily="18" charset="-120"/>
              <a:cs typeface="Roboto"/>
              <a:sym typeface="Roboto"/>
            </a:endParaRP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dirty="0" smtClean="0">
                <a:solidFill>
                  <a:schemeClr val="dk2"/>
                </a:solidFill>
                <a:latin typeface="Times New Roman" pitchFamily="18" charset="0"/>
                <a:ea typeface="新細明體" pitchFamily="18" charset="-120"/>
                <a:cs typeface="Roboto"/>
                <a:sym typeface="Roboto"/>
              </a:rPr>
              <a:t>處理疑慮</a:t>
            </a:r>
            <a:endParaRPr lang="en-US" sz="4000" b="0" dirty="0">
              <a:solidFill>
                <a:schemeClr val="dk2"/>
              </a:solidFill>
              <a:latin typeface="Times New Roman" pitchFamily="18" charset="0"/>
              <a:ea typeface="新細明體" pitchFamily="18" charset="-120"/>
              <a:cs typeface="Roboto"/>
              <a:sym typeface="Roboto"/>
            </a:endParaRP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lvl="0" algn="ctr">
              <a:buSzPct val="25000"/>
            </a:pPr>
            <a:r>
              <a:rPr lang="zh-TW" altLang="en-US" sz="1000" b="1" dirty="0" smtClean="0">
                <a:latin typeface="Roboto"/>
                <a:ea typeface="Roboto"/>
                <a:cs typeface="Roboto"/>
                <a:sym typeface="Roboto"/>
              </a:rPr>
              <a:t>處理疑慮</a:t>
            </a:r>
            <a:endParaRPr lang="en-US" sz="1000" b="1" dirty="0">
              <a:solidFill>
                <a:srgbClr val="000000"/>
              </a:solidFill>
              <a:latin typeface="Roboto"/>
              <a:ea typeface="Roboto"/>
              <a:cs typeface="Roboto"/>
              <a:sym typeface="Roboto"/>
            </a:endParaRP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登錄</a:t>
            </a:r>
            <a:endParaRPr lang="en-US" sz="1100" b="1" dirty="0">
              <a:solidFill>
                <a:srgbClr val="000000"/>
              </a:solidFill>
              <a:latin typeface="Roboto"/>
              <a:ea typeface="Roboto"/>
              <a:cs typeface="Roboto"/>
              <a:sym typeface="Roboto"/>
            </a:endParaRP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輸入：</a:t>
            </a:r>
            <a:r>
              <a:rPr lang="en-US" sz="1100" b="1" dirty="0" smtClean="0">
                <a:latin typeface="Roboto"/>
                <a:ea typeface="Roboto"/>
                <a:cs typeface="Roboto"/>
                <a:sym typeface="Roboto"/>
              </a:rPr>
              <a:t> </a:t>
            </a:r>
          </a:p>
          <a:p>
            <a:pPr lvl="0" algn="ctr">
              <a:lnSpc>
                <a:spcPts val="1050"/>
              </a:lnSpc>
              <a:buSzPct val="25000"/>
            </a:pPr>
            <a:r>
              <a:rPr lang="zh-TW" altLang="en-US" sz="1100" b="1" dirty="0" smtClean="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輸出：</a:t>
            </a:r>
            <a:endParaRPr lang="en-US" sz="1100" b="1" dirty="0" smtClean="0">
              <a:latin typeface="Roboto"/>
              <a:ea typeface="Roboto"/>
              <a:cs typeface="Roboto"/>
              <a:sym typeface="Roboto"/>
            </a:endParaRPr>
          </a:p>
          <a:p>
            <a:pPr lvl="0" algn="ctr">
              <a:lnSpc>
                <a:spcPts val="1050"/>
              </a:lnSpc>
              <a:buSzPct val="25000"/>
            </a:pPr>
            <a:r>
              <a:rPr lang="zh-TW" altLang="en-US" sz="1100" b="1" dirty="0" smtClean="0">
                <a:latin typeface="Roboto"/>
                <a:ea typeface="Roboto"/>
                <a:cs typeface="Roboto"/>
                <a:sym typeface="Roboto"/>
              </a:rPr>
              <a:t>自由開源軟體</a:t>
            </a:r>
            <a:endParaRPr lang="en-US" altLang="zh-TW" sz="1100" b="1" dirty="0" smtClean="0">
              <a:latin typeface="Roboto"/>
              <a:ea typeface="Roboto"/>
              <a:cs typeface="Roboto"/>
              <a:sym typeface="Roboto"/>
            </a:endParaRPr>
          </a:p>
          <a:p>
            <a:pPr lvl="0" algn="ctr">
              <a:lnSpc>
                <a:spcPts val="1050"/>
              </a:lnSpc>
              <a:buSzPct val="25000"/>
            </a:pPr>
            <a:r>
              <a:rPr lang="en-US" sz="1100" b="1" dirty="0" smtClean="0">
                <a:latin typeface="Roboto"/>
                <a:ea typeface="Roboto"/>
                <a:cs typeface="Roboto"/>
                <a:sym typeface="Roboto"/>
              </a:rPr>
              <a:t>+</a:t>
            </a:r>
            <a:r>
              <a:rPr lang="zh-TW" altLang="en-US" sz="1100" b="1" dirty="0" smtClean="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smtClean="0">
                <a:solidFill>
                  <a:schemeClr val="dk1"/>
                </a:solidFill>
                <a:latin typeface="Roboto"/>
                <a:ea typeface="Roboto"/>
                <a:cs typeface="Roboto"/>
                <a:sym typeface="Roboto"/>
              </a:rPr>
              <a:t>私有軟體</a:t>
            </a:r>
            <a:endParaRPr lang="en-US" sz="1200" dirty="0">
              <a:solidFill>
                <a:schemeClr val="dk1"/>
              </a:solidFill>
              <a:latin typeface="Roboto"/>
              <a:ea typeface="Roboto"/>
              <a:cs typeface="Roboto"/>
              <a:sym typeface="Roboto"/>
            </a:endParaRP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400" b="1" dirty="0" smtClean="0">
                <a:solidFill>
                  <a:schemeClr val="dk1"/>
                </a:solidFill>
                <a:latin typeface="Roboto"/>
                <a:ea typeface="Roboto"/>
                <a:cs typeface="Roboto"/>
                <a:sym typeface="Roboto"/>
              </a:rPr>
              <a:t>圖例</a:t>
            </a:r>
            <a:endParaRPr lang="en-US" sz="1400" b="1" dirty="0">
              <a:solidFill>
                <a:schemeClr val="dk1"/>
              </a:solidFill>
              <a:latin typeface="Roboto"/>
              <a:ea typeface="Roboto"/>
              <a:cs typeface="Roboto"/>
              <a:sym typeface="Roboto"/>
            </a:endParaRP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smtClean="0">
                <a:solidFill>
                  <a:schemeClr val="dk1"/>
                </a:solidFill>
                <a:latin typeface="Roboto"/>
                <a:ea typeface="Roboto"/>
                <a:cs typeface="Roboto"/>
                <a:sym typeface="Roboto"/>
              </a:rPr>
              <a:t>第三方商業軟體</a:t>
            </a:r>
            <a:endParaRPr lang="en-US" sz="1200" dirty="0">
              <a:solidFill>
                <a:schemeClr val="dk1"/>
              </a:solidFill>
              <a:latin typeface="Roboto"/>
              <a:ea typeface="Roboto"/>
              <a:cs typeface="Roboto"/>
              <a:sym typeface="Roboto"/>
            </a:endParaRP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dirty="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7494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smtClean="0">
                <a:solidFill>
                  <a:schemeClr val="dk1"/>
                </a:solidFill>
                <a:latin typeface="Roboto"/>
                <a:ea typeface="Roboto"/>
                <a:cs typeface="Roboto"/>
                <a:sym typeface="Roboto"/>
              </a:rPr>
              <a:t>寬鬆式的自由開源軟體</a:t>
            </a:r>
            <a:endParaRPr lang="en-US" sz="1200" dirty="0">
              <a:solidFill>
                <a:schemeClr val="dk1"/>
              </a:solidFill>
              <a:latin typeface="Roboto"/>
              <a:ea typeface="Roboto"/>
              <a:cs typeface="Roboto"/>
              <a:sym typeface="Roboto"/>
            </a:endParaRPr>
          </a:p>
        </p:txBody>
      </p:sp>
      <p:cxnSp>
        <p:nvCxnSpPr>
          <p:cNvPr id="667" name="Shape 667"/>
          <p:cNvCxnSpPr/>
          <p:nvPr/>
        </p:nvCxnSpPr>
        <p:spPr>
          <a:xfrm>
            <a:off x="3028950" y="4411512"/>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48607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143380"/>
            <a:ext cx="1254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smtClean="0">
                <a:solidFill>
                  <a:schemeClr val="dk1"/>
                </a:solidFill>
                <a:latin typeface="Roboto"/>
                <a:ea typeface="Roboto"/>
                <a:cs typeface="Roboto"/>
                <a:sym typeface="Roboto"/>
              </a:rPr>
              <a:t>功能呼叫</a:t>
            </a:r>
            <a:r>
              <a:rPr lang="en-US" altLang="zh-TW" sz="1200" dirty="0" smtClean="0">
                <a:solidFill>
                  <a:schemeClr val="dk1"/>
                </a:solidFill>
                <a:latin typeface="Roboto"/>
                <a:ea typeface="Roboto"/>
                <a:cs typeface="Roboto"/>
                <a:sym typeface="Roboto"/>
              </a:rPr>
              <a:t>(</a:t>
            </a:r>
            <a:r>
              <a:rPr lang="en-US" sz="1200" dirty="0" smtClean="0">
                <a:solidFill>
                  <a:schemeClr val="dk1"/>
                </a:solidFill>
                <a:latin typeface="Roboto"/>
                <a:ea typeface="Roboto"/>
                <a:cs typeface="Roboto"/>
                <a:sym typeface="Roboto"/>
              </a:rPr>
              <a:t>Function call)</a:t>
            </a:r>
            <a:endParaRPr lang="en-US" sz="1200" dirty="0">
              <a:solidFill>
                <a:schemeClr val="dk1"/>
              </a:solidFill>
              <a:latin typeface="Roboto"/>
              <a:ea typeface="Roboto"/>
              <a:cs typeface="Roboto"/>
              <a:sym typeface="Roboto"/>
            </a:endParaRPr>
          </a:p>
        </p:txBody>
      </p:sp>
      <p:sp>
        <p:nvSpPr>
          <p:cNvPr id="670" name="Shape 670"/>
          <p:cNvSpPr txBox="1"/>
          <p:nvPr/>
        </p:nvSpPr>
        <p:spPr>
          <a:xfrm>
            <a:off x="3841751" y="4611540"/>
            <a:ext cx="146843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smtClean="0">
                <a:solidFill>
                  <a:schemeClr val="dk1"/>
                </a:solidFill>
                <a:latin typeface="Roboto"/>
                <a:ea typeface="Roboto"/>
                <a:cs typeface="Roboto"/>
                <a:sym typeface="Roboto"/>
              </a:rPr>
              <a:t>通訊端介面</a:t>
            </a:r>
            <a:endParaRPr lang="en-US" sz="1200" dirty="0" smtClean="0">
              <a:solidFill>
                <a:schemeClr val="dk1"/>
              </a:solidFill>
              <a:latin typeface="Roboto"/>
              <a:ea typeface="Roboto"/>
              <a:cs typeface="Roboto"/>
              <a:sym typeface="Roboto"/>
            </a:endParaRPr>
          </a:p>
          <a:p>
            <a:pPr marL="0" marR="0" lvl="0" indent="0" algn="l" rtl="0">
              <a:spcBef>
                <a:spcPts val="0"/>
              </a:spcBef>
              <a:buSzPct val="25000"/>
              <a:buNone/>
            </a:pPr>
            <a:r>
              <a:rPr lang="en-US" sz="1200" dirty="0" smtClean="0">
                <a:solidFill>
                  <a:schemeClr val="dk1"/>
                </a:solidFill>
                <a:latin typeface="Roboto"/>
                <a:ea typeface="Roboto"/>
                <a:cs typeface="Roboto"/>
                <a:sym typeface="Roboto"/>
              </a:rPr>
              <a:t>(Socket interface)</a:t>
            </a:r>
          </a:p>
        </p:txBody>
      </p:sp>
      <p:sp>
        <p:nvSpPr>
          <p:cNvPr id="671" name="Shape 671"/>
          <p:cNvSpPr txBox="1"/>
          <p:nvPr/>
        </p:nvSpPr>
        <p:spPr>
          <a:xfrm>
            <a:off x="3162300" y="4254350"/>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dirty="0">
                <a:solidFill>
                  <a:schemeClr val="dk1"/>
                </a:solidFill>
                <a:latin typeface="Roboto"/>
                <a:ea typeface="Roboto"/>
                <a:cs typeface="Roboto"/>
                <a:sym typeface="Roboto"/>
              </a:rPr>
              <a:t>(</a:t>
            </a:r>
            <a:r>
              <a:rPr lang="en-US" sz="1000" dirty="0" err="1">
                <a:solidFill>
                  <a:schemeClr val="dk1"/>
                </a:solidFill>
                <a:latin typeface="Roboto"/>
                <a:ea typeface="Roboto"/>
                <a:cs typeface="Roboto"/>
                <a:sym typeface="Roboto"/>
              </a:rPr>
              <a:t>fc</a:t>
            </a:r>
            <a:r>
              <a:rPr lang="en-US" sz="1000" dirty="0">
                <a:solidFill>
                  <a:schemeClr val="dk1"/>
                </a:solidFill>
                <a:latin typeface="Roboto"/>
                <a:ea typeface="Roboto"/>
                <a:cs typeface="Roboto"/>
                <a:sym typeface="Roboto"/>
              </a:rPr>
              <a:t>)</a:t>
            </a:r>
          </a:p>
        </p:txBody>
      </p:sp>
      <p:sp>
        <p:nvSpPr>
          <p:cNvPr id="672" name="Shape 672"/>
          <p:cNvSpPr txBox="1"/>
          <p:nvPr/>
        </p:nvSpPr>
        <p:spPr>
          <a:xfrm>
            <a:off x="3162300" y="46829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277751"/>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072074"/>
            <a:ext cx="125411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smtClean="0">
                <a:solidFill>
                  <a:schemeClr val="dk1"/>
                </a:solidFill>
                <a:latin typeface="Roboto"/>
                <a:ea typeface="Roboto"/>
                <a:cs typeface="Roboto"/>
                <a:sym typeface="Roboto"/>
              </a:rPr>
              <a:t>系統呼叫</a:t>
            </a:r>
            <a:endParaRPr lang="en-US" sz="1200" dirty="0" smtClean="0">
              <a:solidFill>
                <a:schemeClr val="dk1"/>
              </a:solidFill>
              <a:latin typeface="Roboto"/>
              <a:ea typeface="Roboto"/>
              <a:cs typeface="Roboto"/>
              <a:sym typeface="Roboto"/>
            </a:endParaRPr>
          </a:p>
          <a:p>
            <a:pPr marL="0" marR="0" lvl="0" indent="0" algn="l" rtl="0">
              <a:spcBef>
                <a:spcPts val="0"/>
              </a:spcBef>
              <a:buSzPct val="25000"/>
              <a:buNone/>
            </a:pPr>
            <a:r>
              <a:rPr lang="en-US" sz="1200" dirty="0" smtClean="0">
                <a:solidFill>
                  <a:schemeClr val="dk1"/>
                </a:solidFill>
                <a:latin typeface="Roboto"/>
                <a:ea typeface="Roboto"/>
                <a:cs typeface="Roboto"/>
                <a:sym typeface="Roboto"/>
              </a:rPr>
              <a:t>(System call)</a:t>
            </a:r>
            <a:endParaRPr lang="en-US" sz="1200" dirty="0">
              <a:solidFill>
                <a:schemeClr val="dk1"/>
              </a:solidFill>
              <a:latin typeface="Roboto"/>
              <a:ea typeface="Roboto"/>
              <a:cs typeface="Roboto"/>
              <a:sym typeface="Roboto"/>
            </a:endParaRPr>
          </a:p>
        </p:txBody>
      </p:sp>
      <p:sp>
        <p:nvSpPr>
          <p:cNvPr id="675" name="Shape 675"/>
          <p:cNvSpPr txBox="1"/>
          <p:nvPr/>
        </p:nvSpPr>
        <p:spPr>
          <a:xfrm>
            <a:off x="3143250" y="5103126"/>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79756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53986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smtClean="0">
                <a:solidFill>
                  <a:schemeClr val="dk1"/>
                </a:solidFill>
                <a:latin typeface="Roboto"/>
                <a:ea typeface="Roboto"/>
                <a:cs typeface="Roboto"/>
                <a:sym typeface="Roboto"/>
              </a:rPr>
              <a:t>檔頭共享</a:t>
            </a:r>
            <a:endParaRPr lang="en-US" sz="1200" dirty="0" smtClean="0">
              <a:solidFill>
                <a:schemeClr val="dk1"/>
              </a:solidFill>
              <a:latin typeface="Roboto"/>
              <a:ea typeface="Roboto"/>
              <a:cs typeface="Roboto"/>
              <a:sym typeface="Roboto"/>
            </a:endParaRPr>
          </a:p>
          <a:p>
            <a:pPr marL="0" marR="0" lvl="0" indent="0" algn="l" rtl="0">
              <a:spcBef>
                <a:spcPts val="0"/>
              </a:spcBef>
              <a:buSzPct val="25000"/>
              <a:buNone/>
            </a:pPr>
            <a:r>
              <a:rPr lang="en-US" sz="1200" dirty="0" smtClean="0">
                <a:solidFill>
                  <a:schemeClr val="dk1"/>
                </a:solidFill>
                <a:latin typeface="Roboto"/>
                <a:ea typeface="Roboto"/>
                <a:cs typeface="Roboto"/>
                <a:sym typeface="Roboto"/>
              </a:rPr>
              <a:t>(Shared headers)</a:t>
            </a:r>
            <a:endParaRPr lang="en-US" sz="1200" dirty="0">
              <a:solidFill>
                <a:schemeClr val="dk1"/>
              </a:solidFill>
              <a:latin typeface="Roboto"/>
              <a:ea typeface="Roboto"/>
              <a:cs typeface="Roboto"/>
              <a:sym typeface="Roboto"/>
            </a:endParaRPr>
          </a:p>
        </p:txBody>
      </p:sp>
      <p:sp>
        <p:nvSpPr>
          <p:cNvPr id="678" name="Shape 678"/>
          <p:cNvSpPr txBox="1"/>
          <p:nvPr/>
        </p:nvSpPr>
        <p:spPr>
          <a:xfrm>
            <a:off x="3143250" y="564357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167702" y="3079065"/>
            <a:ext cx="1203473"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b="1" dirty="0" smtClean="0">
                <a:solidFill>
                  <a:schemeClr val="dk1"/>
                </a:solidFill>
                <a:latin typeface="Roboto"/>
                <a:ea typeface="Roboto"/>
                <a:cs typeface="Roboto"/>
                <a:sym typeface="Roboto"/>
              </a:rPr>
              <a:t>用戶空間</a:t>
            </a:r>
            <a:endParaRPr lang="en-US" sz="1200" b="1" dirty="0" smtClean="0">
              <a:solidFill>
                <a:schemeClr val="dk1"/>
              </a:solidFill>
              <a:latin typeface="Roboto"/>
              <a:ea typeface="Roboto"/>
              <a:cs typeface="Roboto"/>
              <a:sym typeface="Roboto"/>
            </a:endParaRPr>
          </a:p>
          <a:p>
            <a:pPr marL="0" marR="0" lvl="0" indent="0" algn="l" rtl="0">
              <a:spcBef>
                <a:spcPts val="0"/>
              </a:spcBef>
              <a:buSzPct val="25000"/>
              <a:buNone/>
            </a:pPr>
            <a:r>
              <a:rPr lang="en-US" sz="1200" b="1" dirty="0" smtClean="0">
                <a:solidFill>
                  <a:schemeClr val="dk1"/>
                </a:solidFill>
                <a:latin typeface="Roboto"/>
                <a:ea typeface="Roboto"/>
                <a:cs typeface="Roboto"/>
                <a:sym typeface="Roboto"/>
              </a:rPr>
              <a:t>(User Space)</a:t>
            </a:r>
            <a:endParaRPr lang="en-US" sz="1200" b="1" dirty="0">
              <a:solidFill>
                <a:schemeClr val="dk1"/>
              </a:solidFill>
              <a:latin typeface="Roboto"/>
              <a:ea typeface="Roboto"/>
              <a:cs typeface="Roboto"/>
              <a:sym typeface="Roboto"/>
            </a:endParaRPr>
          </a:p>
        </p:txBody>
      </p:sp>
      <p:sp>
        <p:nvSpPr>
          <p:cNvPr id="682" name="Shape 682"/>
          <p:cNvSpPr txBox="1"/>
          <p:nvPr/>
        </p:nvSpPr>
        <p:spPr>
          <a:xfrm>
            <a:off x="8239141" y="4099828"/>
            <a:ext cx="126027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b="1" dirty="0" smtClean="0">
                <a:solidFill>
                  <a:schemeClr val="dk1"/>
                </a:solidFill>
                <a:latin typeface="Roboto"/>
                <a:ea typeface="Roboto"/>
                <a:cs typeface="Roboto"/>
                <a:sym typeface="Roboto"/>
              </a:rPr>
              <a:t>核心空間</a:t>
            </a:r>
            <a:endParaRPr lang="en-US" sz="1200" b="1" dirty="0" smtClean="0">
              <a:solidFill>
                <a:schemeClr val="dk1"/>
              </a:solidFill>
              <a:latin typeface="Roboto"/>
              <a:ea typeface="Roboto"/>
              <a:cs typeface="Roboto"/>
              <a:sym typeface="Roboto"/>
            </a:endParaRPr>
          </a:p>
          <a:p>
            <a:pPr marL="0" marR="0" lvl="0" indent="0" algn="l" rtl="0">
              <a:spcBef>
                <a:spcPts val="0"/>
              </a:spcBef>
              <a:buSzPct val="25000"/>
              <a:buNone/>
            </a:pPr>
            <a:r>
              <a:rPr lang="en-US" sz="1200" b="1" dirty="0" smtClean="0">
                <a:solidFill>
                  <a:schemeClr val="dk1"/>
                </a:solidFill>
                <a:latin typeface="Roboto"/>
                <a:ea typeface="Roboto"/>
                <a:cs typeface="Roboto"/>
                <a:sym typeface="Roboto"/>
              </a:rPr>
              <a:t>(Kernel Space)</a:t>
            </a:r>
            <a:endParaRPr lang="en-US" sz="1200" b="1" dirty="0">
              <a:solidFill>
                <a:schemeClr val="dk1"/>
              </a:solidFill>
              <a:latin typeface="Roboto"/>
              <a:ea typeface="Roboto"/>
              <a:cs typeface="Roboto"/>
              <a:sym typeface="Roboto"/>
            </a:endParaRPr>
          </a:p>
        </p:txBody>
      </p:sp>
      <p:sp>
        <p:nvSpPr>
          <p:cNvPr id="683" name="Shape 683"/>
          <p:cNvSpPr txBox="1"/>
          <p:nvPr/>
        </p:nvSpPr>
        <p:spPr>
          <a:xfrm>
            <a:off x="8365531" y="5279339"/>
            <a:ext cx="10880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b="1" dirty="0" smtClean="0">
                <a:solidFill>
                  <a:schemeClr val="dk1"/>
                </a:solidFill>
                <a:latin typeface="Roboto"/>
                <a:ea typeface="Roboto"/>
                <a:cs typeface="Roboto"/>
                <a:sym typeface="Roboto"/>
              </a:rPr>
              <a:t>硬體</a:t>
            </a:r>
            <a:endParaRPr lang="en-US" sz="1200" b="1" dirty="0" smtClean="0">
              <a:solidFill>
                <a:schemeClr val="dk1"/>
              </a:solidFill>
              <a:latin typeface="Roboto"/>
              <a:ea typeface="Roboto"/>
              <a:cs typeface="Roboto"/>
              <a:sym typeface="Roboto"/>
            </a:endParaRPr>
          </a:p>
          <a:p>
            <a:pPr marL="0" marR="0" lvl="0" indent="0" algn="l" rtl="0">
              <a:spcBef>
                <a:spcPts val="0"/>
              </a:spcBef>
              <a:buSzPct val="25000"/>
              <a:buNone/>
            </a:pPr>
            <a:r>
              <a:rPr lang="en-US" sz="1200" b="1" dirty="0" smtClean="0">
                <a:solidFill>
                  <a:schemeClr val="dk1"/>
                </a:solidFill>
                <a:latin typeface="Roboto"/>
                <a:ea typeface="Roboto"/>
                <a:cs typeface="Roboto"/>
                <a:sym typeface="Roboto"/>
              </a:rPr>
              <a:t>(Hardware)</a:t>
            </a:r>
            <a:endParaRPr lang="en-US" sz="1200" b="1" dirty="0">
              <a:solidFill>
                <a:schemeClr val="dk1"/>
              </a:solidFill>
              <a:latin typeface="Roboto"/>
              <a:ea typeface="Roboto"/>
              <a:cs typeface="Roboto"/>
              <a:sym typeface="Roboto"/>
            </a:endParaRP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6024562" y="2853639"/>
            <a:ext cx="1571636" cy="338554"/>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US" sz="1600" dirty="0" smtClean="0">
                <a:solidFill>
                  <a:schemeClr val="dk1"/>
                </a:solidFill>
                <a:latin typeface="Roboto"/>
                <a:ea typeface="Roboto"/>
                <a:cs typeface="Roboto"/>
                <a:sym typeface="Roboto"/>
              </a:rPr>
              <a:t>[</a:t>
            </a:r>
            <a:r>
              <a:rPr lang="zh-TW" altLang="en-US" sz="1600" dirty="0" smtClean="0">
                <a:solidFill>
                  <a:schemeClr val="dk1"/>
                </a:solidFill>
                <a:latin typeface="Roboto"/>
                <a:ea typeface="Roboto"/>
                <a:cs typeface="Roboto"/>
                <a:sym typeface="Roboto"/>
              </a:rPr>
              <a:t>加入元件名稱</a:t>
            </a:r>
            <a:r>
              <a:rPr lang="en-US" sz="1600" dirty="0" smtClean="0">
                <a:solidFill>
                  <a:schemeClr val="dk1"/>
                </a:solidFill>
                <a:latin typeface="Roboto"/>
                <a:ea typeface="Roboto"/>
                <a:cs typeface="Roboto"/>
                <a:sym typeface="Roboto"/>
              </a:rPr>
              <a:t>]</a:t>
            </a:r>
            <a:endParaRPr lang="en-US" sz="1600" dirty="0">
              <a:solidFill>
                <a:schemeClr val="dk1"/>
              </a:solidFill>
              <a:latin typeface="Roboto"/>
              <a:ea typeface="Roboto"/>
              <a:cs typeface="Roboto"/>
              <a:sym typeface="Roboto"/>
            </a:endParaRP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dirty="0" smtClean="0">
                <a:solidFill>
                  <a:schemeClr val="dk1"/>
                </a:solidFill>
                <a:latin typeface="Roboto"/>
                <a:ea typeface="Roboto"/>
                <a:cs typeface="Roboto"/>
                <a:sym typeface="Roboto"/>
              </a:rPr>
              <a:t>[</a:t>
            </a:r>
            <a:r>
              <a:rPr lang="zh-TW" altLang="en-US" sz="1000" i="1" dirty="0" smtClean="0">
                <a:solidFill>
                  <a:schemeClr val="dk1"/>
                </a:solidFill>
                <a:latin typeface="Roboto"/>
                <a:ea typeface="Roboto"/>
                <a:cs typeface="Roboto"/>
                <a:sym typeface="Roboto"/>
              </a:rPr>
              <a:t>加入互動方式的註解</a:t>
            </a:r>
            <a:r>
              <a:rPr lang="en-US" sz="1000" i="1" dirty="0" smtClean="0">
                <a:solidFill>
                  <a:schemeClr val="dk1"/>
                </a:solidFill>
                <a:latin typeface="Roboto"/>
                <a:ea typeface="Roboto"/>
                <a:cs typeface="Roboto"/>
                <a:sym typeface="Roboto"/>
              </a:rPr>
              <a:t>]</a:t>
            </a:r>
            <a:endParaRPr lang="en-US" sz="1000" i="1" dirty="0">
              <a:solidFill>
                <a:schemeClr val="dk1"/>
              </a:solidFill>
              <a:latin typeface="Roboto"/>
              <a:ea typeface="Roboto"/>
              <a:cs typeface="Roboto"/>
              <a:sym typeface="Roboto"/>
            </a:endParaRP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dirty="0" smtClean="0">
                <a:solidFill>
                  <a:schemeClr val="dk1"/>
                </a:solidFill>
                <a:latin typeface="Roboto"/>
                <a:ea typeface="Roboto"/>
                <a:cs typeface="Roboto"/>
                <a:sym typeface="Roboto"/>
              </a:rPr>
              <a:t>[</a:t>
            </a:r>
            <a:r>
              <a:rPr lang="zh-TW" altLang="en-US" sz="1000" i="1" dirty="0" smtClean="0">
                <a:solidFill>
                  <a:schemeClr val="dk1"/>
                </a:solidFill>
                <a:latin typeface="Roboto"/>
                <a:ea typeface="Roboto"/>
                <a:cs typeface="Roboto"/>
                <a:sym typeface="Roboto"/>
              </a:rPr>
              <a:t>加入互動方式的註解</a:t>
            </a:r>
            <a:r>
              <a:rPr lang="en-US" sz="1000" i="1" dirty="0" smtClean="0">
                <a:solidFill>
                  <a:schemeClr val="dk1"/>
                </a:solidFill>
                <a:latin typeface="Roboto"/>
                <a:ea typeface="Roboto"/>
                <a:cs typeface="Roboto"/>
                <a:sym typeface="Roboto"/>
              </a:rPr>
              <a:t>]</a:t>
            </a:r>
            <a:endParaRPr lang="en-US" sz="1000" i="1" dirty="0">
              <a:solidFill>
                <a:schemeClr val="dk1"/>
              </a:solidFill>
              <a:latin typeface="Roboto"/>
              <a:ea typeface="Roboto"/>
              <a:cs typeface="Roboto"/>
              <a:sym typeface="Roboto"/>
            </a:endParaRP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smtClean="0">
                <a:solidFill>
                  <a:schemeClr val="dk2"/>
                </a:solidFill>
                <a:latin typeface="Times New Roman" pitchFamily="18" charset="0"/>
                <a:ea typeface="新細明體" pitchFamily="18" charset="-120"/>
                <a:cs typeface="Roboto"/>
                <a:sym typeface="Roboto"/>
              </a:rPr>
              <a:t>審核架構</a:t>
            </a:r>
            <a:r>
              <a:rPr lang="en-US" sz="4000" b="0" dirty="0" smtClean="0">
                <a:solidFill>
                  <a:schemeClr val="dk2"/>
                </a:solidFill>
                <a:latin typeface="Times New Roman" pitchFamily="18" charset="0"/>
                <a:ea typeface="新細明體" pitchFamily="18" charset="-120"/>
                <a:cs typeface="Roboto"/>
                <a:sym typeface="Roboto"/>
              </a:rPr>
              <a:t>(</a:t>
            </a:r>
            <a:r>
              <a:rPr lang="zh-TW" altLang="en-US" sz="4000" b="0" dirty="0" smtClean="0">
                <a:solidFill>
                  <a:schemeClr val="dk2"/>
                </a:solidFill>
                <a:latin typeface="Times New Roman" pitchFamily="18" charset="0"/>
                <a:ea typeface="新細明體" pitchFamily="18" charset="-120"/>
                <a:cs typeface="Roboto"/>
                <a:sym typeface="Roboto"/>
              </a:rPr>
              <a:t>樣板範例</a:t>
            </a:r>
            <a:r>
              <a:rPr lang="en-US" sz="4000" b="0" dirty="0" smtClean="0">
                <a:solidFill>
                  <a:schemeClr val="dk2"/>
                </a:solidFill>
                <a:latin typeface="Times New Roman" pitchFamily="18" charset="0"/>
                <a:ea typeface="新細明體" pitchFamily="18" charset="-120"/>
                <a:cs typeface="Roboto"/>
                <a:sym typeface="Roboto"/>
              </a:rPr>
              <a:t>)</a:t>
            </a:r>
            <a:endParaRPr lang="en-US" sz="4000" b="0" dirty="0">
              <a:solidFill>
                <a:schemeClr val="dk2"/>
              </a:solidFill>
              <a:latin typeface="Times New Roman" pitchFamily="18" charset="0"/>
              <a:ea typeface="新細明體" pitchFamily="18" charset="-120"/>
              <a:cs typeface="Roboto"/>
              <a:sym typeface="Roboto"/>
            </a:endParaRPr>
          </a:p>
        </p:txBody>
      </p:sp>
      <p:sp>
        <p:nvSpPr>
          <p:cNvPr id="42" name="Shape 685"/>
          <p:cNvSpPr txBox="1"/>
          <p:nvPr/>
        </p:nvSpPr>
        <p:spPr>
          <a:xfrm>
            <a:off x="6024562" y="4090578"/>
            <a:ext cx="1571636" cy="338554"/>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US" sz="1600" dirty="0" smtClean="0">
                <a:solidFill>
                  <a:schemeClr val="dk1"/>
                </a:solidFill>
                <a:latin typeface="Roboto"/>
                <a:ea typeface="Roboto"/>
                <a:cs typeface="Roboto"/>
                <a:sym typeface="Roboto"/>
              </a:rPr>
              <a:t>[</a:t>
            </a:r>
            <a:r>
              <a:rPr lang="zh-TW" altLang="en-US" sz="1600" dirty="0" smtClean="0">
                <a:solidFill>
                  <a:schemeClr val="dk1"/>
                </a:solidFill>
                <a:latin typeface="Roboto"/>
                <a:ea typeface="Roboto"/>
                <a:cs typeface="Roboto"/>
                <a:sym typeface="Roboto"/>
              </a:rPr>
              <a:t>加入元件名稱</a:t>
            </a:r>
            <a:r>
              <a:rPr lang="en-US" sz="1600" dirty="0" smtClean="0">
                <a:solidFill>
                  <a:schemeClr val="dk1"/>
                </a:solidFill>
                <a:latin typeface="Roboto"/>
                <a:ea typeface="Roboto"/>
                <a:cs typeface="Roboto"/>
                <a:sym typeface="Roboto"/>
              </a:rPr>
              <a:t>]</a:t>
            </a:r>
            <a:endParaRPr lang="en-US" sz="1600" dirty="0">
              <a:solidFill>
                <a:schemeClr val="dk1"/>
              </a:solidFill>
              <a:latin typeface="Roboto"/>
              <a:ea typeface="Roboto"/>
              <a:cs typeface="Roboto"/>
              <a:sym typeface="Roboto"/>
            </a:endParaRPr>
          </a:p>
        </p:txBody>
      </p:sp>
      <p:sp>
        <p:nvSpPr>
          <p:cNvPr id="43" name="Shape 685"/>
          <p:cNvSpPr txBox="1"/>
          <p:nvPr/>
        </p:nvSpPr>
        <p:spPr>
          <a:xfrm>
            <a:off x="6024562" y="5286388"/>
            <a:ext cx="1571636" cy="338554"/>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US" sz="1600" dirty="0" smtClean="0">
                <a:solidFill>
                  <a:schemeClr val="dk1"/>
                </a:solidFill>
                <a:latin typeface="Roboto"/>
                <a:ea typeface="Roboto"/>
                <a:cs typeface="Roboto"/>
                <a:sym typeface="Roboto"/>
              </a:rPr>
              <a:t>[</a:t>
            </a:r>
            <a:r>
              <a:rPr lang="zh-TW" altLang="en-US" sz="1600" dirty="0" smtClean="0">
                <a:solidFill>
                  <a:schemeClr val="dk1"/>
                </a:solidFill>
                <a:latin typeface="Roboto"/>
                <a:ea typeface="Roboto"/>
                <a:cs typeface="Roboto"/>
                <a:sym typeface="Roboto"/>
              </a:rPr>
              <a:t>加入元件名稱</a:t>
            </a:r>
            <a:r>
              <a:rPr lang="en-US" sz="1600" dirty="0" smtClean="0">
                <a:solidFill>
                  <a:schemeClr val="dk1"/>
                </a:solidFill>
                <a:latin typeface="Roboto"/>
                <a:ea typeface="Roboto"/>
                <a:cs typeface="Roboto"/>
                <a:sym typeface="Roboto"/>
              </a:rPr>
              <a:t>]</a:t>
            </a:r>
            <a:endParaRPr lang="en-US" sz="1600" dirty="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50" b="1" dirty="0" smtClean="0">
                <a:solidFill>
                  <a:srgbClr val="000000"/>
                </a:solidFill>
                <a:latin typeface="Roboto"/>
                <a:ea typeface="Roboto"/>
                <a:cs typeface="Roboto"/>
                <a:sym typeface="Roboto"/>
              </a:rPr>
              <a:t>審核</a:t>
            </a:r>
            <a:endParaRPr lang="en-US" sz="1050" b="1" dirty="0">
              <a:solidFill>
                <a:srgbClr val="000000"/>
              </a:solidFill>
              <a:latin typeface="Roboto"/>
              <a:ea typeface="Roboto"/>
              <a:cs typeface="Roboto"/>
              <a:sym typeface="Roboto"/>
            </a:endParaRP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smtClean="0">
                <a:solidFill>
                  <a:srgbClr val="000000"/>
                </a:solidFill>
                <a:latin typeface="Roboto"/>
                <a:ea typeface="Roboto"/>
                <a:cs typeface="Roboto"/>
                <a:sym typeface="Roboto"/>
              </a:rPr>
              <a:t>辨識</a:t>
            </a:r>
            <a:endParaRPr lang="en-US" sz="1200" b="1" dirty="0">
              <a:solidFill>
                <a:srgbClr val="000000"/>
              </a:solidFill>
              <a:latin typeface="Roboto"/>
              <a:ea typeface="Roboto"/>
              <a:cs typeface="Roboto"/>
              <a:sym typeface="Roboto"/>
            </a:endParaRP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smtClean="0">
                <a:solidFill>
                  <a:srgbClr val="000000"/>
                </a:solidFill>
                <a:latin typeface="Roboto"/>
                <a:ea typeface="Roboto"/>
                <a:cs typeface="Roboto"/>
                <a:sym typeface="Roboto"/>
              </a:rPr>
              <a:t>稽核</a:t>
            </a:r>
            <a:endParaRPr lang="en-US" sz="1200" b="1" dirty="0">
              <a:solidFill>
                <a:srgbClr val="000000"/>
              </a:solidFill>
              <a:latin typeface="Roboto"/>
              <a:ea typeface="Roboto"/>
              <a:cs typeface="Roboto"/>
              <a:sym typeface="Roboto"/>
            </a:endParaRP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smtClean="0">
                <a:latin typeface="Roboto"/>
                <a:ea typeface="Roboto"/>
                <a:cs typeface="Roboto"/>
                <a:sym typeface="Roboto"/>
              </a:rPr>
              <a:t>處理疑慮</a:t>
            </a:r>
            <a:endParaRPr lang="en-US" sz="1200" b="1" dirty="0">
              <a:solidFill>
                <a:srgbClr val="000000"/>
              </a:solidFill>
              <a:latin typeface="Roboto"/>
              <a:ea typeface="Roboto"/>
              <a:cs typeface="Roboto"/>
              <a:sym typeface="Roboto"/>
            </a:endParaRP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smtClean="0">
                <a:solidFill>
                  <a:srgbClr val="000000"/>
                </a:solidFill>
                <a:latin typeface="Roboto"/>
                <a:ea typeface="Roboto"/>
                <a:cs typeface="Roboto"/>
                <a:sym typeface="Roboto"/>
              </a:rPr>
              <a:t>核可</a:t>
            </a:r>
            <a:endParaRPr lang="en-US" sz="1200" b="1" dirty="0">
              <a:solidFill>
                <a:srgbClr val="000000"/>
              </a:solidFill>
              <a:latin typeface="Roboto"/>
              <a:ea typeface="Roboto"/>
              <a:cs typeface="Roboto"/>
              <a:sym typeface="Roboto"/>
            </a:endParaRP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smtClean="0">
                <a:solidFill>
                  <a:srgbClr val="000000"/>
                </a:solidFill>
                <a:latin typeface="Roboto"/>
                <a:ea typeface="Roboto"/>
                <a:cs typeface="Roboto"/>
                <a:sym typeface="Roboto"/>
              </a:rPr>
              <a:t>紀錄</a:t>
            </a:r>
            <a:endParaRPr lang="en-US" sz="1200" b="1" dirty="0">
              <a:solidFill>
                <a:srgbClr val="000000"/>
              </a:solidFill>
              <a:latin typeface="Roboto"/>
              <a:ea typeface="Roboto"/>
              <a:cs typeface="Roboto"/>
              <a:sym typeface="Roboto"/>
            </a:endParaRP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smtClean="0">
                <a:solidFill>
                  <a:srgbClr val="000000"/>
                </a:solidFill>
                <a:latin typeface="Roboto"/>
                <a:ea typeface="Roboto"/>
                <a:cs typeface="Roboto"/>
                <a:sym typeface="Roboto"/>
              </a:rPr>
              <a:t>聲明</a:t>
            </a:r>
            <a:endParaRPr lang="en-US" sz="1200" b="1" dirty="0">
              <a:solidFill>
                <a:srgbClr val="000000"/>
              </a:solidFill>
              <a:latin typeface="Roboto"/>
              <a:ea typeface="Roboto"/>
              <a:cs typeface="Roboto"/>
              <a:sym typeface="Roboto"/>
            </a:endParaRP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smtClean="0">
                <a:solidFill>
                  <a:srgbClr val="000000"/>
                </a:solidFill>
                <a:latin typeface="Roboto"/>
                <a:ea typeface="Roboto"/>
                <a:cs typeface="Roboto"/>
                <a:sym typeface="Roboto"/>
              </a:rPr>
              <a:t>驗證</a:t>
            </a:r>
            <a:endParaRPr lang="en-US" sz="1200" b="1" dirty="0">
              <a:solidFill>
                <a:srgbClr val="000000"/>
              </a:solidFill>
              <a:latin typeface="Roboto"/>
              <a:ea typeface="Roboto"/>
              <a:cs typeface="Roboto"/>
              <a:sym typeface="Roboto"/>
            </a:endParaRP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smtClean="0">
                <a:solidFill>
                  <a:srgbClr val="000000"/>
                </a:solidFill>
                <a:latin typeface="Roboto"/>
                <a:ea typeface="Roboto"/>
                <a:cs typeface="Roboto"/>
                <a:sym typeface="Roboto"/>
              </a:rPr>
              <a:t>散布</a:t>
            </a:r>
            <a:endParaRPr lang="en-US" sz="1200" b="1" dirty="0">
              <a:solidFill>
                <a:srgbClr val="000000"/>
              </a:solidFill>
              <a:latin typeface="Roboto"/>
              <a:ea typeface="Roboto"/>
              <a:cs typeface="Roboto"/>
              <a:sym typeface="Roboto"/>
            </a:endParaRP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smtClean="0">
                <a:solidFill>
                  <a:srgbClr val="000000"/>
                </a:solidFill>
                <a:latin typeface="Roboto"/>
                <a:ea typeface="Roboto"/>
                <a:cs typeface="Roboto"/>
                <a:sym typeface="Roboto"/>
              </a:rPr>
              <a:t>驗證</a:t>
            </a:r>
            <a:endParaRPr lang="en-US" sz="1200" b="1" dirty="0">
              <a:solidFill>
                <a:srgbClr val="000000"/>
              </a:solidFill>
              <a:latin typeface="Roboto"/>
              <a:ea typeface="Roboto"/>
              <a:cs typeface="Roboto"/>
              <a:sym typeface="Roboto"/>
            </a:endParaRP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SzPct val="25000"/>
              <a:buNone/>
            </a:pPr>
            <a:r>
              <a:rPr lang="zh-TW" altLang="en-US" sz="1800" b="0" i="0" u="sng" strike="noStrike" cap="none" dirty="0" smtClean="0">
                <a:solidFill>
                  <a:srgbClr val="0070C0"/>
                </a:solidFill>
                <a:latin typeface="Times New Roman" pitchFamily="18" charset="0"/>
                <a:ea typeface="新細明體" pitchFamily="18" charset="-120"/>
                <a:cs typeface="Roboto"/>
                <a:sym typeface="Roboto"/>
              </a:rPr>
              <a:t>成果：</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228600" marR="0" lvl="0" indent="-228600" algn="l" rtl="0">
              <a:lnSpc>
                <a:spcPct val="150000"/>
              </a:lnSpc>
              <a:spcBef>
                <a:spcPts val="1000"/>
              </a:spcBef>
              <a:spcAft>
                <a:spcPts val="0"/>
              </a:spcAft>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確保在稽核報告裡的軟體與自由開源軟體政策相合</a:t>
            </a:r>
            <a:endParaRPr lang="en-US" sz="1600" dirty="0">
              <a:solidFill>
                <a:schemeClr val="dk1"/>
              </a:solidFill>
              <a:latin typeface="Times New Roman" pitchFamily="18" charset="0"/>
              <a:ea typeface="新細明體" pitchFamily="18" charset="-120"/>
              <a:cs typeface="Roboto"/>
              <a:sym typeface="Roboto"/>
            </a:endParaRPr>
          </a:p>
          <a:p>
            <a:pPr marL="228600" marR="0" lvl="0" indent="-228600" algn="l" rtl="0">
              <a:lnSpc>
                <a:spcPct val="150000"/>
              </a:lnSpc>
              <a:spcBef>
                <a:spcPts val="1000"/>
              </a:spcBef>
              <a:spcAft>
                <a:spcPts val="0"/>
              </a:spcAft>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準備往下一個步驟前</a:t>
            </a:r>
            <a:r>
              <a:rPr lang="en-US" altLang="zh-TW" sz="1600" dirty="0" smtClean="0">
                <a:solidFill>
                  <a:schemeClr val="dk1"/>
                </a:solidFill>
                <a:latin typeface="Times New Roman" pitchFamily="18" charset="0"/>
                <a:ea typeface="新細明體" pitchFamily="18" charset="-120"/>
                <a:cs typeface="Roboto"/>
                <a:sym typeface="Roboto"/>
              </a:rPr>
              <a:t>(</a:t>
            </a:r>
            <a:r>
              <a:rPr lang="zh-TW" altLang="en-US" sz="1600" dirty="0" smtClean="0">
                <a:solidFill>
                  <a:schemeClr val="dk1"/>
                </a:solidFill>
                <a:latin typeface="Times New Roman" pitchFamily="18" charset="0"/>
                <a:ea typeface="新細明體" pitchFamily="18" charset="-120"/>
                <a:cs typeface="Roboto"/>
                <a:sym typeface="Roboto"/>
              </a:rPr>
              <a:t>例如：核可前</a:t>
            </a:r>
            <a:r>
              <a:rPr lang="en-US" altLang="zh-TW" sz="1600" dirty="0" smtClean="0">
                <a:solidFill>
                  <a:schemeClr val="dk1"/>
                </a:solidFill>
                <a:latin typeface="Times New Roman" pitchFamily="18" charset="0"/>
                <a:ea typeface="新細明體" pitchFamily="18" charset="-120"/>
                <a:cs typeface="Roboto"/>
                <a:sym typeface="Roboto"/>
              </a:rPr>
              <a:t>)</a:t>
            </a:r>
            <a:r>
              <a:rPr lang="zh-TW" altLang="en-US" sz="1600" dirty="0" smtClean="0">
                <a:solidFill>
                  <a:schemeClr val="dk1"/>
                </a:solidFill>
                <a:latin typeface="Times New Roman" pitchFamily="18" charset="0"/>
                <a:ea typeface="新細明體" pitchFamily="18" charset="-120"/>
                <a:cs typeface="Roboto"/>
                <a:sym typeface="Roboto"/>
              </a:rPr>
              <a:t>，保存稽核報告的發現，並標註已處理的疑慮</a:t>
            </a:r>
            <a:endParaRPr lang="en-US"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SzPct val="25000"/>
              <a:buNone/>
            </a:pPr>
            <a:r>
              <a:rPr lang="zh-TW" altLang="en-US" sz="1800" b="0" i="0" u="sng" strike="noStrike" cap="none" dirty="0" smtClean="0">
                <a:solidFill>
                  <a:srgbClr val="0070C0"/>
                </a:solidFill>
                <a:latin typeface="Times New Roman" pitchFamily="18" charset="0"/>
                <a:ea typeface="新細明體" pitchFamily="18" charset="-120"/>
                <a:cs typeface="Roboto"/>
                <a:sym typeface="Roboto"/>
              </a:rPr>
              <a:t>步驟：</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285750" marR="0" lvl="0" indent="-285750" algn="l" rtl="0">
              <a:lnSpc>
                <a:spcPct val="150000"/>
              </a:lnSpc>
              <a:spcBef>
                <a:spcPts val="1000"/>
              </a:spcBef>
              <a:spcAft>
                <a:spcPts val="0"/>
              </a:spcAft>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於審核工作人員裡，應包含適切對應的管理階層</a:t>
            </a:r>
            <a:endParaRPr lang="en-US" sz="1600" dirty="0">
              <a:solidFill>
                <a:schemeClr val="dk1"/>
              </a:solidFill>
              <a:latin typeface="Times New Roman" pitchFamily="18" charset="0"/>
              <a:ea typeface="新細明體" pitchFamily="18" charset="-120"/>
              <a:cs typeface="Roboto"/>
              <a:sym typeface="Roboto"/>
            </a:endParaRPr>
          </a:p>
          <a:p>
            <a:pPr marL="285750" marR="0" lvl="0" indent="-285750" algn="l" rtl="0">
              <a:lnSpc>
                <a:spcPct val="150000"/>
              </a:lnSpc>
              <a:spcBef>
                <a:spcPts val="1000"/>
              </a:spcBef>
              <a:spcAft>
                <a:spcPts val="0"/>
              </a:spcAft>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依你的自由開源軟體政策為參據來實施審核</a:t>
            </a:r>
            <a:endParaRPr lang="en-US" sz="1600" dirty="0">
              <a:solidFill>
                <a:schemeClr val="dk1"/>
              </a:solidFill>
              <a:latin typeface="Times New Roman" pitchFamily="18" charset="0"/>
              <a:ea typeface="新細明體" pitchFamily="18" charset="-120"/>
              <a:cs typeface="Roboto"/>
              <a:sym typeface="Roboto"/>
            </a:endParaRP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smtClean="0">
                <a:solidFill>
                  <a:schemeClr val="dk1"/>
                </a:solidFill>
                <a:latin typeface="Times New Roman" pitchFamily="18" charset="0"/>
                <a:ea typeface="新細明體" pitchFamily="18" charset="-120"/>
                <a:cs typeface="Roboto"/>
                <a:sym typeface="Roboto"/>
              </a:rPr>
              <a:t>審核已處理之疑慮以確認其與你的自由開源軟體政策相合</a:t>
            </a:r>
            <a:endParaRPr lang="en-US" sz="2400" dirty="0">
              <a:solidFill>
                <a:schemeClr val="dk1"/>
              </a:solidFill>
              <a:latin typeface="Times New Roman" pitchFamily="18" charset="0"/>
              <a:ea typeface="新細明體" pitchFamily="18" charset="-120"/>
              <a:cs typeface="Roboto"/>
              <a:sym typeface="Roboto"/>
            </a:endParaRP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dirty="0" smtClean="0">
                <a:solidFill>
                  <a:schemeClr val="dk2"/>
                </a:solidFill>
                <a:latin typeface="Times New Roman" pitchFamily="18" charset="0"/>
                <a:ea typeface="新細明體" pitchFamily="18" charset="-120"/>
                <a:cs typeface="Roboto"/>
                <a:sym typeface="Roboto"/>
              </a:rPr>
              <a:t>執行審核</a:t>
            </a:r>
            <a:endParaRPr lang="en-US" sz="4000" b="0" dirty="0">
              <a:solidFill>
                <a:schemeClr val="dk2"/>
              </a:solidFill>
              <a:latin typeface="Times New Roman" pitchFamily="18" charset="0"/>
              <a:ea typeface="新細明體" pitchFamily="18" charset="-120"/>
              <a:cs typeface="Roboto"/>
              <a:sym typeface="Roboto"/>
            </a:endParaRP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輸入：</a:t>
            </a:r>
            <a:r>
              <a:rPr lang="en-US" sz="1100" b="1" dirty="0" smtClean="0">
                <a:latin typeface="Roboto"/>
                <a:ea typeface="Roboto"/>
                <a:cs typeface="Roboto"/>
                <a:sym typeface="Roboto"/>
              </a:rPr>
              <a:t> </a:t>
            </a:r>
          </a:p>
          <a:p>
            <a:pPr lvl="0" algn="ctr">
              <a:lnSpc>
                <a:spcPts val="1050"/>
              </a:lnSpc>
              <a:buSzPct val="25000"/>
            </a:pPr>
            <a:r>
              <a:rPr lang="zh-TW" altLang="en-US" sz="1100" b="1" dirty="0" smtClean="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輸出：</a:t>
            </a:r>
            <a:endParaRPr lang="en-US" sz="1100" b="1" dirty="0" smtClean="0">
              <a:latin typeface="Roboto"/>
              <a:ea typeface="Roboto"/>
              <a:cs typeface="Roboto"/>
              <a:sym typeface="Roboto"/>
            </a:endParaRPr>
          </a:p>
          <a:p>
            <a:pPr lvl="0" algn="ctr">
              <a:lnSpc>
                <a:spcPts val="1050"/>
              </a:lnSpc>
              <a:buSzPct val="25000"/>
            </a:pPr>
            <a:r>
              <a:rPr lang="zh-TW" altLang="en-US" sz="1100" b="1" dirty="0" smtClean="0">
                <a:latin typeface="Roboto"/>
                <a:ea typeface="Roboto"/>
                <a:cs typeface="Roboto"/>
                <a:sym typeface="Roboto"/>
              </a:rPr>
              <a:t>自由開源軟體</a:t>
            </a:r>
            <a:endParaRPr lang="en-US" altLang="zh-TW" sz="1100" b="1" dirty="0" smtClean="0">
              <a:latin typeface="Roboto"/>
              <a:ea typeface="Roboto"/>
              <a:cs typeface="Roboto"/>
              <a:sym typeface="Roboto"/>
            </a:endParaRPr>
          </a:p>
          <a:p>
            <a:pPr lvl="0" algn="ctr">
              <a:lnSpc>
                <a:spcPts val="1050"/>
              </a:lnSpc>
              <a:buSzPct val="25000"/>
            </a:pPr>
            <a:r>
              <a:rPr lang="en-US" sz="1100" b="1" dirty="0" smtClean="0">
                <a:latin typeface="Roboto"/>
                <a:ea typeface="Roboto"/>
                <a:cs typeface="Roboto"/>
                <a:sym typeface="Roboto"/>
              </a:rPr>
              <a:t>+</a:t>
            </a:r>
            <a:r>
              <a:rPr lang="zh-TW" altLang="en-US" sz="1100" b="1" dirty="0" smtClean="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什麼是「智慧財產」？</a:t>
            </a:r>
            <a:endParaRPr lang="en-US" sz="4000" b="0" i="0" u="none" strike="noStrike" cap="none" dirty="0">
              <a:solidFill>
                <a:schemeClr val="dk2"/>
              </a:solidFill>
              <a:latin typeface="Roboto"/>
              <a:ea typeface="Roboto"/>
              <a:cs typeface="Roboto"/>
              <a:sym typeface="Roboto"/>
            </a:endParaRP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著作權：保護作者具創作性之原始著作</a:t>
            </a:r>
            <a:endParaRPr lang="en-US" sz="2400" b="0" i="0" u="none" strike="noStrike" cap="none" dirty="0">
              <a:solidFill>
                <a:schemeClr val="dk1"/>
              </a:solidFill>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保護表達</a:t>
            </a:r>
            <a:r>
              <a:rPr lang="en-US" altLang="zh-TW" dirty="0" smtClean="0">
                <a:latin typeface="Times New Roman" pitchFamily="18" charset="0"/>
                <a:ea typeface="新細明體" pitchFamily="18" charset="-120"/>
              </a:rPr>
              <a:t>(</a:t>
            </a: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不及於其後之思想</a:t>
            </a:r>
            <a:r>
              <a:rPr lang="en-US" altLang="zh-TW" sz="2000" b="0" i="0" u="none" strike="noStrike" cap="none" dirty="0" smtClean="0">
                <a:solidFill>
                  <a:schemeClr val="dk1"/>
                </a:solidFill>
                <a:latin typeface="Times New Roman" pitchFamily="18" charset="0"/>
                <a:ea typeface="新細明體" pitchFamily="18" charset="-120"/>
                <a:cs typeface="Roboto"/>
                <a:sym typeface="Roboto"/>
              </a:rPr>
              <a:t>)</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涵蓋軟體、書籍，及其他相類作品</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smtClean="0"/>
              <a:t>專利：具新穎性及非屬顯著已知狀態的實用發明</a:t>
            </a:r>
            <a:endParaRPr lang="en-US" sz="2400" b="0" i="0" u="none" strike="noStrike" cap="none" dirty="0">
              <a:solidFill>
                <a:schemeClr val="dk1"/>
              </a:solidFill>
              <a:cs typeface="Roboto"/>
              <a:sym typeface="Roboto"/>
            </a:endParaRPr>
          </a:p>
          <a:p>
            <a:pPr lvl="1" indent="-190500"/>
            <a:r>
              <a:rPr lang="zh-TW" altLang="en-US" dirty="0" smtClean="0">
                <a:latin typeface="Times New Roman" pitchFamily="18" charset="0"/>
                <a:ea typeface="新細明體" pitchFamily="18" charset="-120"/>
              </a:rPr>
              <a:t>抑制壟斷以鼓勵創新</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sz="2400" b="0" i="0" u="none" strike="noStrike" cap="none" dirty="0" smtClean="0">
                <a:solidFill>
                  <a:schemeClr val="dk1"/>
                </a:solidFill>
                <a:cs typeface="Roboto"/>
                <a:sym typeface="Roboto"/>
              </a:rPr>
              <a:t>營業</a:t>
            </a:r>
            <a:r>
              <a:rPr lang="zh-TW" altLang="en-US" dirty="0" smtClean="0"/>
              <a:t>秘密：保護具價值的保密資訊</a:t>
            </a:r>
            <a:endParaRPr lang="en-US" sz="2400" b="0" i="0" u="none" strike="noStrike" cap="none" dirty="0">
              <a:solidFill>
                <a:schemeClr val="dk1"/>
              </a:solidFill>
              <a:cs typeface="Roboto"/>
              <a:sym typeface="Roboto"/>
            </a:endParaRPr>
          </a:p>
          <a:p>
            <a:pPr lvl="0" indent="-182880"/>
            <a:r>
              <a:rPr lang="zh-TW" altLang="en-US" dirty="0" smtClean="0"/>
              <a:t>商標：保護用來辨識產品來源的標章（文字、圖形記號、標語、顏色，等等。）</a:t>
            </a:r>
            <a:endParaRPr lang="en-US" sz="2400" b="0" i="0" u="none" strike="noStrike" cap="none" dirty="0">
              <a:solidFill>
                <a:schemeClr val="dk1"/>
              </a:solidFill>
              <a:cs typeface="Roboto"/>
              <a:sym typeface="Roboto"/>
            </a:endParaRPr>
          </a:p>
          <a:p>
            <a:pPr lvl="1" indent="-190500"/>
            <a:r>
              <a:rPr lang="zh-TW" altLang="en-US" dirty="0" smtClean="0">
                <a:latin typeface="Times New Roman" pitchFamily="18" charset="0"/>
                <a:ea typeface="新細明體" pitchFamily="18" charset="-120"/>
              </a:rPr>
              <a:t>保護消費者與品牌；避免消費者混淆與品牌淡化</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0" lvl="0" indent="0" algn="ctr">
              <a:buSzPct val="25000"/>
              <a:buNone/>
            </a:pPr>
            <a:r>
              <a:rPr lang="zh-TW" altLang="en-US" sz="2400" b="0" i="1" u="none" strike="noStrike" cap="none" dirty="0" smtClean="0">
                <a:solidFill>
                  <a:schemeClr val="dk1"/>
                </a:solidFill>
                <a:cs typeface="Roboto Condensed"/>
                <a:sym typeface="Roboto Condensed"/>
              </a:rPr>
              <a:t>本</a:t>
            </a:r>
            <a:r>
              <a:rPr lang="zh-TW" altLang="en-US" i="1" dirty="0" smtClean="0">
                <a:cs typeface="Roboto Condensed"/>
                <a:sym typeface="Roboto Condensed"/>
              </a:rPr>
              <a:t>章節將聚焦在著作權與專利，</a:t>
            </a:r>
            <a:endParaRPr lang="en-US" altLang="zh-TW" i="1" dirty="0" smtClean="0">
              <a:cs typeface="Roboto Condensed"/>
              <a:sym typeface="Roboto Condensed"/>
            </a:endParaRPr>
          </a:p>
          <a:p>
            <a:pPr marL="0" lvl="0" indent="0" algn="ctr">
              <a:buSzPct val="25000"/>
              <a:buNone/>
            </a:pPr>
            <a:r>
              <a:rPr lang="zh-TW" altLang="en-US" i="1" dirty="0" smtClean="0">
                <a:cs typeface="Roboto Condensed"/>
                <a:sym typeface="Roboto Condensed"/>
              </a:rPr>
              <a:t>該領域與自由開源軟體合規最為相關。</a:t>
            </a:r>
            <a:endParaRPr lang="en-US" sz="2400" b="0" i="1" u="none" strike="noStrike" cap="none" dirty="0">
              <a:solidFill>
                <a:schemeClr val="dk1"/>
              </a:solidFill>
              <a:cs typeface="Roboto Condensed"/>
              <a:sym typeface="Roboto Condensed"/>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lvl="0" indent="-182880">
              <a:spcBef>
                <a:spcPts val="0"/>
              </a:spcBef>
            </a:pPr>
            <a:r>
              <a:rPr lang="zh-TW" altLang="en-US" sz="2000" dirty="0" smtClean="0">
                <a:latin typeface="Times New Roman" pitchFamily="18" charset="0"/>
                <a:ea typeface="新細明體" pitchFamily="18" charset="-120"/>
              </a:rPr>
              <a:t>根據上一個步驟的軟體稽核及審核結果，軟體可能被核可或可能不被核可使用</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核</a:t>
            </a:r>
            <a:r>
              <a:rPr lang="zh-TW" altLang="en-US" sz="2000" dirty="0" smtClean="0">
                <a:latin typeface="Times New Roman" pitchFamily="18" charset="0"/>
                <a:ea typeface="新細明體" pitchFamily="18" charset="-120"/>
              </a:rPr>
              <a:t>可時，必須註明被核可的自由開源軟體版本、被核可元件的使用模式，以及其他依自由開源軟體授權條款應施行的義務性要求</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核可須對應到適宜的行政管理階層來進行</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100000"/>
              </a:lnSpc>
              <a:spcBef>
                <a:spcPts val="400"/>
              </a:spcBef>
              <a:buClr>
                <a:schemeClr val="accent1"/>
              </a:buClr>
              <a:buSzPct val="85000"/>
              <a:buFont typeface="Arial"/>
              <a:buNone/>
            </a:pPr>
            <a:endParaRPr sz="2000" b="0" i="0" u="none" strike="noStrike" cap="none" dirty="0">
              <a:solidFill>
                <a:schemeClr val="dk1"/>
              </a:solidFill>
              <a:latin typeface="Times New Roman" pitchFamily="18" charset="0"/>
              <a:ea typeface="新細明體" pitchFamily="18" charset="-120"/>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smtClean="0">
                <a:solidFill>
                  <a:srgbClr val="000000"/>
                </a:solidFill>
                <a:latin typeface="Roboto"/>
                <a:ea typeface="Roboto"/>
                <a:cs typeface="Roboto"/>
                <a:sym typeface="Roboto"/>
              </a:rPr>
              <a:t>核可</a:t>
            </a:r>
            <a:endParaRPr lang="en-US" sz="1000" b="1" dirty="0">
              <a:solidFill>
                <a:srgbClr val="000000"/>
              </a:solidFill>
              <a:latin typeface="Roboto"/>
              <a:ea typeface="Roboto"/>
              <a:cs typeface="Roboto"/>
              <a:sym typeface="Roboto"/>
            </a:endParaRP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紀錄</a:t>
            </a:r>
            <a:endParaRPr lang="en-US" sz="1100" b="1" dirty="0">
              <a:solidFill>
                <a:srgbClr val="000000"/>
              </a:solidFill>
              <a:latin typeface="Roboto"/>
              <a:ea typeface="Roboto"/>
              <a:cs typeface="Roboto"/>
              <a:sym typeface="Roboto"/>
            </a:endParaRP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smtClean="0">
                <a:solidFill>
                  <a:schemeClr val="dk2"/>
                </a:solidFill>
                <a:latin typeface="Times New Roman" pitchFamily="18" charset="0"/>
                <a:ea typeface="新細明體" pitchFamily="18" charset="-120"/>
                <a:cs typeface="Roboto"/>
                <a:sym typeface="Roboto"/>
              </a:rPr>
              <a:t>核可</a:t>
            </a:r>
            <a:endParaRPr lang="en-US" sz="4000" b="0" dirty="0">
              <a:solidFill>
                <a:schemeClr val="dk2"/>
              </a:solidFill>
              <a:latin typeface="Times New Roman" pitchFamily="18" charset="0"/>
              <a:ea typeface="新細明體" pitchFamily="18" charset="-120"/>
              <a:cs typeface="Roboto"/>
              <a:sym typeface="Roboto"/>
            </a:endParaRP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輸入：</a:t>
            </a:r>
            <a:r>
              <a:rPr lang="en-US" sz="1100" b="1" dirty="0" smtClean="0">
                <a:latin typeface="Roboto"/>
                <a:ea typeface="Roboto"/>
                <a:cs typeface="Roboto"/>
                <a:sym typeface="Roboto"/>
              </a:rPr>
              <a:t> </a:t>
            </a:r>
          </a:p>
          <a:p>
            <a:pPr lvl="0" algn="ctr">
              <a:lnSpc>
                <a:spcPts val="1050"/>
              </a:lnSpc>
              <a:buSzPct val="25000"/>
            </a:pPr>
            <a:r>
              <a:rPr lang="zh-TW" altLang="en-US" sz="1100" b="1" dirty="0" smtClean="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輸出：</a:t>
            </a:r>
            <a:endParaRPr lang="en-US" sz="1100" b="1" dirty="0" smtClean="0">
              <a:latin typeface="Roboto"/>
              <a:ea typeface="Roboto"/>
              <a:cs typeface="Roboto"/>
              <a:sym typeface="Roboto"/>
            </a:endParaRPr>
          </a:p>
          <a:p>
            <a:pPr lvl="0" algn="ctr">
              <a:lnSpc>
                <a:spcPts val="1050"/>
              </a:lnSpc>
              <a:buSzPct val="25000"/>
            </a:pPr>
            <a:r>
              <a:rPr lang="zh-TW" altLang="en-US" sz="1100" b="1" dirty="0" smtClean="0">
                <a:latin typeface="Roboto"/>
                <a:ea typeface="Roboto"/>
                <a:cs typeface="Roboto"/>
                <a:sym typeface="Roboto"/>
              </a:rPr>
              <a:t>自由開源軟體</a:t>
            </a:r>
            <a:endParaRPr lang="en-US" altLang="zh-TW" sz="1100" b="1" dirty="0" smtClean="0">
              <a:latin typeface="Roboto"/>
              <a:ea typeface="Roboto"/>
              <a:cs typeface="Roboto"/>
              <a:sym typeface="Roboto"/>
            </a:endParaRPr>
          </a:p>
          <a:p>
            <a:pPr lvl="0" algn="ctr">
              <a:lnSpc>
                <a:spcPts val="1050"/>
              </a:lnSpc>
              <a:buSzPct val="25000"/>
            </a:pPr>
            <a:r>
              <a:rPr lang="en-US" sz="1100" b="1" dirty="0" smtClean="0">
                <a:latin typeface="Roboto"/>
                <a:ea typeface="Roboto"/>
                <a:cs typeface="Roboto"/>
                <a:sym typeface="Roboto"/>
              </a:rPr>
              <a:t>+</a:t>
            </a:r>
            <a:r>
              <a:rPr lang="zh-TW" altLang="en-US" sz="1100" b="1" dirty="0" smtClean="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lvl="0" indent="-182880">
              <a:spcBef>
                <a:spcPts val="0"/>
              </a:spcBef>
            </a:pPr>
            <a:r>
              <a:rPr lang="zh-TW" altLang="en-US" sz="2000" dirty="0" smtClean="0">
                <a:latin typeface="Times New Roman" pitchFamily="18" charset="0"/>
                <a:ea typeface="新細明體" pitchFamily="18" charset="-120"/>
              </a:rPr>
              <a:t>當一個自由開源軟體元件被核可在產品中使用時，其應被加入該產品的軟體清單</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smtClean="0">
                <a:latin typeface="Times New Roman" pitchFamily="18" charset="0"/>
                <a:ea typeface="新細明體" pitchFamily="18" charset="-120"/>
              </a:rPr>
              <a:t>該項核可及核可的條件，必須被登記紀錄在可追蹤系統裡</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smtClean="0">
                <a:latin typeface="Times New Roman" pitchFamily="18" charset="0"/>
                <a:ea typeface="新細明體" pitchFamily="18" charset="-120"/>
              </a:rPr>
              <a:t>若</a:t>
            </a: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新版本的自由開源軟體元件或新的使用模式被提出時，</a:t>
            </a:r>
            <a:r>
              <a:rPr lang="zh-TW" altLang="en-US" sz="2000" dirty="0" smtClean="0">
                <a:latin typeface="Times New Roman" pitchFamily="18" charset="0"/>
                <a:ea typeface="新細明體" pitchFamily="18" charset="-120"/>
              </a:rPr>
              <a:t>該追蹤系統必須清楚顯示這需要一個新的核可</a:t>
            </a:r>
            <a:endParaRPr lang="en-US" altLang="zh-TW" sz="2000" dirty="0" smtClean="0">
              <a:latin typeface="Times New Roman" pitchFamily="18" charset="0"/>
              <a:ea typeface="新細明體" pitchFamily="18" charset="-120"/>
            </a:endParaRP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smtClean="0">
                <a:solidFill>
                  <a:srgbClr val="000000"/>
                </a:solidFill>
                <a:latin typeface="Roboto"/>
                <a:ea typeface="Roboto"/>
                <a:cs typeface="Roboto"/>
                <a:sym typeface="Roboto"/>
              </a:rPr>
              <a:t>紀錄</a:t>
            </a:r>
            <a:endParaRPr lang="en-US" sz="1000" b="1" dirty="0">
              <a:solidFill>
                <a:srgbClr val="000000"/>
              </a:solidFill>
              <a:latin typeface="Roboto"/>
              <a:ea typeface="Roboto"/>
              <a:cs typeface="Roboto"/>
              <a:sym typeface="Roboto"/>
            </a:endParaRP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smtClean="0">
                <a:solidFill>
                  <a:schemeClr val="dk2"/>
                </a:solidFill>
                <a:latin typeface="Times New Roman" pitchFamily="18" charset="0"/>
                <a:ea typeface="新細明體" pitchFamily="18" charset="-120"/>
                <a:cs typeface="Roboto"/>
                <a:sym typeface="Roboto"/>
              </a:rPr>
              <a:t>紀錄</a:t>
            </a:r>
            <a:r>
              <a:rPr lang="en-US" sz="4000" b="0" dirty="0" smtClean="0">
                <a:solidFill>
                  <a:schemeClr val="dk2"/>
                </a:solidFill>
                <a:latin typeface="Times New Roman" pitchFamily="18" charset="0"/>
                <a:ea typeface="新細明體" pitchFamily="18" charset="-120"/>
                <a:cs typeface="Roboto"/>
                <a:sym typeface="Roboto"/>
              </a:rPr>
              <a:t> </a:t>
            </a:r>
            <a:r>
              <a:rPr lang="en-US" sz="4000" b="0" dirty="0">
                <a:solidFill>
                  <a:schemeClr val="dk2"/>
                </a:solidFill>
                <a:latin typeface="Times New Roman" pitchFamily="18" charset="0"/>
                <a:ea typeface="新細明體" pitchFamily="18" charset="-120"/>
                <a:cs typeface="Roboto"/>
                <a:sym typeface="Roboto"/>
              </a:rPr>
              <a:t>/ </a:t>
            </a:r>
            <a:r>
              <a:rPr lang="zh-TW" altLang="en-US" sz="4000" b="0" dirty="0" smtClean="0">
                <a:solidFill>
                  <a:schemeClr val="dk2"/>
                </a:solidFill>
                <a:latin typeface="Times New Roman" pitchFamily="18" charset="0"/>
                <a:ea typeface="新細明體" pitchFamily="18" charset="-120"/>
                <a:cs typeface="Roboto"/>
                <a:sym typeface="Roboto"/>
              </a:rPr>
              <a:t>核可追蹤</a:t>
            </a:r>
            <a:endParaRPr lang="en-US" sz="4000" b="0" dirty="0">
              <a:solidFill>
                <a:schemeClr val="dk2"/>
              </a:solidFill>
              <a:latin typeface="Times New Roman" pitchFamily="18" charset="0"/>
              <a:ea typeface="新細明體" pitchFamily="18" charset="-120"/>
              <a:cs typeface="Roboto"/>
              <a:sym typeface="Roboto"/>
            </a:endParaRP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輸入：</a:t>
            </a:r>
            <a:r>
              <a:rPr lang="en-US" sz="1100" b="1" dirty="0" smtClean="0">
                <a:latin typeface="Roboto"/>
                <a:ea typeface="Roboto"/>
                <a:cs typeface="Roboto"/>
                <a:sym typeface="Roboto"/>
              </a:rPr>
              <a:t> </a:t>
            </a:r>
          </a:p>
          <a:p>
            <a:pPr lvl="0" algn="ctr">
              <a:lnSpc>
                <a:spcPts val="1050"/>
              </a:lnSpc>
              <a:buSzPct val="25000"/>
            </a:pPr>
            <a:r>
              <a:rPr lang="zh-TW" altLang="en-US" sz="1100" b="1" dirty="0" smtClean="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輸出：</a:t>
            </a:r>
            <a:endParaRPr lang="en-US" sz="1100" b="1" dirty="0" smtClean="0">
              <a:latin typeface="Roboto"/>
              <a:ea typeface="Roboto"/>
              <a:cs typeface="Roboto"/>
              <a:sym typeface="Roboto"/>
            </a:endParaRPr>
          </a:p>
          <a:p>
            <a:pPr lvl="0" algn="ctr">
              <a:lnSpc>
                <a:spcPts val="1050"/>
              </a:lnSpc>
              <a:buSzPct val="25000"/>
            </a:pPr>
            <a:r>
              <a:rPr lang="zh-TW" altLang="en-US" sz="1100" b="1" dirty="0" smtClean="0">
                <a:latin typeface="Roboto"/>
                <a:ea typeface="Roboto"/>
                <a:cs typeface="Roboto"/>
                <a:sym typeface="Roboto"/>
              </a:rPr>
              <a:t>自由開源軟體</a:t>
            </a:r>
            <a:endParaRPr lang="en-US" altLang="zh-TW" sz="1100" b="1" dirty="0" smtClean="0">
              <a:latin typeface="Roboto"/>
              <a:ea typeface="Roboto"/>
              <a:cs typeface="Roboto"/>
              <a:sym typeface="Roboto"/>
            </a:endParaRPr>
          </a:p>
          <a:p>
            <a:pPr lvl="0" algn="ctr">
              <a:lnSpc>
                <a:spcPts val="1050"/>
              </a:lnSpc>
              <a:buSzPct val="25000"/>
            </a:pPr>
            <a:r>
              <a:rPr lang="en-US" sz="1100" b="1" dirty="0" smtClean="0">
                <a:latin typeface="Roboto"/>
                <a:ea typeface="Roboto"/>
                <a:cs typeface="Roboto"/>
                <a:sym typeface="Roboto"/>
              </a:rPr>
              <a:t>+</a:t>
            </a:r>
            <a:r>
              <a:rPr lang="zh-TW" altLang="en-US" sz="1100" b="1" dirty="0" smtClean="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None/>
            </a:pPr>
            <a:r>
              <a:rPr lang="zh-TW" altLang="en-US" sz="2400" b="0" i="0" u="none" strike="noStrike" cap="none" dirty="0" smtClean="0">
                <a:solidFill>
                  <a:schemeClr val="dk1"/>
                </a:solidFill>
                <a:latin typeface="Times New Roman" pitchFamily="18" charset="0"/>
                <a:ea typeface="新細明體" pitchFamily="18" charset="-120"/>
                <a:cs typeface="Roboto"/>
                <a:sym typeface="Roboto"/>
              </a:rPr>
              <a:t>為散布產品中任一自由開源軟體備妥適宜的聲明：</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藉由完整著作權及姓名標示聲明之提供，來承認自由開源軟體的使用</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smtClean="0">
                <a:latin typeface="Times New Roman" pitchFamily="18" charset="0"/>
                <a:ea typeface="新細明體" pitchFamily="18" charset="-120"/>
              </a:rPr>
              <a:t>通知產品的終極使用者，如何獲得自由開源軟體程式源碼的副本（當此要求適用時，例如</a:t>
            </a:r>
            <a:r>
              <a:rPr lang="en-US" altLang="zh-TW" sz="1800" dirty="0" smtClean="0">
                <a:latin typeface="Times New Roman" pitchFamily="18" charset="0"/>
                <a:ea typeface="新細明體" pitchFamily="18" charset="-120"/>
              </a:rPr>
              <a:t>GPL </a:t>
            </a:r>
            <a:r>
              <a:rPr lang="zh-TW" altLang="en-US" sz="1800" dirty="0" smtClean="0">
                <a:latin typeface="Times New Roman" pitchFamily="18" charset="0"/>
                <a:ea typeface="新細明體" pitchFamily="18" charset="-120"/>
              </a:rPr>
              <a:t>及 </a:t>
            </a:r>
            <a:r>
              <a:rPr lang="en-US" altLang="zh-TW" sz="1800" dirty="0" smtClean="0">
                <a:latin typeface="Times New Roman" pitchFamily="18" charset="0"/>
                <a:ea typeface="新細明體" pitchFamily="18" charset="-120"/>
              </a:rPr>
              <a:t>LGPL </a:t>
            </a:r>
            <a:r>
              <a:rPr lang="zh-TW" altLang="en-US" sz="1800" dirty="0" smtClean="0">
                <a:latin typeface="Times New Roman" pitchFamily="18" charset="0"/>
                <a:ea typeface="新細明體" pitchFamily="18" charset="-120"/>
              </a:rPr>
              <a:t>即為此種狀況）</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應需求重製產品裡自由開源軟體程式碼之全部授權協議文件</a:t>
            </a:r>
            <a:endParaRPr lang="zh-TW" altLang="en-US" sz="1800" dirty="0" smtClean="0">
              <a:latin typeface="Times New Roman" pitchFamily="18" charset="0"/>
              <a:ea typeface="新細明體" pitchFamily="18" charset="-120"/>
            </a:endParaRPr>
          </a:p>
          <a:p>
            <a:pPr marL="457200" marR="0" lvl="1" indent="-190500" algn="l" rtl="0">
              <a:spcBef>
                <a:spcPts val="360"/>
              </a:spcBef>
              <a:buClr>
                <a:schemeClr val="accent1"/>
              </a:buClr>
              <a:buSzPct val="85000"/>
              <a:buFont typeface="Arial"/>
              <a:buChar char="•"/>
            </a:pPr>
            <a:endParaRPr lang="en-US" sz="1800" b="0" i="0" u="none" strike="noStrike" cap="none" dirty="0">
              <a:solidFill>
                <a:schemeClr val="dk1"/>
              </a:solidFill>
              <a:latin typeface="Times New Roman" pitchFamily="18" charset="0"/>
              <a:ea typeface="新細明體" pitchFamily="18" charset="-120"/>
              <a:cs typeface="Roboto"/>
              <a:sym typeface="Roboto"/>
            </a:endParaRP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smtClean="0">
                <a:solidFill>
                  <a:srgbClr val="000000"/>
                </a:solidFill>
                <a:latin typeface="Roboto"/>
                <a:ea typeface="Roboto"/>
                <a:cs typeface="Roboto"/>
                <a:sym typeface="Roboto"/>
              </a:rPr>
              <a:t>聲明</a:t>
            </a:r>
            <a:endParaRPr lang="en-US" sz="1000" b="1" dirty="0">
              <a:solidFill>
                <a:srgbClr val="000000"/>
              </a:solidFill>
              <a:latin typeface="Roboto"/>
              <a:ea typeface="Roboto"/>
              <a:cs typeface="Roboto"/>
              <a:sym typeface="Roboto"/>
            </a:endParaRP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紀錄</a:t>
            </a:r>
            <a:endParaRPr lang="en-US" sz="1100" b="1" dirty="0">
              <a:solidFill>
                <a:srgbClr val="000000"/>
              </a:solidFill>
              <a:latin typeface="Roboto"/>
              <a:ea typeface="Roboto"/>
              <a:cs typeface="Roboto"/>
              <a:sym typeface="Roboto"/>
            </a:endParaRP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smtClean="0">
                <a:solidFill>
                  <a:schemeClr val="dk2"/>
                </a:solidFill>
                <a:latin typeface="Times New Roman" pitchFamily="18" charset="0"/>
                <a:ea typeface="新細明體" pitchFamily="18" charset="-120"/>
                <a:cs typeface="Roboto"/>
                <a:sym typeface="Roboto"/>
              </a:rPr>
              <a:t>聲明</a:t>
            </a:r>
            <a:endParaRPr lang="en-US" sz="4000" b="0" dirty="0">
              <a:solidFill>
                <a:schemeClr val="dk2"/>
              </a:solidFill>
              <a:latin typeface="Times New Roman" pitchFamily="18" charset="0"/>
              <a:ea typeface="新細明體" pitchFamily="18" charset="-120"/>
              <a:cs typeface="Roboto"/>
              <a:sym typeface="Roboto"/>
            </a:endParaRP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輸入：</a:t>
            </a:r>
            <a:r>
              <a:rPr lang="en-US" sz="1100" b="1" dirty="0" smtClean="0">
                <a:latin typeface="Roboto"/>
                <a:ea typeface="Roboto"/>
                <a:cs typeface="Roboto"/>
                <a:sym typeface="Roboto"/>
              </a:rPr>
              <a:t> </a:t>
            </a:r>
          </a:p>
          <a:p>
            <a:pPr lvl="0" algn="ctr">
              <a:lnSpc>
                <a:spcPts val="1050"/>
              </a:lnSpc>
              <a:buSzPct val="25000"/>
            </a:pPr>
            <a:r>
              <a:rPr lang="zh-TW" altLang="en-US" sz="1100" b="1" dirty="0" smtClean="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輸出：</a:t>
            </a:r>
            <a:endParaRPr lang="en-US" sz="1100" b="1" dirty="0" smtClean="0">
              <a:latin typeface="Roboto"/>
              <a:ea typeface="Roboto"/>
              <a:cs typeface="Roboto"/>
              <a:sym typeface="Roboto"/>
            </a:endParaRPr>
          </a:p>
          <a:p>
            <a:pPr lvl="0" algn="ctr">
              <a:lnSpc>
                <a:spcPts val="1050"/>
              </a:lnSpc>
              <a:buSzPct val="25000"/>
            </a:pPr>
            <a:r>
              <a:rPr lang="zh-TW" altLang="en-US" sz="1100" b="1" dirty="0" smtClean="0">
                <a:latin typeface="Roboto"/>
                <a:ea typeface="Roboto"/>
                <a:cs typeface="Roboto"/>
                <a:sym typeface="Roboto"/>
              </a:rPr>
              <a:t>自由開源軟體</a:t>
            </a:r>
            <a:endParaRPr lang="en-US" altLang="zh-TW" sz="1100" b="1" dirty="0" smtClean="0">
              <a:latin typeface="Roboto"/>
              <a:ea typeface="Roboto"/>
              <a:cs typeface="Roboto"/>
              <a:sym typeface="Roboto"/>
            </a:endParaRPr>
          </a:p>
          <a:p>
            <a:pPr lvl="0" algn="ctr">
              <a:lnSpc>
                <a:spcPts val="1050"/>
              </a:lnSpc>
              <a:buSzPct val="25000"/>
            </a:pPr>
            <a:r>
              <a:rPr lang="en-US" sz="1100" b="1" dirty="0" smtClean="0">
                <a:latin typeface="Roboto"/>
                <a:ea typeface="Roboto"/>
                <a:cs typeface="Roboto"/>
                <a:sym typeface="Roboto"/>
              </a:rPr>
              <a:t>+</a:t>
            </a:r>
            <a:r>
              <a:rPr lang="zh-TW" altLang="en-US" sz="1100" b="1" dirty="0" smtClean="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smtClean="0">
                <a:solidFill>
                  <a:srgbClr val="000000"/>
                </a:solidFill>
                <a:latin typeface="Roboto"/>
                <a:ea typeface="Roboto"/>
                <a:cs typeface="Roboto"/>
                <a:sym typeface="Roboto"/>
              </a:rPr>
              <a:t>驗證</a:t>
            </a:r>
            <a:endParaRPr lang="en-US" sz="1000" b="1" dirty="0">
              <a:solidFill>
                <a:srgbClr val="000000"/>
              </a:solidFill>
              <a:latin typeface="Roboto"/>
              <a:ea typeface="Roboto"/>
              <a:cs typeface="Roboto"/>
              <a:sym typeface="Roboto"/>
            </a:endParaRP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登錄</a:t>
            </a:r>
            <a:endParaRPr lang="en-US" sz="1100" b="1" dirty="0">
              <a:solidFill>
                <a:srgbClr val="000000"/>
              </a:solidFill>
              <a:latin typeface="Roboto"/>
              <a:ea typeface="Roboto"/>
              <a:cs typeface="Roboto"/>
              <a:sym typeface="Roboto"/>
            </a:endParaRP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smtClean="0">
                <a:solidFill>
                  <a:srgbClr val="0070C0"/>
                </a:solidFill>
                <a:latin typeface="Times New Roman" pitchFamily="18" charset="0"/>
                <a:ea typeface="新細明體" pitchFamily="18" charset="-120"/>
                <a:cs typeface="Roboto"/>
                <a:sym typeface="Roboto"/>
              </a:rPr>
              <a:t>成果：</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使散布的套件僅會包含已經過審核及核可的軟體</a:t>
            </a:r>
            <a:endParaRPr lang="en-US" sz="1600" dirty="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600" dirty="0" smtClean="0">
                <a:solidFill>
                  <a:schemeClr val="dk1"/>
                </a:solidFill>
                <a:latin typeface="Times New Roman" pitchFamily="18" charset="0"/>
                <a:ea typeface="新細明體" pitchFamily="18" charset="-120"/>
                <a:cs typeface="Roboto"/>
                <a:sym typeface="Roboto"/>
              </a:rPr>
              <a:t>「供散布的合規稽證</a:t>
            </a:r>
            <a:r>
              <a:rPr lang="en-US" altLang="zh-TW" sz="1600" dirty="0" smtClean="0">
                <a:solidFill>
                  <a:schemeClr val="dk1"/>
                </a:solidFill>
                <a:latin typeface="Times New Roman" pitchFamily="18" charset="0"/>
                <a:ea typeface="新細明體" pitchFamily="18" charset="-120"/>
                <a:cs typeface="Roboto"/>
                <a:sym typeface="Roboto"/>
              </a:rPr>
              <a:t>(</a:t>
            </a:r>
            <a:r>
              <a:rPr lang="en-US" sz="1600" dirty="0" smtClean="0">
                <a:solidFill>
                  <a:schemeClr val="dk1"/>
                </a:solidFill>
                <a:latin typeface="Times New Roman" pitchFamily="18" charset="0"/>
                <a:ea typeface="新細明體" pitchFamily="18" charset="-120"/>
                <a:cs typeface="Roboto"/>
                <a:sym typeface="Roboto"/>
              </a:rPr>
              <a:t>Artifacts</a:t>
            </a:r>
            <a:r>
              <a:rPr lang="en-US" altLang="zh-TW" sz="1600" dirty="0" smtClean="0">
                <a:solidFill>
                  <a:schemeClr val="dk1"/>
                </a:solidFill>
                <a:latin typeface="Times New Roman" pitchFamily="18" charset="0"/>
                <a:ea typeface="新細明體" pitchFamily="18" charset="-120"/>
                <a:cs typeface="Roboto"/>
                <a:sym typeface="Roboto"/>
              </a:rPr>
              <a:t>)</a:t>
            </a:r>
            <a:r>
              <a:rPr lang="zh-TW" altLang="en-US" sz="1600" dirty="0" smtClean="0">
                <a:solidFill>
                  <a:schemeClr val="dk1"/>
                </a:solidFill>
                <a:latin typeface="Times New Roman" pitchFamily="18" charset="0"/>
                <a:ea typeface="新細明體" pitchFamily="18" charset="-120"/>
                <a:cs typeface="Roboto"/>
                <a:sym typeface="Roboto"/>
              </a:rPr>
              <a:t>」</a:t>
            </a:r>
            <a:r>
              <a:rPr lang="en-US" altLang="zh-TW" sz="1600" dirty="0" smtClean="0">
                <a:solidFill>
                  <a:schemeClr val="dk1"/>
                </a:solidFill>
                <a:latin typeface="Times New Roman" pitchFamily="18" charset="0"/>
                <a:ea typeface="新細明體" pitchFamily="18" charset="-120"/>
                <a:cs typeface="Roboto"/>
                <a:sym typeface="Roboto"/>
              </a:rPr>
              <a:t>(</a:t>
            </a:r>
            <a:r>
              <a:rPr lang="zh-TW" altLang="en-US" sz="1600" dirty="0" smtClean="0">
                <a:solidFill>
                  <a:schemeClr val="dk1"/>
                </a:solidFill>
                <a:latin typeface="Times New Roman" pitchFamily="18" charset="0"/>
                <a:ea typeface="新細明體" pitchFamily="18" charset="-120"/>
                <a:cs typeface="Roboto"/>
                <a:sym typeface="Roboto"/>
              </a:rPr>
              <a:t>依 </a:t>
            </a:r>
            <a:r>
              <a:rPr lang="en-US" altLang="zh-TW" sz="1600" dirty="0" smtClean="0">
                <a:solidFill>
                  <a:schemeClr val="dk1"/>
                </a:solidFill>
                <a:latin typeface="Times New Roman" pitchFamily="18" charset="0"/>
                <a:ea typeface="新細明體" pitchFamily="18" charset="-120"/>
                <a:cs typeface="Roboto"/>
                <a:sym typeface="Roboto"/>
              </a:rPr>
              <a:t>OpenChain </a:t>
            </a:r>
            <a:r>
              <a:rPr lang="zh-TW" altLang="en-US" sz="1600" dirty="0" smtClean="0">
                <a:solidFill>
                  <a:schemeClr val="dk1"/>
                </a:solidFill>
                <a:latin typeface="Times New Roman" pitchFamily="18" charset="0"/>
                <a:ea typeface="新細明體" pitchFamily="18" charset="-120"/>
                <a:cs typeface="Roboto"/>
                <a:sym typeface="Roboto"/>
              </a:rPr>
              <a:t>規範書所定義</a:t>
            </a:r>
            <a:r>
              <a:rPr lang="en-US" altLang="zh-TW" sz="1600" dirty="0" smtClean="0">
                <a:solidFill>
                  <a:schemeClr val="dk1"/>
                </a:solidFill>
                <a:latin typeface="Times New Roman" pitchFamily="18" charset="0"/>
                <a:ea typeface="新細明體" pitchFamily="18" charset="-120"/>
                <a:cs typeface="Roboto"/>
                <a:sym typeface="Roboto"/>
              </a:rPr>
              <a:t>)</a:t>
            </a:r>
            <a:r>
              <a:rPr lang="zh-TW" altLang="en-US" sz="1600" dirty="0" smtClean="0">
                <a:solidFill>
                  <a:schemeClr val="dk1"/>
                </a:solidFill>
                <a:latin typeface="Times New Roman" pitchFamily="18" charset="0"/>
                <a:ea typeface="新細明體" pitchFamily="18" charset="-120"/>
                <a:cs typeface="Roboto"/>
                <a:sym typeface="Roboto"/>
              </a:rPr>
              <a:t>，包括被列入散布套件或其他投遞模式所相對應的聲明檔案</a:t>
            </a:r>
            <a:endParaRPr lang="en-US"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smtClean="0">
                <a:solidFill>
                  <a:srgbClr val="0070C0"/>
                </a:solidFill>
                <a:latin typeface="Times New Roman" pitchFamily="18" charset="0"/>
                <a:ea typeface="新細明體" pitchFamily="18" charset="-120"/>
                <a:cs typeface="Roboto"/>
                <a:sym typeface="Roboto"/>
              </a:rPr>
              <a:t>步驟：</a:t>
            </a:r>
            <a:r>
              <a:rPr lang="en-US" sz="1800" b="0" i="0" u="sng" strike="noStrike" cap="none" dirty="0" smtClean="0">
                <a:solidFill>
                  <a:srgbClr val="0070C0"/>
                </a:solidFill>
                <a:latin typeface="Times New Roman" pitchFamily="18" charset="0"/>
                <a:ea typeface="新細明體" pitchFamily="18" charset="-120"/>
                <a:cs typeface="Roboto"/>
                <a:sym typeface="Roboto"/>
              </a:rPr>
              <a:t> </a:t>
            </a:r>
            <a:endParaRPr lang="en-US" sz="1800" b="0" i="0" u="sng" strike="noStrike" cap="none" dirty="0">
              <a:solidFill>
                <a:srgbClr val="0070C0"/>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200" dirty="0" smtClean="0">
                <a:solidFill>
                  <a:schemeClr val="dk1"/>
                </a:solidFill>
                <a:latin typeface="Times New Roman" pitchFamily="18" charset="0"/>
                <a:ea typeface="新細明體" pitchFamily="18" charset="-120"/>
                <a:cs typeface="Roboto"/>
                <a:sym typeface="Roboto"/>
              </a:rPr>
              <a:t>驗證預計散布的自由開源軟體套件已經過辨識及核可</a:t>
            </a:r>
            <a:endParaRPr lang="en-US" sz="1200" dirty="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200" dirty="0" smtClean="0">
                <a:solidFill>
                  <a:schemeClr val="dk1"/>
                </a:solidFill>
                <a:latin typeface="Times New Roman" pitchFamily="18" charset="0"/>
                <a:ea typeface="新細明體" pitchFamily="18" charset="-120"/>
                <a:cs typeface="Roboto"/>
                <a:sym typeface="Roboto"/>
              </a:rPr>
              <a:t>驗證已經過審核的程式源碼與販售產品裡相對應的二進位執行檔是符合的</a:t>
            </a:r>
            <a:endParaRPr lang="en-US" altLang="zh-TW" sz="1200" dirty="0" smtClean="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200" dirty="0" smtClean="0">
                <a:solidFill>
                  <a:schemeClr val="dk1"/>
                </a:solidFill>
                <a:latin typeface="Times New Roman" pitchFamily="18" charset="0"/>
                <a:ea typeface="新細明體" pitchFamily="18" charset="-120"/>
                <a:cs typeface="Roboto"/>
                <a:sym typeface="Roboto"/>
              </a:rPr>
              <a:t>確保已被審核的源碼符合相對應的產品執行檔</a:t>
            </a:r>
            <a:endParaRPr lang="en-US" sz="1200" dirty="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200" dirty="0" smtClean="0">
                <a:solidFill>
                  <a:schemeClr val="dk1"/>
                </a:solidFill>
                <a:latin typeface="Times New Roman" pitchFamily="18" charset="0"/>
                <a:ea typeface="新細明體" pitchFamily="18" charset="-120"/>
                <a:cs typeface="Roboto"/>
                <a:sym typeface="Roboto"/>
              </a:rPr>
              <a:t>驗證所有相應的聲明已被列入，以告知終端使用者其索取已被辨識之自由開源軟體程式源碼的權利</a:t>
            </a:r>
            <a:endParaRPr lang="en-US" altLang="zh-TW" sz="1200" dirty="0" smtClean="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200" dirty="0" smtClean="0">
                <a:solidFill>
                  <a:schemeClr val="dk1"/>
                </a:solidFill>
                <a:latin typeface="Times New Roman" pitchFamily="18" charset="0"/>
                <a:ea typeface="新細明體" pitchFamily="18" charset="-120"/>
                <a:cs typeface="Roboto"/>
                <a:sym typeface="Roboto"/>
              </a:rPr>
              <a:t>確保所有相關的聲明已被納入好讓終極用戶知道他們能獲取相關自由開源軟體的權益</a:t>
            </a:r>
            <a:endParaRPr lang="en-US" sz="1200" dirty="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200" dirty="0" smtClean="0">
                <a:solidFill>
                  <a:schemeClr val="dk1"/>
                </a:solidFill>
                <a:latin typeface="Times New Roman" pitchFamily="18" charset="0"/>
                <a:ea typeface="新細明體" pitchFamily="18" charset="-120"/>
                <a:cs typeface="Roboto"/>
                <a:sym typeface="Roboto"/>
              </a:rPr>
              <a:t>驗證合規於其他已被辨識的義務性要求</a:t>
            </a:r>
            <a:endParaRPr lang="en-US" sz="1200" dirty="0">
              <a:solidFill>
                <a:schemeClr val="dk1"/>
              </a:solidFill>
              <a:latin typeface="Times New Roman" pitchFamily="18" charset="0"/>
              <a:ea typeface="新細明體" pitchFamily="18" charset="-120"/>
              <a:cs typeface="Roboto"/>
              <a:sym typeface="Roboto"/>
            </a:endParaRPr>
          </a:p>
          <a:p>
            <a:pPr marL="614363" marR="0" lvl="0" indent="-347663" algn="l" rtl="0">
              <a:lnSpc>
                <a:spcPct val="150000"/>
              </a:lnSpc>
              <a:spcBef>
                <a:spcPts val="0"/>
              </a:spcBef>
              <a:buClr>
                <a:schemeClr val="dk1"/>
              </a:buClr>
              <a:buFont typeface="Arial"/>
              <a:buNone/>
            </a:pPr>
            <a:endParaRPr sz="1600" dirty="0">
              <a:solidFill>
                <a:schemeClr val="dk1"/>
              </a:solidFill>
              <a:latin typeface="Times New Roman" pitchFamily="18" charset="0"/>
              <a:ea typeface="新細明體" pitchFamily="18" charset="-120"/>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smtClean="0">
                <a:solidFill>
                  <a:schemeClr val="dk1"/>
                </a:solidFill>
                <a:latin typeface="Times New Roman" pitchFamily="18" charset="0"/>
                <a:ea typeface="新細明體" pitchFamily="18" charset="-120"/>
                <a:cs typeface="Roboto"/>
                <a:sym typeface="Roboto"/>
              </a:rPr>
              <a:t>驗證散布的軟體已經過審核及核可</a:t>
            </a:r>
            <a:r>
              <a:rPr lang="en-US" sz="2400" dirty="0" smtClean="0">
                <a:solidFill>
                  <a:schemeClr val="dk1"/>
                </a:solidFill>
                <a:latin typeface="Times New Roman" pitchFamily="18" charset="0"/>
                <a:ea typeface="新細明體" pitchFamily="18" charset="-120"/>
                <a:cs typeface="Roboto"/>
                <a:sym typeface="Roboto"/>
              </a:rPr>
              <a:t> </a:t>
            </a:r>
            <a:endParaRPr lang="en-US" sz="2400" dirty="0">
              <a:solidFill>
                <a:schemeClr val="dk1"/>
              </a:solidFill>
              <a:latin typeface="Times New Roman" pitchFamily="18" charset="0"/>
              <a:ea typeface="新細明體" pitchFamily="18" charset="-120"/>
              <a:cs typeface="Roboto"/>
              <a:sym typeface="Roboto"/>
            </a:endParaRP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smtClean="0">
                <a:solidFill>
                  <a:schemeClr val="dk2"/>
                </a:solidFill>
                <a:latin typeface="Times New Roman" pitchFamily="18" charset="0"/>
                <a:ea typeface="新細明體" pitchFamily="18" charset="-120"/>
                <a:cs typeface="Roboto"/>
                <a:sym typeface="Roboto"/>
              </a:rPr>
              <a:t>散布前的驗證</a:t>
            </a:r>
            <a:endParaRPr lang="en-US" sz="4000" b="0" dirty="0">
              <a:solidFill>
                <a:schemeClr val="dk2"/>
              </a:solidFill>
              <a:latin typeface="Times New Roman" pitchFamily="18" charset="0"/>
              <a:ea typeface="新細明體" pitchFamily="18" charset="-120"/>
              <a:cs typeface="Roboto"/>
              <a:sym typeface="Roboto"/>
            </a:endParaRP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輸入：</a:t>
            </a:r>
            <a:r>
              <a:rPr lang="en-US" sz="1100" b="1" dirty="0" smtClean="0">
                <a:latin typeface="Roboto"/>
                <a:ea typeface="Roboto"/>
                <a:cs typeface="Roboto"/>
                <a:sym typeface="Roboto"/>
              </a:rPr>
              <a:t> </a:t>
            </a:r>
          </a:p>
          <a:p>
            <a:pPr lvl="0" algn="ctr">
              <a:lnSpc>
                <a:spcPts val="1050"/>
              </a:lnSpc>
              <a:buSzPct val="25000"/>
            </a:pPr>
            <a:r>
              <a:rPr lang="zh-TW" altLang="en-US" sz="1100" b="1" dirty="0" smtClean="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輸出：</a:t>
            </a:r>
            <a:endParaRPr lang="en-US" sz="1100" b="1" dirty="0" smtClean="0">
              <a:latin typeface="Roboto"/>
              <a:ea typeface="Roboto"/>
              <a:cs typeface="Roboto"/>
              <a:sym typeface="Roboto"/>
            </a:endParaRPr>
          </a:p>
          <a:p>
            <a:pPr lvl="0" algn="ctr">
              <a:lnSpc>
                <a:spcPts val="1050"/>
              </a:lnSpc>
              <a:buSzPct val="25000"/>
            </a:pPr>
            <a:r>
              <a:rPr lang="zh-TW" altLang="en-US" sz="1100" b="1" dirty="0" smtClean="0">
                <a:latin typeface="Roboto"/>
                <a:ea typeface="Roboto"/>
                <a:cs typeface="Roboto"/>
                <a:sym typeface="Roboto"/>
              </a:rPr>
              <a:t>自由開源軟體</a:t>
            </a:r>
            <a:endParaRPr lang="en-US" altLang="zh-TW" sz="1100" b="1" dirty="0" smtClean="0">
              <a:latin typeface="Roboto"/>
              <a:ea typeface="Roboto"/>
              <a:cs typeface="Roboto"/>
              <a:sym typeface="Roboto"/>
            </a:endParaRPr>
          </a:p>
          <a:p>
            <a:pPr lvl="0" algn="ctr">
              <a:lnSpc>
                <a:spcPts val="1050"/>
              </a:lnSpc>
              <a:buSzPct val="25000"/>
            </a:pPr>
            <a:r>
              <a:rPr lang="en-US" sz="1100" b="1" dirty="0" smtClean="0">
                <a:latin typeface="Roboto"/>
                <a:ea typeface="Roboto"/>
                <a:cs typeface="Roboto"/>
                <a:sym typeface="Roboto"/>
              </a:rPr>
              <a:t>+</a:t>
            </a:r>
            <a:r>
              <a:rPr lang="zh-TW" altLang="en-US" sz="1100" b="1" dirty="0" smtClean="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smtClean="0">
                <a:solidFill>
                  <a:srgbClr val="000000"/>
                </a:solidFill>
                <a:latin typeface="Roboto"/>
                <a:ea typeface="Roboto"/>
                <a:cs typeface="Roboto"/>
                <a:sym typeface="Roboto"/>
              </a:rPr>
              <a:t>散布</a:t>
            </a:r>
            <a:endParaRPr lang="en-US" sz="1000" b="1" dirty="0">
              <a:solidFill>
                <a:srgbClr val="000000"/>
              </a:solidFill>
              <a:latin typeface="Roboto"/>
              <a:ea typeface="Roboto"/>
              <a:cs typeface="Roboto"/>
              <a:sym typeface="Roboto"/>
            </a:endParaRP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登錄</a:t>
            </a:r>
            <a:endParaRPr lang="en-US" sz="1100" b="1" dirty="0">
              <a:solidFill>
                <a:srgbClr val="000000"/>
              </a:solidFill>
              <a:latin typeface="Roboto"/>
              <a:ea typeface="Roboto"/>
              <a:cs typeface="Roboto"/>
              <a:sym typeface="Roboto"/>
            </a:endParaRP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smtClean="0">
                <a:solidFill>
                  <a:srgbClr val="0070C0"/>
                </a:solidFill>
                <a:latin typeface="Roboto"/>
                <a:ea typeface="Roboto"/>
                <a:cs typeface="Roboto"/>
                <a:sym typeface="Roboto"/>
              </a:rPr>
              <a:t>成果：</a:t>
            </a:r>
            <a:r>
              <a:rPr lang="en-US" sz="1800" b="0" i="0" u="sng" strike="noStrike" cap="none" dirty="0" smtClean="0">
                <a:solidFill>
                  <a:srgbClr val="0070C0"/>
                </a:solidFill>
                <a:latin typeface="Roboto"/>
                <a:ea typeface="Roboto"/>
                <a:cs typeface="Roboto"/>
                <a:sym typeface="Roboto"/>
              </a:rPr>
              <a:t> </a:t>
            </a:r>
            <a:endParaRPr lang="en-US" sz="1800" b="0" i="0" u="sng" strike="noStrike" cap="none" dirty="0">
              <a:solidFill>
                <a:srgbClr val="0070C0"/>
              </a:solidFill>
              <a:latin typeface="Roboto"/>
              <a:ea typeface="Roboto"/>
              <a:cs typeface="Roboto"/>
              <a:sym typeface="Roboto"/>
            </a:endParaRPr>
          </a:p>
          <a:p>
            <a:pPr marL="614363" marR="0" lvl="0" indent="-347663" algn="l" rtl="0">
              <a:lnSpc>
                <a:spcPct val="150000"/>
              </a:lnSpc>
              <a:spcBef>
                <a:spcPts val="0"/>
              </a:spcBef>
              <a:buClr>
                <a:schemeClr val="dk1"/>
              </a:buClr>
              <a:buSzPct val="100000"/>
              <a:buFont typeface="Arial"/>
              <a:buChar char="•"/>
            </a:pPr>
            <a:r>
              <a:rPr lang="zh-TW" altLang="en-US" sz="1600" dirty="0" smtClean="0">
                <a:solidFill>
                  <a:schemeClr val="dk1"/>
                </a:solidFill>
                <a:latin typeface="Roboto"/>
                <a:ea typeface="Roboto"/>
                <a:cs typeface="Roboto"/>
                <a:sym typeface="Roboto"/>
              </a:rPr>
              <a:t>提供相對應程式源碼的義務性規則被滿足</a:t>
            </a:r>
            <a:endParaRPr sz="1600" dirty="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b="0" i="0" u="sng" strike="noStrike" cap="none" dirty="0" smtClean="0">
                <a:solidFill>
                  <a:srgbClr val="0070C0"/>
                </a:solidFill>
                <a:latin typeface="Roboto"/>
                <a:ea typeface="Roboto"/>
                <a:cs typeface="Roboto"/>
                <a:sym typeface="Roboto"/>
              </a:rPr>
              <a:t>步驟：</a:t>
            </a:r>
            <a:r>
              <a:rPr lang="en-US" sz="1800" b="0" i="0" u="sng" strike="noStrike" cap="none" dirty="0" smtClean="0">
                <a:solidFill>
                  <a:srgbClr val="0070C0"/>
                </a:solidFill>
                <a:latin typeface="Roboto"/>
                <a:ea typeface="Roboto"/>
                <a:cs typeface="Roboto"/>
                <a:sym typeface="Roboto"/>
              </a:rPr>
              <a:t> </a:t>
            </a:r>
            <a:endParaRPr lang="en-US" sz="1800" b="0" i="0" u="sng" strike="noStrike" cap="none" dirty="0">
              <a:solidFill>
                <a:srgbClr val="0070C0"/>
              </a:solidFill>
              <a:latin typeface="Roboto"/>
              <a:ea typeface="Roboto"/>
              <a:cs typeface="Roboto"/>
              <a:sym typeface="Roboto"/>
            </a:endParaRPr>
          </a:p>
          <a:p>
            <a:pPr marL="614363" lvl="0" indent="-347663">
              <a:lnSpc>
                <a:spcPct val="150000"/>
              </a:lnSpc>
              <a:buClr>
                <a:schemeClr val="dk1"/>
              </a:buClr>
              <a:buSzPct val="100000"/>
              <a:buFont typeface="Arial"/>
              <a:buChar char="•"/>
            </a:pPr>
            <a:r>
              <a:rPr lang="zh-TW" altLang="en-US" sz="1600" dirty="0" smtClean="0">
                <a:solidFill>
                  <a:schemeClr val="dk1"/>
                </a:solidFill>
                <a:latin typeface="Roboto"/>
                <a:ea typeface="Roboto"/>
                <a:cs typeface="Roboto"/>
                <a:sym typeface="Roboto"/>
              </a:rPr>
              <a:t>提供伴隨任何相關聯建置工具以及文件的對應程式源碼（例如，上傳到散布網站上或列入散布套件裡）</a:t>
            </a:r>
            <a:endParaRPr lang="en-US" sz="1600" dirty="0">
              <a:solidFill>
                <a:schemeClr val="dk1"/>
              </a:solidFill>
              <a:latin typeface="Roboto"/>
              <a:ea typeface="Roboto"/>
              <a:cs typeface="Roboto"/>
              <a:sym typeface="Roboto"/>
            </a:endParaRPr>
          </a:p>
          <a:p>
            <a:pPr marL="614363" lvl="0" indent="-347663">
              <a:lnSpc>
                <a:spcPct val="150000"/>
              </a:lnSpc>
              <a:buClr>
                <a:schemeClr val="dk1"/>
              </a:buClr>
              <a:buSzPct val="100000"/>
              <a:buFont typeface="Arial"/>
              <a:buChar char="•"/>
            </a:pPr>
            <a:r>
              <a:rPr lang="zh-TW" altLang="en-US" sz="1600" dirty="0" smtClean="0">
                <a:solidFill>
                  <a:schemeClr val="dk1"/>
                </a:solidFill>
                <a:latin typeface="Roboto"/>
                <a:ea typeface="Roboto"/>
                <a:cs typeface="Roboto"/>
                <a:sym typeface="Roboto"/>
              </a:rPr>
              <a:t>此相應程式源碼應被辨識與標記，以和其產品及版本別對應</a:t>
            </a:r>
            <a:endParaRPr lang="en-US" altLang="zh-TW" sz="1600" dirty="0" smtClean="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lvl="0">
              <a:buSzPct val="25000"/>
            </a:pPr>
            <a:r>
              <a:rPr lang="zh-TW" altLang="en-US" sz="2400" dirty="0" smtClean="0">
                <a:solidFill>
                  <a:schemeClr val="dk1"/>
                </a:solidFill>
                <a:latin typeface="Roboto"/>
                <a:ea typeface="Roboto"/>
                <a:cs typeface="Roboto"/>
                <a:sym typeface="Roboto"/>
              </a:rPr>
              <a:t>依據要求提供相應的程式源碼</a:t>
            </a:r>
            <a:r>
              <a:rPr lang="en-US" sz="2400" dirty="0" smtClean="0">
                <a:solidFill>
                  <a:schemeClr val="dk1"/>
                </a:solidFill>
                <a:latin typeface="Roboto"/>
                <a:ea typeface="Roboto"/>
                <a:cs typeface="Roboto"/>
                <a:sym typeface="Roboto"/>
              </a:rPr>
              <a:t> </a:t>
            </a:r>
            <a:endParaRPr lang="en-US" sz="2400" dirty="0">
              <a:solidFill>
                <a:schemeClr val="dk1"/>
              </a:solidFill>
              <a:latin typeface="Roboto"/>
              <a:ea typeface="Roboto"/>
              <a:cs typeface="Roboto"/>
              <a:sym typeface="Roboto"/>
            </a:endParaRP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lvl="0">
              <a:buClr>
                <a:schemeClr val="dk2"/>
              </a:buClr>
              <a:buSzPct val="25000"/>
            </a:pPr>
            <a:r>
              <a:rPr lang="zh-TW" altLang="en-US" sz="4000" dirty="0" smtClean="0">
                <a:solidFill>
                  <a:schemeClr val="dk2"/>
                </a:solidFill>
                <a:latin typeface="Roboto"/>
                <a:ea typeface="Roboto"/>
                <a:cs typeface="Roboto"/>
                <a:sym typeface="Roboto"/>
              </a:rPr>
              <a:t>相應程式源碼的散布</a:t>
            </a:r>
            <a:endParaRPr lang="en-US" sz="4000" b="0" dirty="0">
              <a:solidFill>
                <a:schemeClr val="dk2"/>
              </a:solidFill>
              <a:latin typeface="Roboto"/>
              <a:ea typeface="Roboto"/>
              <a:cs typeface="Roboto"/>
              <a:sym typeface="Roboto"/>
            </a:endParaRP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輸入：</a:t>
            </a:r>
            <a:r>
              <a:rPr lang="en-US" sz="1100" b="1" dirty="0" smtClean="0">
                <a:latin typeface="Roboto"/>
                <a:ea typeface="Roboto"/>
                <a:cs typeface="Roboto"/>
                <a:sym typeface="Roboto"/>
              </a:rPr>
              <a:t> </a:t>
            </a:r>
          </a:p>
          <a:p>
            <a:pPr lvl="0" algn="ctr">
              <a:lnSpc>
                <a:spcPts val="1050"/>
              </a:lnSpc>
              <a:buSzPct val="25000"/>
            </a:pPr>
            <a:r>
              <a:rPr lang="zh-TW" altLang="en-US" sz="1100" b="1" dirty="0" smtClean="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輸出：</a:t>
            </a:r>
            <a:endParaRPr lang="en-US" sz="1100" b="1" dirty="0" smtClean="0">
              <a:latin typeface="Roboto"/>
              <a:ea typeface="Roboto"/>
              <a:cs typeface="Roboto"/>
              <a:sym typeface="Roboto"/>
            </a:endParaRPr>
          </a:p>
          <a:p>
            <a:pPr lvl="0" algn="ctr">
              <a:lnSpc>
                <a:spcPts val="1050"/>
              </a:lnSpc>
              <a:buSzPct val="25000"/>
            </a:pPr>
            <a:r>
              <a:rPr lang="zh-TW" altLang="en-US" sz="1100" b="1" dirty="0" smtClean="0">
                <a:latin typeface="Roboto"/>
                <a:ea typeface="Roboto"/>
                <a:cs typeface="Roboto"/>
                <a:sym typeface="Roboto"/>
              </a:rPr>
              <a:t>自由開源軟體</a:t>
            </a:r>
            <a:endParaRPr lang="en-US" altLang="zh-TW" sz="1100" b="1" dirty="0" smtClean="0">
              <a:latin typeface="Roboto"/>
              <a:ea typeface="Roboto"/>
              <a:cs typeface="Roboto"/>
              <a:sym typeface="Roboto"/>
            </a:endParaRPr>
          </a:p>
          <a:p>
            <a:pPr lvl="0" algn="ctr">
              <a:lnSpc>
                <a:spcPts val="1050"/>
              </a:lnSpc>
              <a:buSzPct val="25000"/>
            </a:pPr>
            <a:r>
              <a:rPr lang="en-US" sz="1100" b="1" dirty="0" smtClean="0">
                <a:latin typeface="Roboto"/>
                <a:ea typeface="Roboto"/>
                <a:cs typeface="Roboto"/>
                <a:sym typeface="Roboto"/>
              </a:rPr>
              <a:t>+</a:t>
            </a:r>
            <a:r>
              <a:rPr lang="zh-TW" altLang="en-US" sz="1100" b="1" dirty="0" smtClean="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smtClean="0">
                <a:solidFill>
                  <a:srgbClr val="000000"/>
                </a:solidFill>
                <a:latin typeface="Roboto"/>
                <a:ea typeface="Roboto"/>
                <a:cs typeface="Roboto"/>
                <a:sym typeface="Roboto"/>
              </a:rPr>
              <a:t>驗證</a:t>
            </a:r>
            <a:endParaRPr lang="en-US" sz="1000" b="1" dirty="0">
              <a:solidFill>
                <a:srgbClr val="000000"/>
              </a:solidFill>
              <a:latin typeface="Roboto"/>
              <a:ea typeface="Roboto"/>
              <a:cs typeface="Roboto"/>
              <a:sym typeface="Roboto"/>
            </a:endParaRP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辨析</a:t>
            </a:r>
            <a:endParaRPr lang="en-US" sz="1100" b="1" dirty="0">
              <a:solidFill>
                <a:srgbClr val="000000"/>
              </a:solidFill>
              <a:latin typeface="Roboto"/>
              <a:ea typeface="Roboto"/>
              <a:cs typeface="Roboto"/>
              <a:sym typeface="Roboto"/>
            </a:endParaRP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smtClean="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smtClean="0">
                <a:solidFill>
                  <a:srgbClr val="000000"/>
                </a:solidFill>
                <a:latin typeface="Roboto"/>
                <a:ea typeface="Roboto"/>
                <a:cs typeface="Roboto"/>
                <a:sym typeface="Roboto"/>
              </a:rPr>
              <a:t>紀錄</a:t>
            </a:r>
            <a:endParaRPr lang="en-US" sz="1100" b="1" dirty="0">
              <a:solidFill>
                <a:srgbClr val="000000"/>
              </a:solidFill>
              <a:latin typeface="Roboto"/>
              <a:ea typeface="Roboto"/>
              <a:cs typeface="Roboto"/>
              <a:sym typeface="Roboto"/>
            </a:endParaRP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smtClean="0">
                <a:solidFill>
                  <a:srgbClr val="0070C0"/>
                </a:solidFill>
                <a:latin typeface="Roboto"/>
                <a:ea typeface="Roboto"/>
                <a:cs typeface="Roboto"/>
                <a:sym typeface="Roboto"/>
              </a:rPr>
              <a:t>成果：</a:t>
            </a:r>
            <a:r>
              <a:rPr lang="en-US" sz="1800" b="0" i="0" u="sng" strike="noStrike" cap="none" dirty="0" smtClean="0">
                <a:solidFill>
                  <a:srgbClr val="0070C0"/>
                </a:solidFill>
                <a:latin typeface="Roboto"/>
                <a:ea typeface="Roboto"/>
                <a:cs typeface="Roboto"/>
                <a:sym typeface="Roboto"/>
              </a:rPr>
              <a:t> </a:t>
            </a:r>
            <a:endParaRPr lang="en-US" sz="1800" b="0" i="0" u="sng" strike="noStrike" cap="none" dirty="0">
              <a:solidFill>
                <a:srgbClr val="0070C0"/>
              </a:solidFill>
              <a:latin typeface="Roboto"/>
              <a:ea typeface="Roboto"/>
              <a:cs typeface="Roboto"/>
              <a:sym typeface="Roboto"/>
            </a:endParaRPr>
          </a:p>
          <a:p>
            <a:pPr marL="614363" marR="0" lvl="0" indent="-347663" algn="l" rtl="0">
              <a:lnSpc>
                <a:spcPct val="150000"/>
              </a:lnSpc>
              <a:spcBef>
                <a:spcPts val="0"/>
              </a:spcBef>
              <a:buClr>
                <a:schemeClr val="dk1"/>
              </a:buClr>
              <a:buSzPct val="100000"/>
              <a:buFont typeface="Arial"/>
              <a:buChar char="•"/>
            </a:pPr>
            <a:r>
              <a:rPr lang="zh-TW" altLang="en-US" sz="1600" dirty="0" smtClean="0">
                <a:solidFill>
                  <a:schemeClr val="dk1"/>
                </a:solidFill>
                <a:latin typeface="Roboto"/>
                <a:ea typeface="Roboto"/>
                <a:cs typeface="Roboto"/>
                <a:sym typeface="Roboto"/>
              </a:rPr>
              <a:t>驗證供散布的合規稽證</a:t>
            </a:r>
            <a:r>
              <a:rPr lang="en-US" altLang="zh-TW" sz="1600" dirty="0" smtClean="0">
                <a:solidFill>
                  <a:schemeClr val="dk1"/>
                </a:solidFill>
                <a:latin typeface="Roboto"/>
                <a:ea typeface="Roboto"/>
                <a:cs typeface="Roboto"/>
                <a:sym typeface="Roboto"/>
              </a:rPr>
              <a:t>(</a:t>
            </a:r>
            <a:r>
              <a:rPr lang="en-US" sz="1600" dirty="0" smtClean="0">
                <a:solidFill>
                  <a:schemeClr val="dk1"/>
                </a:solidFill>
                <a:latin typeface="Roboto"/>
                <a:ea typeface="Roboto"/>
                <a:cs typeface="Roboto"/>
                <a:sym typeface="Roboto"/>
              </a:rPr>
              <a:t>Artifacts</a:t>
            </a:r>
            <a:r>
              <a:rPr lang="en-US" altLang="zh-TW" sz="1600" dirty="0" smtClean="0">
                <a:solidFill>
                  <a:schemeClr val="dk1"/>
                </a:solidFill>
                <a:latin typeface="Roboto"/>
                <a:ea typeface="Roboto"/>
                <a:cs typeface="Roboto"/>
                <a:sym typeface="Roboto"/>
              </a:rPr>
              <a:t>)</a:t>
            </a:r>
            <a:r>
              <a:rPr lang="zh-TW" altLang="en-US" sz="1600" dirty="0" smtClean="0">
                <a:solidFill>
                  <a:schemeClr val="dk1"/>
                </a:solidFill>
                <a:latin typeface="Roboto"/>
                <a:ea typeface="Roboto"/>
                <a:cs typeface="Roboto"/>
                <a:sym typeface="Roboto"/>
              </a:rPr>
              <a:t>已被適切地提供</a:t>
            </a:r>
            <a:endParaRPr lang="en-US" sz="1600" dirty="0">
              <a:solidFill>
                <a:schemeClr val="dk1"/>
              </a:solidFill>
              <a:latin typeface="Roboto"/>
              <a:ea typeface="Roboto"/>
              <a:cs typeface="Roboto"/>
              <a:sym typeface="Roboto"/>
            </a:endParaRPr>
          </a:p>
          <a:p>
            <a:pPr marL="685800" marR="0" lvl="0" indent="0" algn="l" rtl="0">
              <a:spcBef>
                <a:spcPts val="0"/>
              </a:spcBef>
              <a:buNone/>
            </a:pPr>
            <a:endParaRPr sz="1600" dirty="0">
              <a:solidFill>
                <a:schemeClr val="dk1"/>
              </a:solidFill>
              <a:latin typeface="Roboto"/>
              <a:ea typeface="Roboto"/>
              <a:cs typeface="Roboto"/>
              <a:sym typeface="Roboto"/>
            </a:endParaRPr>
          </a:p>
          <a:p>
            <a:pPr marL="685800" marR="0" lvl="0" indent="0" algn="l" rtl="0">
              <a:spcBef>
                <a:spcPts val="0"/>
              </a:spcBef>
              <a:buNone/>
            </a:pPr>
            <a:endParaRPr sz="1600" dirty="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smtClean="0">
                <a:solidFill>
                  <a:srgbClr val="0070C0"/>
                </a:solidFill>
                <a:latin typeface="Roboto"/>
                <a:ea typeface="Roboto"/>
                <a:cs typeface="Roboto"/>
                <a:sym typeface="Roboto"/>
              </a:rPr>
              <a:t>步驟：</a:t>
            </a:r>
            <a:r>
              <a:rPr lang="en-US" sz="1800" b="0" i="0" u="sng" strike="noStrike" cap="none" dirty="0" smtClean="0">
                <a:solidFill>
                  <a:srgbClr val="0070C0"/>
                </a:solidFill>
                <a:latin typeface="Roboto"/>
                <a:ea typeface="Roboto"/>
                <a:cs typeface="Roboto"/>
                <a:sym typeface="Roboto"/>
              </a:rPr>
              <a:t> </a:t>
            </a:r>
            <a:endParaRPr lang="en-US" sz="1800" b="0" i="0" u="sng" strike="noStrike" cap="none" dirty="0">
              <a:solidFill>
                <a:srgbClr val="0070C0"/>
              </a:solidFill>
              <a:latin typeface="Roboto"/>
              <a:ea typeface="Roboto"/>
              <a:cs typeface="Roboto"/>
              <a:sym typeface="Roboto"/>
            </a:endParaRPr>
          </a:p>
          <a:p>
            <a:pPr marL="614363" lvl="0" indent="-347663">
              <a:lnSpc>
                <a:spcPct val="150000"/>
              </a:lnSpc>
              <a:buClr>
                <a:schemeClr val="dk1"/>
              </a:buClr>
              <a:buSzPct val="100000"/>
              <a:buFont typeface="Arial"/>
              <a:buChar char="•"/>
            </a:pPr>
            <a:r>
              <a:rPr lang="zh-TW" altLang="en-US" dirty="0" smtClean="0">
                <a:solidFill>
                  <a:schemeClr val="dk1"/>
                </a:solidFill>
                <a:latin typeface="Roboto"/>
                <a:ea typeface="Roboto"/>
                <a:cs typeface="Roboto"/>
                <a:sym typeface="Roboto"/>
              </a:rPr>
              <a:t>驗證相對應的程式源碼（若有的話）已經被正確地上傳或散布</a:t>
            </a:r>
          </a:p>
          <a:p>
            <a:pPr marL="614363" lvl="0" indent="-347663">
              <a:lnSpc>
                <a:spcPct val="150000"/>
              </a:lnSpc>
              <a:buClr>
                <a:schemeClr val="dk1"/>
              </a:buClr>
              <a:buSzPct val="100000"/>
              <a:buFont typeface="Arial"/>
              <a:buChar char="•"/>
            </a:pPr>
            <a:r>
              <a:rPr lang="zh-TW" altLang="en-US" dirty="0" smtClean="0">
                <a:solidFill>
                  <a:schemeClr val="dk1"/>
                </a:solidFill>
                <a:latin typeface="Roboto"/>
                <a:ea typeface="Roboto"/>
                <a:cs typeface="Roboto"/>
                <a:sym typeface="Roboto"/>
              </a:rPr>
              <a:t>確保其他授權條款有被遵守</a:t>
            </a:r>
            <a:endParaRPr lang="en-US" dirty="0">
              <a:solidFill>
                <a:schemeClr val="dk1"/>
              </a:solidFill>
              <a:latin typeface="Roboto"/>
              <a:ea typeface="Roboto"/>
              <a:cs typeface="Roboto"/>
              <a:sym typeface="Roboto"/>
            </a:endParaRPr>
          </a:p>
          <a:p>
            <a:pPr marL="614363" lvl="0" indent="-347663">
              <a:lnSpc>
                <a:spcPct val="150000"/>
              </a:lnSpc>
              <a:buClr>
                <a:schemeClr val="dk1"/>
              </a:buClr>
              <a:buSzPct val="100000"/>
              <a:buFont typeface="Arial"/>
              <a:buChar char="•"/>
            </a:pPr>
            <a:r>
              <a:rPr lang="zh-TW" altLang="en-US" dirty="0" smtClean="0">
                <a:solidFill>
                  <a:schemeClr val="dk1"/>
                </a:solidFill>
                <a:latin typeface="Roboto"/>
                <a:ea typeface="Roboto"/>
                <a:cs typeface="Roboto"/>
                <a:sym typeface="Roboto"/>
              </a:rPr>
              <a:t>驗證上傳或散布的程式源碼與經核可的版本是相對應的</a:t>
            </a:r>
            <a:endParaRPr lang="en-US" dirty="0">
              <a:solidFill>
                <a:schemeClr val="dk1"/>
              </a:solidFill>
              <a:latin typeface="Roboto"/>
              <a:ea typeface="Roboto"/>
              <a:cs typeface="Roboto"/>
              <a:sym typeface="Roboto"/>
            </a:endParaRPr>
          </a:p>
          <a:p>
            <a:pPr marL="614363" lvl="0" indent="-347663">
              <a:lnSpc>
                <a:spcPct val="150000"/>
              </a:lnSpc>
              <a:buClr>
                <a:schemeClr val="dk1"/>
              </a:buClr>
              <a:buSzPct val="100000"/>
              <a:buFont typeface="Arial"/>
              <a:buChar char="•"/>
            </a:pPr>
            <a:r>
              <a:rPr lang="zh-TW" altLang="en-US" dirty="0" smtClean="0">
                <a:solidFill>
                  <a:schemeClr val="dk1"/>
                </a:solidFill>
                <a:latin typeface="Roboto"/>
                <a:ea typeface="Roboto"/>
                <a:cs typeface="Roboto"/>
                <a:sym typeface="Roboto"/>
              </a:rPr>
              <a:t>驗證所需聲明已被適當地發布與提供</a:t>
            </a:r>
            <a:endParaRPr lang="en-US" dirty="0">
              <a:solidFill>
                <a:schemeClr val="dk1"/>
              </a:solidFill>
              <a:latin typeface="Roboto"/>
              <a:ea typeface="Roboto"/>
              <a:cs typeface="Roboto"/>
              <a:sym typeface="Roboto"/>
            </a:endParaRPr>
          </a:p>
          <a:p>
            <a:pPr marL="614363" marR="0" lvl="0" indent="-347663" algn="l" rtl="0">
              <a:lnSpc>
                <a:spcPct val="150000"/>
              </a:lnSpc>
              <a:spcBef>
                <a:spcPts val="0"/>
              </a:spcBef>
              <a:buClr>
                <a:schemeClr val="dk1"/>
              </a:buClr>
              <a:buSzPct val="100000"/>
              <a:buFont typeface="Arial"/>
              <a:buChar char="•"/>
            </a:pPr>
            <a:r>
              <a:rPr lang="zh-TW" altLang="en-US" dirty="0" smtClean="0">
                <a:solidFill>
                  <a:schemeClr val="dk1"/>
                </a:solidFill>
                <a:latin typeface="Roboto"/>
                <a:ea typeface="Roboto"/>
                <a:cs typeface="Roboto"/>
                <a:sym typeface="Roboto"/>
              </a:rPr>
              <a:t>驗證其他被辨識出的義務性要求已達到</a:t>
            </a:r>
            <a:endParaRPr lang="en-US" dirty="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dirty="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dirty="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dirty="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smtClean="0">
                <a:solidFill>
                  <a:schemeClr val="dk1"/>
                </a:solidFill>
                <a:latin typeface="Roboto"/>
                <a:ea typeface="Roboto"/>
                <a:cs typeface="Roboto"/>
                <a:sym typeface="Roboto"/>
              </a:rPr>
              <a:t>確認合規於授權條款的義務性規定</a:t>
            </a:r>
            <a:endParaRPr lang="en-US" sz="2400" dirty="0">
              <a:solidFill>
                <a:schemeClr val="dk1"/>
              </a:solidFill>
              <a:latin typeface="Roboto"/>
              <a:ea typeface="Roboto"/>
              <a:cs typeface="Roboto"/>
              <a:sym typeface="Roboto"/>
            </a:endParaRP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smtClean="0">
                <a:solidFill>
                  <a:schemeClr val="dk2"/>
                </a:solidFill>
                <a:latin typeface="Roboto"/>
                <a:ea typeface="Roboto"/>
                <a:cs typeface="Roboto"/>
                <a:sym typeface="Roboto"/>
              </a:rPr>
              <a:t>最後驗證</a:t>
            </a:r>
            <a:endParaRPr lang="en-US" sz="4000" b="0" dirty="0">
              <a:solidFill>
                <a:schemeClr val="dk2"/>
              </a:solidFill>
              <a:latin typeface="Roboto"/>
              <a:ea typeface="Roboto"/>
              <a:cs typeface="Roboto"/>
              <a:sym typeface="Roboto"/>
            </a:endParaRP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smtClean="0">
                <a:latin typeface="Roboto"/>
                <a:ea typeface="Roboto"/>
                <a:cs typeface="Roboto"/>
                <a:sym typeface="Roboto"/>
              </a:rPr>
              <a:t>輸入：</a:t>
            </a:r>
            <a:r>
              <a:rPr lang="en-US" sz="1100" b="1" dirty="0" smtClean="0">
                <a:latin typeface="Roboto"/>
                <a:ea typeface="Roboto"/>
                <a:cs typeface="Roboto"/>
                <a:sym typeface="Roboto"/>
              </a:rPr>
              <a:t> </a:t>
            </a:r>
          </a:p>
          <a:p>
            <a:pPr lvl="0" algn="ctr">
              <a:lnSpc>
                <a:spcPts val="1050"/>
              </a:lnSpc>
              <a:buSzPct val="25000"/>
            </a:pPr>
            <a:r>
              <a:rPr lang="zh-TW" altLang="en-US" sz="1100" b="1" dirty="0" smtClean="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ts val="1050"/>
              </a:lnSpc>
              <a:spcBef>
                <a:spcPts val="0"/>
              </a:spcBef>
              <a:buSzPct val="25000"/>
              <a:buNone/>
            </a:pPr>
            <a:r>
              <a:rPr lang="zh-TW" altLang="en-US" sz="1100" b="1" dirty="0" smtClean="0">
                <a:solidFill>
                  <a:srgbClr val="000000"/>
                </a:solidFill>
                <a:latin typeface="Roboto"/>
                <a:ea typeface="Roboto"/>
                <a:cs typeface="Roboto"/>
                <a:sym typeface="Roboto"/>
              </a:rPr>
              <a:t>輸出：</a:t>
            </a:r>
            <a:endParaRPr lang="en-US" sz="1100" b="1" dirty="0">
              <a:solidFill>
                <a:srgbClr val="000000"/>
              </a:solidFill>
              <a:latin typeface="Roboto"/>
              <a:ea typeface="Roboto"/>
              <a:cs typeface="Roboto"/>
              <a:sym typeface="Roboto"/>
            </a:endParaRPr>
          </a:p>
          <a:p>
            <a:pPr marL="0" marR="0" lvl="0" indent="0" algn="ctr" rtl="0">
              <a:lnSpc>
                <a:spcPts val="1050"/>
              </a:lnSpc>
              <a:spcBef>
                <a:spcPts val="0"/>
              </a:spcBef>
              <a:buSzPct val="25000"/>
              <a:buNone/>
            </a:pPr>
            <a:r>
              <a:rPr lang="zh-TW" altLang="en-US" sz="1100" b="1" dirty="0" smtClean="0">
                <a:latin typeface="Roboto"/>
                <a:ea typeface="Roboto"/>
                <a:cs typeface="Roboto"/>
                <a:sym typeface="Roboto"/>
              </a:rPr>
              <a:t>自由開源軟體</a:t>
            </a:r>
            <a:endParaRPr lang="en-US" altLang="zh-TW" sz="1100" b="1" dirty="0" smtClean="0">
              <a:latin typeface="Roboto"/>
              <a:ea typeface="Roboto"/>
              <a:cs typeface="Roboto"/>
              <a:sym typeface="Roboto"/>
            </a:endParaRPr>
          </a:p>
          <a:p>
            <a:pPr marL="0" marR="0" lvl="0" indent="0" algn="ctr" rtl="0">
              <a:lnSpc>
                <a:spcPts val="1050"/>
              </a:lnSpc>
              <a:spcBef>
                <a:spcPts val="0"/>
              </a:spcBef>
              <a:buSzPct val="25000"/>
              <a:buNone/>
            </a:pPr>
            <a:r>
              <a:rPr lang="en-US" sz="1100" b="1" dirty="0" smtClean="0">
                <a:solidFill>
                  <a:srgbClr val="000000"/>
                </a:solidFill>
                <a:latin typeface="Roboto"/>
                <a:ea typeface="Roboto"/>
                <a:cs typeface="Roboto"/>
                <a:sym typeface="Roboto"/>
              </a:rPr>
              <a:t>+</a:t>
            </a:r>
            <a:r>
              <a:rPr lang="zh-TW" altLang="en-US" sz="1100" b="1" dirty="0" smtClean="0">
                <a:solidFill>
                  <a:srgbClr val="000000"/>
                </a:solidFill>
                <a:latin typeface="Roboto"/>
                <a:ea typeface="Roboto"/>
                <a:cs typeface="Roboto"/>
                <a:sym typeface="Roboto"/>
              </a:rPr>
              <a:t>模組</a:t>
            </a:r>
            <a:endParaRPr lang="en-US" sz="1100" b="1" dirty="0">
              <a:solidFill>
                <a:srgbClr val="000000"/>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檢測你的了解程度</a:t>
            </a:r>
            <a:endParaRPr lang="en-US" sz="4000" b="0" i="0" u="none" strike="noStrike" cap="none" dirty="0">
              <a:solidFill>
                <a:schemeClr val="dk2"/>
              </a:solidFill>
              <a:cs typeface="Roboto"/>
              <a:sym typeface="Roboto"/>
            </a:endParaRP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在合規盡職工作</a:t>
            </a:r>
            <a:r>
              <a:rPr lang="en-US" altLang="zh-TW" dirty="0" smtClean="0"/>
              <a:t>(compliance due diligence)</a:t>
            </a:r>
            <a:r>
              <a:rPr lang="zh-TW" altLang="en-US" dirty="0" smtClean="0"/>
              <a:t>裡牽涉到哪些事項？</a:t>
            </a:r>
            <a:r>
              <a:rPr lang="en-US" altLang="zh-TW" dirty="0" smtClean="0"/>
              <a:t>(</a:t>
            </a:r>
            <a:r>
              <a:rPr lang="zh-TW" altLang="en-US" dirty="0" smtClean="0"/>
              <a:t>就我們的範例流程裡高項次的步驟作說明</a:t>
            </a:r>
            <a:r>
              <a:rPr lang="en-US" altLang="zh-TW" dirty="0" smtClean="0"/>
              <a:t>)</a:t>
            </a:r>
            <a:r>
              <a:rPr lang="zh-TW" altLang="en-US" dirty="0" smtClean="0"/>
              <a:t> </a:t>
            </a:r>
            <a:endParaRPr lang="en-US" sz="2400" b="0" i="0" u="none" strike="noStrike" cap="none" dirty="0">
              <a:solidFill>
                <a:schemeClr val="dk1"/>
              </a:solidFill>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辨識</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Identification)</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dirty="0" smtClean="0">
                <a:latin typeface="Times New Roman" pitchFamily="18" charset="0"/>
                <a:ea typeface="新細明體" pitchFamily="18" charset="-120"/>
              </a:rPr>
              <a:t>稽核程式源碼</a:t>
            </a:r>
            <a:r>
              <a:rPr lang="en-US" altLang="zh-TW" sz="1800" dirty="0" smtClean="0">
                <a:latin typeface="Times New Roman" pitchFamily="18" charset="0"/>
                <a:ea typeface="新細明體" pitchFamily="18" charset="-120"/>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Audit </a:t>
            </a:r>
            <a:r>
              <a:rPr lang="en-US" sz="1800" b="0" i="0" u="none" strike="noStrike" cap="none" dirty="0">
                <a:solidFill>
                  <a:schemeClr val="dk1"/>
                </a:solidFill>
                <a:latin typeface="Times New Roman" pitchFamily="18" charset="0"/>
                <a:ea typeface="新細明體" pitchFamily="18" charset="-120"/>
                <a:cs typeface="Roboto"/>
                <a:sym typeface="Roboto"/>
              </a:rPr>
              <a:t>source </a:t>
            </a:r>
            <a:r>
              <a:rPr lang="en-US" sz="1800" b="0" i="0" u="none" strike="noStrike" cap="none" dirty="0" smtClean="0">
                <a:solidFill>
                  <a:schemeClr val="dk1"/>
                </a:solidFill>
                <a:latin typeface="Times New Roman" pitchFamily="18" charset="0"/>
                <a:ea typeface="新細明體" pitchFamily="18" charset="-120"/>
                <a:cs typeface="Roboto"/>
                <a:sym typeface="Roboto"/>
              </a:rPr>
              <a:t>code)</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處理疑慮</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Resolving issues)</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執行審核</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Performing reviews)</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核可</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Approvals)</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紀錄</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追蹤核可</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Registration/approval tracking)</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聲明</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Notices)</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dirty="0" smtClean="0">
                <a:latin typeface="Times New Roman" pitchFamily="18" charset="0"/>
                <a:ea typeface="新細明體" pitchFamily="18" charset="-120"/>
              </a:rPr>
              <a:t>散布前的驗證</a:t>
            </a:r>
            <a:r>
              <a:rPr lang="en-US" altLang="zh-TW" sz="1800" dirty="0" smtClean="0">
                <a:latin typeface="Times New Roman" pitchFamily="18" charset="0"/>
                <a:ea typeface="新細明體" pitchFamily="18" charset="-120"/>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Pre-distribution verifications)</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dirty="0" smtClean="0">
                <a:latin typeface="Times New Roman" pitchFamily="18" charset="0"/>
                <a:ea typeface="新細明體" pitchFamily="18" charset="-120"/>
              </a:rPr>
              <a:t>相應程式源碼的散布</a:t>
            </a:r>
            <a:r>
              <a:rPr lang="en-US" altLang="zh-TW" sz="1800" dirty="0" smtClean="0">
                <a:latin typeface="Times New Roman" pitchFamily="18" charset="0"/>
                <a:ea typeface="新細明體" pitchFamily="18" charset="-120"/>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Accompanying </a:t>
            </a:r>
            <a:r>
              <a:rPr lang="en-US" sz="1800" b="0" i="0" u="none" strike="noStrike" cap="none" dirty="0">
                <a:solidFill>
                  <a:schemeClr val="dk1"/>
                </a:solidFill>
                <a:latin typeface="Times New Roman" pitchFamily="18" charset="0"/>
                <a:ea typeface="新細明體" pitchFamily="18" charset="-120"/>
                <a:cs typeface="Roboto"/>
                <a:sym typeface="Roboto"/>
              </a:rPr>
              <a:t>source code </a:t>
            </a:r>
            <a:r>
              <a:rPr lang="en-US" sz="1800" b="0" i="0" u="none" strike="noStrike" cap="none" dirty="0" smtClean="0">
                <a:solidFill>
                  <a:schemeClr val="dk1"/>
                </a:solidFill>
                <a:latin typeface="Times New Roman" pitchFamily="18" charset="0"/>
                <a:ea typeface="新細明體" pitchFamily="18" charset="-120"/>
                <a:cs typeface="Roboto"/>
                <a:sym typeface="Roboto"/>
              </a:rPr>
              <a:t>distribution)</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驗證</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en-US" sz="1800" b="0" i="0" u="none" strike="noStrike" cap="none" dirty="0" smtClean="0">
                <a:solidFill>
                  <a:schemeClr val="dk1"/>
                </a:solidFill>
                <a:latin typeface="Times New Roman" pitchFamily="18" charset="0"/>
                <a:ea typeface="新細明體" pitchFamily="18" charset="-120"/>
                <a:cs typeface="Roboto"/>
                <a:sym typeface="Roboto"/>
              </a:rPr>
              <a:t>Verification)</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buClr>
                <a:schemeClr val="accent1"/>
              </a:buClr>
              <a:buSzPct val="85000"/>
              <a:buFont typeface="Arial"/>
              <a:buChar char="•"/>
            </a:pPr>
            <a:r>
              <a:rPr lang="zh-TW" altLang="en-US" dirty="0" smtClean="0"/>
              <a:t>什麼是結構性審核要追求的？</a:t>
            </a:r>
            <a:endParaRPr lang="en-US"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smtClean="0"/>
              <a:t>章節七</a:t>
            </a:r>
            <a:endParaRPr lang="en-US" sz="3200" b="0" i="0" u="none" strike="noStrike" cap="none" dirty="0">
              <a:solidFill>
                <a:schemeClr val="lt2"/>
              </a:solidFill>
              <a:latin typeface="Roboto"/>
              <a:ea typeface="Roboto"/>
              <a:cs typeface="Roboto"/>
              <a:sym typeface="Roboto"/>
            </a:endParaRP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zh-TW" altLang="en-US" sz="4800" b="0" i="0" u="none" strike="noStrike" cap="none" dirty="0" smtClean="0">
                <a:solidFill>
                  <a:schemeClr val="lt2"/>
                </a:solidFill>
                <a:cs typeface="Roboto Medium"/>
                <a:sym typeface="Roboto Medium"/>
              </a:rPr>
              <a:t>避開合規陷阱</a:t>
            </a:r>
            <a:endParaRPr lang="en-US" sz="4800" b="0" i="0" u="none" strike="noStrike" cap="none" dirty="0">
              <a:solidFill>
                <a:schemeClr val="lt2"/>
              </a:solidFill>
              <a:cs typeface="Roboto Medium"/>
              <a:sym typeface="Roboto Medium"/>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合規陷阱</a:t>
            </a:r>
            <a:endParaRPr lang="en-US" sz="4000" b="0" i="0" u="none" strike="noStrike" cap="none" dirty="0">
              <a:solidFill>
                <a:schemeClr val="dk2"/>
              </a:solidFill>
              <a:cs typeface="Roboto"/>
              <a:sym typeface="Roboto"/>
            </a:endParaRP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smtClean="0"/>
              <a:t>這個章節將會描述一些潛在的合規陷阱，以在合規程序中避免之：</a:t>
            </a:r>
            <a:endParaRPr lang="en-US" altLang="zh-TW" dirty="0" smtClean="0"/>
          </a:p>
          <a:p>
            <a:pPr marL="0" lvl="0" indent="0">
              <a:spcBef>
                <a:spcPts val="0"/>
              </a:spcBef>
              <a:buSzPct val="25000"/>
              <a:buNone/>
            </a:pPr>
            <a:endParaRPr lang="en-US" sz="2400" b="0" i="0" u="none" strike="noStrike" cap="none" dirty="0">
              <a:solidFill>
                <a:schemeClr val="dk1"/>
              </a:solidFill>
              <a:cs typeface="Roboto"/>
              <a:sym typeface="Roboto"/>
            </a:endParaRPr>
          </a:p>
          <a:p>
            <a:pPr marL="457200" lvl="0" indent="-457200">
              <a:buFont typeface="Arial"/>
              <a:buAutoNum type="arabicPeriod"/>
            </a:pPr>
            <a:r>
              <a:rPr lang="zh-TW" altLang="en-US" dirty="0" smtClean="0"/>
              <a:t>智慧財產</a:t>
            </a:r>
            <a:r>
              <a:rPr lang="en-US" altLang="zh-TW" dirty="0" smtClean="0"/>
              <a:t>(IP)</a:t>
            </a:r>
            <a:r>
              <a:rPr lang="zh-TW" altLang="en-US" dirty="0" smtClean="0"/>
              <a:t>陷阱</a:t>
            </a:r>
            <a:endParaRPr lang="en-US" sz="2400" b="0" i="0" u="none" strike="noStrike" cap="none" dirty="0">
              <a:solidFill>
                <a:schemeClr val="dk1"/>
              </a:solidFill>
              <a:cs typeface="Roboto"/>
              <a:sym typeface="Roboto"/>
            </a:endParaRPr>
          </a:p>
          <a:p>
            <a:pPr marL="457200" marR="0" lvl="0" indent="-457200" algn="l" rtl="0">
              <a:spcBef>
                <a:spcPts val="480"/>
              </a:spcBef>
              <a:spcAft>
                <a:spcPts val="0"/>
              </a:spcAft>
              <a:buClr>
                <a:schemeClr val="accent1"/>
              </a:buClr>
              <a:buSzPct val="85000"/>
              <a:buFont typeface="Arial"/>
              <a:buAutoNum type="arabicPeriod"/>
            </a:pPr>
            <a:r>
              <a:rPr lang="zh-TW" altLang="en-US" sz="2400" b="0" i="0" u="none" strike="noStrike" cap="none" dirty="0" smtClean="0">
                <a:solidFill>
                  <a:schemeClr val="dk1"/>
                </a:solidFill>
                <a:cs typeface="Roboto"/>
                <a:sym typeface="Roboto"/>
              </a:rPr>
              <a:t>授權條款合規陷阱</a:t>
            </a:r>
            <a:endParaRPr lang="en-US" sz="2400" b="0" i="0" u="none" strike="noStrike" cap="none" dirty="0">
              <a:solidFill>
                <a:schemeClr val="dk1"/>
              </a:solidFill>
              <a:cs typeface="Roboto"/>
              <a:sym typeface="Roboto"/>
            </a:endParaRPr>
          </a:p>
          <a:p>
            <a:pPr marL="457200" marR="0" lvl="0" indent="-457200" algn="l" rtl="0">
              <a:spcBef>
                <a:spcPts val="480"/>
              </a:spcBef>
              <a:spcAft>
                <a:spcPts val="0"/>
              </a:spcAft>
              <a:buClr>
                <a:schemeClr val="accent1"/>
              </a:buClr>
              <a:buSzPct val="85000"/>
              <a:buFont typeface="Arial"/>
              <a:buAutoNum type="arabicPeriod"/>
            </a:pPr>
            <a:r>
              <a:rPr lang="zh-TW" altLang="en-US" sz="2400" b="0" i="0" u="none" strike="noStrike" cap="none" dirty="0" smtClean="0">
                <a:solidFill>
                  <a:schemeClr val="dk1"/>
                </a:solidFill>
                <a:cs typeface="Roboto"/>
                <a:sym typeface="Roboto"/>
              </a:rPr>
              <a:t>合規流程陷阱</a:t>
            </a:r>
            <a:endParaRPr lang="en-US"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smtClean="0"/>
              <a:t>智慧財產陷阱</a:t>
            </a:r>
            <a:endParaRPr lang="en-US" sz="4000" b="0" i="0" u="none" strike="noStrike" cap="none" dirty="0">
              <a:solidFill>
                <a:schemeClr val="dk2"/>
              </a:solidFill>
              <a:latin typeface="Roboto"/>
              <a:ea typeface="Roboto"/>
              <a:cs typeface="Roboto"/>
              <a:sym typeface="Roboto"/>
            </a:endParaRPr>
          </a:p>
        </p:txBody>
      </p:sp>
      <p:graphicFrame>
        <p:nvGraphicFramePr>
          <p:cNvPr id="897" name="Shape 897"/>
          <p:cNvGraphicFramePr/>
          <p:nvPr/>
        </p:nvGraphicFramePr>
        <p:xfrm>
          <a:off x="667318" y="1590440"/>
          <a:ext cx="10720150" cy="465145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類型</a:t>
                      </a:r>
                      <a:r>
                        <a:rPr lang="en-US" sz="1600" b="1" i="0" u="none" strike="noStrike" cap="none" dirty="0" smtClean="0">
                          <a:solidFill>
                            <a:schemeClr val="dk1"/>
                          </a:solidFill>
                          <a:latin typeface="Times New Roman" pitchFamily="18" charset="0"/>
                          <a:ea typeface="新細明體" pitchFamily="18" charset="-120"/>
                          <a:cs typeface="Roboto"/>
                          <a:sym typeface="Roboto"/>
                        </a:rPr>
                        <a:t> </a:t>
                      </a:r>
                      <a:r>
                        <a:rPr lang="en-US" sz="1600" b="1" i="0" u="none" strike="noStrike" cap="none" dirty="0">
                          <a:solidFill>
                            <a:schemeClr val="dk1"/>
                          </a:solidFill>
                          <a:latin typeface="Times New Roman" pitchFamily="18" charset="0"/>
                          <a:ea typeface="新細明體" pitchFamily="18" charset="-120"/>
                          <a:cs typeface="Roboto"/>
                          <a:sym typeface="Roboto"/>
                        </a:rPr>
                        <a:t>&amp; </a:t>
                      </a: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描述</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dirty="0">
                          <a:solidFill>
                            <a:schemeClr val="dk1"/>
                          </a:solidFill>
                          <a:latin typeface="Times New Roman" pitchFamily="18" charset="0"/>
                          <a:ea typeface="新細明體" pitchFamily="18" charset="-120"/>
                          <a:cs typeface="Roboto"/>
                          <a:sym typeface="Roboto"/>
                        </a:rPr>
                        <a:t> </a:t>
                      </a:r>
                      <a:r>
                        <a:rPr lang="zh-TW" altLang="en-US" sz="1600" b="1" i="0" u="none" strike="noStrike" cap="none" dirty="0" smtClean="0">
                          <a:solidFill>
                            <a:srgbClr val="292934"/>
                          </a:solidFill>
                          <a:latin typeface="Times New Roman" pitchFamily="18" charset="0"/>
                          <a:ea typeface="新細明體" pitchFamily="18" charset="-120"/>
                          <a:cs typeface="Roboto"/>
                          <a:sym typeface="Roboto"/>
                        </a:rPr>
                        <a:t>發現</a:t>
                      </a:r>
                      <a:endParaRPr lang="en-US" sz="1600" b="1"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避免</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lnSpc>
                          <a:spcPct val="150000"/>
                        </a:lnSpc>
                        <a:spcBef>
                          <a:spcPts val="0"/>
                        </a:spcBef>
                        <a:spcAft>
                          <a:spcPts val="0"/>
                        </a:spcAft>
                        <a:buSzPct val="25000"/>
                        <a:buNone/>
                      </a:pPr>
                      <a:r>
                        <a:rPr lang="zh-TW" altLang="en-US" sz="1800" b="0" i="0" u="none" strike="noStrike" cap="none" dirty="0" smtClean="0">
                          <a:solidFill>
                            <a:srgbClr val="0070C0"/>
                          </a:solidFill>
                          <a:latin typeface="Times New Roman" pitchFamily="18" charset="0"/>
                          <a:ea typeface="新細明體" pitchFamily="18" charset="-120"/>
                          <a:cs typeface="Roboto"/>
                          <a:sym typeface="Roboto"/>
                        </a:rPr>
                        <a:t>意外地將</a:t>
                      </a:r>
                      <a:r>
                        <a:rPr lang="zh-TW" altLang="en-US" sz="1800" b="0" i="0" u="none" strike="noStrike" cap="none" baseline="0" dirty="0" smtClean="0">
                          <a:solidFill>
                            <a:srgbClr val="0070C0"/>
                          </a:solidFill>
                          <a:latin typeface="Times New Roman" pitchFamily="18" charset="0"/>
                          <a:ea typeface="新細明體" pitchFamily="18" charset="-120"/>
                          <a:cs typeface="Roboto"/>
                          <a:sym typeface="Roboto"/>
                        </a:rPr>
                        <a:t> </a:t>
                      </a:r>
                      <a:r>
                        <a:rPr lang="en-US" altLang="zh-TW" sz="1800" b="0" i="0" u="none" strike="noStrike" cap="none" baseline="0" dirty="0" err="1" smtClean="0">
                          <a:solidFill>
                            <a:srgbClr val="0070C0"/>
                          </a:solidFill>
                          <a:latin typeface="Times New Roman" pitchFamily="18" charset="0"/>
                          <a:ea typeface="新細明體" pitchFamily="18" charset="-120"/>
                          <a:cs typeface="Roboto"/>
                          <a:sym typeface="Roboto"/>
                        </a:rPr>
                        <a:t>Copyleft</a:t>
                      </a:r>
                      <a:r>
                        <a:rPr lang="en-US" altLang="zh-TW" sz="1800" b="0" i="0" u="none" strike="noStrike" cap="none" baseline="0" dirty="0" smtClean="0">
                          <a:solidFill>
                            <a:srgbClr val="0070C0"/>
                          </a:solidFill>
                          <a:latin typeface="Times New Roman" pitchFamily="18" charset="0"/>
                          <a:ea typeface="新細明體" pitchFamily="18" charset="-120"/>
                          <a:cs typeface="Roboto"/>
                          <a:sym typeface="Roboto"/>
                        </a:rPr>
                        <a:t> </a:t>
                      </a:r>
                      <a:r>
                        <a:rPr lang="zh-TW" altLang="en-US" sz="1800" b="0" i="0" u="none" strike="noStrike" cap="none" baseline="0" dirty="0" smtClean="0">
                          <a:solidFill>
                            <a:srgbClr val="0070C0"/>
                          </a:solidFill>
                          <a:latin typeface="Times New Roman" pitchFamily="18" charset="0"/>
                          <a:ea typeface="新細明體" pitchFamily="18" charset="-120"/>
                          <a:cs typeface="Roboto"/>
                          <a:sym typeface="Roboto"/>
                        </a:rPr>
                        <a:t>自由開源</a:t>
                      </a:r>
                      <a:r>
                        <a:rPr lang="zh-TW" altLang="en-US" sz="1800" b="0" i="0" u="none" strike="noStrike" cap="none" dirty="0" smtClean="0">
                          <a:solidFill>
                            <a:srgbClr val="0070C0"/>
                          </a:solidFill>
                          <a:latin typeface="Times New Roman" pitchFamily="18" charset="0"/>
                          <a:ea typeface="新細明體" pitchFamily="18" charset="-120"/>
                          <a:cs typeface="Roboto"/>
                          <a:sym typeface="Roboto"/>
                        </a:rPr>
                        <a:t>軟體囊括進私有軟體或第三方程式碼：</a:t>
                      </a:r>
                      <a:endParaRPr lang="en-US" sz="1800" b="0"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Arial"/>
                        <a:buNone/>
                      </a:pPr>
                      <a:endParaRPr sz="1600" b="0" i="0" u="none" strike="noStrike" cap="none" dirty="0">
                        <a:solidFill>
                          <a:schemeClr val="dk1"/>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rgbClr val="292934"/>
                        </a:buClr>
                        <a:buSzPct val="25000"/>
                        <a:buFont typeface="Roboto"/>
                        <a:buNone/>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這種類型的錯誤發生在開發過程，當工程師將自由開源軟體程式碼，添加到預定將採私有狀態之程式源碼，造成與自由開源軟體政策相牴觸之情況。</a:t>
                      </a:r>
                      <a:endParaRPr lang="en-US" sz="1600" b="0"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SzPct val="25000"/>
                        <a:buNone/>
                      </a:pP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此類型之錯誤可以透過程式源碼的掃描或稽核，以找出與下列的可能相合：</a:t>
                      </a:r>
                    </a:p>
                    <a:p>
                      <a:pPr marL="0" marR="0" lvl="0" indent="0" algn="l" rtl="0">
                        <a:lnSpc>
                          <a:spcPct val="150000"/>
                        </a:lnSpc>
                        <a:spcBef>
                          <a:spcPts val="0"/>
                        </a:spcBef>
                        <a:spcAft>
                          <a:spcPts val="0"/>
                        </a:spcAft>
                        <a:buSzPct val="25000"/>
                        <a:buNone/>
                      </a:pPr>
                      <a:endParaRPr lang="zh-TW" altLang="en-US" sz="1600" b="0" i="0" u="none" strike="noStrike" cap="none" baseline="0" dirty="0" smtClean="0">
                        <a:solidFill>
                          <a:schemeClr val="dk1"/>
                        </a:solidFill>
                        <a:latin typeface="Times New Roman" pitchFamily="18" charset="0"/>
                        <a:ea typeface="新細明體" pitchFamily="18" charset="-120"/>
                        <a:cs typeface="Roboto"/>
                        <a:sym typeface="Roboto"/>
                      </a:endParaRPr>
                    </a:p>
                    <a:p>
                      <a:pPr marL="285750" marR="0" lvl="0" indent="-285750" algn="l" rtl="0">
                        <a:lnSpc>
                          <a:spcPct val="150000"/>
                        </a:lnSpc>
                        <a:spcBef>
                          <a:spcPts val="0"/>
                        </a:spcBef>
                        <a:spcAft>
                          <a:spcPts val="0"/>
                        </a:spcAft>
                        <a:buClr>
                          <a:srgbClr val="292934"/>
                        </a:buClr>
                        <a:buSzPct val="100000"/>
                        <a:buFont typeface="Arial"/>
                        <a:buChar char="•"/>
                      </a:pP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自由開源軟體程式源碼</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p>
                      <a:pPr marL="285750" marR="0" lvl="0" indent="-285750" algn="l" rtl="0">
                        <a:lnSpc>
                          <a:spcPct val="150000"/>
                        </a:lnSpc>
                        <a:spcBef>
                          <a:spcPts val="0"/>
                        </a:spcBef>
                        <a:spcAft>
                          <a:spcPts val="0"/>
                        </a:spcAft>
                        <a:buClr>
                          <a:srgbClr val="292934"/>
                        </a:buClr>
                        <a:buSzPct val="100000"/>
                        <a:buFont typeface="Arial"/>
                        <a:buChar char="•"/>
                      </a:pP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著作權聲明</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p>
                      <a:pPr marL="0" marR="0" lvl="0" indent="0" algn="l" defTabSz="914400" rtl="0" eaLnBrk="1" fontAlgn="auto" latinLnBrk="0" hangingPunct="1">
                        <a:lnSpc>
                          <a:spcPct val="150000"/>
                        </a:lnSpc>
                        <a:spcBef>
                          <a:spcPts val="0"/>
                        </a:spcBef>
                        <a:spcAft>
                          <a:spcPts val="0"/>
                        </a:spcAft>
                        <a:buClrTx/>
                        <a:buSzPct val="25000"/>
                        <a:buFontTx/>
                        <a:buNone/>
                        <a:tabLst/>
                        <a:defRPr/>
                      </a:pPr>
                      <a:endParaRPr lang="en-US" altLang="zh-TW" sz="1600" b="0" i="0" u="none" strike="noStrike" cap="none" baseline="0" smtClean="0">
                        <a:solidFill>
                          <a:schemeClr val="dk1"/>
                        </a:solidFill>
                        <a:latin typeface="Times New Roman" pitchFamily="18" charset="0"/>
                        <a:ea typeface="新細明體" pitchFamily="18" charset="-120"/>
                        <a:cs typeface="Roboto"/>
                        <a:sym typeface="Roboto"/>
                      </a:endParaRPr>
                    </a:p>
                    <a:p>
                      <a:pPr marL="0" marR="0" lvl="0" indent="0" algn="l" defTabSz="914400" rtl="0" eaLnBrk="1" fontAlgn="auto" latinLnBrk="0" hangingPunct="1">
                        <a:lnSpc>
                          <a:spcPct val="150000"/>
                        </a:lnSpc>
                        <a:spcBef>
                          <a:spcPts val="0"/>
                        </a:spcBef>
                        <a:spcAft>
                          <a:spcPts val="0"/>
                        </a:spcAft>
                        <a:buClrTx/>
                        <a:buSzPct val="25000"/>
                        <a:buFontTx/>
                        <a:buNone/>
                        <a:tabLst/>
                        <a:defRPr/>
                      </a:pPr>
                      <a:r>
                        <a:rPr lang="zh-TW" altLang="en-US" sz="1600" b="0" i="0" u="none" strike="noStrike" cap="none" baseline="0" smtClean="0">
                          <a:solidFill>
                            <a:schemeClr val="dk1"/>
                          </a:solidFill>
                          <a:latin typeface="Times New Roman" pitchFamily="18" charset="0"/>
                          <a:ea typeface="新細明體" pitchFamily="18" charset="-120"/>
                          <a:cs typeface="Roboto"/>
                          <a:sym typeface="Roboto"/>
                        </a:rPr>
                        <a:t>可以</a:t>
                      </a: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使用自動化程式源碼掃描工具來完成此目標</a:t>
                      </a:r>
                      <a:endParaRPr lang="en-US" sz="1600" b="0" i="0" u="none" strike="noStrike" cap="none" baseline="0" dirty="0" smtClean="0">
                        <a:solidFill>
                          <a:schemeClr val="dk1"/>
                        </a:solidFill>
                        <a:latin typeface="Times New Roman" pitchFamily="18" charset="0"/>
                        <a:ea typeface="新細明體" pitchFamily="18" charset="-120"/>
                        <a:cs typeface="Roboto"/>
                        <a:sym typeface="Roboto"/>
                      </a:endParaRPr>
                    </a:p>
                    <a:p>
                      <a:pPr marL="0" marR="0" lvl="0" indent="0" algn="l" rtl="0">
                        <a:spcBef>
                          <a:spcPts val="0"/>
                        </a:spcBef>
                        <a:spcAft>
                          <a:spcPts val="0"/>
                        </a:spcAft>
                        <a:buSzPct val="25000"/>
                        <a:buNone/>
                      </a:pPr>
                      <a:endParaRPr lang="en-US" sz="1600" b="0"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50000"/>
                        </a:lnSpc>
                        <a:spcBef>
                          <a:spcPts val="0"/>
                        </a:spcBef>
                        <a:spcAft>
                          <a:spcPts val="0"/>
                        </a:spcAft>
                        <a:buClr>
                          <a:srgbClr val="292934"/>
                        </a:buClr>
                        <a:buSzPct val="25000"/>
                        <a:buFont typeface="Roboto"/>
                        <a:buNone/>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此類型的錯誤可透過以下方式避免：</a:t>
                      </a:r>
                    </a:p>
                    <a:p>
                      <a:pPr marL="342900" marR="0" lvl="0" indent="-342900" algn="l" rtl="0">
                        <a:lnSpc>
                          <a:spcPct val="150000"/>
                        </a:lnSpc>
                        <a:spcBef>
                          <a:spcPts val="0"/>
                        </a:spcBef>
                        <a:spcAft>
                          <a:spcPts val="0"/>
                        </a:spcAft>
                        <a:buClr>
                          <a:srgbClr val="292934"/>
                        </a:buClr>
                        <a:buSzPct val="25000"/>
                        <a:buFont typeface="Roboto"/>
                        <a:buNone/>
                      </a:pPr>
                      <a:endParaRPr lang="zh-TW" altLang="en-US" sz="1600" b="0" i="0" u="none" strike="noStrike" cap="none" dirty="0" smtClean="0">
                        <a:solidFill>
                          <a:srgbClr val="292934"/>
                        </a:solidFill>
                        <a:latin typeface="Times New Roman" pitchFamily="18" charset="0"/>
                        <a:ea typeface="新細明體" pitchFamily="18" charset="-120"/>
                        <a:cs typeface="Roboto"/>
                        <a:sym typeface="Roboto"/>
                      </a:endParaRPr>
                    </a:p>
                    <a:p>
                      <a:pPr marL="285750" marR="0" lvl="0" indent="-285750" algn="l" rtl="0">
                        <a:lnSpc>
                          <a:spcPct val="150000"/>
                        </a:lnSpc>
                        <a:spcBef>
                          <a:spcPts val="0"/>
                        </a:spcBef>
                        <a:spcAft>
                          <a:spcPts val="0"/>
                        </a:spcAft>
                        <a:buClr>
                          <a:srgbClr val="292934"/>
                        </a:buClr>
                        <a:buSzPct val="100000"/>
                        <a:buFont typeface="Arial"/>
                        <a:buChar char="•"/>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為工程師人員提供合規疑慮、自由開源軟體授權條款差異，及列入自由開源軟體到私有程式源碼的隱憂之相關訓練</a:t>
                      </a:r>
                      <a:endParaRPr lang="en-US" sz="1600" b="0" i="0" u="none" strike="noStrike" cap="none" dirty="0">
                        <a:solidFill>
                          <a:srgbClr val="292934"/>
                        </a:solidFill>
                        <a:latin typeface="Times New Roman" pitchFamily="18" charset="0"/>
                        <a:ea typeface="新細明體" pitchFamily="18" charset="-120"/>
                        <a:cs typeface="Roboto"/>
                        <a:sym typeface="Roboto"/>
                      </a:endParaRPr>
                    </a:p>
                    <a:p>
                      <a:pPr marL="285750" marR="0" lvl="0" indent="-285750" algn="l" defTabSz="914400" rtl="0" eaLnBrk="1" fontAlgn="auto" latinLnBrk="0" hangingPunct="1">
                        <a:lnSpc>
                          <a:spcPct val="150000"/>
                        </a:lnSpc>
                        <a:spcBef>
                          <a:spcPts val="0"/>
                        </a:spcBef>
                        <a:spcAft>
                          <a:spcPts val="0"/>
                        </a:spcAft>
                        <a:buClr>
                          <a:srgbClr val="292934"/>
                        </a:buClr>
                        <a:buSzPct val="100000"/>
                        <a:buFont typeface="Arial"/>
                        <a:buChar char="•"/>
                        <a:tabLst/>
                        <a:defRPr/>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為建置環境裡的所有程式源碼，定期執行程式源碼的掃描與稽核。</a:t>
                      </a:r>
                      <a:endParaRPr lang="en-US" sz="1600" b="0" i="0" u="none" strike="noStrike" cap="none" dirty="0" smtClean="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軟體中的著作權概念</a:t>
            </a:r>
            <a:endParaRPr lang="en-US" sz="4000" b="0" i="0" u="none" strike="noStrike" cap="none" dirty="0">
              <a:solidFill>
                <a:schemeClr val="dk2"/>
              </a:solidFill>
              <a:latin typeface="Roboto"/>
              <a:ea typeface="Roboto"/>
              <a:cs typeface="Roboto"/>
              <a:sym typeface="Roboto"/>
            </a:endParaRP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基本規則：著作權保護具創作性的作品</a:t>
            </a:r>
            <a:endParaRPr lang="en-US" sz="2400" b="0" i="0" u="none" strike="noStrike" cap="none" dirty="0">
              <a:solidFill>
                <a:schemeClr val="dk1"/>
              </a:solidFill>
              <a:cs typeface="Roboto"/>
              <a:sym typeface="Roboto"/>
            </a:endParaRPr>
          </a:p>
          <a:p>
            <a:pPr lvl="0" indent="-182880"/>
            <a:r>
              <a:rPr lang="zh-TW" altLang="en-US" dirty="0" smtClean="0"/>
              <a:t>著作權一般適用於文學作品，例如書籍、電影、圖片、音樂、地圖</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軟體受到著作權保護</a:t>
            </a:r>
            <a:endParaRPr lang="en-US" sz="2400" b="0" i="0" u="none" strike="noStrike" cap="none" dirty="0">
              <a:solidFill>
                <a:schemeClr val="dk1"/>
              </a:solidFill>
              <a:cs typeface="Roboto"/>
              <a:sym typeface="Roboto"/>
            </a:endParaRPr>
          </a:p>
          <a:p>
            <a:pPr lvl="1" indent="-190500">
              <a:lnSpc>
                <a:spcPct val="150000"/>
              </a:lnSpc>
            </a:pPr>
            <a:r>
              <a:rPr lang="zh-TW" altLang="en-US" dirty="0" smtClean="0">
                <a:latin typeface="Times New Roman" pitchFamily="18" charset="0"/>
                <a:ea typeface="新細明體" pitchFamily="18" charset="-120"/>
              </a:rPr>
              <a:t>軟體被著作權保護的部分並非功能（這部份是被專利保護的）而是表達（實作細節中的創作性）</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包括二進位執行碼及源碼皆受到保護</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smtClean="0"/>
              <a:t>著作權利人只對他</a:t>
            </a:r>
            <a:r>
              <a:rPr lang="en-US" altLang="zh-TW" dirty="0" smtClean="0"/>
              <a:t>/</a:t>
            </a:r>
            <a:r>
              <a:rPr lang="zh-TW" altLang="en-US" dirty="0" smtClean="0"/>
              <a:t>她創作的作品有控制地位，不及於他人的獨立創作。</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Char char="•"/>
            </a:pPr>
            <a:r>
              <a:rPr lang="zh-TW" altLang="en-US" sz="2400" b="0" i="0" u="none" strike="noStrike" cap="none" dirty="0" smtClean="0">
                <a:solidFill>
                  <a:schemeClr val="dk1"/>
                </a:solidFill>
                <a:cs typeface="Roboto"/>
                <a:sym typeface="Roboto"/>
              </a:rPr>
              <a:t>未經作者同意的複製可能導致侵權行為</a:t>
            </a:r>
            <a:endParaRPr lang="en-US"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智慧財產陷阱</a:t>
            </a:r>
            <a:endParaRPr lang="en-US" sz="4000" b="0" i="0" u="none" strike="noStrike" cap="none" dirty="0">
              <a:solidFill>
                <a:schemeClr val="dk2"/>
              </a:solidFill>
              <a:latin typeface="Roboto"/>
              <a:ea typeface="Roboto"/>
              <a:cs typeface="Roboto"/>
              <a:sym typeface="Roboto"/>
            </a:endParaRPr>
          </a:p>
        </p:txBody>
      </p:sp>
      <p:graphicFrame>
        <p:nvGraphicFramePr>
          <p:cNvPr id="904" name="Shape 904"/>
          <p:cNvGraphicFramePr/>
          <p:nvPr/>
        </p:nvGraphicFramePr>
        <p:xfrm>
          <a:off x="753422" y="1479479"/>
          <a:ext cx="10667375" cy="480256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類型</a:t>
                      </a:r>
                      <a:r>
                        <a:rPr lang="en-US" sz="1600" b="1" i="0" u="none" strike="noStrike" cap="none" dirty="0" smtClean="0">
                          <a:solidFill>
                            <a:schemeClr val="dk1"/>
                          </a:solidFill>
                          <a:latin typeface="Times New Roman" pitchFamily="18" charset="0"/>
                          <a:ea typeface="新細明體" pitchFamily="18" charset="-120"/>
                          <a:cs typeface="Roboto"/>
                          <a:sym typeface="Roboto"/>
                        </a:rPr>
                        <a:t> </a:t>
                      </a:r>
                      <a:r>
                        <a:rPr lang="en-US" sz="1600" b="1" i="0" u="none" strike="noStrike" cap="none" dirty="0">
                          <a:solidFill>
                            <a:schemeClr val="dk1"/>
                          </a:solidFill>
                          <a:latin typeface="Times New Roman" pitchFamily="18" charset="0"/>
                          <a:ea typeface="新細明體" pitchFamily="18" charset="-120"/>
                          <a:cs typeface="Roboto"/>
                          <a:sym typeface="Roboto"/>
                        </a:rPr>
                        <a:t>&amp; </a:t>
                      </a: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描述</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dirty="0">
                          <a:solidFill>
                            <a:schemeClr val="dk1"/>
                          </a:solidFill>
                          <a:latin typeface="Times New Roman" pitchFamily="18" charset="0"/>
                          <a:ea typeface="新細明體" pitchFamily="18" charset="-120"/>
                          <a:cs typeface="Roboto"/>
                          <a:sym typeface="Roboto"/>
                        </a:rPr>
                        <a:t> </a:t>
                      </a: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發現</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避免</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defTabSz="914400" rtl="0" eaLnBrk="1" fontAlgn="auto" latinLnBrk="0" hangingPunct="1">
                        <a:lnSpc>
                          <a:spcPct val="150000"/>
                        </a:lnSpc>
                        <a:spcBef>
                          <a:spcPts val="0"/>
                        </a:spcBef>
                        <a:spcAft>
                          <a:spcPts val="0"/>
                        </a:spcAft>
                        <a:buClrTx/>
                        <a:buSzPct val="25000"/>
                        <a:buFontTx/>
                        <a:buNone/>
                        <a:tabLst/>
                        <a:defRPr/>
                      </a:pPr>
                      <a:r>
                        <a:rPr lang="zh-TW" altLang="en-US" sz="1800" b="0" i="0" u="none" strike="noStrike" cap="none" dirty="0" smtClean="0">
                          <a:solidFill>
                            <a:srgbClr val="0070C0"/>
                          </a:solidFill>
                          <a:latin typeface="Times New Roman" pitchFamily="18" charset="0"/>
                          <a:ea typeface="新細明體" pitchFamily="18" charset="-120"/>
                          <a:cs typeface="Roboto"/>
                          <a:sym typeface="Roboto"/>
                        </a:rPr>
                        <a:t>意外地將</a:t>
                      </a:r>
                      <a:r>
                        <a:rPr lang="zh-TW" altLang="en-US" sz="1800" b="0" i="0" u="none" strike="noStrike" cap="none" baseline="0" dirty="0" smtClean="0">
                          <a:solidFill>
                            <a:srgbClr val="0070C0"/>
                          </a:solidFill>
                          <a:latin typeface="Times New Roman" pitchFamily="18" charset="0"/>
                          <a:ea typeface="新細明體" pitchFamily="18" charset="-120"/>
                          <a:cs typeface="Roboto"/>
                          <a:sym typeface="Roboto"/>
                        </a:rPr>
                        <a:t> </a:t>
                      </a:r>
                      <a:r>
                        <a:rPr lang="en-US" altLang="zh-TW" sz="1800" b="0" i="0" u="none" strike="noStrike" cap="none" baseline="0" dirty="0" err="1" smtClean="0">
                          <a:solidFill>
                            <a:srgbClr val="0070C0"/>
                          </a:solidFill>
                          <a:latin typeface="Times New Roman" pitchFamily="18" charset="0"/>
                          <a:ea typeface="新細明體" pitchFamily="18" charset="-120"/>
                          <a:cs typeface="Roboto"/>
                          <a:sym typeface="Roboto"/>
                        </a:rPr>
                        <a:t>Copyleft</a:t>
                      </a:r>
                      <a:r>
                        <a:rPr lang="en-US" altLang="zh-TW" sz="1800" b="0" i="0" u="none" strike="noStrike" cap="none" baseline="0" dirty="0" smtClean="0">
                          <a:solidFill>
                            <a:srgbClr val="0070C0"/>
                          </a:solidFill>
                          <a:latin typeface="Times New Roman" pitchFamily="18" charset="0"/>
                          <a:ea typeface="新細明體" pitchFamily="18" charset="-120"/>
                          <a:cs typeface="Roboto"/>
                          <a:sym typeface="Roboto"/>
                        </a:rPr>
                        <a:t> </a:t>
                      </a:r>
                      <a:r>
                        <a:rPr lang="zh-TW" altLang="en-US" sz="1800" b="0" i="0" u="none" strike="noStrike" cap="none" baseline="0" dirty="0" smtClean="0">
                          <a:solidFill>
                            <a:srgbClr val="0070C0"/>
                          </a:solidFill>
                          <a:latin typeface="Times New Roman" pitchFamily="18" charset="0"/>
                          <a:ea typeface="新細明體" pitchFamily="18" charset="-120"/>
                          <a:cs typeface="Roboto"/>
                          <a:sym typeface="Roboto"/>
                        </a:rPr>
                        <a:t>自由開源</a:t>
                      </a:r>
                      <a:r>
                        <a:rPr lang="zh-TW" altLang="en-US" sz="1800" b="0" i="0" u="none" strike="noStrike" cap="none" dirty="0" smtClean="0">
                          <a:solidFill>
                            <a:srgbClr val="0070C0"/>
                          </a:solidFill>
                          <a:latin typeface="Times New Roman" pitchFamily="18" charset="0"/>
                          <a:ea typeface="新細明體" pitchFamily="18" charset="-120"/>
                          <a:cs typeface="Roboto"/>
                          <a:sym typeface="Roboto"/>
                        </a:rPr>
                        <a:t>軟體與私有軟體的程式源碼連結在一起：</a:t>
                      </a:r>
                      <a:endParaRPr lang="en-US" sz="1800" b="0" i="0" u="none" strike="noStrike" cap="none" dirty="0" smtClean="0">
                        <a:solidFill>
                          <a:srgbClr val="0070C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Arial"/>
                        <a:buNone/>
                      </a:pPr>
                      <a:endParaRPr sz="1600" b="0" i="0" u="none" strike="noStrike" cap="none" dirty="0">
                        <a:solidFill>
                          <a:srgbClr val="009900"/>
                        </a:solidFill>
                        <a:latin typeface="Times New Roman" pitchFamily="18" charset="0"/>
                        <a:ea typeface="新細明體" pitchFamily="18" charset="-120"/>
                        <a:cs typeface="Roboto"/>
                        <a:sym typeface="Roboto"/>
                      </a:endParaRPr>
                    </a:p>
                    <a:p>
                      <a:pPr marL="0" marR="0" lvl="0" indent="0" algn="l" defTabSz="914400" rtl="0" eaLnBrk="1" fontAlgn="auto" latinLnBrk="0" hangingPunct="1">
                        <a:lnSpc>
                          <a:spcPct val="150000"/>
                        </a:lnSpc>
                        <a:spcBef>
                          <a:spcPts val="0"/>
                        </a:spcBef>
                        <a:spcAft>
                          <a:spcPts val="0"/>
                        </a:spcAft>
                        <a:buClrTx/>
                        <a:buSzPct val="25000"/>
                        <a:buFontTx/>
                        <a:buNone/>
                        <a:tabLst/>
                        <a:defRPr/>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這種類型的錯誤發生在將授權條款衝突或不相容的軟體連結的結果。連結產生的法律效果為何，於自由開源軟體社群裡仍有爭議。</a:t>
                      </a:r>
                      <a:endParaRPr lang="en-US" altLang="zh-TW" sz="1600" b="0" i="0" u="none" strike="noStrike" cap="none" dirty="0" smtClean="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這種類型的錯誤可以使用相依性追蹤工具來發現，其可用來顯示不同軟體元件之間的連結性。</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此類型的錯誤可透過以下方式避免：</a:t>
                      </a:r>
                      <a:endParaRPr lang="zh-TW" altLang="en-US" sz="1600" b="0" i="0" u="none" strike="noStrike" cap="none" dirty="0" smtClean="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為工程人員提供相關訓練，以避免連結到與你自由開源軟體政策有所牴觸的軟體元件，將能在這些法律風險上站穩腳步</a:t>
                      </a:r>
                      <a:endParaRPr lang="en-US" sz="1600" b="0" i="0" u="none" strike="noStrike" cap="none" dirty="0" smtClean="0">
                        <a:solidFill>
                          <a:schemeClr val="dk1"/>
                        </a:solidFill>
                        <a:latin typeface="Times New Roman" pitchFamily="18" charset="0"/>
                        <a:ea typeface="新細明體" pitchFamily="18" charset="-120"/>
                        <a:cs typeface="Roboto"/>
                        <a:sym typeface="Roboto"/>
                      </a:endParaRPr>
                    </a:p>
                    <a:p>
                      <a:pPr marL="533400" marR="0" lvl="0" indent="-533400" algn="l" defTabSz="914400" rtl="0" eaLnBrk="1" fontAlgn="auto" latinLnBrk="0" hangingPunct="1">
                        <a:lnSpc>
                          <a:spcPct val="150000"/>
                        </a:lnSpc>
                        <a:spcBef>
                          <a:spcPts val="0"/>
                        </a:spcBef>
                        <a:spcAft>
                          <a:spcPts val="0"/>
                        </a:spcAft>
                        <a:buClr>
                          <a:schemeClr val="dk1"/>
                        </a:buClr>
                        <a:buSzPct val="100000"/>
                        <a:buFont typeface="Roboto"/>
                        <a:buAutoNum type="arabicPeriod"/>
                        <a:tabLst/>
                        <a:defRP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在你的建置環境上，持續地在執行相依性追蹤工具</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0" i="0" u="none" strike="noStrike" cap="none" dirty="0" smtClean="0">
                          <a:solidFill>
                            <a:srgbClr val="0070C0"/>
                          </a:solidFill>
                          <a:latin typeface="Times New Roman" pitchFamily="18" charset="0"/>
                          <a:ea typeface="新細明體" pitchFamily="18" charset="-120"/>
                          <a:cs typeface="Roboto"/>
                          <a:sym typeface="Roboto"/>
                        </a:rPr>
                        <a:t>透過修改程式源碼，將私有軟體程式碼包含到</a:t>
                      </a:r>
                      <a:r>
                        <a:rPr lang="zh-TW" altLang="en-US" sz="1800" b="0" i="0" u="none" strike="noStrike" cap="none" baseline="0" dirty="0" smtClean="0">
                          <a:solidFill>
                            <a:srgbClr val="0070C0"/>
                          </a:solidFill>
                          <a:latin typeface="Times New Roman" pitchFamily="18" charset="0"/>
                          <a:ea typeface="新細明體" pitchFamily="18" charset="-120"/>
                          <a:cs typeface="Roboto"/>
                          <a:sym typeface="Roboto"/>
                        </a:rPr>
                        <a:t> </a:t>
                      </a:r>
                      <a:r>
                        <a:rPr lang="en-US" altLang="zh-TW" sz="1800" b="0" i="0" u="none" strike="noStrike" cap="none" baseline="0" dirty="0" err="1" smtClean="0">
                          <a:solidFill>
                            <a:srgbClr val="0070C0"/>
                          </a:solidFill>
                          <a:latin typeface="Times New Roman" pitchFamily="18" charset="0"/>
                          <a:ea typeface="新細明體" pitchFamily="18" charset="-120"/>
                          <a:cs typeface="Roboto"/>
                          <a:sym typeface="Roboto"/>
                        </a:rPr>
                        <a:t>copyleft</a:t>
                      </a:r>
                      <a:r>
                        <a:rPr lang="en-US" altLang="zh-TW" sz="1800" b="0" i="0" u="none" strike="noStrike" cap="none" baseline="0" dirty="0" smtClean="0">
                          <a:solidFill>
                            <a:srgbClr val="0070C0"/>
                          </a:solidFill>
                          <a:latin typeface="Times New Roman" pitchFamily="18" charset="0"/>
                          <a:ea typeface="新細明體" pitchFamily="18" charset="-120"/>
                          <a:cs typeface="Roboto"/>
                          <a:sym typeface="Roboto"/>
                        </a:rPr>
                        <a:t> </a:t>
                      </a:r>
                      <a:r>
                        <a:rPr lang="zh-TW" altLang="en-US" sz="1800" b="0" i="0" u="none" strike="noStrike" cap="none" baseline="0" dirty="0" smtClean="0">
                          <a:solidFill>
                            <a:srgbClr val="0070C0"/>
                          </a:solidFill>
                          <a:latin typeface="Times New Roman" pitchFamily="18" charset="0"/>
                          <a:ea typeface="新細明體" pitchFamily="18" charset="-120"/>
                          <a:cs typeface="Roboto"/>
                          <a:sym typeface="Roboto"/>
                        </a:rPr>
                        <a:t>自由開源軟體裡</a:t>
                      </a:r>
                      <a:endParaRPr lang="en-US" altLang="zh-TW" sz="1800" b="0" i="0" u="none" strike="noStrike" cap="none" baseline="0" dirty="0" smtClean="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此類型之錯誤，可以透過稽核或掃描來辨識及分析你採用到自由開源軟體元件的程式源碼。</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此類型的錯誤可透過以下方式避免：</a:t>
                      </a:r>
                      <a:endParaRPr lang="en-US" sz="1600" b="0" i="0" u="none" strike="noStrike" cap="none" dirty="0" smtClean="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對工程人員提供訓練</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執行週期性的程式碼稽核</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10318425" cy="4818595"/>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類型</a:t>
                      </a:r>
                      <a:r>
                        <a:rPr lang="en-US" sz="1600" b="1" i="0" u="none" strike="noStrike" cap="none" dirty="0" smtClean="0">
                          <a:solidFill>
                            <a:schemeClr val="dk1"/>
                          </a:solidFill>
                          <a:latin typeface="Times New Roman" pitchFamily="18" charset="0"/>
                          <a:ea typeface="新細明體" pitchFamily="18" charset="-120"/>
                          <a:cs typeface="Roboto"/>
                          <a:sym typeface="Roboto"/>
                        </a:rPr>
                        <a:t> </a:t>
                      </a:r>
                      <a:r>
                        <a:rPr lang="en-US" sz="1600" b="1" i="0" u="none" strike="noStrike" cap="none" dirty="0">
                          <a:solidFill>
                            <a:schemeClr val="dk1"/>
                          </a:solidFill>
                          <a:latin typeface="Times New Roman" pitchFamily="18" charset="0"/>
                          <a:ea typeface="新細明體" pitchFamily="18" charset="-120"/>
                          <a:cs typeface="Roboto"/>
                          <a:sym typeface="Roboto"/>
                        </a:rPr>
                        <a:t>&amp; </a:t>
                      </a: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描述</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smtClean="0">
                          <a:solidFill>
                            <a:schemeClr val="dk1"/>
                          </a:solidFill>
                          <a:latin typeface="Times New Roman" pitchFamily="18" charset="0"/>
                          <a:ea typeface="新細明體" pitchFamily="18" charset="-120"/>
                          <a:cs typeface="Roboto"/>
                          <a:sym typeface="Roboto"/>
                        </a:rPr>
                        <a:t>避免</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smtClean="0">
                          <a:solidFill>
                            <a:srgbClr val="0070C0"/>
                          </a:solidFill>
                          <a:latin typeface="Times New Roman" pitchFamily="18" charset="0"/>
                          <a:ea typeface="新細明體" pitchFamily="18" charset="-120"/>
                          <a:cs typeface="Roboto"/>
                          <a:sym typeface="Roboto"/>
                        </a:rPr>
                        <a:t>未能提供相應的程式源碼</a:t>
                      </a:r>
                      <a:r>
                        <a:rPr lang="en-US" altLang="zh-TW" sz="1800" b="1" i="0" u="none" strike="noStrike" cap="none" dirty="0" smtClean="0">
                          <a:solidFill>
                            <a:srgbClr val="0070C0"/>
                          </a:solidFill>
                          <a:latin typeface="Times New Roman" pitchFamily="18" charset="0"/>
                          <a:ea typeface="新細明體" pitchFamily="18" charset="-120"/>
                          <a:cs typeface="Roboto"/>
                          <a:sym typeface="Roboto"/>
                        </a:rPr>
                        <a:t>/</a:t>
                      </a:r>
                      <a:r>
                        <a:rPr lang="zh-TW" altLang="en-US" sz="1800" b="1" i="0" u="none" strike="noStrike" cap="none" dirty="0" smtClean="0">
                          <a:solidFill>
                            <a:srgbClr val="0070C0"/>
                          </a:solidFill>
                          <a:latin typeface="Times New Roman" pitchFamily="18" charset="0"/>
                          <a:ea typeface="新細明體" pitchFamily="18" charset="-120"/>
                          <a:cs typeface="Roboto"/>
                          <a:sym typeface="Roboto"/>
                        </a:rPr>
                        <a:t>適當的授權條款、姓名標示或聲明資訊</a:t>
                      </a:r>
                      <a:endParaRPr lang="en-US" sz="1800" b="1"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lnSpc>
                          <a:spcPct val="100000"/>
                        </a:lnSpc>
                        <a:spcBef>
                          <a:spcPts val="0"/>
                        </a:spcBef>
                        <a:spcAft>
                          <a:spcPts val="0"/>
                        </a:spcAft>
                        <a:buClr>
                          <a:schemeClr val="dk1"/>
                        </a:buClr>
                        <a:buSzPct val="25000"/>
                        <a:buFont typeface="Arial"/>
                        <a:buNone/>
                      </a:pPr>
                      <a:endParaRPr sz="1800" b="0" i="0" u="none" strike="noStrike" cap="none"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在產品上市前的產品釋出循環，使程式源碼擷取及發布一個核對清單項目</a:t>
                      </a:r>
                      <a:r>
                        <a:rPr lang="en-US" altLang="zh-TW" sz="1600" b="0" i="0" u="none" strike="noStrike" cap="none" dirty="0" smtClean="0">
                          <a:solidFill>
                            <a:schemeClr val="dk1"/>
                          </a:solidFill>
                          <a:latin typeface="Times New Roman" pitchFamily="18" charset="0"/>
                          <a:ea typeface="新細明體" pitchFamily="18" charset="-120"/>
                          <a:cs typeface="Roboto"/>
                          <a:sym typeface="Roboto"/>
                        </a:rPr>
                        <a:t>(checklist</a:t>
                      </a:r>
                      <a:r>
                        <a:rPr lang="en-US" altLang="zh-TW" sz="1600" b="0" i="0" u="none" strike="noStrike" cap="none" baseline="0" dirty="0" smtClean="0">
                          <a:solidFill>
                            <a:schemeClr val="dk1"/>
                          </a:solidFill>
                          <a:latin typeface="Times New Roman" pitchFamily="18" charset="0"/>
                          <a:ea typeface="新細明體" pitchFamily="18" charset="-120"/>
                          <a:cs typeface="Roboto"/>
                          <a:sym typeface="Roboto"/>
                        </a:rPr>
                        <a:t> item</a:t>
                      </a:r>
                      <a:r>
                        <a:rPr lang="en-US" altLang="zh-TW" sz="16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，可避免此類型錯誤。</a:t>
                      </a:r>
                      <a:endParaRPr lang="en-US" altLang="zh-TW" sz="1600" b="0" i="0" u="none" strike="noStrike" cap="none" dirty="0" smtClean="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lnSpc>
                          <a:spcPct val="150000"/>
                        </a:lnSpc>
                        <a:spcBef>
                          <a:spcPts val="0"/>
                        </a:spcBef>
                        <a:spcAft>
                          <a:spcPts val="0"/>
                        </a:spcAft>
                        <a:buSzPct val="25000"/>
                        <a:buNone/>
                      </a:pPr>
                      <a:r>
                        <a:rPr lang="zh-TW" altLang="en-US" sz="1800" b="1" i="0" u="none" strike="noStrike" cap="none" dirty="0" smtClean="0">
                          <a:solidFill>
                            <a:srgbClr val="0070C0"/>
                          </a:solidFill>
                          <a:latin typeface="Times New Roman" pitchFamily="18" charset="0"/>
                          <a:ea typeface="新細明體" pitchFamily="18" charset="-120"/>
                          <a:cs typeface="Roboto"/>
                          <a:sym typeface="Roboto"/>
                        </a:rPr>
                        <a:t>相應程式源碼提供不正確的版本</a:t>
                      </a:r>
                      <a:endParaRPr lang="en-US" sz="1800" b="1"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spcBef>
                          <a:spcPts val="0"/>
                        </a:spcBef>
                        <a:spcAft>
                          <a:spcPts val="0"/>
                        </a:spcAft>
                        <a:buSzPct val="25000"/>
                        <a:buNone/>
                      </a:pPr>
                      <a:endParaRPr sz="3200" b="0" i="0" u="none" strike="noStrike" cap="none"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SzPct val="25000"/>
                        <a:buNone/>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透過在合規流程裡添加驗證的步驟，確保二進位版本的相對應程式源碼被發布，可避免此類型錯誤。</a:t>
                      </a:r>
                      <a:endParaRPr lang="en-US" altLang="zh-TW" sz="1600" b="0" i="0" u="none" strike="noStrike" cap="none" dirty="0" smtClean="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lnSpc>
                          <a:spcPct val="150000"/>
                        </a:lnSpc>
                        <a:spcBef>
                          <a:spcPts val="0"/>
                        </a:spcBef>
                        <a:spcAft>
                          <a:spcPts val="0"/>
                        </a:spcAft>
                        <a:buSzPct val="25000"/>
                        <a:buNone/>
                      </a:pPr>
                      <a:r>
                        <a:rPr lang="zh-TW" altLang="en-US" sz="1800" b="1" i="0" u="none" strike="noStrike" cap="none" dirty="0" smtClean="0">
                          <a:solidFill>
                            <a:srgbClr val="0070C0"/>
                          </a:solidFill>
                          <a:latin typeface="Times New Roman" pitchFamily="18" charset="0"/>
                          <a:ea typeface="新細明體" pitchFamily="18" charset="-120"/>
                          <a:cs typeface="Roboto"/>
                          <a:sym typeface="Roboto"/>
                        </a:rPr>
                        <a:t>對自由開源軟體元件修改部分未能提供相對應的程式源碼</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2" indent="-53340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透過在合規流程裡添加驗證的步驟，確保修改部分的程式源碼被發布，而非僅及於自由開源軟體元件的原始程式源碼，可避免此類型錯誤。</a:t>
                      </a:r>
                      <a:endParaRPr lang="en-US" sz="2800" b="0" i="0" u="none" strike="noStrike" cap="none"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授權條款合規陷阱</a:t>
            </a:r>
            <a:endParaRPr lang="en-US" sz="4000" b="0" i="0" u="none" strike="noStrike" cap="none" dirty="0">
              <a:solidFill>
                <a:schemeClr val="dk2"/>
              </a:solidFill>
              <a:cs typeface="Roboto"/>
              <a:sym typeface="Roboto"/>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授權條款合規陷阱</a:t>
            </a:r>
            <a:endParaRPr lang="en-US" sz="4000" b="0" i="0" u="none" strike="noStrike" cap="none" dirty="0">
              <a:solidFill>
                <a:schemeClr val="dk2"/>
              </a:solidFill>
              <a:latin typeface="Roboto"/>
              <a:ea typeface="Roboto"/>
              <a:cs typeface="Roboto"/>
              <a:sym typeface="Roboto"/>
            </a:endParaRPr>
          </a:p>
        </p:txBody>
      </p:sp>
      <p:graphicFrame>
        <p:nvGraphicFramePr>
          <p:cNvPr id="918" name="Shape 918"/>
          <p:cNvGraphicFramePr/>
          <p:nvPr/>
        </p:nvGraphicFramePr>
        <p:xfrm>
          <a:off x="783912" y="1516466"/>
          <a:ext cx="10517425" cy="457475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baseline="0" dirty="0" smtClean="0">
                          <a:solidFill>
                            <a:schemeClr val="dk1"/>
                          </a:solidFill>
                          <a:latin typeface="Times New Roman" pitchFamily="18" charset="0"/>
                          <a:ea typeface="新細明體" pitchFamily="18" charset="-120"/>
                          <a:cs typeface="Roboto"/>
                          <a:sym typeface="Roboto"/>
                        </a:rPr>
                        <a:t>類型</a:t>
                      </a:r>
                      <a:r>
                        <a:rPr lang="en-US" sz="1600" b="1" i="0" u="none" strike="noStrike" cap="none" baseline="0" dirty="0" smtClean="0">
                          <a:solidFill>
                            <a:schemeClr val="dk1"/>
                          </a:solidFill>
                          <a:latin typeface="Times New Roman" pitchFamily="18" charset="0"/>
                          <a:ea typeface="新細明體" pitchFamily="18" charset="-120"/>
                          <a:cs typeface="Roboto"/>
                          <a:sym typeface="Roboto"/>
                        </a:rPr>
                        <a:t> &amp; </a:t>
                      </a:r>
                      <a:r>
                        <a:rPr lang="zh-TW" altLang="en-US" sz="1600" b="1" i="0" u="none" strike="noStrike" cap="none" baseline="0" dirty="0" smtClean="0">
                          <a:solidFill>
                            <a:schemeClr val="dk1"/>
                          </a:solidFill>
                          <a:latin typeface="Times New Roman" pitchFamily="18" charset="0"/>
                          <a:ea typeface="新細明體" pitchFamily="18" charset="-120"/>
                          <a:cs typeface="Roboto"/>
                          <a:sym typeface="Roboto"/>
                        </a:rPr>
                        <a:t>描述</a:t>
                      </a:r>
                      <a:r>
                        <a:rPr lang="en-US" sz="1600" b="1" i="0" u="none" strike="noStrike" cap="none" baseline="0" dirty="0" smtClean="0">
                          <a:solidFill>
                            <a:schemeClr val="dk1"/>
                          </a:solidFill>
                          <a:latin typeface="Times New Roman" pitchFamily="18" charset="0"/>
                          <a:ea typeface="新細明體" pitchFamily="18" charset="-120"/>
                          <a:cs typeface="Roboto"/>
                          <a:sym typeface="Roboto"/>
                        </a:rPr>
                        <a:t> </a:t>
                      </a:r>
                      <a:endParaRPr lang="en-US" sz="16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600" b="1" i="0" u="none" strike="noStrike" cap="none" baseline="0" dirty="0" smtClean="0">
                          <a:solidFill>
                            <a:schemeClr val="dk1"/>
                          </a:solidFill>
                          <a:latin typeface="Times New Roman" pitchFamily="18" charset="0"/>
                          <a:ea typeface="新細明體" pitchFamily="18" charset="-120"/>
                          <a:cs typeface="Roboto"/>
                          <a:sym typeface="Roboto"/>
                        </a:rPr>
                        <a:t>避免</a:t>
                      </a:r>
                      <a:endParaRPr lang="en-US" sz="16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baseline="0" dirty="0" smtClean="0">
                          <a:solidFill>
                            <a:srgbClr val="0070C0"/>
                          </a:solidFill>
                          <a:latin typeface="Times New Roman" pitchFamily="18" charset="0"/>
                          <a:ea typeface="新細明體" pitchFamily="18" charset="-120"/>
                          <a:cs typeface="Roboto"/>
                          <a:sym typeface="Roboto"/>
                        </a:rPr>
                        <a:t>未對自由開源軟體程式源碼的修改進行標註：</a:t>
                      </a:r>
                      <a:endParaRPr lang="en-US" sz="1800" b="1" i="0" u="none" strike="noStrike" cap="none" baseline="0" dirty="0">
                        <a:solidFill>
                          <a:srgbClr val="0070C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Arial"/>
                        <a:buNone/>
                      </a:pPr>
                      <a:endParaRPr sz="1600" b="0" i="0" u="none" strike="noStrike" cap="none" baseline="0" dirty="0">
                        <a:solidFill>
                          <a:srgbClr val="00990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未能依自由開源軟體授權條款的要求，去標註自由開源軟體程式源碼已經過變動。</a:t>
                      </a:r>
                      <a:r>
                        <a:rPr lang="en-US" altLang="zh-TW" sz="1600" b="0" i="0" u="none" strike="noStrike" cap="none" baseline="0" dirty="0" smtClean="0">
                          <a:solidFill>
                            <a:srgbClr val="292934"/>
                          </a:solidFill>
                          <a:latin typeface="Times New Roman" pitchFamily="18" charset="0"/>
                          <a:ea typeface="新細明體" pitchFamily="18" charset="-120"/>
                          <a:cs typeface="Roboto"/>
                          <a:sym typeface="Roboto"/>
                        </a:rPr>
                        <a:t>(</a:t>
                      </a: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或所提供與修改有關的資訊，在細節及清楚級別不充份，無法滿足授權條款</a:t>
                      </a:r>
                      <a:r>
                        <a:rPr lang="en-US" altLang="zh-TW" sz="1600" b="0" i="0" u="none" strike="noStrike" cap="none" baseline="0" dirty="0" smtClean="0">
                          <a:solidFill>
                            <a:srgbClr val="292934"/>
                          </a:solidFill>
                          <a:latin typeface="Times New Roman" pitchFamily="18" charset="0"/>
                          <a:ea typeface="新細明體" pitchFamily="18" charset="-120"/>
                          <a:cs typeface="Roboto"/>
                          <a:sym typeface="Roboto"/>
                        </a:rPr>
                        <a:t>)</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此類型的錯誤可透過以下方式避免：</a:t>
                      </a:r>
                      <a:endParaRPr lang="zh-TW" altLang="en-US" sz="1600" b="0" i="0" u="none" strike="noStrike" cap="none" baseline="0" dirty="0" smtClean="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25000"/>
                        <a:buFont typeface="Roboto"/>
                        <a:buNone/>
                      </a:pP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於程式源碼散布前，將程式源碼的修改標記</a:t>
                      </a:r>
                      <a:r>
                        <a:rPr lang="en-US" altLang="zh-TW" sz="1600" b="0" i="0" u="none" strike="noStrike" cap="none" baseline="0" dirty="0" smtClean="0">
                          <a:solidFill>
                            <a:schemeClr val="dk1"/>
                          </a:solidFill>
                          <a:latin typeface="Times New Roman" pitchFamily="18" charset="0"/>
                          <a:ea typeface="新細明體" pitchFamily="18" charset="-120"/>
                          <a:cs typeface="Roboto"/>
                          <a:sym typeface="Roboto"/>
                        </a:rPr>
                        <a:t>(markings)</a:t>
                      </a: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添加為一個驗證步驟</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rgbClr val="292934"/>
                        </a:buClr>
                        <a:buSzPct val="100000"/>
                        <a:buFont typeface="Roboto"/>
                        <a:buAutoNum type="arabicPeriod"/>
                      </a:pP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為工程人員提供訓練，以確保其對將要釋出的所有自由開源軟體或私有軟體更新著作權標記</a:t>
                      </a:r>
                      <a:r>
                        <a:rPr lang="en-US" altLang="zh-TW" sz="1600" b="0" i="0" u="none" strike="noStrike" cap="none" baseline="0" dirty="0" smtClean="0">
                          <a:solidFill>
                            <a:schemeClr val="dk1"/>
                          </a:solidFill>
                          <a:latin typeface="Times New Roman" pitchFamily="18" charset="0"/>
                          <a:ea typeface="新細明體" pitchFamily="18" charset="-120"/>
                          <a:cs typeface="Roboto"/>
                          <a:sym typeface="Roboto"/>
                        </a:rPr>
                        <a:t>(markings)</a:t>
                      </a: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或授權條款資訊</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合規流程陷阱</a:t>
            </a:r>
            <a:endParaRPr lang="en-US" sz="4000" b="0" i="0" u="none" strike="noStrike" cap="none" dirty="0">
              <a:solidFill>
                <a:schemeClr val="dk2"/>
              </a:solidFill>
              <a:cs typeface="Roboto"/>
              <a:sym typeface="Roboto"/>
            </a:endParaRPr>
          </a:p>
        </p:txBody>
      </p:sp>
      <p:graphicFrame>
        <p:nvGraphicFramePr>
          <p:cNvPr id="925" name="Shape 925"/>
          <p:cNvGraphicFramePr/>
          <p:nvPr/>
        </p:nvGraphicFramePr>
        <p:xfrm>
          <a:off x="774949" y="1411742"/>
          <a:ext cx="10483375" cy="4909295"/>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baseline="0" dirty="0" smtClean="0">
                          <a:solidFill>
                            <a:schemeClr val="dk1"/>
                          </a:solidFill>
                          <a:latin typeface="Times New Roman" pitchFamily="18" charset="0"/>
                          <a:ea typeface="新細明體" pitchFamily="18" charset="-120"/>
                          <a:cs typeface="Roboto"/>
                          <a:sym typeface="Roboto"/>
                        </a:rPr>
                        <a:t>描述</a:t>
                      </a:r>
                      <a:endParaRPr lang="en-US" sz="18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baseline="0" dirty="0" smtClean="0">
                          <a:solidFill>
                            <a:schemeClr val="dk1"/>
                          </a:solidFill>
                          <a:latin typeface="Times New Roman" pitchFamily="18" charset="0"/>
                          <a:ea typeface="新細明體" pitchFamily="18" charset="-120"/>
                          <a:cs typeface="Roboto"/>
                          <a:sym typeface="Roboto"/>
                        </a:rPr>
                        <a:t>避免</a:t>
                      </a:r>
                      <a:endParaRPr lang="en-US" sz="18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baseline="0" dirty="0" smtClean="0">
                          <a:solidFill>
                            <a:schemeClr val="dk1"/>
                          </a:solidFill>
                          <a:latin typeface="Times New Roman" pitchFamily="18" charset="0"/>
                          <a:ea typeface="新細明體" pitchFamily="18" charset="-120"/>
                          <a:cs typeface="Roboto"/>
                          <a:sym typeface="Roboto"/>
                        </a:rPr>
                        <a:t>預防</a:t>
                      </a:r>
                      <a:endParaRPr lang="en-US" sz="18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baseline="0" dirty="0" smtClean="0">
                          <a:solidFill>
                            <a:srgbClr val="0070C0"/>
                          </a:solidFill>
                          <a:latin typeface="Times New Roman" pitchFamily="18" charset="0"/>
                          <a:ea typeface="新細明體" pitchFamily="18" charset="-120"/>
                          <a:cs typeface="Roboto"/>
                          <a:sym typeface="Roboto"/>
                        </a:rPr>
                        <a:t>開發者未請求使用自由開源軟體的核可</a:t>
                      </a:r>
                      <a:endParaRPr lang="en-US" sz="1800" b="1" i="0" u="none" strike="noStrike" cap="none" baseline="0"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就公司自由開源軟體政策及流程，提供工程人員訓練，能避免此類型的錯誤。</a:t>
                      </a:r>
                      <a:endParaRPr sz="1600" b="0" i="0" u="none" strike="noStrike" cap="none" baseline="0" dirty="0">
                        <a:solidFill>
                          <a:schemeClr val="dk1"/>
                        </a:solidFill>
                        <a:latin typeface="Times New Roman" pitchFamily="18" charset="0"/>
                        <a:ea typeface="新細明體" pitchFamily="18" charset="-120"/>
                        <a:cs typeface="Roboto"/>
                        <a:sym typeface="Roboto"/>
                      </a:endParaRPr>
                    </a:p>
                    <a:p>
                      <a:pPr marL="342900" marR="0" lvl="0" indent="-342900" algn="l" rtl="0">
                        <a:spcBef>
                          <a:spcPts val="0"/>
                        </a:spcBef>
                        <a:spcAft>
                          <a:spcPts val="0"/>
                        </a:spcAft>
                        <a:buSzPct val="25000"/>
                        <a:buNone/>
                      </a:pPr>
                      <a:endParaRPr sz="28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此類型的錯誤可透過以下方式預防：</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rgbClr val="292934"/>
                        </a:buClr>
                        <a:buSzPct val="100000"/>
                        <a:buFont typeface="Roboto"/>
                        <a:buAutoNum type="arabicPeriod"/>
                      </a:pP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定期執行軟體平台的完整掃描以偵測任何「未經揭露」的自由開源軟體是不是被使用了</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就公司的自由開源軟體政策及流程，</a:t>
                      </a: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提供工程人員訓練</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將合規事宜列入職員的</a:t>
                      </a:r>
                      <a:r>
                        <a:rPr lang="zh-TW" altLang="en-US" sz="1600" b="0" i="0" u="none" strike="noStrike" cap="none" baseline="0" dirty="0" smtClean="0">
                          <a:solidFill>
                            <a:srgbClr val="292934"/>
                          </a:solidFill>
                          <a:latin typeface="Times New Roman" pitchFamily="18" charset="0"/>
                          <a:ea typeface="新細明體" pitchFamily="18" charset="-120"/>
                          <a:cs typeface="Roboto"/>
                          <a:sym typeface="Roboto"/>
                        </a:rPr>
                        <a:t>績效評估</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baseline="0" dirty="0" smtClean="0">
                          <a:solidFill>
                            <a:srgbClr val="0070C0"/>
                          </a:solidFill>
                          <a:latin typeface="Times New Roman" pitchFamily="18" charset="0"/>
                          <a:ea typeface="新細明體" pitchFamily="18" charset="-120"/>
                          <a:cs typeface="Roboto"/>
                          <a:sym typeface="Roboto"/>
                        </a:rPr>
                        <a:t>未參與自由開源軟體訓練</a:t>
                      </a:r>
                      <a:endParaRPr lang="en-US" sz="1800" b="1" i="0" u="none" strike="noStrike" cap="none" baseline="0"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確認將自由開源軟體訓練的完成，視為職員專業養成計畫之一環，並將其完成視為績效評估的一部份，能避免此類型的錯誤。</a:t>
                      </a:r>
                      <a:endParaRPr lang="en-US" altLang="zh-TW" sz="1600" b="0" i="0" u="none" strike="noStrike" cap="none" baseline="0" dirty="0" smtClean="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透過指示工程人員必須在特定日期前完成自由開源軟體訓練課程，能預防此類型的錯誤</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合規流程陷阱</a:t>
            </a:r>
            <a:endParaRPr lang="en-US" sz="4000" b="0" i="0" u="none" strike="noStrike" cap="none" dirty="0">
              <a:solidFill>
                <a:schemeClr val="dk2"/>
              </a:solidFill>
              <a:latin typeface="Roboto"/>
              <a:ea typeface="Roboto"/>
              <a:cs typeface="Roboto"/>
              <a:sym typeface="Roboto"/>
            </a:endParaRPr>
          </a:p>
        </p:txBody>
      </p:sp>
      <p:graphicFrame>
        <p:nvGraphicFramePr>
          <p:cNvPr id="932" name="Shape 932"/>
          <p:cNvGraphicFramePr/>
          <p:nvPr/>
        </p:nvGraphicFramePr>
        <p:xfrm>
          <a:off x="624264" y="1542369"/>
          <a:ext cx="10935400" cy="4880420"/>
        </p:xfrm>
        <a:graphic>
          <a:graphicData uri="http://schemas.openxmlformats.org/drawingml/2006/table">
            <a:tbl>
              <a:tblPr>
                <a:noFill/>
                <a:tableStyleId>{3008B7F7-1031-4B05-B229-2884EDF7C79B}</a:tableStyleId>
              </a:tblPr>
              <a:tblGrid>
                <a:gridCol w="2729050"/>
                <a:gridCol w="4457198"/>
                <a:gridCol w="3749152"/>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dirty="0" smtClean="0">
                          <a:solidFill>
                            <a:schemeClr val="dk1"/>
                          </a:solidFill>
                          <a:latin typeface="Times New Roman" pitchFamily="18" charset="0"/>
                          <a:ea typeface="新細明體" pitchFamily="18" charset="-120"/>
                          <a:cs typeface="Roboto"/>
                          <a:sym typeface="Roboto"/>
                        </a:rPr>
                        <a:t>描述</a:t>
                      </a:r>
                      <a:endParaRPr lang="en-US" sz="1800" b="1"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800" b="1" i="0" u="none" strike="noStrike" cap="none" dirty="0" smtClean="0">
                          <a:solidFill>
                            <a:schemeClr val="dk1"/>
                          </a:solidFill>
                          <a:latin typeface="Times New Roman" pitchFamily="18" charset="0"/>
                          <a:ea typeface="新細明體" pitchFamily="18" charset="-120"/>
                          <a:cs typeface="Roboto"/>
                          <a:sym typeface="Roboto"/>
                        </a:rPr>
                        <a:t>避免</a:t>
                      </a:r>
                      <a:endParaRPr lang="en-US" sz="1800" b="1"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800" b="1" i="0" u="none" strike="noStrike" cap="none" dirty="0" smtClean="0">
                          <a:solidFill>
                            <a:schemeClr val="dk1"/>
                          </a:solidFill>
                          <a:latin typeface="Times New Roman" pitchFamily="18" charset="0"/>
                          <a:ea typeface="新細明體" pitchFamily="18" charset="-120"/>
                          <a:cs typeface="Roboto"/>
                          <a:sym typeface="Roboto"/>
                        </a:rPr>
                        <a:t>預防</a:t>
                      </a:r>
                      <a:endParaRPr lang="en-US" sz="1800" b="1"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smtClean="0">
                          <a:solidFill>
                            <a:srgbClr val="0070C0"/>
                          </a:solidFill>
                          <a:latin typeface="Times New Roman" pitchFamily="18" charset="0"/>
                          <a:ea typeface="新細明體" pitchFamily="18" charset="-120"/>
                          <a:cs typeface="Roboto"/>
                          <a:sym typeface="Roboto"/>
                        </a:rPr>
                        <a:t>未對程式源碼進行稽核</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此類型的錯誤可透過以下方式避免：</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定期執行程式源碼的掃描</a:t>
                      </a:r>
                      <a:r>
                        <a:rPr lang="en-US" altLang="zh-TW" sz="16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稽核</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確保稽核是開發流程反覆執行的里程碑</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defTabSz="914400" rtl="0" eaLnBrk="1" fontAlgn="auto" latinLnBrk="0" hangingPunct="1">
                        <a:lnSpc>
                          <a:spcPct val="150000"/>
                        </a:lnSpc>
                        <a:spcBef>
                          <a:spcPts val="0"/>
                        </a:spcBef>
                        <a:spcAft>
                          <a:spcPts val="0"/>
                        </a:spcAft>
                        <a:buClr>
                          <a:schemeClr val="dk1"/>
                        </a:buClr>
                        <a:buSzPct val="25000"/>
                        <a:buFont typeface="Roboto"/>
                        <a:buNone/>
                        <a:tabLst/>
                        <a:defRPr/>
                      </a:pPr>
                      <a:r>
                        <a:rPr lang="zh-TW" altLang="en-US" sz="1600" b="0" i="0" u="none" strike="noStrike" cap="none" dirty="0" smtClean="0">
                          <a:solidFill>
                            <a:srgbClr val="292934"/>
                          </a:solidFill>
                          <a:latin typeface="Times New Roman" pitchFamily="18" charset="0"/>
                          <a:ea typeface="新細明體" pitchFamily="18" charset="-120"/>
                          <a:cs typeface="Roboto"/>
                          <a:sym typeface="Roboto"/>
                        </a:rPr>
                        <a:t>此類型的錯誤可透過以下方式預防：</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提供適當職員人力以免進度落後</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實施定期稽核</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smtClean="0">
                          <a:solidFill>
                            <a:srgbClr val="0070C0"/>
                          </a:solidFill>
                          <a:latin typeface="Times New Roman" pitchFamily="18" charset="0"/>
                          <a:ea typeface="新細明體" pitchFamily="18" charset="-120"/>
                          <a:cs typeface="Roboto"/>
                          <a:sym typeface="Roboto"/>
                        </a:rPr>
                        <a:t>未對稽核發現進行處理（分析掃描工具或稽核所回報的「命中值</a:t>
                      </a:r>
                      <a:r>
                        <a:rPr lang="en-US" altLang="zh-TW" sz="1800" b="1" i="0" u="none" strike="noStrike" cap="none" dirty="0" smtClean="0">
                          <a:solidFill>
                            <a:srgbClr val="0070C0"/>
                          </a:solidFill>
                          <a:latin typeface="Times New Roman" pitchFamily="18" charset="0"/>
                          <a:ea typeface="新細明體" pitchFamily="18" charset="-120"/>
                          <a:cs typeface="Roboto"/>
                          <a:sym typeface="Roboto"/>
                        </a:rPr>
                        <a:t>(hits)</a:t>
                      </a:r>
                      <a:r>
                        <a:rPr lang="zh-TW" altLang="en-US" sz="1800" b="1" i="0" u="none" strike="noStrike" cap="none" dirty="0" smtClean="0">
                          <a:solidFill>
                            <a:srgbClr val="0070C0"/>
                          </a:solidFill>
                          <a:latin typeface="Times New Roman" pitchFamily="18" charset="0"/>
                          <a:ea typeface="新細明體" pitchFamily="18" charset="-120"/>
                          <a:cs typeface="Roboto"/>
                          <a:sym typeface="Roboto"/>
                        </a:rPr>
                        <a:t>」）</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當稽核報告未終局結束時，不容許合規指派項目被標示已處理</a:t>
                      </a:r>
                      <a:r>
                        <a:rPr lang="en-US" altLang="zh-TW" sz="16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例如關閉</a:t>
                      </a:r>
                      <a:r>
                        <a:rPr lang="en-US" altLang="zh-TW" sz="16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，能避免此類型的錯誤。</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0" marR="0" lvl="0" indent="-342900" algn="l" rtl="0">
                        <a:lnSpc>
                          <a:spcPct val="150000"/>
                        </a:lnSpc>
                        <a:spcBef>
                          <a:spcPts val="0"/>
                        </a:spcBef>
                        <a:spcAft>
                          <a:spcPts val="0"/>
                        </a:spcAft>
                        <a:buSzPct val="25000"/>
                        <a:buNone/>
                      </a:pPr>
                      <a:endParaRPr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在自由開源軟體合規流程中，實</a:t>
                      </a:r>
                      <a:r>
                        <a:rPr lang="zh-TW" altLang="en-US" sz="1600" b="0" i="0" u="none" strike="noStrike" cap="none" baseline="0" dirty="0" smtClean="0">
                          <a:solidFill>
                            <a:schemeClr val="dk1"/>
                          </a:solidFill>
                          <a:latin typeface="Times New Roman" pitchFamily="18" charset="0"/>
                          <a:ea typeface="新細明體" pitchFamily="18" charset="-120"/>
                          <a:cs typeface="Roboto"/>
                          <a:sym typeface="Roboto"/>
                        </a:rPr>
                        <a:t>施</a:t>
                      </a: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未經核可則阻斷的機制，能預防此類型的錯誤</a:t>
                      </a:r>
                      <a:endParaRPr lang="en-US" altLang="zh-TW" sz="1600" b="0" i="0" u="none" strike="noStrike" cap="none" dirty="0" smtClean="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smtClean="0">
                          <a:solidFill>
                            <a:srgbClr val="0070C0"/>
                          </a:solidFill>
                          <a:latin typeface="Times New Roman" pitchFamily="18" charset="0"/>
                          <a:ea typeface="新細明體" pitchFamily="18" charset="-120"/>
                          <a:cs typeface="Roboto"/>
                          <a:sym typeface="Roboto"/>
                        </a:rPr>
                        <a:t>未在時限內取得自由開源軟體的審核</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即使工程師仍未決定採用該自由開源軟體的程式源碼，仍及早開啟自由開源軟體審核的要求，能避免此類型的錯誤。</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透過教育能預防此類錯誤</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產品出貨前確保合規</a:t>
            </a:r>
            <a:endParaRPr lang="en-US" sz="4000" b="0" i="0" u="none" strike="noStrike" cap="none" dirty="0">
              <a:solidFill>
                <a:schemeClr val="dk2"/>
              </a:solidFill>
              <a:latin typeface="Roboto"/>
              <a:ea typeface="Roboto"/>
              <a:cs typeface="Roboto"/>
              <a:sym typeface="Roboto"/>
            </a:endParaRP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800" dirty="0" smtClean="0"/>
              <a:t>公司必須在任何產品（以任何形式）出貨前確保合規的優先性</a:t>
            </a:r>
            <a:endParaRPr lang="en-US" sz="2800" b="0" i="0" u="none" strike="noStrike" cap="none" dirty="0">
              <a:solidFill>
                <a:schemeClr val="dk1"/>
              </a:solidFill>
              <a:cs typeface="Roboto"/>
              <a:sym typeface="Roboto"/>
            </a:endParaRPr>
          </a:p>
          <a:p>
            <a:pPr lvl="0" indent="-182880">
              <a:spcBef>
                <a:spcPts val="560"/>
              </a:spcBef>
            </a:pPr>
            <a:r>
              <a:rPr lang="zh-TW" altLang="en-US" sz="2800" dirty="0" smtClean="0"/>
              <a:t>將合規順位提高能促進：</a:t>
            </a:r>
            <a:endParaRPr lang="en-US" sz="2800" b="0" i="0" u="none" strike="noStrike" cap="none" dirty="0">
              <a:solidFill>
                <a:schemeClr val="dk1"/>
              </a:solidFill>
              <a:cs typeface="Roboto"/>
              <a:sym typeface="Roboto"/>
            </a:endParaRPr>
          </a:p>
          <a:p>
            <a:pPr lvl="1" indent="-190500">
              <a:lnSpc>
                <a:spcPct val="150000"/>
              </a:lnSpc>
              <a:spcBef>
                <a:spcPts val="500"/>
              </a:spcBef>
            </a:pPr>
            <a:r>
              <a:rPr lang="zh-TW" altLang="en-US" sz="2500" dirty="0" smtClean="0">
                <a:latin typeface="Times New Roman" pitchFamily="18" charset="0"/>
                <a:ea typeface="新細明體" pitchFamily="18" charset="-120"/>
              </a:rPr>
              <a:t>在你的組織中更有效率的使用自由開源軟體</a:t>
            </a:r>
            <a:endParaRPr lang="en-US" sz="25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500"/>
              </a:spcBef>
            </a:pPr>
            <a:r>
              <a:rPr lang="zh-TW" altLang="en-US" sz="2500" dirty="0" smtClean="0">
                <a:latin typeface="Times New Roman" pitchFamily="18" charset="0"/>
                <a:ea typeface="新細明體" pitchFamily="18" charset="-120"/>
              </a:rPr>
              <a:t>與自由開源軟體社群及組織建立更好的關係</a:t>
            </a:r>
            <a:endParaRPr lang="en-US" sz="2500" b="0" i="0" u="none" strike="noStrike" cap="none" dirty="0">
              <a:solidFill>
                <a:schemeClr val="dk1"/>
              </a:solidFill>
              <a:latin typeface="Times New Roman" pitchFamily="18" charset="0"/>
              <a:ea typeface="新細明體" pitchFamily="18" charset="-120"/>
              <a:cs typeface="Roboto"/>
              <a:sym typeface="Roboto"/>
            </a:endParaRPr>
          </a:p>
          <a:p>
            <a:pPr marL="0" marR="0" lvl="0" indent="0" algn="l" rtl="0">
              <a:spcBef>
                <a:spcPts val="400"/>
              </a:spcBef>
              <a:spcAft>
                <a:spcPts val="0"/>
              </a:spcAft>
              <a:buClr>
                <a:schemeClr val="accent1"/>
              </a:buClr>
              <a:buSzPct val="25000"/>
              <a:buFont typeface="Arial"/>
              <a:buNone/>
            </a:pPr>
            <a:endParaRPr sz="2000" b="0" i="0" u="none" strike="noStrike" cap="none" dirty="0">
              <a:solidFill>
                <a:schemeClr val="dk1"/>
              </a:solidFill>
              <a:cs typeface="Roboto"/>
              <a:sym typeface="Roboto"/>
            </a:endParaRPr>
          </a:p>
          <a:p>
            <a:pPr marL="0" marR="0" lvl="0" indent="0" algn="l" rtl="0">
              <a:spcBef>
                <a:spcPts val="400"/>
              </a:spcBef>
              <a:buClr>
                <a:schemeClr val="accent1"/>
              </a:buClr>
              <a:buSzPct val="25000"/>
              <a:buFont typeface="Arial"/>
              <a:buNone/>
            </a:pPr>
            <a:endParaRPr sz="20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建立社群關係</a:t>
            </a:r>
            <a:endParaRPr lang="en-US" sz="4000" b="0" i="0" u="none" strike="noStrike" cap="none" dirty="0">
              <a:solidFill>
                <a:schemeClr val="dk2"/>
              </a:solidFill>
              <a:latin typeface="Roboto"/>
              <a:ea typeface="Roboto"/>
              <a:cs typeface="Roboto"/>
              <a:sym typeface="Roboto"/>
            </a:endParaRP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380" dirty="0" smtClean="0"/>
              <a:t>當公司在商業產品中使用自由開源軟體時，最好要與自由開源軟體社群建立及維持良好關係；尤其是，你公司在使用及部署的自由開源軟體項目有關的特定社群。</a:t>
            </a:r>
            <a:endParaRPr lang="en-US" sz="2380" b="0" i="0" u="none" strike="noStrike" cap="none" dirty="0">
              <a:solidFill>
                <a:schemeClr val="dk1"/>
              </a:solidFill>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dirty="0">
              <a:solidFill>
                <a:schemeClr val="dk1"/>
              </a:solidFill>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380" dirty="0" smtClean="0"/>
              <a:t>此外，與自由開源軟體組織的良好關係，在被建議採取合規最佳方案時非常有用，當你經歷合規疑慮時也非常有幫助。</a:t>
            </a:r>
            <a:endParaRPr lang="en-US" sz="2380" b="0" i="0" u="none" strike="noStrike" cap="none" dirty="0">
              <a:solidFill>
                <a:schemeClr val="dk1"/>
              </a:solidFill>
              <a:cs typeface="Roboto"/>
              <a:sym typeface="Roboto"/>
            </a:endParaRPr>
          </a:p>
          <a:p>
            <a:pPr marL="0" marR="0" lvl="0" indent="0" algn="l" rtl="0">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0" lvl="0" indent="0">
              <a:spcBef>
                <a:spcPts val="476"/>
              </a:spcBef>
              <a:buSzPct val="25000"/>
              <a:buNone/>
            </a:pPr>
            <a:r>
              <a:rPr lang="zh-TW" altLang="en-US" sz="2380" dirty="0" smtClean="0"/>
              <a:t>與軟體社群的良好關係，可能對雙向溝通也很有幫助：向上游推送</a:t>
            </a:r>
            <a:r>
              <a:rPr lang="en-US" altLang="zh-TW" sz="2380" dirty="0" smtClean="0"/>
              <a:t>(</a:t>
            </a:r>
            <a:r>
              <a:rPr lang="en-US" altLang="zh-TW" sz="2380" dirty="0" err="1" smtClean="0"/>
              <a:t>upstreaming</a:t>
            </a:r>
            <a:r>
              <a:rPr lang="en-US" altLang="zh-TW" sz="2380" dirty="0" smtClean="0"/>
              <a:t>)</a:t>
            </a:r>
            <a:r>
              <a:rPr lang="zh-TW" altLang="en-US" sz="2380" dirty="0" smtClean="0"/>
              <a:t>更新，以及從軟體開發者取得協助。</a:t>
            </a:r>
            <a:endParaRPr lang="en-US" sz="2380" b="0" i="0" u="none" strike="noStrike" cap="none" dirty="0">
              <a:solidFill>
                <a:schemeClr val="dk1"/>
              </a:solidFill>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檢測你的了解程度</a:t>
            </a:r>
            <a:endParaRPr lang="en-US" sz="4000" b="0" i="0" u="none" strike="noStrike" cap="none" dirty="0">
              <a:solidFill>
                <a:schemeClr val="dk2"/>
              </a:solidFill>
              <a:latin typeface="Roboto"/>
              <a:ea typeface="Roboto"/>
              <a:cs typeface="Roboto"/>
              <a:sym typeface="Roboto"/>
            </a:endParaRP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800" dirty="0" smtClean="0"/>
              <a:t>在自由開源軟體合規裡可能發生哪些類型的陷阱？</a:t>
            </a:r>
            <a:endParaRPr lang="en-US" sz="2800" b="0" i="0" u="none" strike="noStrike" cap="none" dirty="0">
              <a:solidFill>
                <a:schemeClr val="dk1"/>
              </a:solidFill>
              <a:cs typeface="Roboto"/>
              <a:sym typeface="Roboto"/>
            </a:endParaRPr>
          </a:p>
          <a:p>
            <a:pPr indent="-182880">
              <a:spcBef>
                <a:spcPts val="560"/>
              </a:spcBef>
            </a:pPr>
            <a:r>
              <a:rPr lang="zh-TW" altLang="en-US" sz="2800" dirty="0" smtClean="0"/>
              <a:t>請舉一個智慧財產陷阱的例子。</a:t>
            </a:r>
            <a:endParaRPr lang="en-US" altLang="zh-TW" sz="2800" dirty="0" smtClean="0"/>
          </a:p>
          <a:p>
            <a:pPr lvl="0" indent="-182880">
              <a:spcBef>
                <a:spcPts val="560"/>
              </a:spcBef>
            </a:pPr>
            <a:r>
              <a:rPr lang="zh-TW" altLang="en-US" sz="2800" dirty="0" smtClean="0"/>
              <a:t>請舉一個授權條款合規陷阱的例子。</a:t>
            </a:r>
            <a:endParaRPr lang="en-US" sz="2800" b="0" i="0" u="none" strike="noStrike" cap="none" dirty="0" smtClean="0">
              <a:solidFill>
                <a:schemeClr val="dk1"/>
              </a:solidFill>
              <a:cs typeface="Roboto"/>
              <a:sym typeface="Roboto"/>
            </a:endParaRPr>
          </a:p>
          <a:p>
            <a:pPr lvl="0" indent="-182880">
              <a:spcBef>
                <a:spcPts val="560"/>
              </a:spcBef>
            </a:pPr>
            <a:r>
              <a:rPr lang="zh-TW" altLang="en-US" sz="2800" dirty="0" smtClean="0"/>
              <a:t>請舉一個合規流程陷阱的例子。</a:t>
            </a:r>
            <a:endParaRPr lang="en-US" sz="2800" b="0" i="0" u="none" strike="noStrike" cap="none" dirty="0">
              <a:solidFill>
                <a:schemeClr val="dk1"/>
              </a:solidFill>
              <a:cs typeface="Roboto"/>
              <a:sym typeface="Roboto"/>
            </a:endParaRPr>
          </a:p>
          <a:p>
            <a:pPr indent="-182880">
              <a:spcBef>
                <a:spcPts val="560"/>
              </a:spcBef>
            </a:pPr>
            <a:r>
              <a:rPr lang="zh-TW" altLang="en-US" sz="2800" dirty="0" smtClean="0"/>
              <a:t>提高合規優先序位有何好處？</a:t>
            </a:r>
            <a:endParaRPr lang="en-US" sz="2800" b="0" i="0" u="none" strike="noStrike" cap="none" dirty="0">
              <a:solidFill>
                <a:schemeClr val="dk1"/>
              </a:solidFill>
              <a:cs typeface="Roboto"/>
              <a:sym typeface="Roboto"/>
            </a:endParaRPr>
          </a:p>
          <a:p>
            <a:pPr lvl="0" indent="-182880">
              <a:spcBef>
                <a:spcPts val="560"/>
              </a:spcBef>
            </a:pPr>
            <a:r>
              <a:rPr lang="zh-TW" altLang="en-US" sz="2800" dirty="0" smtClean="0"/>
              <a:t>和社群建立良好關係有何好處？</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smtClean="0"/>
              <a:t>章節八</a:t>
            </a:r>
            <a:endParaRPr lang="en-US" sz="3200" b="0" i="0" u="none" strike="noStrike" cap="none" dirty="0">
              <a:solidFill>
                <a:schemeClr val="lt2"/>
              </a:solidFill>
              <a:latin typeface="Roboto"/>
              <a:ea typeface="Roboto"/>
              <a:cs typeface="Roboto"/>
              <a:sym typeface="Roboto"/>
            </a:endParaRP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zh-TW" altLang="en-US" dirty="0" smtClean="0"/>
              <a:t>開發者準則</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開發者準則</a:t>
            </a:r>
            <a:endParaRPr lang="en-US" sz="4000" b="0" i="0" u="none" strike="noStrike" cap="none" dirty="0">
              <a:solidFill>
                <a:schemeClr val="dk2"/>
              </a:solidFill>
              <a:latin typeface="Roboto"/>
              <a:ea typeface="Roboto"/>
              <a:cs typeface="Roboto"/>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從質優並具良好支援的自由開源軟體社群選用程式碼</a:t>
            </a:r>
            <a:endParaRPr lang="en-US" sz="2400" b="0" i="0" u="none" strike="noStrike" cap="none" dirty="0">
              <a:solidFill>
                <a:schemeClr val="dk1"/>
              </a:solidFill>
              <a:cs typeface="Roboto"/>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zh-TW" altLang="en-US" dirty="0" smtClean="0"/>
              <a:t>尋求指引</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就每一個你在使用的自由開源軟體元件皆取得正式的核可</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不將未經審核的程式碼登錄到任何內部的程式源碼庫</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(source tree)</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就自由開源軟體項目的外部貢獻取得正式的核可</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保留既存的</a:t>
            </a:r>
            <a:r>
              <a:rPr lang="zh-TW" altLang="en-US" sz="2400" b="0" i="0" u="none" strike="noStrike" cap="none" smtClean="0">
                <a:solidFill>
                  <a:schemeClr val="dk1"/>
                </a:solidFill>
                <a:cs typeface="Roboto"/>
                <a:sym typeface="Roboto"/>
              </a:rPr>
              <a:t>授權資訊</a:t>
            </a:r>
            <a:endParaRPr lang="en-US" sz="2400" b="0" i="0" u="none" strike="noStrike" cap="none" dirty="0">
              <a:solidFill>
                <a:schemeClr val="dk1"/>
              </a:solidFill>
              <a:cs typeface="Roboto"/>
              <a:sym typeface="Roboto"/>
            </a:endParaRPr>
          </a:p>
          <a:p>
            <a:pPr lvl="1" indent="-190500">
              <a:lnSpc>
                <a:spcPct val="150000"/>
              </a:lnSpc>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不要</a:t>
            </a:r>
            <a:r>
              <a:rPr lang="zh-TW" altLang="en-US" sz="1800" dirty="0" smtClean="0">
                <a:latin typeface="Times New Roman" pitchFamily="18" charset="0"/>
                <a:ea typeface="新細明體" pitchFamily="18" charset="-120"/>
              </a:rPr>
              <a:t>從任何你所使用的自由</a:t>
            </a: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開源軟體</a:t>
            </a:r>
            <a:r>
              <a:rPr lang="zh-TW" altLang="en-US" sz="1800" dirty="0" smtClean="0">
                <a:latin typeface="Times New Roman" pitchFamily="18" charset="0"/>
                <a:ea typeface="新細明體" pitchFamily="18" charset="-120"/>
              </a:rPr>
              <a:t>元件，移除或採任何方式妨礙既存的自由開源軟體著作權授權或其他授權資訊。所有於自由開源軟體元件裡的著作權及授權資訊都該被維持完整。</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dirty="0" smtClean="0">
                <a:latin typeface="Times New Roman" pitchFamily="18" charset="0"/>
                <a:ea typeface="新細明體" pitchFamily="18" charset="-120"/>
              </a:rPr>
              <a:t>除非依自由開源軟體授權條款的要求</a:t>
            </a:r>
            <a:r>
              <a:rPr lang="en-US" altLang="zh-TW" sz="1800" dirty="0" smtClean="0">
                <a:latin typeface="Times New Roman" pitchFamily="18" charset="0"/>
                <a:ea typeface="新細明體" pitchFamily="18" charset="-120"/>
              </a:rPr>
              <a:t>(</a:t>
            </a:r>
            <a:r>
              <a:rPr lang="zh-TW" altLang="en-US" sz="1800" dirty="0" smtClean="0">
                <a:latin typeface="Times New Roman" pitchFamily="18" charset="0"/>
                <a:ea typeface="新細明體" pitchFamily="18" charset="-120"/>
              </a:rPr>
              <a:t>例如，已經修改的版本需更換名稱</a:t>
            </a:r>
            <a:r>
              <a:rPr lang="en-US" altLang="zh-TW" sz="1800" dirty="0" smtClean="0">
                <a:latin typeface="Times New Roman" pitchFamily="18" charset="0"/>
                <a:ea typeface="新細明體" pitchFamily="18" charset="-120"/>
              </a:rPr>
              <a:t>)</a:t>
            </a:r>
            <a:r>
              <a:rPr lang="zh-TW" altLang="en-US" sz="1800" dirty="0" smtClean="0">
                <a:latin typeface="Times New Roman" pitchFamily="18" charset="0"/>
                <a:ea typeface="新細明體" pitchFamily="18" charset="-120"/>
              </a:rPr>
              <a:t>，不要去更動自由開源軟體元件的名稱。</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0" indent="-182880">
              <a:lnSpc>
                <a:spcPct val="90000"/>
              </a:lnSpc>
            </a:pPr>
            <a:r>
              <a:rPr lang="zh-TW" altLang="en-US" sz="2400" b="0" i="0" u="none" strike="noStrike" cap="none" dirty="0" smtClean="0">
                <a:solidFill>
                  <a:schemeClr val="dk1"/>
                </a:solidFill>
                <a:cs typeface="Roboto"/>
                <a:sym typeface="Roboto"/>
              </a:rPr>
              <a:t>應自由開源軟體審核流程所</a:t>
            </a:r>
            <a:r>
              <a:rPr lang="zh-TW" altLang="en-US" dirty="0" smtClean="0"/>
              <a:t>需來蒐集及保留自由開源軟體項目資訊</a:t>
            </a:r>
            <a:endParaRPr lang="en-US" sz="2400" b="0" i="0" u="none" strike="noStrike" cap="none" dirty="0">
              <a:solidFill>
                <a:schemeClr val="dk1"/>
              </a:solidFill>
              <a:cs typeface="Roboto"/>
              <a:sym typeface="Roboto"/>
            </a:endParaRPr>
          </a:p>
          <a:p>
            <a:pPr marL="182880" marR="0" lvl="0" indent="-182880" algn="l" rtl="0">
              <a:lnSpc>
                <a:spcPct val="90000"/>
              </a:lnSpc>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著作權中與軟體最相關的權利態樣</a:t>
            </a:r>
            <a:endParaRPr lang="en-US" sz="4000" b="0" i="0" u="none" strike="noStrike" cap="none" dirty="0">
              <a:solidFill>
                <a:schemeClr val="dk2"/>
              </a:solidFill>
              <a:latin typeface="Roboto"/>
              <a:ea typeface="Roboto"/>
              <a:cs typeface="Roboto"/>
              <a:sym typeface="Roboto"/>
            </a:endParaRP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重製軟體的權利 </a:t>
            </a:r>
            <a:r>
              <a:rPr lang="en-US" altLang="zh-TW" dirty="0" smtClean="0"/>
              <a:t>- </a:t>
            </a:r>
            <a:r>
              <a:rPr lang="zh-TW" altLang="en-US" dirty="0" smtClean="0"/>
              <a:t>製作副本</a:t>
            </a:r>
            <a:endParaRPr lang="en-US" sz="2400" b="0" i="0" u="none" strike="noStrike" cap="none" dirty="0">
              <a:solidFill>
                <a:schemeClr val="dk1"/>
              </a:solidFill>
              <a:cs typeface="Roboto"/>
              <a:sym typeface="Roboto"/>
            </a:endParaRPr>
          </a:p>
          <a:p>
            <a:pPr lvl="0" indent="-182880"/>
            <a:r>
              <a:rPr lang="zh-TW" altLang="en-US" dirty="0" smtClean="0"/>
              <a:t>創作「衍生著作</a:t>
            </a:r>
            <a:r>
              <a:rPr lang="en-US" dirty="0" smtClean="0"/>
              <a:t>」</a:t>
            </a:r>
            <a:r>
              <a:rPr lang="zh-TW" altLang="en-US" dirty="0" smtClean="0"/>
              <a:t>的權利 </a:t>
            </a:r>
            <a:r>
              <a:rPr lang="en-US" altLang="zh-TW" dirty="0" smtClean="0"/>
              <a:t>- </a:t>
            </a:r>
            <a:r>
              <a:rPr lang="zh-TW" altLang="en-US" dirty="0" smtClean="0"/>
              <a:t>進行修改</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此處衍生著作一詞引用自美國著作權法</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600" b="0" i="0" u="none" strike="noStrike" cap="none" dirty="0" smtClean="0">
                <a:solidFill>
                  <a:schemeClr val="dk1"/>
                </a:solidFill>
                <a:latin typeface="Times New Roman" pitchFamily="18" charset="0"/>
                <a:ea typeface="新細明體" pitchFamily="18" charset="-120"/>
                <a:cs typeface="Roboto"/>
                <a:sym typeface="Roboto"/>
              </a:rPr>
              <a:t>其為「專有名詞」，意指依法令的特定涵義來解釋，而非依一般字典定義。</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sz="1600" dirty="0" smtClean="0">
                <a:latin typeface="Times New Roman" pitchFamily="18" charset="0"/>
                <a:ea typeface="新細明體" pitchFamily="18" charset="-120"/>
              </a:rPr>
              <a:t>一般來說，其指的是基於一個原著作來創作的新作品，過程中有足夠的創作性加入，而讓新作品表現為另一具創作性的作品，而非僅為原著作的副本。</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散布的權利</a:t>
            </a:r>
            <a:endParaRPr lang="en-US" sz="2400" b="0" i="1" u="none" strike="noStrike" cap="none" dirty="0">
              <a:solidFill>
                <a:schemeClr val="dk1"/>
              </a:solidFill>
              <a:cs typeface="Roboto"/>
              <a:sym typeface="Roboto"/>
            </a:endParaRPr>
          </a:p>
          <a:p>
            <a:pPr lvl="1" indent="-190500">
              <a:lnSpc>
                <a:spcPct val="110000"/>
              </a:lnSpc>
            </a:pPr>
            <a:r>
              <a:rPr lang="zh-TW" altLang="en-US" sz="1600" dirty="0" smtClean="0">
                <a:latin typeface="Times New Roman" pitchFamily="18" charset="0"/>
                <a:ea typeface="新細明體" pitchFamily="18" charset="-120"/>
              </a:rPr>
              <a:t>散布一般被視為，在二進位執行檔或是源碼的形式下，提供軟體一部分的副本給其他的實體。（在你公司或是組織外的個人或是組織）</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0" lvl="0" indent="0">
              <a:buSzPct val="25000"/>
              <a:buNone/>
            </a:pPr>
            <a:r>
              <a:rPr lang="zh-TW" altLang="en-US" sz="2000" i="1" dirty="0" smtClean="0">
                <a:cs typeface="Roboto Condensed"/>
                <a:sym typeface="Roboto Condensed"/>
              </a:rPr>
              <a:t>注意：對何者構成「衍生著作」或「散布」的解釋，在自由開源軟體社群與自由開源軟體法律圈中仍有爭議</a:t>
            </a:r>
            <a:endParaRPr lang="en-US" sz="2000" b="0" i="1" u="none" strike="noStrike" cap="none" dirty="0">
              <a:solidFill>
                <a:schemeClr val="dk1"/>
              </a:solidFill>
              <a:cs typeface="Roboto Condensed"/>
              <a:sym typeface="Roboto Condensed"/>
            </a:endParaRPr>
          </a:p>
          <a:p>
            <a:pPr marL="182880" marR="0" lvl="0" indent="-182880" algn="l" rtl="0">
              <a:spcBef>
                <a:spcPts val="480"/>
              </a:spcBef>
              <a:buClr>
                <a:schemeClr val="accent1"/>
              </a:buClr>
              <a:buSzPct val="85000"/>
              <a:buFont typeface="Arial"/>
              <a:buNone/>
            </a:pPr>
            <a:endParaRPr sz="2400" b="0" i="1"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smtClean="0">
                <a:solidFill>
                  <a:schemeClr val="dk2"/>
                </a:solidFill>
                <a:cs typeface="Roboto"/>
                <a:sym typeface="Roboto"/>
              </a:rPr>
              <a:t>預見合規流程的需求</a:t>
            </a:r>
            <a:endParaRPr lang="en-US" sz="4000" b="0" i="0" u="none" strike="noStrike" cap="none" dirty="0">
              <a:solidFill>
                <a:schemeClr val="dk2"/>
              </a:solidFill>
              <a:cs typeface="Roboto"/>
              <a:sym typeface="Roboto"/>
            </a:endParaRP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zh-TW" altLang="en-US" sz="2220" dirty="0" smtClean="0"/>
              <a:t>列入所需時間以在工作計畫依照已建立的自由開源軟體政策來進行</a:t>
            </a:r>
            <a:endParaRPr lang="en-US" sz="2220" b="0" i="0" u="none" strike="noStrike" cap="none" dirty="0">
              <a:solidFill>
                <a:schemeClr val="dk1"/>
              </a:solidFill>
              <a:cs typeface="Roboto"/>
              <a:sym typeface="Roboto"/>
            </a:endParaRPr>
          </a:p>
          <a:p>
            <a:pPr lvl="1" indent="-190500">
              <a:lnSpc>
                <a:spcPct val="150000"/>
              </a:lnSpc>
              <a:spcBef>
                <a:spcPts val="370"/>
              </a:spcBef>
              <a:buSzPct val="82763"/>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依照開發人員指導書來使用自由開源軟體，特別是合併</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en-US" sz="1800" dirty="0" smtClean="0">
                <a:latin typeface="Times New Roman" pitchFamily="18" charset="0"/>
                <a:ea typeface="新細明體" pitchFamily="18" charset="-120"/>
              </a:rPr>
              <a:t>incorporating</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800" dirty="0" smtClean="0">
                <a:latin typeface="Times New Roman" pitchFamily="18" charset="0"/>
                <a:ea typeface="新細明體" pitchFamily="18" charset="-120"/>
              </a:rPr>
              <a:t>或連結</a:t>
            </a:r>
            <a:r>
              <a:rPr lang="en-US" altLang="zh-TW" sz="1800" dirty="0" smtClean="0">
                <a:latin typeface="Times New Roman" pitchFamily="18" charset="0"/>
                <a:ea typeface="新細明體" pitchFamily="18" charset="-120"/>
              </a:rPr>
              <a:t>(</a:t>
            </a:r>
            <a:r>
              <a:rPr lang="en-US" sz="1800" dirty="0" smtClean="0">
                <a:latin typeface="Times New Roman" pitchFamily="18" charset="0"/>
                <a:ea typeface="新細明體" pitchFamily="18" charset="-120"/>
              </a:rPr>
              <a:t>linking</a:t>
            </a:r>
            <a:r>
              <a:rPr lang="en-US" altLang="zh-TW" sz="1800" dirty="0" smtClean="0">
                <a:latin typeface="Times New Roman" pitchFamily="18" charset="0"/>
                <a:ea typeface="新細明體" pitchFamily="18" charset="-120"/>
              </a:rPr>
              <a:t>)</a:t>
            </a:r>
            <a:r>
              <a:rPr lang="zh-TW" altLang="en-US" sz="1800" dirty="0" smtClean="0">
                <a:latin typeface="Times New Roman" pitchFamily="18" charset="0"/>
                <a:ea typeface="新細明體" pitchFamily="18" charset="-120"/>
              </a:rPr>
              <a:t>自由開源軟體程式碼到私有或第三方程式源碼時，反之亦然。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dirty="0" smtClean="0">
                <a:latin typeface="Times New Roman" pitchFamily="18" charset="0"/>
                <a:ea typeface="新細明體" pitchFamily="18" charset="-120"/>
              </a:rPr>
              <a:t>審核結構規劃，並避免混合受不相容自由開源軟體授權條款拘束的元件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zh-TW" altLang="en-US" sz="2220" b="0" i="0" u="none" strike="noStrike" cap="none" dirty="0" smtClean="0">
                <a:solidFill>
                  <a:schemeClr val="dk1"/>
                </a:solidFill>
                <a:cs typeface="Roboto"/>
                <a:sym typeface="Roboto"/>
              </a:rPr>
              <a:t>永遠更新合規的驗證 </a:t>
            </a:r>
            <a:r>
              <a:rPr lang="en-US" altLang="zh-TW" sz="2220" b="0" i="0" u="none" strike="noStrike" cap="none" dirty="0" smtClean="0">
                <a:solidFill>
                  <a:schemeClr val="dk1"/>
                </a:solidFill>
                <a:cs typeface="Roboto"/>
                <a:sym typeface="Roboto"/>
              </a:rPr>
              <a:t>– </a:t>
            </a:r>
            <a:r>
              <a:rPr lang="zh-TW" altLang="en-US" sz="2220" b="0" i="0" u="none" strike="noStrike" cap="none" dirty="0" smtClean="0">
                <a:solidFill>
                  <a:schemeClr val="dk1"/>
                </a:solidFill>
                <a:cs typeface="Roboto"/>
                <a:sym typeface="Roboto"/>
              </a:rPr>
              <a:t>對每個產品</a:t>
            </a:r>
            <a:endParaRPr lang="en-US" sz="2220" b="0" i="0" u="none" strike="noStrike" cap="none" dirty="0">
              <a:solidFill>
                <a:schemeClr val="dk1"/>
              </a:solidFill>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dirty="0" smtClean="0">
                <a:latin typeface="Times New Roman" pitchFamily="18" charset="0"/>
                <a:ea typeface="新細明體" pitchFamily="18" charset="-120"/>
              </a:rPr>
              <a:t>就不同產品</a:t>
            </a:r>
            <a:r>
              <a:rPr lang="en-US" altLang="zh-TW" sz="1800" dirty="0" smtClean="0">
                <a:latin typeface="Times New Roman" pitchFamily="18" charset="0"/>
                <a:ea typeface="新細明體" pitchFamily="18" charset="-120"/>
              </a:rPr>
              <a:t>(</a:t>
            </a:r>
            <a:r>
              <a:rPr lang="en-US" sz="1800" dirty="0" smtClean="0">
                <a:latin typeface="Times New Roman" pitchFamily="18" charset="0"/>
                <a:ea typeface="新細明體" pitchFamily="18" charset="-120"/>
              </a:rPr>
              <a:t>product-by-product</a:t>
            </a:r>
            <a:r>
              <a:rPr lang="en-US" altLang="zh-TW" sz="1800" dirty="0" smtClean="0">
                <a:latin typeface="Times New Roman" pitchFamily="18" charset="0"/>
                <a:ea typeface="新細明體" pitchFamily="18" charset="-120"/>
              </a:rPr>
              <a:t>)</a:t>
            </a:r>
            <a:r>
              <a:rPr lang="zh-TW" altLang="en-US" sz="1800" dirty="0" smtClean="0">
                <a:latin typeface="Times New Roman" pitchFamily="18" charset="0"/>
                <a:ea typeface="新細明體" pitchFamily="18" charset="-120"/>
              </a:rPr>
              <a:t>的基礎上驗證合規性：單單因為自由開源軟體套件被核可使用在一個產品中，不必然代表它也會被核可使用在第二個產品裡。</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zh-TW" altLang="en-US" sz="2220" b="0" i="0" u="none" strike="noStrike" cap="none" dirty="0" smtClean="0">
                <a:solidFill>
                  <a:schemeClr val="dk1"/>
                </a:solidFill>
                <a:cs typeface="Roboto"/>
                <a:sym typeface="Roboto"/>
              </a:rPr>
              <a:t>及對每個自由開源軟體更新版本的升級</a:t>
            </a:r>
            <a:endParaRPr lang="en-US" sz="2220" b="0" i="0" u="none" strike="noStrike" cap="none" dirty="0">
              <a:solidFill>
                <a:schemeClr val="dk1"/>
              </a:solidFill>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確保同樣自由開源軟體元件的每一個新版本被審核並核可</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當你升級自由開源軟體套件的版本時，確定新版本的授權條款是與舊版本相同 </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於版本升級之際授權條款的改變是可能發生的</a:t>
            </a:r>
            <a:r>
              <a:rPr lang="en-US" altLang="zh-TW" sz="1800" b="0" i="0" u="none" strike="noStrike" cap="none" dirty="0" smtClean="0">
                <a:solidFill>
                  <a:schemeClr val="dk1"/>
                </a:solidFill>
                <a:latin typeface="Times New Roman" pitchFamily="18" charset="0"/>
                <a:ea typeface="新細明體" pitchFamily="18" charset="-120"/>
                <a:cs typeface="Roboto"/>
                <a:sym typeface="Roboto"/>
              </a:rPr>
              <a:t>)</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b="0" i="0" u="none" strike="noStrike" cap="none" dirty="0" smtClean="0">
                <a:solidFill>
                  <a:schemeClr val="dk1"/>
                </a:solidFill>
                <a:latin typeface="Times New Roman" pitchFamily="18" charset="0"/>
                <a:ea typeface="新細明體" pitchFamily="18" charset="-120"/>
                <a:cs typeface="Roboto"/>
                <a:sym typeface="Roboto"/>
              </a:rPr>
              <a:t>若自由開源軟體項目的授權條款變更了，確定該合規紀錄被更新且新的授權條款不會製造衝突</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44"/>
              </a:spcBef>
              <a:buClr>
                <a:schemeClr val="accent1"/>
              </a:buClr>
              <a:buSzPct val="85772"/>
              <a:buFont typeface="Arial"/>
              <a:buNone/>
            </a:pPr>
            <a:endParaRPr sz="222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3600" b="0" i="0" u="none" strike="noStrike" cap="none" dirty="0" smtClean="0">
                <a:solidFill>
                  <a:schemeClr val="dk2"/>
                </a:solidFill>
                <a:cs typeface="Roboto"/>
                <a:sym typeface="Roboto"/>
              </a:rPr>
              <a:t>將合規流程適用到所有的自由開源軟體元件</a:t>
            </a:r>
            <a:endParaRPr lang="en-US" sz="3600" b="0" i="0" u="none" strike="noStrike" cap="none" dirty="0">
              <a:solidFill>
                <a:schemeClr val="dk2"/>
              </a:solidFill>
              <a:cs typeface="Roboto"/>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收受軟體</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採行步驟以了解從供應商處傳遞的軟體裡有什麼自由開源軟體</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就所有將被包含到你產品裡的軟體評估你的義務性要求</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buClr>
                <a:schemeClr val="accent1"/>
              </a:buClr>
              <a:buSzPct val="85000"/>
              <a:buFont typeface="Arial"/>
              <a:buChar char="•"/>
            </a:pPr>
            <a:r>
              <a:rPr lang="zh-TW" altLang="en-US" sz="2000" b="0" i="0" u="none" strike="noStrike" cap="none" dirty="0" smtClean="0">
                <a:solidFill>
                  <a:schemeClr val="dk1"/>
                </a:solidFill>
                <a:latin typeface="Times New Roman" pitchFamily="18" charset="0"/>
                <a:ea typeface="新細明體" pitchFamily="18" charset="-120"/>
                <a:cs typeface="Roboto"/>
                <a:sym typeface="Roboto"/>
              </a:rPr>
              <a:t>永遠就你從軟體供應商處取得的程式源碼進行稽核，或者替代方案是，讓軟體供應商必須就任何你取得的程式源碼，遞交程式源碼稽核報告給你，作為一項公司政策。</a:t>
            </a:r>
            <a:endParaRPr lang="en-US"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Clr>
                <a:srgbClr val="D2533C"/>
              </a:buClr>
              <a:buSzPct val="25000"/>
            </a:pPr>
            <a:r>
              <a:rPr lang="zh-TW" altLang="en-US" dirty="0" smtClean="0"/>
              <a:t>檢測你的了解程度</a:t>
            </a:r>
            <a:endParaRPr lang="en-US" sz="4000" b="0" i="0" u="none" strike="noStrike" cap="none" dirty="0">
              <a:solidFill>
                <a:srgbClr val="D2533C"/>
              </a:solidFill>
              <a:latin typeface="Roboto"/>
              <a:ea typeface="Roboto"/>
              <a:cs typeface="Roboto"/>
              <a:sym typeface="Roboto"/>
            </a:endParaRP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dirty="0" smtClean="0"/>
              <a:t>列舉一些開發者工作上採用自由開源軟體可以實施的一般準則。</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你需要移除或修改自由開源軟體授權的檔頭資訊嗎？</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列舉一些在合規流程裡的重要步驟。</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一個之前已經審核自由開源軟體元件的新版本能如何製造新的合規疑慮？</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smtClean="0">
                <a:solidFill>
                  <a:schemeClr val="dk1"/>
                </a:solidFill>
                <a:cs typeface="Roboto"/>
                <a:sym typeface="Roboto"/>
              </a:rPr>
              <a:t>你應如何描述收受軟體會有哪些風險？</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r>
              <a:rPr lang="zh-TW" altLang="en-US" sz="2400" b="0" i="0" u="none" strike="noStrike" cap="none" dirty="0" smtClean="0">
                <a:solidFill>
                  <a:schemeClr val="dk1"/>
                </a:solidFill>
                <a:cs typeface="Roboto"/>
                <a:sym typeface="Roboto"/>
              </a:rPr>
              <a:t>透過 </a:t>
            </a:r>
            <a:r>
              <a:rPr lang="en-US" altLang="zh-TW" sz="2400" b="0" i="0" u="none" strike="noStrike" cap="none" dirty="0" smtClean="0">
                <a:solidFill>
                  <a:schemeClr val="dk1"/>
                </a:solidFill>
                <a:cs typeface="Roboto"/>
                <a:sym typeface="Roboto"/>
              </a:rPr>
              <a:t>Linux Foundation </a:t>
            </a:r>
            <a:r>
              <a:rPr lang="zh-TW" altLang="en-US" sz="2400" b="0" i="0" u="none" strike="noStrike" cap="none" dirty="0" smtClean="0">
                <a:solidFill>
                  <a:schemeClr val="dk1"/>
                </a:solidFill>
                <a:cs typeface="Roboto"/>
                <a:sym typeface="Roboto"/>
              </a:rPr>
              <a:t>維護並免費提供的「給開發者的合規基礎」來學習更多：</a:t>
            </a:r>
            <a:r>
              <a:rPr lang="en-US" sz="2400" b="0" i="0" u="none" strike="noStrike" cap="none" dirty="0">
                <a:solidFill>
                  <a:schemeClr val="dk1"/>
                </a:solidFill>
                <a:cs typeface="Roboto"/>
                <a:sym typeface="Roboto"/>
              </a:rPr>
              <a:t/>
            </a:r>
            <a:br>
              <a:rPr lang="en-US" sz="2400" b="0" i="0" u="none" strike="noStrike" cap="none" dirty="0">
                <a:solidFill>
                  <a:schemeClr val="dk1"/>
                </a:solidFill>
                <a:cs typeface="Roboto"/>
                <a:sym typeface="Roboto"/>
              </a:rPr>
            </a:br>
            <a:r>
              <a:rPr lang="en-US" sz="1600" b="0" i="0" u="sng" strike="noStrike" cap="none" dirty="0">
                <a:solidFill>
                  <a:schemeClr val="hlink"/>
                </a:solidFill>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smtClean="0"/>
              <a:t>軟體中的專利概念</a:t>
            </a:r>
            <a:endParaRPr lang="en-US" sz="4000" b="0" i="0" u="none" strike="noStrike" cap="none" dirty="0">
              <a:solidFill>
                <a:schemeClr val="dk2"/>
              </a:solidFill>
              <a:latin typeface="Roboto"/>
              <a:ea typeface="Roboto"/>
              <a:cs typeface="Roboto"/>
              <a:sym typeface="Roboto"/>
            </a:endParaRP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smtClean="0"/>
              <a:t>專利保護功能性 </a:t>
            </a:r>
            <a:r>
              <a:rPr lang="en-US" altLang="zh-TW" dirty="0" smtClean="0"/>
              <a:t>- </a:t>
            </a:r>
            <a:r>
              <a:rPr lang="zh-TW" altLang="en-US" dirty="0" smtClean="0"/>
              <a:t>這可以包含操作的方法，例如電腦程式</a:t>
            </a:r>
            <a:endParaRPr lang="en-US" sz="2400" b="0" i="0" u="none" strike="noStrike" cap="none" dirty="0">
              <a:solidFill>
                <a:schemeClr val="dk1"/>
              </a:solidFill>
              <a:cs typeface="Roboto"/>
              <a:sym typeface="Roboto"/>
            </a:endParaRPr>
          </a:p>
          <a:p>
            <a:pPr lvl="1" indent="-190500">
              <a:lnSpc>
                <a:spcPct val="150000"/>
              </a:lnSpc>
            </a:pPr>
            <a:r>
              <a:rPr lang="zh-TW" altLang="en-US" dirty="0" smtClean="0">
                <a:latin typeface="Times New Roman" pitchFamily="18" charset="0"/>
                <a:ea typeface="新細明體" pitchFamily="18" charset="-120"/>
              </a:rPr>
              <a:t>不保護抽象思想、自然法則</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sz="2400" b="0" i="0" u="none" strike="noStrike" cap="none" dirty="0" smtClean="0">
                <a:solidFill>
                  <a:schemeClr val="dk1"/>
                </a:solidFill>
                <a:cs typeface="Roboto"/>
                <a:sym typeface="Roboto"/>
              </a:rPr>
              <a:t>為</a:t>
            </a:r>
            <a:r>
              <a:rPr lang="zh-TW" altLang="en-US" dirty="0" smtClean="0"/>
              <a:t>於特定地區取得專利，必須在該特定的司法管轄領域提出專利申請。倘該專利被核可，專利擁有者有權利可以阻止他人實施該專利的功能，不論該功能是否為獨立創作。</a:t>
            </a:r>
            <a:endParaRPr lang="en-US" sz="2400" b="0" i="0" u="none" strike="noStrike" cap="none" dirty="0">
              <a:solidFill>
                <a:schemeClr val="dk1"/>
              </a:solidFill>
              <a:cs typeface="Roboto"/>
              <a:sym typeface="Roboto"/>
            </a:endParaRPr>
          </a:p>
          <a:p>
            <a:pPr lvl="0" indent="-182880"/>
            <a:r>
              <a:rPr lang="zh-TW" altLang="en-US" dirty="0" smtClean="0"/>
              <a:t>其他希望利用該項技術者，或會洽詢專利授權（該授權可能授與使用、製造、使製造、銷售、提供銷售，及輸入該技術的權利）</a:t>
            </a:r>
            <a:endParaRPr lang="en-US" sz="2400" b="0" i="0" u="none" strike="noStrike" cap="none" dirty="0">
              <a:solidFill>
                <a:schemeClr val="dk1"/>
              </a:solidFill>
              <a:cs typeface="Roboto"/>
              <a:sym typeface="Roboto"/>
            </a:endParaRPr>
          </a:p>
          <a:p>
            <a:pPr lvl="0" indent="-182880"/>
            <a:r>
              <a:rPr lang="zh-TW" altLang="en-US" sz="2400" b="0" i="0" u="none" strike="noStrike" cap="none" dirty="0" smtClean="0">
                <a:solidFill>
                  <a:schemeClr val="dk1"/>
                </a:solidFill>
                <a:cs typeface="Roboto"/>
                <a:sym typeface="Roboto"/>
              </a:rPr>
              <a:t>即使其他人獨立地創作相同的發明，仍</a:t>
            </a:r>
            <a:r>
              <a:rPr lang="zh-TW" altLang="en-US" dirty="0" smtClean="0"/>
              <a:t>可能導致侵權行為</a:t>
            </a:r>
            <a:endParaRPr lang="en-US" sz="2400" b="0" i="0" u="none" strike="noStrike" cap="none" dirty="0">
              <a:solidFill>
                <a:schemeClr val="dk1"/>
              </a:solidFill>
              <a:cs typeface="Roboto"/>
              <a:sym typeface="Robo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3834</TotalTime>
  <Words>11508</Words>
  <PresentationFormat>自訂</PresentationFormat>
  <Paragraphs>1176</Paragraphs>
  <Slides>82</Slides>
  <Notes>82</Notes>
  <HiddenSlides>0</HiddenSlides>
  <MMClips>0</MMClips>
  <ScaleCrop>false</ScaleCrop>
  <HeadingPairs>
    <vt:vector size="6" baseType="variant">
      <vt:variant>
        <vt:lpstr>使用字型</vt:lpstr>
      </vt:variant>
      <vt:variant>
        <vt:i4>8</vt:i4>
      </vt:variant>
      <vt:variant>
        <vt:lpstr>佈景主題</vt:lpstr>
      </vt:variant>
      <vt:variant>
        <vt:i4>2</vt:i4>
      </vt:variant>
      <vt:variant>
        <vt:lpstr>投影片標題</vt:lpstr>
      </vt:variant>
      <vt:variant>
        <vt:i4>82</vt:i4>
      </vt:variant>
    </vt:vector>
  </HeadingPairs>
  <TitlesOfParts>
    <vt:vector size="92" baseType="lpstr">
      <vt:lpstr>Arial</vt:lpstr>
      <vt:lpstr>新細明體</vt:lpstr>
      <vt:lpstr>Times New Roman</vt:lpstr>
      <vt:lpstr>Roboto</vt:lpstr>
      <vt:lpstr>Roboto Condensed</vt:lpstr>
      <vt:lpstr>Roboto Mono</vt:lpstr>
      <vt:lpstr>Roboto Medium</vt:lpstr>
      <vt:lpstr>Times</vt:lpstr>
      <vt:lpstr>Clarity</vt:lpstr>
      <vt:lpstr>Clarity</vt:lpstr>
      <vt:lpstr>課程</vt:lpstr>
      <vt:lpstr>OpenChain 課程是什麼?</vt:lpstr>
      <vt:lpstr>內容</vt:lpstr>
      <vt:lpstr>自由開源軟體政策</vt:lpstr>
      <vt:lpstr>章節一</vt:lpstr>
      <vt:lpstr>什麼是「智慧財產」？</vt:lpstr>
      <vt:lpstr>軟體中的著作權概念</vt:lpstr>
      <vt:lpstr>著作權中與軟體最相關的權利態樣</vt:lpstr>
      <vt:lpstr>軟體中的專利概念</vt:lpstr>
      <vt:lpstr>授權</vt:lpstr>
      <vt:lpstr>檢測你的了解程度</vt:lpstr>
      <vt:lpstr>章節二</vt:lpstr>
      <vt:lpstr>自由開源軟體授權 </vt:lpstr>
      <vt:lpstr>寬鬆式的自由開源軟體授權</vt:lpstr>
      <vt:lpstr>授權互惠性 &amp; Copyleft 授權條款</vt:lpstr>
      <vt:lpstr>私有授權或閉源軟體</vt:lpstr>
      <vt:lpstr>其他非自由開源軟體的授權情境</vt:lpstr>
      <vt:lpstr>其他非自由開源軟體的授權情境</vt:lpstr>
      <vt:lpstr>公眾領域</vt:lpstr>
      <vt:lpstr>授權相容性</vt:lpstr>
      <vt:lpstr>聲明</vt:lpstr>
      <vt:lpstr>多重授權</vt:lpstr>
      <vt:lpstr>檢測你的了解程度</vt:lpstr>
      <vt:lpstr>章節三</vt:lpstr>
      <vt:lpstr>自由開源軟體合規的目標</vt:lpstr>
      <vt:lpstr>哪些合規義務性規定必須被滿足？</vt:lpstr>
      <vt:lpstr>自由開源軟體合規爭議：散布</vt:lpstr>
      <vt:lpstr>自由開源軟體合規爭議：修改</vt:lpstr>
      <vt:lpstr>自由開源軟體合規專案</vt:lpstr>
      <vt:lpstr>導入合規實作</vt:lpstr>
      <vt:lpstr>合規的好處</vt:lpstr>
      <vt:lpstr>檢測你的了解程度</vt:lpstr>
      <vt:lpstr>章節四</vt:lpstr>
      <vt:lpstr>你想要如何使用自由開源軟體元件？</vt:lpstr>
      <vt:lpstr>合併</vt:lpstr>
      <vt:lpstr>連結</vt:lpstr>
      <vt:lpstr>修改</vt:lpstr>
      <vt:lpstr>轉變</vt:lpstr>
      <vt:lpstr>開發工具</vt:lpstr>
      <vt:lpstr>自由開源軟體元件如何被散布？</vt:lpstr>
      <vt:lpstr>檢測你的了解程度</vt:lpstr>
      <vt:lpstr>章節五</vt:lpstr>
      <vt:lpstr>自由開源軟體審核</vt:lpstr>
      <vt:lpstr>啟動自由開源軟體審核</vt:lpstr>
      <vt:lpstr>你需要蒐集哪些資訊？</vt:lpstr>
      <vt:lpstr>自由開源軟體審核團隊</vt:lpstr>
      <vt:lpstr>分析自由開源軟體的使用提議</vt:lpstr>
      <vt:lpstr>程式源碼掃描工具</vt:lpstr>
      <vt:lpstr>透過自由開源軟體審核進行共工</vt:lpstr>
      <vt:lpstr>自由開源軟體審核的監督</vt:lpstr>
      <vt:lpstr>檢測你的了解程度</vt:lpstr>
      <vt:lpstr>章節六</vt:lpstr>
      <vt:lpstr>中小型公司查核清單的範例</vt:lpstr>
      <vt:lpstr>投影片 54</vt:lpstr>
      <vt:lpstr>投影片 55</vt:lpstr>
      <vt:lpstr>投影片 56</vt:lpstr>
      <vt:lpstr>投影片 57</vt:lpstr>
      <vt:lpstr>投影片 58</vt:lpstr>
      <vt:lpstr>投影片 59</vt:lpstr>
      <vt:lpstr>投影片 60</vt:lpstr>
      <vt:lpstr>投影片 61</vt:lpstr>
      <vt:lpstr>投影片 62</vt:lpstr>
      <vt:lpstr>投影片 63</vt:lpstr>
      <vt:lpstr>投影片 64</vt:lpstr>
      <vt:lpstr>投影片 65</vt:lpstr>
      <vt:lpstr>檢測你的了解程度</vt:lpstr>
      <vt:lpstr>章節七</vt:lpstr>
      <vt:lpstr>合規陷阱</vt:lpstr>
      <vt:lpstr>智慧財產陷阱</vt:lpstr>
      <vt:lpstr>智慧財產陷阱</vt:lpstr>
      <vt:lpstr>授權條款合規陷阱</vt:lpstr>
      <vt:lpstr>授權條款合規陷阱</vt:lpstr>
      <vt:lpstr>合規流程陷阱</vt:lpstr>
      <vt:lpstr>合規流程陷阱</vt:lpstr>
      <vt:lpstr>產品出貨前確保合規</vt:lpstr>
      <vt:lpstr>建立社群關係</vt:lpstr>
      <vt:lpstr>檢測你的了解程度</vt:lpstr>
      <vt:lpstr>章節八</vt:lpstr>
      <vt:lpstr>開發者準則</vt:lpstr>
      <vt:lpstr>預見合規流程的需求</vt:lpstr>
      <vt:lpstr>將合規流程適用到所有的自由開源軟體元件</vt:lpstr>
      <vt:lpstr>檢測你的了解程度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課程</dc:title>
  <cp:lastModifiedBy>OF-User03</cp:lastModifiedBy>
  <cp:revision>364</cp:revision>
  <dcterms:modified xsi:type="dcterms:W3CDTF">2018-02-08T14:23:13Z</dcterms:modified>
</cp:coreProperties>
</file>