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8"/>
  </p:notesMasterIdLst>
  <p:sldIdLst>
    <p:sldId id="257" r:id="rId2"/>
    <p:sldId id="269" r:id="rId3"/>
    <p:sldId id="270" r:id="rId4"/>
    <p:sldId id="271" r:id="rId5"/>
    <p:sldId id="280" r:id="rId6"/>
    <p:sldId id="272" r:id="rId7"/>
    <p:sldId id="281" r:id="rId8"/>
    <p:sldId id="273" r:id="rId9"/>
    <p:sldId id="282" r:id="rId10"/>
    <p:sldId id="274" r:id="rId11"/>
    <p:sldId id="283" r:id="rId12"/>
    <p:sldId id="275" r:id="rId13"/>
    <p:sldId id="284" r:id="rId14"/>
    <p:sldId id="278" r:id="rId15"/>
    <p:sldId id="279" r:id="rId16"/>
    <p:sldId id="267" r:id="rId17"/>
  </p:sldIdLst>
  <p:sldSz cx="9144000" cy="5143500" type="screen16x9"/>
  <p:notesSz cx="6858000" cy="9144000"/>
  <p:embeddedFontLst>
    <p:embeddedFont>
      <p:font typeface="Open Sans Medium"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Slab Light" panose="020F030202020403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p:restoredTop sz="94672"/>
  </p:normalViewPr>
  <p:slideViewPr>
    <p:cSldViewPr snapToGrid="0">
      <p:cViewPr varScale="1">
        <p:scale>
          <a:sx n="160" d="100"/>
          <a:sy n="160" d="100"/>
        </p:scale>
        <p:origin x="784" y="4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479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149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710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5813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penchainproject.org/news/2025/01/31/the-openchain-capability-model-reaches-general-releas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North America and Europe - 2025-04-12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Tooling Meeting – April 7-9</a:t>
            </a:r>
            <a:endParaRPr dirty="0"/>
          </a:p>
        </p:txBody>
      </p:sp>
    </p:spTree>
    <p:extLst>
      <p:ext uri="{BB962C8B-B14F-4D97-AF65-F5344CB8AC3E}">
        <p14:creationId xmlns:p14="http://schemas.microsoft.com/office/powerpoint/2010/main" val="1783132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Tooling Work Group Doing A Lot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Event in Stuttgart April 7</a:t>
            </a:r>
            <a:r>
              <a:rPr lang="en-US" baseline="30000" dirty="0"/>
              <a:t>th</a:t>
            </a:r>
            <a:r>
              <a:rPr lang="en-US" dirty="0"/>
              <a:t> to 9</a:t>
            </a:r>
            <a:r>
              <a:rPr lang="en-US" baseline="30000" dirty="0"/>
              <a:t>th</a:t>
            </a:r>
            <a:r>
              <a:rPr lang="en-US" dirty="0"/>
              <a:t>: </a:t>
            </a:r>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Tooling Capability Model: </a:t>
            </a:r>
            <a:endParaRPr dirty="0"/>
          </a:p>
        </p:txBody>
      </p:sp>
      <p:pic>
        <p:nvPicPr>
          <p:cNvPr id="3" name="Picture 2" descr="A qr code with black squares&#10;&#10;AI-generated content may be incorrect.">
            <a:extLst>
              <a:ext uri="{FF2B5EF4-FFF2-40B4-BE49-F238E27FC236}">
                <a16:creationId xmlns:a16="http://schemas.microsoft.com/office/drawing/2014/main" id="{5CB5F470-A09B-4E1E-BE83-ABCE6523CF8C}"/>
              </a:ext>
            </a:extLst>
          </p:cNvPr>
          <p:cNvPicPr>
            <a:picLocks noChangeAspect="1"/>
          </p:cNvPicPr>
          <p:nvPr/>
        </p:nvPicPr>
        <p:blipFill>
          <a:blip r:embed="rId3"/>
          <a:stretch>
            <a:fillRect/>
          </a:stretch>
        </p:blipFill>
        <p:spPr>
          <a:xfrm>
            <a:off x="4218064" y="1266450"/>
            <a:ext cx="979021" cy="979021"/>
          </a:xfrm>
          <a:prstGeom prst="rect">
            <a:avLst/>
          </a:prstGeom>
        </p:spPr>
      </p:pic>
      <p:pic>
        <p:nvPicPr>
          <p:cNvPr id="5" name="Picture 4" descr="A blue and white card with a penguin holding rings&#10;&#10;AI-generated content may be incorrect.">
            <a:extLst>
              <a:ext uri="{FF2B5EF4-FFF2-40B4-BE49-F238E27FC236}">
                <a16:creationId xmlns:a16="http://schemas.microsoft.com/office/drawing/2014/main" id="{937A7FBC-6C83-9FE7-4CFC-58973F4C9500}"/>
              </a:ext>
            </a:extLst>
          </p:cNvPr>
          <p:cNvPicPr>
            <a:picLocks noChangeAspect="1"/>
          </p:cNvPicPr>
          <p:nvPr/>
        </p:nvPicPr>
        <p:blipFill>
          <a:blip r:embed="rId4"/>
          <a:stretch>
            <a:fillRect/>
          </a:stretch>
        </p:blipFill>
        <p:spPr>
          <a:xfrm>
            <a:off x="5665694" y="947076"/>
            <a:ext cx="2887661" cy="1624674"/>
          </a:xfrm>
          <a:prstGeom prst="rect">
            <a:avLst/>
          </a:prstGeom>
        </p:spPr>
      </p:pic>
      <p:pic>
        <p:nvPicPr>
          <p:cNvPr id="7" name="Picture 6" descr="A qr code with black squares&#10;&#10;AI-generated content may be incorrect.">
            <a:extLst>
              <a:ext uri="{FF2B5EF4-FFF2-40B4-BE49-F238E27FC236}">
                <a16:creationId xmlns:a16="http://schemas.microsoft.com/office/drawing/2014/main" id="{0ABA0029-75EF-A52C-AB8E-8BF5E825234D}"/>
              </a:ext>
            </a:extLst>
          </p:cNvPr>
          <p:cNvPicPr>
            <a:picLocks noChangeAspect="1"/>
          </p:cNvPicPr>
          <p:nvPr/>
        </p:nvPicPr>
        <p:blipFill>
          <a:blip r:embed="rId5"/>
          <a:stretch>
            <a:fillRect/>
          </a:stretch>
        </p:blipFill>
        <p:spPr>
          <a:xfrm>
            <a:off x="4218064" y="3153709"/>
            <a:ext cx="979021" cy="979021"/>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CEC5EA25-2EEF-FF07-4A7C-AF06474AE301}"/>
              </a:ext>
            </a:extLst>
          </p:cNvPr>
          <p:cNvPicPr>
            <a:picLocks noChangeAspect="1"/>
          </p:cNvPicPr>
          <p:nvPr/>
        </p:nvPicPr>
        <p:blipFill>
          <a:blip r:embed="rId6"/>
          <a:stretch>
            <a:fillRect/>
          </a:stretch>
        </p:blipFill>
        <p:spPr>
          <a:xfrm>
            <a:off x="5493287" y="2626353"/>
            <a:ext cx="3232474" cy="1831112"/>
          </a:xfrm>
          <a:prstGeom prst="rect">
            <a:avLst/>
          </a:prstGeom>
        </p:spPr>
      </p:pic>
    </p:spTree>
    <p:extLst>
      <p:ext uri="{BB962C8B-B14F-4D97-AF65-F5344CB8AC3E}">
        <p14:creationId xmlns:p14="http://schemas.microsoft.com/office/powerpoint/2010/main" val="799320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Future Standards? </a:t>
            </a:r>
            <a:endParaRPr dirty="0"/>
          </a:p>
        </p:txBody>
      </p:sp>
    </p:spTree>
    <p:extLst>
      <p:ext uri="{BB962C8B-B14F-4D97-AF65-F5344CB8AC3E}">
        <p14:creationId xmlns:p14="http://schemas.microsoft.com/office/powerpoint/2010/main" val="154414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Are Your Thoughts On Expanding?</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We have two sister standards for open source process management – compliance matters (Licensing and Security)</a:t>
            </a:r>
          </a:p>
          <a:p>
            <a:pPr marL="285750" indent="-285750">
              <a:spcAft>
                <a:spcPts val="1200"/>
              </a:spcAft>
            </a:pPr>
            <a:r>
              <a:rPr lang="en-US" dirty="0"/>
              <a:t>Should we explore more?</a:t>
            </a:r>
            <a:endParaRPr dirty="0"/>
          </a:p>
        </p:txBody>
      </p:sp>
    </p:spTree>
    <p:extLst>
      <p:ext uri="{BB962C8B-B14F-4D97-AF65-F5344CB8AC3E}">
        <p14:creationId xmlns:p14="http://schemas.microsoft.com/office/powerpoint/2010/main" val="15496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342900">
              <a:spcAft>
                <a:spcPts val="1200"/>
              </a:spcAft>
              <a:buSzPct val="100000"/>
              <a:buFont typeface="+mj-lt"/>
              <a:buAutoNum type="arabicPeriod"/>
            </a:pPr>
            <a:r>
              <a:rPr lang="en-US" dirty="0"/>
              <a:t>The end of the freeze period for proposed updates to ISO/IEC 5230 and ISO/IEC 18974</a:t>
            </a:r>
          </a:p>
          <a:p>
            <a:pPr marL="342900">
              <a:spcAft>
                <a:spcPts val="1200"/>
              </a:spcAft>
              <a:buSzPct val="100000"/>
              <a:buFont typeface="+mj-lt"/>
              <a:buAutoNum type="arabicPeriod"/>
            </a:pPr>
            <a:r>
              <a:rPr lang="en-US" dirty="0"/>
              <a:t>A call for questions or suggestions to raise at the Board strategy meeting on 17th March in Napa</a:t>
            </a:r>
          </a:p>
          <a:p>
            <a:pPr marL="342900">
              <a:spcAft>
                <a:spcPts val="1200"/>
              </a:spcAft>
              <a:buSzPct val="100000"/>
              <a:buFont typeface="+mj-lt"/>
              <a:buAutoNum type="arabicPeriod"/>
            </a:pPr>
            <a:r>
              <a:rPr lang="en-US" dirty="0"/>
              <a:t>The initial market reaction to our organization maturity modeling (capability model)</a:t>
            </a:r>
          </a:p>
          <a:p>
            <a:pPr marL="342900">
              <a:spcAft>
                <a:spcPts val="1200"/>
              </a:spcAft>
              <a:buSzPct val="100000"/>
              <a:buFont typeface="+mj-lt"/>
              <a:buAutoNum type="arabicPeriod"/>
            </a:pPr>
            <a:r>
              <a:rPr lang="en-US" dirty="0"/>
              <a:t>A major event coming soon and a major tooling capability model being update by the Tooling Work Group</a:t>
            </a:r>
          </a:p>
          <a:p>
            <a:pPr marL="342900">
              <a:spcAft>
                <a:spcPts val="1200"/>
              </a:spcAft>
              <a:buSzPct val="100000"/>
              <a:buFont typeface="+mj-lt"/>
              <a:buAutoNum type="arabicPeriod"/>
            </a:pPr>
            <a:r>
              <a:rPr lang="en-US" dirty="0"/>
              <a:t>Comments or suggestions about whether OpenChain should explore introducing new standards in the future</a:t>
            </a: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Freeze Period</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Freeze Period For Proposed ISO/IEC Updates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The Freeze Period ends on March 20</a:t>
            </a:r>
            <a:r>
              <a:rPr lang="en-US" baseline="30000" dirty="0"/>
              <a:t>th</a:t>
            </a:r>
            <a:r>
              <a:rPr lang="en-US" dirty="0"/>
              <a:t>.</a:t>
            </a:r>
          </a:p>
          <a:p>
            <a:pPr marL="285750" indent="-285750">
              <a:spcAft>
                <a:spcPts val="1200"/>
              </a:spcAft>
            </a:pPr>
            <a:r>
              <a:rPr lang="en-US" dirty="0"/>
              <a:t>At this juncture, the proposed updates to ISO/IEC 5230 and ISO/IEC 18974 will be handed off to the OpenChain Steering Committee</a:t>
            </a:r>
          </a:p>
          <a:p>
            <a:pPr marL="285750" indent="-285750">
              <a:spcAft>
                <a:spcPts val="1200"/>
              </a:spcAft>
            </a:pPr>
            <a:r>
              <a:rPr lang="en-US" dirty="0"/>
              <a:t>The next formal meeting of the OpenChain Steering Committee is scheduled for June 25</a:t>
            </a:r>
            <a:r>
              <a:rPr lang="en-US" baseline="30000" dirty="0"/>
              <a:t>th</a:t>
            </a:r>
            <a:r>
              <a:rPr lang="en-US" dirty="0"/>
              <a:t> </a:t>
            </a:r>
          </a:p>
          <a:p>
            <a:pPr marL="285750" indent="-285750">
              <a:spcAft>
                <a:spcPts val="1200"/>
              </a:spcAft>
            </a:pPr>
            <a:r>
              <a:rPr lang="en-US" dirty="0"/>
              <a:t>This is when you can expect a decision regarding next steps</a:t>
            </a:r>
            <a:endParaRPr dirty="0"/>
          </a:p>
        </p:txBody>
      </p:sp>
    </p:spTree>
    <p:extLst>
      <p:ext uri="{BB962C8B-B14F-4D97-AF65-F5344CB8AC3E}">
        <p14:creationId xmlns:p14="http://schemas.microsoft.com/office/powerpoint/2010/main" val="419160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Board Strategy Session - 17/3</a:t>
            </a:r>
            <a:endParaRPr dirty="0"/>
          </a:p>
        </p:txBody>
      </p:sp>
    </p:spTree>
    <p:extLst>
      <p:ext uri="{BB962C8B-B14F-4D97-AF65-F5344CB8AC3E}">
        <p14:creationId xmlns:p14="http://schemas.microsoft.com/office/powerpoint/2010/main" val="42363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Board Strategy Sub-Committee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285750" indent="-285750">
              <a:spcAft>
                <a:spcPts val="1200"/>
              </a:spcAft>
            </a:pPr>
            <a:r>
              <a:rPr lang="en-US" dirty="0"/>
              <a:t>Meeting between 13:00 and 16:00 PDT in Napa during the LF Member Summit</a:t>
            </a:r>
          </a:p>
          <a:p>
            <a:pPr marL="285750" indent="-285750">
              <a:spcAft>
                <a:spcPts val="1200"/>
              </a:spcAft>
            </a:pPr>
            <a:r>
              <a:rPr lang="en-US" dirty="0"/>
              <a:t>The board will discuss the topic of “future standards”</a:t>
            </a:r>
          </a:p>
          <a:p>
            <a:pPr marL="285750" indent="-285750">
              <a:spcAft>
                <a:spcPts val="1200"/>
              </a:spcAft>
            </a:pPr>
            <a:r>
              <a:rPr lang="en-US" dirty="0"/>
              <a:t>This is a brainstorming session and will consider “what ifs”</a:t>
            </a:r>
          </a:p>
          <a:p>
            <a:pPr marL="285750" indent="-285750">
              <a:spcAft>
                <a:spcPts val="1200"/>
              </a:spcAft>
            </a:pPr>
            <a:r>
              <a:rPr lang="en-US" dirty="0"/>
              <a:t>Two examples are:</a:t>
            </a:r>
          </a:p>
          <a:p>
            <a:pPr marL="742950" lvl="1" indent="-285750">
              <a:spcAft>
                <a:spcPts val="1200"/>
              </a:spcAft>
            </a:pPr>
            <a:r>
              <a:rPr lang="en-US" dirty="0"/>
              <a:t>“What if the forthcoming </a:t>
            </a:r>
            <a:r>
              <a:rPr lang="en-US" b="1" dirty="0"/>
              <a:t>AI BOM Compliance Guide </a:t>
            </a:r>
            <a:r>
              <a:rPr lang="en-US" dirty="0"/>
              <a:t>becomes a market solution?”</a:t>
            </a:r>
          </a:p>
          <a:p>
            <a:pPr marL="742950" lvl="1" indent="-285750">
              <a:spcAft>
                <a:spcPts val="1200"/>
              </a:spcAft>
            </a:pPr>
            <a:r>
              <a:rPr lang="en-US" dirty="0"/>
              <a:t>“What if we release a cross-industry, cross-format version of the </a:t>
            </a:r>
            <a:r>
              <a:rPr lang="en-US" b="1" dirty="0"/>
              <a:t>Telco SBOM Quality Guide</a:t>
            </a:r>
            <a:r>
              <a:rPr lang="en-US" dirty="0"/>
              <a:t> and it becomes popular?”</a:t>
            </a:r>
          </a:p>
          <a:p>
            <a:pPr marL="285750" indent="-285750">
              <a:spcAft>
                <a:spcPts val="1200"/>
              </a:spcAft>
            </a:pPr>
            <a:r>
              <a:rPr lang="en-US" dirty="0"/>
              <a:t>Do you have topics you would like the board to discuss at this meeting?</a:t>
            </a:r>
          </a:p>
        </p:txBody>
      </p:sp>
    </p:spTree>
    <p:extLst>
      <p:ext uri="{BB962C8B-B14F-4D97-AF65-F5344CB8AC3E}">
        <p14:creationId xmlns:p14="http://schemas.microsoft.com/office/powerpoint/2010/main" val="43059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Maturity / Capability Model</a:t>
            </a:r>
            <a:endParaRPr dirty="0"/>
          </a:p>
        </p:txBody>
      </p:sp>
    </p:spTree>
    <p:extLst>
      <p:ext uri="{BB962C8B-B14F-4D97-AF65-F5344CB8AC3E}">
        <p14:creationId xmlns:p14="http://schemas.microsoft.com/office/powerpoint/2010/main" val="301451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Our Capability Model Is Working Well</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600" dirty="0"/>
              <a:t>The model can be found here:</a:t>
            </a:r>
          </a:p>
          <a:p>
            <a:pPr marL="0" lvl="0" indent="0" algn="ctr" rtl="0">
              <a:spcBef>
                <a:spcPts val="0"/>
              </a:spcBef>
              <a:spcAft>
                <a:spcPts val="1200"/>
              </a:spcAft>
              <a:buNone/>
            </a:pPr>
            <a:br>
              <a:rPr lang="en-US" sz="1600" dirty="0"/>
            </a:br>
            <a:r>
              <a:rPr lang="en-US" sz="1100" dirty="0">
                <a:hlinkClick r:id="rId3"/>
              </a:rPr>
              <a:t>https://openchainproject.org/news/2025/01/31/the-openchain-capability-model-reaches-general-release</a:t>
            </a:r>
            <a:r>
              <a:rPr lang="en-US" sz="1100" dirty="0"/>
              <a:t> </a:t>
            </a:r>
            <a:endParaRPr lang="en-JP" sz="1100" dirty="0"/>
          </a:p>
          <a:p>
            <a:pPr marL="285750" indent="-285750">
              <a:spcAft>
                <a:spcPts val="1200"/>
              </a:spcAft>
            </a:pPr>
            <a:r>
              <a:rPr lang="en-JP" sz="1600" dirty="0"/>
              <a:t>It is leading to discussion about how maturity can be measured for topics outside ISO/IEC 5230. </a:t>
            </a:r>
          </a:p>
          <a:p>
            <a:pPr marL="285750" indent="-285750">
              <a:spcAft>
                <a:spcPts val="1200"/>
              </a:spcAft>
            </a:pPr>
            <a:r>
              <a:rPr lang="en-US" sz="1600" dirty="0"/>
              <a:t>We will probably explore two things next:</a:t>
            </a:r>
          </a:p>
          <a:p>
            <a:pPr marL="742950" lvl="1" indent="-285750">
              <a:spcAft>
                <a:spcPts val="1200"/>
              </a:spcAft>
            </a:pPr>
            <a:r>
              <a:rPr lang="en-US" sz="1600" dirty="0"/>
              <a:t>ISO/IEC 18974</a:t>
            </a:r>
          </a:p>
          <a:p>
            <a:pPr marL="742950" lvl="1" indent="-285750">
              <a:spcAft>
                <a:spcPts val="1200"/>
              </a:spcAft>
            </a:pPr>
            <a:r>
              <a:rPr lang="en-US" sz="1600" dirty="0"/>
              <a:t>Collaboration with the CHAOSS Project around metrics</a:t>
            </a:r>
            <a:endParaRPr sz="1600" dirty="0"/>
          </a:p>
        </p:txBody>
      </p:sp>
      <p:pic>
        <p:nvPicPr>
          <p:cNvPr id="3" name="Picture 2" descr="A qr code with black squares&#10;&#10;AI-generated content may be incorrect.">
            <a:extLst>
              <a:ext uri="{FF2B5EF4-FFF2-40B4-BE49-F238E27FC236}">
                <a16:creationId xmlns:a16="http://schemas.microsoft.com/office/drawing/2014/main" id="{79D1A4EC-6CD6-292A-A479-C2590D63AC1C}"/>
              </a:ext>
            </a:extLst>
          </p:cNvPr>
          <p:cNvPicPr>
            <a:picLocks noChangeAspect="1"/>
          </p:cNvPicPr>
          <p:nvPr/>
        </p:nvPicPr>
        <p:blipFill>
          <a:blip r:embed="rId4"/>
          <a:stretch>
            <a:fillRect/>
          </a:stretch>
        </p:blipFill>
        <p:spPr>
          <a:xfrm>
            <a:off x="4114453" y="1266450"/>
            <a:ext cx="852394" cy="852394"/>
          </a:xfrm>
          <a:prstGeom prst="rect">
            <a:avLst/>
          </a:prstGeom>
        </p:spPr>
      </p:pic>
    </p:spTree>
    <p:extLst>
      <p:ext uri="{BB962C8B-B14F-4D97-AF65-F5344CB8AC3E}">
        <p14:creationId xmlns:p14="http://schemas.microsoft.com/office/powerpoint/2010/main" val="3668571832"/>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559</Words>
  <Application>Microsoft Macintosh PowerPoint</Application>
  <PresentationFormat>On-screen Show (16:9)</PresentationFormat>
  <Paragraphs>48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Open Sans Medium</vt:lpstr>
      <vt:lpstr>Arial</vt:lpstr>
      <vt:lpstr>Roboto Slab Light</vt:lpstr>
      <vt:lpstr>Roboto</vt:lpstr>
      <vt:lpstr>Linux Foundation EU Theme 2023</vt:lpstr>
      <vt:lpstr>OpenChain Monthly Meeting</vt:lpstr>
      <vt:lpstr>Anti-Trust Policy Notice</vt:lpstr>
      <vt:lpstr>Agenda</vt:lpstr>
      <vt:lpstr>Freeze Period</vt:lpstr>
      <vt:lpstr>The Freeze Period For Proposed ISO/IEC Updates</vt:lpstr>
      <vt:lpstr>Board Strategy Session - 17/3</vt:lpstr>
      <vt:lpstr>OpenChain Board Strategy Sub-Committee</vt:lpstr>
      <vt:lpstr>Maturity / Capability Model</vt:lpstr>
      <vt:lpstr>Our Capability Model Is Working Well</vt:lpstr>
      <vt:lpstr>Tooling Meeting – April 7-9</vt:lpstr>
      <vt:lpstr>Tooling Work Group Doing A Lot</vt:lpstr>
      <vt:lpstr>Future Standards? </vt:lpstr>
      <vt:lpstr>What Are Your Thoughts On Expanding?</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7</cp:revision>
  <dcterms:modified xsi:type="dcterms:W3CDTF">2025-03-12T16:50:09Z</dcterms:modified>
</cp:coreProperties>
</file>