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2"/>
  </p:notesMasterIdLst>
  <p:sldIdLst>
    <p:sldId id="257" r:id="rId2"/>
    <p:sldId id="269" r:id="rId3"/>
    <p:sldId id="270" r:id="rId4"/>
    <p:sldId id="271" r:id="rId5"/>
    <p:sldId id="635" r:id="rId6"/>
    <p:sldId id="641" r:id="rId7"/>
    <p:sldId id="280" r:id="rId8"/>
    <p:sldId id="640" r:id="rId9"/>
    <p:sldId id="637" r:id="rId10"/>
    <p:sldId id="630" r:id="rId11"/>
    <p:sldId id="275" r:id="rId12"/>
    <p:sldId id="638" r:id="rId13"/>
    <p:sldId id="284" r:id="rId14"/>
    <p:sldId id="633" r:id="rId15"/>
    <p:sldId id="276" r:id="rId16"/>
    <p:sldId id="639" r:id="rId17"/>
    <p:sldId id="285" r:id="rId18"/>
    <p:sldId id="278" r:id="rId19"/>
    <p:sldId id="279" r:id="rId20"/>
    <p:sldId id="26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510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798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96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78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927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392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337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664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679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7145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enchainproject.org/participat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penchainproject.org/news/2024/03/08/openchain-monthly-north-america-and-europe-call-2024-03-05-full-recording" TargetMode="External"/><Relationship Id="rId7" Type="http://schemas.openxmlformats.org/officeDocument/2006/relationships/hyperlink" Target="https://github.com/OpenChain-Project/License-Compliance-Specification/commit/a95b510897f4a640e091b354540ec50d08f96e0e#commitcomment-139403069"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github.com/OpenChain-Project/License-Compliance-Specification/issues/33#issuecomment-1352912391" TargetMode="External"/><Relationship Id="rId5" Type="http://schemas.openxmlformats.org/officeDocument/2006/relationships/hyperlink" Target="https://github.com/OpenChain-Project/License-Compliance-Specification/issues/40#issuecomment-1979247325" TargetMode="External"/><Relationship Id="rId4" Type="http://schemas.openxmlformats.org/officeDocument/2006/relationships/hyperlink" Target="https://github.com/OpenChain-Project/License-Compliance-Specification/issues/38#issuecomment-197918016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18"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s://github.com/OpenChain-Project/Security-Assurance-Specification/issues/32" TargetMode="External"/><Relationship Id="rId4" Type="http://schemas.openxmlformats.org/officeDocument/2006/relationships/hyperlink" Target="https://github.com/OpenChain-Project/Security-Assurance-Specification/issues/29"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openchainproject.org/news/2024/03/07/openchain-education-work-group-meeting-2024-03-05-full-recordin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OpenChain-Project/Reference-Material/blob/master/Education-For-Suppliers/ISO-5230-2020-Supplier-Education-Leaflet/Official/MarkDown/en/supply-chain-education-leaflet-version-2.md"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lists.openchainproject.org/g/education"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penchainproject.org/webinar/2024/03/14/webinar-understanding-github-copilo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partner-webinar/2024/03/12/webinar-scanoss-export-contro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www.openchainproject.org/news/2024/03/15/openchain-ai-study-group-call-europe-and-asia-2024-03-14"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www.openchainproject.org/news/2024/03/13/outcomes-ai-workshop-2024-03-06"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openchainproject.org/featured/2024/03/05/openchain-deep-dive-openeuler-ecosyste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openchainproject.org/news/2024/03/13/kosyas-is-the-first-official-third-party-certifier-in-south-korea"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7947812"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a:t>
            </a:r>
            <a:br>
              <a:rPr lang="en-US" dirty="0"/>
            </a:br>
            <a:r>
              <a:rPr lang="en-US" dirty="0"/>
              <a:t>North America / Asia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2024-03-19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Project Meetings This Week (all times UTC)</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fontScale="62500" lnSpcReduction="20000"/>
          </a:bodyPr>
          <a:lstStyle/>
          <a:p>
            <a:pPr marL="114300" indent="0">
              <a:buNone/>
            </a:pPr>
            <a:r>
              <a:rPr lang="en-US" b="1" dirty="0"/>
              <a:t>Monday 18th March:</a:t>
            </a:r>
          </a:p>
          <a:p>
            <a:pPr marL="114300" indent="0">
              <a:buNone/>
            </a:pPr>
            <a:endParaRPr lang="en-US" b="1" dirty="0"/>
          </a:p>
          <a:p>
            <a:pPr marL="114300" indent="0">
              <a:buNone/>
            </a:pPr>
            <a:r>
              <a:rPr lang="en-US" dirty="0"/>
              <a:t>– OpenChain Deep Dive – Case Study of Establishing and Maintaining Supply Chain Best Practices Across a Complete Operating System Ecosystem – </a:t>
            </a:r>
            <a:r>
              <a:rPr lang="en-US" dirty="0" err="1"/>
              <a:t>openEuler</a:t>
            </a:r>
            <a:r>
              <a:rPr lang="en-US" dirty="0"/>
              <a:t> @ 00:00 UTC</a:t>
            </a:r>
          </a:p>
          <a:p>
            <a:pPr marL="114300" indent="0">
              <a:buNone/>
            </a:pPr>
            <a:endParaRPr lang="en-US" b="1" dirty="0"/>
          </a:p>
          <a:p>
            <a:pPr marL="114300" indent="0">
              <a:buNone/>
            </a:pPr>
            <a:r>
              <a:rPr lang="en-US" dirty="0"/>
              <a:t>– OpenChain Webinar: Universal CVSS Calculator @ 09:00 UTC</a:t>
            </a:r>
          </a:p>
          <a:p>
            <a:pPr marL="114300" indent="0">
              <a:buNone/>
            </a:pPr>
            <a:endParaRPr lang="en-US" b="1" dirty="0"/>
          </a:p>
          <a:p>
            <a:pPr marL="114300" indent="0">
              <a:buNone/>
            </a:pPr>
            <a:r>
              <a:rPr lang="en-US" b="1" dirty="0"/>
              <a:t>Tuesday 19th March:</a:t>
            </a:r>
          </a:p>
          <a:p>
            <a:pPr marL="114300" indent="0">
              <a:buNone/>
            </a:pPr>
            <a:endParaRPr lang="en-US" b="1" dirty="0"/>
          </a:p>
          <a:p>
            <a:pPr marL="114300" indent="0">
              <a:buNone/>
            </a:pPr>
            <a:r>
              <a:rPr lang="en-US" dirty="0"/>
              <a:t>– OpenChain Monthly North America / Asia Call @ 01:00 UTC</a:t>
            </a:r>
          </a:p>
          <a:p>
            <a:pPr marL="114300" indent="0">
              <a:buNone/>
            </a:pPr>
            <a:endParaRPr lang="en-US" b="1" dirty="0"/>
          </a:p>
          <a:p>
            <a:pPr marL="114300" indent="0">
              <a:buNone/>
            </a:pPr>
            <a:r>
              <a:rPr lang="en-US" b="1" dirty="0"/>
              <a:t>Wednesday 20th March:</a:t>
            </a:r>
          </a:p>
          <a:p>
            <a:pPr marL="114300" indent="0">
              <a:buNone/>
            </a:pPr>
            <a:endParaRPr lang="en-US" b="1" dirty="0"/>
          </a:p>
          <a:p>
            <a:pPr marL="114300" indent="0">
              <a:buNone/>
            </a:pPr>
            <a:r>
              <a:rPr lang="en-US" b="1" dirty="0"/>
              <a:t>– </a:t>
            </a:r>
            <a:r>
              <a:rPr lang="en-US" dirty="0"/>
              <a:t>OpenChain Automation Work Group Meeting (European Afternoon) @ 16:00 UTC</a:t>
            </a:r>
          </a:p>
          <a:p>
            <a:pPr marL="114300" indent="0">
              <a:buNone/>
            </a:pPr>
            <a:endParaRPr lang="en-US" b="0" i="0" dirty="0">
              <a:solidFill>
                <a:srgbClr val="252525"/>
              </a:solidFill>
              <a:effectLst/>
              <a:latin typeface="Roboto" panose="02000000000000000000" pitchFamily="2" charset="0"/>
            </a:endParaRPr>
          </a:p>
          <a:p>
            <a:pPr marL="114300" indent="0">
              <a:buNone/>
            </a:pPr>
            <a:r>
              <a:rPr lang="en-US" b="0" i="0" dirty="0">
                <a:solidFill>
                  <a:srgbClr val="252525"/>
                </a:solidFill>
                <a:effectLst/>
                <a:latin typeface="Roboto" panose="02000000000000000000" pitchFamily="2" charset="0"/>
              </a:rPr>
              <a:t>You can check out all our international meetings and get instructions on adding our calendar to your client here: </a:t>
            </a:r>
            <a:r>
              <a:rPr lang="en-US" b="0" i="0" u="none" strike="noStrike" dirty="0">
                <a:solidFill>
                  <a:srgbClr val="00AEBC"/>
                </a:solidFill>
                <a:effectLst/>
                <a:latin typeface="Roboto" panose="02000000000000000000" pitchFamily="2" charset="0"/>
                <a:hlinkClick r:id="rId3"/>
              </a:rPr>
              <a:t>https://www.openchainproject.org/participate</a:t>
            </a:r>
            <a:endParaRPr lang="en-US" dirty="0"/>
          </a:p>
        </p:txBody>
      </p:sp>
    </p:spTree>
    <p:extLst>
      <p:ext uri="{BB962C8B-B14F-4D97-AF65-F5344CB8AC3E}">
        <p14:creationId xmlns:p14="http://schemas.microsoft.com/office/powerpoint/2010/main" val="327799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North America / Europe Call</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fontScale="85000" lnSpcReduction="20000"/>
          </a:bodyPr>
          <a:lstStyle/>
          <a:p>
            <a:pPr marL="114300" indent="0">
              <a:buNone/>
            </a:pPr>
            <a:r>
              <a:rPr lang="en-US" b="1" dirty="0"/>
              <a:t>Full Recording:</a:t>
            </a:r>
          </a:p>
          <a:p>
            <a:pPr marL="114300" indent="0">
              <a:buNone/>
            </a:pPr>
            <a:r>
              <a:rPr lang="en-US" dirty="0">
                <a:hlinkClick r:id="rId3"/>
              </a:rPr>
              <a:t>https://www.openchainproject.org/news/2024/03/08/openchain-monthly-north-america-and-europe-call-2024-03-05-full-recording</a:t>
            </a:r>
            <a:r>
              <a:rPr lang="en-US" b="1" dirty="0"/>
              <a:t> </a:t>
            </a:r>
          </a:p>
          <a:p>
            <a:pPr marL="114300" indent="0">
              <a:buNone/>
            </a:pPr>
            <a:endParaRPr lang="en-US" b="1" dirty="0"/>
          </a:p>
          <a:p>
            <a:pPr marL="114300" indent="0">
              <a:buNone/>
            </a:pPr>
            <a:r>
              <a:rPr lang="en-US" b="1" dirty="0"/>
              <a:t>Issues:</a:t>
            </a:r>
          </a:p>
          <a:p>
            <a:r>
              <a:rPr lang="en-US" dirty="0">
                <a:hlinkClick r:id="rId4"/>
              </a:rPr>
              <a:t>https://github.com/OpenChain-Project/License-Compliance-Specification/issues/38#issuecomment-1979180160</a:t>
            </a:r>
            <a:endParaRPr lang="en-US" b="1" dirty="0"/>
          </a:p>
          <a:p>
            <a:r>
              <a:rPr lang="en-US" dirty="0">
                <a:hlinkClick r:id="rId5"/>
              </a:rPr>
              <a:t>https://github.com/OpenChain-Project/License-Compliance-Specification/issues/40#issuecomment-1979247325</a:t>
            </a:r>
            <a:r>
              <a:rPr lang="en-US" b="1" dirty="0"/>
              <a:t> </a:t>
            </a:r>
          </a:p>
          <a:p>
            <a:r>
              <a:rPr lang="en-US" dirty="0">
                <a:hlinkClick r:id="rId6"/>
              </a:rPr>
              <a:t>https://github.com/OpenChain-Project/License-Compliance-Specification/issues/33#issuecomment-1352912391</a:t>
            </a:r>
            <a:r>
              <a:rPr lang="en-US" b="1" dirty="0"/>
              <a:t> </a:t>
            </a:r>
          </a:p>
          <a:p>
            <a:pPr marL="114300" indent="0">
              <a:buNone/>
            </a:pPr>
            <a:r>
              <a:rPr lang="en-US" b="1" dirty="0"/>
              <a:t>Commit:</a:t>
            </a:r>
          </a:p>
          <a:p>
            <a:r>
              <a:rPr lang="en-US" dirty="0">
                <a:hlinkClick r:id="rId7"/>
              </a:rPr>
              <a:t>https://github.com/OpenChain-Project/License-Compliance-Specification/commit/a95b510897f4a640e091b354540ec50d08f96e0e#commitcomment-139403069</a:t>
            </a:r>
            <a:r>
              <a:rPr lang="en-US" dirty="0"/>
              <a:t> </a:t>
            </a:r>
          </a:p>
        </p:txBody>
      </p:sp>
    </p:spTree>
    <p:extLst>
      <p:ext uri="{BB962C8B-B14F-4D97-AF65-F5344CB8AC3E}">
        <p14:creationId xmlns:p14="http://schemas.microsoft.com/office/powerpoint/2010/main" val="427745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ISO Standards – All The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Security:</a:t>
            </a:r>
          </a:p>
          <a:p>
            <a:pPr marL="0" lvl="0" indent="0" algn="l" rtl="0">
              <a:spcBef>
                <a:spcPts val="0"/>
              </a:spcBef>
              <a:spcAft>
                <a:spcPts val="1200"/>
              </a:spcAft>
              <a:buNone/>
            </a:pPr>
            <a:r>
              <a:rPr lang="en-US" dirty="0">
                <a:hlinkClick r:id="rId3"/>
              </a:rPr>
              <a:t>https://github.com/OpenChain-Project/Security-Assurance-Specification/issues</a:t>
            </a: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Licensing: </a:t>
            </a:r>
          </a:p>
          <a:p>
            <a:pPr marL="0" lvl="0" indent="0" algn="l" rtl="0">
              <a:spcBef>
                <a:spcPts val="0"/>
              </a:spcBef>
              <a:spcAft>
                <a:spcPts val="1200"/>
              </a:spcAft>
              <a:buNone/>
            </a:pPr>
            <a:r>
              <a:rPr lang="en-US" dirty="0">
                <a:hlinkClick r:id="rId4"/>
              </a:rPr>
              <a:t>https://github.com/OpenChain-Project/License-Compliance-Specification/issues</a:t>
            </a:r>
            <a:r>
              <a:rPr lang="en-US" dirty="0"/>
              <a:t> </a:t>
            </a:r>
            <a:endParaRPr dirty="0"/>
          </a:p>
        </p:txBody>
      </p:sp>
    </p:spTree>
    <p:extLst>
      <p:ext uri="{BB962C8B-B14F-4D97-AF65-F5344CB8AC3E}">
        <p14:creationId xmlns:p14="http://schemas.microsoft.com/office/powerpoint/2010/main" val="15496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Today: We Will Look At These Issues In Security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US" dirty="0"/>
              <a:t>[Improvement] ZA/NM05 - Proposed rewording for 3.1.5</a:t>
            </a:r>
          </a:p>
          <a:p>
            <a:pPr marL="0" lvl="0" indent="0" algn="l" rtl="0">
              <a:spcBef>
                <a:spcPts val="0"/>
              </a:spcBef>
              <a:spcAft>
                <a:spcPts val="1200"/>
              </a:spcAft>
              <a:buNone/>
            </a:pPr>
            <a:r>
              <a:rPr lang="en-US" dirty="0">
                <a:hlinkClick r:id="rId3"/>
              </a:rPr>
              <a:t>https://github.com/OpenChain-Project/Security-Assurance-Specification/issues/18</a:t>
            </a: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[Improvement] Add triage entry to specific situations where vulnerability not appliable</a:t>
            </a:r>
          </a:p>
          <a:p>
            <a:pPr marL="0" lvl="0" indent="0" algn="l" rtl="0">
              <a:spcBef>
                <a:spcPts val="0"/>
              </a:spcBef>
              <a:spcAft>
                <a:spcPts val="1200"/>
              </a:spcAft>
              <a:buNone/>
            </a:pPr>
            <a:r>
              <a:rPr lang="en-US" dirty="0">
                <a:hlinkClick r:id="rId4"/>
              </a:rPr>
              <a:t>https://github.com/OpenChain-Project/Security-Assurance-Specification/issues/29</a:t>
            </a:r>
            <a:r>
              <a:rPr lang="en-US" dirty="0"/>
              <a:t>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[New Material] What is a quality or complete SBOM for licensing or security use cases?</a:t>
            </a:r>
          </a:p>
          <a:p>
            <a:pPr marL="0" lvl="0" indent="0" algn="l" rtl="0">
              <a:spcBef>
                <a:spcPts val="0"/>
              </a:spcBef>
              <a:spcAft>
                <a:spcPts val="1200"/>
              </a:spcAft>
              <a:buNone/>
            </a:pPr>
            <a:r>
              <a:rPr lang="en-US" dirty="0">
                <a:hlinkClick r:id="rId5"/>
              </a:rPr>
              <a:t>https://github.com/OpenChain-Project/Security-Assurance-Specification/issues/32</a:t>
            </a:r>
            <a:r>
              <a:rPr lang="en-US" dirty="0"/>
              <a:t> </a:t>
            </a:r>
            <a:endParaRPr lang="en-JP" dirty="0"/>
          </a:p>
        </p:txBody>
      </p:sp>
    </p:spTree>
    <p:extLst>
      <p:ext uri="{BB962C8B-B14F-4D97-AF65-F5344CB8AC3E}">
        <p14:creationId xmlns:p14="http://schemas.microsoft.com/office/powerpoint/2010/main" val="3454252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Education Study Group</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a:bodyPr>
          <a:lstStyle/>
          <a:p>
            <a:pPr marL="114300" indent="0">
              <a:buNone/>
            </a:pPr>
            <a:r>
              <a:rPr lang="en-US" b="1" dirty="0"/>
              <a:t>OpenChain Education Work Group Meeting – 2024-03-05 – Full Recording</a:t>
            </a:r>
          </a:p>
          <a:p>
            <a:pPr marL="114300" indent="0">
              <a:buNone/>
            </a:pPr>
            <a:r>
              <a:rPr lang="en-US" dirty="0">
                <a:hlinkClick r:id="rId3"/>
              </a:rPr>
              <a:t>https://www.openchainproject.org/news/2024/03/07/openchain-education-work-group-meeting-2024-03-05-full-recording</a:t>
            </a:r>
            <a:r>
              <a:rPr lang="en-US" b="1" dirty="0"/>
              <a:t> </a:t>
            </a:r>
            <a:endParaRPr lang="en-US" dirty="0"/>
          </a:p>
        </p:txBody>
      </p:sp>
    </p:spTree>
    <p:extLst>
      <p:ext uri="{BB962C8B-B14F-4D97-AF65-F5344CB8AC3E}">
        <p14:creationId xmlns:p14="http://schemas.microsoft.com/office/powerpoint/2010/main" val="1859896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Education Work Group - Overview</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We have been working on the Supplier Education Leaflet:</a:t>
            </a:r>
          </a:p>
          <a:p>
            <a:pPr marL="0" lvl="0" indent="0" algn="l" rtl="0">
              <a:spcBef>
                <a:spcPts val="0"/>
              </a:spcBef>
              <a:spcAft>
                <a:spcPts val="1200"/>
              </a:spcAft>
              <a:buNone/>
            </a:pPr>
            <a:r>
              <a:rPr lang="en-US" dirty="0">
                <a:hlinkClick r:id="rId3"/>
              </a:rPr>
              <a:t>https://github.com/OpenChain-Project/Reference-Material/blob/master/Education-For-Suppliers/ISO-5230-2020-Supplier-Education-Leaflet/Official/MarkDown/en/supply-chain-education-leaflet-version-2.md</a:t>
            </a:r>
            <a:r>
              <a:rPr lang="en-US" dirty="0"/>
              <a:t>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All topics also discussed on our dedicated education mailing list: </a:t>
            </a:r>
            <a:r>
              <a:rPr lang="en-US" dirty="0">
                <a:hlinkClick r:id="rId4"/>
              </a:rPr>
              <a:t>https://lists.openchainproject.org/g/education</a:t>
            </a:r>
            <a:r>
              <a:rPr lang="en-US" dirty="0"/>
              <a:t> </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162429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 </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Work on reference and supporting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Webinar: Understanding GitHub Copilot</a:t>
            </a:r>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a:xfrm>
            <a:off x="2160423" y="4529655"/>
            <a:ext cx="5015583" cy="407689"/>
          </a:xfrm>
        </p:spPr>
        <p:txBody>
          <a:bodyPr>
            <a:normAutofit fontScale="47500" lnSpcReduction="20000"/>
          </a:bodyPr>
          <a:lstStyle/>
          <a:p>
            <a:pPr marL="114300" indent="0" algn="ctr">
              <a:buNone/>
            </a:pPr>
            <a:r>
              <a:rPr lang="en-US" dirty="0">
                <a:hlinkClick r:id="rId3"/>
              </a:rPr>
              <a:t>https://www.openchainproject.org/webinar/2024/03/14/webinar-understanding-github-copilot</a:t>
            </a:r>
            <a:r>
              <a:rPr lang="en-US" dirty="0"/>
              <a:t> </a:t>
            </a:r>
          </a:p>
        </p:txBody>
      </p:sp>
      <p:pic>
        <p:nvPicPr>
          <p:cNvPr id="5" name="Picture 4" descr="A screenshot of a video&#10;&#10;Description automatically generated">
            <a:extLst>
              <a:ext uri="{FF2B5EF4-FFF2-40B4-BE49-F238E27FC236}">
                <a16:creationId xmlns:a16="http://schemas.microsoft.com/office/drawing/2014/main" id="{38F2F969-2024-AC13-0A1E-39A7F6244BE5}"/>
              </a:ext>
            </a:extLst>
          </p:cNvPr>
          <p:cNvPicPr>
            <a:picLocks noChangeAspect="1"/>
          </p:cNvPicPr>
          <p:nvPr/>
        </p:nvPicPr>
        <p:blipFill>
          <a:blip r:embed="rId4"/>
          <a:stretch>
            <a:fillRect/>
          </a:stretch>
        </p:blipFill>
        <p:spPr>
          <a:xfrm>
            <a:off x="2160423" y="1083158"/>
            <a:ext cx="5015583" cy="3381138"/>
          </a:xfrm>
          <a:prstGeom prst="rect">
            <a:avLst/>
          </a:prstGeom>
        </p:spPr>
      </p:pic>
    </p:spTree>
    <p:extLst>
      <p:ext uri="{BB962C8B-B14F-4D97-AF65-F5344CB8AC3E}">
        <p14:creationId xmlns:p14="http://schemas.microsoft.com/office/powerpoint/2010/main" val="313144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Webinar: SCANOSS Export Control</a:t>
            </a:r>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a:xfrm>
            <a:off x="2160423" y="4529655"/>
            <a:ext cx="5015583" cy="407689"/>
          </a:xfrm>
        </p:spPr>
        <p:txBody>
          <a:bodyPr>
            <a:normAutofit fontScale="47500" lnSpcReduction="20000"/>
          </a:bodyPr>
          <a:lstStyle/>
          <a:p>
            <a:pPr marL="114300" indent="0" algn="ctr">
              <a:buNone/>
            </a:pPr>
            <a:r>
              <a:rPr lang="en-US" dirty="0">
                <a:hlinkClick r:id="rId3"/>
              </a:rPr>
              <a:t>https://www.openchainproject.org/partner-webinar/2024/03/12/webinar-scanoss-export-control</a:t>
            </a:r>
            <a:r>
              <a:rPr lang="en-US" dirty="0"/>
              <a:t> </a:t>
            </a:r>
          </a:p>
        </p:txBody>
      </p:sp>
      <p:pic>
        <p:nvPicPr>
          <p:cNvPr id="4" name="Picture 3" descr="A screenshot of a video&#10;&#10;Description automatically generated">
            <a:extLst>
              <a:ext uri="{FF2B5EF4-FFF2-40B4-BE49-F238E27FC236}">
                <a16:creationId xmlns:a16="http://schemas.microsoft.com/office/drawing/2014/main" id="{C86A9050-7287-99F2-6986-75F6F167733F}"/>
              </a:ext>
            </a:extLst>
          </p:cNvPr>
          <p:cNvPicPr>
            <a:picLocks noChangeAspect="1"/>
          </p:cNvPicPr>
          <p:nvPr/>
        </p:nvPicPr>
        <p:blipFill>
          <a:blip r:embed="rId4"/>
          <a:stretch>
            <a:fillRect/>
          </a:stretch>
        </p:blipFill>
        <p:spPr>
          <a:xfrm>
            <a:off x="2060938" y="1083159"/>
            <a:ext cx="5214551" cy="3381137"/>
          </a:xfrm>
          <a:prstGeom prst="rect">
            <a:avLst/>
          </a:prstGeom>
        </p:spPr>
      </p:pic>
    </p:spTree>
    <p:extLst>
      <p:ext uri="{BB962C8B-B14F-4D97-AF65-F5344CB8AC3E}">
        <p14:creationId xmlns:p14="http://schemas.microsoft.com/office/powerpoint/2010/main" val="223386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AI Study Group</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a:bodyPr>
          <a:lstStyle/>
          <a:p>
            <a:pPr marL="114300" indent="0">
              <a:buNone/>
            </a:pPr>
            <a:r>
              <a:rPr lang="en-US" b="1" dirty="0"/>
              <a:t>OpenChain AI Study Group Call (Europe and Asia) – 2024-03-14 – Full Recording</a:t>
            </a:r>
          </a:p>
          <a:p>
            <a:pPr marL="114300" indent="0">
              <a:buNone/>
            </a:pPr>
            <a:r>
              <a:rPr lang="en-US" dirty="0">
                <a:hlinkClick r:id="rId3"/>
              </a:rPr>
              <a:t>https://www.openchainproject.org/news/2024/03/15/openchain-ai-study-group-call-europe-and-asia-2024-03-14</a:t>
            </a:r>
            <a:r>
              <a:rPr lang="en-US" b="1" dirty="0"/>
              <a:t> </a:t>
            </a:r>
          </a:p>
          <a:p>
            <a:pPr marL="114300" indent="0">
              <a:buNone/>
            </a:pPr>
            <a:endParaRPr lang="en-US" b="1" dirty="0"/>
          </a:p>
          <a:p>
            <a:pPr marL="114300" indent="0">
              <a:buNone/>
            </a:pPr>
            <a:r>
              <a:rPr lang="en-US" b="1" dirty="0"/>
              <a:t>Outcomes of the Special OpenChain AI Workshop – 2024-03-06</a:t>
            </a:r>
          </a:p>
          <a:p>
            <a:pPr marL="114300" indent="0">
              <a:buNone/>
            </a:pPr>
            <a:r>
              <a:rPr lang="en-US" dirty="0">
                <a:hlinkClick r:id="rId4"/>
              </a:rPr>
              <a:t>https://www.openchainproject.org/news/2024/03/13/outcomes-ai-workshop-2024-03-06</a:t>
            </a:r>
            <a:r>
              <a:rPr lang="en-US" dirty="0"/>
              <a:t> </a:t>
            </a:r>
          </a:p>
        </p:txBody>
      </p:sp>
    </p:spTree>
    <p:extLst>
      <p:ext uri="{BB962C8B-B14F-4D97-AF65-F5344CB8AC3E}">
        <p14:creationId xmlns:p14="http://schemas.microsoft.com/office/powerpoint/2010/main" val="419160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Deep Dive – Supply Chain Best Practices in China using ISO 5230 and ISO 18974</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a:xfrm>
            <a:off x="280350" y="1717482"/>
            <a:ext cx="8520600" cy="2887968"/>
          </a:xfrm>
        </p:spPr>
        <p:txBody>
          <a:bodyPr>
            <a:normAutofit/>
          </a:bodyPr>
          <a:lstStyle/>
          <a:p>
            <a:pPr marL="114300" indent="0">
              <a:buNone/>
            </a:pPr>
            <a:r>
              <a:rPr lang="en-US" dirty="0"/>
              <a:t>We held a special workshop in Shinagawa on March 18th for Japanese companies using open source. This workshop focused on case studies about open source business process management in China. The starting point was ISO 5230 and ISO 18974 from upstream project to commercial ecosystem.</a:t>
            </a:r>
          </a:p>
          <a:p>
            <a:pPr marL="114300" indent="0">
              <a:buNone/>
            </a:pPr>
            <a:r>
              <a:rPr lang="en-US" dirty="0">
                <a:hlinkClick r:id="rId3"/>
              </a:rPr>
              <a:t>https://www.openchainproject.org/featured/2024/03/05/openchain-deep-dive-openeuler-ecosystem</a:t>
            </a:r>
            <a:endParaRPr lang="en-US" dirty="0"/>
          </a:p>
          <a:p>
            <a:pPr marL="114300" indent="0">
              <a:buNone/>
            </a:pPr>
            <a:endParaRPr lang="en-US" dirty="0"/>
          </a:p>
          <a:p>
            <a:pPr marL="114300" indent="0">
              <a:buNone/>
            </a:pPr>
            <a:r>
              <a:rPr lang="en-US" dirty="0"/>
              <a:t>Recording coming soon.</a:t>
            </a:r>
          </a:p>
        </p:txBody>
      </p:sp>
    </p:spTree>
    <p:extLst>
      <p:ext uri="{BB962C8B-B14F-4D97-AF65-F5344CB8AC3E}">
        <p14:creationId xmlns:p14="http://schemas.microsoft.com/office/powerpoint/2010/main" val="31771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First South Korean Certifier</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a:bodyPr>
          <a:lstStyle/>
          <a:p>
            <a:pPr marL="114300" indent="0">
              <a:buNone/>
            </a:pPr>
            <a:r>
              <a:rPr lang="en-US" b="1" dirty="0"/>
              <a:t>KOSYAS is the first Official Third-Party Certifier in South Korea</a:t>
            </a:r>
          </a:p>
          <a:p>
            <a:pPr marL="114300" indent="0">
              <a:buNone/>
            </a:pPr>
            <a:r>
              <a:rPr lang="en-US" dirty="0">
                <a:hlinkClick r:id="rId3"/>
              </a:rPr>
              <a:t>https://www.openchainproject.org/news/2024/03/13/kosyas-is-the-first-official-third-party-certifier-in-south-korea</a:t>
            </a:r>
            <a:endParaRPr lang="en-US" b="1" dirty="0"/>
          </a:p>
          <a:p>
            <a:pPr marL="114300" indent="0">
              <a:buNone/>
            </a:pPr>
            <a:endParaRPr lang="en-US" dirty="0"/>
          </a:p>
        </p:txBody>
      </p:sp>
      <p:pic>
        <p:nvPicPr>
          <p:cNvPr id="4" name="Picture 3" descr="A blue and white rectangle with white letters and a yellow circle&#10;&#10;Description automatically generated">
            <a:extLst>
              <a:ext uri="{FF2B5EF4-FFF2-40B4-BE49-F238E27FC236}">
                <a16:creationId xmlns:a16="http://schemas.microsoft.com/office/drawing/2014/main" id="{569C739D-D32D-90C8-A614-73F4A277917F}"/>
              </a:ext>
            </a:extLst>
          </p:cNvPr>
          <p:cNvPicPr>
            <a:picLocks noChangeAspect="1"/>
          </p:cNvPicPr>
          <p:nvPr/>
        </p:nvPicPr>
        <p:blipFill>
          <a:blip r:embed="rId4"/>
          <a:stretch>
            <a:fillRect/>
          </a:stretch>
        </p:blipFill>
        <p:spPr>
          <a:xfrm>
            <a:off x="1857623" y="2488503"/>
            <a:ext cx="5428753" cy="1810605"/>
          </a:xfrm>
          <a:prstGeom prst="rect">
            <a:avLst/>
          </a:prstGeom>
        </p:spPr>
      </p:pic>
    </p:spTree>
    <p:extLst>
      <p:ext uri="{BB962C8B-B14F-4D97-AF65-F5344CB8AC3E}">
        <p14:creationId xmlns:p14="http://schemas.microsoft.com/office/powerpoint/2010/main" val="3696232498"/>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1799</TotalTime>
  <Words>829</Words>
  <Application>Microsoft Macintosh PowerPoint</Application>
  <PresentationFormat>On-screen Show (16:9)</PresentationFormat>
  <Paragraphs>84</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Open Sans Medium</vt:lpstr>
      <vt:lpstr>Roboto</vt:lpstr>
      <vt:lpstr>Roboto Slab Light</vt:lpstr>
      <vt:lpstr>Linux Foundation EU Theme 2023</vt:lpstr>
      <vt:lpstr>OpenChain Monthly North America / Asia Meeting</vt:lpstr>
      <vt:lpstr>Anti-Trust Policy Notice</vt:lpstr>
      <vt:lpstr>Regular Agenda</vt:lpstr>
      <vt:lpstr>News</vt:lpstr>
      <vt:lpstr>Webinar: Understanding GitHub Copilot</vt:lpstr>
      <vt:lpstr>Webinar: SCANOSS Export Control</vt:lpstr>
      <vt:lpstr>OpenChain AI Study Group</vt:lpstr>
      <vt:lpstr>OpenChain Deep Dive – Supply Chain Best Practices in China using ISO 5230 and ISO 18974</vt:lpstr>
      <vt:lpstr>First South Korean Certifier</vt:lpstr>
      <vt:lpstr>Project Meetings This Week (all times UTC)</vt:lpstr>
      <vt:lpstr>Work on standards and core material</vt:lpstr>
      <vt:lpstr>OpenChain North America / Europe Call</vt:lpstr>
      <vt:lpstr>The ISO Standards – All The Open Issues</vt:lpstr>
      <vt:lpstr>Today: We Will Look At These Issues In Security</vt:lpstr>
      <vt:lpstr>Work on reference and supporting material</vt:lpstr>
      <vt:lpstr>OpenChain Education Study Group</vt:lpstr>
      <vt:lpstr>OpenChain Education Work Group - Overview</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37</cp:revision>
  <dcterms:modified xsi:type="dcterms:W3CDTF">2024-03-20T01:17:40Z</dcterms:modified>
</cp:coreProperties>
</file>