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9"/>
  </p:notesMasterIdLst>
  <p:sldIdLst>
    <p:sldId id="257" r:id="rId2"/>
    <p:sldId id="269" r:id="rId3"/>
    <p:sldId id="270" r:id="rId4"/>
    <p:sldId id="762" r:id="rId5"/>
    <p:sldId id="764" r:id="rId6"/>
    <p:sldId id="766" r:id="rId7"/>
    <p:sldId id="767" r:id="rId8"/>
    <p:sldId id="751" r:id="rId9"/>
    <p:sldId id="760" r:id="rId10"/>
    <p:sldId id="763" r:id="rId11"/>
    <p:sldId id="765" r:id="rId12"/>
    <p:sldId id="272" r:id="rId13"/>
    <p:sldId id="752" r:id="rId14"/>
    <p:sldId id="768" r:id="rId15"/>
    <p:sldId id="278" r:id="rId16"/>
    <p:sldId id="279" r:id="rId17"/>
    <p:sldId id="267" r:id="rId18"/>
  </p:sldIdLst>
  <p:sldSz cx="9144000" cy="5143500" type="screen16x9"/>
  <p:notesSz cx="6858000" cy="9144000"/>
  <p:embeddedFontLst>
    <p:embeddedFont>
      <p:font typeface="Open Sans Medium" panose="020B030603050402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Light" panose="020F030202020403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0"/>
    <p:restoredTop sz="96301"/>
  </p:normalViewPr>
  <p:slideViewPr>
    <p:cSldViewPr snapToGrid="0">
      <p:cViewPr varScale="1">
        <p:scale>
          <a:sx n="151" d="100"/>
          <a:sy n="151" d="100"/>
        </p:scale>
        <p:origin x="1016"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Yagi" userId="2e856021-3628-4be1-8f2a-46005d2874d2" providerId="ADAL" clId="{90D89BFF-012A-4879-87D3-9248076F72A4}"/>
    <pc:docChg chg="custSel modSld">
      <pc:chgData name="Martin Yagi" userId="2e856021-3628-4be1-8f2a-46005d2874d2" providerId="ADAL" clId="{90D89BFF-012A-4879-87D3-9248076F72A4}" dt="2025-07-08T08:50:51.361" v="72" actId="20577"/>
      <pc:docMkLst>
        <pc:docMk/>
      </pc:docMkLst>
      <pc:sldChg chg="modSp mod">
        <pc:chgData name="Martin Yagi" userId="2e856021-3628-4be1-8f2a-46005d2874d2" providerId="ADAL" clId="{90D89BFF-012A-4879-87D3-9248076F72A4}" dt="2025-07-08T08:49:58.086" v="63" actId="20577"/>
        <pc:sldMkLst>
          <pc:docMk/>
          <pc:sldMk cId="162473145" sldId="752"/>
        </pc:sldMkLst>
        <pc:spChg chg="mod">
          <ac:chgData name="Martin Yagi" userId="2e856021-3628-4be1-8f2a-46005d2874d2" providerId="ADAL" clId="{90D89BFF-012A-4879-87D3-9248076F72A4}" dt="2025-07-08T08:49:58.086" v="63" actId="20577"/>
          <ac:spMkLst>
            <pc:docMk/>
            <pc:sldMk cId="162473145" sldId="752"/>
            <ac:spMk id="3" creationId="{678CC759-90B3-FA4A-8F7F-E44B2B6284F8}"/>
          </ac:spMkLst>
        </pc:spChg>
      </pc:sldChg>
      <pc:sldChg chg="modSp mod">
        <pc:chgData name="Martin Yagi" userId="2e856021-3628-4be1-8f2a-46005d2874d2" providerId="ADAL" clId="{90D89BFF-012A-4879-87D3-9248076F72A4}" dt="2025-07-08T08:50:51.361" v="72" actId="20577"/>
        <pc:sldMkLst>
          <pc:docMk/>
          <pc:sldMk cId="214387310" sldId="757"/>
        </pc:sldMkLst>
        <pc:spChg chg="mod">
          <ac:chgData name="Martin Yagi" userId="2e856021-3628-4be1-8f2a-46005d2874d2" providerId="ADAL" clId="{90D89BFF-012A-4879-87D3-9248076F72A4}" dt="2025-07-08T08:50:51.361" v="72" actId="20577"/>
          <ac:spMkLst>
            <pc:docMk/>
            <pc:sldMk cId="214387310" sldId="757"/>
            <ac:spMk id="3" creationId="{A469A5FF-F615-54C2-3CE7-2487E18BE7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D4CE0E13-AB97-8C69-FE75-5AB322E32BD5}"/>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9EA59A06-5457-F77B-69BD-E7759533A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456EA86-AD9F-735B-BAC1-869369D67A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68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9A9A406-D31D-F12C-EEA4-941E65D502A1}"/>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6F9F4C88-2D25-2AC2-BEC3-E823EE235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7FAFB559-7FE9-57D2-8AC2-D78059566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22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Reference-Material/blob/master/OpenChain-Training/en/Online-Training-Courses/LFC193%20Course%20Content/Introduction%20to%20Open%20Source%20License%20Compliance%20Management%20(LFC193).md" TargetMode="External"/><Relationship Id="rId2" Type="http://schemas.openxmlformats.org/officeDocument/2006/relationships/hyperlink" Target="https://lists.openchainproject.org/g/education/topic/114410124#msg844"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openchainproject.org/news/2025/08/18/call-for-ccollaboration-translat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org/news/2025/07/30/cj-cgv-iso5230-conformant" TargetMode="External"/><Relationship Id="rId7" Type="http://schemas.openxmlformats.org/officeDocument/2006/relationships/hyperlink" Target="https://openchainproject.org/news/2025/07/23/telco-handbook" TargetMode="External"/><Relationship Id="rId2" Type="http://schemas.openxmlformats.org/officeDocument/2006/relationships/hyperlink" Target="https://openchainproject.org/news/2025/08/15/recording-openchain-monthly-na-eu-2025-08-13" TargetMode="External"/><Relationship Id="rId1" Type="http://schemas.openxmlformats.org/officeDocument/2006/relationships/slideLayout" Target="../slideLayouts/slideLayout2.xml"/><Relationship Id="rId6" Type="http://schemas.openxmlformats.org/officeDocument/2006/relationships/hyperlink" Target="https://openchainproject.org/news/2025/07/31/openchain-ossna-2025" TargetMode="External"/><Relationship Id="rId5" Type="http://schemas.openxmlformats.org/officeDocument/2006/relationships/hyperlink" Target="https://openchainproject.org/news/2025/08/15/webinar-chaoss-project" TargetMode="External"/><Relationship Id="rId4" Type="http://schemas.openxmlformats.org/officeDocument/2006/relationships/hyperlink" Target="https://openchainproject.org/news/2025/07/31/zf-webina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openchainproject.org/news/2025/07/07/public-comments-ai-system-bill-of-materials" TargetMode="External"/><Relationship Id="rId2" Type="http://schemas.openxmlformats.org/officeDocument/2006/relationships/hyperlink" Target="https://github.com/OpenChain-Project/Reference-Material/blob/master/AI-SBOM-Compliance/en/Artificial-Intelligence-System-Bill-of-Materials-Compliance-Management-Guide.md" TargetMode="External"/><Relationship Id="rId1" Type="http://schemas.openxmlformats.org/officeDocument/2006/relationships/slideLayout" Target="../slideLayouts/slideLayout2.xml"/><Relationship Id="rId5" Type="http://schemas.openxmlformats.org/officeDocument/2006/relationships/hyperlink" Target="https://github.com/OpenChain-Project/Reference-Material/issues/102" TargetMode="External"/><Relationship Id="rId4" Type="http://schemas.openxmlformats.org/officeDocument/2006/relationships/hyperlink" Target="https://github.com/OpenChain-Project/Reference-Material/issues/10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vents.linuxfoundation.org/open-compliance-summit/register/#register-now"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Europe and Asia - 2025-08-20 @ 08:30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Questions for the Community</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fontScale="85000" lnSpcReduction="10000"/>
          </a:bodyPr>
          <a:lstStyle/>
          <a:p>
            <a:pPr marL="114300" indent="0">
              <a:buNone/>
            </a:pPr>
            <a:r>
              <a:rPr lang="en-US" dirty="0"/>
              <a:t>Proposed questions for a survey – do you have any suggestions for improvement?</a:t>
            </a:r>
          </a:p>
          <a:p>
            <a:pPr marL="114300" indent="0">
              <a:buNone/>
            </a:pPr>
            <a:endParaRPr lang="en-US" dirty="0"/>
          </a:p>
          <a:p>
            <a:pPr marL="114300" indent="0">
              <a:buNone/>
            </a:pPr>
            <a:r>
              <a:rPr lang="en-US" b="1" dirty="0"/>
              <a:t>Q1: </a:t>
            </a:r>
            <a:r>
              <a:rPr lang="en-US" dirty="0"/>
              <a:t>Have you found shortfalls in ISO/IEC 5230 regarding how it addresses open source license compliance process management?</a:t>
            </a:r>
            <a:br>
              <a:rPr lang="en-US" dirty="0"/>
            </a:br>
            <a:br>
              <a:rPr lang="en-US" dirty="0"/>
            </a:br>
            <a:r>
              <a:rPr lang="en-US" b="1" dirty="0"/>
              <a:t>Q2: </a:t>
            </a:r>
            <a:r>
              <a:rPr lang="en-US" dirty="0"/>
              <a:t>Have you found shortfalls in ISO/IEC 18974 regarding how it addresses open source security assurance process management?</a:t>
            </a:r>
            <a:br>
              <a:rPr lang="en-US" dirty="0"/>
            </a:br>
            <a:br>
              <a:rPr lang="en-US" dirty="0"/>
            </a:br>
            <a:r>
              <a:rPr lang="en-US" b="1" dirty="0"/>
              <a:t>Q3: </a:t>
            </a:r>
            <a:r>
              <a:rPr lang="en-US" dirty="0"/>
              <a:t>Have you found any disconnect between the requirements of ISO/IEC 5230 and ISO/IEC 18974 that caused confusion?</a:t>
            </a:r>
            <a:br>
              <a:rPr lang="en-US" dirty="0"/>
            </a:br>
            <a:br>
              <a:rPr lang="en-US" dirty="0"/>
            </a:br>
            <a:r>
              <a:rPr lang="en-US" b="1" dirty="0"/>
              <a:t>Q4: </a:t>
            </a:r>
            <a:r>
              <a:rPr lang="en-US" dirty="0"/>
              <a:t>Have you found any disconnect between the requirements of ISO/IEC 5230 and ISO/IEC 18974 that hindered cross-adoption?</a:t>
            </a:r>
            <a:endParaRPr lang="en-JP" dirty="0"/>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p:txBody>
          <a:bodyPr>
            <a:normAutofit/>
          </a:bodyPr>
          <a:lstStyle/>
          <a:p>
            <a:pPr marL="114300" indent="0">
              <a:buNone/>
            </a:pPr>
            <a:r>
              <a:rPr lang="en-US" dirty="0"/>
              <a:t>Martin has engaged with Linux Foundation Training to update our training material:</a:t>
            </a:r>
          </a:p>
          <a:p>
            <a:r>
              <a:rPr lang="en-US" dirty="0"/>
              <a:t>LFC193 review started (not many comments / improvements suggested so far):</a:t>
            </a:r>
            <a:br>
              <a:rPr lang="en-US" dirty="0"/>
            </a:br>
            <a:r>
              <a:rPr lang="en-US" sz="1400" dirty="0">
                <a:hlinkClick r:id="rId2"/>
              </a:rPr>
              <a:t>https://lists.openchainproject.org/g/education/topic/114410124#msg844</a:t>
            </a:r>
            <a:r>
              <a:rPr lang="en-US" sz="1400" dirty="0"/>
              <a:t> </a:t>
            </a:r>
          </a:p>
          <a:p>
            <a:r>
              <a:rPr lang="en-US" dirty="0"/>
              <a:t>LFC193 md GitHub version created:</a:t>
            </a:r>
            <a:br>
              <a:rPr lang="en-US" dirty="0"/>
            </a:br>
            <a:r>
              <a:rPr lang="en-US" sz="1400" dirty="0">
                <a:hlinkClick r:id="rId3"/>
              </a:rPr>
              <a:t>https://github.com/OpenChain-Project/Reference-Material/blob/master/OpenChain-Training/en/Online-Training-Courses/LFC193%20Course%20Content/Introduction%20to%20Open%20Source%20License%20Compliance%20Management%20(LFC193).md</a:t>
            </a:r>
            <a:r>
              <a:rPr lang="en-US" sz="1400" dirty="0"/>
              <a:t> </a:t>
            </a:r>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16B9-71EF-DB2E-EA62-BAA55EA72725}"/>
              </a:ext>
            </a:extLst>
          </p:cNvPr>
          <p:cNvSpPr>
            <a:spLocks noGrp="1"/>
          </p:cNvSpPr>
          <p:nvPr>
            <p:ph type="title"/>
          </p:nvPr>
        </p:nvSpPr>
        <p:spPr/>
        <p:txBody>
          <a:bodyPr>
            <a:normAutofit fontScale="90000"/>
          </a:bodyPr>
          <a:lstStyle/>
          <a:p>
            <a:r>
              <a:rPr lang="en-JP" dirty="0"/>
              <a:t>Self-Certification Translations</a:t>
            </a:r>
          </a:p>
        </p:txBody>
      </p:sp>
      <p:sp>
        <p:nvSpPr>
          <p:cNvPr id="3" name="Text Placeholder 2">
            <a:extLst>
              <a:ext uri="{FF2B5EF4-FFF2-40B4-BE49-F238E27FC236}">
                <a16:creationId xmlns:a16="http://schemas.microsoft.com/office/drawing/2014/main" id="{DF649821-C71E-E6DD-76F2-4CD1A9E93991}"/>
              </a:ext>
            </a:extLst>
          </p:cNvPr>
          <p:cNvSpPr>
            <a:spLocks noGrp="1"/>
          </p:cNvSpPr>
          <p:nvPr>
            <p:ph type="body" idx="1"/>
          </p:nvPr>
        </p:nvSpPr>
        <p:spPr/>
        <p:txBody>
          <a:bodyPr/>
          <a:lstStyle/>
          <a:p>
            <a:pPr marL="114300" indent="0">
              <a:buNone/>
            </a:pPr>
            <a:r>
              <a:rPr lang="en-US" dirty="0"/>
              <a:t>There has been a substantial update to improve OpenChain Self-Certification on our website and from our checklists. </a:t>
            </a:r>
          </a:p>
          <a:p>
            <a:pPr marL="114300" indent="0">
              <a:buNone/>
            </a:pPr>
            <a:endParaRPr lang="en-US" dirty="0"/>
          </a:p>
          <a:p>
            <a:pPr marL="114300" indent="0">
              <a:buNone/>
            </a:pPr>
            <a:r>
              <a:rPr lang="en-US" dirty="0"/>
              <a:t>There is now a community call for help with translations to German, Japanese, Korean, Simplified Chinese and Traditional Chinese:</a:t>
            </a:r>
            <a:endParaRPr lang="en-JP" dirty="0"/>
          </a:p>
          <a:p>
            <a:pPr marL="114300" indent="0">
              <a:buNone/>
            </a:pPr>
            <a:endParaRPr lang="en-JP" dirty="0"/>
          </a:p>
          <a:p>
            <a:r>
              <a:rPr lang="en-US" dirty="0">
                <a:hlinkClick r:id="rId2"/>
              </a:rPr>
              <a:t>https://openchainproject.org/news/2025/08/18/call-for-ccollaboration-translations</a:t>
            </a:r>
            <a:r>
              <a:rPr lang="en-US" dirty="0"/>
              <a:t> </a:t>
            </a:r>
            <a:endParaRPr lang="en-JP" dirty="0"/>
          </a:p>
        </p:txBody>
      </p:sp>
      <p:pic>
        <p:nvPicPr>
          <p:cNvPr id="4" name="Picture 3">
            <a:extLst>
              <a:ext uri="{FF2B5EF4-FFF2-40B4-BE49-F238E27FC236}">
                <a16:creationId xmlns:a16="http://schemas.microsoft.com/office/drawing/2014/main" id="{26CE6D45-C603-B434-86C1-523BF99A4742}"/>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422879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Open Compliance Summit – Call for Papers Closed</a:t>
            </a:r>
          </a:p>
          <a:p>
            <a:pPr marL="342900">
              <a:spcAft>
                <a:spcPts val="1200"/>
              </a:spcAft>
              <a:buSzPct val="100000"/>
              <a:buFont typeface="+mj-lt"/>
              <a:buAutoNum type="arabicPeriod"/>
            </a:pPr>
            <a:r>
              <a:rPr lang="en-US" dirty="0"/>
              <a:t>AI Compliance Guide – Public Call for Comments Closed</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p:txBody>
          <a:bodyPr>
            <a:normAutofit fontScale="85000" lnSpcReduction="20000"/>
          </a:bodyPr>
          <a:lstStyle/>
          <a:p>
            <a:pPr>
              <a:buFont typeface="+mj-lt"/>
              <a:buAutoNum type="arabicPeriod"/>
            </a:pPr>
            <a:r>
              <a:rPr lang="en-US" dirty="0"/>
              <a:t>Recording of our North America / Europe Meeting last week:</a:t>
            </a:r>
            <a:br>
              <a:rPr lang="en-US" dirty="0"/>
            </a:br>
            <a:r>
              <a:rPr lang="en-US" sz="1500" dirty="0">
                <a:hlinkClick r:id="rId2"/>
              </a:rPr>
              <a:t>https://openchainproject.org/news/2025/08/15/recording-openchain-monthly-na-eu-2025-08-13</a:t>
            </a:r>
            <a:r>
              <a:rPr lang="en-US" sz="1500" dirty="0"/>
              <a:t> </a:t>
            </a:r>
          </a:p>
          <a:p>
            <a:pPr>
              <a:buFont typeface="+mj-lt"/>
              <a:buAutoNum type="arabicPeriod"/>
            </a:pPr>
            <a:endParaRPr lang="en-US" dirty="0"/>
          </a:p>
          <a:p>
            <a:pPr>
              <a:buFont typeface="+mj-lt"/>
              <a:buAutoNum type="arabicPeriod"/>
            </a:pPr>
            <a:r>
              <a:rPr lang="en-US" dirty="0"/>
              <a:t>CJ CGV (Korea’s largest Cinema Company) Announces An ISO/IEC 5230 Conformant Program:</a:t>
            </a:r>
            <a:br>
              <a:rPr lang="en-US" dirty="0"/>
            </a:br>
            <a:r>
              <a:rPr lang="en-US" sz="1300" dirty="0">
                <a:hlinkClick r:id="rId3"/>
              </a:rPr>
              <a:t>https://openchainproject.org/news/2025/07/30/cj-cgv-iso5230-conformant</a:t>
            </a:r>
            <a:r>
              <a:rPr lang="en-US" sz="1300" dirty="0"/>
              <a:t> </a:t>
            </a:r>
          </a:p>
          <a:p>
            <a:pPr>
              <a:buFont typeface="+mj-lt"/>
              <a:buAutoNum type="arabicPeriod"/>
            </a:pPr>
            <a:endParaRPr lang="en-US" dirty="0"/>
          </a:p>
          <a:p>
            <a:pPr>
              <a:buFont typeface="+mj-lt"/>
              <a:buAutoNum type="arabicPeriod"/>
            </a:pPr>
            <a:r>
              <a:rPr lang="en-US" dirty="0"/>
              <a:t>Webinar: Unlocking Potential – Case Study on ZF’s ISO/IEC 5230 Certification:</a:t>
            </a:r>
            <a:br>
              <a:rPr lang="en-US" dirty="0"/>
            </a:br>
            <a:r>
              <a:rPr lang="en-US" sz="1300" dirty="0">
                <a:hlinkClick r:id="rId4"/>
              </a:rPr>
              <a:t>https://openchainproject.org/news/2025/07/31/zf-webinar</a:t>
            </a:r>
            <a:r>
              <a:rPr lang="en-US" sz="1300" dirty="0"/>
              <a:t> </a:t>
            </a:r>
          </a:p>
          <a:p>
            <a:pPr>
              <a:buFont typeface="+mj-lt"/>
              <a:buAutoNum type="arabicPeriod"/>
            </a:pPr>
            <a:r>
              <a:rPr lang="en-US" dirty="0"/>
              <a:t>Webinar: Understanding the CHAOSS Project:</a:t>
            </a:r>
            <a:br>
              <a:rPr lang="en-US" dirty="0"/>
            </a:br>
            <a:r>
              <a:rPr lang="en-US" sz="1300" dirty="0">
                <a:hlinkClick r:id="rId5"/>
              </a:rPr>
              <a:t>https://openchainproject.org/news/2025/08/15/webinar-chaoss-project</a:t>
            </a:r>
            <a:r>
              <a:rPr lang="en-US" sz="1300" dirty="0"/>
              <a:t> </a:t>
            </a:r>
          </a:p>
          <a:p>
            <a:pPr>
              <a:buFont typeface="+mj-lt"/>
              <a:buAutoNum type="arabicPeriod"/>
            </a:pPr>
            <a:r>
              <a:rPr lang="en-US" dirty="0"/>
              <a:t>Recording: OpenChain Mini-Summit @ Open Source Summit North America:</a:t>
            </a:r>
            <a:br>
              <a:rPr lang="en-US" dirty="0"/>
            </a:br>
            <a:r>
              <a:rPr lang="en-US" sz="1300" dirty="0">
                <a:hlinkClick r:id="rId6"/>
              </a:rPr>
              <a:t>https://openchainproject.org/news/2025/07/31/openchain-ossna-2025</a:t>
            </a:r>
            <a:r>
              <a:rPr lang="en-US" sz="1300" dirty="0"/>
              <a:t> </a:t>
            </a:r>
          </a:p>
          <a:p>
            <a:pPr>
              <a:buFont typeface="+mj-lt"/>
              <a:buAutoNum type="arabicPeriod"/>
            </a:pPr>
            <a:endParaRPr lang="en-US" dirty="0"/>
          </a:p>
          <a:p>
            <a:pPr>
              <a:buFont typeface="+mj-lt"/>
              <a:buAutoNum type="arabicPeriod"/>
            </a:pPr>
            <a:r>
              <a:rPr lang="en-US" dirty="0"/>
              <a:t>New Handbook for Software Supply Chain Security in the Telco Industry:</a:t>
            </a:r>
            <a:br>
              <a:rPr lang="en-US" dirty="0"/>
            </a:br>
            <a:r>
              <a:rPr lang="en-US" sz="1200" dirty="0">
                <a:hlinkClick r:id="rId7"/>
              </a:rPr>
              <a:t>https://openchainproject.org/news/2025/07/23/telco-handbook</a:t>
            </a:r>
            <a:r>
              <a:rPr lang="en-US" sz="1200" dirty="0"/>
              <a:t> </a:t>
            </a:r>
            <a:endParaRPr lang="en-US" dirty="0"/>
          </a:p>
          <a:p>
            <a:pPr>
              <a:buFont typeface="+mj-lt"/>
              <a:buAutoNum type="arabicPeriod"/>
            </a:pPr>
            <a:endParaRPr lang="en-JP" dirty="0"/>
          </a:p>
        </p:txBody>
      </p:sp>
    </p:spTree>
    <p:extLst>
      <p:ext uri="{BB962C8B-B14F-4D97-AF65-F5344CB8AC3E}">
        <p14:creationId xmlns:p14="http://schemas.microsoft.com/office/powerpoint/2010/main" val="5322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12754D2-94A5-BF22-83DC-8F50EFBFBFE2}"/>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FE493B76-D00D-49B9-81FE-30B6CDB276AD}"/>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AI Compliance Guide</a:t>
            </a:r>
            <a:endParaRPr dirty="0"/>
          </a:p>
        </p:txBody>
      </p:sp>
    </p:spTree>
    <p:extLst>
      <p:ext uri="{BB962C8B-B14F-4D97-AF65-F5344CB8AC3E}">
        <p14:creationId xmlns:p14="http://schemas.microsoft.com/office/powerpoint/2010/main" val="30776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D48A-4A57-9DC2-FE15-A410BD93090B}"/>
              </a:ext>
            </a:extLst>
          </p:cNvPr>
          <p:cNvSpPr>
            <a:spLocks noGrp="1"/>
          </p:cNvSpPr>
          <p:nvPr>
            <p:ph type="title"/>
          </p:nvPr>
        </p:nvSpPr>
        <p:spPr/>
        <p:txBody>
          <a:bodyPr>
            <a:normAutofit fontScale="90000"/>
          </a:bodyPr>
          <a:lstStyle/>
          <a:p>
            <a:r>
              <a:rPr lang="en-JP" dirty="0"/>
              <a:t>Public Comment Period Ended – Next Steps</a:t>
            </a:r>
          </a:p>
        </p:txBody>
      </p:sp>
      <p:sp>
        <p:nvSpPr>
          <p:cNvPr id="3" name="Text Placeholder 2">
            <a:extLst>
              <a:ext uri="{FF2B5EF4-FFF2-40B4-BE49-F238E27FC236}">
                <a16:creationId xmlns:a16="http://schemas.microsoft.com/office/drawing/2014/main" id="{FDC91E5C-5B78-2877-E9FF-9DB368C0708F}"/>
              </a:ext>
            </a:extLst>
          </p:cNvPr>
          <p:cNvSpPr>
            <a:spLocks noGrp="1"/>
          </p:cNvSpPr>
          <p:nvPr>
            <p:ph type="body" idx="1"/>
          </p:nvPr>
        </p:nvSpPr>
        <p:spPr/>
        <p:txBody>
          <a:bodyPr>
            <a:normAutofit fontScale="85000" lnSpcReduction="20000"/>
          </a:bodyPr>
          <a:lstStyle/>
          <a:p>
            <a:r>
              <a:rPr lang="en-US" dirty="0"/>
              <a:t>The OpenChain AI Work Group collaboratively produced a draft guide to identify key process points for a quality AI compliance program:</a:t>
            </a:r>
            <a:br>
              <a:rPr lang="en-US" dirty="0"/>
            </a:br>
            <a:r>
              <a:rPr lang="en-US" sz="1400" dirty="0">
                <a:hlinkClick r:id="rId2"/>
              </a:rPr>
              <a:t>https://github.com/OpenChain-Project/Reference-Material/blob/master/AI-SBOM-Compliance/en/Artificial-Intelligence-System-Bill-of-Materials-Compliance-Management-Guide.md</a:t>
            </a:r>
            <a:r>
              <a:rPr lang="en-US" sz="1400" dirty="0"/>
              <a:t> </a:t>
            </a:r>
          </a:p>
          <a:p>
            <a:pPr marL="114300" indent="0">
              <a:buNone/>
            </a:pPr>
            <a:endParaRPr lang="en-US" dirty="0"/>
          </a:p>
          <a:p>
            <a:r>
              <a:rPr lang="en-US" dirty="0"/>
              <a:t>The Public Comment period ended on 2025-08-18 at 11:00 UTC:</a:t>
            </a:r>
            <a:br>
              <a:rPr lang="en-US" dirty="0"/>
            </a:br>
            <a:r>
              <a:rPr lang="en-US" sz="1400" dirty="0">
                <a:hlinkClick r:id="rId3"/>
              </a:rPr>
              <a:t>https://openchainproject.org/news/2025/07/07/public-comments-ai-system-bill-of-materials</a:t>
            </a:r>
            <a:r>
              <a:rPr lang="en-US" sz="1400" dirty="0"/>
              <a:t> </a:t>
            </a:r>
          </a:p>
          <a:p>
            <a:endParaRPr lang="en-US" dirty="0"/>
          </a:p>
          <a:p>
            <a:pPr marL="114300" indent="0">
              <a:buNone/>
            </a:pPr>
            <a:r>
              <a:rPr lang="en-US" b="1" dirty="0"/>
              <a:t>Next Steps:</a:t>
            </a:r>
          </a:p>
          <a:p>
            <a:r>
              <a:rPr lang="en-US" dirty="0"/>
              <a:t>The AI Work Group, Governing Board, Steering Committee will review comments received: </a:t>
            </a:r>
          </a:p>
          <a:p>
            <a:pPr lvl="1"/>
            <a:r>
              <a:rPr lang="en-US" sz="1300" dirty="0">
                <a:hlinkClick r:id="rId4"/>
              </a:rPr>
              <a:t>[Improvement] Suggestion for Section 3.6 (Transparency obligations) of the AI SBOM Guide </a:t>
            </a:r>
            <a:br>
              <a:rPr lang="en-US" sz="1300" dirty="0"/>
            </a:br>
            <a:r>
              <a:rPr lang="en-US" sz="1300" dirty="0"/>
              <a:t>and </a:t>
            </a:r>
            <a:br>
              <a:rPr lang="en-US" sz="1300" dirty="0"/>
            </a:br>
            <a:r>
              <a:rPr lang="en-US" sz="1300" dirty="0">
                <a:hlinkClick r:id="rId5"/>
              </a:rPr>
              <a:t>[Improvement] [AI-SBOM-Compliance] In section 3.8 "Effectively Resourced," I would like to request the requirement for "executive signature."</a:t>
            </a:r>
            <a:endParaRPr lang="en-US" sz="1300" dirty="0"/>
          </a:p>
          <a:p>
            <a:r>
              <a:rPr lang="en-US" dirty="0"/>
              <a:t>The Governing Board will determine a release date for the guide.</a:t>
            </a:r>
            <a:endParaRPr lang="en-JP" dirty="0"/>
          </a:p>
        </p:txBody>
      </p:sp>
    </p:spTree>
    <p:extLst>
      <p:ext uri="{BB962C8B-B14F-4D97-AF65-F5344CB8AC3E}">
        <p14:creationId xmlns:p14="http://schemas.microsoft.com/office/powerpoint/2010/main" val="405162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7747B2F1-F7E4-61CE-CB83-F5E4F8753FBD}"/>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4A769F64-2645-AB17-7EA0-0EE922D30E83}"/>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 Compliance Summit</a:t>
            </a:r>
            <a:endParaRPr dirty="0"/>
          </a:p>
        </p:txBody>
      </p:sp>
    </p:spTree>
    <p:extLst>
      <p:ext uri="{BB962C8B-B14F-4D97-AF65-F5344CB8AC3E}">
        <p14:creationId xmlns:p14="http://schemas.microsoft.com/office/powerpoint/2010/main" val="79208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DFE7C-6DA2-3260-D4DF-7B645BA1823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7BA54F-B8D5-8565-D676-21F1D4F4225B}"/>
              </a:ext>
            </a:extLst>
          </p:cNvPr>
          <p:cNvSpPr>
            <a:spLocks noGrp="1"/>
          </p:cNvSpPr>
          <p:nvPr>
            <p:ph type="body" idx="1"/>
          </p:nvPr>
        </p:nvSpPr>
        <p:spPr>
          <a:xfrm>
            <a:off x="280350" y="1878676"/>
            <a:ext cx="8520600" cy="2726773"/>
          </a:xfrm>
        </p:spPr>
        <p:txBody>
          <a:bodyPr>
            <a:normAutofit fontScale="92500" lnSpcReduction="20000"/>
          </a:bodyPr>
          <a:lstStyle/>
          <a:p>
            <a:pPr marL="114300" indent="0" algn="ctr">
              <a:buNone/>
            </a:pPr>
            <a:r>
              <a:rPr lang="en-US" dirty="0"/>
              <a:t>Call For Papers Closed: </a:t>
            </a:r>
            <a:r>
              <a:rPr lang="en-US" b="1" dirty="0"/>
              <a:t>Sunday, August 17 at 23:59 JST (UTC+9)</a:t>
            </a:r>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r>
              <a:rPr lang="en-US" b="1" dirty="0"/>
              <a:t>91% increase in submissions from last year</a:t>
            </a:r>
          </a:p>
          <a:p>
            <a:pPr marL="114300" indent="0" algn="ctr">
              <a:buNone/>
            </a:pPr>
            <a:endParaRPr lang="en-US" b="1" dirty="0"/>
          </a:p>
          <a:p>
            <a:pPr marL="114300" indent="0" algn="ctr">
              <a:buNone/>
            </a:pPr>
            <a:r>
              <a:rPr lang="en-US" b="1" dirty="0"/>
              <a:t>Attend:</a:t>
            </a:r>
            <a:br>
              <a:rPr lang="en-US" b="1" dirty="0"/>
            </a:br>
            <a:r>
              <a:rPr lang="en-US" b="1" dirty="0">
                <a:hlinkClick r:id="rId2"/>
              </a:rPr>
              <a:t>https://events.linuxfoundation.org/open-compliance-summit/register/#register-now</a:t>
            </a:r>
            <a:r>
              <a:rPr lang="en-US" b="1" dirty="0"/>
              <a:t> </a:t>
            </a:r>
          </a:p>
        </p:txBody>
      </p:sp>
      <p:pic>
        <p:nvPicPr>
          <p:cNvPr id="5" name="Picture 4" descr="A red background with white text&#10;&#10;AI-generated content may be incorrect.">
            <a:extLst>
              <a:ext uri="{FF2B5EF4-FFF2-40B4-BE49-F238E27FC236}">
                <a16:creationId xmlns:a16="http://schemas.microsoft.com/office/drawing/2014/main" id="{F75FE30B-8542-01EB-5EDA-5F5BD10F5D8B}"/>
              </a:ext>
            </a:extLst>
          </p:cNvPr>
          <p:cNvPicPr>
            <a:picLocks noChangeAspect="1"/>
          </p:cNvPicPr>
          <p:nvPr/>
        </p:nvPicPr>
        <p:blipFill>
          <a:blip r:embed="rId3"/>
          <a:stretch>
            <a:fillRect/>
          </a:stretch>
        </p:blipFill>
        <p:spPr>
          <a:xfrm>
            <a:off x="0" y="0"/>
            <a:ext cx="9144000" cy="1783458"/>
          </a:xfrm>
          <a:prstGeom prst="rect">
            <a:avLst/>
          </a:prstGeom>
        </p:spPr>
      </p:pic>
      <p:pic>
        <p:nvPicPr>
          <p:cNvPr id="7" name="Picture 6" descr="A close up of a list&#10;&#10;AI-generated content may be incorrect.">
            <a:extLst>
              <a:ext uri="{FF2B5EF4-FFF2-40B4-BE49-F238E27FC236}">
                <a16:creationId xmlns:a16="http://schemas.microsoft.com/office/drawing/2014/main" id="{7994C373-A5C5-F9D0-4600-A67AA7B0196E}"/>
              </a:ext>
            </a:extLst>
          </p:cNvPr>
          <p:cNvPicPr>
            <a:picLocks noChangeAspect="1"/>
          </p:cNvPicPr>
          <p:nvPr/>
        </p:nvPicPr>
        <p:blipFill>
          <a:blip r:embed="rId4"/>
          <a:srcRect t="33889"/>
          <a:stretch>
            <a:fillRect/>
          </a:stretch>
        </p:blipFill>
        <p:spPr>
          <a:xfrm>
            <a:off x="1262095" y="2302163"/>
            <a:ext cx="6619810" cy="1154545"/>
          </a:xfrm>
          <a:prstGeom prst="rect">
            <a:avLst/>
          </a:prstGeom>
        </p:spPr>
      </p:pic>
    </p:spTree>
    <p:extLst>
      <p:ext uri="{BB962C8B-B14F-4D97-AF65-F5344CB8AC3E}">
        <p14:creationId xmlns:p14="http://schemas.microsoft.com/office/powerpoint/2010/main" val="40796459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861</Words>
  <Application>Microsoft Macintosh PowerPoint</Application>
  <PresentationFormat>On-screen Show (16:9)</PresentationFormat>
  <Paragraphs>61</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 Medium</vt:lpstr>
      <vt:lpstr>Arial</vt:lpstr>
      <vt:lpstr>Roboto Slab Light</vt:lpstr>
      <vt:lpstr>Roboto</vt:lpstr>
      <vt:lpstr>Linux Foundation EU Theme 2023</vt:lpstr>
      <vt:lpstr>OpenChain Monthly Meeting: Spec, Education + More</vt:lpstr>
      <vt:lpstr>Anti-Trust Policy Notice</vt:lpstr>
      <vt:lpstr>Agenda</vt:lpstr>
      <vt:lpstr>OpenChain Project News</vt:lpstr>
      <vt:lpstr>General Project News</vt:lpstr>
      <vt:lpstr>AI Compliance Guide</vt:lpstr>
      <vt:lpstr>Public Comment Period Ended – Next Steps</vt:lpstr>
      <vt:lpstr>Open Compliance Summit</vt:lpstr>
      <vt:lpstr>PowerPoint Presentation</vt:lpstr>
      <vt:lpstr>Specification Work Group</vt:lpstr>
      <vt:lpstr>Questions for the Community</vt:lpstr>
      <vt:lpstr>Education Work Group</vt:lpstr>
      <vt:lpstr>Update and Next Steps – Training Material</vt:lpstr>
      <vt:lpstr>Self-Certification Translations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55</cp:revision>
  <dcterms:modified xsi:type="dcterms:W3CDTF">2025-08-20T07:04:08Z</dcterms:modified>
</cp:coreProperties>
</file>