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64" r:id="rId1"/>
  </p:sldMasterIdLst>
  <p:notesMasterIdLst>
    <p:notesMasterId r:id="rId21"/>
  </p:notesMasterIdLst>
  <p:sldIdLst>
    <p:sldId id="257" r:id="rId2"/>
    <p:sldId id="269" r:id="rId3"/>
    <p:sldId id="270" r:id="rId4"/>
    <p:sldId id="271" r:id="rId5"/>
    <p:sldId id="635" r:id="rId6"/>
    <p:sldId id="641" r:id="rId7"/>
    <p:sldId id="280" r:id="rId8"/>
    <p:sldId id="640" r:id="rId9"/>
    <p:sldId id="637" r:id="rId10"/>
    <p:sldId id="630" r:id="rId11"/>
    <p:sldId id="275" r:id="rId12"/>
    <p:sldId id="638" r:id="rId13"/>
    <p:sldId id="284" r:id="rId14"/>
    <p:sldId id="276" r:id="rId15"/>
    <p:sldId id="639" r:id="rId16"/>
    <p:sldId id="285" r:id="rId17"/>
    <p:sldId id="278" r:id="rId18"/>
    <p:sldId id="279" r:id="rId19"/>
    <p:sldId id="267" r:id="rId2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0"/>
    <p:restoredTop sz="94694"/>
  </p:normalViewPr>
  <p:slideViewPr>
    <p:cSldViewPr snapToGrid="0">
      <p:cViewPr varScale="1">
        <p:scale>
          <a:sx n="161" d="100"/>
          <a:sy n="161" d="100"/>
        </p:scale>
        <p:origin x="784" y="20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144aaa0767c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144aaa0767c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235108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46cbe31ecc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46cbe31ecc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605997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007984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668418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46cbe31ecc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46cbe31ecc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333113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27782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989277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46cbe31ecc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46cbe31ecc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662914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46cbe31ecc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46cbe31ecc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230515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144aaa0767c_0_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144aaa0767c_0_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946289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606907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46cbe31ecc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46cbe31ecc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564693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873923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133377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816640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956799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5471454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Dark 1">
  <p:cSld name="TITLE_3">
    <p:bg>
      <p:bgPr>
        <a:gradFill>
          <a:gsLst>
            <a:gs pos="0">
              <a:srgbClr val="42B0FF"/>
            </a:gs>
            <a:gs pos="100000">
              <a:srgbClr val="076EB8"/>
            </a:gs>
          </a:gsLst>
          <a:lin ang="13500032" scaled="0"/>
        </a:gradFill>
        <a:effectLst/>
      </p:bgPr>
    </p:bg>
    <p:spTree>
      <p:nvGrpSpPr>
        <p:cNvPr id="1" name="Shape 28"/>
        <p:cNvGrpSpPr/>
        <p:nvPr/>
      </p:nvGrpSpPr>
      <p:grpSpPr>
        <a:xfrm>
          <a:off x="0" y="0"/>
          <a:ext cx="0" cy="0"/>
          <a:chOff x="0" y="0"/>
          <a:chExt cx="0" cy="0"/>
        </a:xfrm>
      </p:grpSpPr>
      <p:sp>
        <p:nvSpPr>
          <p:cNvPr id="29" name="Google Shape;29;p4"/>
          <p:cNvSpPr txBox="1">
            <a:spLocks noGrp="1"/>
          </p:cNvSpPr>
          <p:nvPr>
            <p:ph type="ctrTitle"/>
          </p:nvPr>
        </p:nvSpPr>
        <p:spPr>
          <a:xfrm>
            <a:off x="598100" y="1226378"/>
            <a:ext cx="5533500" cy="1894500"/>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lt1"/>
              </a:buClr>
              <a:buSzPts val="4200"/>
              <a:buNone/>
              <a:defRPr sz="4200">
                <a:solidFill>
                  <a:schemeClr val="lt1"/>
                </a:solidFill>
              </a:defRPr>
            </a:lvl1pPr>
            <a:lvl2pPr lvl="1" rtl="0">
              <a:spcBef>
                <a:spcPts val="0"/>
              </a:spcBef>
              <a:spcAft>
                <a:spcPts val="0"/>
              </a:spcAft>
              <a:buClr>
                <a:schemeClr val="lt1"/>
              </a:buClr>
              <a:buSzPts val="4200"/>
              <a:buNone/>
              <a:defRPr sz="4200">
                <a:solidFill>
                  <a:schemeClr val="lt1"/>
                </a:solidFill>
              </a:defRPr>
            </a:lvl2pPr>
            <a:lvl3pPr lvl="2" rtl="0">
              <a:spcBef>
                <a:spcPts val="0"/>
              </a:spcBef>
              <a:spcAft>
                <a:spcPts val="0"/>
              </a:spcAft>
              <a:buClr>
                <a:schemeClr val="lt1"/>
              </a:buClr>
              <a:buSzPts val="4200"/>
              <a:buNone/>
              <a:defRPr sz="4200">
                <a:solidFill>
                  <a:schemeClr val="lt1"/>
                </a:solidFill>
              </a:defRPr>
            </a:lvl3pPr>
            <a:lvl4pPr lvl="3" rtl="0">
              <a:spcBef>
                <a:spcPts val="0"/>
              </a:spcBef>
              <a:spcAft>
                <a:spcPts val="0"/>
              </a:spcAft>
              <a:buClr>
                <a:schemeClr val="lt1"/>
              </a:buClr>
              <a:buSzPts val="4200"/>
              <a:buNone/>
              <a:defRPr sz="4200">
                <a:solidFill>
                  <a:schemeClr val="lt1"/>
                </a:solidFill>
              </a:defRPr>
            </a:lvl4pPr>
            <a:lvl5pPr lvl="4" rtl="0">
              <a:spcBef>
                <a:spcPts val="0"/>
              </a:spcBef>
              <a:spcAft>
                <a:spcPts val="0"/>
              </a:spcAft>
              <a:buClr>
                <a:schemeClr val="lt1"/>
              </a:buClr>
              <a:buSzPts val="4200"/>
              <a:buNone/>
              <a:defRPr sz="4200">
                <a:solidFill>
                  <a:schemeClr val="lt1"/>
                </a:solidFill>
              </a:defRPr>
            </a:lvl5pPr>
            <a:lvl6pPr lvl="5" rtl="0">
              <a:spcBef>
                <a:spcPts val="0"/>
              </a:spcBef>
              <a:spcAft>
                <a:spcPts val="0"/>
              </a:spcAft>
              <a:buClr>
                <a:schemeClr val="lt1"/>
              </a:buClr>
              <a:buSzPts val="4200"/>
              <a:buNone/>
              <a:defRPr sz="4200">
                <a:solidFill>
                  <a:schemeClr val="lt1"/>
                </a:solidFill>
              </a:defRPr>
            </a:lvl6pPr>
            <a:lvl7pPr lvl="6" rtl="0">
              <a:spcBef>
                <a:spcPts val="0"/>
              </a:spcBef>
              <a:spcAft>
                <a:spcPts val="0"/>
              </a:spcAft>
              <a:buClr>
                <a:schemeClr val="lt1"/>
              </a:buClr>
              <a:buSzPts val="4200"/>
              <a:buNone/>
              <a:defRPr sz="4200">
                <a:solidFill>
                  <a:schemeClr val="lt1"/>
                </a:solidFill>
              </a:defRPr>
            </a:lvl7pPr>
            <a:lvl8pPr lvl="7" rtl="0">
              <a:spcBef>
                <a:spcPts val="0"/>
              </a:spcBef>
              <a:spcAft>
                <a:spcPts val="0"/>
              </a:spcAft>
              <a:buClr>
                <a:schemeClr val="lt1"/>
              </a:buClr>
              <a:buSzPts val="4200"/>
              <a:buNone/>
              <a:defRPr sz="4200">
                <a:solidFill>
                  <a:schemeClr val="lt1"/>
                </a:solidFill>
              </a:defRPr>
            </a:lvl8pPr>
            <a:lvl9pPr lvl="8" rtl="0">
              <a:spcBef>
                <a:spcPts val="0"/>
              </a:spcBef>
              <a:spcAft>
                <a:spcPts val="0"/>
              </a:spcAft>
              <a:buClr>
                <a:schemeClr val="lt1"/>
              </a:buClr>
              <a:buSzPts val="4200"/>
              <a:buNone/>
              <a:defRPr sz="4200">
                <a:solidFill>
                  <a:schemeClr val="lt1"/>
                </a:solidFill>
              </a:defRPr>
            </a:lvl9pPr>
          </a:lstStyle>
          <a:p>
            <a:endParaRPr/>
          </a:p>
        </p:txBody>
      </p:sp>
      <p:sp>
        <p:nvSpPr>
          <p:cNvPr id="30" name="Google Shape;30;p4"/>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Clr>
                <a:schemeClr val="lt1"/>
              </a:buClr>
              <a:buSzPts val="2100"/>
              <a:buNone/>
              <a:defRPr sz="2100">
                <a:solidFill>
                  <a:schemeClr val="lt1"/>
                </a:solidFill>
              </a:defRPr>
            </a:lvl1pPr>
            <a:lvl2pPr lvl="1" rtl="0">
              <a:lnSpc>
                <a:spcPct val="100000"/>
              </a:lnSpc>
              <a:spcBef>
                <a:spcPts val="0"/>
              </a:spcBef>
              <a:spcAft>
                <a:spcPts val="0"/>
              </a:spcAft>
              <a:buClr>
                <a:schemeClr val="lt1"/>
              </a:buClr>
              <a:buSzPts val="2100"/>
              <a:buNone/>
              <a:defRPr sz="2100">
                <a:solidFill>
                  <a:schemeClr val="lt1"/>
                </a:solidFill>
              </a:defRPr>
            </a:lvl2pPr>
            <a:lvl3pPr lvl="2" rtl="0">
              <a:lnSpc>
                <a:spcPct val="100000"/>
              </a:lnSpc>
              <a:spcBef>
                <a:spcPts val="0"/>
              </a:spcBef>
              <a:spcAft>
                <a:spcPts val="0"/>
              </a:spcAft>
              <a:buClr>
                <a:schemeClr val="lt1"/>
              </a:buClr>
              <a:buSzPts val="2100"/>
              <a:buNone/>
              <a:defRPr sz="2100">
                <a:solidFill>
                  <a:schemeClr val="lt1"/>
                </a:solidFill>
              </a:defRPr>
            </a:lvl3pPr>
            <a:lvl4pPr lvl="3" rtl="0">
              <a:lnSpc>
                <a:spcPct val="100000"/>
              </a:lnSpc>
              <a:spcBef>
                <a:spcPts val="0"/>
              </a:spcBef>
              <a:spcAft>
                <a:spcPts val="0"/>
              </a:spcAft>
              <a:buClr>
                <a:schemeClr val="lt1"/>
              </a:buClr>
              <a:buSzPts val="2100"/>
              <a:buNone/>
              <a:defRPr sz="2100">
                <a:solidFill>
                  <a:schemeClr val="lt1"/>
                </a:solidFill>
              </a:defRPr>
            </a:lvl4pPr>
            <a:lvl5pPr lvl="4" rtl="0">
              <a:lnSpc>
                <a:spcPct val="100000"/>
              </a:lnSpc>
              <a:spcBef>
                <a:spcPts val="0"/>
              </a:spcBef>
              <a:spcAft>
                <a:spcPts val="0"/>
              </a:spcAft>
              <a:buClr>
                <a:schemeClr val="lt1"/>
              </a:buClr>
              <a:buSzPts val="2100"/>
              <a:buNone/>
              <a:defRPr sz="2100">
                <a:solidFill>
                  <a:schemeClr val="lt1"/>
                </a:solidFill>
              </a:defRPr>
            </a:lvl5pPr>
            <a:lvl6pPr lvl="5" rtl="0">
              <a:lnSpc>
                <a:spcPct val="100000"/>
              </a:lnSpc>
              <a:spcBef>
                <a:spcPts val="0"/>
              </a:spcBef>
              <a:spcAft>
                <a:spcPts val="0"/>
              </a:spcAft>
              <a:buClr>
                <a:schemeClr val="lt1"/>
              </a:buClr>
              <a:buSzPts val="2100"/>
              <a:buNone/>
              <a:defRPr sz="2100">
                <a:solidFill>
                  <a:schemeClr val="lt1"/>
                </a:solidFill>
              </a:defRPr>
            </a:lvl6pPr>
            <a:lvl7pPr lvl="6" rtl="0">
              <a:lnSpc>
                <a:spcPct val="100000"/>
              </a:lnSpc>
              <a:spcBef>
                <a:spcPts val="0"/>
              </a:spcBef>
              <a:spcAft>
                <a:spcPts val="0"/>
              </a:spcAft>
              <a:buClr>
                <a:schemeClr val="lt1"/>
              </a:buClr>
              <a:buSzPts val="2100"/>
              <a:buNone/>
              <a:defRPr sz="2100">
                <a:solidFill>
                  <a:schemeClr val="lt1"/>
                </a:solidFill>
              </a:defRPr>
            </a:lvl7pPr>
            <a:lvl8pPr lvl="7" rtl="0">
              <a:lnSpc>
                <a:spcPct val="100000"/>
              </a:lnSpc>
              <a:spcBef>
                <a:spcPts val="0"/>
              </a:spcBef>
              <a:spcAft>
                <a:spcPts val="0"/>
              </a:spcAft>
              <a:buClr>
                <a:schemeClr val="lt1"/>
              </a:buClr>
              <a:buSzPts val="2100"/>
              <a:buNone/>
              <a:defRPr sz="2100">
                <a:solidFill>
                  <a:schemeClr val="lt1"/>
                </a:solidFill>
              </a:defRPr>
            </a:lvl8pPr>
            <a:lvl9pPr lvl="8" rtl="0">
              <a:lnSpc>
                <a:spcPct val="100000"/>
              </a:lnSpc>
              <a:spcBef>
                <a:spcPts val="0"/>
              </a:spcBef>
              <a:spcAft>
                <a:spcPts val="0"/>
              </a:spcAft>
              <a:buClr>
                <a:schemeClr val="lt1"/>
              </a:buClr>
              <a:buSzPts val="2100"/>
              <a:buNone/>
              <a:defRPr sz="2100">
                <a:solidFill>
                  <a:schemeClr val="lt1"/>
                </a:solidFill>
              </a:defRPr>
            </a:lvl9pPr>
          </a:lstStyle>
          <a:p>
            <a:endParaRPr/>
          </a:p>
        </p:txBody>
      </p:sp>
      <p:pic>
        <p:nvPicPr>
          <p:cNvPr id="31" name="Google Shape;31;p4"/>
          <p:cNvPicPr preferRelativeResize="0"/>
          <p:nvPr/>
        </p:nvPicPr>
        <p:blipFill>
          <a:blip r:embed="rId2">
            <a:alphaModFix/>
          </a:blip>
          <a:stretch>
            <a:fillRect/>
          </a:stretch>
        </p:blipFill>
        <p:spPr>
          <a:xfrm rot="5400000">
            <a:off x="8312352" y="4301684"/>
            <a:ext cx="844843" cy="838800"/>
          </a:xfrm>
          <a:prstGeom prst="rect">
            <a:avLst/>
          </a:prstGeom>
          <a:noFill/>
          <a:ln>
            <a:noFill/>
          </a:ln>
        </p:spPr>
      </p:pic>
      <p:sp>
        <p:nvSpPr>
          <p:cNvPr id="32" name="Google Shape;32;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33" name="Google Shape;33;p4"/>
          <p:cNvSpPr/>
          <p:nvPr/>
        </p:nvSpPr>
        <p:spPr>
          <a:xfrm>
            <a:off x="8208900" y="0"/>
            <a:ext cx="935100" cy="935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4" name="Google Shape;34;p4"/>
          <p:cNvPicPr preferRelativeResize="0"/>
          <p:nvPr/>
        </p:nvPicPr>
        <p:blipFill>
          <a:blip r:embed="rId3">
            <a:alphaModFix/>
          </a:blip>
          <a:stretch>
            <a:fillRect/>
          </a:stretch>
        </p:blipFill>
        <p:spPr>
          <a:xfrm>
            <a:off x="7273800" y="3350"/>
            <a:ext cx="935100" cy="928411"/>
          </a:xfrm>
          <a:prstGeom prst="rect">
            <a:avLst/>
          </a:prstGeom>
          <a:noFill/>
          <a:ln>
            <a:noFill/>
          </a:ln>
        </p:spPr>
      </p:pic>
      <p:pic>
        <p:nvPicPr>
          <p:cNvPr id="35" name="Google Shape;35;p4"/>
          <p:cNvPicPr preferRelativeResize="0"/>
          <p:nvPr/>
        </p:nvPicPr>
        <p:blipFill>
          <a:blip r:embed="rId4">
            <a:alphaModFix/>
          </a:blip>
          <a:stretch>
            <a:fillRect/>
          </a:stretch>
        </p:blipFill>
        <p:spPr>
          <a:xfrm>
            <a:off x="705588" y="4235030"/>
            <a:ext cx="1194674" cy="393600"/>
          </a:xfrm>
          <a:prstGeom prst="rect">
            <a:avLst/>
          </a:prstGeom>
          <a:noFill/>
          <a:ln>
            <a:noFill/>
          </a:ln>
        </p:spPr>
      </p:pic>
      <p:pic>
        <p:nvPicPr>
          <p:cNvPr id="2" name="Picture 1">
            <a:extLst>
              <a:ext uri="{FF2B5EF4-FFF2-40B4-BE49-F238E27FC236}">
                <a16:creationId xmlns:a16="http://schemas.microsoft.com/office/drawing/2014/main" id="{7537A803-49DD-9F6C-387C-2AF2628C619E}"/>
              </a:ext>
            </a:extLst>
          </p:cNvPr>
          <p:cNvPicPr>
            <a:picLocks noChangeAspect="1"/>
          </p:cNvPicPr>
          <p:nvPr userDrawn="1"/>
        </p:nvPicPr>
        <p:blipFill>
          <a:blip r:embed="rId5"/>
          <a:stretch>
            <a:fillRect/>
          </a:stretch>
        </p:blipFill>
        <p:spPr>
          <a:xfrm>
            <a:off x="2284576" y="4122678"/>
            <a:ext cx="1080274" cy="618303"/>
          </a:xfrm>
          <a:prstGeom prst="rect">
            <a:avLst/>
          </a:prstGeom>
        </p:spPr>
      </p:pic>
      <p:pic>
        <p:nvPicPr>
          <p:cNvPr id="3" name="Picture 2">
            <a:extLst>
              <a:ext uri="{FF2B5EF4-FFF2-40B4-BE49-F238E27FC236}">
                <a16:creationId xmlns:a16="http://schemas.microsoft.com/office/drawing/2014/main" id="{2BC99040-D52B-5FAC-01DD-AA11C386147B}"/>
              </a:ext>
            </a:extLst>
          </p:cNvPr>
          <p:cNvPicPr>
            <a:picLocks noChangeAspect="1"/>
          </p:cNvPicPr>
          <p:nvPr userDrawn="1"/>
        </p:nvPicPr>
        <p:blipFill>
          <a:blip r:embed="rId6"/>
          <a:stretch>
            <a:fillRect/>
          </a:stretch>
        </p:blipFill>
        <p:spPr>
          <a:xfrm>
            <a:off x="5572981" y="3566823"/>
            <a:ext cx="2641600" cy="140970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gradFill>
          <a:gsLst>
            <a:gs pos="0">
              <a:schemeClr val="accent2"/>
            </a:gs>
            <a:gs pos="100000">
              <a:schemeClr val="accent4"/>
            </a:gs>
          </a:gsLst>
          <a:lin ang="5400012" scaled="0"/>
        </a:gradFill>
        <a:effectLst/>
      </p:bgPr>
    </p:bg>
    <p:spTree>
      <p:nvGrpSpPr>
        <p:cNvPr id="1" name="Shape 50"/>
        <p:cNvGrpSpPr/>
        <p:nvPr/>
      </p:nvGrpSpPr>
      <p:grpSpPr>
        <a:xfrm>
          <a:off x="0" y="0"/>
          <a:ext cx="0" cy="0"/>
          <a:chOff x="0" y="0"/>
          <a:chExt cx="0" cy="0"/>
        </a:xfrm>
      </p:grpSpPr>
      <p:sp>
        <p:nvSpPr>
          <p:cNvPr id="51" name="Google Shape;51;p7"/>
          <p:cNvSpPr/>
          <p:nvPr/>
        </p:nvSpPr>
        <p:spPr>
          <a:xfrm rot="5400000" flipH="1">
            <a:off x="-12" y="412830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7"/>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53" name="Google Shape;53;p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pic>
        <p:nvPicPr>
          <p:cNvPr id="54" name="Google Shape;54;p7"/>
          <p:cNvPicPr preferRelativeResize="0"/>
          <p:nvPr/>
        </p:nvPicPr>
        <p:blipFill>
          <a:blip r:embed="rId2">
            <a:alphaModFix/>
          </a:blip>
          <a:stretch>
            <a:fillRect/>
          </a:stretch>
        </p:blipFill>
        <p:spPr>
          <a:xfrm>
            <a:off x="8128800" y="0"/>
            <a:ext cx="1015200" cy="1007953"/>
          </a:xfrm>
          <a:prstGeom prst="rect">
            <a:avLst/>
          </a:prstGeom>
          <a:noFill/>
          <a:ln>
            <a:noFill/>
          </a:ln>
        </p:spPr>
      </p:pic>
      <p:pic>
        <p:nvPicPr>
          <p:cNvPr id="2" name="Picture 1">
            <a:extLst>
              <a:ext uri="{FF2B5EF4-FFF2-40B4-BE49-F238E27FC236}">
                <a16:creationId xmlns:a16="http://schemas.microsoft.com/office/drawing/2014/main" id="{2801B9BB-356F-0CEB-6136-9AA80883BF80}"/>
              </a:ext>
            </a:extLst>
          </p:cNvPr>
          <p:cNvPicPr>
            <a:picLocks noChangeAspect="1"/>
          </p:cNvPicPr>
          <p:nvPr userDrawn="1"/>
        </p:nvPicPr>
        <p:blipFill>
          <a:blip r:embed="rId3"/>
          <a:stretch>
            <a:fillRect/>
          </a:stretch>
        </p:blipFill>
        <p:spPr>
          <a:xfrm>
            <a:off x="5572981" y="3566823"/>
            <a:ext cx="2641600" cy="140970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0"/>
        <p:cNvGrpSpPr/>
        <p:nvPr/>
      </p:nvGrpSpPr>
      <p:grpSpPr>
        <a:xfrm>
          <a:off x="0" y="0"/>
          <a:ext cx="0" cy="0"/>
          <a:chOff x="0" y="0"/>
          <a:chExt cx="0" cy="0"/>
        </a:xfrm>
      </p:grpSpPr>
      <p:sp>
        <p:nvSpPr>
          <p:cNvPr id="61" name="Google Shape;61;p9"/>
          <p:cNvSpPr/>
          <p:nvPr/>
        </p:nvSpPr>
        <p:spPr>
          <a:xfrm>
            <a:off x="8432941" y="4431167"/>
            <a:ext cx="724200" cy="724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9"/>
          <p:cNvSpPr/>
          <p:nvPr/>
        </p:nvSpPr>
        <p:spPr>
          <a:xfrm rot="10800000">
            <a:off x="7701526" y="4431200"/>
            <a:ext cx="731400" cy="730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9"/>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64" name="Google Shape;64;p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65" name="Google Shape;65;p9"/>
          <p:cNvSpPr/>
          <p:nvPr/>
        </p:nvSpPr>
        <p:spPr>
          <a:xfrm>
            <a:off x="8418600" y="0"/>
            <a:ext cx="725400" cy="7254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9"/>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pic>
        <p:nvPicPr>
          <p:cNvPr id="67" name="Google Shape;67;p9"/>
          <p:cNvPicPr preferRelativeResize="0"/>
          <p:nvPr/>
        </p:nvPicPr>
        <p:blipFill>
          <a:blip r:embed="rId2">
            <a:alphaModFix/>
          </a:blip>
          <a:stretch>
            <a:fillRect/>
          </a:stretch>
        </p:blipFill>
        <p:spPr>
          <a:xfrm>
            <a:off x="190335" y="4651200"/>
            <a:ext cx="970780" cy="319850"/>
          </a:xfrm>
          <a:prstGeom prst="rect">
            <a:avLst/>
          </a:prstGeom>
          <a:noFill/>
          <a:ln>
            <a:noFill/>
          </a:ln>
        </p:spPr>
      </p:pic>
      <p:pic>
        <p:nvPicPr>
          <p:cNvPr id="2" name="Picture 1">
            <a:extLst>
              <a:ext uri="{FF2B5EF4-FFF2-40B4-BE49-F238E27FC236}">
                <a16:creationId xmlns:a16="http://schemas.microsoft.com/office/drawing/2014/main" id="{6035C707-BB64-8BEE-9847-BDAD06307F99}"/>
              </a:ext>
            </a:extLst>
          </p:cNvPr>
          <p:cNvPicPr>
            <a:picLocks noChangeAspect="1"/>
          </p:cNvPicPr>
          <p:nvPr userDrawn="1"/>
        </p:nvPicPr>
        <p:blipFill>
          <a:blip r:embed="rId3"/>
          <a:stretch>
            <a:fillRect/>
          </a:stretch>
        </p:blipFill>
        <p:spPr>
          <a:xfrm>
            <a:off x="1315843" y="4618434"/>
            <a:ext cx="673323" cy="385382"/>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 name="Shape 84"/>
        <p:cNvGrpSpPr/>
        <p:nvPr/>
      </p:nvGrpSpPr>
      <p:grpSpPr>
        <a:xfrm>
          <a:off x="0" y="0"/>
          <a:ext cx="0" cy="0"/>
          <a:chOff x="0" y="0"/>
          <a:chExt cx="0" cy="0"/>
        </a:xfrm>
      </p:grpSpPr>
      <p:sp>
        <p:nvSpPr>
          <p:cNvPr id="85" name="Google Shape;85;p12"/>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86" name="Google Shape;86;p1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87" name="Google Shape;87;p12"/>
          <p:cNvSpPr/>
          <p:nvPr/>
        </p:nvSpPr>
        <p:spPr>
          <a:xfrm>
            <a:off x="8418600" y="0"/>
            <a:ext cx="725400" cy="725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8" name="Google Shape;88;p12"/>
          <p:cNvPicPr preferRelativeResize="0"/>
          <p:nvPr/>
        </p:nvPicPr>
        <p:blipFill>
          <a:blip r:embed="rId2">
            <a:alphaModFix/>
          </a:blip>
          <a:stretch>
            <a:fillRect/>
          </a:stretch>
        </p:blipFill>
        <p:spPr>
          <a:xfrm>
            <a:off x="190335" y="4651200"/>
            <a:ext cx="970780" cy="319850"/>
          </a:xfrm>
          <a:prstGeom prst="rect">
            <a:avLst/>
          </a:prstGeom>
          <a:noFill/>
          <a:ln>
            <a:noFill/>
          </a:ln>
        </p:spPr>
      </p:pic>
      <p:pic>
        <p:nvPicPr>
          <p:cNvPr id="2" name="Picture 1">
            <a:extLst>
              <a:ext uri="{FF2B5EF4-FFF2-40B4-BE49-F238E27FC236}">
                <a16:creationId xmlns:a16="http://schemas.microsoft.com/office/drawing/2014/main" id="{F61A5555-1EA5-9B0F-AFC7-EDE40AE86522}"/>
              </a:ext>
            </a:extLst>
          </p:cNvPr>
          <p:cNvPicPr>
            <a:picLocks noChangeAspect="1"/>
          </p:cNvPicPr>
          <p:nvPr userDrawn="1"/>
        </p:nvPicPr>
        <p:blipFill>
          <a:blip r:embed="rId3"/>
          <a:stretch>
            <a:fillRect/>
          </a:stretch>
        </p:blipFill>
        <p:spPr>
          <a:xfrm>
            <a:off x="1315843" y="4618434"/>
            <a:ext cx="673323" cy="385382"/>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89"/>
        <p:cNvGrpSpPr/>
        <p:nvPr/>
      </p:nvGrpSpPr>
      <p:grpSpPr>
        <a:xfrm>
          <a:off x="0" y="0"/>
          <a:ext cx="0" cy="0"/>
          <a:chOff x="0" y="0"/>
          <a:chExt cx="0" cy="0"/>
        </a:xfrm>
      </p:grpSpPr>
      <p:sp>
        <p:nvSpPr>
          <p:cNvPr id="90" name="Google Shape;90;p1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pic>
        <p:nvPicPr>
          <p:cNvPr id="2" name="Picture 1">
            <a:extLst>
              <a:ext uri="{FF2B5EF4-FFF2-40B4-BE49-F238E27FC236}">
                <a16:creationId xmlns:a16="http://schemas.microsoft.com/office/drawing/2014/main" id="{B174C6D7-FF31-21CE-C315-79ECE561E094}"/>
              </a:ext>
            </a:extLst>
          </p:cNvPr>
          <p:cNvPicPr>
            <a:picLocks noChangeAspect="1"/>
          </p:cNvPicPr>
          <p:nvPr userDrawn="1"/>
        </p:nvPicPr>
        <p:blipFill>
          <a:blip r:embed="rId2"/>
          <a:stretch>
            <a:fillRect/>
          </a:stretch>
        </p:blipFill>
        <p:spPr>
          <a:xfrm>
            <a:off x="5572981" y="3566823"/>
            <a:ext cx="2641600" cy="140970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sp>
        <p:nvSpPr>
          <p:cNvPr id="100" name="Google Shape;100;p15"/>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101" name="Google Shape;101;p1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pic>
        <p:nvPicPr>
          <p:cNvPr id="2" name="Picture 1">
            <a:extLst>
              <a:ext uri="{FF2B5EF4-FFF2-40B4-BE49-F238E27FC236}">
                <a16:creationId xmlns:a16="http://schemas.microsoft.com/office/drawing/2014/main" id="{BE238CB1-F8E6-F156-8915-1A35C64D23E6}"/>
              </a:ext>
            </a:extLst>
          </p:cNvPr>
          <p:cNvPicPr>
            <a:picLocks noChangeAspect="1"/>
          </p:cNvPicPr>
          <p:nvPr userDrawn="1"/>
        </p:nvPicPr>
        <p:blipFill>
          <a:blip r:embed="rId2"/>
          <a:stretch>
            <a:fillRect/>
          </a:stretch>
        </p:blipFill>
        <p:spPr>
          <a:xfrm>
            <a:off x="3251200" y="1866900"/>
            <a:ext cx="2641600" cy="140970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2"/>
        <p:cNvGrpSpPr/>
        <p:nvPr/>
      </p:nvGrpSpPr>
      <p:grpSpPr>
        <a:xfrm>
          <a:off x="0" y="0"/>
          <a:ext cx="0" cy="0"/>
          <a:chOff x="0" y="0"/>
          <a:chExt cx="0" cy="0"/>
        </a:xfrm>
      </p:grpSpPr>
      <p:sp>
        <p:nvSpPr>
          <p:cNvPr id="113" name="Google Shape;113;p1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pic>
        <p:nvPicPr>
          <p:cNvPr id="2" name="Picture 1">
            <a:extLst>
              <a:ext uri="{FF2B5EF4-FFF2-40B4-BE49-F238E27FC236}">
                <a16:creationId xmlns:a16="http://schemas.microsoft.com/office/drawing/2014/main" id="{785EA11A-2524-E462-0CB0-874BA7043CF4}"/>
              </a:ext>
            </a:extLst>
          </p:cNvPr>
          <p:cNvPicPr>
            <a:picLocks noChangeAspect="1"/>
          </p:cNvPicPr>
          <p:nvPr userDrawn="1"/>
        </p:nvPicPr>
        <p:blipFill>
          <a:blip r:embed="rId2"/>
          <a:stretch>
            <a:fillRect/>
          </a:stretch>
        </p:blipFill>
        <p:spPr>
          <a:xfrm>
            <a:off x="5572981" y="3566823"/>
            <a:ext cx="2641600" cy="140970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000"/>
              <a:buFont typeface="Roboto Slab Light"/>
              <a:buNone/>
              <a:defRPr sz="3000">
                <a:solidFill>
                  <a:schemeClr val="dk1"/>
                </a:solidFill>
                <a:latin typeface="Roboto Slab Light"/>
                <a:ea typeface="Roboto Slab Light"/>
                <a:cs typeface="Roboto Slab Light"/>
                <a:sym typeface="Roboto Slab Light"/>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Open Sans Medium"/>
              <a:buChar char="●"/>
              <a:defRPr sz="1800">
                <a:solidFill>
                  <a:schemeClr val="dk2"/>
                </a:solidFill>
                <a:latin typeface="Open Sans Medium"/>
                <a:ea typeface="Open Sans Medium"/>
                <a:cs typeface="Open Sans Medium"/>
                <a:sym typeface="Open Sans Medium"/>
              </a:defRPr>
            </a:lvl1pPr>
            <a:lvl2pPr marL="914400" lvl="1"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2pPr>
            <a:lvl3pPr marL="1371600" lvl="2"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3pPr>
            <a:lvl4pPr marL="1828800" lvl="3"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4pPr>
            <a:lvl5pPr marL="2286000" lvl="4"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5pPr>
            <a:lvl6pPr marL="2743200" lvl="5"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6pPr>
            <a:lvl7pPr marL="3200400" lvl="6"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7pPr>
            <a:lvl8pPr marL="3657600" lvl="7"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8pPr>
            <a:lvl9pPr marL="4114800" lvl="8"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9pPr>
          </a:lstStyle>
          <a:p>
            <a:endParaRPr/>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0" r:id="rId1"/>
    <p:sldLayoutId id="2147483653" r:id="rId2"/>
    <p:sldLayoutId id="2147483655" r:id="rId3"/>
    <p:sldLayoutId id="2147483658" r:id="rId4"/>
    <p:sldLayoutId id="2147483659" r:id="rId5"/>
    <p:sldLayoutId id="2147483661" r:id="rId6"/>
    <p:sldLayoutId id="2147483663"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openchainproject.org/participate" TargetMode="External"/><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openchainproject.org/news/2024/03/08/openchain-monthly-north-america-and-europe-call-2024-03-05-full-recording" TargetMode="External"/><Relationship Id="rId7" Type="http://schemas.openxmlformats.org/officeDocument/2006/relationships/hyperlink" Target="https://github.com/OpenChain-Project/License-Compliance-Specification/commit/a95b510897f4a640e091b354540ec50d08f96e0e#commitcomment-139403069" TargetMode="External"/><Relationship Id="rId2" Type="http://schemas.openxmlformats.org/officeDocument/2006/relationships/notesSlide" Target="../notesSlides/notesSlide12.xml"/><Relationship Id="rId1" Type="http://schemas.openxmlformats.org/officeDocument/2006/relationships/slideLayout" Target="../slideLayouts/slideLayout3.xml"/><Relationship Id="rId6" Type="http://schemas.openxmlformats.org/officeDocument/2006/relationships/hyperlink" Target="https://github.com/OpenChain-Project/License-Compliance-Specification/issues/33#issuecomment-1352912391" TargetMode="External"/><Relationship Id="rId5" Type="http://schemas.openxmlformats.org/officeDocument/2006/relationships/hyperlink" Target="https://github.com/OpenChain-Project/License-Compliance-Specification/issues/40#issuecomment-1979247325" TargetMode="External"/><Relationship Id="rId4" Type="http://schemas.openxmlformats.org/officeDocument/2006/relationships/hyperlink" Target="https://github.com/OpenChain-Project/License-Compliance-Specification/issues/38#issuecomment-1979180160"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s://github.com/OpenChain-Project/Security-Assurance-Specification/issues" TargetMode="External"/><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hyperlink" Target="https://github.com/OpenChain-Project/License-Compliance-Specification/issues"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ww.openchainproject.org/news/2024/03/07/openchain-education-work-group-meeting-2024-03-05-full-recording" TargetMode="External"/><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hyperlink" Target="https://github.com/OpenChain-Project/Reference-Material/blob/master/Education-For-Suppliers/ISO-5230-2020-Supplier-Education-Leaflet/Official/MarkDown/en/supply-chain-education-leaflet-version-2.md" TargetMode="External"/><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hyperlink" Target="https://lists.openchainproject.org/g/education" TargetMode="Externa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openchainproject.org/webinar/2024/03/14/webinar-understanding-github-copilot" TargetMode="External"/><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hyperlink" Target="https://www.openchainproject.org/partner-webinar/2024/03/12/webinar-scanoss-export-control" TargetMode="External"/><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hyperlink" Target="https://www.openchainproject.org/news/2024/03/15/openchain-ai-study-group-call-europe-and-asia-2024-03-14" TargetMode="External"/><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hyperlink" Target="https://www.openchainproject.org/news/2024/03/13/outcomes-ai-workshop-2024-03-06"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s://www.openchainproject.org/featured/2024/03/05/openchain-deep-dive-openeuler-ecosystem" TargetMode="External"/><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hyperlink" Target="https://www.openchainproject.org/news/2024/03/13/kosyas-is-the-first-official-third-party-certifier-in-south-korea" TargetMode="External"/><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10.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9"/>
          <p:cNvSpPr txBox="1">
            <a:spLocks noGrp="1"/>
          </p:cNvSpPr>
          <p:nvPr>
            <p:ph type="ctrTitle"/>
          </p:nvPr>
        </p:nvSpPr>
        <p:spPr>
          <a:xfrm>
            <a:off x="598100" y="1226378"/>
            <a:ext cx="7947812" cy="18945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OpenChain Monthly</a:t>
            </a:r>
            <a:br>
              <a:rPr lang="en-US" dirty="0"/>
            </a:br>
            <a:r>
              <a:rPr lang="en-US" dirty="0"/>
              <a:t>North America / Europe Meeting</a:t>
            </a:r>
            <a:endParaRPr dirty="0"/>
          </a:p>
        </p:txBody>
      </p:sp>
      <p:sp>
        <p:nvSpPr>
          <p:cNvPr id="123" name="Google Shape;123;p19"/>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r>
              <a:rPr lang="en-US" dirty="0"/>
              <a:t>2024-03-19</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Project Meetings This Week (all times UTC)</a:t>
            </a:r>
            <a:endParaRPr dirty="0"/>
          </a:p>
        </p:txBody>
      </p:sp>
      <p:sp>
        <p:nvSpPr>
          <p:cNvPr id="2" name="Text Placeholder 1">
            <a:extLst>
              <a:ext uri="{FF2B5EF4-FFF2-40B4-BE49-F238E27FC236}">
                <a16:creationId xmlns:a16="http://schemas.microsoft.com/office/drawing/2014/main" id="{DC74BFC9-0CAA-96ED-C62F-283510652636}"/>
              </a:ext>
            </a:extLst>
          </p:cNvPr>
          <p:cNvSpPr>
            <a:spLocks noGrp="1"/>
          </p:cNvSpPr>
          <p:nvPr>
            <p:ph type="body" idx="1"/>
          </p:nvPr>
        </p:nvSpPr>
        <p:spPr/>
        <p:txBody>
          <a:bodyPr>
            <a:normAutofit fontScale="62500" lnSpcReduction="20000"/>
          </a:bodyPr>
          <a:lstStyle/>
          <a:p>
            <a:pPr marL="114300" indent="0">
              <a:buNone/>
            </a:pPr>
            <a:r>
              <a:rPr lang="en-US" b="1" dirty="0"/>
              <a:t>Monday 18th March:</a:t>
            </a:r>
          </a:p>
          <a:p>
            <a:pPr marL="114300" indent="0">
              <a:buNone/>
            </a:pPr>
            <a:endParaRPr lang="en-US" b="1" dirty="0"/>
          </a:p>
          <a:p>
            <a:pPr marL="114300" indent="0">
              <a:buNone/>
            </a:pPr>
            <a:r>
              <a:rPr lang="en-US" dirty="0"/>
              <a:t>– OpenChain Deep Dive – Case Study of Establishing and Maintaining Supply Chain Best Practices Across a Complete Operating System Ecosystem – </a:t>
            </a:r>
            <a:r>
              <a:rPr lang="en-US" dirty="0" err="1"/>
              <a:t>openEuler</a:t>
            </a:r>
            <a:r>
              <a:rPr lang="en-US" dirty="0"/>
              <a:t> @ 00:00 UTC</a:t>
            </a:r>
          </a:p>
          <a:p>
            <a:pPr marL="114300" indent="0">
              <a:buNone/>
            </a:pPr>
            <a:endParaRPr lang="en-US" b="1" dirty="0"/>
          </a:p>
          <a:p>
            <a:pPr marL="114300" indent="0">
              <a:buNone/>
            </a:pPr>
            <a:r>
              <a:rPr lang="en-US" dirty="0"/>
              <a:t>– OpenChain Webinar: Universal CVSS Calculator @ 09:00 UTC</a:t>
            </a:r>
          </a:p>
          <a:p>
            <a:pPr marL="114300" indent="0">
              <a:buNone/>
            </a:pPr>
            <a:endParaRPr lang="en-US" b="1" dirty="0"/>
          </a:p>
          <a:p>
            <a:pPr marL="114300" indent="0">
              <a:buNone/>
            </a:pPr>
            <a:r>
              <a:rPr lang="en-US" b="1" dirty="0"/>
              <a:t>Tuesday 19th March:</a:t>
            </a:r>
          </a:p>
          <a:p>
            <a:pPr marL="114300" indent="0">
              <a:buNone/>
            </a:pPr>
            <a:endParaRPr lang="en-US" b="1" dirty="0"/>
          </a:p>
          <a:p>
            <a:pPr marL="114300" indent="0">
              <a:buNone/>
            </a:pPr>
            <a:r>
              <a:rPr lang="en-US" dirty="0"/>
              <a:t>– OpenChain Monthly North America / Asia Call @ 01:00 UTC</a:t>
            </a:r>
          </a:p>
          <a:p>
            <a:pPr marL="114300" indent="0">
              <a:buNone/>
            </a:pPr>
            <a:endParaRPr lang="en-US" b="1" dirty="0"/>
          </a:p>
          <a:p>
            <a:pPr marL="114300" indent="0">
              <a:buNone/>
            </a:pPr>
            <a:r>
              <a:rPr lang="en-US" b="1" dirty="0"/>
              <a:t>Wednesday 20th March:</a:t>
            </a:r>
          </a:p>
          <a:p>
            <a:pPr marL="114300" indent="0">
              <a:buNone/>
            </a:pPr>
            <a:endParaRPr lang="en-US" b="1" dirty="0"/>
          </a:p>
          <a:p>
            <a:pPr marL="114300" indent="0">
              <a:buNone/>
            </a:pPr>
            <a:r>
              <a:rPr lang="en-US" b="1" dirty="0"/>
              <a:t>– </a:t>
            </a:r>
            <a:r>
              <a:rPr lang="en-US" dirty="0"/>
              <a:t>OpenChain Automation Work Group Meeting (European Afternoon) @ 16:00 UTC</a:t>
            </a:r>
          </a:p>
          <a:p>
            <a:pPr marL="114300" indent="0">
              <a:buNone/>
            </a:pPr>
            <a:endParaRPr lang="en-US" b="0" i="0" dirty="0">
              <a:solidFill>
                <a:srgbClr val="252525"/>
              </a:solidFill>
              <a:effectLst/>
              <a:latin typeface="Roboto" panose="02000000000000000000" pitchFamily="2" charset="0"/>
            </a:endParaRPr>
          </a:p>
          <a:p>
            <a:pPr marL="114300" indent="0">
              <a:buNone/>
            </a:pPr>
            <a:r>
              <a:rPr lang="en-US" b="0" i="0" dirty="0">
                <a:solidFill>
                  <a:srgbClr val="252525"/>
                </a:solidFill>
                <a:effectLst/>
                <a:latin typeface="Roboto" panose="02000000000000000000" pitchFamily="2" charset="0"/>
              </a:rPr>
              <a:t>You can check out all our international meetings and get instructions on adding our calendar to your client here: </a:t>
            </a:r>
            <a:r>
              <a:rPr lang="en-US" b="0" i="0" u="none" strike="noStrike" dirty="0">
                <a:solidFill>
                  <a:srgbClr val="00AEBC"/>
                </a:solidFill>
                <a:effectLst/>
                <a:latin typeface="Roboto" panose="02000000000000000000" pitchFamily="2" charset="0"/>
                <a:hlinkClick r:id="rId3"/>
              </a:rPr>
              <a:t>https://www.openchainproject.org/participate</a:t>
            </a:r>
            <a:endParaRPr lang="en-US" dirty="0"/>
          </a:p>
        </p:txBody>
      </p:sp>
    </p:spTree>
    <p:extLst>
      <p:ext uri="{BB962C8B-B14F-4D97-AF65-F5344CB8AC3E}">
        <p14:creationId xmlns:p14="http://schemas.microsoft.com/office/powerpoint/2010/main" val="32779918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fontScale="90000"/>
          </a:bodyPr>
          <a:lstStyle/>
          <a:p>
            <a:pPr marL="0" lvl="0" indent="0" algn="l" rtl="0">
              <a:spcBef>
                <a:spcPts val="0"/>
              </a:spcBef>
              <a:spcAft>
                <a:spcPts val="0"/>
              </a:spcAft>
              <a:buNone/>
            </a:pPr>
            <a:r>
              <a:rPr lang="en-US" dirty="0"/>
              <a:t>Work on standards and core material</a:t>
            </a:r>
            <a:endParaRPr dirty="0"/>
          </a:p>
        </p:txBody>
      </p:sp>
    </p:spTree>
    <p:extLst>
      <p:ext uri="{BB962C8B-B14F-4D97-AF65-F5344CB8AC3E}">
        <p14:creationId xmlns:p14="http://schemas.microsoft.com/office/powerpoint/2010/main" val="15441467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OpenChain North America / Europe Call</a:t>
            </a:r>
            <a:endParaRPr dirty="0"/>
          </a:p>
        </p:txBody>
      </p:sp>
      <p:sp>
        <p:nvSpPr>
          <p:cNvPr id="2" name="Text Placeholder 1">
            <a:extLst>
              <a:ext uri="{FF2B5EF4-FFF2-40B4-BE49-F238E27FC236}">
                <a16:creationId xmlns:a16="http://schemas.microsoft.com/office/drawing/2014/main" id="{DC74BFC9-0CAA-96ED-C62F-283510652636}"/>
              </a:ext>
            </a:extLst>
          </p:cNvPr>
          <p:cNvSpPr>
            <a:spLocks noGrp="1"/>
          </p:cNvSpPr>
          <p:nvPr>
            <p:ph type="body" idx="1"/>
          </p:nvPr>
        </p:nvSpPr>
        <p:spPr/>
        <p:txBody>
          <a:bodyPr>
            <a:normAutofit fontScale="85000" lnSpcReduction="20000"/>
          </a:bodyPr>
          <a:lstStyle/>
          <a:p>
            <a:pPr marL="114300" indent="0">
              <a:buNone/>
            </a:pPr>
            <a:r>
              <a:rPr lang="en-US" b="1" dirty="0"/>
              <a:t>Full Recording:</a:t>
            </a:r>
          </a:p>
          <a:p>
            <a:pPr marL="114300" indent="0">
              <a:buNone/>
            </a:pPr>
            <a:r>
              <a:rPr lang="en-US" dirty="0">
                <a:hlinkClick r:id="rId3"/>
              </a:rPr>
              <a:t>https://www.openchainproject.org/news/2024/03/08/openchain-monthly-north-america-and-europe-call-2024-03-05-full-recording</a:t>
            </a:r>
            <a:r>
              <a:rPr lang="en-US" b="1" dirty="0"/>
              <a:t> </a:t>
            </a:r>
          </a:p>
          <a:p>
            <a:pPr marL="114300" indent="0">
              <a:buNone/>
            </a:pPr>
            <a:endParaRPr lang="en-US" b="1" dirty="0"/>
          </a:p>
          <a:p>
            <a:pPr marL="114300" indent="0">
              <a:buNone/>
            </a:pPr>
            <a:r>
              <a:rPr lang="en-US" b="1" dirty="0"/>
              <a:t>Issues:</a:t>
            </a:r>
          </a:p>
          <a:p>
            <a:r>
              <a:rPr lang="en-US" dirty="0">
                <a:hlinkClick r:id="rId4"/>
              </a:rPr>
              <a:t>https://github.com/OpenChain-Project/License-Compliance-Specification/issues/38#issuecomment-1979180160</a:t>
            </a:r>
            <a:endParaRPr lang="en-US" b="1" dirty="0"/>
          </a:p>
          <a:p>
            <a:r>
              <a:rPr lang="en-US" dirty="0">
                <a:hlinkClick r:id="rId5"/>
              </a:rPr>
              <a:t>https://github.com/OpenChain-Project/License-Compliance-Specification/issues/40#issuecomment-1979247325</a:t>
            </a:r>
            <a:r>
              <a:rPr lang="en-US" b="1" dirty="0"/>
              <a:t> </a:t>
            </a:r>
          </a:p>
          <a:p>
            <a:r>
              <a:rPr lang="en-US" dirty="0">
                <a:hlinkClick r:id="rId6"/>
              </a:rPr>
              <a:t>https://github.com/OpenChain-Project/License-Compliance-Specification/issues/33#issuecomment-1352912391</a:t>
            </a:r>
            <a:r>
              <a:rPr lang="en-US" b="1" dirty="0"/>
              <a:t> </a:t>
            </a:r>
          </a:p>
          <a:p>
            <a:pPr marL="114300" indent="0">
              <a:buNone/>
            </a:pPr>
            <a:r>
              <a:rPr lang="en-US" b="1" dirty="0"/>
              <a:t>Commit:</a:t>
            </a:r>
          </a:p>
          <a:p>
            <a:r>
              <a:rPr lang="en-US" dirty="0">
                <a:hlinkClick r:id="rId7"/>
              </a:rPr>
              <a:t>https://github.com/OpenChain-Project/License-Compliance-Specification/commit/a95b510897f4a640e091b354540ec50d08f96e0e#commitcomment-139403069</a:t>
            </a:r>
            <a:r>
              <a:rPr lang="en-US" dirty="0"/>
              <a:t> </a:t>
            </a:r>
          </a:p>
        </p:txBody>
      </p:sp>
    </p:spTree>
    <p:extLst>
      <p:ext uri="{BB962C8B-B14F-4D97-AF65-F5344CB8AC3E}">
        <p14:creationId xmlns:p14="http://schemas.microsoft.com/office/powerpoint/2010/main" val="42774510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The ISO Standards – All The Open Issues</a:t>
            </a:r>
            <a:endParaRPr dirty="0"/>
          </a:p>
        </p:txBody>
      </p:sp>
      <p:sp>
        <p:nvSpPr>
          <p:cNvPr id="158" name="Google Shape;158;p25"/>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US" dirty="0"/>
              <a:t>Security:</a:t>
            </a:r>
          </a:p>
          <a:p>
            <a:pPr marL="0" lvl="0" indent="0" algn="l" rtl="0">
              <a:spcBef>
                <a:spcPts val="0"/>
              </a:spcBef>
              <a:spcAft>
                <a:spcPts val="1200"/>
              </a:spcAft>
              <a:buNone/>
            </a:pPr>
            <a:r>
              <a:rPr lang="en-US" dirty="0">
                <a:hlinkClick r:id="rId3"/>
              </a:rPr>
              <a:t>https://github.com/OpenChain-Project/Security-Assurance-Specification/issues</a:t>
            </a:r>
            <a:endParaRPr lang="en-US" dirty="0"/>
          </a:p>
          <a:p>
            <a:pPr marL="0" lvl="0" indent="0" algn="l" rtl="0">
              <a:spcBef>
                <a:spcPts val="0"/>
              </a:spcBef>
              <a:spcAft>
                <a:spcPts val="1200"/>
              </a:spcAft>
              <a:buNone/>
            </a:pPr>
            <a:endParaRPr lang="en-US" dirty="0"/>
          </a:p>
          <a:p>
            <a:pPr marL="0" lvl="0" indent="0" algn="l" rtl="0">
              <a:spcBef>
                <a:spcPts val="0"/>
              </a:spcBef>
              <a:spcAft>
                <a:spcPts val="1200"/>
              </a:spcAft>
              <a:buNone/>
            </a:pPr>
            <a:r>
              <a:rPr lang="en-US" dirty="0"/>
              <a:t>Licensing: </a:t>
            </a:r>
          </a:p>
          <a:p>
            <a:pPr marL="0" lvl="0" indent="0" algn="l" rtl="0">
              <a:spcBef>
                <a:spcPts val="0"/>
              </a:spcBef>
              <a:spcAft>
                <a:spcPts val="1200"/>
              </a:spcAft>
              <a:buNone/>
            </a:pPr>
            <a:r>
              <a:rPr lang="en-US" dirty="0">
                <a:hlinkClick r:id="rId4"/>
              </a:rPr>
              <a:t>https://github.com/OpenChain-Project/License-Compliance-Specification/issues</a:t>
            </a:r>
            <a:r>
              <a:rPr lang="en-US" dirty="0"/>
              <a:t> </a:t>
            </a:r>
            <a:endParaRPr dirty="0"/>
          </a:p>
        </p:txBody>
      </p:sp>
      <p:sp>
        <p:nvSpPr>
          <p:cNvPr id="2" name="Google Shape;157;p25">
            <a:extLst>
              <a:ext uri="{FF2B5EF4-FFF2-40B4-BE49-F238E27FC236}">
                <a16:creationId xmlns:a16="http://schemas.microsoft.com/office/drawing/2014/main" id="{5705BD80-E341-CECC-9FA9-57264372BDCF}"/>
              </a:ext>
            </a:extLst>
          </p:cNvPr>
          <p:cNvSpPr txBox="1">
            <a:spLocks/>
          </p:cNvSpPr>
          <p:nvPr/>
        </p:nvSpPr>
        <p:spPr>
          <a:xfrm>
            <a:off x="343050" y="838225"/>
            <a:ext cx="8520600" cy="607800"/>
          </a:xfrm>
          <a:prstGeom prst="rect">
            <a:avLst/>
          </a:prstGeom>
          <a:noFill/>
          <a:ln>
            <a:noFill/>
          </a:ln>
        </p:spPr>
        <p:txBody>
          <a:bodyPr spcFirstLastPara="1" wrap="square" lIns="91425" tIns="91425" rIns="91425" bIns="91425" anchor="t" anchorCtr="0">
            <a:normAutofit fontScale="975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Roboto Slab Light"/>
              <a:buNone/>
              <a:defRPr sz="3000" b="0" i="0" u="none" strike="noStrike" cap="none">
                <a:solidFill>
                  <a:schemeClr val="dk1"/>
                </a:solidFill>
                <a:latin typeface="Roboto Slab Light"/>
                <a:ea typeface="Roboto Slab Light"/>
                <a:cs typeface="Roboto Slab Light"/>
                <a:sym typeface="Roboto Slab Light"/>
              </a:defRPr>
            </a:lvl1pPr>
            <a:lvl2pPr marR="0" lvl="1"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2pPr>
            <a:lvl3pPr marR="0" lvl="2"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3pPr>
            <a:lvl4pPr marR="0" lvl="3"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4pPr>
            <a:lvl5pPr marR="0" lvl="4"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5pPr>
            <a:lvl6pPr marR="0" lvl="5"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6pPr>
            <a:lvl7pPr marR="0" lvl="6"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7pPr>
            <a:lvl8pPr marR="0" lvl="7"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8pPr>
            <a:lvl9pPr marR="0" lvl="8"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9pPr>
          </a:lstStyle>
          <a:p>
            <a:r>
              <a:rPr lang="en-US" sz="1800" dirty="0"/>
              <a:t>See Next Two Slides For Status And Next Steps</a:t>
            </a:r>
          </a:p>
        </p:txBody>
      </p:sp>
    </p:spTree>
    <p:extLst>
      <p:ext uri="{BB962C8B-B14F-4D97-AF65-F5344CB8AC3E}">
        <p14:creationId xmlns:p14="http://schemas.microsoft.com/office/powerpoint/2010/main" val="1549650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fontScale="90000"/>
          </a:bodyPr>
          <a:lstStyle/>
          <a:p>
            <a:pPr marL="0" lvl="0" indent="0" algn="l" rtl="0">
              <a:spcBef>
                <a:spcPts val="0"/>
              </a:spcBef>
              <a:spcAft>
                <a:spcPts val="0"/>
              </a:spcAft>
              <a:buNone/>
            </a:pPr>
            <a:r>
              <a:rPr lang="en-US" dirty="0"/>
              <a:t>Work on reference and supporting material</a:t>
            </a:r>
            <a:endParaRPr dirty="0"/>
          </a:p>
        </p:txBody>
      </p:sp>
    </p:spTree>
    <p:extLst>
      <p:ext uri="{BB962C8B-B14F-4D97-AF65-F5344CB8AC3E}">
        <p14:creationId xmlns:p14="http://schemas.microsoft.com/office/powerpoint/2010/main" val="128320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OpenChain Education Study Group</a:t>
            </a:r>
            <a:endParaRPr dirty="0"/>
          </a:p>
        </p:txBody>
      </p:sp>
      <p:sp>
        <p:nvSpPr>
          <p:cNvPr id="2" name="Text Placeholder 1">
            <a:extLst>
              <a:ext uri="{FF2B5EF4-FFF2-40B4-BE49-F238E27FC236}">
                <a16:creationId xmlns:a16="http://schemas.microsoft.com/office/drawing/2014/main" id="{DC74BFC9-0CAA-96ED-C62F-283510652636}"/>
              </a:ext>
            </a:extLst>
          </p:cNvPr>
          <p:cNvSpPr>
            <a:spLocks noGrp="1"/>
          </p:cNvSpPr>
          <p:nvPr>
            <p:ph type="body" idx="1"/>
          </p:nvPr>
        </p:nvSpPr>
        <p:spPr/>
        <p:txBody>
          <a:bodyPr>
            <a:normAutofit/>
          </a:bodyPr>
          <a:lstStyle/>
          <a:p>
            <a:pPr marL="114300" indent="0">
              <a:buNone/>
            </a:pPr>
            <a:r>
              <a:rPr lang="en-US" b="1" dirty="0"/>
              <a:t>OpenChain Education Work Group Meeting – 2024-03-05 – Full Recording</a:t>
            </a:r>
          </a:p>
          <a:p>
            <a:pPr marL="114300" indent="0">
              <a:buNone/>
            </a:pPr>
            <a:r>
              <a:rPr lang="en-US" dirty="0">
                <a:hlinkClick r:id="rId3"/>
              </a:rPr>
              <a:t>https://www.openchainproject.org/news/2024/03/07/openchain-education-work-group-meeting-2024-03-05-full-recording</a:t>
            </a:r>
            <a:r>
              <a:rPr lang="en-US" b="1" dirty="0"/>
              <a:t> </a:t>
            </a:r>
            <a:endParaRPr lang="en-US" dirty="0"/>
          </a:p>
        </p:txBody>
      </p:sp>
    </p:spTree>
    <p:extLst>
      <p:ext uri="{BB962C8B-B14F-4D97-AF65-F5344CB8AC3E}">
        <p14:creationId xmlns:p14="http://schemas.microsoft.com/office/powerpoint/2010/main" val="18598967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OpenChain Education Work Group - Overview</a:t>
            </a:r>
            <a:endParaRPr dirty="0"/>
          </a:p>
        </p:txBody>
      </p:sp>
      <p:sp>
        <p:nvSpPr>
          <p:cNvPr id="158" name="Google Shape;158;p25"/>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US" dirty="0"/>
              <a:t>We have been working on the Supplier Education Leaflet:</a:t>
            </a:r>
          </a:p>
          <a:p>
            <a:pPr marL="0" lvl="0" indent="0" algn="l" rtl="0">
              <a:spcBef>
                <a:spcPts val="0"/>
              </a:spcBef>
              <a:spcAft>
                <a:spcPts val="1200"/>
              </a:spcAft>
              <a:buNone/>
            </a:pPr>
            <a:r>
              <a:rPr lang="en-US" dirty="0">
                <a:hlinkClick r:id="rId3"/>
              </a:rPr>
              <a:t>https://github.com/OpenChain-Project/Reference-Material/blob/master/Education-For-Suppliers/ISO-5230-2020-Supplier-Education-Leaflet/Official/MarkDown/en/supply-chain-education-leaflet-version-2.md</a:t>
            </a:r>
            <a:r>
              <a:rPr lang="en-US" dirty="0"/>
              <a:t> </a:t>
            </a:r>
          </a:p>
          <a:p>
            <a:pPr marL="0" lvl="0" indent="0" algn="l" rtl="0">
              <a:spcBef>
                <a:spcPts val="0"/>
              </a:spcBef>
              <a:spcAft>
                <a:spcPts val="1200"/>
              </a:spcAft>
              <a:buNone/>
            </a:pPr>
            <a:endParaRPr lang="en-US" dirty="0"/>
          </a:p>
          <a:p>
            <a:pPr marL="0" lvl="0" indent="0" algn="l" rtl="0">
              <a:spcBef>
                <a:spcPts val="0"/>
              </a:spcBef>
              <a:spcAft>
                <a:spcPts val="1200"/>
              </a:spcAft>
              <a:buNone/>
            </a:pPr>
            <a:r>
              <a:rPr lang="en-US" dirty="0"/>
              <a:t>All topics also discussed on our dedicated education mailing list: </a:t>
            </a:r>
            <a:r>
              <a:rPr lang="en-US" dirty="0">
                <a:hlinkClick r:id="rId4"/>
              </a:rPr>
              <a:t>https://lists.openchainproject.org/g/education</a:t>
            </a:r>
            <a:r>
              <a:rPr lang="en-US" dirty="0"/>
              <a:t> </a:t>
            </a:r>
          </a:p>
          <a:p>
            <a:pPr marL="0" lvl="0" indent="0" algn="l" rtl="0">
              <a:spcBef>
                <a:spcPts val="0"/>
              </a:spcBef>
              <a:spcAft>
                <a:spcPts val="1200"/>
              </a:spcAft>
              <a:buNone/>
            </a:pPr>
            <a:endParaRPr dirty="0"/>
          </a:p>
        </p:txBody>
      </p:sp>
    </p:spTree>
    <p:extLst>
      <p:ext uri="{BB962C8B-B14F-4D97-AF65-F5344CB8AC3E}">
        <p14:creationId xmlns:p14="http://schemas.microsoft.com/office/powerpoint/2010/main" val="31624295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US" dirty="0"/>
              <a:t>Any other business</a:t>
            </a:r>
            <a:endParaRPr dirty="0"/>
          </a:p>
        </p:txBody>
      </p:sp>
    </p:spTree>
    <p:extLst>
      <p:ext uri="{BB962C8B-B14F-4D97-AF65-F5344CB8AC3E}">
        <p14:creationId xmlns:p14="http://schemas.microsoft.com/office/powerpoint/2010/main" val="22187797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US" dirty="0"/>
              <a:t>Close of meeting</a:t>
            </a:r>
            <a:endParaRPr dirty="0"/>
          </a:p>
        </p:txBody>
      </p:sp>
    </p:spTree>
    <p:extLst>
      <p:ext uri="{BB962C8B-B14F-4D97-AF65-F5344CB8AC3E}">
        <p14:creationId xmlns:p14="http://schemas.microsoft.com/office/powerpoint/2010/main" val="30442717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3" name="Text Placeholder 2">
            <a:extLst>
              <a:ext uri="{FF2B5EF4-FFF2-40B4-BE49-F238E27FC236}">
                <a16:creationId xmlns:a16="http://schemas.microsoft.com/office/drawing/2014/main" id="{318B57C4-0EE4-84CC-F4DC-10D170F512D8}"/>
              </a:ext>
            </a:extLst>
          </p:cNvPr>
          <p:cNvSpPr>
            <a:spLocks noGrp="1"/>
          </p:cNvSpPr>
          <p:nvPr>
            <p:ph type="body" idx="1"/>
          </p:nvPr>
        </p:nvSpPr>
        <p:spPr/>
        <p:txBody>
          <a:bodyPr/>
          <a:lstStyle/>
          <a:p>
            <a:r>
              <a:rPr lang="en-JP" dirty="0"/>
              <a:t>See you next time!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Anti-Trust Policy Notice</a:t>
            </a:r>
            <a:endParaRPr dirty="0"/>
          </a:p>
        </p:txBody>
      </p:sp>
      <p:sp>
        <p:nvSpPr>
          <p:cNvPr id="158" name="Google Shape;158;p25"/>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fontScale="85000" lnSpcReduction="10000"/>
          </a:bodyPr>
          <a:lstStyle/>
          <a:p>
            <a:pPr marL="285750" indent="-285750">
              <a:spcAft>
                <a:spcPts val="1200"/>
              </a:spcAft>
            </a:pPr>
            <a:r>
              <a:rPr lang="en-US" dirty="0"/>
              <a:t>Linux Foundation meetings involve participation by industry competitors, and it is the intention of the Linux Foundation to conduct all of its activities in accordance with applicable antitrust and competition laws. It is therefore extremely important that attendees adhere to meeting agendas, and be aware of, and not participate in, any activities that are prohibited under applicable US state, federal or foreign antitrust and competition laws.</a:t>
            </a:r>
          </a:p>
          <a:p>
            <a:pPr marL="285750" indent="-285750">
              <a:spcAft>
                <a:spcPts val="1200"/>
              </a:spcAft>
            </a:pPr>
            <a:r>
              <a:rPr lang="en-US" dirty="0"/>
              <a:t> Examples of types of actions that are prohibited at Linux Foundation meetings and in connection with Linux Foundation activities are described in the Linux Foundation Antitrust Policy available at http://</a:t>
            </a:r>
            <a:r>
              <a:rPr lang="en-US" dirty="0" err="1"/>
              <a:t>www.linuxfoundation.org</a:t>
            </a:r>
            <a:r>
              <a:rPr lang="en-US" dirty="0"/>
              <a:t>/antitrust-policy. If you have questions about these matters, please contact your company counsel, or if you are a member of the Linux Foundation, feel free to contact Andrew </a:t>
            </a:r>
            <a:r>
              <a:rPr lang="en-US" dirty="0" err="1"/>
              <a:t>Updegrove</a:t>
            </a:r>
            <a:r>
              <a:rPr lang="en-US" dirty="0"/>
              <a:t> of the firm of </a:t>
            </a:r>
            <a:r>
              <a:rPr lang="en-US" dirty="0" err="1"/>
              <a:t>Gesmer</a:t>
            </a:r>
            <a:r>
              <a:rPr lang="en-US" dirty="0"/>
              <a:t> </a:t>
            </a:r>
            <a:r>
              <a:rPr lang="en-US" dirty="0" err="1"/>
              <a:t>Updegrove</a:t>
            </a:r>
            <a:r>
              <a:rPr lang="en-US" dirty="0"/>
              <a:t> LLP, which provides legal counsel to the Linux Foundation.</a:t>
            </a:r>
          </a:p>
          <a:p>
            <a:pPr marL="0" lvl="0" indent="0" algn="l" rtl="0">
              <a:spcBef>
                <a:spcPts val="0"/>
              </a:spcBef>
              <a:spcAft>
                <a:spcPts val="1200"/>
              </a:spcAft>
              <a:buNone/>
            </a:pPr>
            <a:endParaRPr lang="en-US" dirty="0"/>
          </a:p>
          <a:p>
            <a:pPr marL="0" lvl="0" indent="0" algn="l" rtl="0">
              <a:spcBef>
                <a:spcPts val="0"/>
              </a:spcBef>
              <a:spcAft>
                <a:spcPts val="1200"/>
              </a:spcAft>
              <a:buNone/>
            </a:pPr>
            <a:endParaRPr dirty="0"/>
          </a:p>
        </p:txBody>
      </p:sp>
    </p:spTree>
    <p:extLst>
      <p:ext uri="{BB962C8B-B14F-4D97-AF65-F5344CB8AC3E}">
        <p14:creationId xmlns:p14="http://schemas.microsoft.com/office/powerpoint/2010/main" val="12260335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Regular Agenda</a:t>
            </a:r>
            <a:endParaRPr dirty="0"/>
          </a:p>
        </p:txBody>
      </p:sp>
      <p:sp>
        <p:nvSpPr>
          <p:cNvPr id="158" name="Google Shape;158;p25"/>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a:bodyPr>
          <a:lstStyle/>
          <a:p>
            <a:pPr marL="285750" indent="-285750">
              <a:spcAft>
                <a:spcPts val="1200"/>
              </a:spcAft>
              <a:buSzPct val="100000"/>
              <a:buFont typeface="Arial" panose="020B0604020202020204" pitchFamily="34" charset="0"/>
              <a:buChar char="•"/>
            </a:pPr>
            <a:r>
              <a:rPr lang="en-US" dirty="0"/>
              <a:t>News </a:t>
            </a:r>
          </a:p>
          <a:p>
            <a:pPr marL="285750" indent="-285750">
              <a:spcAft>
                <a:spcPts val="1200"/>
              </a:spcAft>
              <a:buSzPct val="100000"/>
              <a:buFont typeface="Arial" panose="020B0604020202020204" pitchFamily="34" charset="0"/>
              <a:buChar char="•"/>
            </a:pPr>
            <a:r>
              <a:rPr lang="en-US" dirty="0"/>
              <a:t>Work on standards and core material</a:t>
            </a:r>
          </a:p>
          <a:p>
            <a:pPr marL="285750" indent="-285750">
              <a:spcAft>
                <a:spcPts val="1200"/>
              </a:spcAft>
              <a:buSzPct val="100000"/>
              <a:buFont typeface="Arial" panose="020B0604020202020204" pitchFamily="34" charset="0"/>
              <a:buChar char="•"/>
            </a:pPr>
            <a:r>
              <a:rPr lang="en-US" dirty="0"/>
              <a:t>Work on reference and supporting material</a:t>
            </a:r>
          </a:p>
          <a:p>
            <a:pPr marL="285750" indent="-285750">
              <a:spcAft>
                <a:spcPts val="1200"/>
              </a:spcAft>
              <a:buSzPct val="100000"/>
              <a:buFont typeface="Arial" panose="020B0604020202020204" pitchFamily="34" charset="0"/>
              <a:buChar char="•"/>
            </a:pPr>
            <a:r>
              <a:rPr lang="en-US" dirty="0"/>
              <a:t>Any other business</a:t>
            </a:r>
          </a:p>
          <a:p>
            <a:pPr marL="285750" indent="-285750">
              <a:spcAft>
                <a:spcPts val="1200"/>
              </a:spcAft>
              <a:buSzPct val="100000"/>
              <a:buFont typeface="Arial" panose="020B0604020202020204" pitchFamily="34" charset="0"/>
              <a:buChar char="•"/>
            </a:pPr>
            <a:r>
              <a:rPr lang="en-US" dirty="0"/>
              <a:t>Close of meeting</a:t>
            </a:r>
          </a:p>
          <a:p>
            <a:pPr marL="0" lvl="0" indent="0" algn="l" rtl="0">
              <a:spcBef>
                <a:spcPts val="0"/>
              </a:spcBef>
              <a:spcAft>
                <a:spcPts val="1200"/>
              </a:spcAft>
              <a:buNone/>
            </a:pPr>
            <a:endParaRPr dirty="0"/>
          </a:p>
        </p:txBody>
      </p:sp>
    </p:spTree>
    <p:extLst>
      <p:ext uri="{BB962C8B-B14F-4D97-AF65-F5344CB8AC3E}">
        <p14:creationId xmlns:p14="http://schemas.microsoft.com/office/powerpoint/2010/main" val="34879696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US" dirty="0"/>
              <a:t>News</a:t>
            </a:r>
            <a:endParaRPr dirty="0"/>
          </a:p>
        </p:txBody>
      </p:sp>
    </p:spTree>
    <p:extLst>
      <p:ext uri="{BB962C8B-B14F-4D97-AF65-F5344CB8AC3E}">
        <p14:creationId xmlns:p14="http://schemas.microsoft.com/office/powerpoint/2010/main" val="20586610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Webinar: Understanding GitHub Copilot</a:t>
            </a:r>
          </a:p>
        </p:txBody>
      </p:sp>
      <p:sp>
        <p:nvSpPr>
          <p:cNvPr id="2" name="Text Placeholder 1">
            <a:extLst>
              <a:ext uri="{FF2B5EF4-FFF2-40B4-BE49-F238E27FC236}">
                <a16:creationId xmlns:a16="http://schemas.microsoft.com/office/drawing/2014/main" id="{DC74BFC9-0CAA-96ED-C62F-283510652636}"/>
              </a:ext>
            </a:extLst>
          </p:cNvPr>
          <p:cNvSpPr>
            <a:spLocks noGrp="1"/>
          </p:cNvSpPr>
          <p:nvPr>
            <p:ph type="body" idx="1"/>
          </p:nvPr>
        </p:nvSpPr>
        <p:spPr>
          <a:xfrm>
            <a:off x="2160423" y="4529655"/>
            <a:ext cx="5015583" cy="407689"/>
          </a:xfrm>
        </p:spPr>
        <p:txBody>
          <a:bodyPr>
            <a:normAutofit fontScale="47500" lnSpcReduction="20000"/>
          </a:bodyPr>
          <a:lstStyle/>
          <a:p>
            <a:pPr marL="114300" indent="0" algn="ctr">
              <a:buNone/>
            </a:pPr>
            <a:r>
              <a:rPr lang="en-US" dirty="0">
                <a:hlinkClick r:id="rId3"/>
              </a:rPr>
              <a:t>https://www.openchainproject.org/webinar/2024/03/14/webinar-understanding-github-copilot</a:t>
            </a:r>
            <a:r>
              <a:rPr lang="en-US" dirty="0"/>
              <a:t> </a:t>
            </a:r>
          </a:p>
        </p:txBody>
      </p:sp>
      <p:pic>
        <p:nvPicPr>
          <p:cNvPr id="5" name="Picture 4" descr="A screenshot of a video&#10;&#10;Description automatically generated">
            <a:extLst>
              <a:ext uri="{FF2B5EF4-FFF2-40B4-BE49-F238E27FC236}">
                <a16:creationId xmlns:a16="http://schemas.microsoft.com/office/drawing/2014/main" id="{38F2F969-2024-AC13-0A1E-39A7F6244BE5}"/>
              </a:ext>
            </a:extLst>
          </p:cNvPr>
          <p:cNvPicPr>
            <a:picLocks noChangeAspect="1"/>
          </p:cNvPicPr>
          <p:nvPr/>
        </p:nvPicPr>
        <p:blipFill>
          <a:blip r:embed="rId4"/>
          <a:stretch>
            <a:fillRect/>
          </a:stretch>
        </p:blipFill>
        <p:spPr>
          <a:xfrm>
            <a:off x="2160423" y="1083158"/>
            <a:ext cx="5015583" cy="3381138"/>
          </a:xfrm>
          <a:prstGeom prst="rect">
            <a:avLst/>
          </a:prstGeom>
        </p:spPr>
      </p:pic>
    </p:spTree>
    <p:extLst>
      <p:ext uri="{BB962C8B-B14F-4D97-AF65-F5344CB8AC3E}">
        <p14:creationId xmlns:p14="http://schemas.microsoft.com/office/powerpoint/2010/main" val="31314467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Webinar: SCANOSS Export Control</a:t>
            </a:r>
          </a:p>
        </p:txBody>
      </p:sp>
      <p:sp>
        <p:nvSpPr>
          <p:cNvPr id="2" name="Text Placeholder 1">
            <a:extLst>
              <a:ext uri="{FF2B5EF4-FFF2-40B4-BE49-F238E27FC236}">
                <a16:creationId xmlns:a16="http://schemas.microsoft.com/office/drawing/2014/main" id="{DC74BFC9-0CAA-96ED-C62F-283510652636}"/>
              </a:ext>
            </a:extLst>
          </p:cNvPr>
          <p:cNvSpPr>
            <a:spLocks noGrp="1"/>
          </p:cNvSpPr>
          <p:nvPr>
            <p:ph type="body" idx="1"/>
          </p:nvPr>
        </p:nvSpPr>
        <p:spPr>
          <a:xfrm>
            <a:off x="2160423" y="4529655"/>
            <a:ext cx="5015583" cy="407689"/>
          </a:xfrm>
        </p:spPr>
        <p:txBody>
          <a:bodyPr>
            <a:normAutofit fontScale="47500" lnSpcReduction="20000"/>
          </a:bodyPr>
          <a:lstStyle/>
          <a:p>
            <a:pPr marL="114300" indent="0" algn="ctr">
              <a:buNone/>
            </a:pPr>
            <a:r>
              <a:rPr lang="en-US" dirty="0">
                <a:hlinkClick r:id="rId3"/>
              </a:rPr>
              <a:t>https://www.openchainproject.org/partner-webinar/2024/03/12/webinar-scanoss-export-control</a:t>
            </a:r>
            <a:r>
              <a:rPr lang="en-US" dirty="0"/>
              <a:t> </a:t>
            </a:r>
          </a:p>
        </p:txBody>
      </p:sp>
      <p:pic>
        <p:nvPicPr>
          <p:cNvPr id="4" name="Picture 3" descr="A screenshot of a video&#10;&#10;Description automatically generated">
            <a:extLst>
              <a:ext uri="{FF2B5EF4-FFF2-40B4-BE49-F238E27FC236}">
                <a16:creationId xmlns:a16="http://schemas.microsoft.com/office/drawing/2014/main" id="{C86A9050-7287-99F2-6986-75F6F167733F}"/>
              </a:ext>
            </a:extLst>
          </p:cNvPr>
          <p:cNvPicPr>
            <a:picLocks noChangeAspect="1"/>
          </p:cNvPicPr>
          <p:nvPr/>
        </p:nvPicPr>
        <p:blipFill>
          <a:blip r:embed="rId4"/>
          <a:stretch>
            <a:fillRect/>
          </a:stretch>
        </p:blipFill>
        <p:spPr>
          <a:xfrm>
            <a:off x="2060938" y="1083159"/>
            <a:ext cx="5214551" cy="3381137"/>
          </a:xfrm>
          <a:prstGeom prst="rect">
            <a:avLst/>
          </a:prstGeom>
        </p:spPr>
      </p:pic>
    </p:spTree>
    <p:extLst>
      <p:ext uri="{BB962C8B-B14F-4D97-AF65-F5344CB8AC3E}">
        <p14:creationId xmlns:p14="http://schemas.microsoft.com/office/powerpoint/2010/main" val="22338646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OpenChain AI Study Group</a:t>
            </a:r>
            <a:endParaRPr dirty="0"/>
          </a:p>
        </p:txBody>
      </p:sp>
      <p:sp>
        <p:nvSpPr>
          <p:cNvPr id="2" name="Text Placeholder 1">
            <a:extLst>
              <a:ext uri="{FF2B5EF4-FFF2-40B4-BE49-F238E27FC236}">
                <a16:creationId xmlns:a16="http://schemas.microsoft.com/office/drawing/2014/main" id="{DC74BFC9-0CAA-96ED-C62F-283510652636}"/>
              </a:ext>
            </a:extLst>
          </p:cNvPr>
          <p:cNvSpPr>
            <a:spLocks noGrp="1"/>
          </p:cNvSpPr>
          <p:nvPr>
            <p:ph type="body" idx="1"/>
          </p:nvPr>
        </p:nvSpPr>
        <p:spPr/>
        <p:txBody>
          <a:bodyPr>
            <a:normAutofit/>
          </a:bodyPr>
          <a:lstStyle/>
          <a:p>
            <a:pPr marL="114300" indent="0">
              <a:buNone/>
            </a:pPr>
            <a:r>
              <a:rPr lang="en-US" b="1" dirty="0"/>
              <a:t>OpenChain AI Study Group Call (Europe and Asia) – 2024-03-14 – Full Recording</a:t>
            </a:r>
          </a:p>
          <a:p>
            <a:pPr marL="114300" indent="0">
              <a:buNone/>
            </a:pPr>
            <a:r>
              <a:rPr lang="en-US" dirty="0">
                <a:hlinkClick r:id="rId3"/>
              </a:rPr>
              <a:t>https://www.openchainproject.org/news/2024/03/15/openchain-ai-study-group-call-europe-and-asia-2024-03-14</a:t>
            </a:r>
            <a:r>
              <a:rPr lang="en-US" b="1" dirty="0"/>
              <a:t> </a:t>
            </a:r>
          </a:p>
          <a:p>
            <a:pPr marL="114300" indent="0">
              <a:buNone/>
            </a:pPr>
            <a:endParaRPr lang="en-US" b="1" dirty="0"/>
          </a:p>
          <a:p>
            <a:pPr marL="114300" indent="0">
              <a:buNone/>
            </a:pPr>
            <a:r>
              <a:rPr lang="en-US" b="1" dirty="0"/>
              <a:t>Outcomes of the Special OpenChain AI Workshop – 2024-03-06</a:t>
            </a:r>
          </a:p>
          <a:p>
            <a:pPr marL="114300" indent="0">
              <a:buNone/>
            </a:pPr>
            <a:r>
              <a:rPr lang="en-US" dirty="0">
                <a:hlinkClick r:id="rId4"/>
              </a:rPr>
              <a:t>https://www.openchainproject.org/news/2024/03/13/outcomes-ai-workshop-2024-03-06</a:t>
            </a:r>
            <a:r>
              <a:rPr lang="en-US" dirty="0"/>
              <a:t> </a:t>
            </a:r>
          </a:p>
        </p:txBody>
      </p:sp>
    </p:spTree>
    <p:extLst>
      <p:ext uri="{BB962C8B-B14F-4D97-AF65-F5344CB8AC3E}">
        <p14:creationId xmlns:p14="http://schemas.microsoft.com/office/powerpoint/2010/main" val="41916067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OpenChain Deep Dive – Supply Chain Best Practices in China using ISO 5230 and ISO 18974</a:t>
            </a:r>
            <a:endParaRPr dirty="0"/>
          </a:p>
        </p:txBody>
      </p:sp>
      <p:sp>
        <p:nvSpPr>
          <p:cNvPr id="2" name="Text Placeholder 1">
            <a:extLst>
              <a:ext uri="{FF2B5EF4-FFF2-40B4-BE49-F238E27FC236}">
                <a16:creationId xmlns:a16="http://schemas.microsoft.com/office/drawing/2014/main" id="{DC74BFC9-0CAA-96ED-C62F-283510652636}"/>
              </a:ext>
            </a:extLst>
          </p:cNvPr>
          <p:cNvSpPr>
            <a:spLocks noGrp="1"/>
          </p:cNvSpPr>
          <p:nvPr>
            <p:ph type="body" idx="1"/>
          </p:nvPr>
        </p:nvSpPr>
        <p:spPr>
          <a:xfrm>
            <a:off x="280350" y="1717482"/>
            <a:ext cx="8520600" cy="2887968"/>
          </a:xfrm>
        </p:spPr>
        <p:txBody>
          <a:bodyPr>
            <a:normAutofit/>
          </a:bodyPr>
          <a:lstStyle/>
          <a:p>
            <a:pPr marL="114300" indent="0">
              <a:buNone/>
            </a:pPr>
            <a:r>
              <a:rPr lang="en-US" dirty="0"/>
              <a:t>We held a special workshop in Shinagawa on March 18th for Japanese companies using open source. This workshop focused on case studies about open source business process management in China. The starting point was ISO 5230 and ISO 18974 from upstream project to commercial ecosystem.</a:t>
            </a:r>
          </a:p>
          <a:p>
            <a:pPr marL="114300" indent="0">
              <a:buNone/>
            </a:pPr>
            <a:r>
              <a:rPr lang="en-US" dirty="0">
                <a:hlinkClick r:id="rId3"/>
              </a:rPr>
              <a:t>https://www.openchainproject.org/featured/2024/03/05/openchain-deep-dive-openeuler-ecosystem</a:t>
            </a:r>
            <a:endParaRPr lang="en-US" dirty="0"/>
          </a:p>
          <a:p>
            <a:pPr marL="114300" indent="0">
              <a:buNone/>
            </a:pPr>
            <a:endParaRPr lang="en-US" dirty="0"/>
          </a:p>
          <a:p>
            <a:pPr marL="114300" indent="0">
              <a:buNone/>
            </a:pPr>
            <a:r>
              <a:rPr lang="en-US" dirty="0"/>
              <a:t>Recording coming soon.</a:t>
            </a:r>
          </a:p>
        </p:txBody>
      </p:sp>
    </p:spTree>
    <p:extLst>
      <p:ext uri="{BB962C8B-B14F-4D97-AF65-F5344CB8AC3E}">
        <p14:creationId xmlns:p14="http://schemas.microsoft.com/office/powerpoint/2010/main" val="317719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First South Korean Certifier</a:t>
            </a:r>
            <a:endParaRPr dirty="0"/>
          </a:p>
        </p:txBody>
      </p:sp>
      <p:sp>
        <p:nvSpPr>
          <p:cNvPr id="2" name="Text Placeholder 1">
            <a:extLst>
              <a:ext uri="{FF2B5EF4-FFF2-40B4-BE49-F238E27FC236}">
                <a16:creationId xmlns:a16="http://schemas.microsoft.com/office/drawing/2014/main" id="{DC74BFC9-0CAA-96ED-C62F-283510652636}"/>
              </a:ext>
            </a:extLst>
          </p:cNvPr>
          <p:cNvSpPr>
            <a:spLocks noGrp="1"/>
          </p:cNvSpPr>
          <p:nvPr>
            <p:ph type="body" idx="1"/>
          </p:nvPr>
        </p:nvSpPr>
        <p:spPr/>
        <p:txBody>
          <a:bodyPr>
            <a:normAutofit/>
          </a:bodyPr>
          <a:lstStyle/>
          <a:p>
            <a:pPr marL="114300" indent="0">
              <a:buNone/>
            </a:pPr>
            <a:r>
              <a:rPr lang="en-US" b="1" dirty="0"/>
              <a:t>KOSYAS is the first Official Third-Party Certifier in South Korea</a:t>
            </a:r>
          </a:p>
          <a:p>
            <a:pPr marL="114300" indent="0">
              <a:buNone/>
            </a:pPr>
            <a:r>
              <a:rPr lang="en-US" dirty="0">
                <a:hlinkClick r:id="rId3"/>
              </a:rPr>
              <a:t>https://www.openchainproject.org/news/2024/03/13/kosyas-is-the-first-official-third-party-certifier-in-south-korea</a:t>
            </a:r>
            <a:endParaRPr lang="en-US" b="1" dirty="0"/>
          </a:p>
          <a:p>
            <a:pPr marL="114300" indent="0">
              <a:buNone/>
            </a:pPr>
            <a:endParaRPr lang="en-US" dirty="0"/>
          </a:p>
        </p:txBody>
      </p:sp>
      <p:pic>
        <p:nvPicPr>
          <p:cNvPr id="4" name="Picture 3" descr="A blue and white rectangle with white letters and a yellow circle&#10;&#10;Description automatically generated">
            <a:extLst>
              <a:ext uri="{FF2B5EF4-FFF2-40B4-BE49-F238E27FC236}">
                <a16:creationId xmlns:a16="http://schemas.microsoft.com/office/drawing/2014/main" id="{569C739D-D32D-90C8-A614-73F4A277917F}"/>
              </a:ext>
            </a:extLst>
          </p:cNvPr>
          <p:cNvPicPr>
            <a:picLocks noChangeAspect="1"/>
          </p:cNvPicPr>
          <p:nvPr/>
        </p:nvPicPr>
        <p:blipFill>
          <a:blip r:embed="rId4"/>
          <a:stretch>
            <a:fillRect/>
          </a:stretch>
        </p:blipFill>
        <p:spPr>
          <a:xfrm>
            <a:off x="1857623" y="2488503"/>
            <a:ext cx="5428753" cy="1810605"/>
          </a:xfrm>
          <a:prstGeom prst="rect">
            <a:avLst/>
          </a:prstGeom>
        </p:spPr>
      </p:pic>
    </p:spTree>
    <p:extLst>
      <p:ext uri="{BB962C8B-B14F-4D97-AF65-F5344CB8AC3E}">
        <p14:creationId xmlns:p14="http://schemas.microsoft.com/office/powerpoint/2010/main" val="3696232498"/>
      </p:ext>
    </p:extLst>
  </p:cSld>
  <p:clrMapOvr>
    <a:masterClrMapping/>
  </p:clrMapOvr>
</p:sld>
</file>

<file path=ppt/theme/theme1.xml><?xml version="1.0" encoding="utf-8"?>
<a:theme xmlns:a="http://schemas.openxmlformats.org/drawingml/2006/main" name="Linux Foundation EU Theme 2023">
  <a:themeElements>
    <a:clrScheme name="Geometric">
      <a:dk1>
        <a:srgbClr val="222222"/>
      </a:dk1>
      <a:lt1>
        <a:srgbClr val="FFFFFF"/>
      </a:lt1>
      <a:dk2>
        <a:srgbClr val="434343"/>
      </a:dk2>
      <a:lt2>
        <a:srgbClr val="999999"/>
      </a:lt2>
      <a:accent1>
        <a:srgbClr val="003778"/>
      </a:accent1>
      <a:accent2>
        <a:srgbClr val="0094FF"/>
      </a:accent2>
      <a:accent3>
        <a:srgbClr val="5B1DE7"/>
      </a:accent3>
      <a:accent4>
        <a:srgbClr val="12E2E2"/>
      </a:accent4>
      <a:accent5>
        <a:srgbClr val="FF00AA"/>
      </a:accent5>
      <a:accent6>
        <a:srgbClr val="ACDE1F"/>
      </a:accent6>
      <a:hlink>
        <a:srgbClr val="0077CC"/>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189</TotalTime>
  <Words>747</Words>
  <Application>Microsoft Macintosh PowerPoint</Application>
  <PresentationFormat>On-screen Show (16:9)</PresentationFormat>
  <Paragraphs>76</Paragraphs>
  <Slides>19</Slides>
  <Notes>19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Open Sans Medium</vt:lpstr>
      <vt:lpstr>Roboto</vt:lpstr>
      <vt:lpstr>Roboto Slab Light</vt:lpstr>
      <vt:lpstr>Linux Foundation EU Theme 2023</vt:lpstr>
      <vt:lpstr>OpenChain Monthly North America / Europe Meeting</vt:lpstr>
      <vt:lpstr>Anti-Trust Policy Notice</vt:lpstr>
      <vt:lpstr>Regular Agenda</vt:lpstr>
      <vt:lpstr>News</vt:lpstr>
      <vt:lpstr>Webinar: Understanding GitHub Copilot</vt:lpstr>
      <vt:lpstr>Webinar: SCANOSS Export Control</vt:lpstr>
      <vt:lpstr>OpenChain AI Study Group</vt:lpstr>
      <vt:lpstr>OpenChain Deep Dive – Supply Chain Best Practices in China using ISO 5230 and ISO 18974</vt:lpstr>
      <vt:lpstr>First South Korean Certifier</vt:lpstr>
      <vt:lpstr>Project Meetings This Week (all times UTC)</vt:lpstr>
      <vt:lpstr>Work on standards and core material</vt:lpstr>
      <vt:lpstr>OpenChain North America / Europe Call</vt:lpstr>
      <vt:lpstr>The ISO Standards – All The Open Issues</vt:lpstr>
      <vt:lpstr>Work on reference and supporting material</vt:lpstr>
      <vt:lpstr>OpenChain Education Study Group</vt:lpstr>
      <vt:lpstr>OpenChain Education Work Group - Overview</vt:lpstr>
      <vt:lpstr>Any other business</vt:lpstr>
      <vt:lpstr>Close of meeting</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Shane Coughlan</cp:lastModifiedBy>
  <cp:revision>35</cp:revision>
  <dcterms:modified xsi:type="dcterms:W3CDTF">2024-03-18T22:27:37Z</dcterms:modified>
</cp:coreProperties>
</file>