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4" r:id="rId1"/>
  </p:sldMasterIdLst>
  <p:notesMasterIdLst>
    <p:notesMasterId r:id="rId18"/>
  </p:notesMasterIdLst>
  <p:sldIdLst>
    <p:sldId id="257" r:id="rId2"/>
    <p:sldId id="269" r:id="rId3"/>
    <p:sldId id="270" r:id="rId4"/>
    <p:sldId id="762" r:id="rId5"/>
    <p:sldId id="764" r:id="rId6"/>
    <p:sldId id="770" r:id="rId7"/>
    <p:sldId id="763" r:id="rId8"/>
    <p:sldId id="670" r:id="rId9"/>
    <p:sldId id="765" r:id="rId10"/>
    <p:sldId id="768" r:id="rId11"/>
    <p:sldId id="769" r:id="rId12"/>
    <p:sldId id="272" r:id="rId13"/>
    <p:sldId id="752" r:id="rId14"/>
    <p:sldId id="278" r:id="rId15"/>
    <p:sldId id="279" r:id="rId16"/>
    <p:sldId id="267" r:id="rId17"/>
  </p:sldIdLst>
  <p:sldSz cx="9144000" cy="5143500" type="screen16x9"/>
  <p:notesSz cx="6858000" cy="9144000"/>
  <p:embeddedFontLst>
    <p:embeddedFont>
      <p:font typeface="Chalkduster" panose="03050602040202020205" pitchFamily="66" charset="77"/>
      <p:regular r:id="rId19"/>
    </p:embeddedFont>
    <p:embeddedFont>
      <p:font typeface="Open Sans Medium" panose="020B0306030504020204" pitchFamily="34" charset="0"/>
      <p:regular r:id="rId20"/>
      <p:bold r:id="rId21"/>
      <p:italic r:id="rId22"/>
      <p:boldItalic r:id="rId23"/>
    </p:embeddedFont>
    <p:embeddedFont>
      <p:font typeface="Roboto" panose="02000000000000000000" pitchFamily="2" charset="0"/>
      <p:regular r:id="rId24"/>
      <p:bold r:id="rId25"/>
      <p:italic r:id="rId26"/>
      <p:boldItalic r:id="rId27"/>
    </p:embeddedFont>
    <p:embeddedFont>
      <p:font typeface="Roboto Slab Light" panose="020F0302020204030204" pitchFamily="34" charset="0"/>
      <p:regular r:id="rId28"/>
      <p:bold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241"/>
    <p:restoredTop sz="96301"/>
  </p:normalViewPr>
  <p:slideViewPr>
    <p:cSldViewPr snapToGrid="0">
      <p:cViewPr varScale="1">
        <p:scale>
          <a:sx n="169" d="100"/>
          <a:sy n="169" d="100"/>
        </p:scale>
        <p:origin x="440" y="18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font" Target="fonts/font1.fntdata"/><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a:extLst>
            <a:ext uri="{FF2B5EF4-FFF2-40B4-BE49-F238E27FC236}">
              <a16:creationId xmlns:a16="http://schemas.microsoft.com/office/drawing/2014/main" id="{25233F98-7C54-B8E2-DCE8-93BDCA17ADE4}"/>
            </a:ext>
          </a:extLst>
        </p:cNvPr>
        <p:cNvGrpSpPr/>
        <p:nvPr/>
      </p:nvGrpSpPr>
      <p:grpSpPr>
        <a:xfrm>
          <a:off x="0" y="0"/>
          <a:ext cx="0" cy="0"/>
          <a:chOff x="0" y="0"/>
          <a:chExt cx="0" cy="0"/>
        </a:xfrm>
      </p:grpSpPr>
      <p:sp>
        <p:nvSpPr>
          <p:cNvPr id="119" name="Google Shape;119;g144aaa0767c_0_69:notes">
            <a:extLst>
              <a:ext uri="{FF2B5EF4-FFF2-40B4-BE49-F238E27FC236}">
                <a16:creationId xmlns:a16="http://schemas.microsoft.com/office/drawing/2014/main" id="{041D6186-2E4A-E68C-E241-6FEF2EFD34C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144aaa0767c_0_69:notes">
            <a:extLst>
              <a:ext uri="{FF2B5EF4-FFF2-40B4-BE49-F238E27FC236}">
                <a16:creationId xmlns:a16="http://schemas.microsoft.com/office/drawing/2014/main" id="{D3F74F9D-341D-6B18-2245-74E16C05F3F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597277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144aaa0767c_0_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144aaa0767c_0_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a:extLst>
            <a:ext uri="{FF2B5EF4-FFF2-40B4-BE49-F238E27FC236}">
              <a16:creationId xmlns:a16="http://schemas.microsoft.com/office/drawing/2014/main" id="{BD371B81-5B21-F16B-5213-7CB9382CC787}"/>
            </a:ext>
          </a:extLst>
        </p:cNvPr>
        <p:cNvGrpSpPr/>
        <p:nvPr/>
      </p:nvGrpSpPr>
      <p:grpSpPr>
        <a:xfrm>
          <a:off x="0" y="0"/>
          <a:ext cx="0" cy="0"/>
          <a:chOff x="0" y="0"/>
          <a:chExt cx="0" cy="0"/>
        </a:xfrm>
      </p:grpSpPr>
      <p:sp>
        <p:nvSpPr>
          <p:cNvPr id="154" name="Google Shape;154;g146cbe31ecc_0_86:notes">
            <a:extLst>
              <a:ext uri="{FF2B5EF4-FFF2-40B4-BE49-F238E27FC236}">
                <a16:creationId xmlns:a16="http://schemas.microsoft.com/office/drawing/2014/main" id="{8EE7CBB2-8F96-A6A8-0081-8B8BB62CB5E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a:extLst>
              <a:ext uri="{FF2B5EF4-FFF2-40B4-BE49-F238E27FC236}">
                <a16:creationId xmlns:a16="http://schemas.microsoft.com/office/drawing/2014/main" id="{5D7DFADF-C39C-9C97-B0CE-B56AB798E82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713885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a:extLst>
            <a:ext uri="{FF2B5EF4-FFF2-40B4-BE49-F238E27FC236}">
              <a16:creationId xmlns:a16="http://schemas.microsoft.com/office/drawing/2014/main" id="{90629331-A17F-E96F-A6D4-3A3C11A0A9EF}"/>
            </a:ext>
          </a:extLst>
        </p:cNvPr>
        <p:cNvGrpSpPr/>
        <p:nvPr/>
      </p:nvGrpSpPr>
      <p:grpSpPr>
        <a:xfrm>
          <a:off x="0" y="0"/>
          <a:ext cx="0" cy="0"/>
          <a:chOff x="0" y="0"/>
          <a:chExt cx="0" cy="0"/>
        </a:xfrm>
      </p:grpSpPr>
      <p:sp>
        <p:nvSpPr>
          <p:cNvPr id="154" name="Google Shape;154;g146cbe31ecc_0_86:notes">
            <a:extLst>
              <a:ext uri="{FF2B5EF4-FFF2-40B4-BE49-F238E27FC236}">
                <a16:creationId xmlns:a16="http://schemas.microsoft.com/office/drawing/2014/main" id="{53CAFE5C-8E77-C9D9-E8ED-DC718EF28D2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a:extLst>
              <a:ext uri="{FF2B5EF4-FFF2-40B4-BE49-F238E27FC236}">
                <a16:creationId xmlns:a16="http://schemas.microsoft.com/office/drawing/2014/main" id="{79846D23-AAF6-C759-6781-25C052D6EE8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192745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a:extLst>
            <a:ext uri="{FF2B5EF4-FFF2-40B4-BE49-F238E27FC236}">
              <a16:creationId xmlns:a16="http://schemas.microsoft.com/office/drawing/2014/main" id="{0BFE5DDB-53EC-59AF-10C7-0AA5812D27AA}"/>
            </a:ext>
          </a:extLst>
        </p:cNvPr>
        <p:cNvGrpSpPr/>
        <p:nvPr/>
      </p:nvGrpSpPr>
      <p:grpSpPr>
        <a:xfrm>
          <a:off x="0" y="0"/>
          <a:ext cx="0" cy="0"/>
          <a:chOff x="0" y="0"/>
          <a:chExt cx="0" cy="0"/>
        </a:xfrm>
      </p:grpSpPr>
      <p:sp>
        <p:nvSpPr>
          <p:cNvPr id="142" name="Google Shape;142;g146cbe31ecc_0_96:notes">
            <a:extLst>
              <a:ext uri="{FF2B5EF4-FFF2-40B4-BE49-F238E27FC236}">
                <a16:creationId xmlns:a16="http://schemas.microsoft.com/office/drawing/2014/main" id="{5A16262B-4C0A-9761-14CB-9207E5CDEBC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46cbe31ecc_0_96:notes">
            <a:extLst>
              <a:ext uri="{FF2B5EF4-FFF2-40B4-BE49-F238E27FC236}">
                <a16:creationId xmlns:a16="http://schemas.microsoft.com/office/drawing/2014/main" id="{B72CF169-C36D-57EC-CB62-BE891E09E7D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79225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a:extLst>
            <a:ext uri="{FF2B5EF4-FFF2-40B4-BE49-F238E27FC236}">
              <a16:creationId xmlns:a16="http://schemas.microsoft.com/office/drawing/2014/main" id="{52EE9BE8-9078-B1BD-6A2E-206541838964}"/>
            </a:ext>
          </a:extLst>
        </p:cNvPr>
        <p:cNvGrpSpPr/>
        <p:nvPr/>
      </p:nvGrpSpPr>
      <p:grpSpPr>
        <a:xfrm>
          <a:off x="0" y="0"/>
          <a:ext cx="0" cy="0"/>
          <a:chOff x="0" y="0"/>
          <a:chExt cx="0" cy="0"/>
        </a:xfrm>
      </p:grpSpPr>
      <p:sp>
        <p:nvSpPr>
          <p:cNvPr id="142" name="Google Shape;142;g146cbe31ecc_0_96:notes">
            <a:extLst>
              <a:ext uri="{FF2B5EF4-FFF2-40B4-BE49-F238E27FC236}">
                <a16:creationId xmlns:a16="http://schemas.microsoft.com/office/drawing/2014/main" id="{2B5E4367-4FEE-49B5-6BC3-1E32DF93E36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46cbe31ecc_0_96:notes">
            <a:extLst>
              <a:ext uri="{FF2B5EF4-FFF2-40B4-BE49-F238E27FC236}">
                <a16:creationId xmlns:a16="http://schemas.microsoft.com/office/drawing/2014/main" id="{261A3F94-C680-BE19-4818-7D2092DA59D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506603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144aaa0767c_0_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144aaa0767c_0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820090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46cbe31ecc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46cbe31ecc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060083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46cbe31ecc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46cbe31ecc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662914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46cbe31ecc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46cbe31ecc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2305158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9.sv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0.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gradFill>
          <a:gsLst>
            <a:gs pos="0">
              <a:schemeClr val="accent2"/>
            </a:gs>
            <a:gs pos="100000">
              <a:schemeClr val="accent4"/>
            </a:gs>
          </a:gsLst>
          <a:lin ang="5400012" scaled="0"/>
        </a:gradFill>
        <a:effectLst/>
      </p:bgPr>
    </p:bg>
    <p:spTree>
      <p:nvGrpSpPr>
        <p:cNvPr id="1" name="Shape 50"/>
        <p:cNvGrpSpPr/>
        <p:nvPr/>
      </p:nvGrpSpPr>
      <p:grpSpPr>
        <a:xfrm>
          <a:off x="0" y="0"/>
          <a:ext cx="0" cy="0"/>
          <a:chOff x="0" y="0"/>
          <a:chExt cx="0" cy="0"/>
        </a:xfrm>
      </p:grpSpPr>
      <p:sp>
        <p:nvSpPr>
          <p:cNvPr id="51" name="Google Shape;51;p7"/>
          <p:cNvSpPr/>
          <p:nvPr/>
        </p:nvSpPr>
        <p:spPr>
          <a:xfrm rot="5400000" flipH="1">
            <a:off x="-12" y="412830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7"/>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53" name="Google Shape;53;p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pic>
        <p:nvPicPr>
          <p:cNvPr id="54" name="Google Shape;54;p7"/>
          <p:cNvPicPr preferRelativeResize="0"/>
          <p:nvPr/>
        </p:nvPicPr>
        <p:blipFill>
          <a:blip r:embed="rId2">
            <a:alphaModFix/>
          </a:blip>
          <a:stretch>
            <a:fillRect/>
          </a:stretch>
        </p:blipFill>
        <p:spPr>
          <a:xfrm>
            <a:off x="8128800" y="0"/>
            <a:ext cx="1015200" cy="1007953"/>
          </a:xfrm>
          <a:prstGeom prst="rect">
            <a:avLst/>
          </a:prstGeom>
          <a:noFill/>
          <a:ln>
            <a:noFill/>
          </a:ln>
        </p:spPr>
      </p:pic>
      <p:pic>
        <p:nvPicPr>
          <p:cNvPr id="2" name="Picture 1">
            <a:extLst>
              <a:ext uri="{FF2B5EF4-FFF2-40B4-BE49-F238E27FC236}">
                <a16:creationId xmlns:a16="http://schemas.microsoft.com/office/drawing/2014/main" id="{2801B9BB-356F-0CEB-6136-9AA80883BF80}"/>
              </a:ext>
            </a:extLst>
          </p:cNvPr>
          <p:cNvPicPr>
            <a:picLocks noChangeAspect="1"/>
          </p:cNvPicPr>
          <p:nvPr userDrawn="1"/>
        </p:nvPicPr>
        <p:blipFill>
          <a:blip r:embed="rId3"/>
          <a:stretch>
            <a:fillRect/>
          </a:stretch>
        </p:blipFill>
        <p:spPr>
          <a:xfrm>
            <a:off x="5572981" y="3566823"/>
            <a:ext cx="2641600" cy="140970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0"/>
        <p:cNvGrpSpPr/>
        <p:nvPr/>
      </p:nvGrpSpPr>
      <p:grpSpPr>
        <a:xfrm>
          <a:off x="0" y="0"/>
          <a:ext cx="0" cy="0"/>
          <a:chOff x="0" y="0"/>
          <a:chExt cx="0" cy="0"/>
        </a:xfrm>
      </p:grpSpPr>
      <p:sp>
        <p:nvSpPr>
          <p:cNvPr id="61" name="Google Shape;61;p9"/>
          <p:cNvSpPr/>
          <p:nvPr/>
        </p:nvSpPr>
        <p:spPr>
          <a:xfrm>
            <a:off x="8432941" y="4431167"/>
            <a:ext cx="724200" cy="724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9"/>
          <p:cNvSpPr/>
          <p:nvPr/>
        </p:nvSpPr>
        <p:spPr>
          <a:xfrm rot="10800000">
            <a:off x="7701526" y="4431200"/>
            <a:ext cx="731400" cy="7305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9"/>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64" name="Google Shape;64;p9"/>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65" name="Google Shape;65;p9"/>
          <p:cNvSpPr/>
          <p:nvPr/>
        </p:nvSpPr>
        <p:spPr>
          <a:xfrm>
            <a:off x="8418600" y="0"/>
            <a:ext cx="725400" cy="7254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9"/>
          <p:cNvSpPr txBox="1">
            <a:spLocks noGrp="1"/>
          </p:cNvSpPr>
          <p:nvPr>
            <p:ph type="body" idx="1"/>
          </p:nvPr>
        </p:nvSpPr>
        <p:spPr>
          <a:xfrm>
            <a:off x="280350" y="1266450"/>
            <a:ext cx="8520600" cy="33390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pic>
        <p:nvPicPr>
          <p:cNvPr id="67" name="Google Shape;67;p9"/>
          <p:cNvPicPr preferRelativeResize="0"/>
          <p:nvPr/>
        </p:nvPicPr>
        <p:blipFill>
          <a:blip r:embed="rId2">
            <a:alphaModFix/>
          </a:blip>
          <a:stretch>
            <a:fillRect/>
          </a:stretch>
        </p:blipFill>
        <p:spPr>
          <a:xfrm>
            <a:off x="190335" y="4651200"/>
            <a:ext cx="970780" cy="319850"/>
          </a:xfrm>
          <a:prstGeom prst="rect">
            <a:avLst/>
          </a:prstGeom>
          <a:noFill/>
          <a:ln>
            <a:noFill/>
          </a:ln>
        </p:spPr>
      </p:pic>
      <p:pic>
        <p:nvPicPr>
          <p:cNvPr id="2" name="Picture 1">
            <a:extLst>
              <a:ext uri="{FF2B5EF4-FFF2-40B4-BE49-F238E27FC236}">
                <a16:creationId xmlns:a16="http://schemas.microsoft.com/office/drawing/2014/main" id="{6035C707-BB64-8BEE-9847-BDAD06307F99}"/>
              </a:ext>
            </a:extLst>
          </p:cNvPr>
          <p:cNvPicPr>
            <a:picLocks noChangeAspect="1"/>
          </p:cNvPicPr>
          <p:nvPr userDrawn="1"/>
        </p:nvPicPr>
        <p:blipFill>
          <a:blip r:embed="rId3"/>
          <a:stretch>
            <a:fillRect/>
          </a:stretch>
        </p:blipFill>
        <p:spPr>
          <a:xfrm>
            <a:off x="1315843" y="4618434"/>
            <a:ext cx="673323" cy="385382"/>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89"/>
        <p:cNvGrpSpPr/>
        <p:nvPr/>
      </p:nvGrpSpPr>
      <p:grpSpPr>
        <a:xfrm>
          <a:off x="0" y="0"/>
          <a:ext cx="0" cy="0"/>
          <a:chOff x="0" y="0"/>
          <a:chExt cx="0" cy="0"/>
        </a:xfrm>
      </p:grpSpPr>
      <p:sp>
        <p:nvSpPr>
          <p:cNvPr id="90" name="Google Shape;90;p13"/>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pic>
        <p:nvPicPr>
          <p:cNvPr id="2" name="Picture 1">
            <a:extLst>
              <a:ext uri="{FF2B5EF4-FFF2-40B4-BE49-F238E27FC236}">
                <a16:creationId xmlns:a16="http://schemas.microsoft.com/office/drawing/2014/main" id="{B174C6D7-FF31-21CE-C315-79ECE561E094}"/>
              </a:ext>
            </a:extLst>
          </p:cNvPr>
          <p:cNvPicPr>
            <a:picLocks noChangeAspect="1"/>
          </p:cNvPicPr>
          <p:nvPr userDrawn="1"/>
        </p:nvPicPr>
        <p:blipFill>
          <a:blip r:embed="rId2"/>
          <a:stretch>
            <a:fillRect/>
          </a:stretch>
        </p:blipFill>
        <p:spPr>
          <a:xfrm>
            <a:off x="5572981" y="3566823"/>
            <a:ext cx="2641600" cy="140970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sp>
        <p:nvSpPr>
          <p:cNvPr id="100" name="Google Shape;100;p15"/>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101" name="Google Shape;101;p15"/>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pic>
        <p:nvPicPr>
          <p:cNvPr id="2" name="Picture 1">
            <a:extLst>
              <a:ext uri="{FF2B5EF4-FFF2-40B4-BE49-F238E27FC236}">
                <a16:creationId xmlns:a16="http://schemas.microsoft.com/office/drawing/2014/main" id="{BE238CB1-F8E6-F156-8915-1A35C64D23E6}"/>
              </a:ext>
            </a:extLst>
          </p:cNvPr>
          <p:cNvPicPr>
            <a:picLocks noChangeAspect="1"/>
          </p:cNvPicPr>
          <p:nvPr userDrawn="1"/>
        </p:nvPicPr>
        <p:blipFill>
          <a:blip r:embed="rId2"/>
          <a:stretch>
            <a:fillRect/>
          </a:stretch>
        </p:blipFill>
        <p:spPr>
          <a:xfrm>
            <a:off x="3251200" y="1866900"/>
            <a:ext cx="2641600" cy="140970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12"/>
        <p:cNvGrpSpPr/>
        <p:nvPr/>
      </p:nvGrpSpPr>
      <p:grpSpPr>
        <a:xfrm>
          <a:off x="0" y="0"/>
          <a:ext cx="0" cy="0"/>
          <a:chOff x="0" y="0"/>
          <a:chExt cx="0" cy="0"/>
        </a:xfrm>
      </p:grpSpPr>
      <p:sp>
        <p:nvSpPr>
          <p:cNvPr id="113" name="Google Shape;113;p1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pic>
        <p:nvPicPr>
          <p:cNvPr id="2" name="Picture 1">
            <a:extLst>
              <a:ext uri="{FF2B5EF4-FFF2-40B4-BE49-F238E27FC236}">
                <a16:creationId xmlns:a16="http://schemas.microsoft.com/office/drawing/2014/main" id="{785EA11A-2524-E462-0CB0-874BA7043CF4}"/>
              </a:ext>
            </a:extLst>
          </p:cNvPr>
          <p:cNvPicPr>
            <a:picLocks noChangeAspect="1"/>
          </p:cNvPicPr>
          <p:nvPr userDrawn="1"/>
        </p:nvPicPr>
        <p:blipFill>
          <a:blip r:embed="rId2"/>
          <a:stretch>
            <a:fillRect/>
          </a:stretch>
        </p:blipFill>
        <p:spPr>
          <a:xfrm>
            <a:off x="5572981" y="3566823"/>
            <a:ext cx="2641600" cy="140970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Header Dark 1">
  <p:cSld name="Section Header Dark 1">
    <p:bg>
      <p:bgPr>
        <a:gradFill>
          <a:gsLst>
            <a:gs pos="0">
              <a:srgbClr val="42B0FF"/>
            </a:gs>
            <a:gs pos="100000">
              <a:srgbClr val="076EB8"/>
            </a:gs>
          </a:gsLst>
          <a:lin ang="13500032" scaled="0"/>
        </a:gradFill>
        <a:effectLst/>
      </p:bgPr>
    </p:bg>
    <p:spTree>
      <p:nvGrpSpPr>
        <p:cNvPr id="1" name="Shape 28"/>
        <p:cNvGrpSpPr/>
        <p:nvPr/>
      </p:nvGrpSpPr>
      <p:grpSpPr>
        <a:xfrm>
          <a:off x="0" y="0"/>
          <a:ext cx="0" cy="0"/>
          <a:chOff x="0" y="0"/>
          <a:chExt cx="0" cy="0"/>
        </a:xfrm>
      </p:grpSpPr>
      <p:sp>
        <p:nvSpPr>
          <p:cNvPr id="29" name="Google Shape;29;p4"/>
          <p:cNvSpPr txBox="1">
            <a:spLocks noGrp="1"/>
          </p:cNvSpPr>
          <p:nvPr>
            <p:ph type="ctrTitle"/>
          </p:nvPr>
        </p:nvSpPr>
        <p:spPr>
          <a:xfrm>
            <a:off x="598100" y="1226378"/>
            <a:ext cx="5533500" cy="1894500"/>
          </a:xfrm>
          <a:prstGeom prst="rect">
            <a:avLst/>
          </a:prstGeom>
        </p:spPr>
        <p:txBody>
          <a:bodyPr spcFirstLastPara="1" wrap="square" lIns="91425" tIns="91425" rIns="91425" bIns="91425" anchor="t" anchorCtr="0">
            <a:normAutofit/>
          </a:bodyPr>
          <a:lstStyle>
            <a:lvl1pPr lvl="0" rtl="0">
              <a:spcBef>
                <a:spcPts val="0"/>
              </a:spcBef>
              <a:spcAft>
                <a:spcPts val="0"/>
              </a:spcAft>
              <a:buClr>
                <a:schemeClr val="lt1"/>
              </a:buClr>
              <a:buSzPts val="4200"/>
              <a:buNone/>
              <a:defRPr sz="4200">
                <a:solidFill>
                  <a:schemeClr val="lt1"/>
                </a:solidFill>
              </a:defRPr>
            </a:lvl1pPr>
            <a:lvl2pPr lvl="1" rtl="0">
              <a:spcBef>
                <a:spcPts val="0"/>
              </a:spcBef>
              <a:spcAft>
                <a:spcPts val="0"/>
              </a:spcAft>
              <a:buClr>
                <a:schemeClr val="lt1"/>
              </a:buClr>
              <a:buSzPts val="4200"/>
              <a:buNone/>
              <a:defRPr sz="4200">
                <a:solidFill>
                  <a:schemeClr val="lt1"/>
                </a:solidFill>
              </a:defRPr>
            </a:lvl2pPr>
            <a:lvl3pPr lvl="2" rtl="0">
              <a:spcBef>
                <a:spcPts val="0"/>
              </a:spcBef>
              <a:spcAft>
                <a:spcPts val="0"/>
              </a:spcAft>
              <a:buClr>
                <a:schemeClr val="lt1"/>
              </a:buClr>
              <a:buSzPts val="4200"/>
              <a:buNone/>
              <a:defRPr sz="4200">
                <a:solidFill>
                  <a:schemeClr val="lt1"/>
                </a:solidFill>
              </a:defRPr>
            </a:lvl3pPr>
            <a:lvl4pPr lvl="3" rtl="0">
              <a:spcBef>
                <a:spcPts val="0"/>
              </a:spcBef>
              <a:spcAft>
                <a:spcPts val="0"/>
              </a:spcAft>
              <a:buClr>
                <a:schemeClr val="lt1"/>
              </a:buClr>
              <a:buSzPts val="4200"/>
              <a:buNone/>
              <a:defRPr sz="4200">
                <a:solidFill>
                  <a:schemeClr val="lt1"/>
                </a:solidFill>
              </a:defRPr>
            </a:lvl4pPr>
            <a:lvl5pPr lvl="4" rtl="0">
              <a:spcBef>
                <a:spcPts val="0"/>
              </a:spcBef>
              <a:spcAft>
                <a:spcPts val="0"/>
              </a:spcAft>
              <a:buClr>
                <a:schemeClr val="lt1"/>
              </a:buClr>
              <a:buSzPts val="4200"/>
              <a:buNone/>
              <a:defRPr sz="4200">
                <a:solidFill>
                  <a:schemeClr val="lt1"/>
                </a:solidFill>
              </a:defRPr>
            </a:lvl5pPr>
            <a:lvl6pPr lvl="5" rtl="0">
              <a:spcBef>
                <a:spcPts val="0"/>
              </a:spcBef>
              <a:spcAft>
                <a:spcPts val="0"/>
              </a:spcAft>
              <a:buClr>
                <a:schemeClr val="lt1"/>
              </a:buClr>
              <a:buSzPts val="4200"/>
              <a:buNone/>
              <a:defRPr sz="4200">
                <a:solidFill>
                  <a:schemeClr val="lt1"/>
                </a:solidFill>
              </a:defRPr>
            </a:lvl6pPr>
            <a:lvl7pPr lvl="6" rtl="0">
              <a:spcBef>
                <a:spcPts val="0"/>
              </a:spcBef>
              <a:spcAft>
                <a:spcPts val="0"/>
              </a:spcAft>
              <a:buClr>
                <a:schemeClr val="lt1"/>
              </a:buClr>
              <a:buSzPts val="4200"/>
              <a:buNone/>
              <a:defRPr sz="4200">
                <a:solidFill>
                  <a:schemeClr val="lt1"/>
                </a:solidFill>
              </a:defRPr>
            </a:lvl7pPr>
            <a:lvl8pPr lvl="7" rtl="0">
              <a:spcBef>
                <a:spcPts val="0"/>
              </a:spcBef>
              <a:spcAft>
                <a:spcPts val="0"/>
              </a:spcAft>
              <a:buClr>
                <a:schemeClr val="lt1"/>
              </a:buClr>
              <a:buSzPts val="4200"/>
              <a:buNone/>
              <a:defRPr sz="4200">
                <a:solidFill>
                  <a:schemeClr val="lt1"/>
                </a:solidFill>
              </a:defRPr>
            </a:lvl8pPr>
            <a:lvl9pPr lvl="8" rtl="0">
              <a:spcBef>
                <a:spcPts val="0"/>
              </a:spcBef>
              <a:spcAft>
                <a:spcPts val="0"/>
              </a:spcAft>
              <a:buClr>
                <a:schemeClr val="lt1"/>
              </a:buClr>
              <a:buSzPts val="4200"/>
              <a:buNone/>
              <a:defRPr sz="4200">
                <a:solidFill>
                  <a:schemeClr val="lt1"/>
                </a:solidFill>
              </a:defRPr>
            </a:lvl9pPr>
          </a:lstStyle>
          <a:p>
            <a:endParaRPr/>
          </a:p>
        </p:txBody>
      </p:sp>
      <p:sp>
        <p:nvSpPr>
          <p:cNvPr id="30" name="Google Shape;30;p4"/>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Clr>
                <a:schemeClr val="lt1"/>
              </a:buClr>
              <a:buSzPts val="2100"/>
              <a:buNone/>
              <a:defRPr sz="2100">
                <a:solidFill>
                  <a:schemeClr val="lt1"/>
                </a:solidFill>
              </a:defRPr>
            </a:lvl1pPr>
            <a:lvl2pPr lvl="1" rtl="0">
              <a:lnSpc>
                <a:spcPct val="100000"/>
              </a:lnSpc>
              <a:spcBef>
                <a:spcPts val="0"/>
              </a:spcBef>
              <a:spcAft>
                <a:spcPts val="0"/>
              </a:spcAft>
              <a:buClr>
                <a:schemeClr val="lt1"/>
              </a:buClr>
              <a:buSzPts val="2100"/>
              <a:buNone/>
              <a:defRPr sz="2100">
                <a:solidFill>
                  <a:schemeClr val="lt1"/>
                </a:solidFill>
              </a:defRPr>
            </a:lvl2pPr>
            <a:lvl3pPr lvl="2" rtl="0">
              <a:lnSpc>
                <a:spcPct val="100000"/>
              </a:lnSpc>
              <a:spcBef>
                <a:spcPts val="0"/>
              </a:spcBef>
              <a:spcAft>
                <a:spcPts val="0"/>
              </a:spcAft>
              <a:buClr>
                <a:schemeClr val="lt1"/>
              </a:buClr>
              <a:buSzPts val="2100"/>
              <a:buNone/>
              <a:defRPr sz="2100">
                <a:solidFill>
                  <a:schemeClr val="lt1"/>
                </a:solidFill>
              </a:defRPr>
            </a:lvl3pPr>
            <a:lvl4pPr lvl="3" rtl="0">
              <a:lnSpc>
                <a:spcPct val="100000"/>
              </a:lnSpc>
              <a:spcBef>
                <a:spcPts val="0"/>
              </a:spcBef>
              <a:spcAft>
                <a:spcPts val="0"/>
              </a:spcAft>
              <a:buClr>
                <a:schemeClr val="lt1"/>
              </a:buClr>
              <a:buSzPts val="2100"/>
              <a:buNone/>
              <a:defRPr sz="2100">
                <a:solidFill>
                  <a:schemeClr val="lt1"/>
                </a:solidFill>
              </a:defRPr>
            </a:lvl4pPr>
            <a:lvl5pPr lvl="4" rtl="0">
              <a:lnSpc>
                <a:spcPct val="100000"/>
              </a:lnSpc>
              <a:spcBef>
                <a:spcPts val="0"/>
              </a:spcBef>
              <a:spcAft>
                <a:spcPts val="0"/>
              </a:spcAft>
              <a:buClr>
                <a:schemeClr val="lt1"/>
              </a:buClr>
              <a:buSzPts val="2100"/>
              <a:buNone/>
              <a:defRPr sz="2100">
                <a:solidFill>
                  <a:schemeClr val="lt1"/>
                </a:solidFill>
              </a:defRPr>
            </a:lvl5pPr>
            <a:lvl6pPr lvl="5" rtl="0">
              <a:lnSpc>
                <a:spcPct val="100000"/>
              </a:lnSpc>
              <a:spcBef>
                <a:spcPts val="0"/>
              </a:spcBef>
              <a:spcAft>
                <a:spcPts val="0"/>
              </a:spcAft>
              <a:buClr>
                <a:schemeClr val="lt1"/>
              </a:buClr>
              <a:buSzPts val="2100"/>
              <a:buNone/>
              <a:defRPr sz="2100">
                <a:solidFill>
                  <a:schemeClr val="lt1"/>
                </a:solidFill>
              </a:defRPr>
            </a:lvl6pPr>
            <a:lvl7pPr lvl="6" rtl="0">
              <a:lnSpc>
                <a:spcPct val="100000"/>
              </a:lnSpc>
              <a:spcBef>
                <a:spcPts val="0"/>
              </a:spcBef>
              <a:spcAft>
                <a:spcPts val="0"/>
              </a:spcAft>
              <a:buClr>
                <a:schemeClr val="lt1"/>
              </a:buClr>
              <a:buSzPts val="2100"/>
              <a:buNone/>
              <a:defRPr sz="2100">
                <a:solidFill>
                  <a:schemeClr val="lt1"/>
                </a:solidFill>
              </a:defRPr>
            </a:lvl7pPr>
            <a:lvl8pPr lvl="7" rtl="0">
              <a:lnSpc>
                <a:spcPct val="100000"/>
              </a:lnSpc>
              <a:spcBef>
                <a:spcPts val="0"/>
              </a:spcBef>
              <a:spcAft>
                <a:spcPts val="0"/>
              </a:spcAft>
              <a:buClr>
                <a:schemeClr val="lt1"/>
              </a:buClr>
              <a:buSzPts val="2100"/>
              <a:buNone/>
              <a:defRPr sz="2100">
                <a:solidFill>
                  <a:schemeClr val="lt1"/>
                </a:solidFill>
              </a:defRPr>
            </a:lvl8pPr>
            <a:lvl9pPr lvl="8" rtl="0">
              <a:lnSpc>
                <a:spcPct val="100000"/>
              </a:lnSpc>
              <a:spcBef>
                <a:spcPts val="0"/>
              </a:spcBef>
              <a:spcAft>
                <a:spcPts val="0"/>
              </a:spcAft>
              <a:buClr>
                <a:schemeClr val="lt1"/>
              </a:buClr>
              <a:buSzPts val="2100"/>
              <a:buNone/>
              <a:defRPr sz="2100">
                <a:solidFill>
                  <a:schemeClr val="lt1"/>
                </a:solidFill>
              </a:defRPr>
            </a:lvl9pPr>
          </a:lstStyle>
          <a:p>
            <a:endParaRPr/>
          </a:p>
        </p:txBody>
      </p:sp>
      <p:pic>
        <p:nvPicPr>
          <p:cNvPr id="31" name="Google Shape;31;p4"/>
          <p:cNvPicPr preferRelativeResize="0"/>
          <p:nvPr/>
        </p:nvPicPr>
        <p:blipFill>
          <a:blip r:embed="rId2">
            <a:alphaModFix/>
          </a:blip>
          <a:stretch>
            <a:fillRect/>
          </a:stretch>
        </p:blipFill>
        <p:spPr>
          <a:xfrm rot="5400000">
            <a:off x="8312352" y="4301684"/>
            <a:ext cx="844843" cy="838800"/>
          </a:xfrm>
          <a:prstGeom prst="rect">
            <a:avLst/>
          </a:prstGeom>
          <a:noFill/>
          <a:ln>
            <a:noFill/>
          </a:ln>
        </p:spPr>
      </p:pic>
      <p:sp>
        <p:nvSpPr>
          <p:cNvPr id="32" name="Google Shape;32;p4"/>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33" name="Google Shape;33;p4"/>
          <p:cNvSpPr/>
          <p:nvPr/>
        </p:nvSpPr>
        <p:spPr>
          <a:xfrm>
            <a:off x="8208900" y="0"/>
            <a:ext cx="935100" cy="935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4" name="Google Shape;34;p4"/>
          <p:cNvPicPr preferRelativeResize="0"/>
          <p:nvPr/>
        </p:nvPicPr>
        <p:blipFill>
          <a:blip r:embed="rId3">
            <a:alphaModFix/>
          </a:blip>
          <a:stretch>
            <a:fillRect/>
          </a:stretch>
        </p:blipFill>
        <p:spPr>
          <a:xfrm>
            <a:off x="7273800" y="3350"/>
            <a:ext cx="935100" cy="928411"/>
          </a:xfrm>
          <a:prstGeom prst="rect">
            <a:avLst/>
          </a:prstGeom>
          <a:noFill/>
          <a:ln>
            <a:noFill/>
          </a:ln>
        </p:spPr>
      </p:pic>
      <p:pic>
        <p:nvPicPr>
          <p:cNvPr id="35" name="Google Shape;35;p4"/>
          <p:cNvPicPr preferRelativeResize="0"/>
          <p:nvPr/>
        </p:nvPicPr>
        <p:blipFill>
          <a:blip r:embed="rId4">
            <a:alphaModFix/>
          </a:blip>
          <a:stretch>
            <a:fillRect/>
          </a:stretch>
        </p:blipFill>
        <p:spPr>
          <a:xfrm>
            <a:off x="705588" y="4235030"/>
            <a:ext cx="1194674" cy="393600"/>
          </a:xfrm>
          <a:prstGeom prst="rect">
            <a:avLst/>
          </a:prstGeom>
          <a:noFill/>
          <a:ln>
            <a:noFill/>
          </a:ln>
        </p:spPr>
      </p:pic>
      <p:pic>
        <p:nvPicPr>
          <p:cNvPr id="2" name="Picture 1">
            <a:extLst>
              <a:ext uri="{FF2B5EF4-FFF2-40B4-BE49-F238E27FC236}">
                <a16:creationId xmlns:a16="http://schemas.microsoft.com/office/drawing/2014/main" id="{7537A803-49DD-9F6C-387C-2AF2628C619E}"/>
              </a:ext>
            </a:extLst>
          </p:cNvPr>
          <p:cNvPicPr>
            <a:picLocks noChangeAspect="1"/>
          </p:cNvPicPr>
          <p:nvPr userDrawn="1"/>
        </p:nvPicPr>
        <p:blipFill>
          <a:blip r:embed="rId5"/>
          <a:stretch>
            <a:fillRect/>
          </a:stretch>
        </p:blipFill>
        <p:spPr>
          <a:xfrm>
            <a:off x="2284576" y="4122678"/>
            <a:ext cx="1080274" cy="618303"/>
          </a:xfrm>
          <a:prstGeom prst="rect">
            <a:avLst/>
          </a:prstGeom>
        </p:spPr>
      </p:pic>
      <p:pic>
        <p:nvPicPr>
          <p:cNvPr id="5" name="Graphic 4">
            <a:extLst>
              <a:ext uri="{FF2B5EF4-FFF2-40B4-BE49-F238E27FC236}">
                <a16:creationId xmlns:a16="http://schemas.microsoft.com/office/drawing/2014/main" id="{B988EA2B-C859-1A79-73FD-B64240BEBE09}"/>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5778234" y="2825864"/>
            <a:ext cx="2660178" cy="2185147"/>
          </a:xfrm>
          <a:prstGeom prst="rect">
            <a:avLst/>
          </a:prstGeom>
        </p:spPr>
      </p:pic>
    </p:spTree>
    <p:extLst>
      <p:ext uri="{BB962C8B-B14F-4D97-AF65-F5344CB8AC3E}">
        <p14:creationId xmlns:p14="http://schemas.microsoft.com/office/powerpoint/2010/main" val="16291906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68"/>
        <p:cNvGrpSpPr/>
        <p:nvPr/>
      </p:nvGrpSpPr>
      <p:grpSpPr>
        <a:xfrm>
          <a:off x="0" y="0"/>
          <a:ext cx="0" cy="0"/>
          <a:chOff x="0" y="0"/>
          <a:chExt cx="0" cy="0"/>
        </a:xfrm>
      </p:grpSpPr>
      <p:sp>
        <p:nvSpPr>
          <p:cNvPr id="69" name="Google Shape;69;p10"/>
          <p:cNvSpPr txBox="1">
            <a:spLocks noGrp="1"/>
          </p:cNvSpPr>
          <p:nvPr>
            <p:ph type="title"/>
          </p:nvPr>
        </p:nvSpPr>
        <p:spPr>
          <a:xfrm>
            <a:off x="311700" y="410000"/>
            <a:ext cx="66141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70" name="Google Shape;70;p10"/>
          <p:cNvSpPr txBox="1">
            <a:spLocks noGrp="1"/>
          </p:cNvSpPr>
          <p:nvPr>
            <p:ph type="body" idx="1"/>
          </p:nvPr>
        </p:nvSpPr>
        <p:spPr>
          <a:xfrm>
            <a:off x="311700" y="1229975"/>
            <a:ext cx="3999900" cy="3339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71" name="Google Shape;71;p10"/>
          <p:cNvSpPr txBox="1">
            <a:spLocks noGrp="1"/>
          </p:cNvSpPr>
          <p:nvPr>
            <p:ph type="body" idx="2"/>
          </p:nvPr>
        </p:nvSpPr>
        <p:spPr>
          <a:xfrm>
            <a:off x="4832400" y="1229975"/>
            <a:ext cx="3999900" cy="3339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72" name="Google Shape;72;p10"/>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dirty="0"/>
          </a:p>
        </p:txBody>
      </p:sp>
      <p:grpSp>
        <p:nvGrpSpPr>
          <p:cNvPr id="73" name="Google Shape;73;p10"/>
          <p:cNvGrpSpPr/>
          <p:nvPr/>
        </p:nvGrpSpPr>
        <p:grpSpPr>
          <a:xfrm>
            <a:off x="6971838" y="-12"/>
            <a:ext cx="2174881" cy="1450030"/>
            <a:chOff x="6098378" y="5"/>
            <a:chExt cx="3045625" cy="2030570"/>
          </a:xfrm>
        </p:grpSpPr>
        <p:sp>
          <p:nvSpPr>
            <p:cNvPr id="74" name="Google Shape;74;p10"/>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 name="Google Shape;75;p10"/>
            <p:cNvSpPr/>
            <p:nvPr/>
          </p:nvSpPr>
          <p:spPr>
            <a:xfrm flipH="1">
              <a:off x="7113463" y="5"/>
              <a:ext cx="1015200" cy="1015200"/>
            </a:xfrm>
            <a:prstGeom prst="rtTriangl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 name="Google Shape;76;p10"/>
            <p:cNvSpPr/>
            <p:nvPr/>
          </p:nvSpPr>
          <p:spPr>
            <a:xfrm rot="10800000">
              <a:off x="6098378" y="97"/>
              <a:ext cx="1015200" cy="1015200"/>
            </a:xfrm>
            <a:prstGeom prst="rtTriangl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 name="Google Shape;77;p10"/>
            <p:cNvSpPr/>
            <p:nvPr/>
          </p:nvSpPr>
          <p:spPr>
            <a:xfrm rot="10800000">
              <a:off x="8128789" y="101537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pic>
        <p:nvPicPr>
          <p:cNvPr id="78" name="Google Shape;78;p10"/>
          <p:cNvPicPr preferRelativeResize="0"/>
          <p:nvPr/>
        </p:nvPicPr>
        <p:blipFill>
          <a:blip r:embed="rId2">
            <a:alphaModFix/>
          </a:blip>
          <a:stretch>
            <a:fillRect/>
          </a:stretch>
        </p:blipFill>
        <p:spPr>
          <a:xfrm>
            <a:off x="8675950" y="0"/>
            <a:ext cx="470775" cy="470775"/>
          </a:xfrm>
          <a:prstGeom prst="rect">
            <a:avLst/>
          </a:prstGeom>
          <a:noFill/>
          <a:ln>
            <a:noFill/>
          </a:ln>
        </p:spPr>
      </p:pic>
      <p:pic>
        <p:nvPicPr>
          <p:cNvPr id="79" name="Google Shape;79;p10"/>
          <p:cNvPicPr preferRelativeResize="0"/>
          <p:nvPr/>
        </p:nvPicPr>
        <p:blipFill>
          <a:blip r:embed="rId3">
            <a:alphaModFix/>
          </a:blip>
          <a:stretch>
            <a:fillRect/>
          </a:stretch>
        </p:blipFill>
        <p:spPr>
          <a:xfrm>
            <a:off x="190335" y="4651200"/>
            <a:ext cx="970780" cy="319850"/>
          </a:xfrm>
          <a:prstGeom prst="rect">
            <a:avLst/>
          </a:prstGeom>
          <a:noFill/>
          <a:ln>
            <a:noFill/>
          </a:ln>
        </p:spPr>
      </p:pic>
      <p:pic>
        <p:nvPicPr>
          <p:cNvPr id="2" name="Picture 1">
            <a:extLst>
              <a:ext uri="{FF2B5EF4-FFF2-40B4-BE49-F238E27FC236}">
                <a16:creationId xmlns:a16="http://schemas.microsoft.com/office/drawing/2014/main" id="{4C3F07AF-469B-D3CF-D9C7-4D2528542FA3}"/>
              </a:ext>
            </a:extLst>
          </p:cNvPr>
          <p:cNvPicPr>
            <a:picLocks noChangeAspect="1"/>
          </p:cNvPicPr>
          <p:nvPr userDrawn="1"/>
        </p:nvPicPr>
        <p:blipFill>
          <a:blip r:embed="rId4"/>
          <a:stretch>
            <a:fillRect/>
          </a:stretch>
        </p:blipFill>
        <p:spPr>
          <a:xfrm>
            <a:off x="1315843" y="4618434"/>
            <a:ext cx="673323" cy="385382"/>
          </a:xfrm>
          <a:prstGeom prst="rect">
            <a:avLst/>
          </a:prstGeom>
        </p:spPr>
      </p:pic>
    </p:spTree>
    <p:extLst>
      <p:ext uri="{BB962C8B-B14F-4D97-AF65-F5344CB8AC3E}">
        <p14:creationId xmlns:p14="http://schemas.microsoft.com/office/powerpoint/2010/main" val="10330432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eometr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3000"/>
              <a:buFont typeface="Roboto Slab Light"/>
              <a:buNone/>
              <a:defRPr sz="3000">
                <a:solidFill>
                  <a:schemeClr val="dk1"/>
                </a:solidFill>
                <a:latin typeface="Roboto Slab Light"/>
                <a:ea typeface="Roboto Slab Light"/>
                <a:cs typeface="Roboto Slab Light"/>
                <a:sym typeface="Roboto Slab Light"/>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Open Sans Medium"/>
              <a:buChar char="●"/>
              <a:defRPr sz="1800">
                <a:solidFill>
                  <a:schemeClr val="dk2"/>
                </a:solidFill>
                <a:latin typeface="Open Sans Medium"/>
                <a:ea typeface="Open Sans Medium"/>
                <a:cs typeface="Open Sans Medium"/>
                <a:sym typeface="Open Sans Medium"/>
              </a:defRPr>
            </a:lvl1pPr>
            <a:lvl2pPr marL="914400" lvl="1"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2pPr>
            <a:lvl3pPr marL="1371600" lvl="2"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3pPr>
            <a:lvl4pPr marL="1828800" lvl="3"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4pPr>
            <a:lvl5pPr marL="2286000" lvl="4"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5pPr>
            <a:lvl6pPr marL="2743200" lvl="5"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6pPr>
            <a:lvl7pPr marL="3200400" lvl="6"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7pPr>
            <a:lvl8pPr marL="3657600" lvl="7"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8pPr>
            <a:lvl9pPr marL="4114800" lvl="8"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9pPr>
          </a:lstStyle>
          <a:p>
            <a:endParaRPr/>
          </a:p>
        </p:txBody>
      </p:sp>
      <p:sp>
        <p:nvSpPr>
          <p:cNvPr id="8" name="Google Shape;8;p1"/>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3" r:id="rId1"/>
    <p:sldLayoutId id="2147483655" r:id="rId2"/>
    <p:sldLayoutId id="2147483659" r:id="rId3"/>
    <p:sldLayoutId id="2147483661" r:id="rId4"/>
    <p:sldLayoutId id="2147483663" r:id="rId5"/>
    <p:sldLayoutId id="2147483665" r:id="rId6"/>
    <p:sldLayoutId id="2147483666"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hyperlink" Target="https://eur-lex.europa.eu/eli/reg/2024/2847/oj#art_15" TargetMode="External"/><Relationship Id="rId2" Type="http://schemas.openxmlformats.org/officeDocument/2006/relationships/hyperlink" Target="https://eur-lex.europa.eu/legal-content/EN/TXT/HTML/?uri=OJ:L_202402847#art_24" TargetMode="External"/><Relationship Id="rId1" Type="http://schemas.openxmlformats.org/officeDocument/2006/relationships/slideLayout" Target="../slideLayouts/slideLayout2.xml"/><Relationship Id="rId4" Type="http://schemas.openxmlformats.org/officeDocument/2006/relationships/hyperlink" Target="https://eur-lex.europa.eu/eli/reg/2024/2847/oj#art_14" TargetMode="External"/></Relationships>
</file>

<file path=ppt/slides/_rels/slide11.xml.rels><?xml version="1.0" encoding="UTF-8" standalone="yes"?>
<Relationships xmlns="http://schemas.openxmlformats.org/package/2006/relationships"><Relationship Id="rId2" Type="http://schemas.openxmlformats.org/officeDocument/2006/relationships/hyperlink" Target="https://air-governance-framework.finos.org/"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hyperlink" Target="https://github.com/OpenChain-Project/Reference-Material/tree/master/OpenChain-Training/en/Online-Training-Courses/LFC193%20Course%20Content" TargetMode="External"/><Relationship Id="rId2" Type="http://schemas.openxmlformats.org/officeDocument/2006/relationships/hyperlink" Target="https://github.com/OpenChain-Project/Reference-Material/issues/112" TargetMode="External"/><Relationship Id="rId1" Type="http://schemas.openxmlformats.org/officeDocument/2006/relationships/slideLayout" Target="../slideLayouts/slideLayout2.xml"/><Relationship Id="rId4" Type="http://schemas.openxmlformats.org/officeDocument/2006/relationships/image" Target="../media/image16.jpe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hyperlink" Target="https://openchainproject.org/news/2025/09/18/update-on-openchain-iso-iec-18974-and-the-cra" TargetMode="External"/><Relationship Id="rId2" Type="http://schemas.openxmlformats.org/officeDocument/2006/relationships/hyperlink" Target="https://openchainproject.org/news/2025/09/18/welcoming-the-openchain-ambassador-program" TargetMode="Externa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hyperlink" Target="https://openchainproject.org/news/2025/09/25/sbom-work-group-2025-09-24"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s://www.cisa.gov/sites/default/files/2025-08/2025_CISA_SBOM_Minimum_Elements.pdf"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7.xml"/><Relationship Id="rId5" Type="http://schemas.openxmlformats.org/officeDocument/2006/relationships/image" Target="../media/image13.jpeg"/><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1">
          <a:extLst>
            <a:ext uri="{FF2B5EF4-FFF2-40B4-BE49-F238E27FC236}">
              <a16:creationId xmlns:a16="http://schemas.microsoft.com/office/drawing/2014/main" id="{9B7BEEEC-414F-F921-8C0B-DAEF378291B5}"/>
            </a:ext>
          </a:extLst>
        </p:cNvPr>
        <p:cNvGrpSpPr/>
        <p:nvPr/>
      </p:nvGrpSpPr>
      <p:grpSpPr>
        <a:xfrm>
          <a:off x="0" y="0"/>
          <a:ext cx="0" cy="0"/>
          <a:chOff x="0" y="0"/>
          <a:chExt cx="0" cy="0"/>
        </a:xfrm>
      </p:grpSpPr>
      <p:sp>
        <p:nvSpPr>
          <p:cNvPr id="122" name="Google Shape;122;p19">
            <a:extLst>
              <a:ext uri="{FF2B5EF4-FFF2-40B4-BE49-F238E27FC236}">
                <a16:creationId xmlns:a16="http://schemas.microsoft.com/office/drawing/2014/main" id="{350290EF-D637-4097-0484-2F3B91B71360}"/>
              </a:ext>
            </a:extLst>
          </p:cNvPr>
          <p:cNvSpPr txBox="1">
            <a:spLocks noGrp="1"/>
          </p:cNvSpPr>
          <p:nvPr>
            <p:ph type="ctrTitle"/>
          </p:nvPr>
        </p:nvSpPr>
        <p:spPr>
          <a:xfrm>
            <a:off x="598099" y="1226378"/>
            <a:ext cx="8410433" cy="1894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US" dirty="0"/>
              <a:t>OpenChain Monthly Meeting:</a:t>
            </a:r>
            <a:br>
              <a:rPr lang="en-US" dirty="0"/>
            </a:br>
            <a:r>
              <a:rPr lang="en-US" dirty="0"/>
              <a:t>Spec, Education + More</a:t>
            </a:r>
            <a:endParaRPr dirty="0"/>
          </a:p>
        </p:txBody>
      </p:sp>
      <p:sp>
        <p:nvSpPr>
          <p:cNvPr id="123" name="Google Shape;123;p19">
            <a:extLst>
              <a:ext uri="{FF2B5EF4-FFF2-40B4-BE49-F238E27FC236}">
                <a16:creationId xmlns:a16="http://schemas.microsoft.com/office/drawing/2014/main" id="{A63A8B1B-4C8C-870F-9421-DA410B1C2AC9}"/>
              </a:ext>
            </a:extLst>
          </p:cNvPr>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rmAutofit fontScale="92500" lnSpcReduction="20000"/>
          </a:bodyPr>
          <a:lstStyle/>
          <a:p>
            <a:pPr marL="0" lvl="0" indent="0"/>
            <a:r>
              <a:rPr lang="en-US" dirty="0"/>
              <a:t>Europe / Asia - 2025-10-15 @ 08:30 UTC</a:t>
            </a:r>
            <a:endParaRPr dirty="0"/>
          </a:p>
        </p:txBody>
      </p:sp>
    </p:spTree>
    <p:extLst>
      <p:ext uri="{BB962C8B-B14F-4D97-AF65-F5344CB8AC3E}">
        <p14:creationId xmlns:p14="http://schemas.microsoft.com/office/powerpoint/2010/main" val="11909880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0DFB120D-C62F-61F1-5086-25421FF07697}"/>
              </a:ext>
            </a:extLst>
          </p:cNvPr>
          <p:cNvSpPr/>
          <p:nvPr/>
        </p:nvSpPr>
        <p:spPr>
          <a:xfrm>
            <a:off x="8335398" y="0"/>
            <a:ext cx="808602" cy="1889256"/>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graphicFrame>
        <p:nvGraphicFramePr>
          <p:cNvPr id="4" name="Table 3">
            <a:extLst>
              <a:ext uri="{FF2B5EF4-FFF2-40B4-BE49-F238E27FC236}">
                <a16:creationId xmlns:a16="http://schemas.microsoft.com/office/drawing/2014/main" id="{2054E273-0343-EBD7-BC4A-137A71E6685A}"/>
              </a:ext>
            </a:extLst>
          </p:cNvPr>
          <p:cNvGraphicFramePr>
            <a:graphicFrameLocks noGrp="1"/>
          </p:cNvGraphicFramePr>
          <p:nvPr>
            <p:extLst>
              <p:ext uri="{D42A27DB-BD31-4B8C-83A1-F6EECF244321}">
                <p14:modId xmlns:p14="http://schemas.microsoft.com/office/powerpoint/2010/main" val="948368589"/>
              </p:ext>
            </p:extLst>
          </p:nvPr>
        </p:nvGraphicFramePr>
        <p:xfrm>
          <a:off x="3056021" y="0"/>
          <a:ext cx="6087980" cy="3176760"/>
        </p:xfrm>
        <a:graphic>
          <a:graphicData uri="http://schemas.openxmlformats.org/drawingml/2006/table">
            <a:tbl>
              <a:tblPr/>
              <a:tblGrid>
                <a:gridCol w="672046">
                  <a:extLst>
                    <a:ext uri="{9D8B030D-6E8A-4147-A177-3AD203B41FA5}">
                      <a16:colId xmlns:a16="http://schemas.microsoft.com/office/drawing/2014/main" val="2550595635"/>
                    </a:ext>
                  </a:extLst>
                </a:gridCol>
                <a:gridCol w="536991">
                  <a:extLst>
                    <a:ext uri="{9D8B030D-6E8A-4147-A177-3AD203B41FA5}">
                      <a16:colId xmlns:a16="http://schemas.microsoft.com/office/drawing/2014/main" val="1067689045"/>
                    </a:ext>
                  </a:extLst>
                </a:gridCol>
                <a:gridCol w="4143759">
                  <a:extLst>
                    <a:ext uri="{9D8B030D-6E8A-4147-A177-3AD203B41FA5}">
                      <a16:colId xmlns:a16="http://schemas.microsoft.com/office/drawing/2014/main" val="1400682887"/>
                    </a:ext>
                  </a:extLst>
                </a:gridCol>
                <a:gridCol w="735184">
                  <a:extLst>
                    <a:ext uri="{9D8B030D-6E8A-4147-A177-3AD203B41FA5}">
                      <a16:colId xmlns:a16="http://schemas.microsoft.com/office/drawing/2014/main" val="3833334878"/>
                    </a:ext>
                  </a:extLst>
                </a:gridCol>
              </a:tblGrid>
              <a:tr h="161982">
                <a:tc>
                  <a:txBody>
                    <a:bodyPr/>
                    <a:lstStyle/>
                    <a:p>
                      <a:pPr rtl="0" fontAlgn="b">
                        <a:buNone/>
                      </a:pPr>
                      <a:r>
                        <a:rPr lang="en-US" sz="900" b="1" i="0" u="none" strike="noStrike">
                          <a:solidFill>
                            <a:srgbClr val="000000"/>
                          </a:solidFill>
                          <a:effectLst/>
                          <a:latin typeface="Arial" panose="020B0604020202020204" pitchFamily="34" charset="0"/>
                        </a:rPr>
                        <a:t>Area</a:t>
                      </a:r>
                      <a:endParaRPr lang="en-US" sz="1300">
                        <a:effectLst/>
                      </a:endParaRPr>
                    </a:p>
                  </a:txBody>
                  <a:tcPr marL="23544" marR="23544" marT="23544" marB="23544"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CCCC"/>
                    </a:solidFill>
                  </a:tcPr>
                </a:tc>
                <a:tc>
                  <a:txBody>
                    <a:bodyPr/>
                    <a:lstStyle/>
                    <a:p>
                      <a:pPr rtl="0" fontAlgn="b">
                        <a:buNone/>
                      </a:pPr>
                      <a:r>
                        <a:rPr lang="en-US" sz="900" b="1" i="0" u="none" strike="noStrike" dirty="0">
                          <a:solidFill>
                            <a:srgbClr val="000000"/>
                          </a:solidFill>
                          <a:effectLst/>
                          <a:latin typeface="Arial" panose="020B0604020202020204" pitchFamily="34" charset="0"/>
                        </a:rPr>
                        <a:t>Citation</a:t>
                      </a:r>
                      <a:endParaRPr lang="en-US" sz="1300" dirty="0">
                        <a:effectLst/>
                      </a:endParaRPr>
                    </a:p>
                  </a:txBody>
                  <a:tcPr marL="23544" marR="23544" marT="23544" marB="23544"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CCCC"/>
                    </a:solidFill>
                  </a:tcPr>
                </a:tc>
                <a:tc>
                  <a:txBody>
                    <a:bodyPr/>
                    <a:lstStyle/>
                    <a:p>
                      <a:pPr rtl="0" fontAlgn="b">
                        <a:buNone/>
                      </a:pPr>
                      <a:r>
                        <a:rPr lang="en-US" sz="900" b="1" i="0" u="none" strike="noStrike">
                          <a:solidFill>
                            <a:srgbClr val="000000"/>
                          </a:solidFill>
                          <a:effectLst/>
                          <a:latin typeface="Arial" panose="020B0604020202020204" pitchFamily="34" charset="0"/>
                        </a:rPr>
                        <a:t>Requirement</a:t>
                      </a:r>
                      <a:endParaRPr lang="en-US" sz="1300">
                        <a:effectLst/>
                      </a:endParaRPr>
                    </a:p>
                  </a:txBody>
                  <a:tcPr marL="23544" marR="23544" marT="23544" marB="23544"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CCCC"/>
                    </a:solidFill>
                  </a:tcPr>
                </a:tc>
                <a:tc>
                  <a:txBody>
                    <a:bodyPr/>
                    <a:lstStyle/>
                    <a:p>
                      <a:pPr rtl="0" fontAlgn="b">
                        <a:buNone/>
                      </a:pPr>
                      <a:r>
                        <a:rPr lang="en-US" sz="900" b="1" i="1" u="none" strike="noStrike">
                          <a:solidFill>
                            <a:srgbClr val="000000"/>
                          </a:solidFill>
                          <a:effectLst/>
                          <a:latin typeface="Arial" panose="020B0604020202020204" pitchFamily="34" charset="0"/>
                        </a:rPr>
                        <a:t>TL/DR</a:t>
                      </a:r>
                      <a:endParaRPr lang="en-US" sz="1300">
                        <a:effectLst/>
                      </a:endParaRPr>
                    </a:p>
                  </a:txBody>
                  <a:tcPr marL="23544" marR="23544" marT="23544" marB="23544"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CCCC"/>
                    </a:solidFill>
                  </a:tcPr>
                </a:tc>
                <a:extLst>
                  <a:ext uri="{0D108BD9-81ED-4DB2-BD59-A6C34878D82A}">
                    <a16:rowId xmlns:a16="http://schemas.microsoft.com/office/drawing/2014/main" val="2211740366"/>
                  </a:ext>
                </a:extLst>
              </a:tr>
              <a:tr h="1043354">
                <a:tc>
                  <a:txBody>
                    <a:bodyPr/>
                    <a:lstStyle/>
                    <a:p>
                      <a:pPr rtl="0" fontAlgn="b">
                        <a:buNone/>
                      </a:pPr>
                      <a:r>
                        <a:rPr lang="en-US" sz="800" b="0" i="1" u="none" strike="noStrike">
                          <a:solidFill>
                            <a:srgbClr val="000000"/>
                          </a:solidFill>
                          <a:effectLst/>
                          <a:latin typeface="Arial" panose="020B0604020202020204" pitchFamily="34" charset="0"/>
                        </a:rPr>
                        <a:t>Cyber Policy</a:t>
                      </a:r>
                      <a:endParaRPr lang="en-US" sz="1300">
                        <a:effectLst/>
                      </a:endParaRPr>
                    </a:p>
                  </a:txBody>
                  <a:tcPr marL="23544" marR="23544" marT="23544" marB="23544"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rtl="0" fontAlgn="b">
                        <a:buNone/>
                      </a:pPr>
                      <a:r>
                        <a:rPr lang="en-US" sz="800" b="0" i="0" u="sng" strike="noStrike">
                          <a:solidFill>
                            <a:srgbClr val="4390E0"/>
                          </a:solidFill>
                          <a:effectLst/>
                          <a:latin typeface="Arial" panose="020B0604020202020204" pitchFamily="34" charset="0"/>
                          <a:hlinkClick r:id="rId2"/>
                        </a:rPr>
                        <a:t>Article 24</a:t>
                      </a:r>
                      <a:endParaRPr lang="en-US" sz="1300">
                        <a:effectLst/>
                      </a:endParaRPr>
                    </a:p>
                  </a:txBody>
                  <a:tcPr marL="23544" marR="23544" marT="23544" marB="23544"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rtl="0" fontAlgn="b">
                        <a:buNone/>
                      </a:pPr>
                      <a:r>
                        <a:rPr lang="en-US" sz="800" b="0" i="0" u="none" strike="noStrike">
                          <a:solidFill>
                            <a:srgbClr val="000000"/>
                          </a:solidFill>
                          <a:effectLst/>
                          <a:latin typeface="Arial" panose="020B0604020202020204" pitchFamily="34" charset="0"/>
                        </a:rPr>
                        <a:t>1. </a:t>
                      </a:r>
                      <a:r>
                        <a:rPr lang="en-US" sz="800" b="0" i="0" u="none" strike="noStrike">
                          <a:solidFill>
                            <a:srgbClr val="FF8300"/>
                          </a:solidFill>
                          <a:effectLst/>
                          <a:latin typeface="Arial" panose="020B0604020202020204" pitchFamily="34" charset="0"/>
                        </a:rPr>
                        <a:t>Open-source software stewards </a:t>
                      </a:r>
                      <a:r>
                        <a:rPr lang="en-US" sz="800" b="0" i="0" u="none" strike="noStrike">
                          <a:solidFill>
                            <a:srgbClr val="000000"/>
                          </a:solidFill>
                          <a:effectLst/>
                          <a:latin typeface="Arial" panose="020B0604020202020204" pitchFamily="34" charset="0"/>
                        </a:rPr>
                        <a:t>shall </a:t>
                      </a:r>
                      <a:r>
                        <a:rPr lang="en-US" sz="800" b="1" i="0" u="none" strike="noStrike">
                          <a:solidFill>
                            <a:srgbClr val="000000"/>
                          </a:solidFill>
                          <a:effectLst/>
                          <a:latin typeface="Arial" panose="020B0604020202020204" pitchFamily="34" charset="0"/>
                        </a:rPr>
                        <a:t>put in place and document i</a:t>
                      </a:r>
                      <a:r>
                        <a:rPr lang="en-US" sz="800" b="0" i="0" u="none" strike="noStrike">
                          <a:solidFill>
                            <a:srgbClr val="000000"/>
                          </a:solidFill>
                          <a:effectLst/>
                          <a:latin typeface="Arial" panose="020B0604020202020204" pitchFamily="34" charset="0"/>
                        </a:rPr>
                        <a:t>n a verifiable manner </a:t>
                      </a:r>
                      <a:r>
                        <a:rPr lang="en-US" sz="800" b="1" i="0" u="none" strike="noStrike">
                          <a:solidFill>
                            <a:srgbClr val="000000"/>
                          </a:solidFill>
                          <a:effectLst/>
                          <a:latin typeface="Arial" panose="020B0604020202020204" pitchFamily="34" charset="0"/>
                        </a:rPr>
                        <a:t>a cybersecurity policy</a:t>
                      </a:r>
                      <a:r>
                        <a:rPr lang="en-US" sz="800" b="0" i="0" u="none" strike="noStrike">
                          <a:solidFill>
                            <a:srgbClr val="000000"/>
                          </a:solidFill>
                          <a:effectLst/>
                          <a:latin typeface="Arial" panose="020B0604020202020204" pitchFamily="34" charset="0"/>
                        </a:rPr>
                        <a:t> to foster the development of a secure product with digital elements as well as an </a:t>
                      </a:r>
                      <a:r>
                        <a:rPr lang="en-US" sz="800" b="1" i="0" u="none" strike="noStrike">
                          <a:solidFill>
                            <a:srgbClr val="000000"/>
                          </a:solidFill>
                          <a:effectLst/>
                          <a:latin typeface="Arial" panose="020B0604020202020204" pitchFamily="34" charset="0"/>
                        </a:rPr>
                        <a:t>effective handling of vulnerabilities</a:t>
                      </a:r>
                      <a:r>
                        <a:rPr lang="en-US" sz="800" b="0" i="0" u="none" strike="noStrike">
                          <a:solidFill>
                            <a:srgbClr val="000000"/>
                          </a:solidFill>
                          <a:effectLst/>
                          <a:latin typeface="Arial" panose="020B0604020202020204" pitchFamily="34" charset="0"/>
                        </a:rPr>
                        <a:t> by the developers of that product. That policy shall also foster the voluntary reporting of vulnerabilities as laid down in </a:t>
                      </a:r>
                      <a:r>
                        <a:rPr lang="en-US" sz="800" b="1" i="0" u="sng" strike="noStrike">
                          <a:solidFill>
                            <a:srgbClr val="1155CC"/>
                          </a:solidFill>
                          <a:effectLst/>
                          <a:latin typeface="Arial" panose="020B0604020202020204" pitchFamily="34" charset="0"/>
                          <a:hlinkClick r:id="rId3"/>
                        </a:rPr>
                        <a:t>Article 15</a:t>
                      </a:r>
                      <a:r>
                        <a:rPr lang="en-US" sz="800" b="1" i="0" u="none" strike="noStrike">
                          <a:solidFill>
                            <a:srgbClr val="0000FF"/>
                          </a:solidFill>
                          <a:effectLst/>
                          <a:latin typeface="Arial" panose="020B0604020202020204" pitchFamily="34" charset="0"/>
                        </a:rPr>
                        <a:t> </a:t>
                      </a:r>
                      <a:r>
                        <a:rPr lang="en-US" sz="800" b="0" i="0" u="none" strike="noStrike">
                          <a:solidFill>
                            <a:srgbClr val="000000"/>
                          </a:solidFill>
                          <a:effectLst/>
                          <a:latin typeface="Arial" panose="020B0604020202020204" pitchFamily="34" charset="0"/>
                        </a:rPr>
                        <a:t>by the developers of that product and take into account the specific nature of the open-source software steward and the legal and organisational arrangements to which it is subject. That policy shall, in particular, include aspects related to documenting, addressing and remediating vulnerabilities and promote the sharing of information concerning discovered vulnerabilities within the open-source community.</a:t>
                      </a:r>
                      <a:endParaRPr lang="en-US" sz="1300">
                        <a:effectLst/>
                      </a:endParaRPr>
                    </a:p>
                  </a:txBody>
                  <a:tcPr marL="23544" marR="23544" marT="23544" marB="23544"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rtl="0" fontAlgn="b">
                        <a:buNone/>
                      </a:pPr>
                      <a:r>
                        <a:rPr lang="en-US" sz="800" b="0" i="1" u="none" strike="noStrike" dirty="0" err="1">
                          <a:solidFill>
                            <a:srgbClr val="000000"/>
                          </a:solidFill>
                          <a:effectLst/>
                          <a:latin typeface="Arial" panose="020B0604020202020204" pitchFamily="34" charset="0"/>
                        </a:rPr>
                        <a:t>security.md</a:t>
                      </a:r>
                      <a:r>
                        <a:rPr lang="en-US" sz="800" b="0" i="1" u="none" strike="noStrike" dirty="0">
                          <a:solidFill>
                            <a:srgbClr val="000000"/>
                          </a:solidFill>
                          <a:effectLst/>
                          <a:latin typeface="Arial" panose="020B0604020202020204" pitchFamily="34" charset="0"/>
                        </a:rPr>
                        <a:t> +vuln handling  process/link +detailed secure development practices</a:t>
                      </a:r>
                      <a:endParaRPr lang="en-US" sz="1300" dirty="0">
                        <a:effectLst/>
                      </a:endParaRPr>
                    </a:p>
                  </a:txBody>
                  <a:tcPr marL="23544" marR="23544" marT="23544" marB="23544"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207821192"/>
                  </a:ext>
                </a:extLst>
              </a:tr>
              <a:tr h="346832">
                <a:tc>
                  <a:txBody>
                    <a:bodyPr/>
                    <a:lstStyle/>
                    <a:p>
                      <a:pPr rtl="0" fontAlgn="b">
                        <a:buNone/>
                      </a:pPr>
                      <a:r>
                        <a:rPr lang="en-US" sz="800" b="0" i="1" u="none" strike="noStrike">
                          <a:solidFill>
                            <a:srgbClr val="000000"/>
                          </a:solidFill>
                          <a:effectLst/>
                          <a:latin typeface="Arial" panose="020B0604020202020204" pitchFamily="34" charset="0"/>
                        </a:rPr>
                        <a:t>Cooperation</a:t>
                      </a:r>
                      <a:endParaRPr lang="en-US" sz="1300">
                        <a:effectLst/>
                      </a:endParaRPr>
                    </a:p>
                  </a:txBody>
                  <a:tcPr marL="23544" marR="23544" marT="23544" marB="23544"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rtl="0" fontAlgn="b">
                        <a:buNone/>
                      </a:pPr>
                      <a:r>
                        <a:rPr lang="en-US" sz="800" b="0" i="0" u="sng" strike="noStrike">
                          <a:solidFill>
                            <a:srgbClr val="4390E0"/>
                          </a:solidFill>
                          <a:effectLst/>
                          <a:latin typeface="Arial" panose="020B0604020202020204" pitchFamily="34" charset="0"/>
                          <a:hlinkClick r:id="rId2"/>
                        </a:rPr>
                        <a:t>Article 24</a:t>
                      </a:r>
                      <a:endParaRPr lang="en-US" sz="1300">
                        <a:effectLst/>
                      </a:endParaRPr>
                    </a:p>
                  </a:txBody>
                  <a:tcPr marL="23544" marR="23544" marT="23544" marB="23544"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rtl="0" fontAlgn="b">
                        <a:buNone/>
                      </a:pPr>
                      <a:r>
                        <a:rPr lang="en-US" sz="800" b="0" i="0" u="none" strike="noStrike">
                          <a:solidFill>
                            <a:srgbClr val="000000"/>
                          </a:solidFill>
                          <a:effectLst/>
                          <a:latin typeface="Arial" panose="020B0604020202020204" pitchFamily="34" charset="0"/>
                        </a:rPr>
                        <a:t>2. </a:t>
                      </a:r>
                      <a:r>
                        <a:rPr lang="en-US" sz="800" b="1" i="0" u="none" strike="noStrike">
                          <a:solidFill>
                            <a:srgbClr val="000000"/>
                          </a:solidFill>
                          <a:effectLst/>
                          <a:latin typeface="Arial" panose="020B0604020202020204" pitchFamily="34" charset="0"/>
                        </a:rPr>
                        <a:t>Open-source software stewards shall cooperate with the market surveillance authorities, at their request</a:t>
                      </a:r>
                      <a:r>
                        <a:rPr lang="en-US" sz="800" b="0" i="0" u="none" strike="noStrike">
                          <a:solidFill>
                            <a:srgbClr val="000000"/>
                          </a:solidFill>
                          <a:effectLst/>
                          <a:latin typeface="Arial" panose="020B0604020202020204" pitchFamily="34" charset="0"/>
                        </a:rPr>
                        <a:t>, with a view to mitigating the cybersecurity risks posed by a product with digital elements qualifying as free and open-source software.</a:t>
                      </a:r>
                      <a:endParaRPr lang="en-US" sz="1300">
                        <a:effectLst/>
                      </a:endParaRPr>
                    </a:p>
                  </a:txBody>
                  <a:tcPr marL="23544" marR="23544" marT="23544" marB="23544"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rtl="0" fontAlgn="b">
                        <a:buNone/>
                      </a:pPr>
                      <a:r>
                        <a:rPr lang="en-US" sz="800" b="0" i="1" u="none" strike="noStrike">
                          <a:solidFill>
                            <a:srgbClr val="000000"/>
                          </a:solidFill>
                          <a:effectLst/>
                          <a:latin typeface="Arial" panose="020B0604020202020204" pitchFamily="34" charset="0"/>
                        </a:rPr>
                        <a:t>cooperate with M.S.A. to mitigate risks</a:t>
                      </a:r>
                      <a:endParaRPr lang="en-US" sz="1300">
                        <a:effectLst/>
                      </a:endParaRPr>
                    </a:p>
                  </a:txBody>
                  <a:tcPr marL="23544" marR="23544" marT="23544" marB="23544"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722962688"/>
                  </a:ext>
                </a:extLst>
              </a:tr>
              <a:tr h="449738">
                <a:tc>
                  <a:txBody>
                    <a:bodyPr/>
                    <a:lstStyle/>
                    <a:p>
                      <a:pPr fontAlgn="b">
                        <a:buNone/>
                      </a:pPr>
                      <a:br>
                        <a:rPr lang="en-JP" sz="1300">
                          <a:effectLst/>
                        </a:rPr>
                      </a:br>
                      <a:endParaRPr lang="en-JP" sz="1300">
                        <a:effectLst/>
                      </a:endParaRPr>
                    </a:p>
                  </a:txBody>
                  <a:tcPr marL="23544" marR="23544" marT="23544" marB="23544"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fontAlgn="b">
                        <a:buNone/>
                      </a:pPr>
                      <a:br>
                        <a:rPr lang="en-JP" sz="1300">
                          <a:effectLst/>
                        </a:rPr>
                      </a:br>
                      <a:endParaRPr lang="en-JP" sz="1300">
                        <a:effectLst/>
                      </a:endParaRPr>
                    </a:p>
                  </a:txBody>
                  <a:tcPr marL="23544" marR="23544" marT="23544" marB="23544"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rtl="0" fontAlgn="b">
                        <a:buNone/>
                      </a:pPr>
                      <a:r>
                        <a:rPr lang="en-US" sz="800" b="0" i="0" u="none" strike="noStrike">
                          <a:solidFill>
                            <a:srgbClr val="000000"/>
                          </a:solidFill>
                          <a:effectLst/>
                          <a:latin typeface="Arial" panose="020B0604020202020204" pitchFamily="34" charset="0"/>
                        </a:rPr>
                        <a:t>Further to a reasoned request from a market surveillance authority, open-source software stewards shall provide that authority, in a language which can be easily understood by that authority, with the documentation referred to in paragraph 1, in paper or electronic form.</a:t>
                      </a:r>
                      <a:endParaRPr lang="en-US" sz="1300">
                        <a:effectLst/>
                      </a:endParaRPr>
                    </a:p>
                  </a:txBody>
                  <a:tcPr marL="23544" marR="23544" marT="23544" marB="23544"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rtl="0" fontAlgn="b">
                        <a:buNone/>
                      </a:pPr>
                      <a:r>
                        <a:rPr lang="en-US" sz="800" b="0" i="1" u="none" strike="noStrike">
                          <a:solidFill>
                            <a:srgbClr val="000000"/>
                          </a:solidFill>
                          <a:effectLst/>
                          <a:latin typeface="Arial" panose="020B0604020202020204" pitchFamily="34" charset="0"/>
                        </a:rPr>
                        <a:t>policy posted electronically, translated on request</a:t>
                      </a:r>
                      <a:endParaRPr lang="en-US" sz="1300">
                        <a:effectLst/>
                      </a:endParaRPr>
                    </a:p>
                  </a:txBody>
                  <a:tcPr marL="23544" marR="23544" marT="23544" marB="23544"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030442281"/>
                  </a:ext>
                </a:extLst>
              </a:tr>
              <a:tr h="700334">
                <a:tc>
                  <a:txBody>
                    <a:bodyPr/>
                    <a:lstStyle/>
                    <a:p>
                      <a:pPr rtl="0" fontAlgn="b">
                        <a:buNone/>
                      </a:pPr>
                      <a:r>
                        <a:rPr lang="en-US" sz="800" b="0" i="1" u="none" strike="noStrike">
                          <a:solidFill>
                            <a:srgbClr val="000000"/>
                          </a:solidFill>
                          <a:effectLst/>
                          <a:latin typeface="Arial" panose="020B0604020202020204" pitchFamily="34" charset="0"/>
                        </a:rPr>
                        <a:t>Vuln Reporting</a:t>
                      </a:r>
                      <a:endParaRPr lang="en-US" sz="1300">
                        <a:effectLst/>
                      </a:endParaRPr>
                    </a:p>
                  </a:txBody>
                  <a:tcPr marL="23544" marR="23544" marT="23544" marB="23544"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rtl="0" fontAlgn="b">
                        <a:buNone/>
                      </a:pPr>
                      <a:r>
                        <a:rPr lang="en-US" sz="800" b="0" i="0" u="sng" strike="noStrike">
                          <a:solidFill>
                            <a:srgbClr val="4390E0"/>
                          </a:solidFill>
                          <a:effectLst/>
                          <a:latin typeface="Arial" panose="020B0604020202020204" pitchFamily="34" charset="0"/>
                          <a:hlinkClick r:id="rId2"/>
                        </a:rPr>
                        <a:t>Article 24</a:t>
                      </a:r>
                      <a:endParaRPr lang="en-US" sz="1300">
                        <a:effectLst/>
                      </a:endParaRPr>
                    </a:p>
                  </a:txBody>
                  <a:tcPr marL="23544" marR="23544" marT="23544" marB="23544"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rtl="0" fontAlgn="b">
                        <a:buNone/>
                      </a:pPr>
                      <a:r>
                        <a:rPr lang="en-US" sz="800" b="0" i="0" u="none" strike="noStrike">
                          <a:solidFill>
                            <a:srgbClr val="000000"/>
                          </a:solidFill>
                          <a:effectLst/>
                          <a:latin typeface="Arial" panose="020B0604020202020204" pitchFamily="34" charset="0"/>
                        </a:rPr>
                        <a:t>3. The reporting obligations laid down in </a:t>
                      </a:r>
                      <a:r>
                        <a:rPr lang="en-US" sz="800" b="1" i="0" u="sng" strike="noStrike">
                          <a:solidFill>
                            <a:srgbClr val="1155CC"/>
                          </a:solidFill>
                          <a:effectLst/>
                          <a:latin typeface="Arial" panose="020B0604020202020204" pitchFamily="34" charset="0"/>
                          <a:hlinkClick r:id="rId4"/>
                        </a:rPr>
                        <a:t>Article 14(1)</a:t>
                      </a:r>
                      <a:r>
                        <a:rPr lang="en-US" sz="800" b="1" i="0" u="none" strike="noStrike">
                          <a:solidFill>
                            <a:srgbClr val="0000FF"/>
                          </a:solidFill>
                          <a:effectLst/>
                          <a:latin typeface="Arial" panose="020B0604020202020204" pitchFamily="34" charset="0"/>
                        </a:rPr>
                        <a:t> </a:t>
                      </a:r>
                      <a:r>
                        <a:rPr lang="en-US" sz="800" b="0" i="0" u="none" strike="noStrike">
                          <a:solidFill>
                            <a:srgbClr val="000000"/>
                          </a:solidFill>
                          <a:effectLst/>
                          <a:latin typeface="Arial" panose="020B0604020202020204" pitchFamily="34" charset="0"/>
                        </a:rPr>
                        <a:t>shall apply to open-source software stewards to the extent that they are involved in the development of the products with digital elements. </a:t>
                      </a:r>
                      <a:r>
                        <a:rPr lang="en-US" sz="800" b="1" i="0" u="none" strike="noStrike">
                          <a:solidFill>
                            <a:srgbClr val="000000"/>
                          </a:solidFill>
                          <a:effectLst/>
                          <a:latin typeface="Arial" panose="020B0604020202020204" pitchFamily="34" charset="0"/>
                        </a:rPr>
                        <a:t>The reporting obligations</a:t>
                      </a:r>
                      <a:r>
                        <a:rPr lang="en-US" sz="800" b="0" i="0" u="none" strike="noStrike">
                          <a:solidFill>
                            <a:srgbClr val="000000"/>
                          </a:solidFill>
                          <a:effectLst/>
                          <a:latin typeface="Arial" panose="020B0604020202020204" pitchFamily="34" charset="0"/>
                        </a:rPr>
                        <a:t> laid down in </a:t>
                      </a:r>
                      <a:r>
                        <a:rPr lang="en-US" sz="800" b="1" i="0" u="sng" strike="noStrike">
                          <a:solidFill>
                            <a:srgbClr val="1155CC"/>
                          </a:solidFill>
                          <a:effectLst/>
                          <a:latin typeface="Arial" panose="020B0604020202020204" pitchFamily="34" charset="0"/>
                          <a:hlinkClick r:id="rId4"/>
                        </a:rPr>
                        <a:t>Article 14(3) and (8)</a:t>
                      </a:r>
                      <a:r>
                        <a:rPr lang="en-US" sz="800" b="0" i="0" u="none" strike="noStrike">
                          <a:solidFill>
                            <a:srgbClr val="0000FF"/>
                          </a:solidFill>
                          <a:effectLst/>
                          <a:latin typeface="Arial" panose="020B0604020202020204" pitchFamily="34" charset="0"/>
                        </a:rPr>
                        <a:t> </a:t>
                      </a:r>
                      <a:r>
                        <a:rPr lang="en-US" sz="800" b="1" i="0" u="none" strike="noStrike">
                          <a:solidFill>
                            <a:srgbClr val="000000"/>
                          </a:solidFill>
                          <a:effectLst/>
                          <a:latin typeface="Arial" panose="020B0604020202020204" pitchFamily="34" charset="0"/>
                        </a:rPr>
                        <a:t>shall apply to open-source software stewards to the extent that severe incidents having an impact on the security of products with digital elements affect network and information systems provided by the open-source software stewards for the development of such products</a:t>
                      </a:r>
                      <a:r>
                        <a:rPr lang="en-US" sz="800" b="0" i="0" u="none" strike="noStrike">
                          <a:solidFill>
                            <a:srgbClr val="000000"/>
                          </a:solidFill>
                          <a:effectLst/>
                          <a:latin typeface="Arial" panose="020B0604020202020204" pitchFamily="34" charset="0"/>
                        </a:rPr>
                        <a:t>.</a:t>
                      </a:r>
                      <a:endParaRPr lang="en-US" sz="1300">
                        <a:effectLst/>
                      </a:endParaRPr>
                    </a:p>
                  </a:txBody>
                  <a:tcPr marL="23544" marR="23544" marT="23544" marB="23544"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rtl="0" fontAlgn="b">
                        <a:buNone/>
                      </a:pPr>
                      <a:r>
                        <a:rPr lang="en-US" sz="800" b="0" i="1" u="none" strike="noStrike" dirty="0">
                          <a:solidFill>
                            <a:srgbClr val="000000"/>
                          </a:solidFill>
                          <a:effectLst/>
                          <a:latin typeface="Arial" panose="020B0604020202020204" pitchFamily="34" charset="0"/>
                        </a:rPr>
                        <a:t>Report vulns and known exploits to the dedicated Union’s officials</a:t>
                      </a:r>
                      <a:endParaRPr lang="en-US" sz="1300" dirty="0">
                        <a:effectLst/>
                      </a:endParaRPr>
                    </a:p>
                  </a:txBody>
                  <a:tcPr marL="23544" marR="23544" marT="23544" marB="23544"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841056883"/>
                  </a:ext>
                </a:extLst>
              </a:tr>
            </a:tbl>
          </a:graphicData>
        </a:graphic>
      </p:graphicFrame>
      <p:sp>
        <p:nvSpPr>
          <p:cNvPr id="5" name="Rectangle 1">
            <a:extLst>
              <a:ext uri="{FF2B5EF4-FFF2-40B4-BE49-F238E27FC236}">
                <a16:creationId xmlns:a16="http://schemas.microsoft.com/office/drawing/2014/main" id="{37799DD7-C20F-D792-2433-9238357A2D08}"/>
              </a:ext>
            </a:extLst>
          </p:cNvPr>
          <p:cNvSpPr>
            <a:spLocks noGrp="1" noChangeArrowheads="1"/>
          </p:cNvSpPr>
          <p:nvPr>
            <p:ph type="body" idx="1"/>
          </p:nvPr>
        </p:nvSpPr>
        <p:spPr bwMode="auto">
          <a:xfrm>
            <a:off x="280350" y="1520179"/>
            <a:ext cx="8296873" cy="28315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JP" altLang="en-JP" sz="1300" b="1" i="0" u="none" strike="noStrike" cap="none" normalizeH="0" baseline="0" dirty="0">
                <a:ln>
                  <a:noFill/>
                </a:ln>
                <a:solidFill>
                  <a:srgbClr val="434343"/>
                </a:solidFill>
                <a:effectLst/>
                <a:latin typeface="Arial" panose="020B0604020202020204" pitchFamily="34" charset="0"/>
              </a:rPr>
              <a:t>CRA Steward Obligations</a:t>
            </a:r>
            <a:endParaRPr kumimoji="0" lang="en-JP" altLang="en-JP" sz="7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JP" altLang="en-JP" sz="11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The table is taken from the text of the CRA:</a:t>
            </a:r>
            <a:endParaRPr kumimoji="0" lang="en-JP" altLang="en-JP"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JP" altLang="en-JP" sz="1800" b="0" i="0" u="none" strike="noStrike" cap="none" normalizeH="0" baseline="0" dirty="0">
                <a:ln>
                  <a:noFill/>
                </a:ln>
                <a:solidFill>
                  <a:schemeClr val="tx1"/>
                </a:solidFill>
                <a:effectLst/>
                <a:latin typeface="Arial" panose="020B0604020202020204" pitchFamily="34" charset="0"/>
              </a:rPr>
            </a:br>
            <a:endParaRPr kumimoji="0" lang="en-JP" altLang="en-JP"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JP" altLang="en-JP"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JP" altLang="en-JP"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JP" altLang="en-JP"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JP" sz="1000" b="0" i="0" u="none" strike="noStrike" cap="none" normalizeH="0" baseline="0" dirty="0">
                <a:ln>
                  <a:noFill/>
                </a:ln>
                <a:solidFill>
                  <a:srgbClr val="444746"/>
                </a:solidFill>
                <a:effectLst/>
                <a:latin typeface="Roboto" panose="02000000000000000000" pitchFamily="2" charset="0"/>
                <a:cs typeface="Arial" panose="020B0604020202020204" pitchFamily="34" charset="0"/>
              </a:rPr>
              <a:t>In plain language, the Steward’s obligations come down to:</a:t>
            </a: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JP" sz="1000" b="0" i="0" u="none" strike="noStrike" cap="none" normalizeH="0" baseline="0" dirty="0">
                <a:ln>
                  <a:noFill/>
                </a:ln>
                <a:solidFill>
                  <a:srgbClr val="444746"/>
                </a:solidFill>
                <a:effectLst/>
                <a:latin typeface="Roboto" panose="02000000000000000000" pitchFamily="2" charset="0"/>
                <a:cs typeface="Arial" panose="020B0604020202020204" pitchFamily="34" charset="0"/>
              </a:rPr>
              <a:t> Have a vulnerability reporting process and publicly posted policy.</a:t>
            </a: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JP" sz="1000" b="0" i="0" u="none" strike="noStrike" cap="none" normalizeH="0" baseline="0" dirty="0">
                <a:ln>
                  <a:noFill/>
                </a:ln>
                <a:solidFill>
                  <a:srgbClr val="444746"/>
                </a:solidFill>
                <a:effectLst/>
                <a:latin typeface="Roboto" panose="02000000000000000000" pitchFamily="2" charset="0"/>
                <a:cs typeface="Arial" panose="020B0604020202020204" pitchFamily="34" charset="0"/>
              </a:rPr>
              <a:t> Have a single point of contact for reporting and inquiring about vulnerabilities (e.g. https://</a:t>
            </a:r>
            <a:r>
              <a:rPr kumimoji="0" lang="en-US" altLang="en-JP" sz="1000" b="0" i="0" u="none" strike="noStrike" cap="none" normalizeH="0" baseline="0" dirty="0" err="1">
                <a:ln>
                  <a:noFill/>
                </a:ln>
                <a:solidFill>
                  <a:srgbClr val="444746"/>
                </a:solidFill>
                <a:effectLst/>
                <a:latin typeface="Roboto" panose="02000000000000000000" pitchFamily="2" charset="0"/>
                <a:cs typeface="Arial" panose="020B0604020202020204" pitchFamily="34" charset="0"/>
              </a:rPr>
              <a:t>www.linuxfoundation.org</a:t>
            </a:r>
            <a:r>
              <a:rPr kumimoji="0" lang="en-US" altLang="en-JP" sz="1000" b="0" i="0" u="none" strike="noStrike" cap="none" normalizeH="0" baseline="0" dirty="0">
                <a:ln>
                  <a:noFill/>
                </a:ln>
                <a:solidFill>
                  <a:srgbClr val="444746"/>
                </a:solidFill>
                <a:effectLst/>
                <a:latin typeface="Roboto" panose="02000000000000000000" pitchFamily="2" charset="0"/>
                <a:cs typeface="Arial" panose="020B0604020202020204" pitchFamily="34" charset="0"/>
              </a:rPr>
              <a:t>/security)</a:t>
            </a: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JP" sz="1000" b="0" i="0" u="none" strike="noStrike" cap="none" normalizeH="0" baseline="0" dirty="0">
                <a:ln>
                  <a:noFill/>
                </a:ln>
                <a:solidFill>
                  <a:srgbClr val="444746"/>
                </a:solidFill>
                <a:effectLst/>
                <a:latin typeface="Roboto" panose="02000000000000000000" pitchFamily="2" charset="0"/>
                <a:cs typeface="Arial" panose="020B0604020202020204" pitchFamily="34" charset="0"/>
              </a:rPr>
              <a:t> If approached by EU officials (Market Surveillance Authority (MSA), ENISA, National CSIRT, etc.) provide requested information.</a:t>
            </a: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JP" sz="1000" b="0" i="0" u="none" strike="noStrike" cap="none" normalizeH="0" baseline="0" dirty="0">
                <a:ln>
                  <a:noFill/>
                </a:ln>
                <a:solidFill>
                  <a:srgbClr val="444746"/>
                </a:solidFill>
                <a:effectLst/>
                <a:latin typeface="Roboto" panose="02000000000000000000" pitchFamily="2" charset="0"/>
                <a:cs typeface="Arial" panose="020B0604020202020204" pitchFamily="34" charset="0"/>
              </a:rPr>
              <a:t> If a project is known to be actively exploited or if underlying Foundation infrastructure (e.g. CI/CD systems, websites, etc.) has </a:t>
            </a:r>
            <a:br>
              <a:rPr kumimoji="0" lang="en-US" altLang="en-JP" sz="1000" b="0" i="0" u="none" strike="noStrike" cap="none" normalizeH="0" baseline="0" dirty="0">
                <a:ln>
                  <a:noFill/>
                </a:ln>
                <a:solidFill>
                  <a:srgbClr val="444746"/>
                </a:solidFill>
                <a:effectLst/>
                <a:latin typeface="Roboto" panose="02000000000000000000" pitchFamily="2" charset="0"/>
                <a:cs typeface="Arial" panose="020B0604020202020204" pitchFamily="34" charset="0"/>
              </a:rPr>
            </a:br>
            <a:r>
              <a:rPr kumimoji="0" lang="en-US" altLang="en-JP" sz="1000" b="0" i="0" u="none" strike="noStrike" cap="none" normalizeH="0" baseline="0" dirty="0">
                <a:ln>
                  <a:noFill/>
                </a:ln>
                <a:solidFill>
                  <a:srgbClr val="444746"/>
                </a:solidFill>
                <a:effectLst/>
                <a:latin typeface="Roboto" panose="02000000000000000000" pitchFamily="2" charset="0"/>
                <a:cs typeface="Arial" panose="020B0604020202020204" pitchFamily="34" charset="0"/>
              </a:rPr>
              <a:t>    suffered a cybersecurity incident, report to the ENISA Single Reporting Platform (SRP).</a:t>
            </a:r>
            <a:br>
              <a:rPr kumimoji="0" lang="en-US" altLang="en-JP" sz="1000" b="0" i="0" u="none" strike="noStrike" cap="none" normalizeH="0" baseline="0" dirty="0">
                <a:ln>
                  <a:noFill/>
                </a:ln>
                <a:solidFill>
                  <a:srgbClr val="444746"/>
                </a:solidFill>
                <a:effectLst/>
                <a:latin typeface="Roboto" panose="02000000000000000000" pitchFamily="2" charset="0"/>
                <a:cs typeface="Arial" panose="020B0604020202020204" pitchFamily="34" charset="0"/>
              </a:rPr>
            </a:br>
            <a:r>
              <a:rPr kumimoji="0" lang="en-US" altLang="en-JP" sz="1000" b="0" i="1" u="none" strike="noStrike" cap="none" normalizeH="0" baseline="0" dirty="0">
                <a:ln>
                  <a:noFill/>
                </a:ln>
                <a:solidFill>
                  <a:srgbClr val="444746"/>
                </a:solidFill>
                <a:effectLst/>
                <a:latin typeface="Roboto" panose="02000000000000000000" pitchFamily="2" charset="0"/>
                <a:cs typeface="Arial" panose="020B0604020202020204" pitchFamily="34" charset="0"/>
              </a:rPr>
              <a:t>Notes from </a:t>
            </a:r>
            <a:r>
              <a:rPr kumimoji="0" lang="en-US" altLang="en-JP" sz="1000" b="0" i="1" u="none" strike="noStrike" cap="none" normalizeH="0" baseline="0" dirty="0" err="1">
                <a:ln>
                  <a:noFill/>
                </a:ln>
                <a:solidFill>
                  <a:srgbClr val="444746"/>
                </a:solidFill>
                <a:effectLst/>
                <a:latin typeface="Roboto" panose="02000000000000000000" pitchFamily="2" charset="0"/>
                <a:cs typeface="Arial" panose="020B0604020202020204" pitchFamily="34" charset="0"/>
              </a:rPr>
              <a:t>CRob</a:t>
            </a:r>
            <a:r>
              <a:rPr kumimoji="0" lang="en-US" altLang="en-JP" sz="1000" b="0" i="1" u="none" strike="noStrike" cap="none" normalizeH="0" baseline="0" dirty="0">
                <a:ln>
                  <a:noFill/>
                </a:ln>
                <a:solidFill>
                  <a:srgbClr val="444746"/>
                </a:solidFill>
                <a:effectLst/>
                <a:latin typeface="Roboto" panose="02000000000000000000" pitchFamily="2" charset="0"/>
                <a:cs typeface="Arial" panose="020B0604020202020204" pitchFamily="34" charset="0"/>
              </a:rPr>
              <a:t> over at </a:t>
            </a:r>
            <a:r>
              <a:rPr kumimoji="0" lang="en-US" altLang="en-JP" sz="1000" b="0" i="1" u="none" strike="noStrike" cap="none" normalizeH="0" baseline="0" dirty="0" err="1">
                <a:ln>
                  <a:noFill/>
                </a:ln>
                <a:solidFill>
                  <a:srgbClr val="444746"/>
                </a:solidFill>
                <a:effectLst/>
                <a:latin typeface="Roboto" panose="02000000000000000000" pitchFamily="2" charset="0"/>
                <a:cs typeface="Arial" panose="020B0604020202020204" pitchFamily="34" charset="0"/>
              </a:rPr>
              <a:t>OpenSSF</a:t>
            </a:r>
            <a:endParaRPr kumimoji="0" lang="en-US" altLang="en-JP" sz="1000" b="0" i="1" u="none" strike="noStrike" cap="none" normalizeH="0" baseline="0" dirty="0">
              <a:ln>
                <a:noFill/>
              </a:ln>
              <a:solidFill>
                <a:srgbClr val="444746"/>
              </a:solidFill>
              <a:effectLst/>
              <a:latin typeface="Roboto" panose="02000000000000000000" pitchFamily="2" charset="0"/>
              <a:cs typeface="Arial" panose="020B0604020202020204" pitchFamily="34" charset="0"/>
            </a:endParaRPr>
          </a:p>
        </p:txBody>
      </p:sp>
      <p:sp>
        <p:nvSpPr>
          <p:cNvPr id="2" name="TextBox 1">
            <a:extLst>
              <a:ext uri="{FF2B5EF4-FFF2-40B4-BE49-F238E27FC236}">
                <a16:creationId xmlns:a16="http://schemas.microsoft.com/office/drawing/2014/main" id="{9C5CCA5C-B2EE-62C1-A6E4-26087899D741}"/>
              </a:ext>
            </a:extLst>
          </p:cNvPr>
          <p:cNvSpPr txBox="1"/>
          <p:nvPr/>
        </p:nvSpPr>
        <p:spPr>
          <a:xfrm>
            <a:off x="196482" y="205964"/>
            <a:ext cx="2789546" cy="954107"/>
          </a:xfrm>
          <a:prstGeom prst="rect">
            <a:avLst/>
          </a:prstGeom>
          <a:noFill/>
        </p:spPr>
        <p:txBody>
          <a:bodyPr wrap="none" rtlCol="0">
            <a:spAutoFit/>
          </a:bodyPr>
          <a:lstStyle/>
          <a:p>
            <a:r>
              <a:rPr lang="en-JP" dirty="0">
                <a:solidFill>
                  <a:srgbClr val="FF0000"/>
                </a:solidFill>
                <a:latin typeface="Chalkduster" panose="03050602040202020205" pitchFamily="66" charset="77"/>
              </a:rPr>
              <a:t>For reference only. </a:t>
            </a:r>
            <a:br>
              <a:rPr lang="en-JP" dirty="0">
                <a:solidFill>
                  <a:srgbClr val="FF0000"/>
                </a:solidFill>
                <a:latin typeface="Chalkduster" panose="03050602040202020205" pitchFamily="66" charset="77"/>
              </a:rPr>
            </a:br>
            <a:r>
              <a:rPr lang="en-JP" dirty="0">
                <a:solidFill>
                  <a:srgbClr val="FF0000"/>
                </a:solidFill>
                <a:latin typeface="Chalkduster" panose="03050602040202020205" pitchFamily="66" charset="77"/>
              </a:rPr>
              <a:t>There is no need to read</a:t>
            </a:r>
            <a:br>
              <a:rPr lang="en-JP" dirty="0">
                <a:solidFill>
                  <a:srgbClr val="FF0000"/>
                </a:solidFill>
                <a:latin typeface="Chalkduster" panose="03050602040202020205" pitchFamily="66" charset="77"/>
              </a:rPr>
            </a:br>
            <a:r>
              <a:rPr lang="en-JP" dirty="0">
                <a:solidFill>
                  <a:srgbClr val="FF0000"/>
                </a:solidFill>
                <a:latin typeface="Chalkduster" panose="03050602040202020205" pitchFamily="66" charset="77"/>
              </a:rPr>
              <a:t>this material in-depth</a:t>
            </a:r>
            <a:br>
              <a:rPr lang="en-JP" dirty="0">
                <a:solidFill>
                  <a:srgbClr val="FF0000"/>
                </a:solidFill>
                <a:latin typeface="Chalkduster" panose="03050602040202020205" pitchFamily="66" charset="77"/>
              </a:rPr>
            </a:br>
            <a:r>
              <a:rPr lang="en-JP" dirty="0">
                <a:solidFill>
                  <a:srgbClr val="FF0000"/>
                </a:solidFill>
                <a:latin typeface="Chalkduster" panose="03050602040202020205" pitchFamily="66" charset="77"/>
              </a:rPr>
              <a:t>in this meeting</a:t>
            </a:r>
          </a:p>
        </p:txBody>
      </p:sp>
    </p:spTree>
    <p:extLst>
      <p:ext uri="{BB962C8B-B14F-4D97-AF65-F5344CB8AC3E}">
        <p14:creationId xmlns:p14="http://schemas.microsoft.com/office/powerpoint/2010/main" val="28620651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A40F00-93AF-DFEE-0A05-975C494FAD9C}"/>
              </a:ext>
            </a:extLst>
          </p:cNvPr>
          <p:cNvSpPr>
            <a:spLocks noGrp="1"/>
          </p:cNvSpPr>
          <p:nvPr>
            <p:ph type="title"/>
          </p:nvPr>
        </p:nvSpPr>
        <p:spPr/>
        <p:txBody>
          <a:bodyPr>
            <a:normAutofit fontScale="90000"/>
          </a:bodyPr>
          <a:lstStyle/>
          <a:p>
            <a:r>
              <a:rPr lang="en-JP" dirty="0"/>
              <a:t>Meanwhile, Over At FINOS</a:t>
            </a:r>
          </a:p>
        </p:txBody>
      </p:sp>
      <p:sp>
        <p:nvSpPr>
          <p:cNvPr id="3" name="Text Placeholder 2">
            <a:extLst>
              <a:ext uri="{FF2B5EF4-FFF2-40B4-BE49-F238E27FC236}">
                <a16:creationId xmlns:a16="http://schemas.microsoft.com/office/drawing/2014/main" id="{52C67F67-6EFC-71A7-2226-08E4174E3B9C}"/>
              </a:ext>
            </a:extLst>
          </p:cNvPr>
          <p:cNvSpPr>
            <a:spLocks noGrp="1"/>
          </p:cNvSpPr>
          <p:nvPr>
            <p:ph type="body" idx="1"/>
          </p:nvPr>
        </p:nvSpPr>
        <p:spPr/>
        <p:txBody>
          <a:bodyPr/>
          <a:lstStyle/>
          <a:p>
            <a:r>
              <a:rPr lang="en-US" dirty="0"/>
              <a:t>We have a request from FINOS (bank open source) to help them consider ways to turn a governance framework into an ISO standard. Let’s walk through this: </a:t>
            </a:r>
            <a:br>
              <a:rPr lang="en-US" dirty="0"/>
            </a:br>
            <a:r>
              <a:rPr lang="en-US" dirty="0">
                <a:hlinkClick r:id="rId2"/>
              </a:rPr>
              <a:t>https://air-governance-framework.finos.org</a:t>
            </a:r>
            <a:r>
              <a:rPr lang="en-US" dirty="0"/>
              <a:t> </a:t>
            </a:r>
          </a:p>
          <a:p>
            <a:endParaRPr lang="en-US" dirty="0"/>
          </a:p>
          <a:p>
            <a:r>
              <a:rPr lang="en-US" dirty="0"/>
              <a:t>First thoughts: there is a lot of work to do to turn this series of information and solution ideas into a specification, but it seems like an interesting journey, and it would be interesting to see if we could collaborate if the community agrees.</a:t>
            </a:r>
          </a:p>
          <a:p>
            <a:r>
              <a:rPr lang="en-US" dirty="0"/>
              <a:t>Key thing: mapping </a:t>
            </a:r>
            <a:r>
              <a:rPr lang="en-US" i="1" dirty="0"/>
              <a:t>problem</a:t>
            </a:r>
            <a:r>
              <a:rPr lang="en-US" dirty="0"/>
              <a:t> &gt; </a:t>
            </a:r>
            <a:r>
              <a:rPr lang="en-US" i="1" dirty="0"/>
              <a:t>requirements to solve </a:t>
            </a:r>
            <a:r>
              <a:rPr lang="en-US" dirty="0"/>
              <a:t>&gt; </a:t>
            </a:r>
            <a:r>
              <a:rPr lang="en-US" i="1" dirty="0"/>
              <a:t>solution</a:t>
            </a:r>
            <a:endParaRPr lang="en-JP" i="1" dirty="0"/>
          </a:p>
        </p:txBody>
      </p:sp>
    </p:spTree>
    <p:extLst>
      <p:ext uri="{BB962C8B-B14F-4D97-AF65-F5344CB8AC3E}">
        <p14:creationId xmlns:p14="http://schemas.microsoft.com/office/powerpoint/2010/main" val="31937902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US" dirty="0"/>
              <a:t>Education Work Group</a:t>
            </a:r>
            <a:endParaRPr dirty="0"/>
          </a:p>
        </p:txBody>
      </p:sp>
      <p:pic>
        <p:nvPicPr>
          <p:cNvPr id="2" name="Picture 1">
            <a:extLst>
              <a:ext uri="{FF2B5EF4-FFF2-40B4-BE49-F238E27FC236}">
                <a16:creationId xmlns:a16="http://schemas.microsoft.com/office/drawing/2014/main" id="{93D6512B-4352-C2ED-23BC-2CCA11A590A3}"/>
              </a:ext>
            </a:extLst>
          </p:cNvPr>
          <p:cNvPicPr>
            <a:picLocks noChangeAspect="1"/>
          </p:cNvPicPr>
          <p:nvPr/>
        </p:nvPicPr>
        <p:blipFill>
          <a:blip r:embed="rId3"/>
          <a:srcRect/>
          <a:stretch/>
        </p:blipFill>
        <p:spPr>
          <a:xfrm>
            <a:off x="7931820" y="0"/>
            <a:ext cx="1212180" cy="1212180"/>
          </a:xfrm>
          <a:prstGeom prst="rect">
            <a:avLst/>
          </a:prstGeom>
        </p:spPr>
      </p:pic>
    </p:spTree>
    <p:extLst>
      <p:ext uri="{BB962C8B-B14F-4D97-AF65-F5344CB8AC3E}">
        <p14:creationId xmlns:p14="http://schemas.microsoft.com/office/powerpoint/2010/main" val="2644610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203FAF-AA08-B5ED-E162-53AE0EE19E1F}"/>
              </a:ext>
            </a:extLst>
          </p:cNvPr>
          <p:cNvSpPr>
            <a:spLocks noGrp="1"/>
          </p:cNvSpPr>
          <p:nvPr>
            <p:ph type="title"/>
          </p:nvPr>
        </p:nvSpPr>
        <p:spPr/>
        <p:txBody>
          <a:bodyPr>
            <a:normAutofit fontScale="90000"/>
          </a:bodyPr>
          <a:lstStyle/>
          <a:p>
            <a:r>
              <a:rPr lang="en-JP" dirty="0"/>
              <a:t>Update and Next Steps – Training Material</a:t>
            </a:r>
          </a:p>
        </p:txBody>
      </p:sp>
      <p:sp>
        <p:nvSpPr>
          <p:cNvPr id="3" name="Text Placeholder 2">
            <a:extLst>
              <a:ext uri="{FF2B5EF4-FFF2-40B4-BE49-F238E27FC236}">
                <a16:creationId xmlns:a16="http://schemas.microsoft.com/office/drawing/2014/main" id="{678CC759-90B3-FA4A-8F7F-E44B2B6284F8}"/>
              </a:ext>
            </a:extLst>
          </p:cNvPr>
          <p:cNvSpPr>
            <a:spLocks noGrp="1"/>
          </p:cNvSpPr>
          <p:nvPr>
            <p:ph type="body" idx="1"/>
          </p:nvPr>
        </p:nvSpPr>
        <p:spPr>
          <a:xfrm>
            <a:off x="311700" y="1266450"/>
            <a:ext cx="8520600" cy="3339000"/>
          </a:xfrm>
        </p:spPr>
        <p:txBody>
          <a:bodyPr>
            <a:normAutofit fontScale="92500" lnSpcReduction="10000"/>
          </a:bodyPr>
          <a:lstStyle/>
          <a:p>
            <a:pPr marL="114300" indent="0">
              <a:buNone/>
            </a:pPr>
            <a:r>
              <a:rPr lang="en-US" b="1" dirty="0"/>
              <a:t>Example Policy template</a:t>
            </a:r>
          </a:p>
          <a:p>
            <a:pPr marL="114300" indent="0">
              <a:buNone/>
            </a:pPr>
            <a:r>
              <a:rPr lang="en-US" dirty="0"/>
              <a:t>Reference training links (as shown last call) committed to master</a:t>
            </a:r>
          </a:p>
          <a:p>
            <a:pPr marL="114300" indent="0">
              <a:buNone/>
            </a:pPr>
            <a:r>
              <a:rPr lang="en-US" dirty="0"/>
              <a:t>"Require a procedure to create a SBOM" text updated, see:</a:t>
            </a:r>
            <a:br>
              <a:rPr lang="en-US" dirty="0"/>
            </a:br>
            <a:r>
              <a:rPr lang="en-US" dirty="0">
                <a:hlinkClick r:id="rId2"/>
              </a:rPr>
              <a:t>https://github.com/OpenChain-Project/Reference-Material/issues/112</a:t>
            </a:r>
            <a:endParaRPr lang="en-US" dirty="0"/>
          </a:p>
          <a:p>
            <a:pPr marL="114300" indent="0">
              <a:buNone/>
            </a:pPr>
            <a:endParaRPr lang="en-US" dirty="0"/>
          </a:p>
          <a:p>
            <a:pPr marL="114300" indent="0">
              <a:buNone/>
            </a:pPr>
            <a:r>
              <a:rPr lang="en-US" b="1" dirty="0"/>
              <a:t>LFC193 Training</a:t>
            </a:r>
          </a:p>
          <a:p>
            <a:pPr marL="114300" indent="0">
              <a:buNone/>
            </a:pPr>
            <a:r>
              <a:rPr lang="en-US" dirty="0"/>
              <a:t>Proposed updated Ch4 diagrams - intention is that for the LF Training hosted course an AI presenter can talk the text with accompanying video animated diagrams. See latest version : </a:t>
            </a:r>
            <a:br>
              <a:rPr lang="en-US" dirty="0"/>
            </a:br>
            <a:r>
              <a:rPr lang="en-US" dirty="0">
                <a:hlinkClick r:id="rId3"/>
              </a:rPr>
              <a:t>https://github.com/OpenChain-Project/Reference-Material/tree/master/OpenChain-Training/en/Online-Training-Courses/LFC193%20Course%20Content</a:t>
            </a:r>
            <a:r>
              <a:rPr lang="en-US" dirty="0"/>
              <a:t> </a:t>
            </a:r>
          </a:p>
        </p:txBody>
      </p:sp>
      <p:pic>
        <p:nvPicPr>
          <p:cNvPr id="4" name="Picture 3">
            <a:extLst>
              <a:ext uri="{FF2B5EF4-FFF2-40B4-BE49-F238E27FC236}">
                <a16:creationId xmlns:a16="http://schemas.microsoft.com/office/drawing/2014/main" id="{C710BFFD-8BE8-DDF7-63F3-89EC8CCCB04B}"/>
              </a:ext>
            </a:extLst>
          </p:cNvPr>
          <p:cNvPicPr>
            <a:picLocks noChangeAspect="1"/>
          </p:cNvPicPr>
          <p:nvPr/>
        </p:nvPicPr>
        <p:blipFill>
          <a:blip r:embed="rId4"/>
          <a:srcRect/>
          <a:stretch/>
        </p:blipFill>
        <p:spPr>
          <a:xfrm>
            <a:off x="7931820" y="0"/>
            <a:ext cx="1212180" cy="1212180"/>
          </a:xfrm>
          <a:prstGeom prst="rect">
            <a:avLst/>
          </a:prstGeom>
        </p:spPr>
      </p:pic>
    </p:spTree>
    <p:extLst>
      <p:ext uri="{BB962C8B-B14F-4D97-AF65-F5344CB8AC3E}">
        <p14:creationId xmlns:p14="http://schemas.microsoft.com/office/powerpoint/2010/main" val="1624731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US" dirty="0"/>
              <a:t>Any other business?</a:t>
            </a:r>
            <a:endParaRPr dirty="0"/>
          </a:p>
        </p:txBody>
      </p:sp>
    </p:spTree>
    <p:extLst>
      <p:ext uri="{BB962C8B-B14F-4D97-AF65-F5344CB8AC3E}">
        <p14:creationId xmlns:p14="http://schemas.microsoft.com/office/powerpoint/2010/main" val="22187797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US" dirty="0"/>
              <a:t>Close of meeting</a:t>
            </a:r>
            <a:endParaRPr dirty="0"/>
          </a:p>
        </p:txBody>
      </p:sp>
    </p:spTree>
    <p:extLst>
      <p:ext uri="{BB962C8B-B14F-4D97-AF65-F5344CB8AC3E}">
        <p14:creationId xmlns:p14="http://schemas.microsoft.com/office/powerpoint/2010/main" val="30442717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3" name="Text Placeholder 2">
            <a:extLst>
              <a:ext uri="{FF2B5EF4-FFF2-40B4-BE49-F238E27FC236}">
                <a16:creationId xmlns:a16="http://schemas.microsoft.com/office/drawing/2014/main" id="{318B57C4-0EE4-84CC-F4DC-10D170F512D8}"/>
              </a:ext>
            </a:extLst>
          </p:cNvPr>
          <p:cNvSpPr>
            <a:spLocks noGrp="1"/>
          </p:cNvSpPr>
          <p:nvPr>
            <p:ph type="body" idx="1"/>
          </p:nvPr>
        </p:nvSpPr>
        <p:spPr/>
        <p:txBody>
          <a:bodyPr/>
          <a:lstStyle/>
          <a:p>
            <a:r>
              <a:rPr lang="en-JP" dirty="0"/>
              <a:t>See you next time!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6">
          <a:extLst>
            <a:ext uri="{FF2B5EF4-FFF2-40B4-BE49-F238E27FC236}">
              <a16:creationId xmlns:a16="http://schemas.microsoft.com/office/drawing/2014/main" id="{1FB7760A-A438-CF83-58B9-104D650B44D0}"/>
            </a:ext>
          </a:extLst>
        </p:cNvPr>
        <p:cNvGrpSpPr/>
        <p:nvPr/>
      </p:nvGrpSpPr>
      <p:grpSpPr>
        <a:xfrm>
          <a:off x="0" y="0"/>
          <a:ext cx="0" cy="0"/>
          <a:chOff x="0" y="0"/>
          <a:chExt cx="0" cy="0"/>
        </a:xfrm>
      </p:grpSpPr>
      <p:sp>
        <p:nvSpPr>
          <p:cNvPr id="157" name="Google Shape;157;p25">
            <a:extLst>
              <a:ext uri="{FF2B5EF4-FFF2-40B4-BE49-F238E27FC236}">
                <a16:creationId xmlns:a16="http://schemas.microsoft.com/office/drawing/2014/main" id="{7A30E041-2553-6337-7E68-DDCF3A20E850}"/>
              </a:ext>
            </a:extLst>
          </p:cNvPr>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Anti-Trust Policy Notice</a:t>
            </a:r>
            <a:endParaRPr dirty="0"/>
          </a:p>
        </p:txBody>
      </p:sp>
      <p:sp>
        <p:nvSpPr>
          <p:cNvPr id="158" name="Google Shape;158;p25">
            <a:extLst>
              <a:ext uri="{FF2B5EF4-FFF2-40B4-BE49-F238E27FC236}">
                <a16:creationId xmlns:a16="http://schemas.microsoft.com/office/drawing/2014/main" id="{888CF8C5-3787-B0CC-C452-3AEA8E7E9D8F}"/>
              </a:ext>
            </a:extLst>
          </p:cNvPr>
          <p:cNvSpPr txBox="1">
            <a:spLocks noGrp="1"/>
          </p:cNvSpPr>
          <p:nvPr>
            <p:ph type="body" idx="1"/>
          </p:nvPr>
        </p:nvSpPr>
        <p:spPr>
          <a:xfrm>
            <a:off x="280350" y="1266450"/>
            <a:ext cx="8520600" cy="3339000"/>
          </a:xfrm>
          <a:prstGeom prst="rect">
            <a:avLst/>
          </a:prstGeom>
        </p:spPr>
        <p:txBody>
          <a:bodyPr spcFirstLastPara="1" wrap="square" lIns="91425" tIns="91425" rIns="91425" bIns="91425" anchor="t" anchorCtr="0">
            <a:normAutofit fontScale="85000" lnSpcReduction="10000"/>
          </a:bodyPr>
          <a:lstStyle/>
          <a:p>
            <a:pPr marL="285750" indent="-285750">
              <a:spcAft>
                <a:spcPts val="1200"/>
              </a:spcAft>
            </a:pPr>
            <a:r>
              <a:rPr lang="en-US" dirty="0"/>
              <a:t>Linux Foundation meetings involve participation by industry competitors, and it is the intention of the Linux Foundation to conduct all of its activities in accordance with applicable antitrust and competition laws. It is therefore extremely important that attendees adhere to meeting agendas, and be aware of, and not participate in, any activities that are prohibited under applicable US state, federal or foreign antitrust and competition laws.</a:t>
            </a:r>
          </a:p>
          <a:p>
            <a:pPr marL="285750" indent="-285750">
              <a:spcAft>
                <a:spcPts val="1200"/>
              </a:spcAft>
            </a:pPr>
            <a:r>
              <a:rPr lang="en-US"/>
              <a:t>Examples </a:t>
            </a:r>
            <a:r>
              <a:rPr lang="en-US" dirty="0"/>
              <a:t>of types of actions that are prohibited at Linux Foundation meetings and in connection with Linux Foundation activities are described in the Linux Foundation Antitrust Policy available at http://</a:t>
            </a:r>
            <a:r>
              <a:rPr lang="en-US" dirty="0" err="1"/>
              <a:t>www.linuxfoundation.org</a:t>
            </a:r>
            <a:r>
              <a:rPr lang="en-US" dirty="0"/>
              <a:t>/antitrust-policy. If you have questions about these matters, please contact your company counsel, or if you are a member of the Linux Foundation, feel free to contact Andrew </a:t>
            </a:r>
            <a:r>
              <a:rPr lang="en-US" dirty="0" err="1"/>
              <a:t>Updegrove</a:t>
            </a:r>
            <a:r>
              <a:rPr lang="en-US" dirty="0"/>
              <a:t> of the firm of </a:t>
            </a:r>
            <a:r>
              <a:rPr lang="en-US" dirty="0" err="1"/>
              <a:t>Gesmer</a:t>
            </a:r>
            <a:r>
              <a:rPr lang="en-US" dirty="0"/>
              <a:t> </a:t>
            </a:r>
            <a:r>
              <a:rPr lang="en-US" dirty="0" err="1"/>
              <a:t>Updegrove</a:t>
            </a:r>
            <a:r>
              <a:rPr lang="en-US" dirty="0"/>
              <a:t> LLP, which provides legal counsel to the Linux Foundation.</a:t>
            </a:r>
          </a:p>
          <a:p>
            <a:pPr marL="0" lvl="0" indent="0" algn="l" rtl="0">
              <a:spcBef>
                <a:spcPts val="0"/>
              </a:spcBef>
              <a:spcAft>
                <a:spcPts val="1200"/>
              </a:spcAft>
              <a:buNone/>
            </a:pPr>
            <a:endParaRPr lang="en-US" dirty="0"/>
          </a:p>
          <a:p>
            <a:pPr marL="0" lvl="0" indent="0" algn="l" rtl="0">
              <a:spcBef>
                <a:spcPts val="0"/>
              </a:spcBef>
              <a:spcAft>
                <a:spcPts val="1200"/>
              </a:spcAft>
              <a:buNone/>
            </a:pPr>
            <a:endParaRPr dirty="0"/>
          </a:p>
        </p:txBody>
      </p:sp>
    </p:spTree>
    <p:extLst>
      <p:ext uri="{BB962C8B-B14F-4D97-AF65-F5344CB8AC3E}">
        <p14:creationId xmlns:p14="http://schemas.microsoft.com/office/powerpoint/2010/main" val="35478653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6">
          <a:extLst>
            <a:ext uri="{FF2B5EF4-FFF2-40B4-BE49-F238E27FC236}">
              <a16:creationId xmlns:a16="http://schemas.microsoft.com/office/drawing/2014/main" id="{9B48FC86-A1B4-E438-A1F8-D3BC1E792783}"/>
            </a:ext>
          </a:extLst>
        </p:cNvPr>
        <p:cNvGrpSpPr/>
        <p:nvPr/>
      </p:nvGrpSpPr>
      <p:grpSpPr>
        <a:xfrm>
          <a:off x="0" y="0"/>
          <a:ext cx="0" cy="0"/>
          <a:chOff x="0" y="0"/>
          <a:chExt cx="0" cy="0"/>
        </a:xfrm>
      </p:grpSpPr>
      <p:sp>
        <p:nvSpPr>
          <p:cNvPr id="157" name="Google Shape;157;p25">
            <a:extLst>
              <a:ext uri="{FF2B5EF4-FFF2-40B4-BE49-F238E27FC236}">
                <a16:creationId xmlns:a16="http://schemas.microsoft.com/office/drawing/2014/main" id="{85E02CB8-4AA3-CD52-A1C3-AFC55D9F36CB}"/>
              </a:ext>
            </a:extLst>
          </p:cNvPr>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Agenda</a:t>
            </a:r>
            <a:endParaRPr dirty="0"/>
          </a:p>
        </p:txBody>
      </p:sp>
      <p:sp>
        <p:nvSpPr>
          <p:cNvPr id="158" name="Google Shape;158;p25">
            <a:extLst>
              <a:ext uri="{FF2B5EF4-FFF2-40B4-BE49-F238E27FC236}">
                <a16:creationId xmlns:a16="http://schemas.microsoft.com/office/drawing/2014/main" id="{BB4CE212-D959-F666-8F64-603FBE19B24D}"/>
              </a:ext>
            </a:extLst>
          </p:cNvPr>
          <p:cNvSpPr txBox="1">
            <a:spLocks noGrp="1"/>
          </p:cNvSpPr>
          <p:nvPr>
            <p:ph type="body" idx="1"/>
          </p:nvPr>
        </p:nvSpPr>
        <p:spPr>
          <a:xfrm>
            <a:off x="280350" y="1266450"/>
            <a:ext cx="8520600" cy="3339000"/>
          </a:xfrm>
          <a:prstGeom prst="rect">
            <a:avLst/>
          </a:prstGeom>
        </p:spPr>
        <p:txBody>
          <a:bodyPr spcFirstLastPara="1" wrap="square" lIns="91425" tIns="91425" rIns="91425" bIns="91425" anchor="t" anchorCtr="0">
            <a:normAutofit/>
          </a:bodyPr>
          <a:lstStyle/>
          <a:p>
            <a:pPr marL="342900">
              <a:spcAft>
                <a:spcPts val="1200"/>
              </a:spcAft>
              <a:buSzPct val="100000"/>
              <a:buFont typeface="+mj-lt"/>
              <a:buAutoNum type="arabicPeriod"/>
            </a:pPr>
            <a:r>
              <a:rPr lang="en-US" dirty="0"/>
              <a:t>OpenChain Project News</a:t>
            </a:r>
          </a:p>
          <a:p>
            <a:pPr marL="342900">
              <a:spcAft>
                <a:spcPts val="1200"/>
              </a:spcAft>
              <a:buSzPct val="100000"/>
              <a:buFont typeface="+mj-lt"/>
              <a:buAutoNum type="arabicPeriod"/>
            </a:pPr>
            <a:r>
              <a:rPr lang="en-US" dirty="0"/>
              <a:t>Specification Work Group – CRA, other regulations and our standards</a:t>
            </a:r>
          </a:p>
          <a:p>
            <a:pPr marL="342900">
              <a:spcAft>
                <a:spcPts val="1200"/>
              </a:spcAft>
              <a:buSzPct val="100000"/>
              <a:buFont typeface="+mj-lt"/>
              <a:buAutoNum type="arabicPeriod"/>
            </a:pPr>
            <a:r>
              <a:rPr lang="en-US" dirty="0"/>
              <a:t>Education Work Group – Update on Status and Community Work Items</a:t>
            </a:r>
          </a:p>
          <a:p>
            <a:pPr marL="342900">
              <a:spcAft>
                <a:spcPts val="1200"/>
              </a:spcAft>
              <a:buSzPct val="100000"/>
              <a:buFont typeface="+mj-lt"/>
              <a:buAutoNum type="arabicPeriod"/>
            </a:pPr>
            <a:r>
              <a:rPr lang="en-US" dirty="0"/>
              <a:t>Any Other Business?</a:t>
            </a:r>
          </a:p>
        </p:txBody>
      </p:sp>
    </p:spTree>
    <p:extLst>
      <p:ext uri="{BB962C8B-B14F-4D97-AF65-F5344CB8AC3E}">
        <p14:creationId xmlns:p14="http://schemas.microsoft.com/office/powerpoint/2010/main" val="20789397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4">
          <a:extLst>
            <a:ext uri="{FF2B5EF4-FFF2-40B4-BE49-F238E27FC236}">
              <a16:creationId xmlns:a16="http://schemas.microsoft.com/office/drawing/2014/main" id="{0A0571AB-4228-68E7-D9B8-CD992B0461E4}"/>
            </a:ext>
          </a:extLst>
        </p:cNvPr>
        <p:cNvGrpSpPr/>
        <p:nvPr/>
      </p:nvGrpSpPr>
      <p:grpSpPr>
        <a:xfrm>
          <a:off x="0" y="0"/>
          <a:ext cx="0" cy="0"/>
          <a:chOff x="0" y="0"/>
          <a:chExt cx="0" cy="0"/>
        </a:xfrm>
      </p:grpSpPr>
      <p:sp>
        <p:nvSpPr>
          <p:cNvPr id="145" name="Google Shape;145;p23">
            <a:extLst>
              <a:ext uri="{FF2B5EF4-FFF2-40B4-BE49-F238E27FC236}">
                <a16:creationId xmlns:a16="http://schemas.microsoft.com/office/drawing/2014/main" id="{E0C342DE-DE73-E620-CBB2-205F3359C07F}"/>
              </a:ext>
            </a:extLst>
          </p:cNvPr>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US" dirty="0"/>
              <a:t>OpenChain Project News</a:t>
            </a:r>
            <a:endParaRPr dirty="0"/>
          </a:p>
        </p:txBody>
      </p:sp>
    </p:spTree>
    <p:extLst>
      <p:ext uri="{BB962C8B-B14F-4D97-AF65-F5344CB8AC3E}">
        <p14:creationId xmlns:p14="http://schemas.microsoft.com/office/powerpoint/2010/main" val="30312736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5AE2B8-4C7A-2D80-3746-85B2F68B60B8}"/>
              </a:ext>
            </a:extLst>
          </p:cNvPr>
          <p:cNvSpPr>
            <a:spLocks noGrp="1"/>
          </p:cNvSpPr>
          <p:nvPr>
            <p:ph type="title"/>
          </p:nvPr>
        </p:nvSpPr>
        <p:spPr/>
        <p:txBody>
          <a:bodyPr>
            <a:normAutofit fontScale="90000"/>
          </a:bodyPr>
          <a:lstStyle/>
          <a:p>
            <a:r>
              <a:rPr lang="en-JP" dirty="0"/>
              <a:t>General Project News</a:t>
            </a:r>
          </a:p>
        </p:txBody>
      </p:sp>
      <p:sp>
        <p:nvSpPr>
          <p:cNvPr id="3" name="Text Placeholder 2">
            <a:extLst>
              <a:ext uri="{FF2B5EF4-FFF2-40B4-BE49-F238E27FC236}">
                <a16:creationId xmlns:a16="http://schemas.microsoft.com/office/drawing/2014/main" id="{D781B545-61B1-7B1E-E47F-9486E02D410B}"/>
              </a:ext>
            </a:extLst>
          </p:cNvPr>
          <p:cNvSpPr>
            <a:spLocks noGrp="1"/>
          </p:cNvSpPr>
          <p:nvPr>
            <p:ph type="body" idx="1"/>
          </p:nvPr>
        </p:nvSpPr>
        <p:spPr>
          <a:xfrm>
            <a:off x="280350" y="1999716"/>
            <a:ext cx="8520600" cy="2605733"/>
          </a:xfrm>
        </p:spPr>
        <p:txBody>
          <a:bodyPr>
            <a:normAutofit/>
          </a:bodyPr>
          <a:lstStyle/>
          <a:p>
            <a:pPr>
              <a:buFont typeface="+mj-lt"/>
              <a:buAutoNum type="arabicPeriod"/>
            </a:pPr>
            <a:r>
              <a:rPr lang="en-US" sz="1600" dirty="0"/>
              <a:t>Welcoming the OpenChain Ambassador Program – we have over 20!:</a:t>
            </a:r>
            <a:br>
              <a:rPr lang="en-US" sz="1600" dirty="0"/>
            </a:br>
            <a:r>
              <a:rPr lang="en-US" sz="1600" dirty="0">
                <a:hlinkClick r:id="rId2"/>
              </a:rPr>
              <a:t>https://openchainproject.org/news/2025/09/18/welcoming-the-openchain-ambassador-program</a:t>
            </a:r>
            <a:r>
              <a:rPr lang="en-US" sz="1600" dirty="0"/>
              <a:t> </a:t>
            </a:r>
            <a:endParaRPr lang="en-JP" sz="1600" strike="sngStrike" dirty="0"/>
          </a:p>
          <a:p>
            <a:pPr>
              <a:buFont typeface="+mj-lt"/>
              <a:buAutoNum type="arabicPeriod"/>
            </a:pPr>
            <a:r>
              <a:rPr lang="en-US" sz="1600" dirty="0"/>
              <a:t>OpenChain ISO/IEC 18974 was referenced in the CRA standards development:</a:t>
            </a:r>
            <a:br>
              <a:rPr lang="en-US" sz="1600" dirty="0"/>
            </a:br>
            <a:r>
              <a:rPr lang="en-US" sz="1600" dirty="0">
                <a:hlinkClick r:id="rId3"/>
              </a:rPr>
              <a:t>https://openchainproject.org/news/2025/09/18/update-on-openchain-iso-iec-18974-and-the-cra</a:t>
            </a:r>
            <a:r>
              <a:rPr lang="en-US" sz="1600" dirty="0"/>
              <a:t> </a:t>
            </a:r>
            <a:endParaRPr lang="en-JP" sz="1600" strike="sngStrike" dirty="0"/>
          </a:p>
          <a:p>
            <a:pPr>
              <a:buFont typeface="+mj-lt"/>
              <a:buAutoNum type="arabicPeriod"/>
            </a:pPr>
            <a:r>
              <a:rPr lang="en-US" sz="1600" dirty="0"/>
              <a:t>OpenChain SBOM Work Group – driving forward SBOM quality discussion</a:t>
            </a:r>
            <a:r>
              <a:rPr lang="en-JP" sz="1600" dirty="0"/>
              <a:t>:</a:t>
            </a:r>
            <a:br>
              <a:rPr lang="en-JP" sz="1600" dirty="0"/>
            </a:br>
            <a:r>
              <a:rPr lang="en-US" sz="1600" dirty="0">
                <a:hlinkClick r:id="rId4"/>
              </a:rPr>
              <a:t>https://openchainproject.org/news/2025/09/25/sbom-work-group-2025-09-24</a:t>
            </a:r>
            <a:r>
              <a:rPr lang="en-US" sz="1600" dirty="0"/>
              <a:t> </a:t>
            </a:r>
            <a:endParaRPr lang="en-JP" sz="1600" strike="sngStrike" dirty="0"/>
          </a:p>
        </p:txBody>
      </p:sp>
      <p:pic>
        <p:nvPicPr>
          <p:cNvPr id="5" name="Picture 4" descr="A group of people with penguins&#10;&#10;AI-generated content may be incorrect.">
            <a:extLst>
              <a:ext uri="{FF2B5EF4-FFF2-40B4-BE49-F238E27FC236}">
                <a16:creationId xmlns:a16="http://schemas.microsoft.com/office/drawing/2014/main" id="{6D5E3D6B-625B-F987-D080-C2444C849379}"/>
              </a:ext>
            </a:extLst>
          </p:cNvPr>
          <p:cNvPicPr>
            <a:picLocks noChangeAspect="1"/>
          </p:cNvPicPr>
          <p:nvPr/>
        </p:nvPicPr>
        <p:blipFill>
          <a:blip r:embed="rId5"/>
          <a:stretch>
            <a:fillRect/>
          </a:stretch>
        </p:blipFill>
        <p:spPr>
          <a:xfrm>
            <a:off x="4405531" y="476"/>
            <a:ext cx="4738470" cy="1930874"/>
          </a:xfrm>
          <a:prstGeom prst="rect">
            <a:avLst/>
          </a:prstGeom>
        </p:spPr>
      </p:pic>
    </p:spTree>
    <p:extLst>
      <p:ext uri="{BB962C8B-B14F-4D97-AF65-F5344CB8AC3E}">
        <p14:creationId xmlns:p14="http://schemas.microsoft.com/office/powerpoint/2010/main" val="5322061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97F8AA-79C8-5B00-EADF-214D7F142A7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BD1CA88-AC42-DA65-7484-1B5B78C998BE}"/>
              </a:ext>
            </a:extLst>
          </p:cNvPr>
          <p:cNvSpPr>
            <a:spLocks noGrp="1"/>
          </p:cNvSpPr>
          <p:nvPr>
            <p:ph type="title"/>
          </p:nvPr>
        </p:nvSpPr>
        <p:spPr/>
        <p:txBody>
          <a:bodyPr>
            <a:normAutofit fontScale="90000"/>
          </a:bodyPr>
          <a:lstStyle/>
          <a:p>
            <a:r>
              <a:rPr lang="en-JP" dirty="0"/>
              <a:t>SBOM News</a:t>
            </a:r>
          </a:p>
        </p:txBody>
      </p:sp>
      <p:sp>
        <p:nvSpPr>
          <p:cNvPr id="3" name="Text Placeholder 2">
            <a:extLst>
              <a:ext uri="{FF2B5EF4-FFF2-40B4-BE49-F238E27FC236}">
                <a16:creationId xmlns:a16="http://schemas.microsoft.com/office/drawing/2014/main" id="{57568937-36B1-8046-AB9B-46E82B386830}"/>
              </a:ext>
            </a:extLst>
          </p:cNvPr>
          <p:cNvSpPr>
            <a:spLocks noGrp="1"/>
          </p:cNvSpPr>
          <p:nvPr>
            <p:ph type="body" idx="1"/>
          </p:nvPr>
        </p:nvSpPr>
        <p:spPr>
          <a:xfrm>
            <a:off x="280350" y="1999716"/>
            <a:ext cx="4445474" cy="2605733"/>
          </a:xfrm>
        </p:spPr>
        <p:txBody>
          <a:bodyPr>
            <a:normAutofit lnSpcReduction="10000"/>
          </a:bodyPr>
          <a:lstStyle/>
          <a:p>
            <a:pPr>
              <a:buFont typeface="+mj-lt"/>
              <a:buAutoNum type="arabicPeriod"/>
            </a:pPr>
            <a:r>
              <a:rPr lang="en-US" sz="1600" dirty="0"/>
              <a:t>The updated 2025 CISA SBOM Guidelines (Draft) are available:</a:t>
            </a:r>
            <a:br>
              <a:rPr lang="en-US" sz="1600" dirty="0"/>
            </a:br>
            <a:r>
              <a:rPr lang="en-US" sz="1400" dirty="0">
                <a:hlinkClick r:id="rId2"/>
              </a:rPr>
              <a:t>https://www.cisa.gov/sites/default/files/2025-08/2025_CISA_SBOM_Minimum_Elements.pdf</a:t>
            </a:r>
            <a:r>
              <a:rPr lang="en-US" sz="1400" dirty="0"/>
              <a:t> </a:t>
            </a:r>
          </a:p>
          <a:p>
            <a:pPr>
              <a:buFont typeface="+mj-lt"/>
              <a:buAutoNum type="arabicPeriod"/>
            </a:pPr>
            <a:r>
              <a:rPr lang="en-US" sz="1600" dirty="0"/>
              <a:t>We will be following this process closely for the SBOM Quality Guide(s).</a:t>
            </a:r>
          </a:p>
          <a:p>
            <a:pPr>
              <a:buFont typeface="+mj-lt"/>
              <a:buAutoNum type="arabicPeriod"/>
            </a:pPr>
            <a:r>
              <a:rPr lang="en-US" sz="1600" dirty="0"/>
              <a:t>We (SBOM and Telco) already collaborated with sister projects to prepare comments for the deadline.</a:t>
            </a:r>
          </a:p>
        </p:txBody>
      </p:sp>
      <p:pic>
        <p:nvPicPr>
          <p:cNvPr id="6" name="Picture 5" descr="A blue and white cover with white text&#10;&#10;AI-generated content may be incorrect.">
            <a:extLst>
              <a:ext uri="{FF2B5EF4-FFF2-40B4-BE49-F238E27FC236}">
                <a16:creationId xmlns:a16="http://schemas.microsoft.com/office/drawing/2014/main" id="{7AA6568D-EF98-9F66-18B2-6D102713FE15}"/>
              </a:ext>
            </a:extLst>
          </p:cNvPr>
          <p:cNvPicPr>
            <a:picLocks noChangeAspect="1"/>
          </p:cNvPicPr>
          <p:nvPr/>
        </p:nvPicPr>
        <p:blipFill>
          <a:blip r:embed="rId3"/>
          <a:stretch>
            <a:fillRect/>
          </a:stretch>
        </p:blipFill>
        <p:spPr>
          <a:xfrm>
            <a:off x="5117979" y="700221"/>
            <a:ext cx="4026021" cy="3743058"/>
          </a:xfrm>
          <a:prstGeom prst="rect">
            <a:avLst/>
          </a:prstGeom>
        </p:spPr>
      </p:pic>
    </p:spTree>
    <p:extLst>
      <p:ext uri="{BB962C8B-B14F-4D97-AF65-F5344CB8AC3E}">
        <p14:creationId xmlns:p14="http://schemas.microsoft.com/office/powerpoint/2010/main" val="17005795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4">
          <a:extLst>
            <a:ext uri="{FF2B5EF4-FFF2-40B4-BE49-F238E27FC236}">
              <a16:creationId xmlns:a16="http://schemas.microsoft.com/office/drawing/2014/main" id="{10EE17C6-53A2-B920-3F80-6EB37341C9DF}"/>
            </a:ext>
          </a:extLst>
        </p:cNvPr>
        <p:cNvGrpSpPr/>
        <p:nvPr/>
      </p:nvGrpSpPr>
      <p:grpSpPr>
        <a:xfrm>
          <a:off x="0" y="0"/>
          <a:ext cx="0" cy="0"/>
          <a:chOff x="0" y="0"/>
          <a:chExt cx="0" cy="0"/>
        </a:xfrm>
      </p:grpSpPr>
      <p:sp>
        <p:nvSpPr>
          <p:cNvPr id="145" name="Google Shape;145;p23">
            <a:extLst>
              <a:ext uri="{FF2B5EF4-FFF2-40B4-BE49-F238E27FC236}">
                <a16:creationId xmlns:a16="http://schemas.microsoft.com/office/drawing/2014/main" id="{94A3758D-64D1-FE35-AE0F-593D8CC9E704}"/>
              </a:ext>
            </a:extLst>
          </p:cNvPr>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US" dirty="0"/>
              <a:t>Specification Work Group</a:t>
            </a:r>
            <a:endParaRPr dirty="0"/>
          </a:p>
        </p:txBody>
      </p:sp>
      <p:pic>
        <p:nvPicPr>
          <p:cNvPr id="2" name="Picture 1" descr="A person in a suit and tie&#10;&#10;AI-generated content may be incorrect.">
            <a:extLst>
              <a:ext uri="{FF2B5EF4-FFF2-40B4-BE49-F238E27FC236}">
                <a16:creationId xmlns:a16="http://schemas.microsoft.com/office/drawing/2014/main" id="{159D15C5-F612-45F3-9FA5-CFEC3B1C6601}"/>
              </a:ext>
            </a:extLst>
          </p:cNvPr>
          <p:cNvPicPr>
            <a:picLocks noChangeAspect="1"/>
          </p:cNvPicPr>
          <p:nvPr/>
        </p:nvPicPr>
        <p:blipFill>
          <a:blip r:embed="rId3"/>
          <a:stretch>
            <a:fillRect/>
          </a:stretch>
        </p:blipFill>
        <p:spPr>
          <a:xfrm>
            <a:off x="7931820" y="0"/>
            <a:ext cx="1212180" cy="1212180"/>
          </a:xfrm>
          <a:prstGeom prst="rect">
            <a:avLst/>
          </a:prstGeom>
        </p:spPr>
      </p:pic>
    </p:spTree>
    <p:extLst>
      <p:ext uri="{BB962C8B-B14F-4D97-AF65-F5344CB8AC3E}">
        <p14:creationId xmlns:p14="http://schemas.microsoft.com/office/powerpoint/2010/main" val="23054570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4"/>
          <p:cNvSpPr txBox="1">
            <a:spLocks noGrp="1"/>
          </p:cNvSpPr>
          <p:nvPr>
            <p:ph type="title"/>
          </p:nvPr>
        </p:nvSpPr>
        <p:spPr>
          <a:xfrm>
            <a:off x="311700" y="410000"/>
            <a:ext cx="7450972"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Sister Standards - Processes for Programs</a:t>
            </a:r>
            <a:endParaRPr dirty="0"/>
          </a:p>
        </p:txBody>
      </p:sp>
      <p:sp>
        <p:nvSpPr>
          <p:cNvPr id="7" name="Google Shape;151;p24">
            <a:extLst>
              <a:ext uri="{FF2B5EF4-FFF2-40B4-BE49-F238E27FC236}">
                <a16:creationId xmlns:a16="http://schemas.microsoft.com/office/drawing/2014/main" id="{301E483D-A115-2A3A-382C-DDEC6DB45752}"/>
              </a:ext>
            </a:extLst>
          </p:cNvPr>
          <p:cNvSpPr txBox="1">
            <a:spLocks noGrp="1"/>
          </p:cNvSpPr>
          <p:nvPr>
            <p:ph type="body" idx="1"/>
          </p:nvPr>
        </p:nvSpPr>
        <p:spPr>
          <a:xfrm>
            <a:off x="311700" y="1229975"/>
            <a:ext cx="3999900" cy="3339000"/>
          </a:xfrm>
          <a:prstGeom prst="rect">
            <a:avLst/>
          </a:prstGeom>
        </p:spPr>
        <p:txBody>
          <a:bodyPr spcFirstLastPara="1" wrap="square" lIns="91425" tIns="91425" rIns="91425" bIns="91425" anchor="t" anchorCtr="0">
            <a:normAutofit/>
          </a:bodyPr>
          <a:lstStyle/>
          <a:p>
            <a:pPr marL="0" lvl="0" indent="0" algn="ctr" rtl="0">
              <a:spcBef>
                <a:spcPts val="0"/>
              </a:spcBef>
              <a:spcAft>
                <a:spcPts val="1200"/>
              </a:spcAft>
              <a:buNone/>
            </a:pPr>
            <a:r>
              <a:rPr lang="en-US" b="1" dirty="0"/>
              <a:t>ISO/IEC 5230 (License Compliance)</a:t>
            </a:r>
          </a:p>
        </p:txBody>
      </p:sp>
      <p:sp>
        <p:nvSpPr>
          <p:cNvPr id="8" name="Google Shape;152;p24">
            <a:extLst>
              <a:ext uri="{FF2B5EF4-FFF2-40B4-BE49-F238E27FC236}">
                <a16:creationId xmlns:a16="http://schemas.microsoft.com/office/drawing/2014/main" id="{01CAEC07-C907-4C6B-EEBB-30682893BF4D}"/>
              </a:ext>
            </a:extLst>
          </p:cNvPr>
          <p:cNvSpPr txBox="1">
            <a:spLocks noGrp="1"/>
          </p:cNvSpPr>
          <p:nvPr>
            <p:ph type="body" idx="2"/>
          </p:nvPr>
        </p:nvSpPr>
        <p:spPr>
          <a:xfrm>
            <a:off x="4832400" y="1229975"/>
            <a:ext cx="3999900" cy="3339000"/>
          </a:xfrm>
          <a:prstGeom prst="rect">
            <a:avLst/>
          </a:prstGeom>
        </p:spPr>
        <p:txBody>
          <a:bodyPr spcFirstLastPara="1" wrap="square" lIns="91425" tIns="91425" rIns="91425" bIns="91425" anchor="t" anchorCtr="0">
            <a:normAutofit/>
          </a:bodyPr>
          <a:lstStyle/>
          <a:p>
            <a:pPr marL="0" lvl="0" indent="0" algn="ctr" rtl="0">
              <a:spcBef>
                <a:spcPts val="0"/>
              </a:spcBef>
              <a:spcAft>
                <a:spcPts val="1200"/>
              </a:spcAft>
              <a:buNone/>
            </a:pPr>
            <a:r>
              <a:rPr lang="en-US" b="1" dirty="0"/>
              <a:t>ISO/IEC 18974 (Security Assurance)</a:t>
            </a:r>
          </a:p>
        </p:txBody>
      </p:sp>
      <p:sp>
        <p:nvSpPr>
          <p:cNvPr id="9" name="Google Shape;151;p24">
            <a:extLst>
              <a:ext uri="{FF2B5EF4-FFF2-40B4-BE49-F238E27FC236}">
                <a16:creationId xmlns:a16="http://schemas.microsoft.com/office/drawing/2014/main" id="{8FF4B1E6-F1B5-740A-02BD-A8FDB4BE8261}"/>
              </a:ext>
            </a:extLst>
          </p:cNvPr>
          <p:cNvSpPr txBox="1">
            <a:spLocks/>
          </p:cNvSpPr>
          <p:nvPr/>
        </p:nvSpPr>
        <p:spPr>
          <a:xfrm>
            <a:off x="2837026" y="2041280"/>
            <a:ext cx="3469947" cy="2721791"/>
          </a:xfrm>
          <a:prstGeom prst="rect">
            <a:avLst/>
          </a:prstGeom>
          <a:noFill/>
          <a:ln>
            <a:noFill/>
          </a:ln>
        </p:spPr>
        <p:txBody>
          <a:bodyPr spcFirstLastPara="1" wrap="square" lIns="91425" tIns="91425" rIns="91425" bIns="91425" anchor="t" anchorCtr="0">
            <a:normAutofit fontScale="92500" lnSpcReduction="10000"/>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2"/>
              </a:buClr>
              <a:buSzPts val="1400"/>
              <a:buFont typeface="Open Sans Medium"/>
              <a:buChar char="●"/>
              <a:defRPr sz="1400" b="0" i="0" u="none" strike="noStrike" cap="none">
                <a:solidFill>
                  <a:schemeClr val="dk2"/>
                </a:solidFill>
                <a:latin typeface="Open Sans Medium"/>
                <a:ea typeface="Open Sans Medium"/>
                <a:cs typeface="Open Sans Medium"/>
                <a:sym typeface="Open Sans Medium"/>
              </a:defRPr>
            </a:lvl1pPr>
            <a:lvl2pPr marL="914400" marR="0" lvl="1" indent="-304800" algn="l" rtl="0">
              <a:lnSpc>
                <a:spcPct val="115000"/>
              </a:lnSpc>
              <a:spcBef>
                <a:spcPts val="0"/>
              </a:spcBef>
              <a:spcAft>
                <a:spcPts val="0"/>
              </a:spcAft>
              <a:buClr>
                <a:schemeClr val="dk2"/>
              </a:buClr>
              <a:buSzPts val="1200"/>
              <a:buFont typeface="Open Sans Medium"/>
              <a:buChar char="○"/>
              <a:defRPr sz="1200" b="0" i="0" u="none" strike="noStrike" cap="none">
                <a:solidFill>
                  <a:schemeClr val="dk2"/>
                </a:solidFill>
                <a:latin typeface="Open Sans Medium"/>
                <a:ea typeface="Open Sans Medium"/>
                <a:cs typeface="Open Sans Medium"/>
                <a:sym typeface="Open Sans Medium"/>
              </a:defRPr>
            </a:lvl2pPr>
            <a:lvl3pPr marL="1371600" marR="0" lvl="2" indent="-304800" algn="l" rtl="0">
              <a:lnSpc>
                <a:spcPct val="115000"/>
              </a:lnSpc>
              <a:spcBef>
                <a:spcPts val="0"/>
              </a:spcBef>
              <a:spcAft>
                <a:spcPts val="0"/>
              </a:spcAft>
              <a:buClr>
                <a:schemeClr val="dk2"/>
              </a:buClr>
              <a:buSzPts val="1200"/>
              <a:buFont typeface="Open Sans Medium"/>
              <a:buChar char="■"/>
              <a:defRPr sz="1200" b="0" i="0" u="none" strike="noStrike" cap="none">
                <a:solidFill>
                  <a:schemeClr val="dk2"/>
                </a:solidFill>
                <a:latin typeface="Open Sans Medium"/>
                <a:ea typeface="Open Sans Medium"/>
                <a:cs typeface="Open Sans Medium"/>
                <a:sym typeface="Open Sans Medium"/>
              </a:defRPr>
            </a:lvl3pPr>
            <a:lvl4pPr marL="1828800" marR="0" lvl="3" indent="-304800" algn="l" rtl="0">
              <a:lnSpc>
                <a:spcPct val="115000"/>
              </a:lnSpc>
              <a:spcBef>
                <a:spcPts val="0"/>
              </a:spcBef>
              <a:spcAft>
                <a:spcPts val="0"/>
              </a:spcAft>
              <a:buClr>
                <a:schemeClr val="dk2"/>
              </a:buClr>
              <a:buSzPts val="1200"/>
              <a:buFont typeface="Open Sans Medium"/>
              <a:buChar char="●"/>
              <a:defRPr sz="1200" b="0" i="0" u="none" strike="noStrike" cap="none">
                <a:solidFill>
                  <a:schemeClr val="dk2"/>
                </a:solidFill>
                <a:latin typeface="Open Sans Medium"/>
                <a:ea typeface="Open Sans Medium"/>
                <a:cs typeface="Open Sans Medium"/>
                <a:sym typeface="Open Sans Medium"/>
              </a:defRPr>
            </a:lvl4pPr>
            <a:lvl5pPr marL="2286000" marR="0" lvl="4" indent="-304800" algn="l" rtl="0">
              <a:lnSpc>
                <a:spcPct val="115000"/>
              </a:lnSpc>
              <a:spcBef>
                <a:spcPts val="0"/>
              </a:spcBef>
              <a:spcAft>
                <a:spcPts val="0"/>
              </a:spcAft>
              <a:buClr>
                <a:schemeClr val="dk2"/>
              </a:buClr>
              <a:buSzPts val="1200"/>
              <a:buFont typeface="Open Sans Medium"/>
              <a:buChar char="○"/>
              <a:defRPr sz="1200" b="0" i="0" u="none" strike="noStrike" cap="none">
                <a:solidFill>
                  <a:schemeClr val="dk2"/>
                </a:solidFill>
                <a:latin typeface="Open Sans Medium"/>
                <a:ea typeface="Open Sans Medium"/>
                <a:cs typeface="Open Sans Medium"/>
                <a:sym typeface="Open Sans Medium"/>
              </a:defRPr>
            </a:lvl5pPr>
            <a:lvl6pPr marL="2743200" marR="0" lvl="5" indent="-304800" algn="l" rtl="0">
              <a:lnSpc>
                <a:spcPct val="115000"/>
              </a:lnSpc>
              <a:spcBef>
                <a:spcPts val="0"/>
              </a:spcBef>
              <a:spcAft>
                <a:spcPts val="0"/>
              </a:spcAft>
              <a:buClr>
                <a:schemeClr val="dk2"/>
              </a:buClr>
              <a:buSzPts val="1200"/>
              <a:buFont typeface="Open Sans Medium"/>
              <a:buChar char="■"/>
              <a:defRPr sz="1200" b="0" i="0" u="none" strike="noStrike" cap="none">
                <a:solidFill>
                  <a:schemeClr val="dk2"/>
                </a:solidFill>
                <a:latin typeface="Open Sans Medium"/>
                <a:ea typeface="Open Sans Medium"/>
                <a:cs typeface="Open Sans Medium"/>
                <a:sym typeface="Open Sans Medium"/>
              </a:defRPr>
            </a:lvl6pPr>
            <a:lvl7pPr marL="3200400" marR="0" lvl="6" indent="-304800" algn="l" rtl="0">
              <a:lnSpc>
                <a:spcPct val="115000"/>
              </a:lnSpc>
              <a:spcBef>
                <a:spcPts val="0"/>
              </a:spcBef>
              <a:spcAft>
                <a:spcPts val="0"/>
              </a:spcAft>
              <a:buClr>
                <a:schemeClr val="dk2"/>
              </a:buClr>
              <a:buSzPts val="1200"/>
              <a:buFont typeface="Open Sans Medium"/>
              <a:buChar char="●"/>
              <a:defRPr sz="1200" b="0" i="0" u="none" strike="noStrike" cap="none">
                <a:solidFill>
                  <a:schemeClr val="dk2"/>
                </a:solidFill>
                <a:latin typeface="Open Sans Medium"/>
                <a:ea typeface="Open Sans Medium"/>
                <a:cs typeface="Open Sans Medium"/>
                <a:sym typeface="Open Sans Medium"/>
              </a:defRPr>
            </a:lvl7pPr>
            <a:lvl8pPr marL="3657600" marR="0" lvl="7" indent="-304800" algn="l" rtl="0">
              <a:lnSpc>
                <a:spcPct val="115000"/>
              </a:lnSpc>
              <a:spcBef>
                <a:spcPts val="0"/>
              </a:spcBef>
              <a:spcAft>
                <a:spcPts val="0"/>
              </a:spcAft>
              <a:buClr>
                <a:schemeClr val="dk2"/>
              </a:buClr>
              <a:buSzPts val="1200"/>
              <a:buFont typeface="Open Sans Medium"/>
              <a:buChar char="○"/>
              <a:defRPr sz="1200" b="0" i="0" u="none" strike="noStrike" cap="none">
                <a:solidFill>
                  <a:schemeClr val="dk2"/>
                </a:solidFill>
                <a:latin typeface="Open Sans Medium"/>
                <a:ea typeface="Open Sans Medium"/>
                <a:cs typeface="Open Sans Medium"/>
                <a:sym typeface="Open Sans Medium"/>
              </a:defRPr>
            </a:lvl8pPr>
            <a:lvl9pPr marL="4114800" marR="0" lvl="8" indent="-304800" algn="l" rtl="0">
              <a:lnSpc>
                <a:spcPct val="115000"/>
              </a:lnSpc>
              <a:spcBef>
                <a:spcPts val="0"/>
              </a:spcBef>
              <a:spcAft>
                <a:spcPts val="0"/>
              </a:spcAft>
              <a:buClr>
                <a:schemeClr val="dk2"/>
              </a:buClr>
              <a:buSzPts val="1200"/>
              <a:buFont typeface="Open Sans Medium"/>
              <a:buChar char="■"/>
              <a:defRPr sz="1200" b="0" i="0" u="none" strike="noStrike" cap="none">
                <a:solidFill>
                  <a:schemeClr val="dk2"/>
                </a:solidFill>
                <a:latin typeface="Open Sans Medium"/>
                <a:ea typeface="Open Sans Medium"/>
                <a:cs typeface="Open Sans Medium"/>
                <a:sym typeface="Open Sans Medium"/>
              </a:defRPr>
            </a:lvl9pPr>
          </a:lstStyle>
          <a:p>
            <a:pPr marL="0" indent="0" algn="ctr">
              <a:spcAft>
                <a:spcPts val="1200"/>
              </a:spcAft>
              <a:buNone/>
            </a:pPr>
            <a:r>
              <a:rPr lang="en-US" b="1" i="1" dirty="0"/>
              <a:t>Flexible</a:t>
            </a:r>
            <a:r>
              <a:rPr lang="en-US" dirty="0"/>
              <a:t> program size</a:t>
            </a:r>
          </a:p>
          <a:p>
            <a:pPr marL="0" indent="0" algn="ctr">
              <a:spcAft>
                <a:spcPts val="1200"/>
              </a:spcAft>
              <a:buNone/>
            </a:pPr>
            <a:r>
              <a:rPr lang="en-US" dirty="0"/>
              <a:t>Covering:</a:t>
            </a:r>
          </a:p>
          <a:p>
            <a:pPr marL="285750" indent="-285750" algn="ctr">
              <a:spcAft>
                <a:spcPts val="1200"/>
              </a:spcAft>
            </a:pPr>
            <a:r>
              <a:rPr lang="en-US" dirty="0"/>
              <a:t>Inbound processes</a:t>
            </a:r>
          </a:p>
          <a:p>
            <a:pPr marL="285750" indent="-285750" algn="ctr">
              <a:spcAft>
                <a:spcPts val="1200"/>
              </a:spcAft>
            </a:pPr>
            <a:r>
              <a:rPr lang="en-US" dirty="0"/>
              <a:t>Internal processes</a:t>
            </a:r>
          </a:p>
          <a:p>
            <a:pPr marL="285750" indent="-285750" algn="ctr">
              <a:spcAft>
                <a:spcPts val="1200"/>
              </a:spcAft>
            </a:pPr>
            <a:r>
              <a:rPr lang="en-US" dirty="0"/>
              <a:t>Outbound processes</a:t>
            </a:r>
          </a:p>
          <a:p>
            <a:pPr marL="0" indent="0" algn="ctr">
              <a:spcAft>
                <a:spcPts val="1200"/>
              </a:spcAft>
              <a:buNone/>
            </a:pPr>
            <a:r>
              <a:rPr lang="en-US" dirty="0"/>
              <a:t>Standards about process </a:t>
            </a:r>
            <a:r>
              <a:rPr lang="en-US" b="1" i="1" dirty="0"/>
              <a:t>points</a:t>
            </a:r>
          </a:p>
          <a:p>
            <a:pPr marL="0" indent="0" algn="ctr">
              <a:spcAft>
                <a:spcPts val="1200"/>
              </a:spcAft>
              <a:buNone/>
            </a:pPr>
            <a:r>
              <a:rPr lang="en-US" dirty="0"/>
              <a:t>Not about process </a:t>
            </a:r>
            <a:r>
              <a:rPr lang="en-US" b="1" i="1" dirty="0"/>
              <a:t>content</a:t>
            </a:r>
          </a:p>
        </p:txBody>
      </p:sp>
      <p:pic>
        <p:nvPicPr>
          <p:cNvPr id="10" name="Picture 9" descr="A qr code with a few black squares&#10;&#10;Description automatically generated">
            <a:extLst>
              <a:ext uri="{FF2B5EF4-FFF2-40B4-BE49-F238E27FC236}">
                <a16:creationId xmlns:a16="http://schemas.microsoft.com/office/drawing/2014/main" id="{3F2056C9-2E32-9776-1981-CD6D73B509EC}"/>
              </a:ext>
            </a:extLst>
          </p:cNvPr>
          <p:cNvPicPr>
            <a:picLocks noChangeAspect="1"/>
          </p:cNvPicPr>
          <p:nvPr/>
        </p:nvPicPr>
        <p:blipFill>
          <a:blip r:embed="rId3"/>
          <a:stretch>
            <a:fillRect/>
          </a:stretch>
        </p:blipFill>
        <p:spPr>
          <a:xfrm>
            <a:off x="1120637" y="2197134"/>
            <a:ext cx="1716389" cy="1716389"/>
          </a:xfrm>
          <a:prstGeom prst="rect">
            <a:avLst/>
          </a:prstGeom>
        </p:spPr>
      </p:pic>
      <p:pic>
        <p:nvPicPr>
          <p:cNvPr id="11" name="Picture 10" descr="A qr code with a black and white background&#10;&#10;Description automatically generated">
            <a:extLst>
              <a:ext uri="{FF2B5EF4-FFF2-40B4-BE49-F238E27FC236}">
                <a16:creationId xmlns:a16="http://schemas.microsoft.com/office/drawing/2014/main" id="{0944199F-ECD1-5506-D4E7-CDA9E9CFE703}"/>
              </a:ext>
            </a:extLst>
          </p:cNvPr>
          <p:cNvPicPr>
            <a:picLocks noChangeAspect="1"/>
          </p:cNvPicPr>
          <p:nvPr/>
        </p:nvPicPr>
        <p:blipFill>
          <a:blip r:embed="rId4"/>
          <a:stretch>
            <a:fillRect/>
          </a:stretch>
        </p:blipFill>
        <p:spPr>
          <a:xfrm>
            <a:off x="6306973" y="2197134"/>
            <a:ext cx="1716389" cy="1716389"/>
          </a:xfrm>
          <a:prstGeom prst="rect">
            <a:avLst/>
          </a:prstGeom>
        </p:spPr>
      </p:pic>
      <p:pic>
        <p:nvPicPr>
          <p:cNvPr id="2" name="Picture 1" descr="A person in a suit and tie&#10;&#10;AI-generated content may be incorrect.">
            <a:extLst>
              <a:ext uri="{FF2B5EF4-FFF2-40B4-BE49-F238E27FC236}">
                <a16:creationId xmlns:a16="http://schemas.microsoft.com/office/drawing/2014/main" id="{A7FE0088-86E7-CBF9-635A-FE14EA2C9291}"/>
              </a:ext>
            </a:extLst>
          </p:cNvPr>
          <p:cNvPicPr>
            <a:picLocks noChangeAspect="1"/>
          </p:cNvPicPr>
          <p:nvPr/>
        </p:nvPicPr>
        <p:blipFill>
          <a:blip r:embed="rId5"/>
          <a:stretch>
            <a:fillRect/>
          </a:stretch>
        </p:blipFill>
        <p:spPr>
          <a:xfrm>
            <a:off x="7931820" y="0"/>
            <a:ext cx="1212180" cy="1212180"/>
          </a:xfrm>
          <a:prstGeom prst="rect">
            <a:avLst/>
          </a:prstGeom>
        </p:spPr>
      </p:pic>
      <p:sp>
        <p:nvSpPr>
          <p:cNvPr id="3" name="TextBox 2">
            <a:extLst>
              <a:ext uri="{FF2B5EF4-FFF2-40B4-BE49-F238E27FC236}">
                <a16:creationId xmlns:a16="http://schemas.microsoft.com/office/drawing/2014/main" id="{126628C2-65F3-0863-CFA4-F3F4B764E7EA}"/>
              </a:ext>
            </a:extLst>
          </p:cNvPr>
          <p:cNvSpPr txBox="1"/>
          <p:nvPr/>
        </p:nvSpPr>
        <p:spPr>
          <a:xfrm>
            <a:off x="6218433" y="3931318"/>
            <a:ext cx="1885453" cy="307777"/>
          </a:xfrm>
          <a:prstGeom prst="rect">
            <a:avLst/>
          </a:prstGeom>
          <a:noFill/>
        </p:spPr>
        <p:txBody>
          <a:bodyPr wrap="none" rtlCol="0">
            <a:spAutoFit/>
          </a:bodyPr>
          <a:lstStyle/>
          <a:p>
            <a:r>
              <a:rPr lang="en-US" dirty="0"/>
              <a:t>http://</a:t>
            </a:r>
            <a:r>
              <a:rPr lang="en-US" dirty="0" err="1"/>
              <a:t>bit.ly</a:t>
            </a:r>
            <a:r>
              <a:rPr lang="en-US" dirty="0"/>
              <a:t>/4mbmOd8</a:t>
            </a:r>
            <a:endParaRPr lang="en-JP" dirty="0"/>
          </a:p>
        </p:txBody>
      </p:sp>
      <p:sp>
        <p:nvSpPr>
          <p:cNvPr id="4" name="TextBox 3">
            <a:extLst>
              <a:ext uri="{FF2B5EF4-FFF2-40B4-BE49-F238E27FC236}">
                <a16:creationId xmlns:a16="http://schemas.microsoft.com/office/drawing/2014/main" id="{E9F3EBC2-FBD2-320D-4372-A9B2669E568F}"/>
              </a:ext>
            </a:extLst>
          </p:cNvPr>
          <p:cNvSpPr txBox="1"/>
          <p:nvPr/>
        </p:nvSpPr>
        <p:spPr>
          <a:xfrm>
            <a:off x="1040113" y="3933471"/>
            <a:ext cx="1877437" cy="307777"/>
          </a:xfrm>
          <a:prstGeom prst="rect">
            <a:avLst/>
          </a:prstGeom>
          <a:noFill/>
        </p:spPr>
        <p:txBody>
          <a:bodyPr wrap="none" rtlCol="0">
            <a:spAutoFit/>
          </a:bodyPr>
          <a:lstStyle/>
          <a:p>
            <a:r>
              <a:rPr lang="en-US" dirty="0"/>
              <a:t>https://</a:t>
            </a:r>
            <a:r>
              <a:rPr lang="en-US" dirty="0" err="1"/>
              <a:t>bit.ly</a:t>
            </a:r>
            <a:r>
              <a:rPr lang="en-US" dirty="0"/>
              <a:t>/3JUnEh8</a:t>
            </a:r>
            <a:endParaRPr lang="en-JP" dirty="0"/>
          </a:p>
        </p:txBody>
      </p:sp>
    </p:spTree>
    <p:extLst>
      <p:ext uri="{BB962C8B-B14F-4D97-AF65-F5344CB8AC3E}">
        <p14:creationId xmlns:p14="http://schemas.microsoft.com/office/powerpoint/2010/main" val="34380648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41415A-1739-6B67-BB25-B03696BB3EF3}"/>
              </a:ext>
            </a:extLst>
          </p:cNvPr>
          <p:cNvSpPr>
            <a:spLocks noGrp="1"/>
          </p:cNvSpPr>
          <p:nvPr>
            <p:ph type="title"/>
          </p:nvPr>
        </p:nvSpPr>
        <p:spPr/>
        <p:txBody>
          <a:bodyPr>
            <a:normAutofit fontScale="90000"/>
          </a:bodyPr>
          <a:lstStyle/>
          <a:p>
            <a:r>
              <a:rPr lang="en-JP" dirty="0"/>
              <a:t>Further Development of the Specs</a:t>
            </a:r>
          </a:p>
        </p:txBody>
      </p:sp>
      <p:sp>
        <p:nvSpPr>
          <p:cNvPr id="3" name="Text Placeholder 2">
            <a:extLst>
              <a:ext uri="{FF2B5EF4-FFF2-40B4-BE49-F238E27FC236}">
                <a16:creationId xmlns:a16="http://schemas.microsoft.com/office/drawing/2014/main" id="{F4809B5E-FB4D-31C6-776A-2253EFAD9725}"/>
              </a:ext>
            </a:extLst>
          </p:cNvPr>
          <p:cNvSpPr>
            <a:spLocks noGrp="1"/>
          </p:cNvSpPr>
          <p:nvPr>
            <p:ph type="body" idx="1"/>
          </p:nvPr>
        </p:nvSpPr>
        <p:spPr/>
        <p:txBody>
          <a:bodyPr>
            <a:normAutofit/>
          </a:bodyPr>
          <a:lstStyle/>
          <a:p>
            <a:pPr marL="114300" indent="0">
              <a:buNone/>
            </a:pPr>
            <a:r>
              <a:rPr lang="en-US" dirty="0"/>
              <a:t>An open question for our community is whether we should continue to expand the scope and coverage of our two standards.</a:t>
            </a:r>
          </a:p>
          <a:p>
            <a:pPr marL="114300" indent="0">
              <a:buNone/>
            </a:pPr>
            <a:endParaRPr lang="en-US" dirty="0"/>
          </a:p>
          <a:p>
            <a:pPr marL="114300" indent="0">
              <a:buNone/>
            </a:pPr>
            <a:r>
              <a:rPr lang="en-US" dirty="0"/>
              <a:t>Perhaps the most immediate example is the Security Specification, ISO/IEC 18974, with the incoming CRA regulation in December 2026 (see next slide).</a:t>
            </a:r>
          </a:p>
          <a:p>
            <a:pPr marL="114300" indent="0">
              <a:buNone/>
            </a:pPr>
            <a:endParaRPr lang="en-US" dirty="0"/>
          </a:p>
          <a:p>
            <a:pPr marL="114300" indent="0">
              <a:buNone/>
            </a:pPr>
            <a:r>
              <a:rPr lang="en-US" i="1" dirty="0" err="1"/>
              <a:t>tl;dr</a:t>
            </a:r>
            <a:r>
              <a:rPr lang="en-US" i="1" dirty="0"/>
              <a:t>: at the North America / Europe meeting earlier this month, we had emerging consensus that the most important thing was a global focus, and to explore commonalities of regulations…but not favor specific geographies.</a:t>
            </a:r>
          </a:p>
        </p:txBody>
      </p:sp>
      <p:pic>
        <p:nvPicPr>
          <p:cNvPr id="4" name="Picture 3" descr="A person in a suit and tie&#10;&#10;AI-generated content may be incorrect.">
            <a:extLst>
              <a:ext uri="{FF2B5EF4-FFF2-40B4-BE49-F238E27FC236}">
                <a16:creationId xmlns:a16="http://schemas.microsoft.com/office/drawing/2014/main" id="{CCCF66E2-5AF3-F7D9-AE70-25DD3BD54990}"/>
              </a:ext>
            </a:extLst>
          </p:cNvPr>
          <p:cNvPicPr>
            <a:picLocks noChangeAspect="1"/>
          </p:cNvPicPr>
          <p:nvPr/>
        </p:nvPicPr>
        <p:blipFill>
          <a:blip r:embed="rId2"/>
          <a:stretch>
            <a:fillRect/>
          </a:stretch>
        </p:blipFill>
        <p:spPr>
          <a:xfrm>
            <a:off x="7931820" y="0"/>
            <a:ext cx="1212180" cy="1212180"/>
          </a:xfrm>
          <a:prstGeom prst="rect">
            <a:avLst/>
          </a:prstGeom>
        </p:spPr>
      </p:pic>
    </p:spTree>
    <p:extLst>
      <p:ext uri="{BB962C8B-B14F-4D97-AF65-F5344CB8AC3E}">
        <p14:creationId xmlns:p14="http://schemas.microsoft.com/office/powerpoint/2010/main" val="2364177965"/>
      </p:ext>
    </p:extLst>
  </p:cSld>
  <p:clrMapOvr>
    <a:masterClrMapping/>
  </p:clrMapOvr>
</p:sld>
</file>

<file path=ppt/theme/theme1.xml><?xml version="1.0" encoding="utf-8"?>
<a:theme xmlns:a="http://schemas.openxmlformats.org/drawingml/2006/main" name="Linux Foundation EU Theme 2023">
  <a:themeElements>
    <a:clrScheme name="Geometric">
      <a:dk1>
        <a:srgbClr val="222222"/>
      </a:dk1>
      <a:lt1>
        <a:srgbClr val="FFFFFF"/>
      </a:lt1>
      <a:dk2>
        <a:srgbClr val="434343"/>
      </a:dk2>
      <a:lt2>
        <a:srgbClr val="999999"/>
      </a:lt2>
      <a:accent1>
        <a:srgbClr val="003778"/>
      </a:accent1>
      <a:accent2>
        <a:srgbClr val="0094FF"/>
      </a:accent2>
      <a:accent3>
        <a:srgbClr val="5B1DE7"/>
      </a:accent3>
      <a:accent4>
        <a:srgbClr val="12E2E2"/>
      </a:accent4>
      <a:accent5>
        <a:srgbClr val="FF00AA"/>
      </a:accent5>
      <a:accent6>
        <a:srgbClr val="ACDE1F"/>
      </a:accent6>
      <a:hlink>
        <a:srgbClr val="0077CC"/>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3008</TotalTime>
  <Words>1258</Words>
  <Application>Microsoft Macintosh PowerPoint</Application>
  <PresentationFormat>On-screen Show (16:9)</PresentationFormat>
  <Paragraphs>86</Paragraphs>
  <Slides>16</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Roboto Slab Light</vt:lpstr>
      <vt:lpstr>Roboto</vt:lpstr>
      <vt:lpstr>Open Sans Medium</vt:lpstr>
      <vt:lpstr>Chalkduster</vt:lpstr>
      <vt:lpstr>Linux Foundation EU Theme 2023</vt:lpstr>
      <vt:lpstr>OpenChain Monthly Meeting: Spec, Education + More</vt:lpstr>
      <vt:lpstr>Anti-Trust Policy Notice</vt:lpstr>
      <vt:lpstr>Agenda</vt:lpstr>
      <vt:lpstr>OpenChain Project News</vt:lpstr>
      <vt:lpstr>General Project News</vt:lpstr>
      <vt:lpstr>SBOM News</vt:lpstr>
      <vt:lpstr>Specification Work Group</vt:lpstr>
      <vt:lpstr>Sister Standards - Processes for Programs</vt:lpstr>
      <vt:lpstr>Further Development of the Specs</vt:lpstr>
      <vt:lpstr>PowerPoint Presentation</vt:lpstr>
      <vt:lpstr>Meanwhile, Over At FINOS</vt:lpstr>
      <vt:lpstr>Education Work Group</vt:lpstr>
      <vt:lpstr>Update and Next Steps – Training Material</vt:lpstr>
      <vt:lpstr>Any other business?</vt:lpstr>
      <vt:lpstr>Close of meeting</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Shane Coughlan</cp:lastModifiedBy>
  <cp:revision>76</cp:revision>
  <dcterms:modified xsi:type="dcterms:W3CDTF">2025-10-14T17:55:54Z</dcterms:modified>
</cp:coreProperties>
</file>