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771" r:id="rId2"/>
    <p:sldId id="772" r:id="rId3"/>
    <p:sldId id="773" r:id="rId4"/>
    <p:sldId id="774" r:id="rId5"/>
    <p:sldId id="775" r:id="rId6"/>
    <p:sldId id="776" r:id="rId7"/>
    <p:sldId id="777" r:id="rId8"/>
    <p:sldId id="779" r:id="rId9"/>
    <p:sldId id="780" r:id="rId10"/>
    <p:sldId id="781" r:id="rId11"/>
    <p:sldId id="782" r:id="rId12"/>
    <p:sldId id="783" r:id="rId13"/>
    <p:sldId id="784" r:id="rId14"/>
    <p:sldId id="785" r:id="rId15"/>
    <p:sldId id="786" r:id="rId16"/>
  </p:sldIdLst>
  <p:sldSz cx="9144000" cy="5143500" type="screen16x9"/>
  <p:notesSz cx="6858000" cy="9144000"/>
  <p:embeddedFontLst>
    <p:embeddedFont>
      <p:font typeface="Chalkduster" panose="03050602040202020205" pitchFamily="66" charset="77"/>
      <p:regular r:id="rId18"/>
    </p:embeddedFont>
    <p:embeddedFont>
      <p:font typeface="Open Sans Medium" panose="020B0306030504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anose="020F030202020403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p:restoredTop sz="96301"/>
  </p:normalViewPr>
  <p:slideViewPr>
    <p:cSldViewPr snapToGrid="0">
      <p:cViewPr varScale="1">
        <p:scale>
          <a:sx n="169" d="100"/>
          <a:sy n="169" d="100"/>
        </p:scale>
        <p:origin x="4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air-governance-framework.fino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Reference-Material/tree/master/OpenChain-Training/en/Online-Training-Courses/LFC193%20Course%20Content" TargetMode="External"/><Relationship Id="rId2" Type="http://schemas.openxmlformats.org/officeDocument/2006/relationships/hyperlink" Target="https://github.com/OpenChain-Project/Reference-Material/issues/112"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9/18/update-on-openchain-iso-iec-18974-and-the-cra" TargetMode="External"/><Relationship Id="rId2" Type="http://schemas.openxmlformats.org/officeDocument/2006/relationships/hyperlink" Target="https://openchainproject.org/news/2025/09/18/welcoming-the-openchain-ambassador-program"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openchainproject.org/news/2025/09/25/sbom-work-group-2025-09-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cisa.gov/sites/default/files/2025-08/2025_CISA_SBOM_Minimum_Element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ur-lex.europa.eu/eli/reg/2024/2847/oj#art_15" TargetMode="External"/><Relationship Id="rId2" Type="http://schemas.openxmlformats.org/officeDocument/2006/relationships/hyperlink" Target="https://eur-lex.europa.eu/legal-content/EN/TXT/HTML/?uri=OJ:L_202402847#art_24" TargetMode="External"/><Relationship Id="rId1" Type="http://schemas.openxmlformats.org/officeDocument/2006/relationships/slideLayout" Target="../slideLayouts/slideLayout2.xml"/><Relationship Id="rId4" Type="http://schemas.openxmlformats.org/officeDocument/2006/relationships/hyperlink" Target="https://eur-lex.europa.eu/eli/reg/2024/2847/oj#art_1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Europe / Asia - 2025-10-15 @ 08:30 UTC</a:t>
            </a:r>
            <a:endParaRPr dirty="0"/>
          </a:p>
        </p:txBody>
      </p:sp>
    </p:spTree>
    <p:extLst>
      <p:ext uri="{BB962C8B-B14F-4D97-AF65-F5344CB8AC3E}">
        <p14:creationId xmlns:p14="http://schemas.microsoft.com/office/powerpoint/2010/main" val="94708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0F00-93AF-DFEE-0A05-975C494FAD9C}"/>
              </a:ext>
            </a:extLst>
          </p:cNvPr>
          <p:cNvSpPr>
            <a:spLocks noGrp="1"/>
          </p:cNvSpPr>
          <p:nvPr>
            <p:ph type="title"/>
          </p:nvPr>
        </p:nvSpPr>
        <p:spPr/>
        <p:txBody>
          <a:bodyPr>
            <a:normAutofit fontScale="90000"/>
          </a:bodyPr>
          <a:lstStyle/>
          <a:p>
            <a:r>
              <a:rPr lang="en-JP" dirty="0"/>
              <a:t>Meanwhile, Over At FINOS</a:t>
            </a:r>
          </a:p>
        </p:txBody>
      </p:sp>
      <p:sp>
        <p:nvSpPr>
          <p:cNvPr id="3" name="Text Placeholder 2">
            <a:extLst>
              <a:ext uri="{FF2B5EF4-FFF2-40B4-BE49-F238E27FC236}">
                <a16:creationId xmlns:a16="http://schemas.microsoft.com/office/drawing/2014/main" id="{52C67F67-6EFC-71A7-2226-08E4174E3B9C}"/>
              </a:ext>
            </a:extLst>
          </p:cNvPr>
          <p:cNvSpPr>
            <a:spLocks noGrp="1"/>
          </p:cNvSpPr>
          <p:nvPr>
            <p:ph type="body" idx="1"/>
          </p:nvPr>
        </p:nvSpPr>
        <p:spPr/>
        <p:txBody>
          <a:bodyPr/>
          <a:lstStyle/>
          <a:p>
            <a:r>
              <a:rPr lang="en-US" dirty="0"/>
              <a:t>We have a request from FINOS (bank open source) to help them consider ways to turn a governance framework into an ISO standard. Let’s walk through this: </a:t>
            </a:r>
            <a:br>
              <a:rPr lang="en-US" dirty="0"/>
            </a:br>
            <a:r>
              <a:rPr lang="en-US" dirty="0">
                <a:hlinkClick r:id="rId2"/>
              </a:rPr>
              <a:t>https://air-governance-framework.finos.org</a:t>
            </a:r>
            <a:r>
              <a:rPr lang="en-US" dirty="0"/>
              <a:t> </a:t>
            </a:r>
          </a:p>
          <a:p>
            <a:endParaRPr lang="en-US" dirty="0"/>
          </a:p>
          <a:p>
            <a:r>
              <a:rPr lang="en-US" dirty="0"/>
              <a:t>First thoughts: there is a lot of work to do to turn this series of information and solution ideas into a specification, but it seems like an interesting journey, and it would be interesting to see if we could collaborate if the community agrees.</a:t>
            </a:r>
          </a:p>
          <a:p>
            <a:r>
              <a:rPr lang="en-US" dirty="0"/>
              <a:t>Key thing: mapping </a:t>
            </a:r>
            <a:r>
              <a:rPr lang="en-US" i="1" dirty="0"/>
              <a:t>problem</a:t>
            </a:r>
            <a:r>
              <a:rPr lang="en-US" dirty="0"/>
              <a:t> &gt; </a:t>
            </a:r>
            <a:r>
              <a:rPr lang="en-US" i="1" dirty="0"/>
              <a:t>requirements to solve </a:t>
            </a:r>
            <a:r>
              <a:rPr lang="en-US" dirty="0"/>
              <a:t>&gt; </a:t>
            </a:r>
            <a:r>
              <a:rPr lang="en-US" i="1" dirty="0"/>
              <a:t>solution</a:t>
            </a:r>
            <a:endParaRPr lang="en-JP" i="1" dirty="0"/>
          </a:p>
        </p:txBody>
      </p:sp>
    </p:spTree>
    <p:extLst>
      <p:ext uri="{BB962C8B-B14F-4D97-AF65-F5344CB8AC3E}">
        <p14:creationId xmlns:p14="http://schemas.microsoft.com/office/powerpoint/2010/main" val="13414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197531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a:xfrm>
            <a:off x="311700" y="1266450"/>
            <a:ext cx="8520600" cy="3339000"/>
          </a:xfrm>
        </p:spPr>
        <p:txBody>
          <a:bodyPr>
            <a:normAutofit fontScale="92500" lnSpcReduction="10000"/>
          </a:bodyPr>
          <a:lstStyle/>
          <a:p>
            <a:pPr marL="114300" indent="0">
              <a:buNone/>
            </a:pPr>
            <a:r>
              <a:rPr lang="en-US" b="1" dirty="0"/>
              <a:t>Example Policy template</a:t>
            </a:r>
          </a:p>
          <a:p>
            <a:pPr marL="114300" indent="0">
              <a:buNone/>
            </a:pPr>
            <a:r>
              <a:rPr lang="en-US" dirty="0"/>
              <a:t>Reference training links (as shown last call) committed to master</a:t>
            </a:r>
          </a:p>
          <a:p>
            <a:pPr marL="114300" indent="0">
              <a:buNone/>
            </a:pPr>
            <a:r>
              <a:rPr lang="en-US" dirty="0"/>
              <a:t>"Require a procedure to create a SBOM" text updated, see:</a:t>
            </a:r>
            <a:br>
              <a:rPr lang="en-US" dirty="0"/>
            </a:br>
            <a:r>
              <a:rPr lang="en-US" dirty="0">
                <a:hlinkClick r:id="rId2"/>
              </a:rPr>
              <a:t>https://github.com/OpenChain-Project/Reference-Material/issues/112</a:t>
            </a:r>
            <a:endParaRPr lang="en-US" dirty="0"/>
          </a:p>
          <a:p>
            <a:pPr marL="114300" indent="0">
              <a:buNone/>
            </a:pPr>
            <a:endParaRPr lang="en-US" dirty="0"/>
          </a:p>
          <a:p>
            <a:pPr marL="114300" indent="0">
              <a:buNone/>
            </a:pPr>
            <a:r>
              <a:rPr lang="en-US" b="1" dirty="0"/>
              <a:t>LFC193 Training</a:t>
            </a:r>
          </a:p>
          <a:p>
            <a:pPr marL="114300" indent="0">
              <a:buNone/>
            </a:pPr>
            <a:r>
              <a:rPr lang="en-US" dirty="0"/>
              <a:t>Proposed updated Ch4 diagrams - intention is that for the LF Training hosted course an AI presenter can talk the text with accompanying video animated diagrams. See latest version : </a:t>
            </a:r>
            <a:br>
              <a:rPr lang="en-US" dirty="0"/>
            </a:br>
            <a:r>
              <a:rPr lang="en-US" dirty="0">
                <a:hlinkClick r:id="rId3"/>
              </a:rPr>
              <a:t>https://github.com/OpenChain-Project/Reference-Material/tree/master/OpenChain-Training/en/Online-Training-Courses/LFC193%20Course%20Content</a:t>
            </a:r>
            <a:r>
              <a:rPr lang="en-US" dirty="0"/>
              <a:t> </a:t>
            </a:r>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275362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78678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72441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593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Specification Work Group – CRA, other regulations and our standards</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325260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265026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a:xfrm>
            <a:off x="280350" y="1999716"/>
            <a:ext cx="8520600" cy="2605733"/>
          </a:xfrm>
        </p:spPr>
        <p:txBody>
          <a:bodyPr>
            <a:normAutofit/>
          </a:bodyPr>
          <a:lstStyle/>
          <a:p>
            <a:pPr>
              <a:buFont typeface="+mj-lt"/>
              <a:buAutoNum type="arabicPeriod"/>
            </a:pPr>
            <a:r>
              <a:rPr lang="en-US" sz="1600" dirty="0"/>
              <a:t>Welcoming the OpenChain Ambassador Program – we have over 20!:</a:t>
            </a:r>
            <a:br>
              <a:rPr lang="en-US" sz="1600" dirty="0"/>
            </a:br>
            <a:r>
              <a:rPr lang="en-US" sz="1600" dirty="0">
                <a:hlinkClick r:id="rId2"/>
              </a:rPr>
              <a:t>https://openchainproject.org/news/2025/09/18/welcoming-the-openchain-ambassador-program</a:t>
            </a:r>
            <a:r>
              <a:rPr lang="en-US" sz="1600" dirty="0"/>
              <a:t> </a:t>
            </a:r>
            <a:endParaRPr lang="en-JP" sz="1600" strike="sngStrike" dirty="0"/>
          </a:p>
          <a:p>
            <a:pPr>
              <a:buFont typeface="+mj-lt"/>
              <a:buAutoNum type="arabicPeriod"/>
            </a:pPr>
            <a:r>
              <a:rPr lang="en-US" sz="1600" dirty="0"/>
              <a:t>OpenChain ISO/IEC 18974 was referenced in the CRA standards development:</a:t>
            </a:r>
            <a:br>
              <a:rPr lang="en-US" sz="1600" dirty="0"/>
            </a:br>
            <a:r>
              <a:rPr lang="en-US" sz="1600" dirty="0">
                <a:hlinkClick r:id="rId3"/>
              </a:rPr>
              <a:t>https://openchainproject.org/news/2025/09/18/update-on-openchain-iso-iec-18974-and-the-cra</a:t>
            </a:r>
            <a:r>
              <a:rPr lang="en-US" sz="1600" dirty="0"/>
              <a:t> </a:t>
            </a:r>
            <a:endParaRPr lang="en-JP" sz="1600" strike="sngStrike" dirty="0"/>
          </a:p>
          <a:p>
            <a:pPr>
              <a:buFont typeface="+mj-lt"/>
              <a:buAutoNum type="arabicPeriod"/>
            </a:pPr>
            <a:r>
              <a:rPr lang="en-US" sz="1600" dirty="0"/>
              <a:t>OpenChain SBOM Work Group – driving forward SBOM quality discussion</a:t>
            </a:r>
            <a:r>
              <a:rPr lang="en-JP" sz="1600" dirty="0"/>
              <a:t>:</a:t>
            </a:r>
            <a:br>
              <a:rPr lang="en-JP" sz="1600" dirty="0"/>
            </a:br>
            <a:r>
              <a:rPr lang="en-US" sz="1600" dirty="0">
                <a:hlinkClick r:id="rId4"/>
              </a:rPr>
              <a:t>https://openchainproject.org/news/2025/09/25/sbom-work-group-2025-09-24</a:t>
            </a:r>
            <a:r>
              <a:rPr lang="en-US" sz="1600" dirty="0"/>
              <a:t> </a:t>
            </a:r>
            <a:endParaRPr lang="en-JP" sz="1600" strike="sngStrike" dirty="0"/>
          </a:p>
        </p:txBody>
      </p:sp>
      <p:pic>
        <p:nvPicPr>
          <p:cNvPr id="5" name="Picture 4" descr="A group of people with penguins&#10;&#10;AI-generated content may be incorrect.">
            <a:extLst>
              <a:ext uri="{FF2B5EF4-FFF2-40B4-BE49-F238E27FC236}">
                <a16:creationId xmlns:a16="http://schemas.microsoft.com/office/drawing/2014/main" id="{6D5E3D6B-625B-F987-D080-C2444C849379}"/>
              </a:ext>
            </a:extLst>
          </p:cNvPr>
          <p:cNvPicPr>
            <a:picLocks noChangeAspect="1"/>
          </p:cNvPicPr>
          <p:nvPr/>
        </p:nvPicPr>
        <p:blipFill>
          <a:blip r:embed="rId5"/>
          <a:stretch>
            <a:fillRect/>
          </a:stretch>
        </p:blipFill>
        <p:spPr>
          <a:xfrm>
            <a:off x="4405531" y="476"/>
            <a:ext cx="4738470" cy="1930874"/>
          </a:xfrm>
          <a:prstGeom prst="rect">
            <a:avLst/>
          </a:prstGeom>
        </p:spPr>
      </p:pic>
    </p:spTree>
    <p:extLst>
      <p:ext uri="{BB962C8B-B14F-4D97-AF65-F5344CB8AC3E}">
        <p14:creationId xmlns:p14="http://schemas.microsoft.com/office/powerpoint/2010/main" val="48549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7F8AA-79C8-5B00-EADF-214D7F142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1CA88-AC42-DA65-7484-1B5B78C998BE}"/>
              </a:ext>
            </a:extLst>
          </p:cNvPr>
          <p:cNvSpPr>
            <a:spLocks noGrp="1"/>
          </p:cNvSpPr>
          <p:nvPr>
            <p:ph type="title"/>
          </p:nvPr>
        </p:nvSpPr>
        <p:spPr/>
        <p:txBody>
          <a:bodyPr>
            <a:normAutofit fontScale="90000"/>
          </a:bodyPr>
          <a:lstStyle/>
          <a:p>
            <a:r>
              <a:rPr lang="en-JP" dirty="0"/>
              <a:t>SBOM News</a:t>
            </a:r>
          </a:p>
        </p:txBody>
      </p:sp>
      <p:sp>
        <p:nvSpPr>
          <p:cNvPr id="3" name="Text Placeholder 2">
            <a:extLst>
              <a:ext uri="{FF2B5EF4-FFF2-40B4-BE49-F238E27FC236}">
                <a16:creationId xmlns:a16="http://schemas.microsoft.com/office/drawing/2014/main" id="{57568937-36B1-8046-AB9B-46E82B386830}"/>
              </a:ext>
            </a:extLst>
          </p:cNvPr>
          <p:cNvSpPr>
            <a:spLocks noGrp="1"/>
          </p:cNvSpPr>
          <p:nvPr>
            <p:ph type="body" idx="1"/>
          </p:nvPr>
        </p:nvSpPr>
        <p:spPr>
          <a:xfrm>
            <a:off x="280350" y="1999716"/>
            <a:ext cx="4445474" cy="2605733"/>
          </a:xfrm>
        </p:spPr>
        <p:txBody>
          <a:bodyPr>
            <a:normAutofit lnSpcReduction="10000"/>
          </a:bodyPr>
          <a:lstStyle/>
          <a:p>
            <a:pPr>
              <a:buFont typeface="+mj-lt"/>
              <a:buAutoNum type="arabicPeriod"/>
            </a:pPr>
            <a:r>
              <a:rPr lang="en-US" sz="1600" dirty="0"/>
              <a:t>The updated 2025 CISA SBOM Guidelines (Draft) are available:</a:t>
            </a:r>
            <a:br>
              <a:rPr lang="en-US" sz="1600" dirty="0"/>
            </a:br>
            <a:r>
              <a:rPr lang="en-US" sz="1400" dirty="0">
                <a:hlinkClick r:id="rId2"/>
              </a:rPr>
              <a:t>https://www.cisa.gov/sites/default/files/2025-08/2025_CISA_SBOM_Minimum_Elements.pdf</a:t>
            </a:r>
            <a:r>
              <a:rPr lang="en-US" sz="1400" dirty="0"/>
              <a:t> </a:t>
            </a:r>
          </a:p>
          <a:p>
            <a:pPr>
              <a:buFont typeface="+mj-lt"/>
              <a:buAutoNum type="arabicPeriod"/>
            </a:pPr>
            <a:r>
              <a:rPr lang="en-US" sz="1600" dirty="0"/>
              <a:t>We will be following this process closely for the SBOM Quality Guide(s).</a:t>
            </a:r>
          </a:p>
          <a:p>
            <a:pPr>
              <a:buFont typeface="+mj-lt"/>
              <a:buAutoNum type="arabicPeriod"/>
            </a:pPr>
            <a:r>
              <a:rPr lang="en-US" sz="1600" dirty="0"/>
              <a:t>We (SBOM and Telco) already collaborated with sister projects to prepare comments for the deadline.</a:t>
            </a:r>
          </a:p>
        </p:txBody>
      </p:sp>
      <p:pic>
        <p:nvPicPr>
          <p:cNvPr id="6" name="Picture 5" descr="A blue and white cover with white text&#10;&#10;AI-generated content may be incorrect.">
            <a:extLst>
              <a:ext uri="{FF2B5EF4-FFF2-40B4-BE49-F238E27FC236}">
                <a16:creationId xmlns:a16="http://schemas.microsoft.com/office/drawing/2014/main" id="{7AA6568D-EF98-9F66-18B2-6D102713FE15}"/>
              </a:ext>
            </a:extLst>
          </p:cNvPr>
          <p:cNvPicPr>
            <a:picLocks noChangeAspect="1"/>
          </p:cNvPicPr>
          <p:nvPr/>
        </p:nvPicPr>
        <p:blipFill>
          <a:blip r:embed="rId3"/>
          <a:stretch>
            <a:fillRect/>
          </a:stretch>
        </p:blipFill>
        <p:spPr>
          <a:xfrm>
            <a:off x="5117979" y="700221"/>
            <a:ext cx="4026021" cy="3743058"/>
          </a:xfrm>
          <a:prstGeom prst="rect">
            <a:avLst/>
          </a:prstGeom>
        </p:spPr>
      </p:pic>
    </p:spTree>
    <p:extLst>
      <p:ext uri="{BB962C8B-B14F-4D97-AF65-F5344CB8AC3E}">
        <p14:creationId xmlns:p14="http://schemas.microsoft.com/office/powerpoint/2010/main" val="70733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47415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Further Development of the Specs</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a:bodyPr>
          <a:lstStyle/>
          <a:p>
            <a:pPr marL="114300" indent="0">
              <a:buNone/>
            </a:pPr>
            <a:r>
              <a:rPr lang="en-US" dirty="0"/>
              <a:t>An open question for our community is whether we should continue to expand the scope and coverage of our two standards: ISO/IEC 5230 and ISO/IEC 18974.</a:t>
            </a:r>
          </a:p>
          <a:p>
            <a:pPr marL="114300" indent="0">
              <a:buNone/>
            </a:pPr>
            <a:endParaRPr lang="en-US" dirty="0"/>
          </a:p>
          <a:p>
            <a:pPr marL="114300" indent="0">
              <a:buNone/>
            </a:pPr>
            <a:r>
              <a:rPr lang="en-US" dirty="0"/>
              <a:t>Perhaps the most immediate example is the Security Specification, ISO/IEC 18974, with the incoming CRA regulation in December 2026 (see next slide).</a:t>
            </a:r>
          </a:p>
          <a:p>
            <a:pPr marL="114300" indent="0">
              <a:buNone/>
            </a:pPr>
            <a:endParaRPr lang="en-US" dirty="0"/>
          </a:p>
          <a:p>
            <a:pPr marL="114300" indent="0">
              <a:buNone/>
            </a:pPr>
            <a:r>
              <a:rPr lang="en-US" i="1" dirty="0" err="1"/>
              <a:t>tl;dr</a:t>
            </a:r>
            <a:r>
              <a:rPr lang="en-US" i="1" dirty="0"/>
              <a:t>: at the North America / Europe meeting earlier this month, we had emerging consensus that the most important thing was a global focus, and to explore commonalities of regulations…but not favor specific geographies.</a:t>
            </a:r>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395935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FB120D-C62F-61F1-5086-25421FF07697}"/>
              </a:ext>
            </a:extLst>
          </p:cNvPr>
          <p:cNvSpPr/>
          <p:nvPr/>
        </p:nvSpPr>
        <p:spPr>
          <a:xfrm>
            <a:off x="8335398" y="0"/>
            <a:ext cx="808602" cy="18892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aphicFrame>
        <p:nvGraphicFramePr>
          <p:cNvPr id="4" name="Table 3">
            <a:extLst>
              <a:ext uri="{FF2B5EF4-FFF2-40B4-BE49-F238E27FC236}">
                <a16:creationId xmlns:a16="http://schemas.microsoft.com/office/drawing/2014/main" id="{2054E273-0343-EBD7-BC4A-137A71E6685A}"/>
              </a:ext>
            </a:extLst>
          </p:cNvPr>
          <p:cNvGraphicFramePr>
            <a:graphicFrameLocks noGrp="1"/>
          </p:cNvGraphicFramePr>
          <p:nvPr/>
        </p:nvGraphicFramePr>
        <p:xfrm>
          <a:off x="3056021" y="0"/>
          <a:ext cx="6087980" cy="3176760"/>
        </p:xfrm>
        <a:graphic>
          <a:graphicData uri="http://schemas.openxmlformats.org/drawingml/2006/table">
            <a:tbl>
              <a:tblPr/>
              <a:tblGrid>
                <a:gridCol w="672046">
                  <a:extLst>
                    <a:ext uri="{9D8B030D-6E8A-4147-A177-3AD203B41FA5}">
                      <a16:colId xmlns:a16="http://schemas.microsoft.com/office/drawing/2014/main" val="2550595635"/>
                    </a:ext>
                  </a:extLst>
                </a:gridCol>
                <a:gridCol w="536991">
                  <a:extLst>
                    <a:ext uri="{9D8B030D-6E8A-4147-A177-3AD203B41FA5}">
                      <a16:colId xmlns:a16="http://schemas.microsoft.com/office/drawing/2014/main" val="1067689045"/>
                    </a:ext>
                  </a:extLst>
                </a:gridCol>
                <a:gridCol w="4143759">
                  <a:extLst>
                    <a:ext uri="{9D8B030D-6E8A-4147-A177-3AD203B41FA5}">
                      <a16:colId xmlns:a16="http://schemas.microsoft.com/office/drawing/2014/main" val="1400682887"/>
                    </a:ext>
                  </a:extLst>
                </a:gridCol>
                <a:gridCol w="735184">
                  <a:extLst>
                    <a:ext uri="{9D8B030D-6E8A-4147-A177-3AD203B41FA5}">
                      <a16:colId xmlns:a16="http://schemas.microsoft.com/office/drawing/2014/main" val="3833334878"/>
                    </a:ext>
                  </a:extLst>
                </a:gridCol>
              </a:tblGrid>
              <a:tr h="161982">
                <a:tc>
                  <a:txBody>
                    <a:bodyPr/>
                    <a:lstStyle/>
                    <a:p>
                      <a:pPr rtl="0" fontAlgn="b">
                        <a:buNone/>
                      </a:pPr>
                      <a:r>
                        <a:rPr lang="en-US" sz="900" b="1" i="0" u="none" strike="noStrike">
                          <a:solidFill>
                            <a:srgbClr val="000000"/>
                          </a:solidFill>
                          <a:effectLst/>
                          <a:latin typeface="Arial" panose="020B0604020202020204" pitchFamily="34" charset="0"/>
                        </a:rPr>
                        <a:t>Area</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dirty="0">
                          <a:solidFill>
                            <a:srgbClr val="000000"/>
                          </a:solidFill>
                          <a:effectLst/>
                          <a:latin typeface="Arial" panose="020B0604020202020204" pitchFamily="34" charset="0"/>
                        </a:rPr>
                        <a:t>Citation</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a:solidFill>
                            <a:srgbClr val="000000"/>
                          </a:solidFill>
                          <a:effectLst/>
                          <a:latin typeface="Arial" panose="020B0604020202020204" pitchFamily="34" charset="0"/>
                        </a:rPr>
                        <a:t>Requirement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1" u="none" strike="noStrike">
                          <a:solidFill>
                            <a:srgbClr val="000000"/>
                          </a:solidFill>
                          <a:effectLst/>
                          <a:latin typeface="Arial" panose="020B0604020202020204" pitchFamily="34" charset="0"/>
                        </a:rPr>
                        <a:t>TL/DR</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211740366"/>
                  </a:ext>
                </a:extLst>
              </a:tr>
              <a:tr h="1043354">
                <a:tc>
                  <a:txBody>
                    <a:bodyPr/>
                    <a:lstStyle/>
                    <a:p>
                      <a:pPr rtl="0" fontAlgn="b">
                        <a:buNone/>
                      </a:pPr>
                      <a:r>
                        <a:rPr lang="en-US" sz="800" b="0" i="1" u="none" strike="noStrike">
                          <a:solidFill>
                            <a:srgbClr val="000000"/>
                          </a:solidFill>
                          <a:effectLst/>
                          <a:latin typeface="Arial" panose="020B0604020202020204" pitchFamily="34" charset="0"/>
                        </a:rPr>
                        <a:t>Cyber Policy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1. </a:t>
                      </a:r>
                      <a:r>
                        <a:rPr lang="en-US" sz="800" b="0" i="0" u="none" strike="noStrike">
                          <a:solidFill>
                            <a:srgbClr val="FF8300"/>
                          </a:solidFill>
                          <a:effectLst/>
                          <a:latin typeface="Arial" panose="020B0604020202020204" pitchFamily="34" charset="0"/>
                        </a:rPr>
                        <a:t>Open-source software stewards </a:t>
                      </a:r>
                      <a:r>
                        <a:rPr lang="en-US" sz="800" b="0" i="0" u="none" strike="noStrike">
                          <a:solidFill>
                            <a:srgbClr val="000000"/>
                          </a:solidFill>
                          <a:effectLst/>
                          <a:latin typeface="Arial" panose="020B0604020202020204" pitchFamily="34" charset="0"/>
                        </a:rPr>
                        <a:t>shall </a:t>
                      </a:r>
                      <a:r>
                        <a:rPr lang="en-US" sz="800" b="1" i="0" u="none" strike="noStrike">
                          <a:solidFill>
                            <a:srgbClr val="000000"/>
                          </a:solidFill>
                          <a:effectLst/>
                          <a:latin typeface="Arial" panose="020B0604020202020204" pitchFamily="34" charset="0"/>
                        </a:rPr>
                        <a:t>put in place and document i</a:t>
                      </a:r>
                      <a:r>
                        <a:rPr lang="en-US" sz="800" b="0" i="0" u="none" strike="noStrike">
                          <a:solidFill>
                            <a:srgbClr val="000000"/>
                          </a:solidFill>
                          <a:effectLst/>
                          <a:latin typeface="Arial" panose="020B0604020202020204" pitchFamily="34" charset="0"/>
                        </a:rPr>
                        <a:t>n a verifiable manner </a:t>
                      </a:r>
                      <a:r>
                        <a:rPr lang="en-US" sz="800" b="1" i="0" u="none" strike="noStrike">
                          <a:solidFill>
                            <a:srgbClr val="000000"/>
                          </a:solidFill>
                          <a:effectLst/>
                          <a:latin typeface="Arial" panose="020B0604020202020204" pitchFamily="34" charset="0"/>
                        </a:rPr>
                        <a:t>a cybersecurity policy</a:t>
                      </a:r>
                      <a:r>
                        <a:rPr lang="en-US" sz="800" b="0" i="0" u="none" strike="noStrike">
                          <a:solidFill>
                            <a:srgbClr val="000000"/>
                          </a:solidFill>
                          <a:effectLst/>
                          <a:latin typeface="Arial" panose="020B0604020202020204" pitchFamily="34" charset="0"/>
                        </a:rPr>
                        <a:t> to foster the development of a secure product with digital elements as well as an </a:t>
                      </a:r>
                      <a:r>
                        <a:rPr lang="en-US" sz="800" b="1" i="0" u="none" strike="noStrike">
                          <a:solidFill>
                            <a:srgbClr val="000000"/>
                          </a:solidFill>
                          <a:effectLst/>
                          <a:latin typeface="Arial" panose="020B0604020202020204" pitchFamily="34" charset="0"/>
                        </a:rPr>
                        <a:t>effective handling of vulnerabilities</a:t>
                      </a:r>
                      <a:r>
                        <a:rPr lang="en-US" sz="800" b="0" i="0" u="none" strike="noStrike">
                          <a:solidFill>
                            <a:srgbClr val="000000"/>
                          </a:solidFill>
                          <a:effectLst/>
                          <a:latin typeface="Arial" panose="020B0604020202020204" pitchFamily="34" charset="0"/>
                        </a:rPr>
                        <a:t> by the developers of that product. That policy shall also foster the voluntary reporting of vulnerabilities as laid down in </a:t>
                      </a:r>
                      <a:r>
                        <a:rPr lang="en-US" sz="800" b="1" i="0" u="sng" strike="noStrike">
                          <a:solidFill>
                            <a:srgbClr val="1155CC"/>
                          </a:solidFill>
                          <a:effectLst/>
                          <a:latin typeface="Arial" panose="020B0604020202020204" pitchFamily="34" charset="0"/>
                          <a:hlinkClick r:id="rId3"/>
                        </a:rPr>
                        <a:t>Article 15</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by the developers of that product and take into account the specific nature of the open-source software steward and the legal and organisational arrangements to which it is subject. That policy shall, in particular, include aspects related to documenting, addressing and remediating vulnerabilities and promote the sharing of information concerning discovered vulnerabilities within the open-source community.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err="1">
                          <a:solidFill>
                            <a:srgbClr val="000000"/>
                          </a:solidFill>
                          <a:effectLst/>
                          <a:latin typeface="Arial" panose="020B0604020202020204" pitchFamily="34" charset="0"/>
                        </a:rPr>
                        <a:t>security.md</a:t>
                      </a:r>
                      <a:r>
                        <a:rPr lang="en-US" sz="800" b="0" i="1" u="none" strike="noStrike" dirty="0">
                          <a:solidFill>
                            <a:srgbClr val="000000"/>
                          </a:solidFill>
                          <a:effectLst/>
                          <a:latin typeface="Arial" panose="020B0604020202020204" pitchFamily="34" charset="0"/>
                        </a:rPr>
                        <a:t> +vuln handling  process/link +detailed secure development practices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821192"/>
                  </a:ext>
                </a:extLst>
              </a:tr>
              <a:tr h="346832">
                <a:tc>
                  <a:txBody>
                    <a:bodyPr/>
                    <a:lstStyle/>
                    <a:p>
                      <a:pPr rtl="0" fontAlgn="b">
                        <a:buNone/>
                      </a:pPr>
                      <a:r>
                        <a:rPr lang="en-US" sz="800" b="0" i="1" u="none" strike="noStrike">
                          <a:solidFill>
                            <a:srgbClr val="000000"/>
                          </a:solidFill>
                          <a:effectLst/>
                          <a:latin typeface="Arial" panose="020B0604020202020204" pitchFamily="34" charset="0"/>
                        </a:rPr>
                        <a:t>Cooperation</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2. </a:t>
                      </a:r>
                      <a:r>
                        <a:rPr lang="en-US" sz="800" b="1" i="0" u="none" strike="noStrike">
                          <a:solidFill>
                            <a:srgbClr val="000000"/>
                          </a:solidFill>
                          <a:effectLst/>
                          <a:latin typeface="Arial" panose="020B0604020202020204" pitchFamily="34" charset="0"/>
                        </a:rPr>
                        <a:t>Open-source software stewards shall cooperate with the market surveillance authorities, at their request</a:t>
                      </a:r>
                      <a:r>
                        <a:rPr lang="en-US" sz="800" b="0" i="0" u="none" strike="noStrike">
                          <a:solidFill>
                            <a:srgbClr val="000000"/>
                          </a:solidFill>
                          <a:effectLst/>
                          <a:latin typeface="Arial" panose="020B0604020202020204" pitchFamily="34" charset="0"/>
                        </a:rPr>
                        <a:t>, with a view to mitigating the cybersecurity risks posed by a product with digital elements qualifying as free and open-source software.</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cooperate with M.S.A. to mitigate risks</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2962688"/>
                  </a:ext>
                </a:extLst>
              </a:tr>
              <a:tr h="449738">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Further to a reasoned request from a market surveillance authority, open-source software stewards shall provide that authority, in a language which can be easily understood by that authority, with the documentation referred to in paragraph 1, in paper or electronic form.</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policy posted electronically, translated on request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0442281"/>
                  </a:ext>
                </a:extLst>
              </a:tr>
              <a:tr h="700334">
                <a:tc>
                  <a:txBody>
                    <a:bodyPr/>
                    <a:lstStyle/>
                    <a:p>
                      <a:pPr rtl="0" fontAlgn="b">
                        <a:buNone/>
                      </a:pPr>
                      <a:r>
                        <a:rPr lang="en-US" sz="800" b="0" i="1" u="none" strike="noStrike">
                          <a:solidFill>
                            <a:srgbClr val="000000"/>
                          </a:solidFill>
                          <a:effectLst/>
                          <a:latin typeface="Arial" panose="020B0604020202020204" pitchFamily="34" charset="0"/>
                        </a:rPr>
                        <a:t>Vuln Reporting</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3. The reporting obligations laid down in </a:t>
                      </a:r>
                      <a:r>
                        <a:rPr lang="en-US" sz="800" b="1" i="0" u="sng" strike="noStrike">
                          <a:solidFill>
                            <a:srgbClr val="1155CC"/>
                          </a:solidFill>
                          <a:effectLst/>
                          <a:latin typeface="Arial" panose="020B0604020202020204" pitchFamily="34" charset="0"/>
                          <a:hlinkClick r:id="rId4"/>
                        </a:rPr>
                        <a:t>Article 14(1)</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shall apply to open-source software stewards to the extent that they are involved in the development of the products with digital elements. </a:t>
                      </a:r>
                      <a:r>
                        <a:rPr lang="en-US" sz="800" b="1" i="0" u="none" strike="noStrike">
                          <a:solidFill>
                            <a:srgbClr val="000000"/>
                          </a:solidFill>
                          <a:effectLst/>
                          <a:latin typeface="Arial" panose="020B0604020202020204" pitchFamily="34" charset="0"/>
                        </a:rPr>
                        <a:t>The reporting obligations</a:t>
                      </a:r>
                      <a:r>
                        <a:rPr lang="en-US" sz="800" b="0" i="0" u="none" strike="noStrike">
                          <a:solidFill>
                            <a:srgbClr val="000000"/>
                          </a:solidFill>
                          <a:effectLst/>
                          <a:latin typeface="Arial" panose="020B0604020202020204" pitchFamily="34" charset="0"/>
                        </a:rPr>
                        <a:t> laid down in </a:t>
                      </a:r>
                      <a:r>
                        <a:rPr lang="en-US" sz="800" b="1" i="0" u="sng" strike="noStrike">
                          <a:solidFill>
                            <a:srgbClr val="1155CC"/>
                          </a:solidFill>
                          <a:effectLst/>
                          <a:latin typeface="Arial" panose="020B0604020202020204" pitchFamily="34" charset="0"/>
                          <a:hlinkClick r:id="rId4"/>
                        </a:rPr>
                        <a:t>Article 14(3) and (8)</a:t>
                      </a:r>
                      <a:r>
                        <a:rPr lang="en-US" sz="800" b="0" i="0" u="none" strike="noStrike">
                          <a:solidFill>
                            <a:srgbClr val="0000FF"/>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shall apply to open-source software stewards to the extent that severe incidents having an impact on the security of products with digital elements affect network and information systems provided by the open-source software stewards for the development of such products</a:t>
                      </a:r>
                      <a:r>
                        <a:rPr lang="en-US" sz="800" b="0" i="0" u="none" strike="noStrike">
                          <a:solidFill>
                            <a:srgbClr val="000000"/>
                          </a:solidFill>
                          <a:effectLst/>
                          <a:latin typeface="Arial" panose="020B0604020202020204" pitchFamily="34" charset="0"/>
                        </a:rPr>
                        <a: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a:solidFill>
                            <a:srgbClr val="000000"/>
                          </a:solidFill>
                          <a:effectLst/>
                          <a:latin typeface="Arial" panose="020B0604020202020204" pitchFamily="34" charset="0"/>
                        </a:rPr>
                        <a:t>Report vulns and known exploits to the dedicated Union’s officials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056883"/>
                  </a:ext>
                </a:extLst>
              </a:tr>
            </a:tbl>
          </a:graphicData>
        </a:graphic>
      </p:graphicFrame>
      <p:sp>
        <p:nvSpPr>
          <p:cNvPr id="5" name="Rectangle 1">
            <a:extLst>
              <a:ext uri="{FF2B5EF4-FFF2-40B4-BE49-F238E27FC236}">
                <a16:creationId xmlns:a16="http://schemas.microsoft.com/office/drawing/2014/main" id="{37799DD7-C20F-D792-2433-9238357A2D08}"/>
              </a:ext>
            </a:extLst>
          </p:cNvPr>
          <p:cNvSpPr>
            <a:spLocks noGrp="1" noChangeArrowheads="1"/>
          </p:cNvSpPr>
          <p:nvPr>
            <p:ph type="body" idx="1"/>
          </p:nvPr>
        </p:nvSpPr>
        <p:spPr bwMode="auto">
          <a:xfrm>
            <a:off x="280350" y="1520179"/>
            <a:ext cx="829687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300" b="1" i="0" u="none" strike="noStrike" cap="none" normalizeH="0" baseline="0" dirty="0">
                <a:ln>
                  <a:noFill/>
                </a:ln>
                <a:solidFill>
                  <a:srgbClr val="434343"/>
                </a:solidFill>
                <a:effectLst/>
                <a:latin typeface="Arial" panose="020B0604020202020204" pitchFamily="34" charset="0"/>
              </a:rPr>
              <a:t>CRA Steward Obligations</a:t>
            </a:r>
            <a:endParaRPr kumimoji="0" lang="en-JP" altLang="en-JP" sz="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table is taken from the text of the CRA:</a:t>
            </a:r>
            <a:endParaRPr kumimoji="0" lang="en-JP" altLang="en-JP"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JP" altLang="en-JP" sz="1800" b="0" i="0" u="none" strike="noStrike" cap="none" normalizeH="0" baseline="0" dirty="0">
                <a:ln>
                  <a:noFill/>
                </a:ln>
                <a:solidFill>
                  <a:schemeClr val="tx1"/>
                </a:solidFill>
                <a:effectLst/>
                <a:latin typeface="Arial" panose="020B0604020202020204" pitchFamily="34" charset="0"/>
              </a:rPr>
            </a:b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JP" altLang="en-JP"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In plain language, the Steward’s obligations come down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vulnerability reporting process and publicly posted policy.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single point of contact for reporting and inquiring about vulnerabilities (e.g. https://</a:t>
            </a:r>
            <a:r>
              <a:rPr kumimoji="0" lang="en-US" altLang="en-JP" sz="1000" b="0" i="0" u="none" strike="noStrike" cap="none" normalizeH="0" baseline="0" dirty="0" err="1">
                <a:ln>
                  <a:noFill/>
                </a:ln>
                <a:solidFill>
                  <a:srgbClr val="444746"/>
                </a:solidFill>
                <a:effectLst/>
                <a:latin typeface="Roboto" panose="02000000000000000000" pitchFamily="2" charset="0"/>
                <a:cs typeface="Arial" panose="020B0604020202020204" pitchFamily="34" charset="0"/>
              </a:rPr>
              <a:t>www.linuxfoundation.org</a:t>
            </a: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/security)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approached by EU officials (Market Surveillance Authority (MSA), ENISA, National CSIRT, etc.) provide requested information.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 project is known to be actively exploited or if underlying Foundation infrastructure (e.g. CI/CD systems, websites, etc.) has </a:t>
            </a:r>
            <a:b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b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suffered a cybersecurity incident, report to the ENISA Single Reporting Platform (SRP).</a:t>
            </a:r>
            <a:b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br>
            <a:r>
              <a:rPr kumimoji="0" lang="en-US" altLang="en-JP" sz="1000" b="0" i="1" u="none" strike="noStrike" cap="none" normalizeH="0" baseline="0" dirty="0">
                <a:ln>
                  <a:noFill/>
                </a:ln>
                <a:solidFill>
                  <a:srgbClr val="444746"/>
                </a:solidFill>
                <a:effectLst/>
                <a:latin typeface="Roboto" panose="02000000000000000000" pitchFamily="2" charset="0"/>
                <a:cs typeface="Arial" panose="020B0604020202020204" pitchFamily="34" charset="0"/>
              </a:rPr>
              <a:t>Notes from </a:t>
            </a:r>
            <a:r>
              <a:rPr kumimoji="0" lang="en-US" altLang="en-JP" sz="1000" b="0" i="1" u="none" strike="noStrike" cap="none" normalizeH="0" baseline="0" dirty="0" err="1">
                <a:ln>
                  <a:noFill/>
                </a:ln>
                <a:solidFill>
                  <a:srgbClr val="444746"/>
                </a:solidFill>
                <a:effectLst/>
                <a:latin typeface="Roboto" panose="02000000000000000000" pitchFamily="2" charset="0"/>
                <a:cs typeface="Arial" panose="020B0604020202020204" pitchFamily="34" charset="0"/>
              </a:rPr>
              <a:t>CRob</a:t>
            </a:r>
            <a:r>
              <a:rPr kumimoji="0" lang="en-US" altLang="en-JP" sz="1000" b="0" i="1" u="none" strike="noStrike" cap="none" normalizeH="0" baseline="0" dirty="0">
                <a:ln>
                  <a:noFill/>
                </a:ln>
                <a:solidFill>
                  <a:srgbClr val="444746"/>
                </a:solidFill>
                <a:effectLst/>
                <a:latin typeface="Roboto" panose="02000000000000000000" pitchFamily="2" charset="0"/>
                <a:cs typeface="Arial" panose="020B0604020202020204" pitchFamily="34" charset="0"/>
              </a:rPr>
              <a:t> over at </a:t>
            </a:r>
            <a:r>
              <a:rPr kumimoji="0" lang="en-US" altLang="en-JP" sz="1000" b="0" i="1" u="none" strike="noStrike" cap="none" normalizeH="0" baseline="0" dirty="0" err="1">
                <a:ln>
                  <a:noFill/>
                </a:ln>
                <a:solidFill>
                  <a:srgbClr val="444746"/>
                </a:solidFill>
                <a:effectLst/>
                <a:latin typeface="Roboto" panose="02000000000000000000" pitchFamily="2" charset="0"/>
                <a:cs typeface="Arial" panose="020B0604020202020204" pitchFamily="34" charset="0"/>
              </a:rPr>
              <a:t>OpenSSF</a:t>
            </a:r>
            <a:endParaRPr kumimoji="0" lang="en-US" altLang="en-JP" sz="1000" b="0" i="1" u="none" strike="noStrike" cap="none" normalizeH="0" baseline="0" dirty="0">
              <a:ln>
                <a:noFill/>
              </a:ln>
              <a:solidFill>
                <a:srgbClr val="444746"/>
              </a:solidFill>
              <a:effectLst/>
              <a:latin typeface="Roboto" panose="02000000000000000000" pitchFamily="2" charset="0"/>
              <a:cs typeface="Arial" panose="020B0604020202020204" pitchFamily="34" charset="0"/>
            </a:endParaRPr>
          </a:p>
        </p:txBody>
      </p:sp>
      <p:sp>
        <p:nvSpPr>
          <p:cNvPr id="2" name="TextBox 1">
            <a:extLst>
              <a:ext uri="{FF2B5EF4-FFF2-40B4-BE49-F238E27FC236}">
                <a16:creationId xmlns:a16="http://schemas.microsoft.com/office/drawing/2014/main" id="{9C5CCA5C-B2EE-62C1-A6E4-26087899D741}"/>
              </a:ext>
            </a:extLst>
          </p:cNvPr>
          <p:cNvSpPr txBox="1"/>
          <p:nvPr/>
        </p:nvSpPr>
        <p:spPr>
          <a:xfrm>
            <a:off x="196482" y="205964"/>
            <a:ext cx="2789546" cy="954107"/>
          </a:xfrm>
          <a:prstGeom prst="rect">
            <a:avLst/>
          </a:prstGeom>
          <a:noFill/>
        </p:spPr>
        <p:txBody>
          <a:bodyPr wrap="none" rtlCol="0">
            <a:spAutoFit/>
          </a:bodyPr>
          <a:lstStyle/>
          <a:p>
            <a:r>
              <a:rPr lang="en-JP" dirty="0">
                <a:solidFill>
                  <a:srgbClr val="FF0000"/>
                </a:solidFill>
                <a:latin typeface="Chalkduster" panose="03050602040202020205" pitchFamily="66" charset="77"/>
              </a:rPr>
              <a:t>For reference only. </a:t>
            </a:r>
            <a:br>
              <a:rPr lang="en-JP" dirty="0">
                <a:solidFill>
                  <a:srgbClr val="FF0000"/>
                </a:solidFill>
                <a:latin typeface="Chalkduster" panose="03050602040202020205" pitchFamily="66" charset="77"/>
              </a:rPr>
            </a:br>
            <a:r>
              <a:rPr lang="en-JP" dirty="0">
                <a:solidFill>
                  <a:srgbClr val="FF0000"/>
                </a:solidFill>
                <a:latin typeface="Chalkduster" panose="03050602040202020205" pitchFamily="66" charset="77"/>
              </a:rPr>
              <a:t>There is no need to read</a:t>
            </a:r>
            <a:br>
              <a:rPr lang="en-JP" dirty="0">
                <a:solidFill>
                  <a:srgbClr val="FF0000"/>
                </a:solidFill>
                <a:latin typeface="Chalkduster" panose="03050602040202020205" pitchFamily="66" charset="77"/>
              </a:rPr>
            </a:br>
            <a:r>
              <a:rPr lang="en-JP" dirty="0">
                <a:solidFill>
                  <a:srgbClr val="FF0000"/>
                </a:solidFill>
                <a:latin typeface="Chalkduster" panose="03050602040202020205" pitchFamily="66" charset="77"/>
              </a:rPr>
              <a:t>this material in-depth</a:t>
            </a:r>
            <a:br>
              <a:rPr lang="en-JP" dirty="0">
                <a:solidFill>
                  <a:srgbClr val="FF0000"/>
                </a:solidFill>
                <a:latin typeface="Chalkduster" panose="03050602040202020205" pitchFamily="66" charset="77"/>
              </a:rPr>
            </a:br>
            <a:r>
              <a:rPr lang="en-JP" dirty="0">
                <a:solidFill>
                  <a:srgbClr val="FF0000"/>
                </a:solidFill>
                <a:latin typeface="Chalkduster" panose="03050602040202020205" pitchFamily="66" charset="77"/>
              </a:rPr>
              <a:t>in this meeting</a:t>
            </a:r>
          </a:p>
        </p:txBody>
      </p:sp>
    </p:spTree>
    <p:extLst>
      <p:ext uri="{BB962C8B-B14F-4D97-AF65-F5344CB8AC3E}">
        <p14:creationId xmlns:p14="http://schemas.microsoft.com/office/powerpoint/2010/main" val="268597613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3003</TotalTime>
  <Words>1213</Words>
  <Application>Microsoft Macintosh PowerPoint</Application>
  <PresentationFormat>On-screen Show (16:9)</PresentationFormat>
  <Paragraphs>74</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Roboto Slab Light</vt:lpstr>
      <vt:lpstr>Roboto</vt:lpstr>
      <vt:lpstr>Open Sans Medium</vt:lpstr>
      <vt:lpstr>Chalkduster</vt:lpstr>
      <vt:lpstr>Linux Foundation EU Theme 2023</vt:lpstr>
      <vt:lpstr>OpenChain Monthly Meeting: Spec, Education + More</vt:lpstr>
      <vt:lpstr>Anti-Trust Policy Notice</vt:lpstr>
      <vt:lpstr>Agenda</vt:lpstr>
      <vt:lpstr>OpenChain Project News</vt:lpstr>
      <vt:lpstr>General Project News</vt:lpstr>
      <vt:lpstr>SBOM News</vt:lpstr>
      <vt:lpstr>Specification Work Group</vt:lpstr>
      <vt:lpstr>Further Development of the Specs</vt:lpstr>
      <vt:lpstr>PowerPoint Presentation</vt:lpstr>
      <vt:lpstr>Meanwhile, Over At FINOS</vt:lpstr>
      <vt:lpstr>Education Work Group</vt:lpstr>
      <vt:lpstr>Update and Next Steps – Training Material</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68</cp:revision>
  <dcterms:modified xsi:type="dcterms:W3CDTF">2025-10-14T18:05:19Z</dcterms:modified>
</cp:coreProperties>
</file>