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8"/>
  </p:notesMasterIdLst>
  <p:sldIdLst>
    <p:sldId id="771" r:id="rId2"/>
    <p:sldId id="772" r:id="rId3"/>
    <p:sldId id="773" r:id="rId4"/>
    <p:sldId id="774" r:id="rId5"/>
    <p:sldId id="775" r:id="rId6"/>
    <p:sldId id="776" r:id="rId7"/>
    <p:sldId id="777" r:id="rId8"/>
    <p:sldId id="778" r:id="rId9"/>
    <p:sldId id="779" r:id="rId10"/>
    <p:sldId id="780" r:id="rId11"/>
    <p:sldId id="781" r:id="rId12"/>
    <p:sldId id="782" r:id="rId13"/>
    <p:sldId id="783" r:id="rId14"/>
    <p:sldId id="784" r:id="rId15"/>
    <p:sldId id="785" r:id="rId16"/>
    <p:sldId id="786" r:id="rId17"/>
  </p:sldIdLst>
  <p:sldSz cx="9144000" cy="5143500" type="screen16x9"/>
  <p:notesSz cx="6858000" cy="9144000"/>
  <p:embeddedFontLst>
    <p:embeddedFont>
      <p:font typeface="Open Sans Medium" panose="020B030603050402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Light" panose="020F030202020403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p:restoredTop sz="96301"/>
  </p:normalViewPr>
  <p:slideViewPr>
    <p:cSldViewPr snapToGrid="0">
      <p:cViewPr varScale="1">
        <p:scale>
          <a:sx n="169" d="100"/>
          <a:sy n="169" d="100"/>
        </p:scale>
        <p:origin x="4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00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5" name="Graphic 4">
            <a:extLst>
              <a:ext uri="{FF2B5EF4-FFF2-40B4-BE49-F238E27FC236}">
                <a16:creationId xmlns:a16="http://schemas.microsoft.com/office/drawing/2014/main" id="{B988EA2B-C859-1A79-73FD-B64240BEBE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778234" y="2825864"/>
            <a:ext cx="2660178" cy="2185147"/>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extLst>
      <p:ext uri="{BB962C8B-B14F-4D97-AF65-F5344CB8AC3E}">
        <p14:creationId xmlns:p14="http://schemas.microsoft.com/office/powerpoint/2010/main" val="103304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eur-lex.europa.eu/eli/reg/2024/2847/oj#art_15" TargetMode="External"/><Relationship Id="rId2" Type="http://schemas.openxmlformats.org/officeDocument/2006/relationships/hyperlink" Target="https://eur-lex.europa.eu/legal-content/EN/TXT/HTML/?uri=OJ:L_202402847#art_24" TargetMode="External"/><Relationship Id="rId1" Type="http://schemas.openxmlformats.org/officeDocument/2006/relationships/slideLayout" Target="../slideLayouts/slideLayout2.xml"/><Relationship Id="rId4" Type="http://schemas.openxmlformats.org/officeDocument/2006/relationships/hyperlink" Target="https://eur-lex.europa.eu/eli/reg/2024/2847/oj#art_14"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air-governance-framework.finos.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Reference-Material/tree/master/OpenChain-Training/en/Online-Training-Courses/LFC193%20Course%20Content" TargetMode="External"/><Relationship Id="rId2" Type="http://schemas.openxmlformats.org/officeDocument/2006/relationships/hyperlink" Target="https://github.com/OpenChain-Project/Reference-Material/issues/112"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penchainproject.org/news/2025/09/18/update-on-openchain-iso-iec-18974-and-the-cra" TargetMode="External"/><Relationship Id="rId2" Type="http://schemas.openxmlformats.org/officeDocument/2006/relationships/hyperlink" Target="https://openchainproject.org/news/2025/09/18/welcoming-the-openchain-ambassador-progra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openchainproject.org/news/2025/09/25/sbom-work-group-2025-09-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cisa.gov/sites/default/files/2025-08/2025_CISA_SBOM_Minimum_Element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r>
              <a:rPr lang="en-US" dirty="0"/>
              <a:t>North America / Europe - 2025-10-08 @ 16:30 UTC</a:t>
            </a:r>
            <a:endParaRPr dirty="0"/>
          </a:p>
        </p:txBody>
      </p:sp>
    </p:spTree>
    <p:extLst>
      <p:ext uri="{BB962C8B-B14F-4D97-AF65-F5344CB8AC3E}">
        <p14:creationId xmlns:p14="http://schemas.microsoft.com/office/powerpoint/2010/main" val="2520644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FB120D-C62F-61F1-5086-25421FF07697}"/>
              </a:ext>
            </a:extLst>
          </p:cNvPr>
          <p:cNvSpPr/>
          <p:nvPr/>
        </p:nvSpPr>
        <p:spPr>
          <a:xfrm>
            <a:off x="8335398" y="0"/>
            <a:ext cx="808602" cy="18892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aphicFrame>
        <p:nvGraphicFramePr>
          <p:cNvPr id="4" name="Table 3">
            <a:extLst>
              <a:ext uri="{FF2B5EF4-FFF2-40B4-BE49-F238E27FC236}">
                <a16:creationId xmlns:a16="http://schemas.microsoft.com/office/drawing/2014/main" id="{2054E273-0343-EBD7-BC4A-137A71E6685A}"/>
              </a:ext>
            </a:extLst>
          </p:cNvPr>
          <p:cNvGraphicFramePr>
            <a:graphicFrameLocks noGrp="1"/>
          </p:cNvGraphicFramePr>
          <p:nvPr/>
        </p:nvGraphicFramePr>
        <p:xfrm>
          <a:off x="3056021" y="0"/>
          <a:ext cx="6087980" cy="3176760"/>
        </p:xfrm>
        <a:graphic>
          <a:graphicData uri="http://schemas.openxmlformats.org/drawingml/2006/table">
            <a:tbl>
              <a:tblPr/>
              <a:tblGrid>
                <a:gridCol w="672046">
                  <a:extLst>
                    <a:ext uri="{9D8B030D-6E8A-4147-A177-3AD203B41FA5}">
                      <a16:colId xmlns:a16="http://schemas.microsoft.com/office/drawing/2014/main" val="2550595635"/>
                    </a:ext>
                  </a:extLst>
                </a:gridCol>
                <a:gridCol w="536991">
                  <a:extLst>
                    <a:ext uri="{9D8B030D-6E8A-4147-A177-3AD203B41FA5}">
                      <a16:colId xmlns:a16="http://schemas.microsoft.com/office/drawing/2014/main" val="1067689045"/>
                    </a:ext>
                  </a:extLst>
                </a:gridCol>
                <a:gridCol w="4143759">
                  <a:extLst>
                    <a:ext uri="{9D8B030D-6E8A-4147-A177-3AD203B41FA5}">
                      <a16:colId xmlns:a16="http://schemas.microsoft.com/office/drawing/2014/main" val="1400682887"/>
                    </a:ext>
                  </a:extLst>
                </a:gridCol>
                <a:gridCol w="735184">
                  <a:extLst>
                    <a:ext uri="{9D8B030D-6E8A-4147-A177-3AD203B41FA5}">
                      <a16:colId xmlns:a16="http://schemas.microsoft.com/office/drawing/2014/main" val="3833334878"/>
                    </a:ext>
                  </a:extLst>
                </a:gridCol>
              </a:tblGrid>
              <a:tr h="161982">
                <a:tc>
                  <a:txBody>
                    <a:bodyPr/>
                    <a:lstStyle/>
                    <a:p>
                      <a:pPr rtl="0" fontAlgn="b">
                        <a:buNone/>
                      </a:pPr>
                      <a:r>
                        <a:rPr lang="en-US" sz="900" b="1" i="0" u="none" strike="noStrike">
                          <a:solidFill>
                            <a:srgbClr val="000000"/>
                          </a:solidFill>
                          <a:effectLst/>
                          <a:latin typeface="Arial" panose="020B0604020202020204" pitchFamily="34" charset="0"/>
                        </a:rPr>
                        <a:t>Area</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0" u="none" strike="noStrike" dirty="0">
                          <a:solidFill>
                            <a:srgbClr val="000000"/>
                          </a:solidFill>
                          <a:effectLst/>
                          <a:latin typeface="Arial" panose="020B0604020202020204" pitchFamily="34" charset="0"/>
                        </a:rPr>
                        <a:t>Citation</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0" u="none" strike="noStrike">
                          <a:solidFill>
                            <a:srgbClr val="000000"/>
                          </a:solidFill>
                          <a:effectLst/>
                          <a:latin typeface="Arial" panose="020B0604020202020204" pitchFamily="34" charset="0"/>
                        </a:rPr>
                        <a:t>Requirement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1" u="none" strike="noStrike">
                          <a:solidFill>
                            <a:srgbClr val="000000"/>
                          </a:solidFill>
                          <a:effectLst/>
                          <a:latin typeface="Arial" panose="020B0604020202020204" pitchFamily="34" charset="0"/>
                        </a:rPr>
                        <a:t>TL/DR</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211740366"/>
                  </a:ext>
                </a:extLst>
              </a:tr>
              <a:tr h="1043354">
                <a:tc>
                  <a:txBody>
                    <a:bodyPr/>
                    <a:lstStyle/>
                    <a:p>
                      <a:pPr rtl="0" fontAlgn="b">
                        <a:buNone/>
                      </a:pPr>
                      <a:r>
                        <a:rPr lang="en-US" sz="800" b="0" i="1" u="none" strike="noStrike">
                          <a:solidFill>
                            <a:srgbClr val="000000"/>
                          </a:solidFill>
                          <a:effectLst/>
                          <a:latin typeface="Arial" panose="020B0604020202020204" pitchFamily="34" charset="0"/>
                        </a:rPr>
                        <a:t>Cyber Policy</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1. </a:t>
                      </a:r>
                      <a:r>
                        <a:rPr lang="en-US" sz="800" b="0" i="0" u="none" strike="noStrike">
                          <a:solidFill>
                            <a:srgbClr val="FF8300"/>
                          </a:solidFill>
                          <a:effectLst/>
                          <a:latin typeface="Arial" panose="020B0604020202020204" pitchFamily="34" charset="0"/>
                        </a:rPr>
                        <a:t>Open-source software stewards </a:t>
                      </a:r>
                      <a:r>
                        <a:rPr lang="en-US" sz="800" b="0" i="0" u="none" strike="noStrike">
                          <a:solidFill>
                            <a:srgbClr val="000000"/>
                          </a:solidFill>
                          <a:effectLst/>
                          <a:latin typeface="Arial" panose="020B0604020202020204" pitchFamily="34" charset="0"/>
                        </a:rPr>
                        <a:t>shall </a:t>
                      </a:r>
                      <a:r>
                        <a:rPr lang="en-US" sz="800" b="1" i="0" u="none" strike="noStrike">
                          <a:solidFill>
                            <a:srgbClr val="000000"/>
                          </a:solidFill>
                          <a:effectLst/>
                          <a:latin typeface="Arial" panose="020B0604020202020204" pitchFamily="34" charset="0"/>
                        </a:rPr>
                        <a:t>put in place and document i</a:t>
                      </a:r>
                      <a:r>
                        <a:rPr lang="en-US" sz="800" b="0" i="0" u="none" strike="noStrike">
                          <a:solidFill>
                            <a:srgbClr val="000000"/>
                          </a:solidFill>
                          <a:effectLst/>
                          <a:latin typeface="Arial" panose="020B0604020202020204" pitchFamily="34" charset="0"/>
                        </a:rPr>
                        <a:t>n a verifiable manner </a:t>
                      </a:r>
                      <a:r>
                        <a:rPr lang="en-US" sz="800" b="1" i="0" u="none" strike="noStrike">
                          <a:solidFill>
                            <a:srgbClr val="000000"/>
                          </a:solidFill>
                          <a:effectLst/>
                          <a:latin typeface="Arial" panose="020B0604020202020204" pitchFamily="34" charset="0"/>
                        </a:rPr>
                        <a:t>a cybersecurity policy</a:t>
                      </a:r>
                      <a:r>
                        <a:rPr lang="en-US" sz="800" b="0" i="0" u="none" strike="noStrike">
                          <a:solidFill>
                            <a:srgbClr val="000000"/>
                          </a:solidFill>
                          <a:effectLst/>
                          <a:latin typeface="Arial" panose="020B0604020202020204" pitchFamily="34" charset="0"/>
                        </a:rPr>
                        <a:t> to foster the development of a secure product with digital elements as well as an </a:t>
                      </a:r>
                      <a:r>
                        <a:rPr lang="en-US" sz="800" b="1" i="0" u="none" strike="noStrike">
                          <a:solidFill>
                            <a:srgbClr val="000000"/>
                          </a:solidFill>
                          <a:effectLst/>
                          <a:latin typeface="Arial" panose="020B0604020202020204" pitchFamily="34" charset="0"/>
                        </a:rPr>
                        <a:t>effective handling of vulnerabilities</a:t>
                      </a:r>
                      <a:r>
                        <a:rPr lang="en-US" sz="800" b="0" i="0" u="none" strike="noStrike">
                          <a:solidFill>
                            <a:srgbClr val="000000"/>
                          </a:solidFill>
                          <a:effectLst/>
                          <a:latin typeface="Arial" panose="020B0604020202020204" pitchFamily="34" charset="0"/>
                        </a:rPr>
                        <a:t> by the developers of that product. That policy shall also foster the voluntary reporting of vulnerabilities as laid down in </a:t>
                      </a:r>
                      <a:r>
                        <a:rPr lang="en-US" sz="800" b="1" i="0" u="sng" strike="noStrike">
                          <a:solidFill>
                            <a:srgbClr val="1155CC"/>
                          </a:solidFill>
                          <a:effectLst/>
                          <a:latin typeface="Arial" panose="020B0604020202020204" pitchFamily="34" charset="0"/>
                          <a:hlinkClick r:id="rId3"/>
                        </a:rPr>
                        <a:t>Article 15</a:t>
                      </a:r>
                      <a:r>
                        <a:rPr lang="en-US" sz="800" b="1" i="0" u="none" strike="noStrike">
                          <a:solidFill>
                            <a:srgbClr val="0000FF"/>
                          </a:solidFill>
                          <a:effectLst/>
                          <a:latin typeface="Arial" panose="020B0604020202020204" pitchFamily="34" charset="0"/>
                        </a:rPr>
                        <a:t> </a:t>
                      </a:r>
                      <a:r>
                        <a:rPr lang="en-US" sz="800" b="0" i="0" u="none" strike="noStrike">
                          <a:solidFill>
                            <a:srgbClr val="000000"/>
                          </a:solidFill>
                          <a:effectLst/>
                          <a:latin typeface="Arial" panose="020B0604020202020204" pitchFamily="34" charset="0"/>
                        </a:rPr>
                        <a:t>by the developers of that product and take into account the specific nature of the open-source software steward and the legal and organisational arrangements to which it is subject. That policy shall, in particular, include aspects related to documenting, addressing and remediating vulnerabilities and promote the sharing of information concerning discovered vulnerabilities within the open-source community.</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dirty="0" err="1">
                          <a:solidFill>
                            <a:srgbClr val="000000"/>
                          </a:solidFill>
                          <a:effectLst/>
                          <a:latin typeface="Arial" panose="020B0604020202020204" pitchFamily="34" charset="0"/>
                        </a:rPr>
                        <a:t>security.md</a:t>
                      </a:r>
                      <a:r>
                        <a:rPr lang="en-US" sz="800" b="0" i="1" u="none" strike="noStrike" dirty="0">
                          <a:solidFill>
                            <a:srgbClr val="000000"/>
                          </a:solidFill>
                          <a:effectLst/>
                          <a:latin typeface="Arial" panose="020B0604020202020204" pitchFamily="34" charset="0"/>
                        </a:rPr>
                        <a:t> +vuln handling  process/link +detailed secure development practices</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7821192"/>
                  </a:ext>
                </a:extLst>
              </a:tr>
              <a:tr h="346832">
                <a:tc>
                  <a:txBody>
                    <a:bodyPr/>
                    <a:lstStyle/>
                    <a:p>
                      <a:pPr rtl="0" fontAlgn="b">
                        <a:buNone/>
                      </a:pPr>
                      <a:r>
                        <a:rPr lang="en-US" sz="800" b="0" i="1" u="none" strike="noStrike">
                          <a:solidFill>
                            <a:srgbClr val="000000"/>
                          </a:solidFill>
                          <a:effectLst/>
                          <a:latin typeface="Arial" panose="020B0604020202020204" pitchFamily="34" charset="0"/>
                        </a:rPr>
                        <a:t>Cooperation</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2. </a:t>
                      </a:r>
                      <a:r>
                        <a:rPr lang="en-US" sz="800" b="1" i="0" u="none" strike="noStrike">
                          <a:solidFill>
                            <a:srgbClr val="000000"/>
                          </a:solidFill>
                          <a:effectLst/>
                          <a:latin typeface="Arial" panose="020B0604020202020204" pitchFamily="34" charset="0"/>
                        </a:rPr>
                        <a:t>Open-source software stewards shall cooperate with the market surveillance authorities, at their request</a:t>
                      </a:r>
                      <a:r>
                        <a:rPr lang="en-US" sz="800" b="0" i="0" u="none" strike="noStrike">
                          <a:solidFill>
                            <a:srgbClr val="000000"/>
                          </a:solidFill>
                          <a:effectLst/>
                          <a:latin typeface="Arial" panose="020B0604020202020204" pitchFamily="34" charset="0"/>
                        </a:rPr>
                        <a:t>, with a view to mitigating the cybersecurity risks posed by a product with digital elements qualifying as free and open-source software.</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a:solidFill>
                            <a:srgbClr val="000000"/>
                          </a:solidFill>
                          <a:effectLst/>
                          <a:latin typeface="Arial" panose="020B0604020202020204" pitchFamily="34" charset="0"/>
                        </a:rPr>
                        <a:t>cooperate with M.S.A. to mitigate risks</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2962688"/>
                  </a:ext>
                </a:extLst>
              </a:tr>
              <a:tr h="449738">
                <a:tc>
                  <a:txBody>
                    <a:bodyPr/>
                    <a:lstStyle/>
                    <a:p>
                      <a:pPr fontAlgn="b">
                        <a:buNone/>
                      </a:pPr>
                      <a:br>
                        <a:rPr lang="en-JP" sz="1300">
                          <a:effectLst/>
                        </a:rPr>
                      </a:br>
                      <a:endParaRPr lang="en-JP"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
                        <a:buNone/>
                      </a:pPr>
                      <a:br>
                        <a:rPr lang="en-JP" sz="1300">
                          <a:effectLst/>
                        </a:rPr>
                      </a:br>
                      <a:endParaRPr lang="en-JP"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Further to a reasoned request from a market surveillance authority, open-source software stewards shall provide that authority, in a language which can be easily understood by that authority, with the documentation referred to in paragraph 1, in paper or electronic form.</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a:solidFill>
                            <a:srgbClr val="000000"/>
                          </a:solidFill>
                          <a:effectLst/>
                          <a:latin typeface="Arial" panose="020B0604020202020204" pitchFamily="34" charset="0"/>
                        </a:rPr>
                        <a:t>policy posted electronically, translated on request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0442281"/>
                  </a:ext>
                </a:extLst>
              </a:tr>
              <a:tr h="700334">
                <a:tc>
                  <a:txBody>
                    <a:bodyPr/>
                    <a:lstStyle/>
                    <a:p>
                      <a:pPr rtl="0" fontAlgn="b">
                        <a:buNone/>
                      </a:pPr>
                      <a:r>
                        <a:rPr lang="en-US" sz="800" b="0" i="1" u="none" strike="noStrike">
                          <a:solidFill>
                            <a:srgbClr val="000000"/>
                          </a:solidFill>
                          <a:effectLst/>
                          <a:latin typeface="Arial" panose="020B0604020202020204" pitchFamily="34" charset="0"/>
                        </a:rPr>
                        <a:t>Vuln Reporting</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3. The reporting obligations laid down in </a:t>
                      </a:r>
                      <a:r>
                        <a:rPr lang="en-US" sz="800" b="1" i="0" u="sng" strike="noStrike">
                          <a:solidFill>
                            <a:srgbClr val="1155CC"/>
                          </a:solidFill>
                          <a:effectLst/>
                          <a:latin typeface="Arial" panose="020B0604020202020204" pitchFamily="34" charset="0"/>
                          <a:hlinkClick r:id="rId4"/>
                        </a:rPr>
                        <a:t>Article 14(1)</a:t>
                      </a:r>
                      <a:r>
                        <a:rPr lang="en-US" sz="800" b="1" i="0" u="none" strike="noStrike">
                          <a:solidFill>
                            <a:srgbClr val="0000FF"/>
                          </a:solidFill>
                          <a:effectLst/>
                          <a:latin typeface="Arial" panose="020B0604020202020204" pitchFamily="34" charset="0"/>
                        </a:rPr>
                        <a:t> </a:t>
                      </a:r>
                      <a:r>
                        <a:rPr lang="en-US" sz="800" b="0" i="0" u="none" strike="noStrike">
                          <a:solidFill>
                            <a:srgbClr val="000000"/>
                          </a:solidFill>
                          <a:effectLst/>
                          <a:latin typeface="Arial" panose="020B0604020202020204" pitchFamily="34" charset="0"/>
                        </a:rPr>
                        <a:t>shall apply to open-source software stewards to the extent that they are involved in the development of the products with digital elements. </a:t>
                      </a:r>
                      <a:r>
                        <a:rPr lang="en-US" sz="800" b="1" i="0" u="none" strike="noStrike">
                          <a:solidFill>
                            <a:srgbClr val="000000"/>
                          </a:solidFill>
                          <a:effectLst/>
                          <a:latin typeface="Arial" panose="020B0604020202020204" pitchFamily="34" charset="0"/>
                        </a:rPr>
                        <a:t>The reporting obligations</a:t>
                      </a:r>
                      <a:r>
                        <a:rPr lang="en-US" sz="800" b="0" i="0" u="none" strike="noStrike">
                          <a:solidFill>
                            <a:srgbClr val="000000"/>
                          </a:solidFill>
                          <a:effectLst/>
                          <a:latin typeface="Arial" panose="020B0604020202020204" pitchFamily="34" charset="0"/>
                        </a:rPr>
                        <a:t> laid down in </a:t>
                      </a:r>
                      <a:r>
                        <a:rPr lang="en-US" sz="800" b="1" i="0" u="sng" strike="noStrike">
                          <a:solidFill>
                            <a:srgbClr val="1155CC"/>
                          </a:solidFill>
                          <a:effectLst/>
                          <a:latin typeface="Arial" panose="020B0604020202020204" pitchFamily="34" charset="0"/>
                          <a:hlinkClick r:id="rId4"/>
                        </a:rPr>
                        <a:t>Article 14(3) and (8)</a:t>
                      </a:r>
                      <a:r>
                        <a:rPr lang="en-US" sz="800" b="0" i="0" u="none" strike="noStrike">
                          <a:solidFill>
                            <a:srgbClr val="0000FF"/>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shall apply to open-source software stewards to the extent that severe incidents having an impact on the security of products with digital elements affect network and information systems provided by the open-source software stewards for the development of such products</a:t>
                      </a:r>
                      <a:r>
                        <a:rPr lang="en-US" sz="800" b="0" i="0" u="none" strike="noStrike">
                          <a:solidFill>
                            <a:srgbClr val="000000"/>
                          </a:solidFill>
                          <a:effectLst/>
                          <a:latin typeface="Arial" panose="020B0604020202020204" pitchFamily="34" charset="0"/>
                        </a:rPr>
                        <a: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dirty="0">
                          <a:solidFill>
                            <a:srgbClr val="000000"/>
                          </a:solidFill>
                          <a:effectLst/>
                          <a:latin typeface="Arial" panose="020B0604020202020204" pitchFamily="34" charset="0"/>
                        </a:rPr>
                        <a:t>Report vulns and known exploits to the dedicated Union’s officials</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1056883"/>
                  </a:ext>
                </a:extLst>
              </a:tr>
            </a:tbl>
          </a:graphicData>
        </a:graphic>
      </p:graphicFrame>
      <p:sp>
        <p:nvSpPr>
          <p:cNvPr id="5" name="Rectangle 1">
            <a:extLst>
              <a:ext uri="{FF2B5EF4-FFF2-40B4-BE49-F238E27FC236}">
                <a16:creationId xmlns:a16="http://schemas.microsoft.com/office/drawing/2014/main" id="{37799DD7-C20F-D792-2433-9238357A2D08}"/>
              </a:ext>
            </a:extLst>
          </p:cNvPr>
          <p:cNvSpPr>
            <a:spLocks noGrp="1" noChangeArrowheads="1"/>
          </p:cNvSpPr>
          <p:nvPr>
            <p:ph type="body" idx="1"/>
          </p:nvPr>
        </p:nvSpPr>
        <p:spPr bwMode="auto">
          <a:xfrm>
            <a:off x="280350" y="1597123"/>
            <a:ext cx="829687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JP" altLang="en-JP" sz="1300" b="1" i="0" u="none" strike="noStrike" cap="none" normalizeH="0" baseline="0" dirty="0">
                <a:ln>
                  <a:noFill/>
                </a:ln>
                <a:solidFill>
                  <a:srgbClr val="434343"/>
                </a:solidFill>
                <a:effectLst/>
                <a:latin typeface="Arial" panose="020B0604020202020204" pitchFamily="34" charset="0"/>
              </a:rPr>
              <a:t>CRA Steward Obligations</a:t>
            </a:r>
            <a:endParaRPr kumimoji="0" lang="en-JP" altLang="en-JP" sz="7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JP" altLang="en-JP"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table is taken from the text of the CRA:</a:t>
            </a:r>
            <a:endParaRPr kumimoji="0" lang="en-JP" altLang="en-JP"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JP" altLang="en-JP" sz="1800" b="0" i="0" u="none" strike="noStrike" cap="none" normalizeH="0" baseline="0" dirty="0">
                <a:ln>
                  <a:noFill/>
                </a:ln>
                <a:solidFill>
                  <a:schemeClr val="tx1"/>
                </a:solidFill>
                <a:effectLst/>
                <a:latin typeface="Arial" panose="020B0604020202020204" pitchFamily="34" charset="0"/>
              </a:rPr>
            </a:b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JP" altLang="en-JP"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In plain language, the Steward’s obligations come down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Have a vulnerability reporting process and publicly posted policy.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Have a single point of contact for reporting and inquiring about vulnerabilities (e.g. https://</a:t>
            </a:r>
            <a:r>
              <a:rPr kumimoji="0" lang="en-US" altLang="en-JP" sz="1000" b="0" i="0" u="none" strike="noStrike" cap="none" normalizeH="0" baseline="0" dirty="0" err="1">
                <a:ln>
                  <a:noFill/>
                </a:ln>
                <a:solidFill>
                  <a:srgbClr val="444746"/>
                </a:solidFill>
                <a:effectLst/>
                <a:latin typeface="Roboto" panose="02000000000000000000" pitchFamily="2" charset="0"/>
                <a:cs typeface="Arial" panose="020B0604020202020204" pitchFamily="34" charset="0"/>
              </a:rPr>
              <a:t>www.linuxfoundation.org</a:t>
            </a: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/security)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If approached by EU officials (Market Surveillance Authority (MSA), ENISA, National CSIRT, etc.) provide requested information.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If a project is known to be actively exploited or if underlying Foundation infrastructure (e.g. CI/CD systems, websites, etc.) has </a:t>
            </a:r>
            <a:b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b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suffered a cybersecurity incident, report to the ENISA Single Reporting Platform (SRP).</a:t>
            </a:r>
          </a:p>
        </p:txBody>
      </p:sp>
    </p:spTree>
    <p:extLst>
      <p:ext uri="{BB962C8B-B14F-4D97-AF65-F5344CB8AC3E}">
        <p14:creationId xmlns:p14="http://schemas.microsoft.com/office/powerpoint/2010/main" val="422771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0F00-93AF-DFEE-0A05-975C494FAD9C}"/>
              </a:ext>
            </a:extLst>
          </p:cNvPr>
          <p:cNvSpPr>
            <a:spLocks noGrp="1"/>
          </p:cNvSpPr>
          <p:nvPr>
            <p:ph type="title"/>
          </p:nvPr>
        </p:nvSpPr>
        <p:spPr/>
        <p:txBody>
          <a:bodyPr>
            <a:normAutofit fontScale="90000"/>
          </a:bodyPr>
          <a:lstStyle/>
          <a:p>
            <a:r>
              <a:rPr lang="en-JP" dirty="0"/>
              <a:t>Meanwhile, Over At FINOS</a:t>
            </a:r>
          </a:p>
        </p:txBody>
      </p:sp>
      <p:sp>
        <p:nvSpPr>
          <p:cNvPr id="3" name="Text Placeholder 2">
            <a:extLst>
              <a:ext uri="{FF2B5EF4-FFF2-40B4-BE49-F238E27FC236}">
                <a16:creationId xmlns:a16="http://schemas.microsoft.com/office/drawing/2014/main" id="{52C67F67-6EFC-71A7-2226-08E4174E3B9C}"/>
              </a:ext>
            </a:extLst>
          </p:cNvPr>
          <p:cNvSpPr>
            <a:spLocks noGrp="1"/>
          </p:cNvSpPr>
          <p:nvPr>
            <p:ph type="body" idx="1"/>
          </p:nvPr>
        </p:nvSpPr>
        <p:spPr/>
        <p:txBody>
          <a:bodyPr/>
          <a:lstStyle/>
          <a:p>
            <a:r>
              <a:rPr lang="en-US" dirty="0"/>
              <a:t>We have a request from FINOS (bank open source) to help them consider ways to turn a governance framework into an ISO standard. Let’s walk through this: </a:t>
            </a:r>
            <a:br>
              <a:rPr lang="en-US" dirty="0"/>
            </a:br>
            <a:r>
              <a:rPr lang="en-US" dirty="0">
                <a:hlinkClick r:id="rId2"/>
              </a:rPr>
              <a:t>https://air-governance-framework.finos.org</a:t>
            </a:r>
            <a:r>
              <a:rPr lang="en-US" dirty="0"/>
              <a:t> </a:t>
            </a:r>
          </a:p>
          <a:p>
            <a:endParaRPr lang="en-US" dirty="0"/>
          </a:p>
          <a:p>
            <a:r>
              <a:rPr lang="en-US" dirty="0"/>
              <a:t>First thoughts: there is a lot of work to do to turn this series of information and solution ideas into a specification, but it seems like an interesting journey, and it would be interesting to see if we could collaborate if the community agrees.</a:t>
            </a:r>
            <a:endParaRPr lang="en-JP" dirty="0"/>
          </a:p>
        </p:txBody>
      </p:sp>
    </p:spTree>
    <p:extLst>
      <p:ext uri="{BB962C8B-B14F-4D97-AF65-F5344CB8AC3E}">
        <p14:creationId xmlns:p14="http://schemas.microsoft.com/office/powerpoint/2010/main" val="278936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08589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a:xfrm>
            <a:off x="311700" y="1266450"/>
            <a:ext cx="8520600" cy="3339000"/>
          </a:xfrm>
        </p:spPr>
        <p:txBody>
          <a:bodyPr>
            <a:normAutofit fontScale="92500" lnSpcReduction="10000"/>
          </a:bodyPr>
          <a:lstStyle/>
          <a:p>
            <a:pPr marL="114300" indent="0">
              <a:buNone/>
            </a:pPr>
            <a:r>
              <a:rPr lang="en-US" b="1" dirty="0"/>
              <a:t>Example Policy template</a:t>
            </a:r>
          </a:p>
          <a:p>
            <a:pPr marL="114300" indent="0">
              <a:buNone/>
            </a:pPr>
            <a:r>
              <a:rPr lang="en-US" dirty="0"/>
              <a:t>Reference training links (as shown last call) committed to master</a:t>
            </a:r>
          </a:p>
          <a:p>
            <a:pPr marL="114300" indent="0">
              <a:buNone/>
            </a:pPr>
            <a:r>
              <a:rPr lang="en-US" dirty="0"/>
              <a:t>"Require a procedure to create a SBOM" text updated, see:</a:t>
            </a:r>
            <a:br>
              <a:rPr lang="en-US" dirty="0"/>
            </a:br>
            <a:r>
              <a:rPr lang="en-US" dirty="0">
                <a:hlinkClick r:id="rId2"/>
              </a:rPr>
              <a:t>https://github.com/OpenChain-Project/Reference-Material/issues/112</a:t>
            </a:r>
            <a:endParaRPr lang="en-US" dirty="0"/>
          </a:p>
          <a:p>
            <a:pPr marL="114300" indent="0">
              <a:buNone/>
            </a:pPr>
            <a:endParaRPr lang="en-US" dirty="0"/>
          </a:p>
          <a:p>
            <a:pPr marL="114300" indent="0">
              <a:buNone/>
            </a:pPr>
            <a:r>
              <a:rPr lang="en-US" b="1" dirty="0"/>
              <a:t>LFC193 Training</a:t>
            </a:r>
          </a:p>
          <a:p>
            <a:pPr marL="114300" indent="0">
              <a:buNone/>
            </a:pPr>
            <a:r>
              <a:rPr lang="en-US" dirty="0"/>
              <a:t>Proposed updated Ch4 diagrams - intention is that for the LF Training hosted course an AI presenter can talk the text with accompanying video animated diagrams. See latest version : </a:t>
            </a:r>
            <a:br>
              <a:rPr lang="en-US" dirty="0"/>
            </a:br>
            <a:r>
              <a:rPr lang="en-US" dirty="0">
                <a:hlinkClick r:id="rId3"/>
              </a:rPr>
              <a:t>https://github.com/OpenChain-Project/Reference-Material/tree/master/OpenChain-Training/en/Online-Training-Courses/LFC193%20Course%20Content</a:t>
            </a:r>
            <a:r>
              <a:rPr lang="en-US" dirty="0"/>
              <a:t> </a:t>
            </a:r>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4"/>
          <a:srcRect/>
          <a:stretch/>
        </p:blipFill>
        <p:spPr>
          <a:xfrm>
            <a:off x="7931820" y="0"/>
            <a:ext cx="1212180" cy="1212180"/>
          </a:xfrm>
          <a:prstGeom prst="rect">
            <a:avLst/>
          </a:prstGeom>
        </p:spPr>
      </p:pic>
    </p:spTree>
    <p:extLst>
      <p:ext uri="{BB962C8B-B14F-4D97-AF65-F5344CB8AC3E}">
        <p14:creationId xmlns:p14="http://schemas.microsoft.com/office/powerpoint/2010/main" val="165713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175668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980668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396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123043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138981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a:xfrm>
            <a:off x="280350" y="1999716"/>
            <a:ext cx="8520600" cy="2605733"/>
          </a:xfrm>
        </p:spPr>
        <p:txBody>
          <a:bodyPr>
            <a:normAutofit/>
          </a:bodyPr>
          <a:lstStyle/>
          <a:p>
            <a:pPr>
              <a:buFont typeface="+mj-lt"/>
              <a:buAutoNum type="arabicPeriod"/>
            </a:pPr>
            <a:r>
              <a:rPr lang="en-US" sz="1600" dirty="0"/>
              <a:t>Welcoming the OpenChain Ambassador Program:</a:t>
            </a:r>
            <a:br>
              <a:rPr lang="en-US" sz="1600" dirty="0"/>
            </a:br>
            <a:r>
              <a:rPr lang="en-US" sz="1600" dirty="0">
                <a:hlinkClick r:id="rId2"/>
              </a:rPr>
              <a:t>https://openchainproject.org/news/2025/09/18/welcoming-the-openchain-ambassador-program</a:t>
            </a:r>
            <a:r>
              <a:rPr lang="en-US" sz="1600" dirty="0"/>
              <a:t> </a:t>
            </a:r>
            <a:endParaRPr lang="en-JP" sz="1600" strike="sngStrike" dirty="0"/>
          </a:p>
          <a:p>
            <a:pPr>
              <a:buFont typeface="+mj-lt"/>
              <a:buAutoNum type="arabicPeriod"/>
            </a:pPr>
            <a:r>
              <a:rPr lang="en-US" sz="1600" dirty="0"/>
              <a:t>Update on OpenChain ISO/IEC 18974 and the CRA:</a:t>
            </a:r>
            <a:br>
              <a:rPr lang="en-US" sz="1600" dirty="0"/>
            </a:br>
            <a:r>
              <a:rPr lang="en-US" sz="1600" dirty="0">
                <a:hlinkClick r:id="rId3"/>
              </a:rPr>
              <a:t>https://openchainproject.org/news/2025/09/18/update-on-openchain-iso-iec-18974-and-the-cra</a:t>
            </a:r>
            <a:r>
              <a:rPr lang="en-US" sz="1600" dirty="0"/>
              <a:t> </a:t>
            </a:r>
            <a:endParaRPr lang="en-JP" sz="1600" strike="sngStrike" dirty="0"/>
          </a:p>
          <a:p>
            <a:pPr>
              <a:buFont typeface="+mj-lt"/>
              <a:buAutoNum type="arabicPeriod"/>
            </a:pPr>
            <a:r>
              <a:rPr lang="en-US" sz="1600" dirty="0"/>
              <a:t>RECORDING: OpenChain SBOM Work Group – Monthly Meeting – 2025-09-24</a:t>
            </a:r>
            <a:r>
              <a:rPr lang="en-JP" sz="1600" dirty="0"/>
              <a:t>:</a:t>
            </a:r>
            <a:br>
              <a:rPr lang="en-JP" sz="1600" dirty="0"/>
            </a:br>
            <a:r>
              <a:rPr lang="en-US" sz="1600" dirty="0">
                <a:hlinkClick r:id="rId4"/>
              </a:rPr>
              <a:t>https://openchainproject.org/news/2025/09/25/sbom-work-group-2025-09-24</a:t>
            </a:r>
            <a:r>
              <a:rPr lang="en-US" sz="1600" dirty="0"/>
              <a:t> </a:t>
            </a:r>
            <a:endParaRPr lang="en-JP" sz="1600" strike="sngStrike" dirty="0"/>
          </a:p>
        </p:txBody>
      </p:sp>
      <p:pic>
        <p:nvPicPr>
          <p:cNvPr id="5" name="Picture 4" descr="A group of people with penguins&#10;&#10;AI-generated content may be incorrect.">
            <a:extLst>
              <a:ext uri="{FF2B5EF4-FFF2-40B4-BE49-F238E27FC236}">
                <a16:creationId xmlns:a16="http://schemas.microsoft.com/office/drawing/2014/main" id="{6D5E3D6B-625B-F987-D080-C2444C849379}"/>
              </a:ext>
            </a:extLst>
          </p:cNvPr>
          <p:cNvPicPr>
            <a:picLocks noChangeAspect="1"/>
          </p:cNvPicPr>
          <p:nvPr/>
        </p:nvPicPr>
        <p:blipFill>
          <a:blip r:embed="rId5"/>
          <a:stretch>
            <a:fillRect/>
          </a:stretch>
        </p:blipFill>
        <p:spPr>
          <a:xfrm>
            <a:off x="4405531" y="476"/>
            <a:ext cx="4738470" cy="1930874"/>
          </a:xfrm>
          <a:prstGeom prst="rect">
            <a:avLst/>
          </a:prstGeom>
        </p:spPr>
      </p:pic>
    </p:spTree>
    <p:extLst>
      <p:ext uri="{BB962C8B-B14F-4D97-AF65-F5344CB8AC3E}">
        <p14:creationId xmlns:p14="http://schemas.microsoft.com/office/powerpoint/2010/main" val="351624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7F8AA-79C8-5B00-EADF-214D7F142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1CA88-AC42-DA65-7484-1B5B78C998BE}"/>
              </a:ext>
            </a:extLst>
          </p:cNvPr>
          <p:cNvSpPr>
            <a:spLocks noGrp="1"/>
          </p:cNvSpPr>
          <p:nvPr>
            <p:ph type="title"/>
          </p:nvPr>
        </p:nvSpPr>
        <p:spPr/>
        <p:txBody>
          <a:bodyPr>
            <a:normAutofit fontScale="90000"/>
          </a:bodyPr>
          <a:lstStyle/>
          <a:p>
            <a:r>
              <a:rPr lang="en-JP" dirty="0"/>
              <a:t>SBOM News</a:t>
            </a:r>
          </a:p>
        </p:txBody>
      </p:sp>
      <p:sp>
        <p:nvSpPr>
          <p:cNvPr id="3" name="Text Placeholder 2">
            <a:extLst>
              <a:ext uri="{FF2B5EF4-FFF2-40B4-BE49-F238E27FC236}">
                <a16:creationId xmlns:a16="http://schemas.microsoft.com/office/drawing/2014/main" id="{57568937-36B1-8046-AB9B-46E82B386830}"/>
              </a:ext>
            </a:extLst>
          </p:cNvPr>
          <p:cNvSpPr>
            <a:spLocks noGrp="1"/>
          </p:cNvSpPr>
          <p:nvPr>
            <p:ph type="body" idx="1"/>
          </p:nvPr>
        </p:nvSpPr>
        <p:spPr>
          <a:xfrm>
            <a:off x="280350" y="1999716"/>
            <a:ext cx="4445474" cy="2605733"/>
          </a:xfrm>
        </p:spPr>
        <p:txBody>
          <a:bodyPr>
            <a:normAutofit/>
          </a:bodyPr>
          <a:lstStyle/>
          <a:p>
            <a:pPr>
              <a:buFont typeface="+mj-lt"/>
              <a:buAutoNum type="arabicPeriod"/>
            </a:pPr>
            <a:r>
              <a:rPr lang="en-US" sz="1600" dirty="0"/>
              <a:t>The updated 2025 CISA SBOM Guidelines (Draft) are available:</a:t>
            </a:r>
            <a:br>
              <a:rPr lang="en-US" sz="1600" dirty="0"/>
            </a:br>
            <a:r>
              <a:rPr lang="en-US" sz="1400" dirty="0">
                <a:hlinkClick r:id="rId2"/>
              </a:rPr>
              <a:t>https://www.cisa.gov/sites/default/files/2025-08/2025_CISA_SBOM_Minimum_Elements.pdf</a:t>
            </a:r>
            <a:r>
              <a:rPr lang="en-US" sz="1400" dirty="0"/>
              <a:t> </a:t>
            </a:r>
          </a:p>
          <a:p>
            <a:pPr>
              <a:buFont typeface="+mj-lt"/>
              <a:buAutoNum type="arabicPeriod"/>
            </a:pPr>
            <a:r>
              <a:rPr lang="en-US" sz="1600" dirty="0"/>
              <a:t>We will be following this process closely for the SBOM Quality Guide(s)</a:t>
            </a:r>
          </a:p>
        </p:txBody>
      </p:sp>
      <p:pic>
        <p:nvPicPr>
          <p:cNvPr id="6" name="Picture 5" descr="A blue and white cover with white text&#10;&#10;AI-generated content may be incorrect.">
            <a:extLst>
              <a:ext uri="{FF2B5EF4-FFF2-40B4-BE49-F238E27FC236}">
                <a16:creationId xmlns:a16="http://schemas.microsoft.com/office/drawing/2014/main" id="{7AA6568D-EF98-9F66-18B2-6D102713FE15}"/>
              </a:ext>
            </a:extLst>
          </p:cNvPr>
          <p:cNvPicPr>
            <a:picLocks noChangeAspect="1"/>
          </p:cNvPicPr>
          <p:nvPr/>
        </p:nvPicPr>
        <p:blipFill>
          <a:blip r:embed="rId3"/>
          <a:stretch>
            <a:fillRect/>
          </a:stretch>
        </p:blipFill>
        <p:spPr>
          <a:xfrm>
            <a:off x="5117979" y="700221"/>
            <a:ext cx="4026021" cy="3743058"/>
          </a:xfrm>
          <a:prstGeom prst="rect">
            <a:avLst/>
          </a:prstGeom>
        </p:spPr>
      </p:pic>
    </p:spTree>
    <p:extLst>
      <p:ext uri="{BB962C8B-B14F-4D97-AF65-F5344CB8AC3E}">
        <p14:creationId xmlns:p14="http://schemas.microsoft.com/office/powerpoint/2010/main" val="225539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80221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7450972"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Sister Standards - Processes for Programs</a:t>
            </a:r>
            <a:endParaRPr dirty="0"/>
          </a:p>
        </p:txBody>
      </p:sp>
      <p:sp>
        <p:nvSpPr>
          <p:cNvPr id="7" name="Google Shape;151;p24">
            <a:extLst>
              <a:ext uri="{FF2B5EF4-FFF2-40B4-BE49-F238E27FC236}">
                <a16:creationId xmlns:a16="http://schemas.microsoft.com/office/drawing/2014/main" id="{301E483D-A115-2A3A-382C-DDEC6DB45752}"/>
              </a:ext>
            </a:extLst>
          </p:cNvPr>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5230 (License Compliance)</a:t>
            </a:r>
          </a:p>
        </p:txBody>
      </p:sp>
      <p:sp>
        <p:nvSpPr>
          <p:cNvPr id="8" name="Google Shape;152;p24">
            <a:extLst>
              <a:ext uri="{FF2B5EF4-FFF2-40B4-BE49-F238E27FC236}">
                <a16:creationId xmlns:a16="http://schemas.microsoft.com/office/drawing/2014/main" id="{01CAEC07-C907-4C6B-EEBB-30682893BF4D}"/>
              </a:ext>
            </a:extLst>
          </p:cNvPr>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18974 (Security Assurance)</a:t>
            </a:r>
          </a:p>
        </p:txBody>
      </p:sp>
      <p:sp>
        <p:nvSpPr>
          <p:cNvPr id="9" name="Google Shape;151;p24">
            <a:extLst>
              <a:ext uri="{FF2B5EF4-FFF2-40B4-BE49-F238E27FC236}">
                <a16:creationId xmlns:a16="http://schemas.microsoft.com/office/drawing/2014/main" id="{8FF4B1E6-F1B5-740A-02BD-A8FDB4BE8261}"/>
              </a:ext>
            </a:extLst>
          </p:cNvPr>
          <p:cNvSpPr txBox="1">
            <a:spLocks/>
          </p:cNvSpPr>
          <p:nvPr/>
        </p:nvSpPr>
        <p:spPr>
          <a:xfrm>
            <a:off x="2837026" y="2041280"/>
            <a:ext cx="3469947" cy="2721791"/>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1pPr>
            <a:lvl2pPr marL="914400" marR="0" lvl="1"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2pPr>
            <a:lvl3pPr marL="1371600" marR="0" lvl="2"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3pPr>
            <a:lvl4pPr marL="1828800" marR="0" lvl="3"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4pPr>
            <a:lvl5pPr marL="2286000" marR="0" lvl="4"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5pPr>
            <a:lvl6pPr marL="2743200" marR="0" lvl="5"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6pPr>
            <a:lvl7pPr marL="3200400" marR="0" lvl="6"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7pPr>
            <a:lvl8pPr marL="3657600" marR="0" lvl="7"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8pPr>
            <a:lvl9pPr marL="4114800" marR="0" lvl="8"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9pPr>
          </a:lstStyle>
          <a:p>
            <a:pPr marL="0" indent="0" algn="ctr">
              <a:spcAft>
                <a:spcPts val="1200"/>
              </a:spcAft>
              <a:buNone/>
            </a:pPr>
            <a:r>
              <a:rPr lang="en-US" b="1" i="1" dirty="0"/>
              <a:t>Flexible</a:t>
            </a:r>
            <a:r>
              <a:rPr lang="en-US" dirty="0"/>
              <a:t> program size</a:t>
            </a:r>
          </a:p>
          <a:p>
            <a:pPr marL="0" indent="0" algn="ctr">
              <a:spcAft>
                <a:spcPts val="1200"/>
              </a:spcAft>
              <a:buNone/>
            </a:pPr>
            <a:r>
              <a:rPr lang="en-US" dirty="0"/>
              <a:t>Covering:</a:t>
            </a:r>
          </a:p>
          <a:p>
            <a:pPr marL="285750" indent="-285750" algn="ctr">
              <a:spcAft>
                <a:spcPts val="1200"/>
              </a:spcAft>
            </a:pPr>
            <a:r>
              <a:rPr lang="en-US" dirty="0"/>
              <a:t>Inbound processes</a:t>
            </a:r>
          </a:p>
          <a:p>
            <a:pPr marL="285750" indent="-285750" algn="ctr">
              <a:spcAft>
                <a:spcPts val="1200"/>
              </a:spcAft>
            </a:pPr>
            <a:r>
              <a:rPr lang="en-US" dirty="0"/>
              <a:t>Internal processes</a:t>
            </a:r>
          </a:p>
          <a:p>
            <a:pPr marL="285750" indent="-285750" algn="ctr">
              <a:spcAft>
                <a:spcPts val="1200"/>
              </a:spcAft>
            </a:pPr>
            <a:r>
              <a:rPr lang="en-US" dirty="0"/>
              <a:t>Outbound processes</a:t>
            </a:r>
          </a:p>
          <a:p>
            <a:pPr marL="0" indent="0" algn="ctr">
              <a:spcAft>
                <a:spcPts val="1200"/>
              </a:spcAft>
              <a:buNone/>
            </a:pPr>
            <a:r>
              <a:rPr lang="en-US" dirty="0"/>
              <a:t>Standards about process </a:t>
            </a:r>
            <a:r>
              <a:rPr lang="en-US" b="1" i="1" dirty="0"/>
              <a:t>points</a:t>
            </a:r>
          </a:p>
          <a:p>
            <a:pPr marL="0" indent="0" algn="ctr">
              <a:spcAft>
                <a:spcPts val="1200"/>
              </a:spcAft>
              <a:buNone/>
            </a:pPr>
            <a:r>
              <a:rPr lang="en-US" dirty="0"/>
              <a:t>Not about process </a:t>
            </a:r>
            <a:r>
              <a:rPr lang="en-US" b="1" i="1" dirty="0"/>
              <a:t>content</a:t>
            </a:r>
          </a:p>
        </p:txBody>
      </p:sp>
      <p:pic>
        <p:nvPicPr>
          <p:cNvPr id="10" name="Picture 9" descr="A qr code with a few black squares&#10;&#10;Description automatically generated">
            <a:extLst>
              <a:ext uri="{FF2B5EF4-FFF2-40B4-BE49-F238E27FC236}">
                <a16:creationId xmlns:a16="http://schemas.microsoft.com/office/drawing/2014/main" id="{3F2056C9-2E32-9776-1981-CD6D73B509EC}"/>
              </a:ext>
            </a:extLst>
          </p:cNvPr>
          <p:cNvPicPr>
            <a:picLocks noChangeAspect="1"/>
          </p:cNvPicPr>
          <p:nvPr/>
        </p:nvPicPr>
        <p:blipFill>
          <a:blip r:embed="rId3"/>
          <a:stretch>
            <a:fillRect/>
          </a:stretch>
        </p:blipFill>
        <p:spPr>
          <a:xfrm>
            <a:off x="1120637" y="2197134"/>
            <a:ext cx="1716389" cy="1716389"/>
          </a:xfrm>
          <a:prstGeom prst="rect">
            <a:avLst/>
          </a:prstGeom>
        </p:spPr>
      </p:pic>
      <p:pic>
        <p:nvPicPr>
          <p:cNvPr id="11" name="Picture 10" descr="A qr code with a black and white background&#10;&#10;Description automatically generated">
            <a:extLst>
              <a:ext uri="{FF2B5EF4-FFF2-40B4-BE49-F238E27FC236}">
                <a16:creationId xmlns:a16="http://schemas.microsoft.com/office/drawing/2014/main" id="{0944199F-ECD1-5506-D4E7-CDA9E9CFE703}"/>
              </a:ext>
            </a:extLst>
          </p:cNvPr>
          <p:cNvPicPr>
            <a:picLocks noChangeAspect="1"/>
          </p:cNvPicPr>
          <p:nvPr/>
        </p:nvPicPr>
        <p:blipFill>
          <a:blip r:embed="rId4"/>
          <a:stretch>
            <a:fillRect/>
          </a:stretch>
        </p:blipFill>
        <p:spPr>
          <a:xfrm>
            <a:off x="6306973" y="2197134"/>
            <a:ext cx="1716389" cy="1716389"/>
          </a:xfrm>
          <a:prstGeom prst="rect">
            <a:avLst/>
          </a:prstGeom>
        </p:spPr>
      </p:pic>
      <p:pic>
        <p:nvPicPr>
          <p:cNvPr id="2" name="Picture 1" descr="A person in a suit and tie&#10;&#10;AI-generated content may be incorrect.">
            <a:extLst>
              <a:ext uri="{FF2B5EF4-FFF2-40B4-BE49-F238E27FC236}">
                <a16:creationId xmlns:a16="http://schemas.microsoft.com/office/drawing/2014/main" id="{A7FE0088-86E7-CBF9-635A-FE14EA2C9291}"/>
              </a:ext>
            </a:extLst>
          </p:cNvPr>
          <p:cNvPicPr>
            <a:picLocks noChangeAspect="1"/>
          </p:cNvPicPr>
          <p:nvPr/>
        </p:nvPicPr>
        <p:blipFill>
          <a:blip r:embed="rId5"/>
          <a:stretch>
            <a:fillRect/>
          </a:stretch>
        </p:blipFill>
        <p:spPr>
          <a:xfrm>
            <a:off x="7931820" y="0"/>
            <a:ext cx="1212180" cy="1212180"/>
          </a:xfrm>
          <a:prstGeom prst="rect">
            <a:avLst/>
          </a:prstGeom>
        </p:spPr>
      </p:pic>
      <p:sp>
        <p:nvSpPr>
          <p:cNvPr id="3" name="TextBox 2">
            <a:extLst>
              <a:ext uri="{FF2B5EF4-FFF2-40B4-BE49-F238E27FC236}">
                <a16:creationId xmlns:a16="http://schemas.microsoft.com/office/drawing/2014/main" id="{126628C2-65F3-0863-CFA4-F3F4B764E7EA}"/>
              </a:ext>
            </a:extLst>
          </p:cNvPr>
          <p:cNvSpPr txBox="1"/>
          <p:nvPr/>
        </p:nvSpPr>
        <p:spPr>
          <a:xfrm>
            <a:off x="6218433" y="3931318"/>
            <a:ext cx="1885453" cy="307777"/>
          </a:xfrm>
          <a:prstGeom prst="rect">
            <a:avLst/>
          </a:prstGeom>
          <a:noFill/>
        </p:spPr>
        <p:txBody>
          <a:bodyPr wrap="none" rtlCol="0">
            <a:spAutoFit/>
          </a:bodyPr>
          <a:lstStyle/>
          <a:p>
            <a:r>
              <a:rPr lang="en-US" dirty="0"/>
              <a:t>http://</a:t>
            </a:r>
            <a:r>
              <a:rPr lang="en-US" dirty="0" err="1"/>
              <a:t>bit.ly</a:t>
            </a:r>
            <a:r>
              <a:rPr lang="en-US" dirty="0"/>
              <a:t>/4mbmOd8</a:t>
            </a:r>
            <a:endParaRPr lang="en-JP" dirty="0"/>
          </a:p>
        </p:txBody>
      </p:sp>
      <p:sp>
        <p:nvSpPr>
          <p:cNvPr id="4" name="TextBox 3">
            <a:extLst>
              <a:ext uri="{FF2B5EF4-FFF2-40B4-BE49-F238E27FC236}">
                <a16:creationId xmlns:a16="http://schemas.microsoft.com/office/drawing/2014/main" id="{E9F3EBC2-FBD2-320D-4372-A9B2669E568F}"/>
              </a:ext>
            </a:extLst>
          </p:cNvPr>
          <p:cNvSpPr txBox="1"/>
          <p:nvPr/>
        </p:nvSpPr>
        <p:spPr>
          <a:xfrm>
            <a:off x="1040113" y="3933471"/>
            <a:ext cx="1877437" cy="307777"/>
          </a:xfrm>
          <a:prstGeom prst="rect">
            <a:avLst/>
          </a:prstGeom>
          <a:noFill/>
        </p:spPr>
        <p:txBody>
          <a:bodyPr wrap="none" rtlCol="0">
            <a:spAutoFit/>
          </a:bodyPr>
          <a:lstStyle/>
          <a:p>
            <a:r>
              <a:rPr lang="en-US" dirty="0"/>
              <a:t>https://</a:t>
            </a:r>
            <a:r>
              <a:rPr lang="en-US" dirty="0" err="1"/>
              <a:t>bit.ly</a:t>
            </a:r>
            <a:r>
              <a:rPr lang="en-US" dirty="0"/>
              <a:t>/3JUnEh8</a:t>
            </a:r>
            <a:endParaRPr lang="en-JP" dirty="0"/>
          </a:p>
        </p:txBody>
      </p:sp>
    </p:spTree>
    <p:extLst>
      <p:ext uri="{BB962C8B-B14F-4D97-AF65-F5344CB8AC3E}">
        <p14:creationId xmlns:p14="http://schemas.microsoft.com/office/powerpoint/2010/main" val="132269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Further Development of the Specs</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a:bodyPr>
          <a:lstStyle/>
          <a:p>
            <a:pPr marL="114300" indent="0">
              <a:buNone/>
            </a:pPr>
            <a:r>
              <a:rPr lang="en-US" dirty="0"/>
              <a:t>An open question for our community is whether we should continue to expand the scope and coverage of our standards.</a:t>
            </a:r>
          </a:p>
          <a:p>
            <a:pPr marL="114300" indent="0">
              <a:buNone/>
            </a:pPr>
            <a:endParaRPr lang="en-US" dirty="0"/>
          </a:p>
          <a:p>
            <a:pPr marL="114300" indent="0">
              <a:buNone/>
            </a:pPr>
            <a:r>
              <a:rPr lang="en-US" dirty="0"/>
              <a:t>Perhaps the most immediate example is the Security Specification, ISO/IEC 18974, with the incoming CRA regulation in December 2026.</a:t>
            </a:r>
          </a:p>
          <a:p>
            <a:pPr marL="114300" indent="0">
              <a:buNone/>
            </a:pPr>
            <a:endParaRPr lang="en-US" dirty="0"/>
          </a:p>
          <a:p>
            <a:pPr marL="114300" indent="0">
              <a:buNone/>
            </a:pPr>
            <a:r>
              <a:rPr lang="en-US" dirty="0"/>
              <a:t>On the next slide we will examine one of the key regulation(s) that will impact open source projects.</a:t>
            </a:r>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188027765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3010</TotalTime>
  <Words>1171</Words>
  <Application>Microsoft Macintosh PowerPoint</Application>
  <PresentationFormat>On-screen Show (16:9)</PresentationFormat>
  <Paragraphs>83</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Roboto Slab Light</vt:lpstr>
      <vt:lpstr>Roboto</vt:lpstr>
      <vt:lpstr>Open Sans Medium</vt:lpstr>
      <vt:lpstr>Linux Foundation EU Theme 2023</vt:lpstr>
      <vt:lpstr>OpenChain Monthly Meeting: Spec, Education + More</vt:lpstr>
      <vt:lpstr>Anti-Trust Policy Notice</vt:lpstr>
      <vt:lpstr>Agenda</vt:lpstr>
      <vt:lpstr>OpenChain Project News</vt:lpstr>
      <vt:lpstr>General Project News</vt:lpstr>
      <vt:lpstr>SBOM News</vt:lpstr>
      <vt:lpstr>Specification Work Group</vt:lpstr>
      <vt:lpstr>Sister Standards - Processes for Programs</vt:lpstr>
      <vt:lpstr>Further Development of the Specs</vt:lpstr>
      <vt:lpstr>PowerPoint Presentation</vt:lpstr>
      <vt:lpstr>Meanwhile, Over At FINOS</vt:lpstr>
      <vt:lpstr>Education Work Group</vt:lpstr>
      <vt:lpstr>Update and Next Steps – Training Material</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77</cp:revision>
  <dcterms:modified xsi:type="dcterms:W3CDTF">2025-10-14T18:06:34Z</dcterms:modified>
</cp:coreProperties>
</file>