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
  </p:notesMasterIdLst>
  <p:sldIdLst>
    <p:sldId id="257" r:id="rId2"/>
    <p:sldId id="269" r:id="rId3"/>
    <p:sldId id="263" r:id="rId4"/>
    <p:sldId id="276" r:id="rId5"/>
    <p:sldId id="278" r:id="rId6"/>
    <p:sldId id="277" r:id="rId7"/>
    <p:sldId id="272" r:id="rId8"/>
    <p:sldId id="273" r:id="rId9"/>
    <p:sldId id="274" r:id="rId10"/>
    <p:sldId id="270" r:id="rId11"/>
    <p:sldId id="275" r:id="rId12"/>
    <p:sldId id="271" r:id="rId13"/>
  </p:sldIdLst>
  <p:sldSz cx="9144000" cy="5143500" type="screen16x9"/>
  <p:notesSz cx="6858000" cy="9144000"/>
  <p:embeddedFontLst>
    <p:embeddedFont>
      <p:font typeface="Josefin Sans" pitchFamily="2" charset="77"/>
      <p:regular r:id="rId15"/>
      <p:bold r:id="rId16"/>
    </p:embeddedFont>
    <p:embeddedFont>
      <p:font typeface="Open Sans Medium"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
      <p:font typeface="Roboto Slab Light" panose="020F0302020204030204" pitchFamily="3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43" d="100"/>
          <a:sy n="143" d="100"/>
        </p:scale>
        <p:origin x="1304" y="4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3C57FE7D-A0CB-5CB7-C8EB-807193B7601B}"/>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AACF482F-7E8D-771C-3FC1-FC04A52233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CB361622-6804-40E8-52F3-FC9623058B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131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36095CF1-6F99-C683-C3D4-6878916FCB43}"/>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0AC4DA21-70D8-05FB-3F2F-D13E30DF2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E0BA915B-19D2-BD97-7D30-4128E01D97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6928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A3304874-1438-41EC-546D-06679FB98695}"/>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11D25D5E-4A33-336C-9801-E4133C361E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D0FA3477-E455-3BDE-A37C-2EE9018231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5336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E490CB1C-FBAF-7340-5657-F10A0D4E5A82}"/>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339F578-5925-7198-C68E-8DCDD3CEDE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6EA3811-FE61-0434-5CB4-32BABA0636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19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DA835E84-C617-0E63-0574-C575C44930DC}"/>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0D6152B3-F98B-FC91-E3A5-6A6139C141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891D7C20-4726-B2C0-EE0A-C54DD50779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15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A9FD643-C959-3594-37AA-07E9C25FE4A1}"/>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C14BB248-9B9F-8EBA-D2FC-F304289BA5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F53761CE-2B09-310C-01C1-93618BD4FB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895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44A04D6D-A435-06FD-23DA-508A38785763}"/>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9A577D89-AFB7-514F-8A0E-8A0893ADCF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E6877D8B-7EBC-B44F-686C-43D26F8F29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070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Josefin Sans" pitchFamily="2" charset="77"/>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dirty="0"/>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Josefin Sans" pitchFamily="2" charset="77"/>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Josefin Sans" pitchFamily="2" charset="77"/>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Josefin Sans" pitchFamily="2" charset="77"/>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atin typeface="Josefin Sans" pitchFamily="2" charset="77"/>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atin typeface="Josefin Sans" pitchFamily="2" charset="77"/>
              </a:defRPr>
            </a:lvl1pPr>
          </a:lstStyle>
          <a:p>
            <a:endParaRPr dirty="0"/>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latin typeface="Josefin Sans" pitchFamily="2" charset="77"/>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rPr dirty="0"/>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latin typeface="Josefin Sans" pitchFamily="2" charset="77"/>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Josefin Sans" pitchFamily="2" charset="77"/>
          <a:ea typeface="Josefin Sans" pitchFamily="2" charset="77"/>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OpenChain-Project/Telco-WG/blob/main/OpenChain-Telco-SBOM-Guide_KR.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openchain-project.github.io/OpenChain-KWG/en/guide/telco_sb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ebconf25.debconf.org/talks/118-project-esstra-a-software-suite-to-enhance-software-transparency-and-traceability-in-the-software-supply-chai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chuangtzu.ftp.acc.umu.se/pub/debian-meetings/2025/DebConf25/debconf25-156-project-esstra-a-software-suite-to-enhance-software-transparency-and-traceability-in-the-software-supply-chain.lq.web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OpenChain-Project/Telco-WG/blob/main/OpenChain-Telco-SBOM-Guide_KR.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openchain-project.github.io/OpenChain-KWG/en/guide/telco_sb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google.com/document/d/1iuXX8j10N70dfce1-CZFWhW6S2jEqc--flcCgXMMdjg/edit?usp=shar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presentation/d/1T0mifMjTbiOoxPMv-04rHV42mcRw9SSQocAq1USgEZg/edit?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chain-japanwg.slack.com/files/UDCGE1C92/F097E8XP6QZ/issues_on_vuln_mgmt.ppt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SBOM Study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2025-07-23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r>
              <a:rPr lang="en-US" dirty="0"/>
              <a:t>Any Other Business?</a:t>
            </a:r>
          </a:p>
        </p:txBody>
      </p:sp>
    </p:spTree>
    <p:extLst>
      <p:ext uri="{BB962C8B-B14F-4D97-AF65-F5344CB8AC3E}">
        <p14:creationId xmlns:p14="http://schemas.microsoft.com/office/powerpoint/2010/main" val="656836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3C17DAFD-473E-77C2-F554-95E2EF65443C}"/>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5D5FEFE5-8FF2-22B2-9E33-9C1A59F30A72}"/>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Allan Friedman Leaving CISA</a:t>
            </a:r>
          </a:p>
        </p:txBody>
      </p:sp>
      <p:sp>
        <p:nvSpPr>
          <p:cNvPr id="158" name="Google Shape;158;p25">
            <a:extLst>
              <a:ext uri="{FF2B5EF4-FFF2-40B4-BE49-F238E27FC236}">
                <a16:creationId xmlns:a16="http://schemas.microsoft.com/office/drawing/2014/main" id="{630025E1-BD41-31A9-51EB-287151A24A7B}"/>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At the most recent CISA bi-weekly call, it was announced that Allan Friedman is leaving at the end of July.</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This will not have any direct impact on US Government Policy and on matters like the NTIA Minimum Requirements for SBOM in Federal Procurement, but it does mean we are losing an important liaison between the US Government and the open source community on SBOM topics.</a:t>
            </a:r>
          </a:p>
        </p:txBody>
      </p:sp>
      <p:pic>
        <p:nvPicPr>
          <p:cNvPr id="3" name="Picture 2" descr="A person with a beard and mustache&#10;&#10;AI-generated content may be incorrect.">
            <a:extLst>
              <a:ext uri="{FF2B5EF4-FFF2-40B4-BE49-F238E27FC236}">
                <a16:creationId xmlns:a16="http://schemas.microsoft.com/office/drawing/2014/main" id="{FCA967CF-8701-62FB-58FD-0F0CB2B654A7}"/>
              </a:ext>
            </a:extLst>
          </p:cNvPr>
          <p:cNvPicPr>
            <a:picLocks noChangeAspect="1"/>
          </p:cNvPicPr>
          <p:nvPr/>
        </p:nvPicPr>
        <p:blipFill>
          <a:blip r:embed="rId3"/>
          <a:stretch>
            <a:fillRect/>
          </a:stretch>
        </p:blipFill>
        <p:spPr>
          <a:xfrm>
            <a:off x="7864166" y="-13384"/>
            <a:ext cx="1279834" cy="1279834"/>
          </a:xfrm>
          <a:prstGeom prst="rect">
            <a:avLst/>
          </a:prstGeom>
        </p:spPr>
      </p:pic>
    </p:spTree>
    <p:extLst>
      <p:ext uri="{BB962C8B-B14F-4D97-AF65-F5344CB8AC3E}">
        <p14:creationId xmlns:p14="http://schemas.microsoft.com/office/powerpoint/2010/main" val="1579542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1B4EC-82A7-2C02-19B0-6E5BC3FC8C7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6A593F5-C5D0-EDDA-A1F9-06C28D5A4CE1}"/>
              </a:ext>
            </a:extLst>
          </p:cNvPr>
          <p:cNvSpPr>
            <a:spLocks noGrp="1"/>
          </p:cNvSpPr>
          <p:nvPr>
            <p:ph type="body" idx="1"/>
          </p:nvPr>
        </p:nvSpPr>
        <p:spPr/>
        <p:txBody>
          <a:bodyPr/>
          <a:lstStyle/>
          <a:p>
            <a:r>
              <a:rPr lang="en-US" dirty="0"/>
              <a:t>See You Next Time!</a:t>
            </a:r>
          </a:p>
        </p:txBody>
      </p:sp>
    </p:spTree>
    <p:extLst>
      <p:ext uri="{BB962C8B-B14F-4D97-AF65-F5344CB8AC3E}">
        <p14:creationId xmlns:p14="http://schemas.microsoft.com/office/powerpoint/2010/main" val="247393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lvl="0">
              <a:spcAft>
                <a:spcPts val="1200"/>
              </a:spcAft>
              <a:buFont typeface="+mj-lt"/>
              <a:buAutoNum type="arabicPeriod"/>
            </a:pPr>
            <a:r>
              <a:rPr lang="en-US" dirty="0"/>
              <a:t>News - Contributions of New Documents for SBOM Quality</a:t>
            </a:r>
          </a:p>
          <a:p>
            <a:pPr marL="342900" lvl="0" algn="l" rtl="0">
              <a:spcBef>
                <a:spcPts val="0"/>
              </a:spcBef>
              <a:spcAft>
                <a:spcPts val="1200"/>
              </a:spcAft>
              <a:buFont typeface="+mj-lt"/>
              <a:buAutoNum type="arabicPeriod"/>
            </a:pPr>
            <a:r>
              <a:rPr lang="en-US" dirty="0"/>
              <a:t>News - OpenChain @ Debian Conf 25</a:t>
            </a:r>
          </a:p>
          <a:p>
            <a:pPr marL="342900" lvl="0" algn="l" rtl="0">
              <a:spcBef>
                <a:spcPts val="0"/>
              </a:spcBef>
              <a:spcAft>
                <a:spcPts val="1200"/>
              </a:spcAft>
              <a:buFont typeface="+mj-lt"/>
              <a:buAutoNum type="arabicPeriod"/>
            </a:pPr>
            <a:r>
              <a:rPr lang="en-US" dirty="0"/>
              <a:t>Comments on the term "SBOM Document”</a:t>
            </a:r>
          </a:p>
          <a:p>
            <a:pPr marL="342900" lvl="0" algn="l" rtl="0">
              <a:spcBef>
                <a:spcPts val="0"/>
              </a:spcBef>
              <a:spcAft>
                <a:spcPts val="1200"/>
              </a:spcAft>
              <a:buFont typeface="+mj-lt"/>
              <a:buAutoNum type="arabicPeriod"/>
            </a:pPr>
            <a:r>
              <a:rPr lang="en-US" dirty="0"/>
              <a:t>Who should create SBOMs and how they can be created</a:t>
            </a:r>
          </a:p>
          <a:p>
            <a:pPr marL="342900" lvl="0" algn="l" rtl="0">
              <a:spcBef>
                <a:spcPts val="0"/>
              </a:spcBef>
              <a:spcAft>
                <a:spcPts val="1200"/>
              </a:spcAft>
              <a:buFont typeface="+mj-lt"/>
              <a:buAutoNum type="arabicPeriod"/>
            </a:pPr>
            <a:r>
              <a:rPr lang="en-US" dirty="0"/>
              <a:t>Key points regarding security considerations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3AE67A05-F8F3-991E-A4BE-1B0E8BB8EBCF}"/>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828176D-128C-7FE6-1A61-F53FB7DAB472}"/>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 New Documents for SBOM Quality</a:t>
            </a:r>
          </a:p>
        </p:txBody>
      </p:sp>
      <p:sp>
        <p:nvSpPr>
          <p:cNvPr id="158" name="Google Shape;158;p25">
            <a:extLst>
              <a:ext uri="{FF2B5EF4-FFF2-40B4-BE49-F238E27FC236}">
                <a16:creationId xmlns:a16="http://schemas.microsoft.com/office/drawing/2014/main" id="{3731AE60-8FAE-19AA-6399-0CAA3AFF4196}"/>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err="1"/>
              <a:t>Haksung</a:t>
            </a:r>
            <a:r>
              <a:rPr lang="en-US" dirty="0"/>
              <a:t> Jang, Chair of the OpenChain Korea Work Group, has contributed two major documents to help with SBOM Quality!</a:t>
            </a:r>
          </a:p>
          <a:p>
            <a:pPr marL="342900" lvl="0">
              <a:spcAft>
                <a:spcPts val="1200"/>
              </a:spcAft>
              <a:buFont typeface="+mj-lt"/>
              <a:buAutoNum type="arabicPeriod"/>
            </a:pPr>
            <a:r>
              <a:rPr lang="en-US" dirty="0"/>
              <a:t>The Telco SBOM Guide 1.1 in Korean:</a:t>
            </a:r>
            <a:br>
              <a:rPr lang="en-US" dirty="0"/>
            </a:br>
            <a:r>
              <a:rPr lang="en-US" dirty="0">
                <a:hlinkClick r:id="rId3"/>
              </a:rPr>
              <a:t>https://github.com/OpenChain-Project/Telco-WG/blob/main/OpenChain-Telco-SBOM-Guide_KR.md</a:t>
            </a:r>
            <a:r>
              <a:rPr lang="en-US" dirty="0"/>
              <a:t> </a:t>
            </a:r>
          </a:p>
          <a:p>
            <a:pPr marL="342900" lvl="0">
              <a:spcAft>
                <a:spcPts val="1200"/>
              </a:spcAft>
              <a:buFont typeface="+mj-lt"/>
              <a:buAutoNum type="arabicPeriod"/>
            </a:pPr>
            <a:r>
              <a:rPr lang="en-US" dirty="0"/>
              <a:t>A Handbook for Software Supply Chain Security in the Telco Industry:</a:t>
            </a:r>
            <a:br>
              <a:rPr lang="en-US" dirty="0"/>
            </a:br>
            <a:r>
              <a:rPr lang="en-US" dirty="0">
                <a:hlinkClick r:id="rId4"/>
              </a:rPr>
              <a:t>https://openchain-project.github.io/OpenChain-KWG/en/guide/telco_sbom/</a:t>
            </a:r>
            <a:r>
              <a:rPr lang="en-US" dirty="0"/>
              <a:t> </a:t>
            </a:r>
          </a:p>
        </p:txBody>
      </p:sp>
      <p:pic>
        <p:nvPicPr>
          <p:cNvPr id="3" name="Picture 2" descr="A person speaking into a microphone&#10;&#10;AI-generated content may be incorrect.">
            <a:extLst>
              <a:ext uri="{FF2B5EF4-FFF2-40B4-BE49-F238E27FC236}">
                <a16:creationId xmlns:a16="http://schemas.microsoft.com/office/drawing/2014/main" id="{6577B9F4-2906-DBBB-C449-F028ECA1D0D2}"/>
              </a:ext>
            </a:extLst>
          </p:cNvPr>
          <p:cNvPicPr>
            <a:picLocks noChangeAspect="1"/>
          </p:cNvPicPr>
          <p:nvPr/>
        </p:nvPicPr>
        <p:blipFill>
          <a:blip r:embed="rId5"/>
          <a:stretch>
            <a:fillRect/>
          </a:stretch>
        </p:blipFill>
        <p:spPr>
          <a:xfrm>
            <a:off x="7879976" y="1"/>
            <a:ext cx="1264024" cy="1264024"/>
          </a:xfrm>
          <a:prstGeom prst="rect">
            <a:avLst/>
          </a:prstGeom>
        </p:spPr>
      </p:pic>
    </p:spTree>
    <p:extLst>
      <p:ext uri="{BB962C8B-B14F-4D97-AF65-F5344CB8AC3E}">
        <p14:creationId xmlns:p14="http://schemas.microsoft.com/office/powerpoint/2010/main" val="568551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0DDFD34-E47E-7044-3D37-021CB1DF78A1}"/>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B831DDD8-6806-B1EC-6650-91F1DB20766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 OpenChain @ Debian Conf 25</a:t>
            </a:r>
          </a:p>
        </p:txBody>
      </p:sp>
      <p:sp>
        <p:nvSpPr>
          <p:cNvPr id="158" name="Google Shape;158;p25">
            <a:extLst>
              <a:ext uri="{FF2B5EF4-FFF2-40B4-BE49-F238E27FC236}">
                <a16:creationId xmlns:a16="http://schemas.microsoft.com/office/drawing/2014/main" id="{CFEAE509-2CD1-B397-85F1-0B4BEC38BEC1}"/>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Debian Conf 25 in Brest, France, Yamane-</a:t>
            </a:r>
            <a:r>
              <a:rPr lang="en-US" dirty="0" err="1"/>
              <a:t>san</a:t>
            </a:r>
            <a:r>
              <a:rPr lang="en-US" dirty="0"/>
              <a:t> from SIOS technology and Namae-</a:t>
            </a:r>
            <a:r>
              <a:rPr lang="en-US" dirty="0" err="1"/>
              <a:t>san</a:t>
            </a:r>
            <a:r>
              <a:rPr lang="en-US" dirty="0"/>
              <a:t> from Sony gave presentations about Project ESSTRA. In the introduction, Namae-</a:t>
            </a:r>
            <a:r>
              <a:rPr lang="en-US" dirty="0" err="1"/>
              <a:t>san</a:t>
            </a:r>
            <a:r>
              <a:rPr lang="en-US" dirty="0"/>
              <a:t> referenced the OpenChain Standard:</a:t>
            </a:r>
            <a:br>
              <a:rPr lang="en-US" dirty="0"/>
            </a:br>
            <a:r>
              <a:rPr lang="en-US" dirty="0">
                <a:hlinkClick r:id="rId3"/>
              </a:rPr>
              <a:t>https://debconf25.debconf.org/talks/118-project-esstra-a-software-suite-to-enhance-software-transparency-and-traceability-in-the-software-supply-chain/</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There is a recording here:</a:t>
            </a:r>
            <a:br>
              <a:rPr lang="en-US" dirty="0"/>
            </a:br>
            <a:r>
              <a:rPr lang="en-US" dirty="0">
                <a:hlinkClick r:id="rId4"/>
              </a:rPr>
              <a:t>https://chuangtzu.ftp.acc.umu.se/pub/debian-meetings/2025/DebConf25/debconf25-156-project-esstra-a-software-suite-to-enhance-software-transparency-and-traceability-in-the-software-supply-chain.lq.webm</a:t>
            </a:r>
            <a:r>
              <a:rPr lang="en-US" dirty="0"/>
              <a:t> </a:t>
            </a:r>
          </a:p>
        </p:txBody>
      </p:sp>
      <p:pic>
        <p:nvPicPr>
          <p:cNvPr id="4" name="Picture 3" descr="A logo of a company&#10;&#10;AI-generated content may be incorrect.">
            <a:extLst>
              <a:ext uri="{FF2B5EF4-FFF2-40B4-BE49-F238E27FC236}">
                <a16:creationId xmlns:a16="http://schemas.microsoft.com/office/drawing/2014/main" id="{2A248D40-FB76-7C16-B0FE-5D4A48B55035}"/>
              </a:ext>
            </a:extLst>
          </p:cNvPr>
          <p:cNvPicPr>
            <a:picLocks noChangeAspect="1"/>
          </p:cNvPicPr>
          <p:nvPr/>
        </p:nvPicPr>
        <p:blipFill>
          <a:blip r:embed="rId5"/>
          <a:stretch>
            <a:fillRect/>
          </a:stretch>
        </p:blipFill>
        <p:spPr>
          <a:xfrm>
            <a:off x="7340022" y="1"/>
            <a:ext cx="1803978" cy="1143000"/>
          </a:xfrm>
          <a:prstGeom prst="rect">
            <a:avLst/>
          </a:prstGeom>
        </p:spPr>
      </p:pic>
    </p:spTree>
    <p:extLst>
      <p:ext uri="{BB962C8B-B14F-4D97-AF65-F5344CB8AC3E}">
        <p14:creationId xmlns:p14="http://schemas.microsoft.com/office/powerpoint/2010/main" val="675352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8085A31F-CB46-370F-D020-7DFA0A217DE2}"/>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E2E0504E-8023-C9F7-0151-8D36D671D1A4}"/>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 New Documents for SBOM Quality</a:t>
            </a:r>
          </a:p>
        </p:txBody>
      </p:sp>
      <p:sp>
        <p:nvSpPr>
          <p:cNvPr id="158" name="Google Shape;158;p25">
            <a:extLst>
              <a:ext uri="{FF2B5EF4-FFF2-40B4-BE49-F238E27FC236}">
                <a16:creationId xmlns:a16="http://schemas.microsoft.com/office/drawing/2014/main" id="{D80237B0-87A2-A763-FC9F-3570CC818296}"/>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err="1"/>
              <a:t>Haksung</a:t>
            </a:r>
            <a:r>
              <a:rPr lang="en-US" dirty="0"/>
              <a:t> Jang, Chair of the OpenChain Korea Work Group, has contributed two major documents to help with SBOM Quality!</a:t>
            </a:r>
          </a:p>
          <a:p>
            <a:pPr marL="342900" lvl="0">
              <a:spcAft>
                <a:spcPts val="1200"/>
              </a:spcAft>
              <a:buFont typeface="+mj-lt"/>
              <a:buAutoNum type="arabicPeriod"/>
            </a:pPr>
            <a:r>
              <a:rPr lang="en-US" dirty="0"/>
              <a:t>The Telco SBOM Guide 1.1 in Korean:</a:t>
            </a:r>
            <a:br>
              <a:rPr lang="en-US" dirty="0"/>
            </a:br>
            <a:r>
              <a:rPr lang="en-US" dirty="0">
                <a:hlinkClick r:id="rId3"/>
              </a:rPr>
              <a:t>https://github.com/OpenChain-Project/Telco-WG/blob/main/OpenChain-Telco-SBOM-Guide_KR.md</a:t>
            </a:r>
            <a:r>
              <a:rPr lang="en-US" dirty="0"/>
              <a:t> </a:t>
            </a:r>
          </a:p>
          <a:p>
            <a:pPr marL="342900" lvl="0">
              <a:spcAft>
                <a:spcPts val="1200"/>
              </a:spcAft>
              <a:buFont typeface="+mj-lt"/>
              <a:buAutoNum type="arabicPeriod"/>
            </a:pPr>
            <a:r>
              <a:rPr lang="en-US" dirty="0"/>
              <a:t>A Handbook for Software Supply Chain Security in the Telco Industry:</a:t>
            </a:r>
            <a:br>
              <a:rPr lang="en-US" dirty="0"/>
            </a:br>
            <a:r>
              <a:rPr lang="en-US" dirty="0">
                <a:hlinkClick r:id="rId4"/>
              </a:rPr>
              <a:t>https://openchain-project.github.io/OpenChain-KWG/en/guide/telco_sbom/</a:t>
            </a:r>
            <a:r>
              <a:rPr lang="en-US" dirty="0"/>
              <a:t> </a:t>
            </a:r>
          </a:p>
        </p:txBody>
      </p:sp>
      <p:pic>
        <p:nvPicPr>
          <p:cNvPr id="3" name="Picture 2" descr="A person speaking into a microphone&#10;&#10;AI-generated content may be incorrect.">
            <a:extLst>
              <a:ext uri="{FF2B5EF4-FFF2-40B4-BE49-F238E27FC236}">
                <a16:creationId xmlns:a16="http://schemas.microsoft.com/office/drawing/2014/main" id="{B2FE9E47-DA34-B146-4061-0AA903877D42}"/>
              </a:ext>
            </a:extLst>
          </p:cNvPr>
          <p:cNvPicPr>
            <a:picLocks noChangeAspect="1"/>
          </p:cNvPicPr>
          <p:nvPr/>
        </p:nvPicPr>
        <p:blipFill>
          <a:blip r:embed="rId5"/>
          <a:stretch>
            <a:fillRect/>
          </a:stretch>
        </p:blipFill>
        <p:spPr>
          <a:xfrm>
            <a:off x="7879976" y="1"/>
            <a:ext cx="1264024" cy="1264024"/>
          </a:xfrm>
          <a:prstGeom prst="rect">
            <a:avLst/>
          </a:prstGeom>
        </p:spPr>
      </p:pic>
    </p:spTree>
    <p:extLst>
      <p:ext uri="{BB962C8B-B14F-4D97-AF65-F5344CB8AC3E}">
        <p14:creationId xmlns:p14="http://schemas.microsoft.com/office/powerpoint/2010/main" val="200577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8A461D82-33EB-20D8-449C-83A718F93E19}"/>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D45F7278-1BC8-DCB9-C038-EB14EB4A33D4}"/>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Comments on the term "SBOM Document”</a:t>
            </a:r>
          </a:p>
        </p:txBody>
      </p:sp>
      <p:sp>
        <p:nvSpPr>
          <p:cNvPr id="158" name="Google Shape;158;p25">
            <a:extLst>
              <a:ext uri="{FF2B5EF4-FFF2-40B4-BE49-F238E27FC236}">
                <a16:creationId xmlns:a16="http://schemas.microsoft.com/office/drawing/2014/main" id="{3BB4BA7A-14EF-C7B4-DD1A-153A14A6BA5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Jari San provided some comments on the term "SBOM Document," and I am currently organizing my thoughts on this.</a:t>
            </a:r>
          </a:p>
          <a:p>
            <a:pPr marL="0" lvl="0" indent="0" algn="l" rtl="0">
              <a:spcBef>
                <a:spcPts val="0"/>
              </a:spcBef>
              <a:spcAft>
                <a:spcPts val="1200"/>
              </a:spcAft>
              <a:buNone/>
            </a:pPr>
            <a:r>
              <a:rPr lang="en-US" dirty="0"/>
              <a:t>I have summarized what it means to focus on SBOM Document Quality and would like to hear the participants' opinions on it.</a:t>
            </a:r>
          </a:p>
          <a:p>
            <a:pPr marL="0" lvl="0" indent="0" algn="l" rtl="0">
              <a:spcBef>
                <a:spcPts val="0"/>
              </a:spcBef>
              <a:spcAft>
                <a:spcPts val="1200"/>
              </a:spcAft>
              <a:buNone/>
            </a:pPr>
            <a:r>
              <a:rPr lang="en-US" dirty="0"/>
              <a:t>(Please refer to "1. Scope" below)</a:t>
            </a:r>
          </a:p>
          <a:p>
            <a:pPr marL="0" lvl="0" indent="0" algn="l" rtl="0">
              <a:spcBef>
                <a:spcPts val="0"/>
              </a:spcBef>
              <a:spcAft>
                <a:spcPts val="1200"/>
              </a:spcAft>
              <a:buNone/>
            </a:pPr>
            <a:r>
              <a:rPr lang="en-US" dirty="0">
                <a:hlinkClick r:id="rId3"/>
              </a:rPr>
              <a:t>https://docs.google.com/document/d/1iuXX8j10N70dfce1-CZFWhW6S2jEqc--flcCgXMMdjg/edit?usp=sharing</a:t>
            </a:r>
            <a:r>
              <a:rPr lang="en-US" dirty="0"/>
              <a:t> </a:t>
            </a:r>
            <a:endParaRPr dirty="0"/>
          </a:p>
        </p:txBody>
      </p:sp>
    </p:spTree>
    <p:extLst>
      <p:ext uri="{BB962C8B-B14F-4D97-AF65-F5344CB8AC3E}">
        <p14:creationId xmlns:p14="http://schemas.microsoft.com/office/powerpoint/2010/main" val="1166799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3BF143E8-C11F-9E51-D50E-792A8BB4B5BB}"/>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A8C5C959-EEC6-2B4E-87BF-28FBA1727A37}"/>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dirty="0"/>
              <a:t>Who should create SBOMs and how they can be created</a:t>
            </a:r>
          </a:p>
        </p:txBody>
      </p:sp>
      <p:sp>
        <p:nvSpPr>
          <p:cNvPr id="158" name="Google Shape;158;p25">
            <a:extLst>
              <a:ext uri="{FF2B5EF4-FFF2-40B4-BE49-F238E27FC236}">
                <a16:creationId xmlns:a16="http://schemas.microsoft.com/office/drawing/2014/main" id="{746824B4-512B-33B1-D566-F22B2B7643E3}"/>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Owada San will introduce who should create SBOMs and how they can be created within the software supply chain.</a:t>
            </a:r>
          </a:p>
          <a:p>
            <a:pPr marL="0" lvl="0" indent="0" algn="l" rtl="0">
              <a:spcBef>
                <a:spcPts val="0"/>
              </a:spcBef>
              <a:spcAft>
                <a:spcPts val="1200"/>
              </a:spcAft>
              <a:buNone/>
            </a:pPr>
            <a:r>
              <a:rPr lang="en-US" dirty="0">
                <a:hlinkClick r:id="rId3"/>
              </a:rPr>
              <a:t>https://docs.google.com/presentation/d/1T0mifMjTbiOoxPMv-04rHV42mcRw9SSQocAq1USgEZg/edit?usp=sharing</a:t>
            </a:r>
            <a:r>
              <a:rPr lang="en-US" dirty="0"/>
              <a:t> </a:t>
            </a:r>
            <a:endParaRPr dirty="0"/>
          </a:p>
        </p:txBody>
      </p:sp>
    </p:spTree>
    <p:extLst>
      <p:ext uri="{BB962C8B-B14F-4D97-AF65-F5344CB8AC3E}">
        <p14:creationId xmlns:p14="http://schemas.microsoft.com/office/powerpoint/2010/main" val="1935517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C42AC498-2EB8-F780-3DD4-A309BE095F59}"/>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46EDB06A-E829-F8D3-804F-FAF5CB3115EC}"/>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Key points regarding security considerations</a:t>
            </a:r>
          </a:p>
        </p:txBody>
      </p:sp>
      <p:sp>
        <p:nvSpPr>
          <p:cNvPr id="158" name="Google Shape;158;p25">
            <a:extLst>
              <a:ext uri="{FF2B5EF4-FFF2-40B4-BE49-F238E27FC236}">
                <a16:creationId xmlns:a16="http://schemas.microsoft.com/office/drawing/2014/main" id="{D1EE1456-A87A-5B07-7520-90399AC8DFBB}"/>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err="1"/>
              <a:t>Hosomi</a:t>
            </a:r>
            <a:r>
              <a:rPr lang="en-US" dirty="0"/>
              <a:t> San has summarized key points regarding security considerations, which will also be presented.</a:t>
            </a:r>
          </a:p>
          <a:p>
            <a:pPr marL="0" lvl="0" indent="0" algn="l" rtl="0">
              <a:spcBef>
                <a:spcPts val="0"/>
              </a:spcBef>
              <a:spcAft>
                <a:spcPts val="1200"/>
              </a:spcAft>
              <a:buNone/>
            </a:pPr>
            <a:r>
              <a:rPr lang="en-US" dirty="0">
                <a:hlinkClick r:id="rId3"/>
              </a:rPr>
              <a:t>https://openchain-japanwg.slack.com/files/UDCGE1C92/F097E8XP6QZ/issues_on_vuln_mgmt.pptx</a:t>
            </a:r>
            <a:r>
              <a:rPr lang="en-US" dirty="0"/>
              <a:t> </a:t>
            </a:r>
          </a:p>
        </p:txBody>
      </p:sp>
    </p:spTree>
    <p:extLst>
      <p:ext uri="{BB962C8B-B14F-4D97-AF65-F5344CB8AC3E}">
        <p14:creationId xmlns:p14="http://schemas.microsoft.com/office/powerpoint/2010/main" val="1076207477"/>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731</Words>
  <Application>Microsoft Macintosh PowerPoint</Application>
  <PresentationFormat>On-screen Show (16:9)</PresentationFormat>
  <Paragraphs>40</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Roboto</vt:lpstr>
      <vt:lpstr>Arial</vt:lpstr>
      <vt:lpstr>Open Sans Medium</vt:lpstr>
      <vt:lpstr>Josefin Sans</vt:lpstr>
      <vt:lpstr>Roboto Slab Light</vt:lpstr>
      <vt:lpstr>Linux Foundation EU Theme 2023</vt:lpstr>
      <vt:lpstr>OpenChain SBOM Study Group</vt:lpstr>
      <vt:lpstr>Anti-Trust Policy Notice</vt:lpstr>
      <vt:lpstr>Agenda</vt:lpstr>
      <vt:lpstr>News – New Documents for SBOM Quality</vt:lpstr>
      <vt:lpstr>News – OpenChain @ Debian Conf 25</vt:lpstr>
      <vt:lpstr>News – New Documents for SBOM Quality</vt:lpstr>
      <vt:lpstr>Comments on the term "SBOM Document”</vt:lpstr>
      <vt:lpstr>Who should create SBOMs and how they can be created</vt:lpstr>
      <vt:lpstr>Key points regarding security considerations</vt:lpstr>
      <vt:lpstr>PowerPoint Presentation</vt:lpstr>
      <vt:lpstr>Allan Friedman Leaving CISA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13</cp:revision>
  <dcterms:modified xsi:type="dcterms:W3CDTF">2025-07-23T04:39:02Z</dcterms:modified>
</cp:coreProperties>
</file>