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75" r:id="rId7"/>
    <p:sldId id="277" r:id="rId8"/>
    <p:sldId id="278" r:id="rId9"/>
    <p:sldId id="276" r:id="rId10"/>
  </p:sldIdLst>
  <p:sldSz cx="9144000" cy="5143500" type="screen16x9"/>
  <p:notesSz cx="6858000" cy="9144000"/>
  <p:embeddedFontLst>
    <p:embeddedFont>
      <p:font typeface="Open Sans Medium"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Slab Light" panose="020F030202020403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p:cViewPr varScale="1">
        <p:scale>
          <a:sx n="161" d="100"/>
          <a:sy n="161" d="100"/>
        </p:scale>
        <p:origin x="784" y="20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6033B91E-AB79-19E7-D4A8-F77B64BFBC93}"/>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B4B4956-5036-8422-CBAF-0F44F140867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6370ED1-F2DC-4A70-34B5-C53F8813B08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5447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A368FA06-F3AC-976C-A092-D9288494E3D8}"/>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D369177-83C1-6651-DF77-302109F018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865DC56A-CB44-67DD-0617-D530CFB3E6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791955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7D4DC5B-EE82-9C6E-AD67-E29B0ACD5F50}"/>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E01FFF29-A625-1286-3ADC-18E67FA3EB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D4C2F3FC-30E3-4B35-DE3B-98AD06A29D3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11574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27664A61-E567-3C3E-B974-4FB3DB431C26}"/>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8D0AD7B-68EF-E286-968D-7EFF107D9AE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68173995-2D60-506B-36C2-CF0BD587D2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6095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F7A0EA89-CD0E-190C-9732-36A3B266AF81}"/>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BCE95794-A061-D535-38F6-DDF12FCFC8F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C19561F8-F3AA-E26E-0013-08AFF31535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7651167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extLst>
      <p:ext uri="{BB962C8B-B14F-4D97-AF65-F5344CB8AC3E}">
        <p14:creationId xmlns:p14="http://schemas.microsoft.com/office/powerpoint/2010/main" val="211940454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5" r:id="rId5"/>
    <p:sldLayoutId id="2147483666"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hubs.la/Q031H2V_0"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hubs.la/Q031H12h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hubs.la/Q031H0dQ0"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tinyurl.com/358s8smy" TargetMode="External"/><Relationship Id="rId4" Type="http://schemas.openxmlformats.org/officeDocument/2006/relationships/hyperlink" Target="https://tinyurl.com/5n7bja9d"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088" y="821413"/>
            <a:ext cx="5533500" cy="18945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OpenChain Monthly Specification and Education Call</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North America / Europe – 2025-01-08</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Overview</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lnSpcReduction="10000"/>
          </a:bodyPr>
          <a:lstStyle/>
          <a:p>
            <a:pPr marL="0" lvl="0" indent="0" algn="l" rtl="0">
              <a:spcBef>
                <a:spcPts val="0"/>
              </a:spcBef>
              <a:spcAft>
                <a:spcPts val="1200"/>
              </a:spcAft>
              <a:buNone/>
            </a:pPr>
            <a:r>
              <a:rPr lang="en-US" dirty="0"/>
              <a:t>On this call we will be focusing on two topic areas:</a:t>
            </a:r>
          </a:p>
          <a:p>
            <a:pPr marL="342900" lvl="0" algn="l" rtl="0">
              <a:spcBef>
                <a:spcPts val="0"/>
              </a:spcBef>
              <a:spcAft>
                <a:spcPts val="1200"/>
              </a:spcAft>
              <a:buFont typeface="+mj-lt"/>
              <a:buAutoNum type="arabicPeriod"/>
            </a:pPr>
            <a:r>
              <a:rPr lang="en-US" dirty="0"/>
              <a:t>The OpenChain Specification Work Group Activities</a:t>
            </a:r>
          </a:p>
          <a:p>
            <a:pPr marL="342900" lvl="0" algn="l" rtl="0">
              <a:spcBef>
                <a:spcPts val="0"/>
              </a:spcBef>
              <a:spcAft>
                <a:spcPts val="1200"/>
              </a:spcAft>
              <a:buFont typeface="+mj-lt"/>
              <a:buAutoNum type="arabicPeriod"/>
            </a:pPr>
            <a:r>
              <a:rPr lang="en-US" dirty="0"/>
              <a:t>The OpenChain Education Work Group Activities</a:t>
            </a:r>
          </a:p>
          <a:p>
            <a:pPr marL="0" lvl="0" indent="0" algn="l" rtl="0">
              <a:spcBef>
                <a:spcPts val="0"/>
              </a:spcBef>
              <a:spcAft>
                <a:spcPts val="1200"/>
              </a:spcAft>
              <a:buNone/>
            </a:pPr>
            <a:r>
              <a:rPr lang="en-US" dirty="0"/>
              <a:t>And we will continue with:</a:t>
            </a:r>
          </a:p>
          <a:p>
            <a:pPr marL="342900" lvl="0" algn="l" rtl="0">
              <a:spcBef>
                <a:spcPts val="0"/>
              </a:spcBef>
              <a:spcAft>
                <a:spcPts val="1200"/>
              </a:spcAft>
              <a:buFont typeface="+mj-lt"/>
              <a:buAutoNum type="arabicPeriod"/>
            </a:pPr>
            <a:r>
              <a:rPr lang="en-US" dirty="0"/>
              <a:t>Other Items</a:t>
            </a:r>
          </a:p>
          <a:p>
            <a:pPr marL="342900" lvl="0" algn="l" rtl="0">
              <a:spcBef>
                <a:spcPts val="0"/>
              </a:spcBef>
              <a:spcAft>
                <a:spcPts val="1200"/>
              </a:spcAft>
              <a:buFont typeface="+mj-lt"/>
              <a:buAutoNum type="arabicPeriod"/>
            </a:pPr>
            <a:r>
              <a:rPr lang="en-US" dirty="0"/>
              <a:t>Any Other Business?</a:t>
            </a:r>
          </a:p>
          <a:p>
            <a:pPr marL="342900" lvl="0" algn="l" rtl="0">
              <a:spcBef>
                <a:spcPts val="0"/>
              </a:spcBef>
              <a:spcAft>
                <a:spcPts val="1200"/>
              </a:spcAft>
              <a:buFont typeface="+mj-lt"/>
              <a:buAutoNum type="arabicPeriod"/>
            </a:pPr>
            <a:r>
              <a:rPr lang="en-US" dirty="0"/>
              <a:t>Close of Meeting</a:t>
            </a: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1E0EA0FF-0C5B-A866-943F-C4A7EEB6CF6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7D6835F6-DAE9-C6B7-81C2-554D68CD1B5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Specification</a:t>
            </a:r>
            <a:endParaRPr dirty="0"/>
          </a:p>
        </p:txBody>
      </p:sp>
      <p:sp>
        <p:nvSpPr>
          <p:cNvPr id="158" name="Google Shape;158;p25">
            <a:extLst>
              <a:ext uri="{FF2B5EF4-FFF2-40B4-BE49-F238E27FC236}">
                <a16:creationId xmlns:a16="http://schemas.microsoft.com/office/drawing/2014/main" id="{FEC3ED3B-F8D0-ECAF-AFEA-592476B1FD0B}"/>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The end of the comment period for proposed updates to ISO/IEC 5230 and ISO/IEC 18974 (2024-06-19 ~ Ending 2024-12-19) [1]</a:t>
            </a:r>
          </a:p>
          <a:p>
            <a:pPr marL="342900" lvl="0" algn="l" rtl="0">
              <a:spcBef>
                <a:spcPts val="0"/>
              </a:spcBef>
              <a:spcAft>
                <a:spcPts val="1200"/>
              </a:spcAft>
              <a:buFont typeface="+mj-lt"/>
              <a:buAutoNum type="arabicPeriod"/>
            </a:pPr>
            <a:r>
              <a:rPr lang="en-US" dirty="0"/>
              <a:t>What happens next in the three-month Freeze Period [2]</a:t>
            </a:r>
          </a:p>
          <a:p>
            <a:pPr marL="342900" lvl="0" algn="l" rtl="0">
              <a:spcBef>
                <a:spcPts val="0"/>
              </a:spcBef>
              <a:spcAft>
                <a:spcPts val="1200"/>
              </a:spcAft>
              <a:buFont typeface="+mj-lt"/>
              <a:buAutoNum type="arabicPeriod"/>
            </a:pPr>
            <a:r>
              <a:rPr lang="en-US" dirty="0"/>
              <a:t>What to expect from the Steering Committee meeting to review the Specification Drafts on 2025-02-03 adjacent to the Q1 2025 Governing Board Meeting in Brussels</a:t>
            </a:r>
          </a:p>
          <a:p>
            <a:pPr marL="342900" lvl="0" algn="l" rtl="0">
              <a:spcBef>
                <a:spcPts val="0"/>
              </a:spcBef>
              <a:spcAft>
                <a:spcPts val="1200"/>
              </a:spcAft>
              <a:buFont typeface="+mj-lt"/>
              <a:buAutoNum type="arabicPeriod"/>
            </a:pPr>
            <a:r>
              <a:rPr lang="en-US" dirty="0"/>
              <a:t>What is happening with the separate ISO/IEC 5230 periodic review at ISO as it reaches five years of age, and what to expect next</a:t>
            </a:r>
          </a:p>
          <a:p>
            <a:pPr marL="342900" lvl="0" algn="l" rtl="0">
              <a:spcBef>
                <a:spcPts val="0"/>
              </a:spcBef>
              <a:spcAft>
                <a:spcPts val="1200"/>
              </a:spcAft>
              <a:buFont typeface="+mj-lt"/>
              <a:buAutoNum type="arabicPeriod"/>
            </a:pPr>
            <a:endParaRPr lang="en-US" dirty="0"/>
          </a:p>
          <a:p>
            <a:pPr marL="0" lvl="0" indent="0" algn="l" rtl="0">
              <a:spcBef>
                <a:spcPts val="0"/>
              </a:spcBef>
              <a:spcAft>
                <a:spcPts val="1200"/>
              </a:spcAft>
              <a:buNone/>
            </a:pPr>
            <a:endParaRPr dirty="0"/>
          </a:p>
        </p:txBody>
      </p:sp>
      <p:sp>
        <p:nvSpPr>
          <p:cNvPr id="2" name="Google Shape;158;p25">
            <a:extLst>
              <a:ext uri="{FF2B5EF4-FFF2-40B4-BE49-F238E27FC236}">
                <a16:creationId xmlns:a16="http://schemas.microsoft.com/office/drawing/2014/main" id="{A5564BD4-435C-36C6-99A3-9E21B0403232}"/>
              </a:ext>
            </a:extLst>
          </p:cNvPr>
          <p:cNvSpPr txBox="1">
            <a:spLocks/>
          </p:cNvSpPr>
          <p:nvPr/>
        </p:nvSpPr>
        <p:spPr>
          <a:xfrm>
            <a:off x="2385203" y="4286272"/>
            <a:ext cx="4373593" cy="638355"/>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dirty="0"/>
              <a:t>[1] </a:t>
            </a:r>
            <a:r>
              <a:rPr lang="en-US" dirty="0">
                <a:hlinkClick r:id="rId3"/>
              </a:rPr>
              <a:t>https://hubs.la/Q031H2V_0</a:t>
            </a:r>
            <a:br>
              <a:rPr lang="en-US" dirty="0"/>
            </a:br>
            <a:r>
              <a:rPr lang="en-US" dirty="0"/>
              <a:t>[2] </a:t>
            </a:r>
            <a:r>
              <a:rPr lang="en-US" dirty="0">
                <a:hlinkClick r:id="rId4"/>
              </a:rPr>
              <a:t>https://hubs.la/Q031H12h0</a:t>
            </a:r>
            <a:r>
              <a:rPr lang="en-US" dirty="0"/>
              <a:t> </a:t>
            </a:r>
          </a:p>
        </p:txBody>
      </p:sp>
    </p:spTree>
    <p:extLst>
      <p:ext uri="{BB962C8B-B14F-4D97-AF65-F5344CB8AC3E}">
        <p14:creationId xmlns:p14="http://schemas.microsoft.com/office/powerpoint/2010/main" val="28599635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708F0DD-EC2A-2C5E-57C1-1952A0041FD5}"/>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F827C4-E148-8968-06A5-323002C07F2A}"/>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Education</a:t>
            </a:r>
            <a:endParaRPr dirty="0"/>
          </a:p>
        </p:txBody>
      </p:sp>
      <p:sp>
        <p:nvSpPr>
          <p:cNvPr id="158" name="Google Shape;158;p25">
            <a:extLst>
              <a:ext uri="{FF2B5EF4-FFF2-40B4-BE49-F238E27FC236}">
                <a16:creationId xmlns:a16="http://schemas.microsoft.com/office/drawing/2014/main" id="{2EC20167-9D68-D39A-EAEC-F3F66F47E8DC}"/>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Today we are covering:</a:t>
            </a:r>
          </a:p>
          <a:p>
            <a:pPr marL="342900" lvl="0" algn="l" rtl="0">
              <a:spcBef>
                <a:spcPts val="0"/>
              </a:spcBef>
              <a:spcAft>
                <a:spcPts val="1200"/>
              </a:spcAft>
              <a:buFont typeface="+mj-lt"/>
              <a:buAutoNum type="arabicPeriod"/>
            </a:pPr>
            <a:r>
              <a:rPr lang="en-US" dirty="0"/>
              <a:t>What happens next with the OpenChain Explainer Series - Documents (Release) and Videos (Beta) [3]</a:t>
            </a:r>
          </a:p>
          <a:p>
            <a:pPr marL="342900" lvl="0" algn="l" rtl="0">
              <a:spcBef>
                <a:spcPts val="0"/>
              </a:spcBef>
              <a:spcAft>
                <a:spcPts val="1200"/>
              </a:spcAft>
              <a:buFont typeface="+mj-lt"/>
              <a:buAutoNum type="arabicPeriod"/>
            </a:pPr>
            <a:r>
              <a:rPr lang="en-US" dirty="0"/>
              <a:t>The status of the Capability Model and what to expect next [4]</a:t>
            </a:r>
          </a:p>
          <a:p>
            <a:pPr marL="342900" lvl="0" algn="l" rtl="0">
              <a:spcBef>
                <a:spcPts val="0"/>
              </a:spcBef>
              <a:spcAft>
                <a:spcPts val="1200"/>
              </a:spcAft>
              <a:buFont typeface="+mj-lt"/>
              <a:buAutoNum type="arabicPeriod"/>
            </a:pPr>
            <a:r>
              <a:rPr lang="en-US" dirty="0"/>
              <a:t>A proposal to consider where we can go with online training for ISO/IEC 5230 (LFC 193 and LFC 194 refresh with LF Training?) and ISO/IEC 18974 (New LFC courses with LF Training?)</a:t>
            </a:r>
          </a:p>
          <a:p>
            <a:pPr marL="0" lvl="0" indent="0" algn="l" rtl="0">
              <a:spcBef>
                <a:spcPts val="0"/>
              </a:spcBef>
              <a:spcAft>
                <a:spcPts val="1200"/>
              </a:spcAft>
              <a:buNone/>
            </a:pPr>
            <a:endParaRPr dirty="0"/>
          </a:p>
        </p:txBody>
      </p:sp>
      <p:sp>
        <p:nvSpPr>
          <p:cNvPr id="2" name="Google Shape;158;p25">
            <a:extLst>
              <a:ext uri="{FF2B5EF4-FFF2-40B4-BE49-F238E27FC236}">
                <a16:creationId xmlns:a16="http://schemas.microsoft.com/office/drawing/2014/main" id="{61A6D1F8-C8E3-D35D-3FED-B1432C99C8F4}"/>
              </a:ext>
            </a:extLst>
          </p:cNvPr>
          <p:cNvSpPr txBox="1">
            <a:spLocks/>
          </p:cNvSpPr>
          <p:nvPr/>
        </p:nvSpPr>
        <p:spPr>
          <a:xfrm>
            <a:off x="2385203" y="4286272"/>
            <a:ext cx="4373593" cy="638355"/>
          </a:xfrm>
          <a:prstGeom prst="rect">
            <a:avLst/>
          </a:prstGeom>
          <a:noFill/>
          <a:ln>
            <a:noFill/>
          </a:ln>
        </p:spPr>
        <p:txBody>
          <a:bodyPr spcFirstLastPara="1" wrap="square" lIns="91425" tIns="91425" rIns="91425" bIns="91425" anchor="t" anchorCtr="0">
            <a:normAutofit fontScale="475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Medium"/>
              <a:buChar char="●"/>
              <a:defRPr sz="1800" b="0" i="0" u="none" strike="noStrike" cap="none">
                <a:solidFill>
                  <a:schemeClr val="dk2"/>
                </a:solidFill>
                <a:latin typeface="Open Sans Medium"/>
                <a:ea typeface="Open Sans Medium"/>
                <a:cs typeface="Open Sans Medium"/>
                <a:sym typeface="Open Sans Medium"/>
              </a:defRPr>
            </a:lvl1pPr>
            <a:lvl2pPr marL="914400" marR="0" lvl="1"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2pPr>
            <a:lvl3pPr marL="1371600" marR="0" lvl="2"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3pPr>
            <a:lvl4pPr marL="1828800" marR="0" lvl="3"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4pPr>
            <a:lvl5pPr marL="2286000" marR="0" lvl="4"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5pPr>
            <a:lvl6pPr marL="2743200" marR="0" lvl="5"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6pPr>
            <a:lvl7pPr marL="3200400" marR="0" lvl="6"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7pPr>
            <a:lvl8pPr marL="3657600" marR="0" lvl="7"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8pPr>
            <a:lvl9pPr marL="4114800" marR="0" lvl="8" indent="-317500" algn="l" rtl="0">
              <a:lnSpc>
                <a:spcPct val="115000"/>
              </a:lnSpc>
              <a:spcBef>
                <a:spcPts val="0"/>
              </a:spcBef>
              <a:spcAft>
                <a:spcPts val="0"/>
              </a:spcAft>
              <a:buClr>
                <a:schemeClr val="dk2"/>
              </a:buClr>
              <a:buSzPts val="1400"/>
              <a:buFont typeface="Open Sans Medium"/>
              <a:buChar char="■"/>
              <a:defRPr sz="1400" b="0" i="0" u="none" strike="noStrike" cap="none">
                <a:solidFill>
                  <a:schemeClr val="dk2"/>
                </a:solidFill>
                <a:latin typeface="Open Sans Medium"/>
                <a:ea typeface="Open Sans Medium"/>
                <a:cs typeface="Open Sans Medium"/>
                <a:sym typeface="Open Sans Medium"/>
              </a:defRPr>
            </a:lvl9pPr>
          </a:lstStyle>
          <a:p>
            <a:pPr marL="0" indent="0" algn="ctr">
              <a:lnSpc>
                <a:spcPct val="120000"/>
              </a:lnSpc>
              <a:spcAft>
                <a:spcPts val="1200"/>
              </a:spcAft>
              <a:buFont typeface="Open Sans Medium"/>
              <a:buNone/>
            </a:pPr>
            <a:r>
              <a:rPr lang="en-US" dirty="0"/>
              <a:t>[3] </a:t>
            </a:r>
            <a:r>
              <a:rPr lang="en-US" dirty="0">
                <a:hlinkClick r:id="rId3"/>
              </a:rPr>
              <a:t>https://hubs.la/Q031H0dQ0</a:t>
            </a:r>
            <a:r>
              <a:rPr lang="en-US" dirty="0"/>
              <a:t> (YouTube: </a:t>
            </a:r>
            <a:r>
              <a:rPr lang="en-US" dirty="0">
                <a:hlinkClick r:id="rId4"/>
              </a:rPr>
              <a:t>https://tinyurl.com/5n7bja9d</a:t>
            </a:r>
            <a:r>
              <a:rPr lang="en-US" dirty="0"/>
              <a:t>)</a:t>
            </a:r>
            <a:br>
              <a:rPr lang="en-US" dirty="0"/>
            </a:br>
            <a:r>
              <a:rPr lang="en-US" dirty="0"/>
              <a:t>[4] </a:t>
            </a:r>
            <a:r>
              <a:rPr lang="en-US" dirty="0">
                <a:hlinkClick r:id="rId5"/>
              </a:rPr>
              <a:t>https://tinyurl.com/358s8smy</a:t>
            </a:r>
            <a:r>
              <a:rPr lang="en-US" dirty="0"/>
              <a:t> </a:t>
            </a:r>
          </a:p>
        </p:txBody>
      </p:sp>
    </p:spTree>
    <p:extLst>
      <p:ext uri="{BB962C8B-B14F-4D97-AF65-F5344CB8AC3E}">
        <p14:creationId xmlns:p14="http://schemas.microsoft.com/office/powerpoint/2010/main" val="16386415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B98A64CE-2882-170A-25B3-AD266F70247C}"/>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FBC0D56-AD9A-65DF-4B2F-ED5212B0CB1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Other Items</a:t>
            </a:r>
            <a:endParaRPr dirty="0"/>
          </a:p>
        </p:txBody>
      </p:sp>
      <p:sp>
        <p:nvSpPr>
          <p:cNvPr id="158" name="Google Shape;158;p25">
            <a:extLst>
              <a:ext uri="{FF2B5EF4-FFF2-40B4-BE49-F238E27FC236}">
                <a16:creationId xmlns:a16="http://schemas.microsoft.com/office/drawing/2014/main" id="{61E560CE-E52B-3A1B-F33C-E2D5C9B9C4B1}"/>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1200"/>
              </a:spcAft>
              <a:buNone/>
            </a:pPr>
            <a:r>
              <a:rPr lang="en-US" dirty="0"/>
              <a:t>A note on the timing of the call, and sustainability:</a:t>
            </a:r>
          </a:p>
          <a:p>
            <a:pPr marL="0" lvl="0" indent="0" algn="l" rtl="0">
              <a:spcBef>
                <a:spcPts val="0"/>
              </a:spcBef>
              <a:spcAft>
                <a:spcPts val="1200"/>
              </a:spcAft>
              <a:buNone/>
            </a:pPr>
            <a:r>
              <a:rPr lang="en-US" dirty="0"/>
              <a:t>This call takes place between 01:30 and 02:30 in Japan to allow North American and European participants to collaborate. However, this makes it difficult for the General Manager to attend.</a:t>
            </a:r>
          </a:p>
          <a:p>
            <a:pPr marL="0" lvl="0" indent="0" algn="l" rtl="0">
              <a:spcBef>
                <a:spcPts val="0"/>
              </a:spcBef>
              <a:spcAft>
                <a:spcPts val="1200"/>
              </a:spcAft>
              <a:buNone/>
            </a:pPr>
            <a:r>
              <a:rPr lang="en-US" dirty="0"/>
              <a:t>There is a request to action one of two things:</a:t>
            </a:r>
          </a:p>
          <a:p>
            <a:pPr marL="342900" lvl="0" algn="l" rtl="0">
              <a:spcBef>
                <a:spcPts val="0"/>
              </a:spcBef>
              <a:spcAft>
                <a:spcPts val="1200"/>
              </a:spcAft>
              <a:buFont typeface="+mj-lt"/>
              <a:buAutoNum type="arabicPeriod"/>
            </a:pPr>
            <a:r>
              <a:rPr lang="en-US" dirty="0"/>
              <a:t>Move the meeting to a North America / Asia schedule, complementary with the other OpenChain Monthly Specification and Education Call (Europe / Asia) on 3</a:t>
            </a:r>
            <a:r>
              <a:rPr lang="en-US" baseline="30000" dirty="0"/>
              <a:t>rd</a:t>
            </a:r>
            <a:r>
              <a:rPr lang="en-US" dirty="0"/>
              <a:t> Wednesdays or</a:t>
            </a:r>
          </a:p>
          <a:p>
            <a:pPr marL="342900">
              <a:spcAft>
                <a:spcPts val="1200"/>
              </a:spcAft>
              <a:buFont typeface="+mj-lt"/>
              <a:buAutoNum type="arabicPeriod"/>
            </a:pPr>
            <a:r>
              <a:rPr lang="en-US" dirty="0"/>
              <a:t>A community volunteer to run the meeting on a regular basis</a:t>
            </a:r>
          </a:p>
          <a:p>
            <a:pPr marL="342900" lvl="0" algn="l" rtl="0">
              <a:spcBef>
                <a:spcPts val="0"/>
              </a:spcBef>
              <a:spcAft>
                <a:spcPts val="1200"/>
              </a:spcAft>
              <a:buFont typeface="+mj-lt"/>
              <a:buAutoNum type="arabicPeriod"/>
            </a:pPr>
            <a:endParaRPr dirty="0"/>
          </a:p>
        </p:txBody>
      </p:sp>
    </p:spTree>
    <p:extLst>
      <p:ext uri="{BB962C8B-B14F-4D97-AF65-F5344CB8AC3E}">
        <p14:creationId xmlns:p14="http://schemas.microsoft.com/office/powerpoint/2010/main" val="3469514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A20EB716-53A4-A08C-DB3C-D462F94EB7B8}"/>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E401327E-432B-BD29-3024-1EB8C7560617}"/>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Any Other Business?</a:t>
            </a:r>
            <a:endParaRPr dirty="0"/>
          </a:p>
        </p:txBody>
      </p:sp>
      <p:sp>
        <p:nvSpPr>
          <p:cNvPr id="158" name="Google Shape;158;p25">
            <a:extLst>
              <a:ext uri="{FF2B5EF4-FFF2-40B4-BE49-F238E27FC236}">
                <a16:creationId xmlns:a16="http://schemas.microsoft.com/office/drawing/2014/main" id="{0B08363E-F4C4-76C2-49F0-26B968EAF60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You may raise other items here.</a:t>
            </a:r>
            <a:endParaRPr dirty="0"/>
          </a:p>
        </p:txBody>
      </p:sp>
    </p:spTree>
    <p:extLst>
      <p:ext uri="{BB962C8B-B14F-4D97-AF65-F5344CB8AC3E}">
        <p14:creationId xmlns:p14="http://schemas.microsoft.com/office/powerpoint/2010/main" val="380118365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940D3C2C-3603-83EB-82FD-7EFFF5C107DB}"/>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361DA73B-F8EA-B55B-8D2D-AB8B6C7151EE}"/>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 – Close of Meeting</a:t>
            </a:r>
            <a:endParaRPr dirty="0"/>
          </a:p>
        </p:txBody>
      </p:sp>
      <p:sp>
        <p:nvSpPr>
          <p:cNvPr id="158" name="Google Shape;158;p25">
            <a:extLst>
              <a:ext uri="{FF2B5EF4-FFF2-40B4-BE49-F238E27FC236}">
                <a16:creationId xmlns:a16="http://schemas.microsoft.com/office/drawing/2014/main" id="{B9A0E488-EA28-4609-51C6-29CC254DF0A7}"/>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Thank you for attending.</a:t>
            </a:r>
            <a:endParaRPr dirty="0"/>
          </a:p>
        </p:txBody>
      </p:sp>
    </p:spTree>
    <p:extLst>
      <p:ext uri="{BB962C8B-B14F-4D97-AF65-F5344CB8AC3E}">
        <p14:creationId xmlns:p14="http://schemas.microsoft.com/office/powerpoint/2010/main" val="40222949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27E863-C982-5B28-EB69-021DF2D734B9}"/>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77CED73A-F741-A77D-642C-854629FE5E69}"/>
              </a:ext>
            </a:extLst>
          </p:cNvPr>
          <p:cNvSpPr>
            <a:spLocks noGrp="1"/>
          </p:cNvSpPr>
          <p:nvPr>
            <p:ph type="body" idx="1"/>
          </p:nvPr>
        </p:nvSpPr>
        <p:spPr/>
        <p:txBody>
          <a:bodyPr/>
          <a:lstStyle/>
          <a:p>
            <a:r>
              <a:rPr lang="en-US" dirty="0"/>
              <a:t>See you next time!</a:t>
            </a:r>
          </a:p>
        </p:txBody>
      </p:sp>
    </p:spTree>
    <p:extLst>
      <p:ext uri="{BB962C8B-B14F-4D97-AF65-F5344CB8AC3E}">
        <p14:creationId xmlns:p14="http://schemas.microsoft.com/office/powerpoint/2010/main" val="209367393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48</TotalTime>
  <Words>584</Words>
  <Application>Microsoft Macintosh PowerPoint</Application>
  <PresentationFormat>On-screen Show (16:9)</PresentationFormat>
  <Paragraphs>37</Paragraphs>
  <Slides>9</Slides>
  <Notes>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Open Sans Medium</vt:lpstr>
      <vt:lpstr>Arial</vt:lpstr>
      <vt:lpstr>Roboto Slab Light</vt:lpstr>
      <vt:lpstr>Roboto</vt:lpstr>
      <vt:lpstr>Linux Foundation EU Theme 2023</vt:lpstr>
      <vt:lpstr>OpenChain Monthly Specification and Education Call</vt:lpstr>
      <vt:lpstr>Anti-Trust Policy Notice</vt:lpstr>
      <vt:lpstr>Agenda - Overview</vt:lpstr>
      <vt:lpstr>Agenda - Specification</vt:lpstr>
      <vt:lpstr>Agenda - Education</vt:lpstr>
      <vt:lpstr>Agenda – Other Items</vt:lpstr>
      <vt:lpstr>Agenda – Any Other Business?</vt:lpstr>
      <vt:lpstr>Agenda – 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11</cp:revision>
  <dcterms:modified xsi:type="dcterms:W3CDTF">2025-01-08T15:06:24Z</dcterms:modified>
</cp:coreProperties>
</file>