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2"/>
  </p:notesMasterIdLst>
  <p:sldIdLst>
    <p:sldId id="257" r:id="rId2"/>
    <p:sldId id="269" r:id="rId3"/>
    <p:sldId id="263" r:id="rId4"/>
    <p:sldId id="272" r:id="rId5"/>
    <p:sldId id="279" r:id="rId6"/>
    <p:sldId id="273" r:id="rId7"/>
    <p:sldId id="275" r:id="rId8"/>
    <p:sldId id="277" r:id="rId9"/>
    <p:sldId id="278" r:id="rId10"/>
    <p:sldId id="276" r:id="rId11"/>
  </p:sldIdLst>
  <p:sldSz cx="9144000" cy="5143500" type="screen16x9"/>
  <p:notesSz cx="6858000" cy="9144000"/>
  <p:embeddedFontLst>
    <p:embeddedFont>
      <p:font typeface="Open Sans Medium" pitchFamily="2" charset="0"/>
      <p:regular r:id="rId13"/>
      <p:bold r:id="rId14"/>
      <p:italic r:id="rId15"/>
      <p:boldItalic r:id="rId16"/>
    </p:embeddedFont>
    <p:embeddedFont>
      <p:font typeface="Roboto" panose="02000000000000000000" pitchFamily="2" charset="0"/>
      <p:regular r:id="rId17"/>
      <p:bold r:id="rId18"/>
      <p:italic r:id="rId19"/>
      <p:boldItalic r:id="rId20"/>
    </p:embeddedFont>
    <p:embeddedFont>
      <p:font typeface="Roboto Slab Light" panose="020F0302020204030204" pitchFamily="3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43" d="100"/>
          <a:sy n="143" d="100"/>
        </p:scale>
        <p:origin x="1304" y="4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6033B91E-AB79-19E7-D4A8-F77B64BFBC93}"/>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5B4B4956-5036-8422-CBAF-0F44F14086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16370ED1-F2DC-4A70-34B5-C53F8813B0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447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04CEBA08-E691-41A6-0358-64E074B8C6BD}"/>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9D23D950-DD23-FBB0-86A8-D9549153D5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9A5B5C9B-932B-77DC-1CD1-2D31138DF1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8365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A368FA06-F3AC-976C-A092-D9288494E3D8}"/>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ED369177-83C1-6651-DF77-302109F018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865DC56A-CB44-67DD-0617-D530CFB3E6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9195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C7D4DC5B-EE82-9C6E-AD67-E29B0ACD5F50}"/>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E01FFF29-A625-1286-3ADC-18E67FA3EB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D4C2F3FC-30E3-4B35-DE3B-98AD06A29D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157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27664A61-E567-3C3E-B974-4FB3DB431C26}"/>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58D0AD7B-68EF-E286-968D-7EFF107D9A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68173995-2D60-506B-36C2-CF0BD587D2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095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F7A0EA89-CD0E-190C-9732-36A3B266AF81}"/>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BCE95794-A061-D535-38F6-DDF12FCFC8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C19561F8-F3AA-E26E-0013-08AFF31535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6511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preserve="1" userDrawn="1">
  <p:cSld name="1_Section 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311700" y="195036"/>
            <a:ext cx="1833659" cy="978539"/>
          </a:xfrm>
          <a:prstGeom prst="rect">
            <a:avLst/>
          </a:prstGeom>
        </p:spPr>
      </p:pic>
      <p:sp>
        <p:nvSpPr>
          <p:cNvPr id="3" name="Google Shape;108;p16">
            <a:extLst>
              <a:ext uri="{FF2B5EF4-FFF2-40B4-BE49-F238E27FC236}">
                <a16:creationId xmlns:a16="http://schemas.microsoft.com/office/drawing/2014/main" id="{1ABDD055-C1B2-2B1E-627F-269F51FD4149}"/>
              </a:ext>
            </a:extLst>
          </p:cNvPr>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4" name="Google Shape;109;p16">
            <a:extLst>
              <a:ext uri="{FF2B5EF4-FFF2-40B4-BE49-F238E27FC236}">
                <a16:creationId xmlns:a16="http://schemas.microsoft.com/office/drawing/2014/main" id="{2CD2649E-9AE8-C63F-FF4B-51E743DE543F}"/>
              </a:ext>
            </a:extLst>
          </p:cNvPr>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dirty="0"/>
          </a:p>
        </p:txBody>
      </p:sp>
    </p:spTree>
    <p:extLst>
      <p:ext uri="{BB962C8B-B14F-4D97-AF65-F5344CB8AC3E}">
        <p14:creationId xmlns:p14="http://schemas.microsoft.com/office/powerpoint/2010/main" val="838367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extLst>
      <p:ext uri="{BB962C8B-B14F-4D97-AF65-F5344CB8AC3E}">
        <p14:creationId xmlns:p14="http://schemas.microsoft.com/office/powerpoint/2010/main" val="21194045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8" r:id="rId3"/>
    <p:sldLayoutId id="2147483659" r:id="rId4"/>
    <p:sldLayoutId id="2147483665" r:id="rId5"/>
    <p:sldLayoutId id="214748366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hubs.la/Q031H12h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openchainproject.org/news/2025/01/31/the-openchain-capability-model-reaches-general-releas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openchainproject.org/news/2025/01/31/the-openchain-explainers-reach-general-releas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088" y="821413"/>
            <a:ext cx="5533500" cy="1894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Monthly Specification and Education Call</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North America / Europe – 2025-02-12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7E863-C982-5B28-EB69-021DF2D734B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7CED73A-F741-A77D-642C-854629FE5E69}"/>
              </a:ext>
            </a:extLst>
          </p:cNvPr>
          <p:cNvSpPr>
            <a:spLocks noGrp="1"/>
          </p:cNvSpPr>
          <p:nvPr>
            <p:ph type="body" idx="1"/>
          </p:nvPr>
        </p:nvSpPr>
        <p:spPr/>
        <p:txBody>
          <a:bodyPr/>
          <a:lstStyle/>
          <a:p>
            <a:r>
              <a:rPr lang="en-US" dirty="0"/>
              <a:t>See you next time!</a:t>
            </a:r>
          </a:p>
        </p:txBody>
      </p:sp>
    </p:spTree>
    <p:extLst>
      <p:ext uri="{BB962C8B-B14F-4D97-AF65-F5344CB8AC3E}">
        <p14:creationId xmlns:p14="http://schemas.microsoft.com/office/powerpoint/2010/main" val="2093673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 - Overview</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dirty="0"/>
              <a:t>On this call we will be focusing on two topic areas:</a:t>
            </a:r>
          </a:p>
          <a:p>
            <a:pPr marL="342900" lvl="0" algn="l" rtl="0">
              <a:spcBef>
                <a:spcPts val="0"/>
              </a:spcBef>
              <a:spcAft>
                <a:spcPts val="1200"/>
              </a:spcAft>
              <a:buFont typeface="+mj-lt"/>
              <a:buAutoNum type="arabicPeriod"/>
            </a:pPr>
            <a:r>
              <a:rPr lang="en-US" dirty="0"/>
              <a:t>The OpenChain Specification Work Group Activities</a:t>
            </a:r>
          </a:p>
          <a:p>
            <a:pPr marL="342900" lvl="0" algn="l" rtl="0">
              <a:spcBef>
                <a:spcPts val="0"/>
              </a:spcBef>
              <a:spcAft>
                <a:spcPts val="1200"/>
              </a:spcAft>
              <a:buFont typeface="+mj-lt"/>
              <a:buAutoNum type="arabicPeriod"/>
            </a:pPr>
            <a:r>
              <a:rPr lang="en-US" dirty="0"/>
              <a:t>The OpenChain Education Work Group Activities</a:t>
            </a:r>
          </a:p>
          <a:p>
            <a:pPr marL="0" lvl="0" indent="0" algn="l" rtl="0">
              <a:spcBef>
                <a:spcPts val="0"/>
              </a:spcBef>
              <a:spcAft>
                <a:spcPts val="1200"/>
              </a:spcAft>
              <a:buNone/>
            </a:pPr>
            <a:r>
              <a:rPr lang="en-US" dirty="0"/>
              <a:t>And we will continue with:</a:t>
            </a:r>
          </a:p>
          <a:p>
            <a:pPr marL="342900" lvl="0" algn="l" rtl="0">
              <a:spcBef>
                <a:spcPts val="0"/>
              </a:spcBef>
              <a:spcAft>
                <a:spcPts val="1200"/>
              </a:spcAft>
              <a:buFont typeface="+mj-lt"/>
              <a:buAutoNum type="arabicPeriod"/>
            </a:pPr>
            <a:r>
              <a:rPr lang="en-US" dirty="0"/>
              <a:t>Other Items</a:t>
            </a:r>
          </a:p>
          <a:p>
            <a:pPr marL="342900" lvl="0" algn="l" rtl="0">
              <a:spcBef>
                <a:spcPts val="0"/>
              </a:spcBef>
              <a:spcAft>
                <a:spcPts val="1200"/>
              </a:spcAft>
              <a:buFont typeface="+mj-lt"/>
              <a:buAutoNum type="arabicPeriod"/>
            </a:pPr>
            <a:r>
              <a:rPr lang="en-US" dirty="0"/>
              <a:t>Any Other Business?</a:t>
            </a:r>
          </a:p>
          <a:p>
            <a:pPr marL="342900" lvl="0" algn="l" rtl="0">
              <a:spcBef>
                <a:spcPts val="0"/>
              </a:spcBef>
              <a:spcAft>
                <a:spcPts val="1200"/>
              </a:spcAft>
              <a:buFont typeface="+mj-lt"/>
              <a:buAutoNum type="arabicPeriod"/>
            </a:pPr>
            <a:r>
              <a:rPr lang="en-US" dirty="0"/>
              <a:t>Close of Meeting</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1E0EA0FF-0C5B-A866-943F-C4A7EEB6CF63}"/>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7D6835F6-DAE9-C6B7-81C2-554D68CD1B58}"/>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 - Specification</a:t>
            </a:r>
            <a:endParaRPr dirty="0"/>
          </a:p>
        </p:txBody>
      </p:sp>
      <p:sp>
        <p:nvSpPr>
          <p:cNvPr id="158" name="Google Shape;158;p25">
            <a:extLst>
              <a:ext uri="{FF2B5EF4-FFF2-40B4-BE49-F238E27FC236}">
                <a16:creationId xmlns:a16="http://schemas.microsoft.com/office/drawing/2014/main" id="{FEC3ED3B-F8D0-ECAF-AFEA-592476B1FD0B}"/>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Today we are covering:</a:t>
            </a:r>
          </a:p>
          <a:p>
            <a:pPr marL="342900" lvl="0" algn="l" rtl="0">
              <a:spcBef>
                <a:spcPts val="0"/>
              </a:spcBef>
              <a:spcAft>
                <a:spcPts val="1200"/>
              </a:spcAft>
              <a:buFont typeface="+mj-lt"/>
              <a:buAutoNum type="arabicPeriod"/>
            </a:pPr>
            <a:r>
              <a:rPr lang="en-US" dirty="0"/>
              <a:t>The outcomes of the recent Steering Committee discussion</a:t>
            </a:r>
          </a:p>
          <a:p>
            <a:pPr marL="342900" lvl="0" algn="l" rtl="0">
              <a:spcBef>
                <a:spcPts val="0"/>
              </a:spcBef>
              <a:spcAft>
                <a:spcPts val="1200"/>
              </a:spcAft>
              <a:buFont typeface="+mj-lt"/>
              <a:buAutoNum type="arabicPeriod"/>
            </a:pPr>
            <a:r>
              <a:rPr lang="en-US" dirty="0"/>
              <a:t>What happens next in the three-month Freeze Period [1]</a:t>
            </a:r>
          </a:p>
          <a:p>
            <a:pPr marL="342900" lvl="0" algn="l" rtl="0">
              <a:spcBef>
                <a:spcPts val="0"/>
              </a:spcBef>
              <a:spcAft>
                <a:spcPts val="1200"/>
              </a:spcAft>
              <a:buFont typeface="+mj-lt"/>
              <a:buAutoNum type="arabicPeriod"/>
            </a:pPr>
            <a:r>
              <a:rPr lang="en-US" dirty="0"/>
              <a:t>What is happening with the separate ISO/IEC 5230 periodic review at ISO as it reaches five years of age, and what to expect next</a:t>
            </a:r>
          </a:p>
          <a:p>
            <a:pPr marL="342900" lvl="0" algn="l" rtl="0">
              <a:spcBef>
                <a:spcPts val="0"/>
              </a:spcBef>
              <a:spcAft>
                <a:spcPts val="1200"/>
              </a:spcAft>
              <a:buFont typeface="+mj-lt"/>
              <a:buAutoNum type="arabicPeriod"/>
            </a:pPr>
            <a:endParaRPr lang="en-US" dirty="0"/>
          </a:p>
          <a:p>
            <a:pPr marL="0" lvl="0" indent="0" algn="l" rtl="0">
              <a:spcBef>
                <a:spcPts val="0"/>
              </a:spcBef>
              <a:spcAft>
                <a:spcPts val="1200"/>
              </a:spcAft>
              <a:buNone/>
            </a:pPr>
            <a:endParaRPr dirty="0"/>
          </a:p>
        </p:txBody>
      </p:sp>
      <p:sp>
        <p:nvSpPr>
          <p:cNvPr id="2" name="Google Shape;158;p25">
            <a:extLst>
              <a:ext uri="{FF2B5EF4-FFF2-40B4-BE49-F238E27FC236}">
                <a16:creationId xmlns:a16="http://schemas.microsoft.com/office/drawing/2014/main" id="{A5564BD4-435C-36C6-99A3-9E21B0403232}"/>
              </a:ext>
            </a:extLst>
          </p:cNvPr>
          <p:cNvSpPr txBox="1">
            <a:spLocks/>
          </p:cNvSpPr>
          <p:nvPr/>
        </p:nvSpPr>
        <p:spPr>
          <a:xfrm>
            <a:off x="2385203" y="4286272"/>
            <a:ext cx="4373593" cy="638355"/>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Medium"/>
              <a:buChar char="●"/>
              <a:defRPr sz="1800" b="0" i="0" u="none" strike="noStrike" cap="none">
                <a:solidFill>
                  <a:schemeClr val="dk2"/>
                </a:solidFill>
                <a:latin typeface="Open Sans Medium"/>
                <a:ea typeface="Open Sans Medium"/>
                <a:cs typeface="Open Sans Medium"/>
                <a:sym typeface="Open Sans Medium"/>
              </a:defRPr>
            </a:lvl1pPr>
            <a:lvl2pPr marL="914400" marR="0" lvl="1"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2pPr>
            <a:lvl3pPr marL="1371600" marR="0" lvl="2"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3pPr>
            <a:lvl4pPr marL="1828800" marR="0" lvl="3"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4pPr>
            <a:lvl5pPr marL="2286000" marR="0" lvl="4"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5pPr>
            <a:lvl6pPr marL="2743200" marR="0" lvl="5"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6pPr>
            <a:lvl7pPr marL="3200400" marR="0" lvl="6"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7pPr>
            <a:lvl8pPr marL="3657600" marR="0" lvl="7"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8pPr>
            <a:lvl9pPr marL="4114800" marR="0" lvl="8"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9pPr>
          </a:lstStyle>
          <a:p>
            <a:pPr marL="0" indent="0" algn="ctr">
              <a:lnSpc>
                <a:spcPct val="120000"/>
              </a:lnSpc>
              <a:spcAft>
                <a:spcPts val="1200"/>
              </a:spcAft>
              <a:buFont typeface="Open Sans Medium"/>
              <a:buNone/>
            </a:pPr>
            <a:r>
              <a:rPr lang="en-US" dirty="0"/>
              <a:t>[1] </a:t>
            </a:r>
            <a:r>
              <a:rPr lang="en-US" dirty="0">
                <a:hlinkClick r:id="rId3"/>
              </a:rPr>
              <a:t>https://hubs.la/Q031H12h0</a:t>
            </a:r>
            <a:r>
              <a:rPr lang="en-US" dirty="0"/>
              <a:t> </a:t>
            </a:r>
          </a:p>
        </p:txBody>
      </p:sp>
    </p:spTree>
    <p:extLst>
      <p:ext uri="{BB962C8B-B14F-4D97-AF65-F5344CB8AC3E}">
        <p14:creationId xmlns:p14="http://schemas.microsoft.com/office/powerpoint/2010/main" val="285996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F677A739-6F1D-D9DB-3297-41D34D73818E}"/>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BD8D5FF0-0473-5715-DD24-9D4DBB245210}"/>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 – Specification – Steering Committee</a:t>
            </a:r>
            <a:endParaRPr dirty="0"/>
          </a:p>
        </p:txBody>
      </p:sp>
      <p:sp>
        <p:nvSpPr>
          <p:cNvPr id="158" name="Google Shape;158;p25">
            <a:extLst>
              <a:ext uri="{FF2B5EF4-FFF2-40B4-BE49-F238E27FC236}">
                <a16:creationId xmlns:a16="http://schemas.microsoft.com/office/drawing/2014/main" id="{C8D4D978-D9E9-5A9A-4C73-E156AACFACD5}"/>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1200"/>
              </a:spcAft>
              <a:buNone/>
            </a:pPr>
            <a:r>
              <a:rPr lang="en-US" b="1" dirty="0"/>
              <a:t>They discussed the following on 2024-02-03:</a:t>
            </a:r>
          </a:p>
          <a:p>
            <a:pPr marL="0" lvl="0" indent="0" algn="l" rtl="0">
              <a:spcBef>
                <a:spcPts val="0"/>
              </a:spcBef>
              <a:spcAft>
                <a:spcPts val="1200"/>
              </a:spcAft>
              <a:buNone/>
            </a:pPr>
            <a:r>
              <a:rPr lang="en-US" dirty="0"/>
              <a:t>(a) The proposed updates to the existing specifications (ISO/IEC 5230 and ISO/IEC 18974) are in a freeze period from 20th December 2024 to 20th March 2025. After 20th of March, if no critical community concerns are raised, the proposed updates will formally reach the Steering Committee for review and a vote to accept them or not.</a:t>
            </a:r>
          </a:p>
          <a:p>
            <a:pPr marL="0" lvl="0" indent="0" algn="l" rtl="0">
              <a:spcBef>
                <a:spcPts val="0"/>
              </a:spcBef>
              <a:spcAft>
                <a:spcPts val="1200"/>
              </a:spcAft>
              <a:buNone/>
            </a:pPr>
            <a:r>
              <a:rPr lang="en-US" dirty="0"/>
              <a:t>(b) As flagged in the Q4 2024 meeting, the ISO 5 year periodic review of ISO/IEC 5230 is expected to start in October as per messaging from Joint Development Foundation, our JTC-1 PAS Submitter organization. According to our Seth, our JDF contact between OpenChain / JDF / JTC-1, the required action is to send a letter to our PAS mentor confirming:</a:t>
            </a:r>
            <a:br>
              <a:rPr lang="en-US" dirty="0"/>
            </a:br>
            <a:r>
              <a:rPr lang="en-US" dirty="0"/>
              <a:t>	The Specification is stable (unchanged)</a:t>
            </a:r>
            <a:br>
              <a:rPr lang="en-US" dirty="0"/>
            </a:br>
            <a:r>
              <a:rPr lang="en-US" dirty="0"/>
              <a:t>	The Specification continues to be supported by OpenChain</a:t>
            </a:r>
            <a:br>
              <a:rPr lang="en-US" dirty="0"/>
            </a:br>
            <a:r>
              <a:rPr lang="en-US" dirty="0"/>
              <a:t>	There are no changes to the underlying terms of the Specification (Copyright, Process, IPR)</a:t>
            </a:r>
          </a:p>
          <a:p>
            <a:pPr marL="0" lvl="0" indent="0" algn="l" rtl="0">
              <a:spcBef>
                <a:spcPts val="0"/>
              </a:spcBef>
              <a:spcAft>
                <a:spcPts val="1200"/>
              </a:spcAft>
              <a:buNone/>
            </a:pPr>
            <a:r>
              <a:rPr lang="en-US" dirty="0"/>
              <a:t>Please note that (b) is *completely separate* from (a). Regardless of what we do about (a), we will have to undertake the administrative action of (b).</a:t>
            </a:r>
          </a:p>
          <a:p>
            <a:pPr marL="0" lvl="0" indent="0" algn="l" rtl="0">
              <a:spcBef>
                <a:spcPts val="0"/>
              </a:spcBef>
              <a:spcAft>
                <a:spcPts val="1200"/>
              </a:spcAft>
              <a:buNone/>
            </a:pPr>
            <a:r>
              <a:rPr lang="en-US" b="1" dirty="0"/>
              <a:t>No actions were taken during this meeting as it was purely to review status. Actions will potentially be taken at the Q2 2025 meeting held adjacent to Open Source Summit North America in June. This will take place after the Freeze Period has ended.</a:t>
            </a:r>
            <a:endParaRPr b="1" dirty="0"/>
          </a:p>
        </p:txBody>
      </p:sp>
    </p:spTree>
    <p:extLst>
      <p:ext uri="{BB962C8B-B14F-4D97-AF65-F5344CB8AC3E}">
        <p14:creationId xmlns:p14="http://schemas.microsoft.com/office/powerpoint/2010/main" val="1753190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A708F0DD-EC2A-2C5E-57C1-1952A0041FD5}"/>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36F827C4-E148-8968-06A5-323002C07F2A}"/>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 - Education</a:t>
            </a:r>
            <a:endParaRPr dirty="0"/>
          </a:p>
        </p:txBody>
      </p:sp>
      <p:sp>
        <p:nvSpPr>
          <p:cNvPr id="158" name="Google Shape;158;p25">
            <a:extLst>
              <a:ext uri="{FF2B5EF4-FFF2-40B4-BE49-F238E27FC236}">
                <a16:creationId xmlns:a16="http://schemas.microsoft.com/office/drawing/2014/main" id="{2EC20167-9D68-D39A-EAEC-F3F66F47E8DC}"/>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Today we are covering:</a:t>
            </a:r>
          </a:p>
          <a:p>
            <a:pPr marL="342900" lvl="0" algn="l" rtl="0">
              <a:spcBef>
                <a:spcPts val="0"/>
              </a:spcBef>
              <a:spcAft>
                <a:spcPts val="1200"/>
              </a:spcAft>
              <a:buFont typeface="+mj-lt"/>
              <a:buAutoNum type="arabicPeriod"/>
            </a:pPr>
            <a:r>
              <a:rPr lang="en-US" dirty="0"/>
              <a:t>The OpenChain Capability Model Reaches General Release [1]</a:t>
            </a:r>
          </a:p>
          <a:p>
            <a:pPr marL="342900" lvl="0" algn="l" rtl="0">
              <a:spcBef>
                <a:spcPts val="0"/>
              </a:spcBef>
              <a:spcAft>
                <a:spcPts val="1200"/>
              </a:spcAft>
              <a:buFont typeface="+mj-lt"/>
              <a:buAutoNum type="arabicPeriod"/>
            </a:pPr>
            <a:r>
              <a:rPr lang="en-US" dirty="0"/>
              <a:t>The OpenChain Explainers Reach General Release [2]</a:t>
            </a:r>
          </a:p>
          <a:p>
            <a:pPr marL="342900" lvl="0" algn="l" rtl="0">
              <a:spcBef>
                <a:spcPts val="0"/>
              </a:spcBef>
              <a:spcAft>
                <a:spcPts val="1200"/>
              </a:spcAft>
              <a:buFont typeface="+mj-lt"/>
              <a:buAutoNum type="arabicPeriod"/>
            </a:pPr>
            <a:r>
              <a:rPr lang="en-US" dirty="0"/>
              <a:t>Next steps for the Education Work Group</a:t>
            </a:r>
            <a:endParaRPr lang="en-JP" dirty="0"/>
          </a:p>
        </p:txBody>
      </p:sp>
      <p:sp>
        <p:nvSpPr>
          <p:cNvPr id="2" name="Google Shape;158;p25">
            <a:extLst>
              <a:ext uri="{FF2B5EF4-FFF2-40B4-BE49-F238E27FC236}">
                <a16:creationId xmlns:a16="http://schemas.microsoft.com/office/drawing/2014/main" id="{61A6D1F8-C8E3-D35D-3FED-B1432C99C8F4}"/>
              </a:ext>
            </a:extLst>
          </p:cNvPr>
          <p:cNvSpPr txBox="1">
            <a:spLocks/>
          </p:cNvSpPr>
          <p:nvPr/>
        </p:nvSpPr>
        <p:spPr>
          <a:xfrm>
            <a:off x="887505" y="3557872"/>
            <a:ext cx="7449671" cy="6383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Medium"/>
              <a:buChar char="●"/>
              <a:defRPr sz="1800" b="0" i="0" u="none" strike="noStrike" cap="none">
                <a:solidFill>
                  <a:schemeClr val="dk2"/>
                </a:solidFill>
                <a:latin typeface="Open Sans Medium"/>
                <a:ea typeface="Open Sans Medium"/>
                <a:cs typeface="Open Sans Medium"/>
                <a:sym typeface="Open Sans Medium"/>
              </a:defRPr>
            </a:lvl1pPr>
            <a:lvl2pPr marL="914400" marR="0" lvl="1"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2pPr>
            <a:lvl3pPr marL="1371600" marR="0" lvl="2"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3pPr>
            <a:lvl4pPr marL="1828800" marR="0" lvl="3"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4pPr>
            <a:lvl5pPr marL="2286000" marR="0" lvl="4"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5pPr>
            <a:lvl6pPr marL="2743200" marR="0" lvl="5"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6pPr>
            <a:lvl7pPr marL="3200400" marR="0" lvl="6"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7pPr>
            <a:lvl8pPr marL="3657600" marR="0" lvl="7"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8pPr>
            <a:lvl9pPr marL="4114800" marR="0" lvl="8"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9pPr>
          </a:lstStyle>
          <a:p>
            <a:pPr marL="0" indent="0" algn="ctr">
              <a:lnSpc>
                <a:spcPct val="120000"/>
              </a:lnSpc>
              <a:spcAft>
                <a:spcPts val="1200"/>
              </a:spcAft>
              <a:buFont typeface="Open Sans Medium"/>
              <a:buNone/>
            </a:pPr>
            <a:r>
              <a:rPr lang="en-US" sz="1100" dirty="0"/>
              <a:t>[1] </a:t>
            </a:r>
            <a:r>
              <a:rPr lang="en-US" sz="1100" dirty="0">
                <a:hlinkClick r:id="rId3"/>
              </a:rPr>
              <a:t>https://openchainproject.org/news/2025/01/31/the-openchain-capability-model-reaches-general-release</a:t>
            </a:r>
            <a:br>
              <a:rPr lang="en-US" sz="1100" dirty="0"/>
            </a:br>
            <a:r>
              <a:rPr lang="en-US" sz="1100" dirty="0"/>
              <a:t>[2] </a:t>
            </a:r>
            <a:r>
              <a:rPr lang="en-US" sz="1100" dirty="0">
                <a:hlinkClick r:id="rId4"/>
              </a:rPr>
              <a:t>https://openchainproject.org/news/2025/01/31/the-openchain-explainers-reach-general-release</a:t>
            </a:r>
            <a:r>
              <a:rPr lang="en-US" sz="1100" dirty="0"/>
              <a:t> </a:t>
            </a:r>
          </a:p>
        </p:txBody>
      </p:sp>
    </p:spTree>
    <p:extLst>
      <p:ext uri="{BB962C8B-B14F-4D97-AF65-F5344CB8AC3E}">
        <p14:creationId xmlns:p14="http://schemas.microsoft.com/office/powerpoint/2010/main" val="1638641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B98A64CE-2882-170A-25B3-AD266F70247C}"/>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DFBC0D56-AD9A-65DF-4B2F-ED5212B0CB1E}"/>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 – Other Items</a:t>
            </a:r>
            <a:endParaRPr dirty="0"/>
          </a:p>
        </p:txBody>
      </p:sp>
      <p:sp>
        <p:nvSpPr>
          <p:cNvPr id="158" name="Google Shape;158;p25">
            <a:extLst>
              <a:ext uri="{FF2B5EF4-FFF2-40B4-BE49-F238E27FC236}">
                <a16:creationId xmlns:a16="http://schemas.microsoft.com/office/drawing/2014/main" id="{61E560CE-E52B-3A1B-F33C-E2D5C9B9C4B1}"/>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US" dirty="0"/>
              <a:t>As per discussion on the last call, from next month we will move to a new “North America / Asia” schedule rather than a “North America / Europe” schedule.</a:t>
            </a:r>
          </a:p>
          <a:p>
            <a:pPr marL="0" lvl="0" indent="0" algn="l" rtl="0">
              <a:spcBef>
                <a:spcPts val="0"/>
              </a:spcBef>
              <a:spcAft>
                <a:spcPts val="1200"/>
              </a:spcAft>
              <a:buNone/>
            </a:pPr>
            <a:r>
              <a:rPr lang="en-US" b="1" dirty="0"/>
              <a:t>This will give us two meetings per month:</a:t>
            </a:r>
          </a:p>
          <a:p>
            <a:pPr marL="285750" indent="-285750">
              <a:spcAft>
                <a:spcPts val="1200"/>
              </a:spcAft>
            </a:pPr>
            <a:r>
              <a:rPr lang="en-US" dirty="0"/>
              <a:t>North America / Asia 	(2</a:t>
            </a:r>
            <a:r>
              <a:rPr lang="en-US" baseline="30000" dirty="0"/>
              <a:t>nd</a:t>
            </a:r>
            <a:r>
              <a:rPr lang="en-US" dirty="0"/>
              <a:t> Wednesday UTC)</a:t>
            </a:r>
          </a:p>
          <a:p>
            <a:pPr marL="285750" indent="-285750">
              <a:spcAft>
                <a:spcPts val="1200"/>
              </a:spcAft>
            </a:pPr>
            <a:r>
              <a:rPr lang="en-US" dirty="0"/>
              <a:t>Europe / Asia 		(3</a:t>
            </a:r>
            <a:r>
              <a:rPr lang="en-US" baseline="30000" dirty="0"/>
              <a:t>rd</a:t>
            </a:r>
            <a:r>
              <a:rPr lang="en-US" dirty="0"/>
              <a:t> Wednesday UTC)</a:t>
            </a:r>
          </a:p>
          <a:p>
            <a:pPr marL="0" indent="0">
              <a:spcAft>
                <a:spcPts val="1200"/>
              </a:spcAft>
              <a:buNone/>
            </a:pPr>
            <a:endParaRPr lang="en-US" dirty="0"/>
          </a:p>
          <a:p>
            <a:pPr marL="0" indent="0">
              <a:spcAft>
                <a:spcPts val="1200"/>
              </a:spcAft>
              <a:buNone/>
            </a:pPr>
            <a:r>
              <a:rPr lang="en-US" dirty="0"/>
              <a:t>The calls will include summaries of each other, so everyone is aware of current activities.</a:t>
            </a:r>
          </a:p>
        </p:txBody>
      </p:sp>
    </p:spTree>
    <p:extLst>
      <p:ext uri="{BB962C8B-B14F-4D97-AF65-F5344CB8AC3E}">
        <p14:creationId xmlns:p14="http://schemas.microsoft.com/office/powerpoint/2010/main" val="346951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A20EB716-53A4-A08C-DB3C-D462F94EB7B8}"/>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E401327E-432B-BD29-3024-1EB8C7560617}"/>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 – Any Other Business?</a:t>
            </a:r>
            <a:endParaRPr dirty="0"/>
          </a:p>
        </p:txBody>
      </p:sp>
      <p:sp>
        <p:nvSpPr>
          <p:cNvPr id="158" name="Google Shape;158;p25">
            <a:extLst>
              <a:ext uri="{FF2B5EF4-FFF2-40B4-BE49-F238E27FC236}">
                <a16:creationId xmlns:a16="http://schemas.microsoft.com/office/drawing/2014/main" id="{0B08363E-F4C4-76C2-49F0-26B968EAF607}"/>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b="1" dirty="0"/>
              <a:t>Question: </a:t>
            </a:r>
            <a:r>
              <a:rPr lang="en-US" dirty="0"/>
              <a:t>Will OpenChain make new specifications / standards?</a:t>
            </a:r>
          </a:p>
          <a:p>
            <a:pPr marL="0" lvl="0" indent="0" algn="l" rtl="0">
              <a:spcBef>
                <a:spcPts val="0"/>
              </a:spcBef>
              <a:spcAft>
                <a:spcPts val="1200"/>
              </a:spcAft>
              <a:buNone/>
            </a:pPr>
            <a:r>
              <a:rPr lang="en-US" b="1" dirty="0"/>
              <a:t>Answer: </a:t>
            </a:r>
            <a:r>
              <a:rPr lang="en-US" dirty="0"/>
              <a:t>Potentially. There is work underway to build new *guides* for SBOM quality and AI BOM compliance. Depending on community reaction and Steering Committee discussions, the following path can be taken:</a:t>
            </a:r>
            <a:br>
              <a:rPr lang="en-US" dirty="0"/>
            </a:br>
            <a:r>
              <a:rPr lang="en-US" dirty="0"/>
              <a:t>	</a:t>
            </a:r>
            <a:r>
              <a:rPr lang="en-US" b="1" dirty="0"/>
              <a:t>Guide &gt; Specification &gt; Industry Standard &gt; ISO Standard</a:t>
            </a:r>
          </a:p>
          <a:p>
            <a:pPr marL="0" lvl="0" indent="0" algn="l" rtl="0">
              <a:spcBef>
                <a:spcPts val="0"/>
              </a:spcBef>
              <a:spcAft>
                <a:spcPts val="1200"/>
              </a:spcAft>
              <a:buNone/>
            </a:pPr>
            <a:r>
              <a:rPr lang="en-US" dirty="0"/>
              <a:t>The focus must be on the guides reaching release for now, and reviewing their reception. </a:t>
            </a:r>
          </a:p>
        </p:txBody>
      </p:sp>
    </p:spTree>
    <p:extLst>
      <p:ext uri="{BB962C8B-B14F-4D97-AF65-F5344CB8AC3E}">
        <p14:creationId xmlns:p14="http://schemas.microsoft.com/office/powerpoint/2010/main" val="3801183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940D3C2C-3603-83EB-82FD-7EFFF5C107DB}"/>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361DA73B-F8EA-B55B-8D2D-AB8B6C7151EE}"/>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 – Close of Meeting</a:t>
            </a:r>
            <a:endParaRPr dirty="0"/>
          </a:p>
        </p:txBody>
      </p:sp>
      <p:sp>
        <p:nvSpPr>
          <p:cNvPr id="158" name="Google Shape;158;p25">
            <a:extLst>
              <a:ext uri="{FF2B5EF4-FFF2-40B4-BE49-F238E27FC236}">
                <a16:creationId xmlns:a16="http://schemas.microsoft.com/office/drawing/2014/main" id="{B9A0E488-EA28-4609-51C6-29CC254DF0A7}"/>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Thank you for attending.</a:t>
            </a:r>
            <a:endParaRPr dirty="0"/>
          </a:p>
        </p:txBody>
      </p:sp>
    </p:spTree>
    <p:extLst>
      <p:ext uri="{BB962C8B-B14F-4D97-AF65-F5344CB8AC3E}">
        <p14:creationId xmlns:p14="http://schemas.microsoft.com/office/powerpoint/2010/main" val="4022294988"/>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559</TotalTime>
  <Words>801</Words>
  <Application>Microsoft Macintosh PowerPoint</Application>
  <PresentationFormat>On-screen Show (16:9)</PresentationFormat>
  <Paragraphs>45</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Roboto</vt:lpstr>
      <vt:lpstr>Open Sans Medium</vt:lpstr>
      <vt:lpstr>Arial</vt:lpstr>
      <vt:lpstr>Roboto Slab Light</vt:lpstr>
      <vt:lpstr>Linux Foundation EU Theme 2023</vt:lpstr>
      <vt:lpstr>OpenChain Monthly Specification and Education Call</vt:lpstr>
      <vt:lpstr>Anti-Trust Policy Notice</vt:lpstr>
      <vt:lpstr>Agenda - Overview</vt:lpstr>
      <vt:lpstr>Agenda - Specification</vt:lpstr>
      <vt:lpstr>Agenda – Specification – Steering Committee</vt:lpstr>
      <vt:lpstr>Agenda - Education</vt:lpstr>
      <vt:lpstr>Agenda – Other Items</vt:lpstr>
      <vt:lpstr>Agenda – Any Other Business?</vt:lpstr>
      <vt:lpstr>Agenda – 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13</cp:revision>
  <dcterms:modified xsi:type="dcterms:W3CDTF">2025-02-21T08:47:08Z</dcterms:modified>
</cp:coreProperties>
</file>