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2"/>
  </p:notesMasterIdLst>
  <p:sldIdLst>
    <p:sldId id="257" r:id="rId2"/>
    <p:sldId id="269" r:id="rId3"/>
    <p:sldId id="270" r:id="rId4"/>
    <p:sldId id="271" r:id="rId5"/>
    <p:sldId id="280" r:id="rId6"/>
    <p:sldId id="272" r:id="rId7"/>
    <p:sldId id="281" r:id="rId8"/>
    <p:sldId id="278" r:id="rId9"/>
    <p:sldId id="279" r:id="rId10"/>
    <p:sldId id="267" r:id="rId11"/>
  </p:sldIdLst>
  <p:sldSz cx="9144000" cy="5143500" type="screen16x9"/>
  <p:notesSz cx="6858000" cy="9144000"/>
  <p:embeddedFontLst>
    <p:embeddedFont>
      <p:font typeface="Open Sans Medium" pitchFamily="2" charset="0"/>
      <p:regular r:id="rId13"/>
      <p:bold r:id="rId14"/>
      <p:italic r:id="rId15"/>
      <p:boldItalic r:id="rId16"/>
    </p:embeddedFont>
    <p:embeddedFont>
      <p:font typeface="Roboto" panose="02000000000000000000" pitchFamily="2" charset="0"/>
      <p:regular r:id="rId17"/>
      <p:bold r:id="rId18"/>
      <p:italic r:id="rId19"/>
      <p:boldItalic r:id="rId20"/>
    </p:embeddedFont>
    <p:embeddedFont>
      <p:font typeface="Roboto Slab Light" panose="020F0302020204030204" pitchFamily="3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63"/>
    <p:restoredTop sz="96301"/>
  </p:normalViewPr>
  <p:slideViewPr>
    <p:cSldViewPr snapToGrid="0">
      <p:cViewPr varScale="1">
        <p:scale>
          <a:sx n="165" d="100"/>
          <a:sy n="165" d="100"/>
        </p:scale>
        <p:origin x="392" y="4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664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823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541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openchainproject.org/news/2025/05/14/openchain-reference-library-updated"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openchainproject.org/news/2025/05/14/next-generation-openchain-adoption-guide-drafting-underway" TargetMode="External"/><Relationship Id="rId4" Type="http://schemas.openxmlformats.org/officeDocument/2006/relationships/hyperlink" Target="https://openchainproject.org/news/2025/05/14/openchain-policy-template-updated"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North America and Europe - 2025-05-14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a:t>Examples </a:t>
            </a:r>
            <a:r>
              <a:rPr lang="en-US" dirty="0"/>
              <a:t>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10000"/>
          </a:bodyPr>
          <a:lstStyle/>
          <a:p>
            <a:pPr marL="342900">
              <a:spcAft>
                <a:spcPts val="1200"/>
              </a:spcAft>
              <a:buSzPct val="100000"/>
              <a:buFont typeface="+mj-lt"/>
              <a:buAutoNum type="arabicPeriod"/>
            </a:pPr>
            <a:r>
              <a:rPr lang="en-US" dirty="0"/>
              <a:t>Specification:</a:t>
            </a:r>
          </a:p>
          <a:p>
            <a:pPr marL="800100" lvl="1">
              <a:spcAft>
                <a:spcPts val="1200"/>
              </a:spcAft>
              <a:buSzPct val="100000"/>
            </a:pPr>
            <a:r>
              <a:rPr lang="en-US" dirty="0"/>
              <a:t>Reflections on our lessons learned in making ISO 18974, and our process of drafting proposed updates to the standards, to try and provide a template for other projects looking at making and maintaining standards.</a:t>
            </a:r>
          </a:p>
          <a:p>
            <a:pPr marL="342900">
              <a:spcAft>
                <a:spcPts val="1200"/>
              </a:spcAft>
              <a:buSzPct val="100000"/>
              <a:buFont typeface="+mj-lt"/>
              <a:buAutoNum type="arabicPeriod"/>
            </a:pPr>
            <a:r>
              <a:rPr lang="en-US" dirty="0"/>
              <a:t>Education</a:t>
            </a:r>
          </a:p>
          <a:p>
            <a:pPr marL="800100" lvl="1">
              <a:spcAft>
                <a:spcPts val="1200"/>
              </a:spcAft>
              <a:buSzPct val="100000"/>
            </a:pPr>
            <a:r>
              <a:rPr lang="en-US" dirty="0"/>
              <a:t>A review of the updated Reference Library [1], updated open source policy template [2] and drafting underway for a new OpenChain Adoption Guide [3] + discussion about and call for engagement with updates to our online training.</a:t>
            </a:r>
            <a:br>
              <a:rPr lang="en-US" dirty="0"/>
            </a:br>
            <a:r>
              <a:rPr lang="en-US" dirty="0"/>
              <a:t>([1], [2] and [3] are links in the dedicated section.)</a:t>
            </a:r>
          </a:p>
          <a:p>
            <a:pPr marL="342900">
              <a:spcAft>
                <a:spcPts val="1200"/>
              </a:spcAft>
              <a:buSzPct val="100000"/>
              <a:buFont typeface="+mj-lt"/>
              <a:buAutoNum type="arabicPeriod"/>
            </a:pPr>
            <a:r>
              <a:rPr lang="en-US" dirty="0"/>
              <a:t>Any Other Business?</a:t>
            </a:r>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Specification Work Group</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Reflections and Lessons Learned</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The Freeze Period for proposed updates ISO/IEC 5230 and ISO/IEC 18974 to ended on March 20</a:t>
            </a:r>
            <a:r>
              <a:rPr lang="en-US" baseline="30000" dirty="0"/>
              <a:t>th</a:t>
            </a:r>
            <a:r>
              <a:rPr lang="en-US" dirty="0"/>
              <a:t>. The next formal meeting of the OpenChain Steering Committee is scheduled for June 25</a:t>
            </a:r>
            <a:r>
              <a:rPr lang="en-US" baseline="30000" dirty="0"/>
              <a:t>th</a:t>
            </a:r>
            <a:r>
              <a:rPr lang="en-US" dirty="0"/>
              <a:t> will review the proposals.</a:t>
            </a:r>
          </a:p>
          <a:p>
            <a:pPr marL="285750" indent="-285750">
              <a:spcAft>
                <a:spcPts val="1200"/>
              </a:spcAft>
            </a:pPr>
            <a:endParaRPr lang="en-US" dirty="0"/>
          </a:p>
          <a:p>
            <a:pPr marL="285750" indent="-285750">
              <a:spcAft>
                <a:spcPts val="1200"/>
              </a:spcAft>
            </a:pPr>
            <a:r>
              <a:rPr lang="en-US" dirty="0"/>
              <a:t>This is the perfect time to offer some reflections on our lessons learned in making ISO/IEC 18974 from 2021-2023, and our process of drafting proposed updates to the both standards from 2023 to 2025,  and to try and provide a template for other projects looking at making and maintaining standards.</a:t>
            </a:r>
          </a:p>
          <a:p>
            <a:pPr marL="0" indent="0">
              <a:spcAft>
                <a:spcPts val="1200"/>
              </a:spcAft>
              <a:buNone/>
            </a:pPr>
            <a:endParaRPr lang="en-US" dirty="0"/>
          </a:p>
        </p:txBody>
      </p:sp>
    </p:spTree>
    <p:extLst>
      <p:ext uri="{BB962C8B-B14F-4D97-AF65-F5344CB8AC3E}">
        <p14:creationId xmlns:p14="http://schemas.microsoft.com/office/powerpoint/2010/main" val="4191606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Education Work Group</a:t>
            </a:r>
            <a:endParaRPr dirty="0"/>
          </a:p>
        </p:txBody>
      </p:sp>
    </p:spTree>
    <p:extLst>
      <p:ext uri="{BB962C8B-B14F-4D97-AF65-F5344CB8AC3E}">
        <p14:creationId xmlns:p14="http://schemas.microsoft.com/office/powerpoint/2010/main" val="423632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We Have Quite A Lot To Talk About</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A review of the updated Reference Library:</a:t>
            </a:r>
            <a:br>
              <a:rPr lang="en-US" dirty="0"/>
            </a:br>
            <a:r>
              <a:rPr lang="en-US" sz="1400" dirty="0">
                <a:hlinkClick r:id="rId3"/>
              </a:rPr>
              <a:t>https://openchainproject.org/news/2025/05/14/openchain-reference-library-updated</a:t>
            </a:r>
            <a:r>
              <a:rPr lang="en-US" sz="1400" dirty="0"/>
              <a:t> </a:t>
            </a:r>
          </a:p>
          <a:p>
            <a:pPr marL="285750" indent="-285750">
              <a:spcAft>
                <a:spcPts val="1200"/>
              </a:spcAft>
            </a:pPr>
            <a:r>
              <a:rPr lang="en-US" dirty="0"/>
              <a:t>Updated open source policy template:</a:t>
            </a:r>
            <a:br>
              <a:rPr lang="en-US" dirty="0"/>
            </a:br>
            <a:r>
              <a:rPr lang="en-US" sz="1300" dirty="0">
                <a:effectLst/>
                <a:hlinkClick r:id="rId4"/>
              </a:rPr>
              <a:t>https://openchainproject.org/news/2025/05/14/openchain-policy-template-updated</a:t>
            </a:r>
            <a:r>
              <a:rPr lang="en-US" sz="1300" dirty="0">
                <a:effectLst/>
              </a:rPr>
              <a:t> </a:t>
            </a:r>
            <a:endParaRPr lang="en-US" sz="1300" dirty="0"/>
          </a:p>
          <a:p>
            <a:pPr marL="285750" indent="-285750">
              <a:spcAft>
                <a:spcPts val="1200"/>
              </a:spcAft>
            </a:pPr>
            <a:r>
              <a:rPr lang="en-US" dirty="0"/>
              <a:t>Drafting underway for a new OpenChain Adoption Guide:</a:t>
            </a:r>
            <a:br>
              <a:rPr lang="en-US" dirty="0"/>
            </a:br>
            <a:r>
              <a:rPr lang="en-US" sz="1200" dirty="0">
                <a:effectLst/>
                <a:hlinkClick r:id="rId5"/>
              </a:rPr>
              <a:t>https://openchainproject.org/news/2025/05/14/next-generation-openchain-adoption-guide-drafting-underway</a:t>
            </a:r>
            <a:r>
              <a:rPr lang="en-US" sz="1200" dirty="0">
                <a:effectLst/>
              </a:rPr>
              <a:t> </a:t>
            </a:r>
            <a:endParaRPr lang="en-US" sz="1200" dirty="0"/>
          </a:p>
          <a:p>
            <a:pPr marL="285750" indent="-285750">
              <a:spcAft>
                <a:spcPts val="1200"/>
              </a:spcAft>
            </a:pPr>
            <a:r>
              <a:rPr lang="en-US" dirty="0"/>
              <a:t>A new discussion about and call for engagement with updates to our online training.</a:t>
            </a:r>
          </a:p>
        </p:txBody>
      </p:sp>
    </p:spTree>
    <p:extLst>
      <p:ext uri="{BB962C8B-B14F-4D97-AF65-F5344CB8AC3E}">
        <p14:creationId xmlns:p14="http://schemas.microsoft.com/office/powerpoint/2010/main" val="430595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478</Words>
  <Application>Microsoft Macintosh PowerPoint</Application>
  <PresentationFormat>On-screen Show (16:9)</PresentationFormat>
  <Paragraphs>25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Open Sans Medium</vt:lpstr>
      <vt:lpstr>Roboto Slab Light</vt:lpstr>
      <vt:lpstr>Arial</vt:lpstr>
      <vt:lpstr>Roboto</vt:lpstr>
      <vt:lpstr>Linux Foundation EU Theme 2023</vt:lpstr>
      <vt:lpstr>OpenChain Monthly Meeting</vt:lpstr>
      <vt:lpstr>Anti-Trust Policy Notice</vt:lpstr>
      <vt:lpstr>Agenda</vt:lpstr>
      <vt:lpstr>Specification Work Group</vt:lpstr>
      <vt:lpstr>Reflections and Lessons Learned</vt:lpstr>
      <vt:lpstr>Education Work Group</vt:lpstr>
      <vt:lpstr>We Have Quite A Lot To Talk About</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9</cp:revision>
  <dcterms:modified xsi:type="dcterms:W3CDTF">2025-05-14T17:30:59Z</dcterms:modified>
</cp:coreProperties>
</file>