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7"/>
  </p:notesMasterIdLst>
  <p:sldIdLst>
    <p:sldId id="257" r:id="rId2"/>
    <p:sldId id="761" r:id="rId3"/>
    <p:sldId id="269" r:id="rId4"/>
    <p:sldId id="270" r:id="rId5"/>
    <p:sldId id="762" r:id="rId6"/>
    <p:sldId id="764" r:id="rId7"/>
    <p:sldId id="751" r:id="rId8"/>
    <p:sldId id="760" r:id="rId9"/>
    <p:sldId id="763" r:id="rId10"/>
    <p:sldId id="765" r:id="rId11"/>
    <p:sldId id="272" r:id="rId12"/>
    <p:sldId id="752" r:id="rId13"/>
    <p:sldId id="278" r:id="rId14"/>
    <p:sldId id="279" r:id="rId15"/>
    <p:sldId id="267" r:id="rId16"/>
  </p:sldIdLst>
  <p:sldSz cx="9144000" cy="5143500" type="screen16x9"/>
  <p:notesSz cx="6858000" cy="9144000"/>
  <p:embeddedFontLst>
    <p:embeddedFont>
      <p:font typeface="Josefin Sans" pitchFamily="2" charset="77"/>
      <p:regular r:id="rId18"/>
      <p:bold r:id="rId19"/>
    </p:embeddedFont>
    <p:embeddedFont>
      <p:font typeface="Josefin Sans Medium" panose="020F0502020204030204" pitchFamily="34" charset="0"/>
      <p:regular r:id="rId20"/>
      <p:bold r:id="rId21"/>
      <p:italic r:id="rId22"/>
      <p:boldItalic r:id="rId23"/>
    </p:embeddedFont>
    <p:embeddedFont>
      <p:font typeface="Open Sans Medium" panose="020B03060305040202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
      <p:font typeface="Roboto Slab Light" panose="020F0302020204030204" pitchFamily="3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70"/>
    <p:restoredTop sz="96301"/>
  </p:normalViewPr>
  <p:slideViewPr>
    <p:cSldViewPr snapToGrid="0">
      <p:cViewPr varScale="1">
        <p:scale>
          <a:sx n="170" d="100"/>
          <a:sy n="170" d="100"/>
        </p:scale>
        <p:origin x="456"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Yagi" userId="2e856021-3628-4be1-8f2a-46005d2874d2" providerId="ADAL" clId="{90D89BFF-012A-4879-87D3-9248076F72A4}"/>
    <pc:docChg chg="custSel modSld">
      <pc:chgData name="Martin Yagi" userId="2e856021-3628-4be1-8f2a-46005d2874d2" providerId="ADAL" clId="{90D89BFF-012A-4879-87D3-9248076F72A4}" dt="2025-07-08T08:50:51.361" v="72" actId="20577"/>
      <pc:docMkLst>
        <pc:docMk/>
      </pc:docMkLst>
      <pc:sldChg chg="modSp mod">
        <pc:chgData name="Martin Yagi" userId="2e856021-3628-4be1-8f2a-46005d2874d2" providerId="ADAL" clId="{90D89BFF-012A-4879-87D3-9248076F72A4}" dt="2025-07-08T08:49:58.086" v="63" actId="20577"/>
        <pc:sldMkLst>
          <pc:docMk/>
          <pc:sldMk cId="162473145" sldId="752"/>
        </pc:sldMkLst>
        <pc:spChg chg="mod">
          <ac:chgData name="Martin Yagi" userId="2e856021-3628-4be1-8f2a-46005d2874d2" providerId="ADAL" clId="{90D89BFF-012A-4879-87D3-9248076F72A4}" dt="2025-07-08T08:49:58.086" v="63" actId="20577"/>
          <ac:spMkLst>
            <pc:docMk/>
            <pc:sldMk cId="162473145" sldId="752"/>
            <ac:spMk id="3" creationId="{678CC759-90B3-FA4A-8F7F-E44B2B6284F8}"/>
          </ac:spMkLst>
        </pc:spChg>
      </pc:sldChg>
      <pc:sldChg chg="modSp mod">
        <pc:chgData name="Martin Yagi" userId="2e856021-3628-4be1-8f2a-46005d2874d2" providerId="ADAL" clId="{90D89BFF-012A-4879-87D3-9248076F72A4}" dt="2025-07-08T08:50:51.361" v="72" actId="20577"/>
        <pc:sldMkLst>
          <pc:docMk/>
          <pc:sldMk cId="214387310" sldId="757"/>
        </pc:sldMkLst>
        <pc:spChg chg="mod">
          <ac:chgData name="Martin Yagi" userId="2e856021-3628-4be1-8f2a-46005d2874d2" providerId="ADAL" clId="{90D89BFF-012A-4879-87D3-9248076F72A4}" dt="2025-07-08T08:50:51.361" v="72" actId="20577"/>
          <ac:spMkLst>
            <pc:docMk/>
            <pc:sldMk cId="214387310" sldId="757"/>
            <ac:spMk id="3" creationId="{A469A5FF-F615-54C2-3CE7-2487E18BE7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25233F98-7C54-B8E2-DCE8-93BDCA17ADE4}"/>
            </a:ext>
          </a:extLst>
        </p:cNvPr>
        <p:cNvGrpSpPr/>
        <p:nvPr/>
      </p:nvGrpSpPr>
      <p:grpSpPr>
        <a:xfrm>
          <a:off x="0" y="0"/>
          <a:ext cx="0" cy="0"/>
          <a:chOff x="0" y="0"/>
          <a:chExt cx="0" cy="0"/>
        </a:xfrm>
      </p:grpSpPr>
      <p:sp>
        <p:nvSpPr>
          <p:cNvPr id="119" name="Google Shape;119;g144aaa0767c_0_69:notes">
            <a:extLst>
              <a:ext uri="{FF2B5EF4-FFF2-40B4-BE49-F238E27FC236}">
                <a16:creationId xmlns:a16="http://schemas.microsoft.com/office/drawing/2014/main" id="{041D6186-2E4A-E68C-E241-6FEF2EFD34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a:extLst>
              <a:ext uri="{FF2B5EF4-FFF2-40B4-BE49-F238E27FC236}">
                <a16:creationId xmlns:a16="http://schemas.microsoft.com/office/drawing/2014/main" id="{D3F74F9D-341D-6B18-2245-74E16C05F3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727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BD371B81-5B21-F16B-5213-7CB9382CC787}"/>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8EE7CBB2-8F96-A6A8-0081-8B8BB62CB5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5D7DFADF-C39C-9C97-B0CE-B56AB798E8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38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90629331-A17F-E96F-A6D4-3A3C11A0A9EF}"/>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3CAFE5C-8E77-C9D9-E8ED-DC718EF28D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79846D23-AAF6-C759-6781-25C052D6EE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27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0BFE5DDB-53EC-59AF-10C7-0AA5812D27AA}"/>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5A16262B-4C0A-9761-14CB-9207E5CDEB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B72CF169-C36D-57EC-CB62-BE891E09E7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22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49A9A406-D31D-F12C-EEA4-941E65D502A1}"/>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6F9F4C88-2D25-2AC2-BEC3-E823EE235F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7FAFB559-7FE9-57D2-8AC2-D780595663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227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52EE9BE8-9078-B1BD-6A2E-206541838964}"/>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2B5E4367-4FEE-49B5-6BC3-1E32DF93E3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261A3F94-C680-BE19-4818-7D2092DA59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660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008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16291906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9" r:id="rId3"/>
    <p:sldLayoutId id="2147483661" r:id="rId4"/>
    <p:sldLayoutId id="2147483663"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penChain-Project/Reference-Material/blob/master/OpenChain-Training/en/Online-Training-Courses/LFC193%20Course%20Content/Introduction%20to%20Open%20Source%20License%20Compliance%20Management%20(LFC193).md" TargetMode="External"/><Relationship Id="rId2" Type="http://schemas.openxmlformats.org/officeDocument/2006/relationships/hyperlink" Target="https://lists.openchainproject.org/g/education/topic/114410124#msg844" TargetMode="Externa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https://github.com/OpenChain-Project/Reference-Material/issues/103" TargetMode="External"/><Relationship Id="rId4" Type="http://schemas.openxmlformats.org/officeDocument/2006/relationships/hyperlink" Target="https://lists.openchainproject.org/g/education/topic/sample_policy_training_matrix/114662906"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linkedin.com/in/chris-wood-phd-cissp-30222741/" TargetMode="Externa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www.linkedin.com/in/theipgur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openchainproject.org/news/2025/07/31/zf-webinar" TargetMode="External"/><Relationship Id="rId2" Type="http://schemas.openxmlformats.org/officeDocument/2006/relationships/hyperlink" Target="https://openchainproject.org/news/2025/07/30/cj-cgv-iso5230-conformant" TargetMode="External"/><Relationship Id="rId1" Type="http://schemas.openxmlformats.org/officeDocument/2006/relationships/slideLayout" Target="../slideLayouts/slideLayout2.xml"/><Relationship Id="rId6" Type="http://schemas.openxmlformats.org/officeDocument/2006/relationships/hyperlink" Target="https://openchainproject.org/news/2025/07/23/telco-handbook" TargetMode="External"/><Relationship Id="rId5" Type="http://schemas.openxmlformats.org/officeDocument/2006/relationships/hyperlink" Target="https://openchainproject.org/news/2025/07/18/openchain-tooling-work-group-the-2025-video-series" TargetMode="External"/><Relationship Id="rId4" Type="http://schemas.openxmlformats.org/officeDocument/2006/relationships/hyperlink" Target="https://openchainproject.org/news/2025/07/31/openchain-ossna-2025"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vents.linuxfoundation.org/open-compliance-summit/program/cfp/"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9B7BEEEC-414F-F921-8C0B-DAEF378291B5}"/>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350290EF-D637-4097-0484-2F3B91B71360}"/>
              </a:ext>
            </a:extLst>
          </p:cNvPr>
          <p:cNvSpPr txBox="1">
            <a:spLocks noGrp="1"/>
          </p:cNvSpPr>
          <p:nvPr>
            <p:ph type="ctrTitle"/>
          </p:nvPr>
        </p:nvSpPr>
        <p:spPr>
          <a:xfrm>
            <a:off x="598099" y="1226378"/>
            <a:ext cx="8410433"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br>
              <a:rPr lang="en-US" dirty="0"/>
            </a:br>
            <a:r>
              <a:rPr lang="en-US" dirty="0"/>
              <a:t>Spec, Education + More</a:t>
            </a:r>
            <a:endParaRPr dirty="0"/>
          </a:p>
        </p:txBody>
      </p:sp>
      <p:sp>
        <p:nvSpPr>
          <p:cNvPr id="123" name="Google Shape;123;p19">
            <a:extLst>
              <a:ext uri="{FF2B5EF4-FFF2-40B4-BE49-F238E27FC236}">
                <a16:creationId xmlns:a16="http://schemas.microsoft.com/office/drawing/2014/main" id="{A63A8B1B-4C8C-870F-9421-DA410B1C2AC9}"/>
              </a:ext>
            </a:extLst>
          </p:cNvPr>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North America and Europe - 2025-08-13 @ 16:30 UTC</a:t>
            </a:r>
            <a:endParaRPr dirty="0"/>
          </a:p>
        </p:txBody>
      </p:sp>
    </p:spTree>
    <p:extLst>
      <p:ext uri="{BB962C8B-B14F-4D97-AF65-F5344CB8AC3E}">
        <p14:creationId xmlns:p14="http://schemas.microsoft.com/office/powerpoint/2010/main" val="1190988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1415A-1739-6B67-BB25-B03696BB3EF3}"/>
              </a:ext>
            </a:extLst>
          </p:cNvPr>
          <p:cNvSpPr>
            <a:spLocks noGrp="1"/>
          </p:cNvSpPr>
          <p:nvPr>
            <p:ph type="title"/>
          </p:nvPr>
        </p:nvSpPr>
        <p:spPr/>
        <p:txBody>
          <a:bodyPr>
            <a:normAutofit fontScale="90000"/>
          </a:bodyPr>
          <a:lstStyle/>
          <a:p>
            <a:r>
              <a:rPr lang="en-JP" dirty="0"/>
              <a:t>Questions for the Community</a:t>
            </a:r>
          </a:p>
        </p:txBody>
      </p:sp>
      <p:sp>
        <p:nvSpPr>
          <p:cNvPr id="3" name="Text Placeholder 2">
            <a:extLst>
              <a:ext uri="{FF2B5EF4-FFF2-40B4-BE49-F238E27FC236}">
                <a16:creationId xmlns:a16="http://schemas.microsoft.com/office/drawing/2014/main" id="{F4809B5E-FB4D-31C6-776A-2253EFAD9725}"/>
              </a:ext>
            </a:extLst>
          </p:cNvPr>
          <p:cNvSpPr>
            <a:spLocks noGrp="1"/>
          </p:cNvSpPr>
          <p:nvPr>
            <p:ph type="body" idx="1"/>
          </p:nvPr>
        </p:nvSpPr>
        <p:spPr/>
        <p:txBody>
          <a:bodyPr>
            <a:normAutofit fontScale="85000" lnSpcReduction="10000"/>
          </a:bodyPr>
          <a:lstStyle/>
          <a:p>
            <a:pPr marL="114300" indent="0">
              <a:buNone/>
            </a:pPr>
            <a:r>
              <a:rPr lang="en-US" dirty="0"/>
              <a:t>Proposed questions for a survey – do you have any suggestions for improvement?</a:t>
            </a:r>
          </a:p>
          <a:p>
            <a:pPr marL="114300" indent="0">
              <a:buNone/>
            </a:pPr>
            <a:endParaRPr lang="en-US" dirty="0"/>
          </a:p>
          <a:p>
            <a:pPr marL="114300" indent="0">
              <a:buNone/>
            </a:pPr>
            <a:r>
              <a:rPr lang="en-US" b="1" dirty="0"/>
              <a:t>Q1: </a:t>
            </a:r>
            <a:r>
              <a:rPr lang="en-US" dirty="0"/>
              <a:t>Have you found shortfalls in ISO/IEC 5230 regarding how it addresses open source license compliance process management?</a:t>
            </a:r>
            <a:br>
              <a:rPr lang="en-US" dirty="0"/>
            </a:br>
            <a:br>
              <a:rPr lang="en-US" dirty="0"/>
            </a:br>
            <a:r>
              <a:rPr lang="en-US" b="1" dirty="0"/>
              <a:t>Q2: </a:t>
            </a:r>
            <a:r>
              <a:rPr lang="en-US" dirty="0"/>
              <a:t>Have you found shortfalls in ISO/IEC 18974 regarding how it addresses open source security assurance process management?</a:t>
            </a:r>
            <a:br>
              <a:rPr lang="en-US" dirty="0"/>
            </a:br>
            <a:br>
              <a:rPr lang="en-US" dirty="0"/>
            </a:br>
            <a:r>
              <a:rPr lang="en-US" b="1" dirty="0"/>
              <a:t>Q3: </a:t>
            </a:r>
            <a:r>
              <a:rPr lang="en-US" dirty="0"/>
              <a:t>Have you found any disconnect between the requirements of ISO/IEC 5230 and ISO/IEC 18974 that caused confusion?</a:t>
            </a:r>
            <a:br>
              <a:rPr lang="en-US" dirty="0"/>
            </a:br>
            <a:br>
              <a:rPr lang="en-US" dirty="0"/>
            </a:br>
            <a:r>
              <a:rPr lang="en-US" b="1" dirty="0"/>
              <a:t>Q4: </a:t>
            </a:r>
            <a:r>
              <a:rPr lang="en-US" dirty="0"/>
              <a:t>Have you found any disconnect between the requirements of ISO/IEC 5230 and ISO/IEC 18974 that hindered cross-adoption?</a:t>
            </a:r>
            <a:endParaRPr lang="en-JP" dirty="0"/>
          </a:p>
        </p:txBody>
      </p:sp>
      <p:pic>
        <p:nvPicPr>
          <p:cNvPr id="4" name="Picture 3" descr="A person in a suit and tie&#10;&#10;AI-generated content may be incorrect.">
            <a:extLst>
              <a:ext uri="{FF2B5EF4-FFF2-40B4-BE49-F238E27FC236}">
                <a16:creationId xmlns:a16="http://schemas.microsoft.com/office/drawing/2014/main" id="{CCCF66E2-5AF3-F7D9-AE70-25DD3BD54990}"/>
              </a:ext>
            </a:extLst>
          </p:cNvPr>
          <p:cNvPicPr>
            <a:picLocks noChangeAspect="1"/>
          </p:cNvPicPr>
          <p:nvPr/>
        </p:nvPicPr>
        <p:blipFill>
          <a:blip r:embed="rId2"/>
          <a:stretch>
            <a:fillRect/>
          </a:stretch>
        </p:blipFill>
        <p:spPr>
          <a:xfrm>
            <a:off x="7931820" y="0"/>
            <a:ext cx="1212180" cy="1212180"/>
          </a:xfrm>
          <a:prstGeom prst="rect">
            <a:avLst/>
          </a:prstGeom>
        </p:spPr>
      </p:pic>
    </p:spTree>
    <p:extLst>
      <p:ext uri="{BB962C8B-B14F-4D97-AF65-F5344CB8AC3E}">
        <p14:creationId xmlns:p14="http://schemas.microsoft.com/office/powerpoint/2010/main" val="236417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Education Work Group</a:t>
            </a:r>
            <a:endParaRPr dirty="0"/>
          </a:p>
        </p:txBody>
      </p:sp>
      <p:pic>
        <p:nvPicPr>
          <p:cNvPr id="2" name="Picture 1">
            <a:extLst>
              <a:ext uri="{FF2B5EF4-FFF2-40B4-BE49-F238E27FC236}">
                <a16:creationId xmlns:a16="http://schemas.microsoft.com/office/drawing/2014/main" id="{93D6512B-4352-C2ED-23BC-2CCA11A590A3}"/>
              </a:ext>
            </a:extLst>
          </p:cNvPr>
          <p:cNvPicPr>
            <a:picLocks noChangeAspect="1"/>
          </p:cNvPicPr>
          <p:nvPr/>
        </p:nvPicPr>
        <p:blipFill>
          <a:blip r:embed="rId3"/>
          <a:srcRect/>
          <a:stretch/>
        </p:blipFill>
        <p:spPr>
          <a:xfrm>
            <a:off x="7931820" y="0"/>
            <a:ext cx="1212180" cy="1212180"/>
          </a:xfrm>
          <a:prstGeom prst="rect">
            <a:avLst/>
          </a:prstGeom>
        </p:spPr>
      </p:pic>
    </p:spTree>
    <p:extLst>
      <p:ext uri="{BB962C8B-B14F-4D97-AF65-F5344CB8AC3E}">
        <p14:creationId xmlns:p14="http://schemas.microsoft.com/office/powerpoint/2010/main" val="264461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3FAF-AA08-B5ED-E162-53AE0EE19E1F}"/>
              </a:ext>
            </a:extLst>
          </p:cNvPr>
          <p:cNvSpPr>
            <a:spLocks noGrp="1"/>
          </p:cNvSpPr>
          <p:nvPr>
            <p:ph type="title"/>
          </p:nvPr>
        </p:nvSpPr>
        <p:spPr/>
        <p:txBody>
          <a:bodyPr>
            <a:normAutofit fontScale="90000"/>
          </a:bodyPr>
          <a:lstStyle/>
          <a:p>
            <a:r>
              <a:rPr lang="en-JP" dirty="0"/>
              <a:t>Update and Next Steps</a:t>
            </a:r>
          </a:p>
        </p:txBody>
      </p:sp>
      <p:sp>
        <p:nvSpPr>
          <p:cNvPr id="3" name="Text Placeholder 2">
            <a:extLst>
              <a:ext uri="{FF2B5EF4-FFF2-40B4-BE49-F238E27FC236}">
                <a16:creationId xmlns:a16="http://schemas.microsoft.com/office/drawing/2014/main" id="{678CC759-90B3-FA4A-8F7F-E44B2B6284F8}"/>
              </a:ext>
            </a:extLst>
          </p:cNvPr>
          <p:cNvSpPr>
            <a:spLocks noGrp="1"/>
          </p:cNvSpPr>
          <p:nvPr>
            <p:ph type="body" idx="1"/>
          </p:nvPr>
        </p:nvSpPr>
        <p:spPr/>
        <p:txBody>
          <a:bodyPr>
            <a:normAutofit fontScale="85000" lnSpcReduction="10000"/>
          </a:bodyPr>
          <a:lstStyle/>
          <a:p>
            <a:r>
              <a:rPr lang="en-US" dirty="0"/>
              <a:t>I have engaged with Linux Foundation Training to update our training material</a:t>
            </a:r>
          </a:p>
          <a:p>
            <a:r>
              <a:rPr lang="en-US" dirty="0"/>
              <a:t>LFC193 review started (not many comments / improvements suggested so far):</a:t>
            </a:r>
            <a:br>
              <a:rPr lang="en-US" dirty="0"/>
            </a:br>
            <a:r>
              <a:rPr lang="en-US" sz="1400" dirty="0">
                <a:hlinkClick r:id="rId2"/>
              </a:rPr>
              <a:t>https://lists.openchainproject.org/g/education/topic/114410124#msg844</a:t>
            </a:r>
            <a:r>
              <a:rPr lang="en-US" sz="1400" dirty="0"/>
              <a:t> </a:t>
            </a:r>
          </a:p>
          <a:p>
            <a:r>
              <a:rPr lang="en-US" dirty="0"/>
              <a:t>LFC193 md GitHub version created:</a:t>
            </a:r>
            <a:br>
              <a:rPr lang="en-US" dirty="0"/>
            </a:br>
            <a:r>
              <a:rPr lang="en-US" sz="1400" dirty="0">
                <a:hlinkClick r:id="rId3"/>
              </a:rPr>
              <a:t>https://github.com/OpenChain-Project/Reference-Material/blob/master/OpenChain-Training/en/Online-Training-Courses/LFC193%20Course%20Content/Introduction%20to%20Open%20Source%20License%20Compliance%20Management%20(LFC193).md</a:t>
            </a:r>
            <a:r>
              <a:rPr lang="en-US" sz="1400" dirty="0"/>
              <a:t> </a:t>
            </a:r>
          </a:p>
          <a:p>
            <a:r>
              <a:rPr lang="en-US" dirty="0"/>
              <a:t>Started adding relevant training resource information / links to the Sample Policy:</a:t>
            </a:r>
            <a:br>
              <a:rPr lang="en-US" dirty="0"/>
            </a:br>
            <a:r>
              <a:rPr lang="en-US" i="1" dirty="0">
                <a:hlinkClick r:id="rId4"/>
              </a:rPr>
              <a:t>https://lists.openchainproject.org/g/education/topic/sample_policy_training_matrix/114662906</a:t>
            </a:r>
            <a:endParaRPr lang="en-US" i="1" dirty="0"/>
          </a:p>
          <a:p>
            <a:r>
              <a:rPr lang="en-US" dirty="0"/>
              <a:t>TBD: LFC194 word document replaced by the one used by Linux Foundation Training – the proposed text changes were already implemented in the online course.</a:t>
            </a:r>
          </a:p>
          <a:p>
            <a:r>
              <a:rPr lang="en-US" dirty="0"/>
              <a:t>GitHub Improvement to training material suggestion from Jari:</a:t>
            </a:r>
            <a:br>
              <a:rPr lang="en-US" dirty="0"/>
            </a:br>
            <a:r>
              <a:rPr lang="en-US" sz="1400" dirty="0">
                <a:hlinkClick r:id="rId5"/>
              </a:rPr>
              <a:t>https://github.com/OpenChain-Project/Reference-Material/issues/103</a:t>
            </a:r>
            <a:r>
              <a:rPr lang="en-US" sz="1400" dirty="0"/>
              <a:t> </a:t>
            </a:r>
            <a:endParaRPr lang="en-JP" sz="1400" dirty="0"/>
          </a:p>
        </p:txBody>
      </p:sp>
      <p:pic>
        <p:nvPicPr>
          <p:cNvPr id="4" name="Picture 3">
            <a:extLst>
              <a:ext uri="{FF2B5EF4-FFF2-40B4-BE49-F238E27FC236}">
                <a16:creationId xmlns:a16="http://schemas.microsoft.com/office/drawing/2014/main" id="{C710BFFD-8BE8-DDF7-63F3-89EC8CCCB04B}"/>
              </a:ext>
            </a:extLst>
          </p:cNvPr>
          <p:cNvPicPr>
            <a:picLocks noChangeAspect="1"/>
          </p:cNvPicPr>
          <p:nvPr/>
        </p:nvPicPr>
        <p:blipFill>
          <a:blip r:embed="rId6"/>
          <a:srcRect/>
          <a:stretch/>
        </p:blipFill>
        <p:spPr>
          <a:xfrm>
            <a:off x="7931820" y="0"/>
            <a:ext cx="1212180" cy="1212180"/>
          </a:xfrm>
          <a:prstGeom prst="rect">
            <a:avLst/>
          </a:prstGeom>
        </p:spPr>
      </p:pic>
    </p:spTree>
    <p:extLst>
      <p:ext uri="{BB962C8B-B14F-4D97-AF65-F5344CB8AC3E}">
        <p14:creationId xmlns:p14="http://schemas.microsoft.com/office/powerpoint/2010/main" val="162473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375A1-B91D-4193-9F03-4901D79D9C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B7CE3-34F6-F5F4-AA55-FCE4651EFE6B}"/>
              </a:ext>
            </a:extLst>
          </p:cNvPr>
          <p:cNvSpPr>
            <a:spLocks noGrp="1"/>
          </p:cNvSpPr>
          <p:nvPr>
            <p:ph type="title"/>
          </p:nvPr>
        </p:nvSpPr>
        <p:spPr/>
        <p:txBody>
          <a:bodyPr>
            <a:normAutofit fontScale="90000"/>
          </a:bodyPr>
          <a:lstStyle/>
          <a:p>
            <a:r>
              <a:rPr lang="en-JP" dirty="0"/>
              <a:t>Call Hosted By:</a:t>
            </a:r>
          </a:p>
        </p:txBody>
      </p:sp>
      <p:grpSp>
        <p:nvGrpSpPr>
          <p:cNvPr id="8" name="Group 7">
            <a:extLst>
              <a:ext uri="{FF2B5EF4-FFF2-40B4-BE49-F238E27FC236}">
                <a16:creationId xmlns:a16="http://schemas.microsoft.com/office/drawing/2014/main" id="{FD510417-5B7F-1AD9-23F5-21D98CF6ADFE}"/>
              </a:ext>
            </a:extLst>
          </p:cNvPr>
          <p:cNvGrpSpPr/>
          <p:nvPr/>
        </p:nvGrpSpPr>
        <p:grpSpPr>
          <a:xfrm>
            <a:off x="1747681" y="1744866"/>
            <a:ext cx="5648637" cy="2163779"/>
            <a:chOff x="281131" y="1786429"/>
            <a:chExt cx="5648637" cy="2163779"/>
          </a:xfrm>
        </p:grpSpPr>
        <p:sp>
          <p:nvSpPr>
            <p:cNvPr id="4" name="Google Shape;587;p58">
              <a:extLst>
                <a:ext uri="{FF2B5EF4-FFF2-40B4-BE49-F238E27FC236}">
                  <a16:creationId xmlns:a16="http://schemas.microsoft.com/office/drawing/2014/main" id="{56AE574C-5AA1-510F-DCCF-5827F6FC041F}"/>
                </a:ext>
              </a:extLst>
            </p:cNvPr>
            <p:cNvSpPr txBox="1">
              <a:spLocks/>
            </p:cNvSpPr>
            <p:nvPr/>
          </p:nvSpPr>
          <p:spPr>
            <a:xfrm>
              <a:off x="281131" y="3031527"/>
              <a:ext cx="2762181" cy="9186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Medium"/>
                <a:buChar char="●"/>
                <a:defRPr sz="1800" b="0" i="0" u="none" strike="noStrike" cap="none">
                  <a:solidFill>
                    <a:schemeClr val="dk2"/>
                  </a:solidFill>
                  <a:latin typeface="Open Sans Medium"/>
                  <a:ea typeface="Open Sans Medium"/>
                  <a:cs typeface="Open Sans Medium"/>
                  <a:sym typeface="Open Sans Medium"/>
                </a:defRPr>
              </a:lvl1pPr>
              <a:lvl2pPr marL="914400" marR="0" lvl="1"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2pPr>
              <a:lvl3pPr marL="1371600" marR="0" lvl="2"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3pPr>
              <a:lvl4pPr marL="1828800" marR="0" lvl="3"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4pPr>
              <a:lvl5pPr marL="2286000" marR="0" lvl="4"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5pPr>
              <a:lvl6pPr marL="2743200" marR="0" lvl="5"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6pPr>
              <a:lvl7pPr marL="3200400" marR="0" lvl="6"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7pPr>
              <a:lvl8pPr marL="3657600" marR="0" lvl="7"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8pPr>
              <a:lvl9pPr marL="4114800" marR="0" lvl="8"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9pPr>
            </a:lstStyle>
            <a:p>
              <a:pPr marL="131445" indent="0" algn="ctr">
                <a:buSzPct val="100000"/>
                <a:buFont typeface="Open Sans Medium"/>
                <a:buNone/>
              </a:pPr>
              <a:r>
                <a:rPr lang="en-US" sz="1400" dirty="0">
                  <a:latin typeface="Josefin Sans" pitchFamily="2" charset="77"/>
                </a:rPr>
                <a:t>Specification Chair:</a:t>
              </a:r>
              <a:br>
                <a:rPr lang="en-US" sz="1400" dirty="0">
                  <a:latin typeface="Josefin Sans" pitchFamily="2" charset="77"/>
                </a:rPr>
              </a:br>
              <a:r>
                <a:rPr lang="en-US" sz="1400" dirty="0">
                  <a:latin typeface="Josefin Sans" pitchFamily="2" charset="77"/>
                  <a:hlinkClick r:id="rId2"/>
                </a:rPr>
                <a:t>Chris Wood, Lockheed Martin</a:t>
              </a:r>
              <a:endParaRPr lang="en-US" sz="1400" dirty="0">
                <a:latin typeface="Josefin Sans" pitchFamily="2" charset="77"/>
              </a:endParaRPr>
            </a:p>
          </p:txBody>
        </p:sp>
        <p:pic>
          <p:nvPicPr>
            <p:cNvPr id="5" name="Picture 4" descr="A person in a suit and tie&#10;&#10;AI-generated content may be incorrect.">
              <a:extLst>
                <a:ext uri="{FF2B5EF4-FFF2-40B4-BE49-F238E27FC236}">
                  <a16:creationId xmlns:a16="http://schemas.microsoft.com/office/drawing/2014/main" id="{432DDCF6-BEBC-1157-6DED-D77318135818}"/>
                </a:ext>
              </a:extLst>
            </p:cNvPr>
            <p:cNvPicPr>
              <a:picLocks noChangeAspect="1"/>
            </p:cNvPicPr>
            <p:nvPr/>
          </p:nvPicPr>
          <p:blipFill>
            <a:blip r:embed="rId3"/>
            <a:stretch>
              <a:fillRect/>
            </a:stretch>
          </p:blipFill>
          <p:spPr>
            <a:xfrm>
              <a:off x="1056132" y="1786429"/>
              <a:ext cx="1212180" cy="1212180"/>
            </a:xfrm>
            <a:prstGeom prst="rect">
              <a:avLst/>
            </a:prstGeom>
          </p:spPr>
        </p:pic>
        <p:sp>
          <p:nvSpPr>
            <p:cNvPr id="6" name="Google Shape;587;p58">
              <a:extLst>
                <a:ext uri="{FF2B5EF4-FFF2-40B4-BE49-F238E27FC236}">
                  <a16:creationId xmlns:a16="http://schemas.microsoft.com/office/drawing/2014/main" id="{E3C3F0F1-14A6-89AA-EC02-C87F9BD65E99}"/>
                </a:ext>
              </a:extLst>
            </p:cNvPr>
            <p:cNvSpPr txBox="1">
              <a:spLocks/>
            </p:cNvSpPr>
            <p:nvPr/>
          </p:nvSpPr>
          <p:spPr>
            <a:xfrm>
              <a:off x="3167587" y="3031527"/>
              <a:ext cx="2762181" cy="735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Josefin Sans Medium"/>
                <a:buChar char="●"/>
                <a:defRPr sz="1800" b="0" i="0" u="none" strike="noStrike" cap="none">
                  <a:solidFill>
                    <a:schemeClr val="dk2"/>
                  </a:solidFill>
                  <a:latin typeface="Josefin Sans Medium"/>
                  <a:ea typeface="Josefin Sans Medium"/>
                  <a:cs typeface="Josefin Sans Medium"/>
                  <a:sym typeface="Josefin Sans Medium"/>
                </a:defRPr>
              </a:lvl1pPr>
              <a:lvl2pPr marL="914400" marR="0" lvl="1" indent="-317500" algn="l" rtl="0">
                <a:lnSpc>
                  <a:spcPct val="115000"/>
                </a:lnSpc>
                <a:spcBef>
                  <a:spcPts val="0"/>
                </a:spcBef>
                <a:spcAft>
                  <a:spcPts val="0"/>
                </a:spcAft>
                <a:buClr>
                  <a:schemeClr val="dk2"/>
                </a:buClr>
                <a:buSzPts val="1400"/>
                <a:buFont typeface="Josefin Sans Medium"/>
                <a:buChar char="○"/>
                <a:defRPr sz="1400" b="0" i="0" u="none" strike="noStrike" cap="none">
                  <a:solidFill>
                    <a:schemeClr val="dk2"/>
                  </a:solidFill>
                  <a:latin typeface="Josefin Sans Medium"/>
                  <a:ea typeface="Josefin Sans Medium"/>
                  <a:cs typeface="Josefin Sans Medium"/>
                  <a:sym typeface="Josefin Sans Medium"/>
                </a:defRPr>
              </a:lvl2pPr>
              <a:lvl3pPr marL="1371600" marR="0" lvl="2" indent="-317500" algn="l" rtl="0">
                <a:lnSpc>
                  <a:spcPct val="115000"/>
                </a:lnSpc>
                <a:spcBef>
                  <a:spcPts val="0"/>
                </a:spcBef>
                <a:spcAft>
                  <a:spcPts val="0"/>
                </a:spcAft>
                <a:buClr>
                  <a:schemeClr val="dk2"/>
                </a:buClr>
                <a:buSzPts val="1400"/>
                <a:buFont typeface="Josefin Sans Medium"/>
                <a:buChar char="■"/>
                <a:defRPr sz="1400" b="0" i="0" u="none" strike="noStrike" cap="none">
                  <a:solidFill>
                    <a:schemeClr val="dk2"/>
                  </a:solidFill>
                  <a:latin typeface="Josefin Sans Medium"/>
                  <a:ea typeface="Josefin Sans Medium"/>
                  <a:cs typeface="Josefin Sans Medium"/>
                  <a:sym typeface="Josefin Sans Medium"/>
                </a:defRPr>
              </a:lvl3pPr>
              <a:lvl4pPr marL="1828800" marR="0" lvl="3" indent="-317500" algn="l" rtl="0">
                <a:lnSpc>
                  <a:spcPct val="115000"/>
                </a:lnSpc>
                <a:spcBef>
                  <a:spcPts val="0"/>
                </a:spcBef>
                <a:spcAft>
                  <a:spcPts val="0"/>
                </a:spcAft>
                <a:buClr>
                  <a:schemeClr val="dk2"/>
                </a:buClr>
                <a:buSzPts val="1400"/>
                <a:buFont typeface="Josefin Sans Medium"/>
                <a:buChar char="●"/>
                <a:defRPr sz="1400" b="0" i="0" u="none" strike="noStrike" cap="none">
                  <a:solidFill>
                    <a:schemeClr val="dk2"/>
                  </a:solidFill>
                  <a:latin typeface="Josefin Sans Medium"/>
                  <a:ea typeface="Josefin Sans Medium"/>
                  <a:cs typeface="Josefin Sans Medium"/>
                  <a:sym typeface="Josefin Sans Medium"/>
                </a:defRPr>
              </a:lvl4pPr>
              <a:lvl5pPr marL="2286000" marR="0" lvl="4" indent="-317500" algn="l" rtl="0">
                <a:lnSpc>
                  <a:spcPct val="115000"/>
                </a:lnSpc>
                <a:spcBef>
                  <a:spcPts val="0"/>
                </a:spcBef>
                <a:spcAft>
                  <a:spcPts val="0"/>
                </a:spcAft>
                <a:buClr>
                  <a:schemeClr val="dk2"/>
                </a:buClr>
                <a:buSzPts val="1400"/>
                <a:buFont typeface="Josefin Sans Medium"/>
                <a:buChar char="○"/>
                <a:defRPr sz="1400" b="0" i="0" u="none" strike="noStrike" cap="none">
                  <a:solidFill>
                    <a:schemeClr val="dk2"/>
                  </a:solidFill>
                  <a:latin typeface="Josefin Sans Medium"/>
                  <a:ea typeface="Josefin Sans Medium"/>
                  <a:cs typeface="Josefin Sans Medium"/>
                  <a:sym typeface="Josefin Sans Medium"/>
                </a:defRPr>
              </a:lvl5pPr>
              <a:lvl6pPr marL="2743200" marR="0" lvl="5" indent="-317500" algn="l" rtl="0">
                <a:lnSpc>
                  <a:spcPct val="115000"/>
                </a:lnSpc>
                <a:spcBef>
                  <a:spcPts val="0"/>
                </a:spcBef>
                <a:spcAft>
                  <a:spcPts val="0"/>
                </a:spcAft>
                <a:buClr>
                  <a:schemeClr val="dk2"/>
                </a:buClr>
                <a:buSzPts val="1400"/>
                <a:buFont typeface="Josefin Sans Medium"/>
                <a:buChar char="■"/>
                <a:defRPr sz="1400" b="0" i="0" u="none" strike="noStrike" cap="none">
                  <a:solidFill>
                    <a:schemeClr val="dk2"/>
                  </a:solidFill>
                  <a:latin typeface="Josefin Sans Medium"/>
                  <a:ea typeface="Josefin Sans Medium"/>
                  <a:cs typeface="Josefin Sans Medium"/>
                  <a:sym typeface="Josefin Sans Medium"/>
                </a:defRPr>
              </a:lvl6pPr>
              <a:lvl7pPr marL="3200400" marR="0" lvl="6" indent="-317500" algn="l" rtl="0">
                <a:lnSpc>
                  <a:spcPct val="115000"/>
                </a:lnSpc>
                <a:spcBef>
                  <a:spcPts val="0"/>
                </a:spcBef>
                <a:spcAft>
                  <a:spcPts val="0"/>
                </a:spcAft>
                <a:buClr>
                  <a:schemeClr val="dk2"/>
                </a:buClr>
                <a:buSzPts val="1400"/>
                <a:buFont typeface="Josefin Sans Medium"/>
                <a:buChar char="●"/>
                <a:defRPr sz="1400" b="0" i="0" u="none" strike="noStrike" cap="none">
                  <a:solidFill>
                    <a:schemeClr val="dk2"/>
                  </a:solidFill>
                  <a:latin typeface="Josefin Sans Medium"/>
                  <a:ea typeface="Josefin Sans Medium"/>
                  <a:cs typeface="Josefin Sans Medium"/>
                  <a:sym typeface="Josefin Sans Medium"/>
                </a:defRPr>
              </a:lvl7pPr>
              <a:lvl8pPr marL="3657600" marR="0" lvl="7" indent="-317500" algn="l" rtl="0">
                <a:lnSpc>
                  <a:spcPct val="115000"/>
                </a:lnSpc>
                <a:spcBef>
                  <a:spcPts val="0"/>
                </a:spcBef>
                <a:spcAft>
                  <a:spcPts val="0"/>
                </a:spcAft>
                <a:buClr>
                  <a:schemeClr val="dk2"/>
                </a:buClr>
                <a:buSzPts val="1400"/>
                <a:buFont typeface="Josefin Sans Medium"/>
                <a:buChar char="○"/>
                <a:defRPr sz="1400" b="0" i="0" u="none" strike="noStrike" cap="none">
                  <a:solidFill>
                    <a:schemeClr val="dk2"/>
                  </a:solidFill>
                  <a:latin typeface="Josefin Sans Medium"/>
                  <a:ea typeface="Josefin Sans Medium"/>
                  <a:cs typeface="Josefin Sans Medium"/>
                  <a:sym typeface="Josefin Sans Medium"/>
                </a:defRPr>
              </a:lvl8pPr>
              <a:lvl9pPr marL="4114800" marR="0" lvl="8" indent="-317500" algn="l" rtl="0">
                <a:lnSpc>
                  <a:spcPct val="115000"/>
                </a:lnSpc>
                <a:spcBef>
                  <a:spcPts val="0"/>
                </a:spcBef>
                <a:spcAft>
                  <a:spcPts val="0"/>
                </a:spcAft>
                <a:buClr>
                  <a:schemeClr val="dk2"/>
                </a:buClr>
                <a:buSzPts val="1400"/>
                <a:buFont typeface="Josefin Sans Medium"/>
                <a:buChar char="■"/>
                <a:defRPr sz="1400" b="0" i="0" u="none" strike="noStrike" cap="none">
                  <a:solidFill>
                    <a:schemeClr val="dk2"/>
                  </a:solidFill>
                  <a:latin typeface="Josefin Sans Medium"/>
                  <a:ea typeface="Josefin Sans Medium"/>
                  <a:cs typeface="Josefin Sans Medium"/>
                  <a:sym typeface="Josefin Sans Medium"/>
                </a:defRPr>
              </a:lvl9pPr>
            </a:lstStyle>
            <a:p>
              <a:pPr marL="131445" indent="0" algn="ctr">
                <a:buSzPct val="100000"/>
                <a:buFont typeface="Josefin Sans Medium"/>
                <a:buNone/>
              </a:pPr>
              <a:r>
                <a:rPr lang="en-US" sz="1400" dirty="0"/>
                <a:t>Education Chair:</a:t>
              </a:r>
              <a:br>
                <a:rPr lang="en-US" sz="1400" dirty="0"/>
              </a:br>
              <a:r>
                <a:rPr lang="en-US" sz="1400" dirty="0">
                  <a:hlinkClick r:id="rId4"/>
                </a:rPr>
                <a:t>Martin Yagi, First Light Fusion</a:t>
              </a:r>
              <a:endParaRPr lang="en-US" sz="1400" dirty="0"/>
            </a:p>
          </p:txBody>
        </p:sp>
        <p:pic>
          <p:nvPicPr>
            <p:cNvPr id="7" name="Picture 6">
              <a:extLst>
                <a:ext uri="{FF2B5EF4-FFF2-40B4-BE49-F238E27FC236}">
                  <a16:creationId xmlns:a16="http://schemas.microsoft.com/office/drawing/2014/main" id="{CF4B3EF7-CCBA-07DA-62F2-EAAA7FAF4313}"/>
                </a:ext>
              </a:extLst>
            </p:cNvPr>
            <p:cNvPicPr>
              <a:picLocks noChangeAspect="1"/>
            </p:cNvPicPr>
            <p:nvPr/>
          </p:nvPicPr>
          <p:blipFill>
            <a:blip r:embed="rId5"/>
            <a:srcRect/>
            <a:stretch/>
          </p:blipFill>
          <p:spPr>
            <a:xfrm>
              <a:off x="3942588" y="1786429"/>
              <a:ext cx="1212180" cy="1212180"/>
            </a:xfrm>
            <a:prstGeom prst="rect">
              <a:avLst/>
            </a:prstGeom>
          </p:spPr>
        </p:pic>
      </p:grpSp>
    </p:spTree>
    <p:extLst>
      <p:ext uri="{BB962C8B-B14F-4D97-AF65-F5344CB8AC3E}">
        <p14:creationId xmlns:p14="http://schemas.microsoft.com/office/powerpoint/2010/main" val="222933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1FB7760A-A438-CF83-58B9-104D650B44D0}"/>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7A30E041-2553-6337-7E68-DDCF3A20E850}"/>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a:extLst>
              <a:ext uri="{FF2B5EF4-FFF2-40B4-BE49-F238E27FC236}">
                <a16:creationId xmlns:a16="http://schemas.microsoft.com/office/drawing/2014/main" id="{888CF8C5-3787-B0CC-C452-3AEA8E7E9D8F}"/>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a:t>Examples </a:t>
            </a:r>
            <a:r>
              <a:rPr lang="en-US" dirty="0"/>
              <a:t>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54786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9B48FC86-A1B4-E438-A1F8-D3BC1E792783}"/>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85E02CB8-4AA3-CD52-A1C3-AFC55D9F36CB}"/>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a:extLst>
              <a:ext uri="{FF2B5EF4-FFF2-40B4-BE49-F238E27FC236}">
                <a16:creationId xmlns:a16="http://schemas.microsoft.com/office/drawing/2014/main" id="{BB4CE212-D959-F666-8F64-603FBE19B24D}"/>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342900">
              <a:spcAft>
                <a:spcPts val="1200"/>
              </a:spcAft>
              <a:buSzPct val="100000"/>
              <a:buFont typeface="+mj-lt"/>
              <a:buAutoNum type="arabicPeriod"/>
            </a:pPr>
            <a:r>
              <a:rPr lang="en-US" dirty="0"/>
              <a:t>OpenChain Project News</a:t>
            </a:r>
          </a:p>
          <a:p>
            <a:pPr marL="342900">
              <a:spcAft>
                <a:spcPts val="1200"/>
              </a:spcAft>
              <a:buSzPct val="100000"/>
              <a:buFont typeface="+mj-lt"/>
              <a:buAutoNum type="arabicPeriod"/>
            </a:pPr>
            <a:r>
              <a:rPr lang="en-US" dirty="0"/>
              <a:t>Open Compliance Summit – Call for Papers</a:t>
            </a:r>
          </a:p>
          <a:p>
            <a:pPr marL="342900">
              <a:spcAft>
                <a:spcPts val="1200"/>
              </a:spcAft>
              <a:buSzPct val="100000"/>
              <a:buFont typeface="+mj-lt"/>
              <a:buAutoNum type="arabicPeriod"/>
            </a:pPr>
            <a:r>
              <a:rPr lang="en-US" dirty="0"/>
              <a:t>Specification Work Group – Some Questions for the Community</a:t>
            </a:r>
          </a:p>
          <a:p>
            <a:pPr marL="342900">
              <a:spcAft>
                <a:spcPts val="1200"/>
              </a:spcAft>
              <a:buSzPct val="100000"/>
              <a:buFont typeface="+mj-lt"/>
              <a:buAutoNum type="arabicPeriod"/>
            </a:pPr>
            <a:r>
              <a:rPr lang="en-US" dirty="0"/>
              <a:t>Education Work Group – Update on Status and Community Work Items</a:t>
            </a:r>
          </a:p>
          <a:p>
            <a:pPr marL="342900">
              <a:spcAft>
                <a:spcPts val="1200"/>
              </a:spcAft>
              <a:buSzPct val="100000"/>
              <a:buFont typeface="+mj-lt"/>
              <a:buAutoNum type="arabicPeriod"/>
            </a:pPr>
            <a:r>
              <a:rPr lang="en-US" dirty="0"/>
              <a:t>Any Other Business?</a:t>
            </a:r>
          </a:p>
        </p:txBody>
      </p:sp>
    </p:spTree>
    <p:extLst>
      <p:ext uri="{BB962C8B-B14F-4D97-AF65-F5344CB8AC3E}">
        <p14:creationId xmlns:p14="http://schemas.microsoft.com/office/powerpoint/2010/main" val="2078939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0A0571AB-4228-68E7-D9B8-CD992B0461E4}"/>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E0C342DE-DE73-E620-CBB2-205F3359C07F}"/>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OpenChain Project News</a:t>
            </a:r>
            <a:endParaRPr dirty="0"/>
          </a:p>
        </p:txBody>
      </p:sp>
    </p:spTree>
    <p:extLst>
      <p:ext uri="{BB962C8B-B14F-4D97-AF65-F5344CB8AC3E}">
        <p14:creationId xmlns:p14="http://schemas.microsoft.com/office/powerpoint/2010/main" val="30312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E2B8-4C7A-2D80-3746-85B2F68B60B8}"/>
              </a:ext>
            </a:extLst>
          </p:cNvPr>
          <p:cNvSpPr>
            <a:spLocks noGrp="1"/>
          </p:cNvSpPr>
          <p:nvPr>
            <p:ph type="title"/>
          </p:nvPr>
        </p:nvSpPr>
        <p:spPr/>
        <p:txBody>
          <a:bodyPr>
            <a:normAutofit fontScale="90000"/>
          </a:bodyPr>
          <a:lstStyle/>
          <a:p>
            <a:r>
              <a:rPr lang="en-JP" dirty="0"/>
              <a:t>Five Key Items</a:t>
            </a:r>
          </a:p>
        </p:txBody>
      </p:sp>
      <p:sp>
        <p:nvSpPr>
          <p:cNvPr id="3" name="Text Placeholder 2">
            <a:extLst>
              <a:ext uri="{FF2B5EF4-FFF2-40B4-BE49-F238E27FC236}">
                <a16:creationId xmlns:a16="http://schemas.microsoft.com/office/drawing/2014/main" id="{D781B545-61B1-7B1E-E47F-9486E02D410B}"/>
              </a:ext>
            </a:extLst>
          </p:cNvPr>
          <p:cNvSpPr>
            <a:spLocks noGrp="1"/>
          </p:cNvSpPr>
          <p:nvPr>
            <p:ph type="body" idx="1"/>
          </p:nvPr>
        </p:nvSpPr>
        <p:spPr/>
        <p:txBody>
          <a:bodyPr>
            <a:normAutofit/>
          </a:bodyPr>
          <a:lstStyle/>
          <a:p>
            <a:pPr>
              <a:buFont typeface="+mj-lt"/>
              <a:buAutoNum type="arabicPeriod"/>
            </a:pPr>
            <a:r>
              <a:rPr lang="en-US" dirty="0"/>
              <a:t>CJ CGV (Korea’s largest Cinema Company) Announces An ISO/IEC 5230 Conformant Program:</a:t>
            </a:r>
            <a:br>
              <a:rPr lang="en-US" dirty="0"/>
            </a:br>
            <a:r>
              <a:rPr lang="en-US" sz="1300" dirty="0">
                <a:hlinkClick r:id="rId2"/>
              </a:rPr>
              <a:t>https://openchainproject.org/news/2025/07/30/cj-cgv-iso5230-conformant</a:t>
            </a:r>
            <a:r>
              <a:rPr lang="en-US" sz="1300" dirty="0"/>
              <a:t> </a:t>
            </a:r>
          </a:p>
          <a:p>
            <a:pPr>
              <a:buFont typeface="+mj-lt"/>
              <a:buAutoNum type="arabicPeriod"/>
            </a:pPr>
            <a:r>
              <a:rPr lang="en-US" dirty="0"/>
              <a:t>Webinar: Unlocking Potential – Case Study on ZF’s ISO/IEC 5230 Certification:</a:t>
            </a:r>
            <a:br>
              <a:rPr lang="en-US" dirty="0"/>
            </a:br>
            <a:r>
              <a:rPr lang="en-US" sz="1300" dirty="0">
                <a:hlinkClick r:id="rId3"/>
              </a:rPr>
              <a:t>https://openchainproject.org/news/2025/07/31/zf-webinar</a:t>
            </a:r>
            <a:r>
              <a:rPr lang="en-US" sz="1300" dirty="0"/>
              <a:t> </a:t>
            </a:r>
          </a:p>
          <a:p>
            <a:pPr>
              <a:buFont typeface="+mj-lt"/>
              <a:buAutoNum type="arabicPeriod"/>
            </a:pPr>
            <a:r>
              <a:rPr lang="en-US" dirty="0"/>
              <a:t>Recording: OpenChain Mini-Summit @ Open Source Summit North America:</a:t>
            </a:r>
            <a:br>
              <a:rPr lang="en-US" dirty="0"/>
            </a:br>
            <a:r>
              <a:rPr lang="en-US" sz="1300" dirty="0">
                <a:hlinkClick r:id="rId4"/>
              </a:rPr>
              <a:t>https://openchainproject.org/news/2025/07/31/openchain-ossna-2025</a:t>
            </a:r>
            <a:r>
              <a:rPr lang="en-US" sz="1300" dirty="0"/>
              <a:t> </a:t>
            </a:r>
          </a:p>
          <a:p>
            <a:pPr>
              <a:buFont typeface="+mj-lt"/>
              <a:buAutoNum type="arabicPeriod"/>
            </a:pPr>
            <a:r>
              <a:rPr lang="en-US" dirty="0"/>
              <a:t>OpenChain Tooling Work Group – The 2025 Video Series:</a:t>
            </a:r>
            <a:br>
              <a:rPr lang="en-US" dirty="0"/>
            </a:br>
            <a:r>
              <a:rPr lang="en-US" sz="1300" dirty="0">
                <a:hlinkClick r:id="rId5"/>
              </a:rPr>
              <a:t>https://openchainproject.org/news/2025/07/18/openchain-tooling-work-group-the-2025-video-series</a:t>
            </a:r>
            <a:r>
              <a:rPr lang="en-US" sz="1300" dirty="0"/>
              <a:t> </a:t>
            </a:r>
          </a:p>
          <a:p>
            <a:pPr>
              <a:buFont typeface="+mj-lt"/>
              <a:buAutoNum type="arabicPeriod"/>
            </a:pPr>
            <a:r>
              <a:rPr lang="en-US" dirty="0"/>
              <a:t>New Handbook for Software Supply Chain Security in the Telco Industry:</a:t>
            </a:r>
            <a:br>
              <a:rPr lang="en-US" dirty="0"/>
            </a:br>
            <a:r>
              <a:rPr lang="en-US" sz="1200" dirty="0">
                <a:hlinkClick r:id="rId6"/>
              </a:rPr>
              <a:t>https://openchainproject.org/news/2025/07/23/telco-handbook</a:t>
            </a:r>
            <a:r>
              <a:rPr lang="en-US" sz="1200" dirty="0"/>
              <a:t> </a:t>
            </a:r>
            <a:endParaRPr lang="en-US" dirty="0"/>
          </a:p>
          <a:p>
            <a:pPr>
              <a:buFont typeface="+mj-lt"/>
              <a:buAutoNum type="arabicPeriod"/>
            </a:pPr>
            <a:endParaRPr lang="en-JP" dirty="0"/>
          </a:p>
        </p:txBody>
      </p:sp>
    </p:spTree>
    <p:extLst>
      <p:ext uri="{BB962C8B-B14F-4D97-AF65-F5344CB8AC3E}">
        <p14:creationId xmlns:p14="http://schemas.microsoft.com/office/powerpoint/2010/main" val="53220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7747B2F1-F7E4-61CE-CB83-F5E4F8753FBD}"/>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4A769F64-2645-AB17-7EA0-0EE922D30E83}"/>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Open Compliance Summit</a:t>
            </a:r>
            <a:endParaRPr dirty="0"/>
          </a:p>
        </p:txBody>
      </p:sp>
    </p:spTree>
    <p:extLst>
      <p:ext uri="{BB962C8B-B14F-4D97-AF65-F5344CB8AC3E}">
        <p14:creationId xmlns:p14="http://schemas.microsoft.com/office/powerpoint/2010/main" val="79208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DFE7C-6DA2-3260-D4DF-7B645BA1823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F7BA54F-B8D5-8565-D676-21F1D4F4225B}"/>
              </a:ext>
            </a:extLst>
          </p:cNvPr>
          <p:cNvSpPr>
            <a:spLocks noGrp="1"/>
          </p:cNvSpPr>
          <p:nvPr>
            <p:ph type="body" idx="1"/>
          </p:nvPr>
        </p:nvSpPr>
        <p:spPr>
          <a:xfrm>
            <a:off x="280350" y="1878676"/>
            <a:ext cx="8520600" cy="2726773"/>
          </a:xfrm>
        </p:spPr>
        <p:txBody>
          <a:bodyPr/>
          <a:lstStyle/>
          <a:p>
            <a:pPr marL="114300" indent="0" algn="ctr">
              <a:buNone/>
            </a:pPr>
            <a:r>
              <a:rPr lang="en-US" dirty="0"/>
              <a:t>Call For Papers Close: </a:t>
            </a:r>
            <a:r>
              <a:rPr lang="en-US" b="1" dirty="0"/>
              <a:t>Sunday, August 17 at 23:59 JST (UTC+9)</a:t>
            </a:r>
          </a:p>
          <a:p>
            <a:pPr marL="114300" indent="0" algn="ctr">
              <a:buNone/>
            </a:pPr>
            <a:endParaRPr lang="en-US" b="1" dirty="0"/>
          </a:p>
          <a:p>
            <a:pPr marL="114300" indent="0" algn="ctr">
              <a:buNone/>
            </a:pPr>
            <a:r>
              <a:rPr lang="en-US" b="1" dirty="0"/>
              <a:t>Submit a talk:</a:t>
            </a:r>
            <a:endParaRPr lang="en-US" dirty="0"/>
          </a:p>
          <a:p>
            <a:pPr marL="114300" indent="0" algn="ctr">
              <a:buNone/>
            </a:pPr>
            <a:r>
              <a:rPr lang="en-US" dirty="0">
                <a:hlinkClick r:id="rId2"/>
              </a:rPr>
              <a:t>https://events.linuxfoundation.org/open-compliance-summit/program/cfp/</a:t>
            </a:r>
            <a:r>
              <a:rPr lang="en-US" dirty="0"/>
              <a:t> </a:t>
            </a:r>
            <a:endParaRPr lang="en-JP" dirty="0"/>
          </a:p>
        </p:txBody>
      </p:sp>
      <p:pic>
        <p:nvPicPr>
          <p:cNvPr id="5" name="Picture 4" descr="A red background with white text&#10;&#10;AI-generated content may be incorrect.">
            <a:extLst>
              <a:ext uri="{FF2B5EF4-FFF2-40B4-BE49-F238E27FC236}">
                <a16:creationId xmlns:a16="http://schemas.microsoft.com/office/drawing/2014/main" id="{F75FE30B-8542-01EB-5EDA-5F5BD10F5D8B}"/>
              </a:ext>
            </a:extLst>
          </p:cNvPr>
          <p:cNvPicPr>
            <a:picLocks noChangeAspect="1"/>
          </p:cNvPicPr>
          <p:nvPr/>
        </p:nvPicPr>
        <p:blipFill>
          <a:blip r:embed="rId3"/>
          <a:stretch>
            <a:fillRect/>
          </a:stretch>
        </p:blipFill>
        <p:spPr>
          <a:xfrm>
            <a:off x="0" y="0"/>
            <a:ext cx="9144000" cy="1783458"/>
          </a:xfrm>
          <a:prstGeom prst="rect">
            <a:avLst/>
          </a:prstGeom>
        </p:spPr>
      </p:pic>
      <p:pic>
        <p:nvPicPr>
          <p:cNvPr id="7" name="Picture 6" descr="A close up of a list&#10;&#10;AI-generated content may be incorrect.">
            <a:extLst>
              <a:ext uri="{FF2B5EF4-FFF2-40B4-BE49-F238E27FC236}">
                <a16:creationId xmlns:a16="http://schemas.microsoft.com/office/drawing/2014/main" id="{7994C373-A5C5-F9D0-4600-A67AA7B0196E}"/>
              </a:ext>
            </a:extLst>
          </p:cNvPr>
          <p:cNvPicPr>
            <a:picLocks noChangeAspect="1"/>
          </p:cNvPicPr>
          <p:nvPr/>
        </p:nvPicPr>
        <p:blipFill>
          <a:blip r:embed="rId4"/>
          <a:stretch>
            <a:fillRect/>
          </a:stretch>
        </p:blipFill>
        <p:spPr>
          <a:xfrm>
            <a:off x="1997804" y="3383379"/>
            <a:ext cx="5733031" cy="1512434"/>
          </a:xfrm>
          <a:prstGeom prst="rect">
            <a:avLst/>
          </a:prstGeom>
        </p:spPr>
      </p:pic>
    </p:spTree>
    <p:extLst>
      <p:ext uri="{BB962C8B-B14F-4D97-AF65-F5344CB8AC3E}">
        <p14:creationId xmlns:p14="http://schemas.microsoft.com/office/powerpoint/2010/main" val="407964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10EE17C6-53A2-B920-3F80-6EB37341C9DF}"/>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94A3758D-64D1-FE35-AE0F-593D8CC9E704}"/>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Work Group</a:t>
            </a:r>
            <a:endParaRPr dirty="0"/>
          </a:p>
        </p:txBody>
      </p:sp>
      <p:pic>
        <p:nvPicPr>
          <p:cNvPr id="2" name="Picture 1" descr="A person in a suit and tie&#10;&#10;AI-generated content may be incorrect.">
            <a:extLst>
              <a:ext uri="{FF2B5EF4-FFF2-40B4-BE49-F238E27FC236}">
                <a16:creationId xmlns:a16="http://schemas.microsoft.com/office/drawing/2014/main" id="{159D15C5-F612-45F3-9FA5-CFEC3B1C6601}"/>
              </a:ext>
            </a:extLst>
          </p:cNvPr>
          <p:cNvPicPr>
            <a:picLocks noChangeAspect="1"/>
          </p:cNvPicPr>
          <p:nvPr/>
        </p:nvPicPr>
        <p:blipFill>
          <a:blip r:embed="rId3"/>
          <a:stretch>
            <a:fillRect/>
          </a:stretch>
        </p:blipFill>
        <p:spPr>
          <a:xfrm>
            <a:off x="7931820" y="0"/>
            <a:ext cx="1212180" cy="1212180"/>
          </a:xfrm>
          <a:prstGeom prst="rect">
            <a:avLst/>
          </a:prstGeom>
        </p:spPr>
      </p:pic>
    </p:spTree>
    <p:extLst>
      <p:ext uri="{BB962C8B-B14F-4D97-AF65-F5344CB8AC3E}">
        <p14:creationId xmlns:p14="http://schemas.microsoft.com/office/powerpoint/2010/main" val="2305457057"/>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2794</TotalTime>
  <Words>727</Words>
  <Application>Microsoft Macintosh PowerPoint</Application>
  <PresentationFormat>On-screen Show (16:9)</PresentationFormat>
  <Paragraphs>42</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Open Sans Medium</vt:lpstr>
      <vt:lpstr>Josefin Sans Medium</vt:lpstr>
      <vt:lpstr>Josefin Sans</vt:lpstr>
      <vt:lpstr>Roboto Slab Light</vt:lpstr>
      <vt:lpstr>Arial</vt:lpstr>
      <vt:lpstr>Roboto</vt:lpstr>
      <vt:lpstr>Linux Foundation EU Theme 2023</vt:lpstr>
      <vt:lpstr>OpenChain Monthly Meeting: Spec, Education + More</vt:lpstr>
      <vt:lpstr>Call Hosted By:</vt:lpstr>
      <vt:lpstr>Anti-Trust Policy Notice</vt:lpstr>
      <vt:lpstr>Agenda</vt:lpstr>
      <vt:lpstr>OpenChain Project News</vt:lpstr>
      <vt:lpstr>Five Key Items</vt:lpstr>
      <vt:lpstr>Open Compliance Summit</vt:lpstr>
      <vt:lpstr>PowerPoint Presentation</vt:lpstr>
      <vt:lpstr>Specification Work Group</vt:lpstr>
      <vt:lpstr>Questions for the Community</vt:lpstr>
      <vt:lpstr>Education Work Group</vt:lpstr>
      <vt:lpstr>Update and Next Steps</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46</cp:revision>
  <dcterms:modified xsi:type="dcterms:W3CDTF">2025-08-22T03:08:10Z</dcterms:modified>
</cp:coreProperties>
</file>