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7" r:id="rId2"/>
    <p:sldId id="269" r:id="rId3"/>
    <p:sldId id="270" r:id="rId4"/>
    <p:sldId id="762" r:id="rId5"/>
    <p:sldId id="764" r:id="rId6"/>
    <p:sldId id="763" r:id="rId7"/>
    <p:sldId id="670" r:id="rId8"/>
    <p:sldId id="765" r:id="rId9"/>
    <p:sldId id="766" r:id="rId10"/>
    <p:sldId id="767" r:id="rId11"/>
    <p:sldId id="272" r:id="rId12"/>
    <p:sldId id="752" r:id="rId13"/>
    <p:sldId id="278" r:id="rId14"/>
    <p:sldId id="279" r:id="rId15"/>
    <p:sldId id="267" r:id="rId16"/>
  </p:sldIdLst>
  <p:sldSz cx="9144000" cy="5143500" type="screen16x9"/>
  <p:notesSz cx="6858000" cy="9144000"/>
  <p:embeddedFontLst>
    <p:embeddedFont>
      <p:font typeface="Open Sans Medium" panose="020B0306030504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Slab Light" panose="020F030202020403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1"/>
    <p:restoredTop sz="96301"/>
  </p:normalViewPr>
  <p:slideViewPr>
    <p:cSldViewPr snapToGrid="0">
      <p:cViewPr varScale="1">
        <p:scale>
          <a:sx n="165" d="100"/>
          <a:sy n="165" d="100"/>
        </p:scale>
        <p:origin x="208"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5233F98-7C54-B8E2-DCE8-93BDCA17ADE4}"/>
            </a:ext>
          </a:extLst>
        </p:cNvPr>
        <p:cNvGrpSpPr/>
        <p:nvPr/>
      </p:nvGrpSpPr>
      <p:grpSpPr>
        <a:xfrm>
          <a:off x="0" y="0"/>
          <a:ext cx="0" cy="0"/>
          <a:chOff x="0" y="0"/>
          <a:chExt cx="0" cy="0"/>
        </a:xfrm>
      </p:grpSpPr>
      <p:sp>
        <p:nvSpPr>
          <p:cNvPr id="119" name="Google Shape;119;g144aaa0767c_0_69:notes">
            <a:extLst>
              <a:ext uri="{FF2B5EF4-FFF2-40B4-BE49-F238E27FC236}">
                <a16:creationId xmlns:a16="http://schemas.microsoft.com/office/drawing/2014/main" id="{041D6186-2E4A-E68C-E241-6FEF2EFD34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a:extLst>
              <a:ext uri="{FF2B5EF4-FFF2-40B4-BE49-F238E27FC236}">
                <a16:creationId xmlns:a16="http://schemas.microsoft.com/office/drawing/2014/main" id="{D3F74F9D-341D-6B18-2245-74E16C05F3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97277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D371B81-5B21-F16B-5213-7CB9382CC787}"/>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EE7CBB2-8F96-A6A8-0081-8B8BB62CB5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5D7DFADF-C39C-9C97-B0CE-B56AB798E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1388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90629331-A17F-E96F-A6D4-3A3C11A0A9EF}"/>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3CAFE5C-8E77-C9D9-E8ED-DC718EF28D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9846D23-AAF6-C759-6781-25C052D6E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92745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0BFE5DDB-53EC-59AF-10C7-0AA5812D27AA}"/>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5A16262B-4C0A-9761-14CB-9207E5CDEB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B72CF169-C36D-57EC-CB62-BE891E09E7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22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52EE9BE8-9078-B1BD-6A2E-206541838964}"/>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2B5E4367-4FEE-49B5-6BC3-1E32DF93E3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261A3F94-C680-BE19-4818-7D2092DA59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06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44aaa0767c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44aaa0767c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2009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00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5" name="Graphic 4">
            <a:extLst>
              <a:ext uri="{FF2B5EF4-FFF2-40B4-BE49-F238E27FC236}">
                <a16:creationId xmlns:a16="http://schemas.microsoft.com/office/drawing/2014/main" id="{B988EA2B-C859-1A79-73FD-B64240BEBE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778234" y="2825864"/>
            <a:ext cx="2660178" cy="2185147"/>
          </a:xfrm>
          <a:prstGeom prst="rect">
            <a:avLst/>
          </a:prstGeom>
        </p:spPr>
      </p:pic>
    </p:spTree>
    <p:extLst>
      <p:ext uri="{BB962C8B-B14F-4D97-AF65-F5344CB8AC3E}">
        <p14:creationId xmlns:p14="http://schemas.microsoft.com/office/powerpoint/2010/main" val="1629190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extLst>
      <p:ext uri="{BB962C8B-B14F-4D97-AF65-F5344CB8AC3E}">
        <p14:creationId xmlns:p14="http://schemas.microsoft.com/office/powerpoint/2010/main" val="1033043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9" r:id="rId3"/>
    <p:sldLayoutId id="2147483661"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ists.openchainproject.org/g/education/topic/fw_education_sample_policy/115060609" TargetMode="External"/><Relationship Id="rId2" Type="http://schemas.openxmlformats.org/officeDocument/2006/relationships/hyperlink" Target="https://github.com/OpenChain-Project/Reference-Material/issues/103" TargetMode="Externa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document/d/1iuXX8j10N70dfce1-CZFWhW6S2jEqc--flcCgXMMdjg/edit?tab=t.0#heading=h.xtogtsbrin0p" TargetMode="External"/><Relationship Id="rId2" Type="http://schemas.openxmlformats.org/officeDocument/2006/relationships/hyperlink" Target="https://github.com/OpenChain-Project/Reference-Material/blob/master/AI-SBOM-Compliance/en/Artificial-Intelligence-System-Bill-of-Materials-Compliance-Management-Guide.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jpe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hyperlink" Target="https://openchainproject.org/openchain-iso-standard-survey-2025"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9B7BEEEC-414F-F921-8C0B-DAEF378291B5}"/>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350290EF-D637-4097-0484-2F3B91B71360}"/>
              </a:ext>
            </a:extLst>
          </p:cNvPr>
          <p:cNvSpPr txBox="1">
            <a:spLocks noGrp="1"/>
          </p:cNvSpPr>
          <p:nvPr>
            <p:ph type="ctrTitle"/>
          </p:nvPr>
        </p:nvSpPr>
        <p:spPr>
          <a:xfrm>
            <a:off x="598099" y="1226378"/>
            <a:ext cx="8410433"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br>
              <a:rPr lang="en-US" dirty="0"/>
            </a:br>
            <a:r>
              <a:rPr lang="en-US" dirty="0"/>
              <a:t>Spec, Education + More</a:t>
            </a:r>
            <a:endParaRPr dirty="0"/>
          </a:p>
        </p:txBody>
      </p:sp>
      <p:sp>
        <p:nvSpPr>
          <p:cNvPr id="123" name="Google Shape;123;p19">
            <a:extLst>
              <a:ext uri="{FF2B5EF4-FFF2-40B4-BE49-F238E27FC236}">
                <a16:creationId xmlns:a16="http://schemas.microsoft.com/office/drawing/2014/main" id="{A63A8B1B-4C8C-870F-9421-DA410B1C2AC9}"/>
              </a:ext>
            </a:extLst>
          </p:cNvPr>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r>
              <a:rPr lang="en-US" dirty="0"/>
              <a:t>North America / Europe - 2025-09-10 @ 16:30 UTC</a:t>
            </a:r>
            <a:endParaRPr dirty="0"/>
          </a:p>
        </p:txBody>
      </p:sp>
    </p:spTree>
    <p:extLst>
      <p:ext uri="{BB962C8B-B14F-4D97-AF65-F5344CB8AC3E}">
        <p14:creationId xmlns:p14="http://schemas.microsoft.com/office/powerpoint/2010/main" val="1190988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23359-7EFB-FEC8-2523-52F477F79D01}"/>
              </a:ext>
            </a:extLst>
          </p:cNvPr>
          <p:cNvSpPr>
            <a:spLocks noGrp="1"/>
          </p:cNvSpPr>
          <p:nvPr>
            <p:ph type="title"/>
          </p:nvPr>
        </p:nvSpPr>
        <p:spPr/>
        <p:txBody>
          <a:bodyPr>
            <a:normAutofit fontScale="90000"/>
          </a:bodyPr>
          <a:lstStyle/>
          <a:p>
            <a:r>
              <a:rPr lang="en-JP" dirty="0"/>
              <a:t>Companies Involved And Comment(s)</a:t>
            </a:r>
          </a:p>
        </p:txBody>
      </p:sp>
      <p:sp>
        <p:nvSpPr>
          <p:cNvPr id="3" name="Text Placeholder 2">
            <a:extLst>
              <a:ext uri="{FF2B5EF4-FFF2-40B4-BE49-F238E27FC236}">
                <a16:creationId xmlns:a16="http://schemas.microsoft.com/office/drawing/2014/main" id="{DDAB6438-B760-99D1-7436-D73011F79936}"/>
              </a:ext>
            </a:extLst>
          </p:cNvPr>
          <p:cNvSpPr>
            <a:spLocks noGrp="1"/>
          </p:cNvSpPr>
          <p:nvPr>
            <p:ph type="body" idx="1"/>
          </p:nvPr>
        </p:nvSpPr>
        <p:spPr/>
        <p:txBody>
          <a:bodyPr>
            <a:normAutofit fontScale="92500" lnSpcReduction="10000"/>
          </a:bodyPr>
          <a:lstStyle/>
          <a:p>
            <a:endParaRPr lang="en-JP" dirty="0"/>
          </a:p>
          <a:p>
            <a:r>
              <a:rPr lang="en-US" dirty="0"/>
              <a:t>CAICT, Sony, CSI Piemonte, First Light Fusion, CJ CGV, Erlang/OTP (Ericsson AB)</a:t>
            </a:r>
            <a:br>
              <a:rPr lang="en-US" dirty="0"/>
            </a:br>
            <a:r>
              <a:rPr lang="en-US" dirty="0"/>
              <a:t>(not in order)</a:t>
            </a:r>
          </a:p>
          <a:p>
            <a:endParaRPr lang="en-JP" dirty="0"/>
          </a:p>
          <a:p>
            <a:r>
              <a:rPr lang="en-JP" dirty="0"/>
              <a:t>Comment from Company X: “</a:t>
            </a:r>
            <a:r>
              <a:rPr lang="en-US" dirty="0"/>
              <a:t>We have not fully adopted ISO/IEC 5230 as such but our process/policy is aligned with it meaning that it would be minimal effort to fully adopt and become compliant if/when the business requires it. We do not currently typically distribute software (we are end of chain for the software we use!) so being a little ad-hoc in places is a good cost/benefit balance for us. The ISO/IEC 18974 specification is effectively irrelevant to us at the moment but I'm aware of it in case it does become relevant.”</a:t>
            </a:r>
            <a:endParaRPr lang="en-JP" dirty="0"/>
          </a:p>
        </p:txBody>
      </p:sp>
    </p:spTree>
    <p:extLst>
      <p:ext uri="{BB962C8B-B14F-4D97-AF65-F5344CB8AC3E}">
        <p14:creationId xmlns:p14="http://schemas.microsoft.com/office/powerpoint/2010/main" val="12330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pic>
        <p:nvPicPr>
          <p:cNvPr id="2" name="Picture 1">
            <a:extLst>
              <a:ext uri="{FF2B5EF4-FFF2-40B4-BE49-F238E27FC236}">
                <a16:creationId xmlns:a16="http://schemas.microsoft.com/office/drawing/2014/main" id="{93D6512B-4352-C2ED-23BC-2CCA11A590A3}"/>
              </a:ext>
            </a:extLst>
          </p:cNvPr>
          <p:cNvPicPr>
            <a:picLocks noChangeAspect="1"/>
          </p:cNvPicPr>
          <p:nvPr/>
        </p:nvPicPr>
        <p:blipFill>
          <a:blip r:embed="rId3"/>
          <a:srcRect/>
          <a:stretch/>
        </p:blipFill>
        <p:spPr>
          <a:xfrm>
            <a:off x="7931820" y="0"/>
            <a:ext cx="1212180" cy="1212180"/>
          </a:xfrm>
          <a:prstGeom prst="rect">
            <a:avLst/>
          </a:prstGeom>
        </p:spPr>
      </p:pic>
    </p:spTree>
    <p:extLst>
      <p:ext uri="{BB962C8B-B14F-4D97-AF65-F5344CB8AC3E}">
        <p14:creationId xmlns:p14="http://schemas.microsoft.com/office/powerpoint/2010/main" val="26446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3FAF-AA08-B5ED-E162-53AE0EE19E1F}"/>
              </a:ext>
            </a:extLst>
          </p:cNvPr>
          <p:cNvSpPr>
            <a:spLocks noGrp="1"/>
          </p:cNvSpPr>
          <p:nvPr>
            <p:ph type="title"/>
          </p:nvPr>
        </p:nvSpPr>
        <p:spPr/>
        <p:txBody>
          <a:bodyPr>
            <a:normAutofit fontScale="90000"/>
          </a:bodyPr>
          <a:lstStyle/>
          <a:p>
            <a:r>
              <a:rPr lang="en-JP" dirty="0"/>
              <a:t>Update and Next Steps – Training Material</a:t>
            </a:r>
          </a:p>
        </p:txBody>
      </p:sp>
      <p:sp>
        <p:nvSpPr>
          <p:cNvPr id="3" name="Text Placeholder 2">
            <a:extLst>
              <a:ext uri="{FF2B5EF4-FFF2-40B4-BE49-F238E27FC236}">
                <a16:creationId xmlns:a16="http://schemas.microsoft.com/office/drawing/2014/main" id="{678CC759-90B3-FA4A-8F7F-E44B2B6284F8}"/>
              </a:ext>
            </a:extLst>
          </p:cNvPr>
          <p:cNvSpPr>
            <a:spLocks noGrp="1"/>
          </p:cNvSpPr>
          <p:nvPr>
            <p:ph type="body" idx="1"/>
          </p:nvPr>
        </p:nvSpPr>
        <p:spPr>
          <a:xfrm>
            <a:off x="311700" y="1266450"/>
            <a:ext cx="8520600" cy="3339000"/>
          </a:xfrm>
        </p:spPr>
        <p:txBody>
          <a:bodyPr>
            <a:normAutofit/>
          </a:bodyPr>
          <a:lstStyle/>
          <a:p>
            <a:pPr marL="114300" indent="0">
              <a:buNone/>
            </a:pPr>
            <a:r>
              <a:rPr lang="en-US" dirty="0"/>
              <a:t>LFC193 review continuing</a:t>
            </a:r>
          </a:p>
          <a:p>
            <a:pPr marL="114300" indent="0">
              <a:buNone/>
            </a:pPr>
            <a:endParaRPr lang="en-US" dirty="0"/>
          </a:p>
          <a:p>
            <a:r>
              <a:rPr lang="en-US" dirty="0"/>
              <a:t>One bug fixed in </a:t>
            </a:r>
            <a:r>
              <a:rPr lang="en-US" dirty="0" err="1"/>
              <a:t>github</a:t>
            </a:r>
            <a:r>
              <a:rPr lang="en-US" dirty="0"/>
              <a:t>:</a:t>
            </a:r>
            <a:br>
              <a:rPr lang="en-US" dirty="0"/>
            </a:br>
            <a:r>
              <a:rPr lang="en-US" sz="1400" dirty="0">
                <a:hlinkClick r:id="rId2"/>
              </a:rPr>
              <a:t>https://github.com/OpenChain-Project/Reference-Material/issues/103</a:t>
            </a:r>
            <a:endParaRPr lang="en-US" sz="1400" dirty="0"/>
          </a:p>
          <a:p>
            <a:endParaRPr lang="en-US" sz="1400" dirty="0"/>
          </a:p>
          <a:p>
            <a:endParaRPr lang="en-US" sz="1400" dirty="0"/>
          </a:p>
          <a:p>
            <a:pPr marL="114300" indent="0">
              <a:buNone/>
            </a:pPr>
            <a:r>
              <a:rPr lang="en-US" dirty="0"/>
              <a:t>Sample Policy Training tab added links to relevant information:</a:t>
            </a:r>
          </a:p>
          <a:p>
            <a:endParaRPr lang="en-US" sz="1400" dirty="0"/>
          </a:p>
          <a:p>
            <a:r>
              <a:rPr lang="en-US" sz="1400" dirty="0">
                <a:hlinkClick r:id="rId3"/>
              </a:rPr>
              <a:t>https://lists.openchainproject.org/g/education/topic/fw_education_sample_policy/115060609</a:t>
            </a:r>
            <a:endParaRPr lang="en-US" sz="1400" dirty="0"/>
          </a:p>
          <a:p>
            <a:pPr lvl="1"/>
            <a:endParaRPr lang="en-US" sz="1000" dirty="0"/>
          </a:p>
        </p:txBody>
      </p:sp>
      <p:pic>
        <p:nvPicPr>
          <p:cNvPr id="4" name="Picture 3">
            <a:extLst>
              <a:ext uri="{FF2B5EF4-FFF2-40B4-BE49-F238E27FC236}">
                <a16:creationId xmlns:a16="http://schemas.microsoft.com/office/drawing/2014/main" id="{C710BFFD-8BE8-DDF7-63F3-89EC8CCCB04B}"/>
              </a:ext>
            </a:extLst>
          </p:cNvPr>
          <p:cNvPicPr>
            <a:picLocks noChangeAspect="1"/>
          </p:cNvPicPr>
          <p:nvPr/>
        </p:nvPicPr>
        <p:blipFill>
          <a:blip r:embed="rId4"/>
          <a:srcRect/>
          <a:stretch/>
        </p:blipFill>
        <p:spPr>
          <a:xfrm>
            <a:off x="7931820" y="0"/>
            <a:ext cx="1212180" cy="1212180"/>
          </a:xfrm>
          <a:prstGeom prst="rect">
            <a:avLst/>
          </a:prstGeom>
        </p:spPr>
      </p:pic>
    </p:spTree>
    <p:extLst>
      <p:ext uri="{BB962C8B-B14F-4D97-AF65-F5344CB8AC3E}">
        <p14:creationId xmlns:p14="http://schemas.microsoft.com/office/powerpoint/2010/main" val="162473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FB7760A-A438-CF83-58B9-104D650B44D0}"/>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A30E041-2553-6337-7E68-DDCF3A20E85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a:extLst>
              <a:ext uri="{FF2B5EF4-FFF2-40B4-BE49-F238E27FC236}">
                <a16:creationId xmlns:a16="http://schemas.microsoft.com/office/drawing/2014/main" id="{888CF8C5-3787-B0CC-C452-3AEA8E7E9D8F}"/>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54786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B48FC86-A1B4-E438-A1F8-D3BC1E79278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85E02CB8-4AA3-CD52-A1C3-AFC55D9F36CB}"/>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a:extLst>
              <a:ext uri="{FF2B5EF4-FFF2-40B4-BE49-F238E27FC236}">
                <a16:creationId xmlns:a16="http://schemas.microsoft.com/office/drawing/2014/main" id="{BB4CE212-D959-F666-8F64-603FBE19B24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342900">
              <a:spcAft>
                <a:spcPts val="1200"/>
              </a:spcAft>
              <a:buSzPct val="100000"/>
              <a:buFont typeface="+mj-lt"/>
              <a:buAutoNum type="arabicPeriod"/>
            </a:pPr>
            <a:r>
              <a:rPr lang="en-US" dirty="0"/>
              <a:t>OpenChain Project News</a:t>
            </a:r>
          </a:p>
          <a:p>
            <a:pPr marL="342900">
              <a:spcAft>
                <a:spcPts val="1200"/>
              </a:spcAft>
              <a:buSzPct val="100000"/>
              <a:buFont typeface="+mj-lt"/>
              <a:buAutoNum type="arabicPeriod"/>
            </a:pPr>
            <a:r>
              <a:rPr lang="en-US" dirty="0"/>
              <a:t>Specification Work Group – Some Questions for the Community</a:t>
            </a:r>
          </a:p>
          <a:p>
            <a:pPr marL="342900">
              <a:spcAft>
                <a:spcPts val="1200"/>
              </a:spcAft>
              <a:buSzPct val="100000"/>
              <a:buFont typeface="+mj-lt"/>
              <a:buAutoNum type="arabicPeriod"/>
            </a:pPr>
            <a:r>
              <a:rPr lang="en-US" dirty="0"/>
              <a:t>Education Work Group – Update on Status and Community Work Items</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207893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0A0571AB-4228-68E7-D9B8-CD992B0461E4}"/>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E0C342DE-DE73-E620-CBB2-205F3359C07F}"/>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OpenChain Project News</a:t>
            </a:r>
            <a:endParaRPr dirty="0"/>
          </a:p>
        </p:txBody>
      </p:sp>
    </p:spTree>
    <p:extLst>
      <p:ext uri="{BB962C8B-B14F-4D97-AF65-F5344CB8AC3E}">
        <p14:creationId xmlns:p14="http://schemas.microsoft.com/office/powerpoint/2010/main" val="3031273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E2B8-4C7A-2D80-3746-85B2F68B60B8}"/>
              </a:ext>
            </a:extLst>
          </p:cNvPr>
          <p:cNvSpPr>
            <a:spLocks noGrp="1"/>
          </p:cNvSpPr>
          <p:nvPr>
            <p:ph type="title"/>
          </p:nvPr>
        </p:nvSpPr>
        <p:spPr/>
        <p:txBody>
          <a:bodyPr>
            <a:normAutofit fontScale="90000"/>
          </a:bodyPr>
          <a:lstStyle/>
          <a:p>
            <a:r>
              <a:rPr lang="en-JP" dirty="0"/>
              <a:t>General Project News (excitable version)</a:t>
            </a:r>
          </a:p>
        </p:txBody>
      </p:sp>
      <p:sp>
        <p:nvSpPr>
          <p:cNvPr id="3" name="Text Placeholder 2">
            <a:extLst>
              <a:ext uri="{FF2B5EF4-FFF2-40B4-BE49-F238E27FC236}">
                <a16:creationId xmlns:a16="http://schemas.microsoft.com/office/drawing/2014/main" id="{D781B545-61B1-7B1E-E47F-9486E02D410B}"/>
              </a:ext>
            </a:extLst>
          </p:cNvPr>
          <p:cNvSpPr>
            <a:spLocks noGrp="1"/>
          </p:cNvSpPr>
          <p:nvPr>
            <p:ph type="body" idx="1"/>
          </p:nvPr>
        </p:nvSpPr>
        <p:spPr/>
        <p:txBody>
          <a:bodyPr>
            <a:normAutofit fontScale="92500" lnSpcReduction="20000"/>
          </a:bodyPr>
          <a:lstStyle/>
          <a:p>
            <a:pPr>
              <a:buFont typeface="+mj-lt"/>
              <a:buAutoNum type="arabicPeriod"/>
            </a:pPr>
            <a:r>
              <a:rPr lang="en-US" dirty="0"/>
              <a:t>AMAZING OPENCHAIN MINI-SUMMIT AT OSS EU!</a:t>
            </a:r>
          </a:p>
          <a:p>
            <a:pPr>
              <a:buFont typeface="+mj-lt"/>
              <a:buAutoNum type="arabicPeriod"/>
            </a:pPr>
            <a:endParaRPr lang="en-US" dirty="0"/>
          </a:p>
          <a:p>
            <a:pPr>
              <a:buFont typeface="+mj-lt"/>
              <a:buAutoNum type="arabicPeriod"/>
            </a:pPr>
            <a:r>
              <a:rPr lang="en-US" dirty="0"/>
              <a:t>AI GUIDE IS APPROVED TO RELEASE!</a:t>
            </a:r>
            <a:br>
              <a:rPr lang="en-US" dirty="0"/>
            </a:br>
            <a:r>
              <a:rPr lang="en-US" dirty="0">
                <a:hlinkClick r:id="rId2"/>
              </a:rPr>
              <a:t>https://github.com/OpenChain-Project/Reference-Material/blob/master/AI-SBOM-Compliance/en/Artificial-Intelligence-System-Bill-of-Materials-Compliance-Management-Guide.md</a:t>
            </a:r>
            <a:r>
              <a:rPr lang="en-US" dirty="0"/>
              <a:t> </a:t>
            </a:r>
          </a:p>
          <a:p>
            <a:pPr>
              <a:buFont typeface="+mj-lt"/>
              <a:buAutoNum type="arabicPeriod"/>
            </a:pPr>
            <a:endParaRPr lang="en-US" dirty="0"/>
          </a:p>
          <a:p>
            <a:pPr>
              <a:buFont typeface="+mj-lt"/>
              <a:buAutoNum type="arabicPeriod"/>
            </a:pPr>
            <a:r>
              <a:rPr lang="en-US" dirty="0"/>
              <a:t>SBOM STUDY GROUP IS BECOMING SBOM WORK GROUP</a:t>
            </a:r>
          </a:p>
          <a:p>
            <a:pPr>
              <a:buFont typeface="+mj-lt"/>
              <a:buAutoNum type="arabicPeriod"/>
            </a:pPr>
            <a:endParaRPr lang="en-US" dirty="0"/>
          </a:p>
          <a:p>
            <a:pPr>
              <a:buFont typeface="+mj-lt"/>
              <a:buAutoNum type="arabicPeriod"/>
            </a:pPr>
            <a:r>
              <a:rPr lang="en-US" dirty="0"/>
              <a:t>SBOM CROSS-INDUSTRY GUIDE NEARLY READY FOR RELEASE!</a:t>
            </a:r>
            <a:br>
              <a:rPr lang="en-US" dirty="0"/>
            </a:br>
            <a:r>
              <a:rPr lang="en-US" dirty="0">
                <a:hlinkClick r:id="rId3"/>
              </a:rPr>
              <a:t>https://docs.google.com/document/d/1iuXX8j10N70dfce1-CZFWhW6S2jEqc--flcCgXMMdjg/edit?tab=t.0#heading=h.xtogtsbrin0p</a:t>
            </a:r>
            <a:r>
              <a:rPr lang="en-US" dirty="0"/>
              <a:t> </a:t>
            </a:r>
          </a:p>
          <a:p>
            <a:pPr>
              <a:buFont typeface="+mj-lt"/>
              <a:buAutoNum type="arabicPeriod"/>
            </a:pPr>
            <a:endParaRPr lang="en-JP" dirty="0"/>
          </a:p>
        </p:txBody>
      </p:sp>
    </p:spTree>
    <p:extLst>
      <p:ext uri="{BB962C8B-B14F-4D97-AF65-F5344CB8AC3E}">
        <p14:creationId xmlns:p14="http://schemas.microsoft.com/office/powerpoint/2010/main" val="532206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10EE17C6-53A2-B920-3F80-6EB37341C9DF}"/>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94A3758D-64D1-FE35-AE0F-593D8CC9E704}"/>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pic>
        <p:nvPicPr>
          <p:cNvPr id="2" name="Picture 1" descr="A person in a suit and tie&#10;&#10;AI-generated content may be incorrect.">
            <a:extLst>
              <a:ext uri="{FF2B5EF4-FFF2-40B4-BE49-F238E27FC236}">
                <a16:creationId xmlns:a16="http://schemas.microsoft.com/office/drawing/2014/main" id="{159D15C5-F612-45F3-9FA5-CFEC3B1C6601}"/>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05457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10000"/>
            <a:ext cx="7450972"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Sister Standards - Processes for Programs</a:t>
            </a:r>
            <a:endParaRPr dirty="0"/>
          </a:p>
        </p:txBody>
      </p:sp>
      <p:sp>
        <p:nvSpPr>
          <p:cNvPr id="7" name="Google Shape;151;p24">
            <a:extLst>
              <a:ext uri="{FF2B5EF4-FFF2-40B4-BE49-F238E27FC236}">
                <a16:creationId xmlns:a16="http://schemas.microsoft.com/office/drawing/2014/main" id="{301E483D-A115-2A3A-382C-DDEC6DB45752}"/>
              </a:ext>
            </a:extLst>
          </p:cNvPr>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5230 (License Compliance)</a:t>
            </a:r>
          </a:p>
        </p:txBody>
      </p:sp>
      <p:sp>
        <p:nvSpPr>
          <p:cNvPr id="8" name="Google Shape;152;p24">
            <a:extLst>
              <a:ext uri="{FF2B5EF4-FFF2-40B4-BE49-F238E27FC236}">
                <a16:creationId xmlns:a16="http://schemas.microsoft.com/office/drawing/2014/main" id="{01CAEC07-C907-4C6B-EEBB-30682893BF4D}"/>
              </a:ext>
            </a:extLst>
          </p:cNvPr>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b="1" dirty="0"/>
              <a:t>ISO/IEC 18974 (Security Assurance)</a:t>
            </a:r>
          </a:p>
        </p:txBody>
      </p:sp>
      <p:sp>
        <p:nvSpPr>
          <p:cNvPr id="9" name="Google Shape;151;p24">
            <a:extLst>
              <a:ext uri="{FF2B5EF4-FFF2-40B4-BE49-F238E27FC236}">
                <a16:creationId xmlns:a16="http://schemas.microsoft.com/office/drawing/2014/main" id="{8FF4B1E6-F1B5-740A-02BD-A8FDB4BE8261}"/>
              </a:ext>
            </a:extLst>
          </p:cNvPr>
          <p:cNvSpPr txBox="1">
            <a:spLocks/>
          </p:cNvSpPr>
          <p:nvPr/>
        </p:nvSpPr>
        <p:spPr>
          <a:xfrm>
            <a:off x="2837026" y="2041280"/>
            <a:ext cx="3469947" cy="2721791"/>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1pPr>
            <a:lvl2pPr marL="914400" marR="0" lvl="1"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2pPr>
            <a:lvl3pPr marL="1371600" marR="0" lvl="2"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3pPr>
            <a:lvl4pPr marL="1828800" marR="0" lvl="3"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4pPr>
            <a:lvl5pPr marL="2286000" marR="0" lvl="4"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5pPr>
            <a:lvl6pPr marL="2743200" marR="0" lvl="5"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6pPr>
            <a:lvl7pPr marL="3200400" marR="0" lvl="6"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7pPr>
            <a:lvl8pPr marL="3657600" marR="0" lvl="7"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8pPr>
            <a:lvl9pPr marL="4114800" marR="0" lvl="8" indent="-304800" algn="l" rtl="0">
              <a:lnSpc>
                <a:spcPct val="115000"/>
              </a:lnSpc>
              <a:spcBef>
                <a:spcPts val="0"/>
              </a:spcBef>
              <a:spcAft>
                <a:spcPts val="0"/>
              </a:spcAft>
              <a:buClr>
                <a:schemeClr val="dk2"/>
              </a:buClr>
              <a:buSzPts val="1200"/>
              <a:buFont typeface="Open Sans Medium"/>
              <a:buChar char="■"/>
              <a:defRPr sz="1200" b="0" i="0" u="none" strike="noStrike" cap="none">
                <a:solidFill>
                  <a:schemeClr val="dk2"/>
                </a:solidFill>
                <a:latin typeface="Open Sans Medium"/>
                <a:ea typeface="Open Sans Medium"/>
                <a:cs typeface="Open Sans Medium"/>
                <a:sym typeface="Open Sans Medium"/>
              </a:defRPr>
            </a:lvl9pPr>
          </a:lstStyle>
          <a:p>
            <a:pPr marL="0" indent="0" algn="ctr">
              <a:spcAft>
                <a:spcPts val="1200"/>
              </a:spcAft>
              <a:buNone/>
            </a:pPr>
            <a:r>
              <a:rPr lang="en-US" b="1" i="1" dirty="0"/>
              <a:t>Flexible</a:t>
            </a:r>
            <a:r>
              <a:rPr lang="en-US" dirty="0"/>
              <a:t> program size</a:t>
            </a:r>
          </a:p>
          <a:p>
            <a:pPr marL="0" indent="0" algn="ctr">
              <a:spcAft>
                <a:spcPts val="1200"/>
              </a:spcAft>
              <a:buNone/>
            </a:pPr>
            <a:r>
              <a:rPr lang="en-US" dirty="0"/>
              <a:t>Covering:</a:t>
            </a:r>
          </a:p>
          <a:p>
            <a:pPr marL="285750" indent="-285750" algn="ctr">
              <a:spcAft>
                <a:spcPts val="1200"/>
              </a:spcAft>
            </a:pPr>
            <a:r>
              <a:rPr lang="en-US" dirty="0"/>
              <a:t>Inbound processes</a:t>
            </a:r>
          </a:p>
          <a:p>
            <a:pPr marL="285750" indent="-285750" algn="ctr">
              <a:spcAft>
                <a:spcPts val="1200"/>
              </a:spcAft>
            </a:pPr>
            <a:r>
              <a:rPr lang="en-US" dirty="0"/>
              <a:t>Internal processes</a:t>
            </a:r>
          </a:p>
          <a:p>
            <a:pPr marL="285750" indent="-285750" algn="ctr">
              <a:spcAft>
                <a:spcPts val="1200"/>
              </a:spcAft>
            </a:pPr>
            <a:r>
              <a:rPr lang="en-US" dirty="0"/>
              <a:t>Outbound processes</a:t>
            </a:r>
          </a:p>
          <a:p>
            <a:pPr marL="0" indent="0" algn="ctr">
              <a:spcAft>
                <a:spcPts val="1200"/>
              </a:spcAft>
              <a:buNone/>
            </a:pPr>
            <a:r>
              <a:rPr lang="en-US" dirty="0"/>
              <a:t>Standards about process </a:t>
            </a:r>
            <a:r>
              <a:rPr lang="en-US" b="1" i="1" dirty="0"/>
              <a:t>points</a:t>
            </a:r>
          </a:p>
          <a:p>
            <a:pPr marL="0" indent="0" algn="ctr">
              <a:spcAft>
                <a:spcPts val="1200"/>
              </a:spcAft>
              <a:buNone/>
            </a:pPr>
            <a:r>
              <a:rPr lang="en-US" dirty="0"/>
              <a:t>Not about process </a:t>
            </a:r>
            <a:r>
              <a:rPr lang="en-US" b="1" i="1" dirty="0"/>
              <a:t>content</a:t>
            </a:r>
          </a:p>
        </p:txBody>
      </p:sp>
      <p:pic>
        <p:nvPicPr>
          <p:cNvPr id="10" name="Picture 9" descr="A qr code with a few black squares&#10;&#10;Description automatically generated">
            <a:extLst>
              <a:ext uri="{FF2B5EF4-FFF2-40B4-BE49-F238E27FC236}">
                <a16:creationId xmlns:a16="http://schemas.microsoft.com/office/drawing/2014/main" id="{3F2056C9-2E32-9776-1981-CD6D73B509EC}"/>
              </a:ext>
            </a:extLst>
          </p:cNvPr>
          <p:cNvPicPr>
            <a:picLocks noChangeAspect="1"/>
          </p:cNvPicPr>
          <p:nvPr/>
        </p:nvPicPr>
        <p:blipFill>
          <a:blip r:embed="rId3"/>
          <a:stretch>
            <a:fillRect/>
          </a:stretch>
        </p:blipFill>
        <p:spPr>
          <a:xfrm>
            <a:off x="1120637" y="2197134"/>
            <a:ext cx="1716389" cy="1716389"/>
          </a:xfrm>
          <a:prstGeom prst="rect">
            <a:avLst/>
          </a:prstGeom>
        </p:spPr>
      </p:pic>
      <p:pic>
        <p:nvPicPr>
          <p:cNvPr id="11" name="Picture 10" descr="A qr code with a black and white background&#10;&#10;Description automatically generated">
            <a:extLst>
              <a:ext uri="{FF2B5EF4-FFF2-40B4-BE49-F238E27FC236}">
                <a16:creationId xmlns:a16="http://schemas.microsoft.com/office/drawing/2014/main" id="{0944199F-ECD1-5506-D4E7-CDA9E9CFE703}"/>
              </a:ext>
            </a:extLst>
          </p:cNvPr>
          <p:cNvPicPr>
            <a:picLocks noChangeAspect="1"/>
          </p:cNvPicPr>
          <p:nvPr/>
        </p:nvPicPr>
        <p:blipFill>
          <a:blip r:embed="rId4"/>
          <a:stretch>
            <a:fillRect/>
          </a:stretch>
        </p:blipFill>
        <p:spPr>
          <a:xfrm>
            <a:off x="6306973" y="2197134"/>
            <a:ext cx="1716389" cy="1716389"/>
          </a:xfrm>
          <a:prstGeom prst="rect">
            <a:avLst/>
          </a:prstGeom>
        </p:spPr>
      </p:pic>
      <p:pic>
        <p:nvPicPr>
          <p:cNvPr id="2" name="Picture 1" descr="A person in a suit and tie&#10;&#10;AI-generated content may be incorrect.">
            <a:extLst>
              <a:ext uri="{FF2B5EF4-FFF2-40B4-BE49-F238E27FC236}">
                <a16:creationId xmlns:a16="http://schemas.microsoft.com/office/drawing/2014/main" id="{A7FE0088-86E7-CBF9-635A-FE14EA2C9291}"/>
              </a:ext>
            </a:extLst>
          </p:cNvPr>
          <p:cNvPicPr>
            <a:picLocks noChangeAspect="1"/>
          </p:cNvPicPr>
          <p:nvPr/>
        </p:nvPicPr>
        <p:blipFill>
          <a:blip r:embed="rId5"/>
          <a:stretch>
            <a:fillRect/>
          </a:stretch>
        </p:blipFill>
        <p:spPr>
          <a:xfrm>
            <a:off x="7931820" y="0"/>
            <a:ext cx="1212180" cy="1212180"/>
          </a:xfrm>
          <a:prstGeom prst="rect">
            <a:avLst/>
          </a:prstGeom>
        </p:spPr>
      </p:pic>
      <p:sp>
        <p:nvSpPr>
          <p:cNvPr id="3" name="TextBox 2">
            <a:extLst>
              <a:ext uri="{FF2B5EF4-FFF2-40B4-BE49-F238E27FC236}">
                <a16:creationId xmlns:a16="http://schemas.microsoft.com/office/drawing/2014/main" id="{126628C2-65F3-0863-CFA4-F3F4B764E7EA}"/>
              </a:ext>
            </a:extLst>
          </p:cNvPr>
          <p:cNvSpPr txBox="1"/>
          <p:nvPr/>
        </p:nvSpPr>
        <p:spPr>
          <a:xfrm>
            <a:off x="6218433" y="3931318"/>
            <a:ext cx="1885453" cy="307777"/>
          </a:xfrm>
          <a:prstGeom prst="rect">
            <a:avLst/>
          </a:prstGeom>
          <a:noFill/>
        </p:spPr>
        <p:txBody>
          <a:bodyPr wrap="none" rtlCol="0">
            <a:spAutoFit/>
          </a:bodyPr>
          <a:lstStyle/>
          <a:p>
            <a:r>
              <a:rPr lang="en-US" dirty="0"/>
              <a:t>http://</a:t>
            </a:r>
            <a:r>
              <a:rPr lang="en-US" dirty="0" err="1"/>
              <a:t>bit.ly</a:t>
            </a:r>
            <a:r>
              <a:rPr lang="en-US" dirty="0"/>
              <a:t>/4mbmOd8</a:t>
            </a:r>
            <a:endParaRPr lang="en-JP" dirty="0"/>
          </a:p>
        </p:txBody>
      </p:sp>
      <p:sp>
        <p:nvSpPr>
          <p:cNvPr id="4" name="TextBox 3">
            <a:extLst>
              <a:ext uri="{FF2B5EF4-FFF2-40B4-BE49-F238E27FC236}">
                <a16:creationId xmlns:a16="http://schemas.microsoft.com/office/drawing/2014/main" id="{E9F3EBC2-FBD2-320D-4372-A9B2669E568F}"/>
              </a:ext>
            </a:extLst>
          </p:cNvPr>
          <p:cNvSpPr txBox="1"/>
          <p:nvPr/>
        </p:nvSpPr>
        <p:spPr>
          <a:xfrm>
            <a:off x="1040113" y="3933471"/>
            <a:ext cx="1877437" cy="307777"/>
          </a:xfrm>
          <a:prstGeom prst="rect">
            <a:avLst/>
          </a:prstGeom>
          <a:noFill/>
        </p:spPr>
        <p:txBody>
          <a:bodyPr wrap="none" rtlCol="0">
            <a:spAutoFit/>
          </a:bodyPr>
          <a:lstStyle/>
          <a:p>
            <a:r>
              <a:rPr lang="en-US" dirty="0"/>
              <a:t>https://</a:t>
            </a:r>
            <a:r>
              <a:rPr lang="en-US" dirty="0" err="1"/>
              <a:t>bit.ly</a:t>
            </a:r>
            <a:r>
              <a:rPr lang="en-US" dirty="0"/>
              <a:t>/3JUnEh8</a:t>
            </a:r>
            <a:endParaRPr lang="en-JP" dirty="0"/>
          </a:p>
        </p:txBody>
      </p:sp>
    </p:spTree>
    <p:extLst>
      <p:ext uri="{BB962C8B-B14F-4D97-AF65-F5344CB8AC3E}">
        <p14:creationId xmlns:p14="http://schemas.microsoft.com/office/powerpoint/2010/main" val="343806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1415A-1739-6B67-BB25-B03696BB3EF3}"/>
              </a:ext>
            </a:extLst>
          </p:cNvPr>
          <p:cNvSpPr>
            <a:spLocks noGrp="1"/>
          </p:cNvSpPr>
          <p:nvPr>
            <p:ph type="title"/>
          </p:nvPr>
        </p:nvSpPr>
        <p:spPr/>
        <p:txBody>
          <a:bodyPr>
            <a:normAutofit fontScale="90000"/>
          </a:bodyPr>
          <a:lstStyle/>
          <a:p>
            <a:r>
              <a:rPr lang="en-JP" dirty="0"/>
              <a:t>Questions for the Community</a:t>
            </a:r>
          </a:p>
        </p:txBody>
      </p:sp>
      <p:sp>
        <p:nvSpPr>
          <p:cNvPr id="3" name="Text Placeholder 2">
            <a:extLst>
              <a:ext uri="{FF2B5EF4-FFF2-40B4-BE49-F238E27FC236}">
                <a16:creationId xmlns:a16="http://schemas.microsoft.com/office/drawing/2014/main" id="{F4809B5E-FB4D-31C6-776A-2253EFAD9725}"/>
              </a:ext>
            </a:extLst>
          </p:cNvPr>
          <p:cNvSpPr>
            <a:spLocks noGrp="1"/>
          </p:cNvSpPr>
          <p:nvPr>
            <p:ph type="body" idx="1"/>
          </p:nvPr>
        </p:nvSpPr>
        <p:spPr/>
        <p:txBody>
          <a:bodyPr>
            <a:normAutofit fontScale="92500" lnSpcReduction="10000"/>
          </a:bodyPr>
          <a:lstStyle/>
          <a:p>
            <a:pPr marL="114300" indent="0">
              <a:buNone/>
            </a:pPr>
            <a:r>
              <a:rPr lang="en-US" dirty="0">
                <a:hlinkClick r:id="rId2"/>
              </a:rPr>
              <a:t>https://openchainproject.org/openchain-iso-standard-survey-2025</a:t>
            </a:r>
            <a:endParaRPr lang="en-US" dirty="0"/>
          </a:p>
          <a:p>
            <a:pPr marL="114300" indent="0">
              <a:buNone/>
            </a:pPr>
            <a:endParaRPr lang="en-US" dirty="0"/>
          </a:p>
          <a:p>
            <a:pPr marL="114300" indent="0">
              <a:buNone/>
            </a:pPr>
            <a:r>
              <a:rPr lang="en-US" dirty="0"/>
              <a:t>Q&amp;A:</a:t>
            </a:r>
          </a:p>
          <a:p>
            <a:pPr marL="114300" indent="0">
              <a:buNone/>
            </a:pPr>
            <a:r>
              <a:rPr lang="en-US" dirty="0"/>
              <a:t>	(1) What does this mean for the edits we already have queued for 2026?</a:t>
            </a:r>
          </a:p>
          <a:p>
            <a:pPr marL="114300" indent="0">
              <a:buNone/>
            </a:pPr>
            <a:r>
              <a:rPr lang="en-US" dirty="0"/>
              <a:t>	Nothing. Those are still going live.</a:t>
            </a:r>
          </a:p>
          <a:p>
            <a:pPr marL="114300" indent="0">
              <a:buNone/>
            </a:pPr>
            <a:endParaRPr lang="en-US" dirty="0"/>
          </a:p>
          <a:p>
            <a:pPr marL="114300" indent="0">
              <a:buNone/>
            </a:pPr>
            <a:r>
              <a:rPr lang="en-US" dirty="0"/>
              <a:t>	(2) So this is a new chance to review and change the standards?</a:t>
            </a:r>
          </a:p>
          <a:p>
            <a:pPr marL="114300" indent="0">
              <a:buNone/>
            </a:pPr>
            <a:r>
              <a:rPr lang="en-US" dirty="0"/>
              <a:t>	Yes.</a:t>
            </a:r>
          </a:p>
          <a:p>
            <a:pPr marL="114300" indent="0">
              <a:buNone/>
            </a:pPr>
            <a:endParaRPr lang="en-US" dirty="0"/>
          </a:p>
          <a:p>
            <a:pPr marL="114300" indent="0">
              <a:buNone/>
            </a:pPr>
            <a:r>
              <a:rPr lang="en-US" dirty="0"/>
              <a:t>	(3) Do we have constraints?</a:t>
            </a:r>
          </a:p>
          <a:p>
            <a:pPr marL="114300" indent="0">
              <a:buNone/>
            </a:pPr>
            <a:r>
              <a:rPr lang="en-US" dirty="0"/>
              <a:t>	No, brainstorm freely.</a:t>
            </a:r>
          </a:p>
        </p:txBody>
      </p:sp>
      <p:pic>
        <p:nvPicPr>
          <p:cNvPr id="4" name="Picture 3" descr="A person in a suit and tie&#10;&#10;AI-generated content may be incorrect.">
            <a:extLst>
              <a:ext uri="{FF2B5EF4-FFF2-40B4-BE49-F238E27FC236}">
                <a16:creationId xmlns:a16="http://schemas.microsoft.com/office/drawing/2014/main" id="{CCCF66E2-5AF3-F7D9-AE70-25DD3BD54990}"/>
              </a:ext>
            </a:extLst>
          </p:cNvPr>
          <p:cNvPicPr>
            <a:picLocks noChangeAspect="1"/>
          </p:cNvPicPr>
          <p:nvPr/>
        </p:nvPicPr>
        <p:blipFill>
          <a:blip r:embed="rId3"/>
          <a:stretch>
            <a:fillRect/>
          </a:stretch>
        </p:blipFill>
        <p:spPr>
          <a:xfrm>
            <a:off x="7931820" y="0"/>
            <a:ext cx="1212180" cy="1212180"/>
          </a:xfrm>
          <a:prstGeom prst="rect">
            <a:avLst/>
          </a:prstGeom>
        </p:spPr>
      </p:pic>
    </p:spTree>
    <p:extLst>
      <p:ext uri="{BB962C8B-B14F-4D97-AF65-F5344CB8AC3E}">
        <p14:creationId xmlns:p14="http://schemas.microsoft.com/office/powerpoint/2010/main" val="2364177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CDD7C-D824-C337-821E-F0F07C68620E}"/>
              </a:ext>
            </a:extLst>
          </p:cNvPr>
          <p:cNvSpPr>
            <a:spLocks noGrp="1"/>
          </p:cNvSpPr>
          <p:nvPr>
            <p:ph type="title"/>
          </p:nvPr>
        </p:nvSpPr>
        <p:spPr/>
        <p:txBody>
          <a:bodyPr>
            <a:normAutofit fontScale="90000"/>
          </a:bodyPr>
          <a:lstStyle/>
          <a:p>
            <a:r>
              <a:rPr lang="en-JP" dirty="0"/>
              <a:t>Results So Far : informal, and company names are not tied to the results listed</a:t>
            </a:r>
          </a:p>
        </p:txBody>
      </p:sp>
      <p:sp>
        <p:nvSpPr>
          <p:cNvPr id="3" name="Text Placeholder 2">
            <a:extLst>
              <a:ext uri="{FF2B5EF4-FFF2-40B4-BE49-F238E27FC236}">
                <a16:creationId xmlns:a16="http://schemas.microsoft.com/office/drawing/2014/main" id="{3AA4296A-6D30-CD69-8B9F-F4C000E9F763}"/>
              </a:ext>
            </a:extLst>
          </p:cNvPr>
          <p:cNvSpPr>
            <a:spLocks noGrp="1"/>
          </p:cNvSpPr>
          <p:nvPr>
            <p:ph type="body" idx="1"/>
          </p:nvPr>
        </p:nvSpPr>
        <p:spPr/>
        <p:txBody>
          <a:bodyPr>
            <a:normAutofit fontScale="85000" lnSpcReduction="20000"/>
          </a:bodyPr>
          <a:lstStyle/>
          <a:p>
            <a:r>
              <a:rPr lang="en-US" b="1" dirty="0"/>
              <a:t>Has your organization adopted ISO/IEC 5230 and/or ISO/IEC 18974?</a:t>
            </a:r>
            <a:br>
              <a:rPr lang="en-US" b="1" dirty="0"/>
            </a:br>
            <a:r>
              <a:rPr lang="en-US" b="1" dirty="0">
                <a:solidFill>
                  <a:srgbClr val="00B050"/>
                </a:solidFill>
              </a:rPr>
              <a:t>Yes = 5</a:t>
            </a:r>
            <a:r>
              <a:rPr lang="en-US" b="1" dirty="0"/>
              <a:t>, </a:t>
            </a:r>
            <a:r>
              <a:rPr lang="en-US" b="1" dirty="0">
                <a:solidFill>
                  <a:srgbClr val="FF0000"/>
                </a:solidFill>
              </a:rPr>
              <a:t>No = 1</a:t>
            </a:r>
          </a:p>
          <a:p>
            <a:r>
              <a:rPr lang="en-US" b="1" dirty="0"/>
              <a:t>Have you found shortfalls in ISO/IEC 5230 regarding how it addresses open source license compliance process management?</a:t>
            </a:r>
            <a:br>
              <a:rPr lang="en-US" b="1" dirty="0"/>
            </a:br>
            <a:r>
              <a:rPr lang="en-US" b="1" dirty="0">
                <a:solidFill>
                  <a:srgbClr val="00B050"/>
                </a:solidFill>
              </a:rPr>
              <a:t>Yes = 1</a:t>
            </a:r>
            <a:r>
              <a:rPr lang="en-US" b="1" dirty="0"/>
              <a:t>, </a:t>
            </a:r>
            <a:r>
              <a:rPr lang="en-US" b="1" dirty="0">
                <a:solidFill>
                  <a:srgbClr val="FF0000"/>
                </a:solidFill>
              </a:rPr>
              <a:t>No = 5</a:t>
            </a:r>
          </a:p>
          <a:p>
            <a:r>
              <a:rPr lang="en-US" b="1" dirty="0"/>
              <a:t>Have you found shortfalls in ISO/IEC 18974 regarding how it addresses open source security assurance process management?</a:t>
            </a:r>
            <a:br>
              <a:rPr lang="en-US" b="1" dirty="0"/>
            </a:br>
            <a:r>
              <a:rPr lang="en-US" b="1" dirty="0">
                <a:solidFill>
                  <a:srgbClr val="00B050"/>
                </a:solidFill>
              </a:rPr>
              <a:t>Yes = 1</a:t>
            </a:r>
            <a:r>
              <a:rPr lang="en-US" b="1" dirty="0"/>
              <a:t>, </a:t>
            </a:r>
            <a:r>
              <a:rPr lang="en-US" b="1" dirty="0">
                <a:solidFill>
                  <a:srgbClr val="FF0000"/>
                </a:solidFill>
              </a:rPr>
              <a:t>No = 1</a:t>
            </a:r>
            <a:r>
              <a:rPr lang="en-US" b="1" dirty="0"/>
              <a:t>, </a:t>
            </a:r>
            <a:r>
              <a:rPr lang="en-US" b="1" dirty="0">
                <a:solidFill>
                  <a:srgbClr val="FFC000"/>
                </a:solidFill>
              </a:rPr>
              <a:t>N/A = 4</a:t>
            </a:r>
          </a:p>
          <a:p>
            <a:r>
              <a:rPr lang="en-US" b="1" dirty="0"/>
              <a:t>Have you found any disconnect between the requirements of ISO/IEC 5230 and ISO/IEC 18974 that caused confusion?</a:t>
            </a:r>
            <a:br>
              <a:rPr lang="en-US" b="1" dirty="0"/>
            </a:br>
            <a:r>
              <a:rPr lang="en-US" b="1" dirty="0">
                <a:solidFill>
                  <a:srgbClr val="FF0000"/>
                </a:solidFill>
              </a:rPr>
              <a:t>No = 5</a:t>
            </a:r>
            <a:r>
              <a:rPr lang="en-US" b="1" dirty="0"/>
              <a:t>, </a:t>
            </a:r>
            <a:r>
              <a:rPr lang="en-US" b="1" dirty="0">
                <a:solidFill>
                  <a:srgbClr val="FFC000"/>
                </a:solidFill>
              </a:rPr>
              <a:t>N/A = 1</a:t>
            </a:r>
          </a:p>
          <a:p>
            <a:r>
              <a:rPr lang="en-US" b="1" dirty="0"/>
              <a:t>Have you found any disconnect between the requirements of ISO/IEC 5230 and ISO/IEC 18974 that hindered cross-adoption?</a:t>
            </a:r>
            <a:br>
              <a:rPr lang="en-US" b="1" dirty="0"/>
            </a:br>
            <a:r>
              <a:rPr lang="en-US" b="1" dirty="0">
                <a:solidFill>
                  <a:srgbClr val="FF0000"/>
                </a:solidFill>
              </a:rPr>
              <a:t>No = 4</a:t>
            </a:r>
            <a:r>
              <a:rPr lang="en-US" b="1" dirty="0"/>
              <a:t>, </a:t>
            </a:r>
            <a:r>
              <a:rPr lang="en-US" b="1" dirty="0">
                <a:solidFill>
                  <a:srgbClr val="FFC000"/>
                </a:solidFill>
              </a:rPr>
              <a:t>N/A </a:t>
            </a:r>
            <a:r>
              <a:rPr lang="en-JP" b="1" dirty="0">
                <a:solidFill>
                  <a:srgbClr val="FFC000"/>
                </a:solidFill>
              </a:rPr>
              <a:t>= 2</a:t>
            </a:r>
            <a:endParaRPr lang="en-US" b="1" dirty="0">
              <a:solidFill>
                <a:srgbClr val="FFC000"/>
              </a:solidFill>
            </a:endParaRPr>
          </a:p>
        </p:txBody>
      </p:sp>
    </p:spTree>
    <p:extLst>
      <p:ext uri="{BB962C8B-B14F-4D97-AF65-F5344CB8AC3E}">
        <p14:creationId xmlns:p14="http://schemas.microsoft.com/office/powerpoint/2010/main" val="2327470381"/>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824</Words>
  <Application>Microsoft Macintosh PowerPoint</Application>
  <PresentationFormat>On-screen Show (16:9)</PresentationFormat>
  <Paragraphs>68</Paragraphs>
  <Slides>15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Roboto Slab Light</vt:lpstr>
      <vt:lpstr>Roboto</vt:lpstr>
      <vt:lpstr>Open Sans Medium</vt:lpstr>
      <vt:lpstr>Linux Foundation EU Theme 2023</vt:lpstr>
      <vt:lpstr>OpenChain Monthly Meeting: Spec, Education + More</vt:lpstr>
      <vt:lpstr>Anti-Trust Policy Notice</vt:lpstr>
      <vt:lpstr>Agenda</vt:lpstr>
      <vt:lpstr>OpenChain Project News</vt:lpstr>
      <vt:lpstr>General Project News (excitable version)</vt:lpstr>
      <vt:lpstr>Specification Work Group</vt:lpstr>
      <vt:lpstr>Sister Standards - Processes for Programs</vt:lpstr>
      <vt:lpstr>Questions for the Community</vt:lpstr>
      <vt:lpstr>Results So Far : informal, and company names are not tied to the results listed</vt:lpstr>
      <vt:lpstr>Companies Involved And Comment(s)</vt:lpstr>
      <vt:lpstr>Education Work Group</vt:lpstr>
      <vt:lpstr>Update and Next Steps – Training Material</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61</cp:revision>
  <dcterms:modified xsi:type="dcterms:W3CDTF">2025-09-10T15:38:49Z</dcterms:modified>
</cp:coreProperties>
</file>