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46"/>
  </p:notesMasterIdLst>
  <p:sldIdLst>
    <p:sldId id="257" r:id="rId2"/>
    <p:sldId id="269" r:id="rId3"/>
    <p:sldId id="270" r:id="rId4"/>
    <p:sldId id="261" r:id="rId5"/>
    <p:sldId id="271" r:id="rId6"/>
    <p:sldId id="294" r:id="rId7"/>
    <p:sldId id="295" r:id="rId8"/>
    <p:sldId id="296" r:id="rId9"/>
    <p:sldId id="297" r:id="rId10"/>
    <p:sldId id="298" r:id="rId11"/>
    <p:sldId id="299" r:id="rId12"/>
    <p:sldId id="280" r:id="rId13"/>
    <p:sldId id="272" r:id="rId14"/>
    <p:sldId id="281" r:id="rId15"/>
    <p:sldId id="273" r:id="rId16"/>
    <p:sldId id="282" r:id="rId17"/>
    <p:sldId id="274" r:id="rId18"/>
    <p:sldId id="283" r:id="rId19"/>
    <p:sldId id="287" r:id="rId20"/>
    <p:sldId id="288" r:id="rId21"/>
    <p:sldId id="289" r:id="rId22"/>
    <p:sldId id="303" r:id="rId23"/>
    <p:sldId id="275" r:id="rId24"/>
    <p:sldId id="292" r:id="rId25"/>
    <p:sldId id="293" r:id="rId26"/>
    <p:sldId id="300" r:id="rId27"/>
    <p:sldId id="301" r:id="rId28"/>
    <p:sldId id="276" r:id="rId29"/>
    <p:sldId id="311" r:id="rId30"/>
    <p:sldId id="307" r:id="rId31"/>
    <p:sldId id="309" r:id="rId32"/>
    <p:sldId id="285" r:id="rId33"/>
    <p:sldId id="306" r:id="rId34"/>
    <p:sldId id="310" r:id="rId35"/>
    <p:sldId id="302" r:id="rId36"/>
    <p:sldId id="277" r:id="rId37"/>
    <p:sldId id="286" r:id="rId38"/>
    <p:sldId id="308" r:id="rId39"/>
    <p:sldId id="278" r:id="rId40"/>
    <p:sldId id="290" r:id="rId41"/>
    <p:sldId id="304" r:id="rId42"/>
    <p:sldId id="305" r:id="rId43"/>
    <p:sldId id="279" r:id="rId44"/>
    <p:sldId id="267"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8075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962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389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9727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922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548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7427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74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301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2101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291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494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612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5301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510a27bc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510a27bc6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35114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122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233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765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06813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311700" y="410000"/>
            <a:ext cx="66141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8" name="Google Shape;38;p16"/>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9" name="Google Shape;39;p16"/>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0" name="Google Shape;40;p1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grpSp>
        <p:nvGrpSpPr>
          <p:cNvPr id="41" name="Google Shape;41;p16"/>
          <p:cNvGrpSpPr/>
          <p:nvPr/>
        </p:nvGrpSpPr>
        <p:grpSpPr>
          <a:xfrm>
            <a:off x="6971838" y="-12"/>
            <a:ext cx="2174881" cy="1450030"/>
            <a:chOff x="6098378" y="5"/>
            <a:chExt cx="3045625" cy="2030570"/>
          </a:xfrm>
        </p:grpSpPr>
        <p:sp>
          <p:nvSpPr>
            <p:cNvPr id="42" name="Google Shape;42;p1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6"/>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6"/>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6"/>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46" name="Google Shape;46;p16"/>
          <p:cNvPicPr preferRelativeResize="0"/>
          <p:nvPr/>
        </p:nvPicPr>
        <p:blipFill rotWithShape="1">
          <a:blip r:embed="rId2">
            <a:alphaModFix/>
          </a:blip>
          <a:srcRect/>
          <a:stretch/>
        </p:blipFill>
        <p:spPr>
          <a:xfrm>
            <a:off x="8675950" y="0"/>
            <a:ext cx="470775" cy="470775"/>
          </a:xfrm>
          <a:prstGeom prst="rect">
            <a:avLst/>
          </a:prstGeom>
          <a:noFill/>
          <a:ln>
            <a:noFill/>
          </a:ln>
        </p:spPr>
      </p:pic>
      <p:pic>
        <p:nvPicPr>
          <p:cNvPr id="47" name="Google Shape;47;p16"/>
          <p:cNvPicPr preferRelativeResize="0"/>
          <p:nvPr/>
        </p:nvPicPr>
        <p:blipFill rotWithShape="1">
          <a:blip r:embed="rId3">
            <a:alphaModFix/>
          </a:blip>
          <a:srcRect/>
          <a:stretch/>
        </p:blipFill>
        <p:spPr>
          <a:xfrm>
            <a:off x="190335" y="4651200"/>
            <a:ext cx="970780" cy="319850"/>
          </a:xfrm>
          <a:prstGeom prst="rect">
            <a:avLst/>
          </a:prstGeom>
          <a:noFill/>
          <a:ln>
            <a:noFill/>
          </a:ln>
        </p:spPr>
      </p:pic>
    </p:spTree>
    <p:extLst>
      <p:ext uri="{BB962C8B-B14F-4D97-AF65-F5344CB8AC3E}">
        <p14:creationId xmlns:p14="http://schemas.microsoft.com/office/powerpoint/2010/main" val="797833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 id="214748366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pdx.github.io/spdx-spec/v2.3/"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lists.spdx.org/g/spdx/viewevent?repeatid=37670&amp;eventid=1671701&amp;calstart=2022-11-03"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e-V0EaYyl7I?t=1566&amp;utm_campaign=%23OSPO%20News%20from%20the%20TODO%20Group&amp;utm_medium=email&amp;utm_source=Revue%20newsletter" TargetMode="External"/><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community.linuxfoundation.org/events/details/lfhq-todo-group-presents-how-to-automate-your-foss-policy-and-processes/?utm_campaign=%23OSPO%20News%20from%20the%20TODO%20Group&amp;utm_medium=email&amp;utm_source=Revue%20newsletter" TargetMode="External"/><Relationship Id="rId5" Type="http://schemas.openxmlformats.org/officeDocument/2006/relationships/hyperlink" Target="https://community.linuxfoundation.org/events/details/lfhq-ospo-european-chapter-presents-ospologylive-share-learn-netherlands/?utm_campaign=%23OSPO%20News%20from%20the%20TODO%20Group&amp;utm_medium=email&amp;utm_source=Revue%20newsletter" TargetMode="External"/><Relationship Id="rId4" Type="http://schemas.openxmlformats.org/officeDocument/2006/relationships/hyperlink" Target="https://linuxfoundation.surveymonkey.com/r/todo-satisfaction-survey2022?utm_campaign=%23OSPO%20News%20from%20the%20TODO%20Group&amp;utm_medium=email&amp;utm_source=Revue%20newslette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ssf.org/press-release/2022/10/25/sigstore-announces-general-availability-at-sigstorecon/" TargetMode="External"/><Relationship Id="rId7" Type="http://schemas.openxmlformats.org/officeDocument/2006/relationships/hyperlink" Target="https://www.sonatype.com/state-of-the-software-supply-chain/introduction"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openssf.org/blog/2022/09/29/how-ospos-can-be-a-key-lever-for-open-source-sustainability-and-security/" TargetMode="External"/><Relationship Id="rId5" Type="http://schemas.openxmlformats.org/officeDocument/2006/relationships/hyperlink" Target="https://openssf.org/blog/2022/10/20/report-finds-openssf-scorecards-are-highly-effective-measures-to-assess-project-security/" TargetMode="External"/><Relationship Id="rId4" Type="http://schemas.openxmlformats.org/officeDocument/2006/relationships/hyperlink" Target="https://openssf.org/blog/2022/10/24/openssf-project-alpha-omega-invests-in-the-openjs-foundation-and-jquery-to-help-secure-the-consumer-web/"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Source-Compliance/Sharing-creates-value/tree/master/Tooling-Landscape/CapabilityMa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roups.io/g/oss-based-compliance-tooling" TargetMode="External"/><Relationship Id="rId2" Type="http://schemas.openxmlformats.org/officeDocument/2006/relationships/hyperlink" Target="https://conf.fsfe.org/b/compliance-tooling"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2.1/openchainspec-2.1.m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github.com/OpenChain-Project/License-Compliance-Specification/issues" TargetMode="External"/><Relationship Id="rId4" Type="http://schemas.openxmlformats.org/officeDocument/2006/relationships/hyperlink" Target="https://github.com/OpenChain-Project/License-Compliance-Specification/issues/new/choos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penChain-Project/Security-Assurance-Specification/blob/main/Security-Assurance-Specification/1.1/en/openchain-security-specification-1.1.md"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 TargetMode="External"/><Relationship Id="rId4" Type="http://schemas.openxmlformats.org/officeDocument/2006/relationships/hyperlink" Target="https://github.com/OpenChain-Project/Security-Assurance-Specification/issues/new/choos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mojipedia.org/confetti-ball/" TargetMode="External"/><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hain-Project/Reference-Material/blob/master/Path-to-Conformance/Official/en/path-to-conformance-version-1.md"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OpenChain-Project/Reference-Material/blob/master/FAQ/2.0/en/faq.md"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OpenChain-Project/Reference-Material/blob/master/Suppliers/Leaflet/Official/MarkDown/en/supply-chain-education-leaflet-version-2.md"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OpenChain-Project/Reference-Material/blob/master/PlayBooks/Official/Version-1/Small-Company/en/OpenChain%20PlayBook%20-%20Small%20Company.md"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hyperlink" Target="https://github.com/OpenChain-Project/Reference-Material/issues/new/choose"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OpenChain-Project/Reference-Material/blob/master/PlayBooks/Official/Version-1/Small-Company/en/OpenChain%20PlayBook%20-%20Small%20Company.md"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github.com/OpenChain-Project/Reference-Material/blob/master/PlayBooks/Official/Version-1/Medium-Company/en/OpenChain%20PlayBook%20-%20Medium%20Company.m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events.linuxfoundation.org/open-compliance-summit/" TargetMode="External"/><Relationship Id="rId2" Type="http://schemas.openxmlformats.org/officeDocument/2006/relationships/notesSlide" Target="../notesSlides/notesSlide3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3.xml"/><Relationship Id="rId7" Type="http://schemas.openxmlformats.org/officeDocument/2006/relationships/image" Target="../media/image17.sv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slideLayout" Target="../slideLayouts/slideLayout8.xml"/><Relationship Id="rId10" Type="http://schemas.openxmlformats.org/officeDocument/2006/relationships/image" Target="../media/image20.png"/><Relationship Id="rId4" Type="http://schemas.openxmlformats.org/officeDocument/2006/relationships/tags" Target="../tags/tag4.xml"/><Relationship Id="rId9" Type="http://schemas.openxmlformats.org/officeDocument/2006/relationships/image" Target="../media/image19.sv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ists.openchainproject.org/g/specification"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2022-11-15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(1) We have two spaces in total available (co-chairs);</a:t>
            </a:r>
          </a:p>
          <a:p>
            <a:pPr marL="0" lvl="0" indent="0" algn="l" rtl="0">
              <a:spcBef>
                <a:spcPts val="0"/>
              </a:spcBef>
              <a:spcAft>
                <a:spcPts val="1200"/>
              </a:spcAft>
              <a:buNone/>
            </a:pPr>
            <a:r>
              <a:rPr lang="en-US" dirty="0"/>
              <a:t>(2) If two or fewer people are nominated before November 15th, they will become co-chairs of the specification activity around OpenChain with a one year term;</a:t>
            </a:r>
          </a:p>
          <a:p>
            <a:pPr marL="0" lvl="0" indent="0" algn="l" rtl="0">
              <a:spcBef>
                <a:spcPts val="0"/>
              </a:spcBef>
              <a:spcAft>
                <a:spcPts val="1200"/>
              </a:spcAft>
              <a:buNone/>
            </a:pPr>
            <a:r>
              <a:rPr lang="en-US" dirty="0"/>
              <a:t>(3) If more than two people are nominated before November 15th, an election will be triggered;</a:t>
            </a:r>
          </a:p>
          <a:p>
            <a:pPr marL="0" lvl="0" indent="0" algn="l" rtl="0">
              <a:spcBef>
                <a:spcPts val="0"/>
              </a:spcBef>
              <a:spcAft>
                <a:spcPts val="1200"/>
              </a:spcAft>
              <a:buNone/>
            </a:pPr>
            <a:r>
              <a:rPr lang="en-US" dirty="0"/>
              <a:t>(4) The election will take place via email between 15th and 22nd November and will be “first past the post;”</a:t>
            </a:r>
          </a:p>
          <a:p>
            <a:pPr marL="0" lvl="0" indent="0" algn="l" rtl="0">
              <a:spcBef>
                <a:spcPts val="0"/>
              </a:spcBef>
              <a:spcAft>
                <a:spcPts val="1200"/>
              </a:spcAft>
              <a:buNone/>
            </a:pPr>
            <a:r>
              <a:rPr lang="en-US" dirty="0"/>
              <a:t>(5) Current chairs may be re-elected in the next cycle in the same manner as this time.</a:t>
            </a:r>
          </a:p>
          <a:p>
            <a:pPr marL="0" lvl="0" indent="0" algn="l" rtl="0">
              <a:spcBef>
                <a:spcPts val="0"/>
              </a:spcBef>
              <a:spcAft>
                <a:spcPts val="1200"/>
              </a:spcAft>
              <a:buNone/>
            </a:pPr>
            <a:r>
              <a:rPr lang="en-US" dirty="0"/>
              <a:t>We may, of course, adjust this process for future years depending on lessons learned from this first election cycle.</a:t>
            </a:r>
          </a:p>
        </p:txBody>
      </p:sp>
    </p:spTree>
    <p:extLst>
      <p:ext uri="{BB962C8B-B14F-4D97-AF65-F5344CB8AC3E}">
        <p14:creationId xmlns:p14="http://schemas.microsoft.com/office/powerpoint/2010/main" val="249412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2564-1A39-494A-C852-EE74B7881F0E}"/>
              </a:ext>
            </a:extLst>
          </p:cNvPr>
          <p:cNvSpPr>
            <a:spLocks noGrp="1"/>
          </p:cNvSpPr>
          <p:nvPr>
            <p:ph type="title"/>
          </p:nvPr>
        </p:nvSpPr>
        <p:spPr/>
        <p:txBody>
          <a:bodyPr/>
          <a:lstStyle/>
          <a:p>
            <a:r>
              <a:rPr lang="en-US" dirty="0"/>
              <a:t>And…</a:t>
            </a:r>
          </a:p>
        </p:txBody>
      </p:sp>
    </p:spTree>
    <p:extLst>
      <p:ext uri="{BB962C8B-B14F-4D97-AF65-F5344CB8AC3E}">
        <p14:creationId xmlns:p14="http://schemas.microsoft.com/office/powerpoint/2010/main" val="11861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Editing Cycle Begins This Month</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Updating OpenChain ISO/IEC 5230:2020 (License Compliance)</a:t>
            </a:r>
          </a:p>
          <a:p>
            <a:pPr marL="742950" lvl="1" indent="-285750">
              <a:spcAft>
                <a:spcPts val="1200"/>
              </a:spcAft>
            </a:pPr>
            <a:r>
              <a:rPr lang="en-US" dirty="0"/>
              <a:t>Also known as OpenChain 2.1</a:t>
            </a:r>
          </a:p>
          <a:p>
            <a:pPr marL="742950" lvl="1" indent="-285750">
              <a:spcAft>
                <a:spcPts val="1200"/>
              </a:spcAft>
            </a:pPr>
            <a:r>
              <a:rPr lang="en-US" dirty="0"/>
              <a:t>Editing on new version – third generation – starts today</a:t>
            </a:r>
          </a:p>
          <a:p>
            <a:pPr marL="742950" lvl="1" indent="-285750">
              <a:spcAft>
                <a:spcPts val="1200"/>
              </a:spcAft>
            </a:pPr>
            <a:r>
              <a:rPr lang="en-US" dirty="0"/>
              <a:t>ISO update ETA 2024</a:t>
            </a:r>
          </a:p>
          <a:p>
            <a:pPr marL="0" lvl="0" indent="0" algn="l" rtl="0">
              <a:spcBef>
                <a:spcPts val="0"/>
              </a:spcBef>
              <a:spcAft>
                <a:spcPts val="1200"/>
              </a:spcAft>
              <a:buNone/>
            </a:pPr>
            <a:r>
              <a:rPr lang="en-US" dirty="0"/>
              <a:t>Updating OpenChain Security Assurance Specification 1.1</a:t>
            </a:r>
          </a:p>
          <a:p>
            <a:pPr marL="742950" lvl="1" indent="-285750">
              <a:spcAft>
                <a:spcPts val="1200"/>
              </a:spcAft>
            </a:pPr>
            <a:r>
              <a:rPr lang="en-US" dirty="0"/>
              <a:t>Reminder: generation one is going into the ISO/IEC process via JTC-1 ETA mid-2023</a:t>
            </a:r>
          </a:p>
          <a:p>
            <a:pPr marL="742950" lvl="1" indent="-285750">
              <a:spcAft>
                <a:spcPts val="1200"/>
              </a:spcAft>
            </a:pPr>
            <a:r>
              <a:rPr lang="en-US" dirty="0"/>
              <a:t>Adjacent to this, editing on new version – second generation – starts today</a:t>
            </a:r>
          </a:p>
          <a:p>
            <a:pPr marL="742950" lvl="1" indent="-285750">
              <a:spcAft>
                <a:spcPts val="1200"/>
              </a:spcAft>
            </a:pPr>
            <a:r>
              <a:rPr lang="en-US" dirty="0"/>
              <a:t>ISO update ETA 2024</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91583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Update from SPDX Project (thanks Kate)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285750" indent="-285750">
              <a:spcAft>
                <a:spcPts val="1200"/>
              </a:spcAft>
            </a:pPr>
            <a:r>
              <a:rPr lang="en-US" dirty="0"/>
              <a:t>SPDX 2.3 is out,  we're still working on getting the default version showing up on the web site (help welcome!) but the version is </a:t>
            </a:r>
            <a:r>
              <a:rPr lang="en-US" dirty="0">
                <a:hlinkClick r:id="rId3"/>
              </a:rPr>
              <a:t>https://spdx.github.io/spdx-spec/v2.3/</a:t>
            </a:r>
            <a:endParaRPr lang="en-US" dirty="0"/>
          </a:p>
          <a:p>
            <a:pPr marL="285750" indent="-285750">
              <a:spcAft>
                <a:spcPts val="1200"/>
              </a:spcAft>
            </a:pPr>
            <a:r>
              <a:rPr lang="en-US" dirty="0"/>
              <a:t>Join in the monthly call on </a:t>
            </a:r>
            <a:r>
              <a:rPr lang="en-US" dirty="0">
                <a:hlinkClick r:id="rId4"/>
              </a:rPr>
              <a:t>Thursday Nov 3, at 8am PST</a:t>
            </a:r>
            <a:r>
              <a:rPr lang="en-US" dirty="0"/>
              <a:t> for details on the 3.0 model and subgroup progress</a:t>
            </a:r>
          </a:p>
          <a:p>
            <a:pPr marL="285750" indent="-285750">
              <a:spcAft>
                <a:spcPts val="1200"/>
              </a:spcAft>
            </a:pPr>
            <a:r>
              <a:rPr lang="en-US" dirty="0"/>
              <a:t>Active work is ongoing on Build profile, AI profile, Dataset profile, (as well as security &amp; licensing) for inclusion in 3.0.</a:t>
            </a:r>
          </a:p>
          <a:p>
            <a:pPr marL="285750" indent="-285750">
              <a:spcAft>
                <a:spcPts val="1200"/>
              </a:spcAft>
            </a:pPr>
            <a:r>
              <a:rPr lang="en-US" dirty="0"/>
              <a:t>New license list coming soon. </a:t>
            </a:r>
          </a:p>
          <a:p>
            <a:pPr marL="285750" indent="-285750">
              <a:spcAft>
                <a:spcPts val="1200"/>
              </a:spcAft>
            </a:pPr>
            <a:r>
              <a:rPr lang="en-US" dirty="0"/>
              <a:t>SPDX Python library rework (sponsored by OpenSSF) is progressing well.   </a:t>
            </a:r>
          </a:p>
          <a:p>
            <a:pPr marL="285750" indent="-285750">
              <a:spcAft>
                <a:spcPts val="1200"/>
              </a:spcAft>
            </a:pPr>
            <a:r>
              <a:rPr lang="en-US" dirty="0"/>
              <a:t>Open Call on Thursdays for 30 minutes, anyone wanting to join in for progress details, issue discussion, etc. is welcome</a:t>
            </a:r>
          </a:p>
          <a:p>
            <a:pPr marL="285750" indent="-285750">
              <a:spcAft>
                <a:spcPts val="1200"/>
              </a:spcAft>
            </a:pPr>
            <a:r>
              <a:rPr lang="en-US" dirty="0"/>
              <a:t>New test suite for checking libraries is being incorporated into the SPDX repo </a:t>
            </a:r>
            <a:endParaRPr dirty="0"/>
          </a:p>
        </p:txBody>
      </p:sp>
    </p:spTree>
    <p:extLst>
      <p:ext uri="{BB962C8B-B14F-4D97-AF65-F5344CB8AC3E}">
        <p14:creationId xmlns:p14="http://schemas.microsoft.com/office/powerpoint/2010/main" val="43059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TODO Project News (thanks Ana)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hlinkClick r:id="rId3"/>
              </a:rPr>
              <a:t>TODO and CHAOSS working together on the new OSPO Metrics Working Group</a:t>
            </a:r>
            <a:endParaRPr lang="en-US" dirty="0"/>
          </a:p>
          <a:p>
            <a:pPr marL="285750" indent="-285750">
              <a:spcAft>
                <a:spcPts val="1200"/>
              </a:spcAft>
            </a:pPr>
            <a:r>
              <a:rPr lang="en-US" dirty="0">
                <a:hlinkClick r:id="rId4"/>
              </a:rPr>
              <a:t>TODO Community Survey 2022</a:t>
            </a:r>
            <a:endParaRPr lang="en-US" dirty="0"/>
          </a:p>
          <a:p>
            <a:pPr marL="285750" indent="-285750">
              <a:spcAft>
                <a:spcPts val="1200"/>
              </a:spcAft>
            </a:pPr>
            <a:r>
              <a:rPr lang="en-US" dirty="0">
                <a:hlinkClick r:id="rId5"/>
              </a:rPr>
              <a:t>OSPOlogy.live Netherlands for the Public Sector &amp; Energy Industry (January 2023)</a:t>
            </a:r>
            <a:endParaRPr lang="en-US" dirty="0"/>
          </a:p>
          <a:p>
            <a:pPr marL="285750" indent="-285750">
              <a:spcAft>
                <a:spcPts val="1200"/>
              </a:spcAft>
            </a:pPr>
            <a:r>
              <a:rPr lang="en-US" dirty="0">
                <a:hlinkClick r:id="rId6"/>
              </a:rPr>
              <a:t>Next community call: How to automate your FOSS policy and processes</a:t>
            </a:r>
            <a:endParaRPr lang="en-US" dirty="0"/>
          </a:p>
        </p:txBody>
      </p:sp>
      <p:pic>
        <p:nvPicPr>
          <p:cNvPr id="3" name="Picture 2">
            <a:extLst>
              <a:ext uri="{FF2B5EF4-FFF2-40B4-BE49-F238E27FC236}">
                <a16:creationId xmlns:a16="http://schemas.microsoft.com/office/drawing/2014/main" id="{5C27D148-E246-108E-8950-32D9CE562E55}"/>
              </a:ext>
            </a:extLst>
          </p:cNvPr>
          <p:cNvPicPr>
            <a:picLocks noChangeAspect="1"/>
          </p:cNvPicPr>
          <p:nvPr/>
        </p:nvPicPr>
        <p:blipFill>
          <a:blip r:embed="rId7"/>
          <a:stretch>
            <a:fillRect/>
          </a:stretch>
        </p:blipFill>
        <p:spPr>
          <a:xfrm>
            <a:off x="3352303" y="3769309"/>
            <a:ext cx="2439393" cy="1374191"/>
          </a:xfrm>
          <a:prstGeom prst="rect">
            <a:avLst/>
          </a:prstGeom>
        </p:spPr>
      </p:pic>
    </p:spTree>
    <p:extLst>
      <p:ext uri="{BB962C8B-B14F-4D97-AF65-F5344CB8AC3E}">
        <p14:creationId xmlns:p14="http://schemas.microsoft.com/office/powerpoint/2010/main" val="3668571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Security news</a:t>
            </a:r>
            <a:endParaRPr dirty="0"/>
          </a:p>
        </p:txBody>
      </p:sp>
    </p:spTree>
    <p:extLst>
      <p:ext uri="{BB962C8B-B14F-4D97-AF65-F5344CB8AC3E}">
        <p14:creationId xmlns:p14="http://schemas.microsoft.com/office/powerpoint/2010/main" val="1783132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Update from OpenSSF Project (thanks David)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285750" indent="-285750">
              <a:spcAft>
                <a:spcPts val="1200"/>
              </a:spcAft>
            </a:pPr>
            <a:r>
              <a:rPr lang="en-US" dirty="0" err="1"/>
              <a:t>Sigstore</a:t>
            </a:r>
            <a:r>
              <a:rPr lang="en-US" dirty="0"/>
              <a:t> Announces General Availability at </a:t>
            </a:r>
            <a:r>
              <a:rPr lang="en-US" dirty="0" err="1"/>
              <a:t>SigstoreCon</a:t>
            </a:r>
            <a:br>
              <a:rPr lang="en-US" dirty="0"/>
            </a:br>
            <a:r>
              <a:rPr lang="en-US" dirty="0">
                <a:hlinkClick r:id="rId3"/>
              </a:rPr>
              <a:t>https://openssf.org/press-release/2022/10/25/sigstore-announces-general-availability-at-sigstorecon/</a:t>
            </a:r>
            <a:endParaRPr lang="en-US" dirty="0"/>
          </a:p>
          <a:p>
            <a:pPr marL="285750" indent="-285750">
              <a:spcAft>
                <a:spcPts val="1200"/>
              </a:spcAft>
            </a:pPr>
            <a:r>
              <a:rPr lang="en-US" dirty="0"/>
              <a:t>OpenSSF Project Alpha-Omega Invests in the </a:t>
            </a:r>
            <a:r>
              <a:rPr lang="en-US" dirty="0" err="1"/>
              <a:t>OpenJS</a:t>
            </a:r>
            <a:r>
              <a:rPr lang="en-US" dirty="0"/>
              <a:t> Foundation and jQuery to Help Secure the Consumer Web</a:t>
            </a:r>
            <a:br>
              <a:rPr lang="en-US" dirty="0"/>
            </a:br>
            <a:r>
              <a:rPr lang="en-US" dirty="0">
                <a:hlinkClick r:id="rId4"/>
              </a:rPr>
              <a:t>https://openssf.org/blog/2022/10/24/openssf-project-alpha-omega-invests-in-the-openjs-foundation-and-jquery-to-help-secure-the-consumer-web/</a:t>
            </a:r>
            <a:endParaRPr lang="en-US" dirty="0"/>
          </a:p>
          <a:p>
            <a:pPr marL="285750" indent="-285750">
              <a:spcAft>
                <a:spcPts val="1200"/>
              </a:spcAft>
            </a:pPr>
            <a:r>
              <a:rPr lang="en-US" dirty="0"/>
              <a:t>Report Finds OpenSSF Scorecards Are Highly Effective Measures to Assess Project Security</a:t>
            </a:r>
            <a:br>
              <a:rPr lang="en-US" dirty="0"/>
            </a:br>
            <a:r>
              <a:rPr lang="en-US" dirty="0">
                <a:hlinkClick r:id="rId5"/>
              </a:rPr>
              <a:t>https://openssf.org/blog/2022/10/20/report-finds-openssf-scorecards-are-highly-effective-measures-to-assess-project-security/</a:t>
            </a:r>
            <a:endParaRPr lang="en-US" dirty="0"/>
          </a:p>
          <a:p>
            <a:pPr marL="285750" indent="-285750">
              <a:spcAft>
                <a:spcPts val="1200"/>
              </a:spcAft>
            </a:pPr>
            <a:r>
              <a:rPr lang="en-US" dirty="0"/>
              <a:t>How OSPOs Can Be a Key Lever for Open Source Sustainability and Security</a:t>
            </a:r>
            <a:br>
              <a:rPr lang="en-US" dirty="0"/>
            </a:br>
            <a:r>
              <a:rPr lang="en-US" dirty="0">
                <a:hlinkClick r:id="rId6"/>
              </a:rPr>
              <a:t>https://openssf.org/blog/2022/09/29/how-ospos-can-be-a-key-lever-for-open-source-sustainability-and-security/</a:t>
            </a:r>
            <a:r>
              <a:rPr lang="en-US" dirty="0"/>
              <a:t> </a:t>
            </a:r>
          </a:p>
          <a:p>
            <a:pPr marL="285750" indent="-285750">
              <a:spcAft>
                <a:spcPts val="1200"/>
              </a:spcAft>
            </a:pPr>
            <a:r>
              <a:rPr lang="en-US" dirty="0"/>
              <a:t>Also: </a:t>
            </a:r>
            <a:r>
              <a:rPr lang="en-US" dirty="0" err="1"/>
              <a:t>Sonatype's</a:t>
            </a:r>
            <a:r>
              <a:rPr lang="en-US" dirty="0"/>
              <a:t> 8th annual "State of the Software Supply Chain Report" (2022):</a:t>
            </a:r>
            <a:br>
              <a:rPr lang="en-US" dirty="0"/>
            </a:br>
            <a:r>
              <a:rPr lang="en-US" dirty="0">
                <a:hlinkClick r:id="rId7"/>
              </a:rPr>
              <a:t>https://www.sonatype.com/state-of-the-software-supply-chain/introduction</a:t>
            </a:r>
            <a:r>
              <a:rPr lang="en-US" dirty="0"/>
              <a:t> </a:t>
            </a:r>
            <a:endParaRPr dirty="0"/>
          </a:p>
        </p:txBody>
      </p:sp>
    </p:spTree>
    <p:extLst>
      <p:ext uri="{BB962C8B-B14F-4D97-AF65-F5344CB8AC3E}">
        <p14:creationId xmlns:p14="http://schemas.microsoft.com/office/powerpoint/2010/main" val="79932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08502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Capability Map 1.5.7:</a:t>
            </a:r>
          </a:p>
          <a:p>
            <a:pPr marL="285750" indent="-285750">
              <a:spcAft>
                <a:spcPts val="1200"/>
              </a:spcAft>
            </a:pPr>
            <a:r>
              <a:rPr lang="en-US" dirty="0"/>
              <a:t>A way to understand what is needed (and what is available) around open source tooling for open source license compliance</a:t>
            </a:r>
          </a:p>
          <a:p>
            <a:pPr marL="0" lvl="0" indent="0" algn="l" rtl="0">
              <a:spcBef>
                <a:spcPts val="0"/>
              </a:spcBef>
              <a:spcAft>
                <a:spcPts val="1200"/>
              </a:spcAft>
              <a:buNone/>
            </a:pPr>
            <a:r>
              <a:rPr lang="en-US" dirty="0" err="1"/>
              <a:t>OpenAPI</a:t>
            </a:r>
            <a:r>
              <a:rPr lang="en-US" dirty="0"/>
              <a:t> 0.2.2:</a:t>
            </a:r>
          </a:p>
          <a:p>
            <a:pPr marL="285750" indent="-285750">
              <a:spcAft>
                <a:spcPts val="1200"/>
              </a:spcAft>
            </a:pPr>
            <a:r>
              <a:rPr lang="en-US" dirty="0"/>
              <a:t>This API specification describes the minimum requirements any API should follow to comply with the OpenChain Capability Model</a:t>
            </a:r>
          </a:p>
          <a:p>
            <a:pPr marL="0" indent="0">
              <a:spcAft>
                <a:spcPts val="1200"/>
              </a:spcAft>
              <a:buNone/>
            </a:pPr>
            <a:r>
              <a:rPr lang="en-US" b="1" dirty="0"/>
              <a:t>Both here: </a:t>
            </a:r>
            <a:br>
              <a:rPr lang="en-US" dirty="0"/>
            </a:br>
            <a:r>
              <a:rPr lang="en-US" dirty="0">
                <a:hlinkClick r:id="rId3"/>
              </a:rPr>
              <a:t>https://</a:t>
            </a:r>
            <a:r>
              <a:rPr lang="en-US" dirty="0" err="1">
                <a:hlinkClick r:id="rId3"/>
              </a:rPr>
              <a:t>github.com</a:t>
            </a:r>
            <a:r>
              <a:rPr lang="en-US" dirty="0">
                <a:hlinkClick r:id="rId3"/>
              </a:rPr>
              <a:t>/Open-Source-Compliance/Sharing-creates-value/tree/master/Tooling-Landscape/</a:t>
            </a:r>
            <a:r>
              <a:rPr lang="en-US" dirty="0" err="1">
                <a:hlinkClick r:id="rId3"/>
              </a:rPr>
              <a:t>CapabilityMap</a:t>
            </a:r>
            <a:endParaRPr lang="en-US" dirty="0"/>
          </a:p>
        </p:txBody>
      </p:sp>
    </p:spTree>
    <p:extLst>
      <p:ext uri="{BB962C8B-B14F-4D97-AF65-F5344CB8AC3E}">
        <p14:creationId xmlns:p14="http://schemas.microsoft.com/office/powerpoint/2010/main" val="415359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Capability Map 1.5.7</a:t>
            </a:r>
            <a:endParaRPr dirty="0"/>
          </a:p>
        </p:txBody>
      </p:sp>
      <p:pic>
        <p:nvPicPr>
          <p:cNvPr id="5" name="Picture 4">
            <a:extLst>
              <a:ext uri="{FF2B5EF4-FFF2-40B4-BE49-F238E27FC236}">
                <a16:creationId xmlns:a16="http://schemas.microsoft.com/office/drawing/2014/main" id="{A91B4C08-1792-50BD-C80C-869A7D218E38}"/>
              </a:ext>
            </a:extLst>
          </p:cNvPr>
          <p:cNvPicPr>
            <a:picLocks noChangeAspect="1"/>
          </p:cNvPicPr>
          <p:nvPr/>
        </p:nvPicPr>
        <p:blipFill>
          <a:blip r:embed="rId3"/>
          <a:stretch>
            <a:fillRect/>
          </a:stretch>
        </p:blipFill>
        <p:spPr>
          <a:xfrm>
            <a:off x="1279855" y="890546"/>
            <a:ext cx="7808485" cy="4259173"/>
          </a:xfrm>
          <a:prstGeom prst="rect">
            <a:avLst/>
          </a:prstGeom>
        </p:spPr>
      </p:pic>
    </p:spTree>
    <p:extLst>
      <p:ext uri="{BB962C8B-B14F-4D97-AF65-F5344CB8AC3E}">
        <p14:creationId xmlns:p14="http://schemas.microsoft.com/office/powerpoint/2010/main" val="248423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F437E-4B93-00C8-CAEC-05BFD4278DC5}"/>
              </a:ext>
            </a:extLst>
          </p:cNvPr>
          <p:cNvSpPr>
            <a:spLocks noGrp="1"/>
          </p:cNvSpPr>
          <p:nvPr>
            <p:ph type="title"/>
          </p:nvPr>
        </p:nvSpPr>
        <p:spPr/>
        <p:txBody>
          <a:bodyPr>
            <a:normAutofit fontScale="90000"/>
          </a:bodyPr>
          <a:lstStyle/>
          <a:p>
            <a:r>
              <a:rPr lang="en-US" dirty="0"/>
              <a:t>Get involved via our Automation Work Group</a:t>
            </a:r>
          </a:p>
        </p:txBody>
      </p:sp>
      <p:sp>
        <p:nvSpPr>
          <p:cNvPr id="3" name="Text Placeholder 2">
            <a:extLst>
              <a:ext uri="{FF2B5EF4-FFF2-40B4-BE49-F238E27FC236}">
                <a16:creationId xmlns:a16="http://schemas.microsoft.com/office/drawing/2014/main" id="{D7655002-5B05-D96C-7098-359C59C36F81}"/>
              </a:ext>
            </a:extLst>
          </p:cNvPr>
          <p:cNvSpPr>
            <a:spLocks noGrp="1"/>
          </p:cNvSpPr>
          <p:nvPr>
            <p:ph type="body" idx="1"/>
          </p:nvPr>
        </p:nvSpPr>
        <p:spPr/>
        <p:txBody>
          <a:bodyPr/>
          <a:lstStyle/>
          <a:p>
            <a:r>
              <a:rPr lang="en-US" dirty="0"/>
              <a:t>First Wednesday Meeting in November @ 09:00 UTC+1</a:t>
            </a:r>
          </a:p>
          <a:p>
            <a:r>
              <a:rPr lang="en-US" dirty="0"/>
              <a:t>Third Wednesday Meeting in November @ 15:00 UTC+1</a:t>
            </a:r>
          </a:p>
          <a:p>
            <a:endParaRPr lang="en-US" dirty="0"/>
          </a:p>
          <a:p>
            <a:pPr marL="114300" indent="0">
              <a:buNone/>
            </a:pPr>
            <a:r>
              <a:rPr lang="en-US" dirty="0">
                <a:hlinkClick r:id="rId2"/>
              </a:rPr>
              <a:t>https://conf.fsfe.org/b/compliance-tooling</a:t>
            </a:r>
            <a:r>
              <a:rPr lang="en-US" dirty="0"/>
              <a:t>  </a:t>
            </a:r>
          </a:p>
          <a:p>
            <a:pPr marL="114300" indent="0">
              <a:buNone/>
            </a:pPr>
            <a:r>
              <a:rPr lang="en-US" dirty="0"/>
              <a:t>Access Code: 199143</a:t>
            </a:r>
          </a:p>
          <a:p>
            <a:pPr marL="114300" indent="0">
              <a:buNone/>
            </a:pPr>
            <a:endParaRPr lang="en-US" dirty="0"/>
          </a:p>
          <a:p>
            <a:pPr marL="114300" indent="0">
              <a:buNone/>
            </a:pPr>
            <a:r>
              <a:rPr lang="en-US" dirty="0"/>
              <a:t>And join our mailing list:</a:t>
            </a:r>
          </a:p>
          <a:p>
            <a:pPr marL="114300" indent="0">
              <a:buNone/>
            </a:pPr>
            <a:r>
              <a:rPr lang="en-US" dirty="0">
                <a:hlinkClick r:id="rId3"/>
              </a:rPr>
              <a:t>https://groups.io/g/oss-based-compliance-tooling</a:t>
            </a:r>
            <a:r>
              <a:rPr lang="en-US" dirty="0"/>
              <a:t> </a:t>
            </a:r>
          </a:p>
        </p:txBody>
      </p:sp>
    </p:spTree>
    <p:extLst>
      <p:ext uri="{BB962C8B-B14F-4D97-AF65-F5344CB8AC3E}">
        <p14:creationId xmlns:p14="http://schemas.microsoft.com/office/powerpoint/2010/main" val="429991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going to work on updating our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This does not mean the current standards are outdated. Our ISO standard for license compliance and our de facto standard for security assurance can and should continue to be included in procurement and other negotiations.</a:t>
            </a:r>
          </a:p>
          <a:p>
            <a:pPr marL="0" lvl="0" indent="0" algn="l" rtl="0">
              <a:spcBef>
                <a:spcPts val="0"/>
              </a:spcBef>
              <a:spcAft>
                <a:spcPts val="1200"/>
              </a:spcAft>
              <a:buNone/>
            </a:pPr>
            <a:r>
              <a:rPr lang="en-US" dirty="0"/>
              <a:t>However, we are formally looking for </a:t>
            </a:r>
            <a:r>
              <a:rPr lang="en-US" b="1" dirty="0"/>
              <a:t>future</a:t>
            </a:r>
            <a:r>
              <a:rPr lang="en-US" dirty="0"/>
              <a:t> ideas and suggestions.</a:t>
            </a:r>
          </a:p>
          <a:p>
            <a:pPr marL="0" lvl="0" indent="0" algn="l" rtl="0">
              <a:spcBef>
                <a:spcPts val="0"/>
              </a:spcBef>
              <a:spcAft>
                <a:spcPts val="1200"/>
              </a:spcAft>
              <a:buNone/>
            </a:pPr>
            <a:r>
              <a:rPr lang="en-US" dirty="0"/>
              <a:t>We want to ensure people are stakeholders in developing the next generation of our work.</a:t>
            </a:r>
          </a:p>
          <a:p>
            <a:pPr marL="0" lvl="0" indent="0" algn="l" rtl="0">
              <a:spcBef>
                <a:spcPts val="0"/>
              </a:spcBef>
              <a:spcAft>
                <a:spcPts val="1200"/>
              </a:spcAft>
              <a:buNone/>
            </a:pPr>
            <a:r>
              <a:rPr lang="en-US" dirty="0"/>
              <a:t>You can expect the editing starting today to result in formal updates in 2024 for both the ISO standard for license compliance and the (forthcoming ISO standard for security assurance.</a:t>
            </a:r>
            <a:endParaRPr dirty="0"/>
          </a:p>
        </p:txBody>
      </p:sp>
    </p:spTree>
    <p:extLst>
      <p:ext uri="{BB962C8B-B14F-4D97-AF65-F5344CB8AC3E}">
        <p14:creationId xmlns:p14="http://schemas.microsoft.com/office/powerpoint/2010/main" val="4203153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License Compliance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We are formally opening an editing cycle for this specification. It is intended to provide a forum for ideas, suggestions and corrections. It will result in an update to ISO/IEC 5230:2020 circa 2024. Current specification here:</a:t>
            </a:r>
          </a:p>
          <a:p>
            <a:pPr marL="0" lvl="0" indent="0" algn="l" rtl="0">
              <a:spcBef>
                <a:spcPts val="0"/>
              </a:spcBef>
              <a:spcAft>
                <a:spcPts val="1200"/>
              </a:spcAft>
              <a:buNone/>
            </a:pPr>
            <a:r>
              <a:rPr lang="en-US" dirty="0">
                <a:hlinkClick r:id="rId3"/>
              </a:rPr>
              <a:t>https://github.com/OpenChain-Project/License-Compliance-Specification/blob/master/Official/en/2.1/openchainspec-2.1.md</a:t>
            </a:r>
            <a:r>
              <a:rPr lang="en-US" dirty="0"/>
              <a:t> </a:t>
            </a:r>
          </a:p>
          <a:p>
            <a:pPr marL="0" lvl="0" indent="0" algn="l" rtl="0">
              <a:spcBef>
                <a:spcPts val="0"/>
              </a:spcBef>
              <a:spcAft>
                <a:spcPts val="1200"/>
              </a:spcAft>
              <a:buNone/>
            </a:pPr>
            <a:r>
              <a:rPr lang="en-US" dirty="0"/>
              <a:t>Spot an issue? Have a suggestion? Submit your notes here:</a:t>
            </a:r>
          </a:p>
          <a:p>
            <a:pPr marL="0" lvl="0" indent="0" algn="l" rtl="0">
              <a:spcBef>
                <a:spcPts val="0"/>
              </a:spcBef>
              <a:spcAft>
                <a:spcPts val="1200"/>
              </a:spcAft>
              <a:buNone/>
            </a:pPr>
            <a:r>
              <a:rPr lang="en-US" dirty="0">
                <a:hlinkClick r:id="rId4"/>
              </a:rPr>
              <a:t>https://github.com/OpenChain-Project/License-Compliance-Specification/issues/new/choose</a:t>
            </a:r>
            <a:r>
              <a:rPr lang="en-US" dirty="0"/>
              <a:t> </a:t>
            </a:r>
          </a:p>
          <a:p>
            <a:pPr marL="0" lvl="0" indent="0" algn="l" rtl="0">
              <a:spcBef>
                <a:spcPts val="0"/>
              </a:spcBef>
              <a:spcAft>
                <a:spcPts val="1200"/>
              </a:spcAft>
              <a:buNone/>
            </a:pPr>
            <a:r>
              <a:rPr lang="en-US" dirty="0"/>
              <a:t>Check currently open issues here:</a:t>
            </a:r>
          </a:p>
          <a:p>
            <a:pPr marL="0" lvl="0" indent="0" algn="l" rtl="0">
              <a:spcBef>
                <a:spcPts val="0"/>
              </a:spcBef>
              <a:spcAft>
                <a:spcPts val="1200"/>
              </a:spcAft>
              <a:buNone/>
            </a:pPr>
            <a:r>
              <a:rPr lang="en-US" dirty="0">
                <a:hlinkClick r:id="rId5"/>
              </a:rPr>
              <a:t>https://github.com/OpenChain-Project/License-Compliance-Specification/issues</a:t>
            </a:r>
            <a:r>
              <a:rPr lang="en-US" dirty="0"/>
              <a:t> </a:t>
            </a:r>
            <a:endParaRPr dirty="0"/>
          </a:p>
        </p:txBody>
      </p:sp>
    </p:spTree>
    <p:extLst>
      <p:ext uri="{BB962C8B-B14F-4D97-AF65-F5344CB8AC3E}">
        <p14:creationId xmlns:p14="http://schemas.microsoft.com/office/powerpoint/2010/main" val="310826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Security Assurance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We are formally opening an editing cycle for this specification. It is intended to provide a forum for ideas, suggestions and corrections. It will result in an update to the OpenChain Security Assurance Specification (expected to be an ISO standard in mid-2023) for around mid-2024. Current specification here:</a:t>
            </a:r>
          </a:p>
          <a:p>
            <a:pPr marL="0" lvl="0" indent="0" algn="l" rtl="0">
              <a:spcBef>
                <a:spcPts val="0"/>
              </a:spcBef>
              <a:spcAft>
                <a:spcPts val="1200"/>
              </a:spcAft>
              <a:buNone/>
            </a:pPr>
            <a:r>
              <a:rPr lang="en-US" dirty="0">
                <a:hlinkClick r:id="rId3"/>
              </a:rPr>
              <a:t>https://github.com/OpenChain-Project/Security-Assurance-Specification/blob/main/Security-Assurance-Specification/1.1/en/openchain-security-specification-1.1.md</a:t>
            </a:r>
            <a:r>
              <a:rPr lang="en-US" dirty="0"/>
              <a:t> </a:t>
            </a:r>
          </a:p>
          <a:p>
            <a:pPr marL="0" lvl="0" indent="0" algn="l" rtl="0">
              <a:spcBef>
                <a:spcPts val="0"/>
              </a:spcBef>
              <a:spcAft>
                <a:spcPts val="1200"/>
              </a:spcAft>
              <a:buNone/>
            </a:pPr>
            <a:r>
              <a:rPr lang="en-US" dirty="0"/>
              <a:t>Spot an issue? Have a suggestion? Submit your notes here:</a:t>
            </a:r>
          </a:p>
          <a:p>
            <a:pPr marL="0" indent="0">
              <a:spcAft>
                <a:spcPts val="1200"/>
              </a:spcAft>
              <a:buNone/>
            </a:pPr>
            <a:r>
              <a:rPr lang="en-US" dirty="0">
                <a:hlinkClick r:id="rId4"/>
              </a:rPr>
              <a:t>https://github.com/OpenChain-Project/Security-Assurance-Specification/issues/new/choose</a:t>
            </a:r>
            <a:r>
              <a:rPr lang="en-US" dirty="0"/>
              <a:t> </a:t>
            </a:r>
          </a:p>
          <a:p>
            <a:pPr marL="0" lvl="0" indent="0" algn="l" rtl="0">
              <a:spcBef>
                <a:spcPts val="0"/>
              </a:spcBef>
              <a:spcAft>
                <a:spcPts val="1200"/>
              </a:spcAft>
              <a:buNone/>
            </a:pPr>
            <a:r>
              <a:rPr lang="en-US" dirty="0"/>
              <a:t>Check currently open issues here:</a:t>
            </a:r>
          </a:p>
          <a:p>
            <a:pPr marL="0" indent="0">
              <a:spcAft>
                <a:spcPts val="1200"/>
              </a:spcAft>
              <a:buNone/>
            </a:pPr>
            <a:r>
              <a:rPr lang="en-US" dirty="0">
                <a:hlinkClick r:id="rId5"/>
              </a:rPr>
              <a:t>https://github.com/OpenChain-Project/Security-Assurance-Specification/issues</a:t>
            </a:r>
            <a:r>
              <a:rPr lang="en-US" dirty="0"/>
              <a:t> </a:t>
            </a:r>
          </a:p>
          <a:p>
            <a:pPr marL="0" lvl="0" indent="0" algn="l" rtl="0">
              <a:spcBef>
                <a:spcPts val="0"/>
              </a:spcBef>
              <a:spcAft>
                <a:spcPts val="1200"/>
              </a:spcAft>
              <a:buNone/>
            </a:pPr>
            <a:endParaRPr lang="en-US" dirty="0"/>
          </a:p>
        </p:txBody>
      </p:sp>
    </p:spTree>
    <p:extLst>
      <p:ext uri="{BB962C8B-B14F-4D97-AF65-F5344CB8AC3E}">
        <p14:creationId xmlns:p14="http://schemas.microsoft.com/office/powerpoint/2010/main" val="2554142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3E3FF5-962E-44EB-79D9-2457BECBBC10}"/>
              </a:ext>
            </a:extLst>
          </p:cNvPr>
          <p:cNvSpPr>
            <a:spLocks noGrp="1"/>
          </p:cNvSpPr>
          <p:nvPr>
            <p:ph type="body" idx="1"/>
          </p:nvPr>
        </p:nvSpPr>
        <p:spPr/>
        <p:txBody>
          <a:bodyPr/>
          <a:lstStyle/>
          <a:p>
            <a:r>
              <a:rPr lang="en-US" dirty="0"/>
              <a:t>Next call… live editing of issues! </a:t>
            </a:r>
          </a:p>
        </p:txBody>
      </p:sp>
    </p:spTree>
    <p:extLst>
      <p:ext uri="{BB962C8B-B14F-4D97-AF65-F5344CB8AC3E}">
        <p14:creationId xmlns:p14="http://schemas.microsoft.com/office/powerpoint/2010/main" val="13809958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0BFE-53B0-50C9-E685-ECEF31A4AEDF}"/>
              </a:ext>
            </a:extLst>
          </p:cNvPr>
          <p:cNvSpPr>
            <a:spLocks noGrp="1"/>
          </p:cNvSpPr>
          <p:nvPr>
            <p:ph type="title"/>
          </p:nvPr>
        </p:nvSpPr>
        <p:spPr/>
        <p:txBody>
          <a:bodyPr>
            <a:normAutofit fontScale="90000"/>
          </a:bodyPr>
          <a:lstStyle/>
          <a:p>
            <a:r>
              <a:rPr lang="en-US" dirty="0"/>
              <a:t>Welcome Nathan, our new chairperson!</a:t>
            </a:r>
          </a:p>
        </p:txBody>
      </p:sp>
      <p:pic>
        <p:nvPicPr>
          <p:cNvPr id="4" name="Picture 3">
            <a:extLst>
              <a:ext uri="{FF2B5EF4-FFF2-40B4-BE49-F238E27FC236}">
                <a16:creationId xmlns:a16="http://schemas.microsoft.com/office/drawing/2014/main" id="{90AF8AF1-0081-D0D9-DB7E-9874254CA1B8}"/>
              </a:ext>
            </a:extLst>
          </p:cNvPr>
          <p:cNvPicPr>
            <a:picLocks noChangeAspect="1"/>
          </p:cNvPicPr>
          <p:nvPr/>
        </p:nvPicPr>
        <p:blipFill>
          <a:blip r:embed="rId2"/>
          <a:stretch>
            <a:fillRect/>
          </a:stretch>
        </p:blipFill>
        <p:spPr>
          <a:xfrm>
            <a:off x="3625850" y="1625600"/>
            <a:ext cx="1892300" cy="1892300"/>
          </a:xfrm>
          <a:prstGeom prst="rect">
            <a:avLst/>
          </a:prstGeom>
        </p:spPr>
      </p:pic>
      <p:sp>
        <p:nvSpPr>
          <p:cNvPr id="5" name="TextBox 4">
            <a:extLst>
              <a:ext uri="{FF2B5EF4-FFF2-40B4-BE49-F238E27FC236}">
                <a16:creationId xmlns:a16="http://schemas.microsoft.com/office/drawing/2014/main" id="{A419FAD5-888B-1DE9-F1A5-7FEA19457831}"/>
              </a:ext>
            </a:extLst>
          </p:cNvPr>
          <p:cNvSpPr txBox="1"/>
          <p:nvPr/>
        </p:nvSpPr>
        <p:spPr>
          <a:xfrm>
            <a:off x="1455089" y="1786920"/>
            <a:ext cx="1415772" cy="1569660"/>
          </a:xfrm>
          <a:prstGeom prst="rect">
            <a:avLst/>
          </a:prstGeom>
          <a:noFill/>
        </p:spPr>
        <p:txBody>
          <a:bodyPr wrap="none" rtlCol="0">
            <a:spAutoFit/>
          </a:bodyPr>
          <a:lstStyle/>
          <a:p>
            <a:r>
              <a:rPr lang="en-JP" sz="9600" b="0" i="0" u="none" strike="noStrike" dirty="0">
                <a:solidFill>
                  <a:srgbClr val="8EBAEE"/>
                </a:solidFill>
                <a:effectLst/>
                <a:latin typeface="Apple Color Emoji" pitchFamily="2" charset="0"/>
                <a:hlinkClick r:id="rId3"/>
              </a:rPr>
              <a:t>🎊</a:t>
            </a:r>
            <a:endParaRPr lang="en-JP" sz="9600" b="0" i="0" u="none" strike="noStrike" dirty="0">
              <a:solidFill>
                <a:srgbClr val="E0E0E0"/>
              </a:solidFill>
              <a:effectLst/>
              <a:latin typeface="Helvetica Neue" panose="02000503000000020004" pitchFamily="2" charset="0"/>
            </a:endParaRPr>
          </a:p>
        </p:txBody>
      </p:sp>
      <p:sp>
        <p:nvSpPr>
          <p:cNvPr id="6" name="TextBox 5">
            <a:extLst>
              <a:ext uri="{FF2B5EF4-FFF2-40B4-BE49-F238E27FC236}">
                <a16:creationId xmlns:a16="http://schemas.microsoft.com/office/drawing/2014/main" id="{10EA1845-C695-427D-5F8E-229E530EFA58}"/>
              </a:ext>
            </a:extLst>
          </p:cNvPr>
          <p:cNvSpPr txBox="1"/>
          <p:nvPr/>
        </p:nvSpPr>
        <p:spPr>
          <a:xfrm>
            <a:off x="6273139" y="1786920"/>
            <a:ext cx="1415772" cy="1569660"/>
          </a:xfrm>
          <a:prstGeom prst="rect">
            <a:avLst/>
          </a:prstGeom>
          <a:noFill/>
        </p:spPr>
        <p:txBody>
          <a:bodyPr wrap="none" rtlCol="0">
            <a:spAutoFit/>
          </a:bodyPr>
          <a:lstStyle/>
          <a:p>
            <a:r>
              <a:rPr lang="en-JP" sz="9600" b="0" i="0" u="none" strike="noStrike" dirty="0">
                <a:solidFill>
                  <a:srgbClr val="8EBAEE"/>
                </a:solidFill>
                <a:effectLst/>
                <a:latin typeface="Apple Color Emoji" pitchFamily="2" charset="0"/>
                <a:hlinkClick r:id="rId3"/>
              </a:rPr>
              <a:t>🎊</a:t>
            </a:r>
            <a:endParaRPr lang="en-JP" sz="9600" b="0" i="0" u="none" strike="noStrike" dirty="0">
              <a:solidFill>
                <a:srgbClr val="E0E0E0"/>
              </a:solidFill>
              <a:effectLst/>
              <a:latin typeface="Helvetica Neue" panose="02000503000000020004" pitchFamily="2" charset="0"/>
            </a:endParaRPr>
          </a:p>
        </p:txBody>
      </p:sp>
    </p:spTree>
    <p:extLst>
      <p:ext uri="{BB962C8B-B14F-4D97-AF65-F5344CB8AC3E}">
        <p14:creationId xmlns:p14="http://schemas.microsoft.com/office/powerpoint/2010/main" val="3960934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62500" lnSpcReduction="20000"/>
          </a:bodyPr>
          <a:lstStyle/>
          <a:p>
            <a:pPr marL="285750" indent="-285750">
              <a:spcAft>
                <a:spcPts val="1200"/>
              </a:spcAft>
              <a:buSzPct val="100000"/>
              <a:buFont typeface="Arial" panose="020B0604020202020204" pitchFamily="34" charset="0"/>
              <a:buChar char="•"/>
            </a:pPr>
            <a:r>
              <a:rPr lang="en-US" dirty="0"/>
              <a:t>Introductions </a:t>
            </a:r>
          </a:p>
          <a:p>
            <a:pPr marL="285750" indent="-285750">
              <a:spcAft>
                <a:spcPts val="1200"/>
              </a:spcAft>
              <a:buSzPct val="100000"/>
              <a:buFont typeface="Arial" panose="020B0604020202020204" pitchFamily="34" charset="0"/>
              <a:buChar char="•"/>
            </a:pPr>
            <a:r>
              <a:rPr lang="en-US" dirty="0"/>
              <a:t>Specification news </a:t>
            </a:r>
          </a:p>
          <a:p>
            <a:pPr marL="285750" indent="-285750">
              <a:spcAft>
                <a:spcPts val="1200"/>
              </a:spcAft>
              <a:buSzPct val="100000"/>
              <a:buFont typeface="Arial" panose="020B0604020202020204" pitchFamily="34" charset="0"/>
              <a:buChar char="•"/>
            </a:pPr>
            <a:r>
              <a:rPr lang="en-US" dirty="0"/>
              <a:t>SBOM news</a:t>
            </a:r>
          </a:p>
          <a:p>
            <a:pPr marL="285750" indent="-285750">
              <a:spcAft>
                <a:spcPts val="1200"/>
              </a:spcAft>
              <a:buSzPct val="100000"/>
              <a:buFont typeface="Arial" panose="020B0604020202020204" pitchFamily="34" charset="0"/>
              <a:buChar char="•"/>
            </a:pPr>
            <a:r>
              <a:rPr lang="en-US" dirty="0"/>
              <a:t>OSPO news</a:t>
            </a:r>
          </a:p>
          <a:p>
            <a:pPr marL="285750" indent="-285750">
              <a:spcAft>
                <a:spcPts val="1200"/>
              </a:spcAft>
              <a:buSzPct val="100000"/>
              <a:buFont typeface="Arial" panose="020B0604020202020204" pitchFamily="34" charset="0"/>
              <a:buChar char="•"/>
            </a:pPr>
            <a:r>
              <a:rPr lang="en-US" dirty="0"/>
              <a:t>Automation 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Work to support other projects</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Path to Conformance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 resource previous located on our website is the Path to Conformance. The old iteration was significantly outdated due to material and our project evolving. A new iteration has been started in GitHub in </a:t>
            </a:r>
            <a:r>
              <a:rPr lang="en-US" dirty="0" err="1"/>
              <a:t>MarkDown</a:t>
            </a:r>
            <a:r>
              <a:rPr lang="en-US" dirty="0"/>
              <a:t> to make editing and translation a lot easier:</a:t>
            </a:r>
          </a:p>
          <a:p>
            <a:pPr marL="0" lvl="0" indent="0" algn="l" rtl="0">
              <a:spcBef>
                <a:spcPts val="0"/>
              </a:spcBef>
              <a:spcAft>
                <a:spcPts val="1200"/>
              </a:spcAft>
              <a:buNone/>
            </a:pPr>
            <a:r>
              <a:rPr lang="en-US" dirty="0">
                <a:hlinkClick r:id="rId3"/>
              </a:rPr>
              <a:t>https://github.com/OpenChain-Project/Reference-Material/blob/master/Path-to-Conformance/Official/en/path-to-conformance-version-1.md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p>
        </p:txBody>
      </p:sp>
    </p:spTree>
    <p:extLst>
      <p:ext uri="{BB962C8B-B14F-4D97-AF65-F5344CB8AC3E}">
        <p14:creationId xmlns:p14="http://schemas.microsoft.com/office/powerpoint/2010/main" val="1262926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FAQ (needs work)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FAQ on our website has been collected as a </a:t>
            </a:r>
            <a:r>
              <a:rPr lang="en-US" dirty="0" err="1"/>
              <a:t>MarkDown</a:t>
            </a:r>
            <a:r>
              <a:rPr lang="en-US" dirty="0"/>
              <a:t> resource and is ready for editing and expansion. A suggested priority item for the Education Work Group is to help adjust this to properly include the new OpenChain Security Assurance Specification:</a:t>
            </a:r>
          </a:p>
          <a:p>
            <a:pPr marL="0" lvl="0" indent="0" algn="l" rtl="0">
              <a:spcBef>
                <a:spcPts val="0"/>
              </a:spcBef>
              <a:spcAft>
                <a:spcPts val="1200"/>
              </a:spcAft>
              <a:buNone/>
            </a:pPr>
            <a:r>
              <a:rPr lang="en-US" dirty="0">
                <a:hlinkClick r:id="rId3"/>
              </a:rPr>
              <a:t>https://github.com/OpenChain-Project/Reference-Material/blob/master/FAQ/2.0/en/faq.md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p>
        </p:txBody>
      </p:sp>
    </p:spTree>
    <p:extLst>
      <p:ext uri="{BB962C8B-B14F-4D97-AF65-F5344CB8AC3E}">
        <p14:creationId xmlns:p14="http://schemas.microsoft.com/office/powerpoint/2010/main" val="3768892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Supplier Education Leaflet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Taking the </a:t>
            </a:r>
            <a:r>
              <a:rPr lang="en-US" dirty="0" err="1"/>
              <a:t>MarkDown</a:t>
            </a:r>
            <a:r>
              <a:rPr lang="en-US" dirty="0"/>
              <a:t> text of the supplier education leaflet, Shane began to prepare a Version 2 draft that will include things like the Security Assurance Specification. He suggests we edit this on the monthly calls (and of course elsewhere) to try and ensure we have solid material for the supply chain that covers both our license compliance and security work.</a:t>
            </a:r>
          </a:p>
          <a:p>
            <a:pPr marL="0" lvl="0" indent="0" algn="l" rtl="0">
              <a:spcBef>
                <a:spcPts val="0"/>
              </a:spcBef>
              <a:spcAft>
                <a:spcPts val="1200"/>
              </a:spcAft>
              <a:buNone/>
            </a:pPr>
            <a:r>
              <a:rPr lang="en-US" dirty="0">
                <a:hlinkClick r:id="rId3"/>
              </a:rPr>
              <a:t>https://github.com/OpenChain-Project/Reference-Material/blob/master/Suppliers/Leaflet/Official/MarkDown/en/supply-chain-education-leaflet-version-2.md</a:t>
            </a:r>
            <a:r>
              <a:rPr lang="en-US" dirty="0"/>
              <a:t> </a:t>
            </a:r>
          </a:p>
          <a:p>
            <a:pPr marL="0" lvl="0" indent="0" algn="l" rtl="0">
              <a:spcBef>
                <a:spcPts val="0"/>
              </a:spcBef>
              <a:spcAft>
                <a:spcPts val="1200"/>
              </a:spcAft>
              <a:buNone/>
            </a:pPr>
            <a:r>
              <a:rPr lang="en-US" dirty="0"/>
              <a:t>Open issues for improvement:</a:t>
            </a:r>
          </a:p>
          <a:p>
            <a:pPr marL="0" lvl="0" indent="0" algn="l" rtl="0">
              <a:spcBef>
                <a:spcPts val="0"/>
              </a:spcBef>
              <a:spcAft>
                <a:spcPts val="1200"/>
              </a:spcAft>
              <a:buNone/>
            </a:pPr>
            <a:r>
              <a:rPr lang="en-US" dirty="0">
                <a:hlinkClick r:id="rId4"/>
              </a:rPr>
              <a:t>https://github.com/OpenChain-Project/Reference-Material/issues/new/choose</a:t>
            </a:r>
            <a:r>
              <a:rPr lang="en-US" dirty="0"/>
              <a:t> </a:t>
            </a:r>
            <a:endParaRPr dirty="0"/>
          </a:p>
        </p:txBody>
      </p:sp>
    </p:spTree>
    <p:extLst>
      <p:ext uri="{BB962C8B-B14F-4D97-AF65-F5344CB8AC3E}">
        <p14:creationId xmlns:p14="http://schemas.microsoft.com/office/powerpoint/2010/main" val="3162429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Recently Released – Small Company Playbook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OpenChain small company playbook (version 1) has been updated as part of our ongoing effort to make it easier to edit and translate OpenChain reference material. You can get it here:</a:t>
            </a:r>
          </a:p>
          <a:p>
            <a:pPr marL="0" lvl="0" indent="0" algn="l" rtl="0">
              <a:spcBef>
                <a:spcPts val="0"/>
              </a:spcBef>
              <a:spcAft>
                <a:spcPts val="1200"/>
              </a:spcAft>
              <a:buNone/>
            </a:pPr>
            <a:r>
              <a:rPr lang="en-US" dirty="0">
                <a:hlinkClick r:id="rId3"/>
              </a:rPr>
              <a:t>https://github.com/OpenChain-Project/Reference-Material/blob/master/PlayBooks/Official/Version-1/Small-Company/en/OpenChain%20PlayBook%20-%20Small%20Company.md</a:t>
            </a:r>
            <a:r>
              <a:rPr lang="en-US" dirty="0"/>
              <a:t> </a:t>
            </a:r>
          </a:p>
          <a:p>
            <a:pPr marL="0" lvl="0" indent="0" algn="l" rtl="0">
              <a:spcBef>
                <a:spcPts val="0"/>
              </a:spcBef>
              <a:spcAft>
                <a:spcPts val="1200"/>
              </a:spcAft>
              <a:buNone/>
            </a:pPr>
            <a:r>
              <a:rPr lang="en-US" dirty="0"/>
              <a:t>Do you have ideas for improving this playbook? You can submit them in this email thread or by opening an issue on GitHub:</a:t>
            </a:r>
          </a:p>
          <a:p>
            <a:pPr marL="0" lvl="0" indent="0" algn="l" rtl="0">
              <a:spcBef>
                <a:spcPts val="0"/>
              </a:spcBef>
              <a:spcAft>
                <a:spcPts val="1200"/>
              </a:spcAft>
              <a:buNone/>
            </a:pPr>
            <a:r>
              <a:rPr lang="en-US" dirty="0">
                <a:hlinkClick r:id="rId4"/>
              </a:rPr>
              <a:t>https://github.com/OpenChain-Project/Reference-Material/issues/new/choose</a:t>
            </a:r>
            <a:r>
              <a:rPr lang="en-US" dirty="0"/>
              <a:t> </a:t>
            </a:r>
            <a:endParaRPr dirty="0"/>
          </a:p>
        </p:txBody>
      </p:sp>
    </p:spTree>
    <p:extLst>
      <p:ext uri="{BB962C8B-B14F-4D97-AF65-F5344CB8AC3E}">
        <p14:creationId xmlns:p14="http://schemas.microsoft.com/office/powerpoint/2010/main" val="558968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Needing Work – Medium Company Playbook</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OpenChain small company playbook (version 1) has seen solid revisions that make things easier:</a:t>
            </a:r>
          </a:p>
          <a:p>
            <a:pPr marL="0" lvl="0" indent="0" algn="l" rtl="0">
              <a:spcBef>
                <a:spcPts val="0"/>
              </a:spcBef>
              <a:spcAft>
                <a:spcPts val="1200"/>
              </a:spcAft>
              <a:buNone/>
            </a:pPr>
            <a:r>
              <a:rPr lang="en-US" dirty="0">
                <a:hlinkClick r:id="rId3"/>
              </a:rPr>
              <a:t>https://github.com/OpenChain-Project/Reference-Material/blob/master/PlayBooks/Official/Version-1/Small-Company/en/OpenChain%20PlayBook%20-%20Small%20Company.md</a:t>
            </a:r>
            <a:r>
              <a:rPr lang="en-US" dirty="0"/>
              <a:t> </a:t>
            </a:r>
          </a:p>
          <a:p>
            <a:pPr marL="0" lvl="0" indent="0" algn="l" rtl="0">
              <a:spcBef>
                <a:spcPts val="0"/>
              </a:spcBef>
              <a:spcAft>
                <a:spcPts val="1200"/>
              </a:spcAft>
              <a:buNone/>
            </a:pPr>
            <a:r>
              <a:rPr lang="en-US" dirty="0"/>
              <a:t>Perhaps we can include them in a future iteration of the medium company playbook?</a:t>
            </a:r>
          </a:p>
          <a:p>
            <a:pPr marL="0" lvl="0" indent="0" algn="l" rtl="0">
              <a:spcBef>
                <a:spcPts val="0"/>
              </a:spcBef>
              <a:spcAft>
                <a:spcPts val="1200"/>
              </a:spcAft>
              <a:buNone/>
            </a:pPr>
            <a:r>
              <a:rPr lang="en-US" dirty="0">
                <a:hlinkClick r:id="rId4"/>
              </a:rPr>
              <a:t>https://github.com/OpenChain-Project/Reference-Material/blob/master/PlayBooks/Official/Version-1/Medium-Company/en/OpenChain%20PlayBook%20-%20Medium%20Company.md</a:t>
            </a:r>
            <a:r>
              <a:rPr lang="en-US" dirty="0"/>
              <a:t> </a:t>
            </a:r>
            <a:endParaRPr dirty="0"/>
          </a:p>
        </p:txBody>
      </p:sp>
    </p:spTree>
    <p:extLst>
      <p:ext uri="{BB962C8B-B14F-4D97-AF65-F5344CB8AC3E}">
        <p14:creationId xmlns:p14="http://schemas.microsoft.com/office/powerpoint/2010/main" val="2304976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3E3FF5-962E-44EB-79D9-2457BECBBC10}"/>
              </a:ext>
            </a:extLst>
          </p:cNvPr>
          <p:cNvSpPr>
            <a:spLocks noGrp="1"/>
          </p:cNvSpPr>
          <p:nvPr>
            <p:ph type="body" idx="1"/>
          </p:nvPr>
        </p:nvSpPr>
        <p:spPr/>
        <p:txBody>
          <a:bodyPr/>
          <a:lstStyle/>
          <a:p>
            <a:r>
              <a:rPr lang="en-US" dirty="0"/>
              <a:t>Next call… live editing of issues! </a:t>
            </a:r>
          </a:p>
        </p:txBody>
      </p:sp>
    </p:spTree>
    <p:extLst>
      <p:ext uri="{BB962C8B-B14F-4D97-AF65-F5344CB8AC3E}">
        <p14:creationId xmlns:p14="http://schemas.microsoft.com/office/powerpoint/2010/main" val="467656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Work to support other projects</a:t>
            </a:r>
            <a:endParaRPr dirty="0"/>
          </a:p>
        </p:txBody>
      </p:sp>
    </p:spTree>
    <p:extLst>
      <p:ext uri="{BB962C8B-B14F-4D97-AF65-F5344CB8AC3E}">
        <p14:creationId xmlns:p14="http://schemas.microsoft.com/office/powerpoint/2010/main" val="1835568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Deferring to next call due to time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 questions:</a:t>
            </a:r>
          </a:p>
          <a:p>
            <a:pPr marL="285750" indent="-285750">
              <a:spcAft>
                <a:spcPts val="1200"/>
              </a:spcAft>
            </a:pPr>
            <a:r>
              <a:rPr lang="en-US" dirty="0"/>
              <a:t>How do we interlink with OpenSSF more effectively?</a:t>
            </a:r>
          </a:p>
          <a:p>
            <a:pPr marL="285750" indent="-285750">
              <a:spcAft>
                <a:spcPts val="1200"/>
              </a:spcAft>
            </a:pPr>
            <a:r>
              <a:rPr lang="en-US" dirty="0"/>
              <a:t>How do we interlink with ACT Project more effectively?</a:t>
            </a:r>
          </a:p>
          <a:p>
            <a:pPr marL="285750" indent="-285750">
              <a:spcAft>
                <a:spcPts val="1200"/>
              </a:spcAft>
            </a:pPr>
            <a:r>
              <a:rPr lang="en-US" dirty="0"/>
              <a:t>How do we interlink with SPDX Project more effectively?</a:t>
            </a:r>
          </a:p>
          <a:p>
            <a:pPr marL="285750" indent="-285750">
              <a:spcAft>
                <a:spcPts val="1200"/>
              </a:spcAft>
            </a:pPr>
            <a:r>
              <a:rPr lang="en-US" dirty="0"/>
              <a:t>How do we interlink with TODO Group more effectively? </a:t>
            </a:r>
            <a:endParaRPr dirty="0"/>
          </a:p>
        </p:txBody>
      </p:sp>
    </p:spTree>
    <p:extLst>
      <p:ext uri="{BB962C8B-B14F-4D97-AF65-F5344CB8AC3E}">
        <p14:creationId xmlns:p14="http://schemas.microsoft.com/office/powerpoint/2010/main" val="3072185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Events coming 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Our next big event is Open Compliance Summit, December 7</a:t>
            </a:r>
            <a:r>
              <a:rPr lang="en-US" baseline="30000" dirty="0"/>
              <a:t>th</a:t>
            </a:r>
            <a:r>
              <a:rPr lang="en-US" dirty="0"/>
              <a:t> and 8</a:t>
            </a:r>
            <a:r>
              <a:rPr lang="en-US" baseline="30000" dirty="0"/>
              <a:t>th</a:t>
            </a:r>
            <a:r>
              <a:rPr lang="en-US" dirty="0"/>
              <a:t> in Yokohama, Japan</a:t>
            </a:r>
          </a:p>
          <a:p>
            <a:pPr marL="0" lvl="0" indent="0" algn="l" rtl="0">
              <a:spcBef>
                <a:spcPts val="0"/>
              </a:spcBef>
              <a:spcAft>
                <a:spcPts val="1200"/>
              </a:spcAft>
              <a:buNone/>
            </a:pPr>
            <a:r>
              <a:rPr lang="en-US" dirty="0"/>
              <a:t>This event will cover license, security and export control compliance</a:t>
            </a:r>
          </a:p>
          <a:p>
            <a:pPr marL="0" lvl="0" indent="0" algn="l" rtl="0">
              <a:spcBef>
                <a:spcPts val="0"/>
              </a:spcBef>
              <a:spcAft>
                <a:spcPts val="1200"/>
              </a:spcAft>
              <a:buNone/>
            </a:pPr>
            <a:r>
              <a:rPr lang="en-US" dirty="0"/>
              <a:t>We also expect to host OpenChain, TODO and SPDX Mini-Summit adjacent</a:t>
            </a:r>
          </a:p>
          <a:p>
            <a:pPr marL="0" lvl="0" indent="0" algn="l" rtl="0">
              <a:spcBef>
                <a:spcPts val="0"/>
              </a:spcBef>
              <a:spcAft>
                <a:spcPts val="1200"/>
              </a:spcAft>
              <a:buNone/>
            </a:pPr>
            <a:r>
              <a:rPr lang="en-US" dirty="0"/>
              <a:t>Learn more: </a:t>
            </a:r>
            <a:r>
              <a:rPr lang="en-US" dirty="0">
                <a:hlinkClick r:id="rId3"/>
              </a:rPr>
              <a:t>https://</a:t>
            </a:r>
            <a:r>
              <a:rPr lang="en-US" dirty="0" err="1">
                <a:hlinkClick r:id="rId3"/>
              </a:rPr>
              <a:t>events.linuxfoundation.org</a:t>
            </a:r>
            <a:r>
              <a:rPr lang="en-US" dirty="0">
                <a:hlinkClick r:id="rId3"/>
              </a:rPr>
              <a:t>/open-compliance-summit/</a:t>
            </a:r>
            <a:endParaRPr dirty="0"/>
          </a:p>
        </p:txBody>
      </p:sp>
      <p:pic>
        <p:nvPicPr>
          <p:cNvPr id="3" name="Picture 2">
            <a:extLst>
              <a:ext uri="{FF2B5EF4-FFF2-40B4-BE49-F238E27FC236}">
                <a16:creationId xmlns:a16="http://schemas.microsoft.com/office/drawing/2014/main" id="{CCE44157-795E-D65A-BC79-1FB46EB3E6B9}"/>
              </a:ext>
            </a:extLst>
          </p:cNvPr>
          <p:cNvPicPr>
            <a:picLocks noChangeAspect="1"/>
          </p:cNvPicPr>
          <p:nvPr/>
        </p:nvPicPr>
        <p:blipFill>
          <a:blip r:embed="rId4"/>
          <a:stretch>
            <a:fillRect/>
          </a:stretch>
        </p:blipFill>
        <p:spPr>
          <a:xfrm>
            <a:off x="3587344" y="3562217"/>
            <a:ext cx="1969312" cy="1463040"/>
          </a:xfrm>
          <a:prstGeom prst="rect">
            <a:avLst/>
          </a:prstGeom>
        </p:spPr>
      </p:pic>
    </p:spTree>
    <p:extLst>
      <p:ext uri="{BB962C8B-B14F-4D97-AF65-F5344CB8AC3E}">
        <p14:creationId xmlns:p14="http://schemas.microsoft.com/office/powerpoint/2010/main" val="908077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01" name="Picture 200">
            <a:extLst>
              <a:ext uri="{FF2B5EF4-FFF2-40B4-BE49-F238E27FC236}">
                <a16:creationId xmlns:a16="http://schemas.microsoft.com/office/drawing/2014/main" id="{F717CDC5-8709-3997-7638-CC608D904D5A}"/>
              </a:ext>
            </a:extLst>
          </p:cNvPr>
          <p:cNvPicPr>
            <a:picLocks noChangeAspect="1"/>
          </p:cNvPicPr>
          <p:nvPr/>
        </p:nvPicPr>
        <p:blipFill>
          <a:blip r:embed="rId3"/>
          <a:stretch>
            <a:fillRect/>
          </a:stretch>
        </p:blipFill>
        <p:spPr>
          <a:xfrm>
            <a:off x="8020554" y="4482252"/>
            <a:ext cx="944542" cy="502496"/>
          </a:xfrm>
          <a:prstGeom prst="rect">
            <a:avLst/>
          </a:prstGeom>
        </p:spPr>
      </p:pic>
      <p:pic>
        <p:nvPicPr>
          <p:cNvPr id="55" name="Picture 54">
            <a:extLst>
              <a:ext uri="{FF2B5EF4-FFF2-40B4-BE49-F238E27FC236}">
                <a16:creationId xmlns:a16="http://schemas.microsoft.com/office/drawing/2014/main" id="{4494D92F-48FE-822F-BC08-BCA8A82D5C6E}"/>
              </a:ext>
            </a:extLst>
          </p:cNvPr>
          <p:cNvPicPr>
            <a:picLocks noChangeAspect="1"/>
          </p:cNvPicPr>
          <p:nvPr/>
        </p:nvPicPr>
        <p:blipFill>
          <a:blip r:embed="rId4"/>
          <a:stretch>
            <a:fillRect/>
          </a:stretch>
        </p:blipFill>
        <p:spPr>
          <a:xfrm>
            <a:off x="2548482" y="164717"/>
            <a:ext cx="4047035" cy="549213"/>
          </a:xfrm>
          <a:prstGeom prst="rect">
            <a:avLst/>
          </a:prstGeom>
        </p:spPr>
      </p:pic>
      <p:pic>
        <p:nvPicPr>
          <p:cNvPr id="17" name="Picture 16">
            <a:extLst>
              <a:ext uri="{FF2B5EF4-FFF2-40B4-BE49-F238E27FC236}">
                <a16:creationId xmlns:a16="http://schemas.microsoft.com/office/drawing/2014/main" id="{E36B4C16-BFEE-D10C-CC2F-D13647556F4E}"/>
              </a:ext>
            </a:extLst>
          </p:cNvPr>
          <p:cNvPicPr>
            <a:picLocks noChangeAspect="1"/>
          </p:cNvPicPr>
          <p:nvPr/>
        </p:nvPicPr>
        <p:blipFill>
          <a:blip r:embed="rId5"/>
          <a:stretch>
            <a:fillRect/>
          </a:stretch>
        </p:blipFill>
        <p:spPr>
          <a:xfrm>
            <a:off x="742950" y="793750"/>
            <a:ext cx="7658100" cy="3556000"/>
          </a:xfrm>
          <a:prstGeom prst="rect">
            <a:avLst/>
          </a:prstGeom>
        </p:spPr>
      </p:pic>
    </p:spTree>
    <p:extLst>
      <p:ext uri="{BB962C8B-B14F-4D97-AF65-F5344CB8AC3E}">
        <p14:creationId xmlns:p14="http://schemas.microsoft.com/office/powerpoint/2010/main" val="1201686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FF7C-D28B-43BD-9842-F7ED8F14AC2B}"/>
              </a:ext>
            </a:extLst>
          </p:cNvPr>
          <p:cNvSpPr>
            <a:spLocks noGrp="1"/>
          </p:cNvSpPr>
          <p:nvPr>
            <p:ph type="title"/>
          </p:nvPr>
        </p:nvSpPr>
        <p:spPr/>
        <p:txBody>
          <a:bodyPr>
            <a:normAutofit fontScale="90000"/>
          </a:bodyPr>
          <a:lstStyle/>
          <a:p>
            <a:r>
              <a:rPr lang="en-US" dirty="0"/>
              <a:t>Different groups within OpenChain</a:t>
            </a:r>
          </a:p>
        </p:txBody>
      </p:sp>
      <p:grpSp>
        <p:nvGrpSpPr>
          <p:cNvPr id="5" name="Group 4">
            <a:extLst>
              <a:ext uri="{FF2B5EF4-FFF2-40B4-BE49-F238E27FC236}">
                <a16:creationId xmlns:a16="http://schemas.microsoft.com/office/drawing/2014/main" id="{EB7CF353-007F-431D-BB3B-605E712A0545}"/>
              </a:ext>
            </a:extLst>
          </p:cNvPr>
          <p:cNvGrpSpPr>
            <a:grpSpLocks/>
          </p:cNvGrpSpPr>
          <p:nvPr/>
        </p:nvGrpSpPr>
        <p:grpSpPr>
          <a:xfrm>
            <a:off x="311700" y="1149507"/>
            <a:ext cx="5426132" cy="3290218"/>
            <a:chOff x="4477732" y="1854102"/>
            <a:chExt cx="7234843" cy="4386957"/>
          </a:xfrm>
          <a:solidFill>
            <a:srgbClr val="01ADBC"/>
          </a:solidFill>
        </p:grpSpPr>
        <p:sp>
          <p:nvSpPr>
            <p:cNvPr id="7" name="Arrow: Pentagon 6">
              <a:extLst>
                <a:ext uri="{FF2B5EF4-FFF2-40B4-BE49-F238E27FC236}">
                  <a16:creationId xmlns:a16="http://schemas.microsoft.com/office/drawing/2014/main" id="{C262BB40-425E-4BF1-A807-42C10C9E0442}"/>
                </a:ext>
              </a:extLst>
            </p:cNvPr>
            <p:cNvSpPr/>
            <p:nvPr/>
          </p:nvSpPr>
          <p:spPr>
            <a:xfrm>
              <a:off x="4477732" y="4869459"/>
              <a:ext cx="7234842" cy="1371600"/>
            </a:xfrm>
            <a:prstGeom prst="homePlate">
              <a:avLst/>
            </a:prstGeom>
            <a:solidFill>
              <a:srgbClr val="0094FF"/>
            </a:solidFill>
          </p:spPr>
          <p:txBody>
            <a:bodyPr wrap="square" lIns="274320" tIns="68580" rIns="411480" bIns="68580" anchor="ctr">
              <a:noAutofit/>
            </a:bodyPr>
            <a:lstStyle/>
            <a:p>
              <a:pPr>
                <a:defRPr/>
              </a:pPr>
              <a:r>
                <a:rPr lang="en-US" sz="2400" kern="1200" dirty="0">
                  <a:solidFill>
                    <a:srgbClr val="FFFFFF"/>
                  </a:solidFill>
                  <a:latin typeface="Ericsson Hilda Light"/>
                </a:rPr>
                <a:t>User Groups (UG)</a:t>
              </a:r>
              <a:br>
                <a:rPr lang="en-US" sz="1050" kern="1200" dirty="0">
                  <a:solidFill>
                    <a:srgbClr val="FFFFFF"/>
                  </a:solidFill>
                </a:rPr>
              </a:br>
              <a:r>
                <a:rPr lang="en-US" sz="1050" kern="1200" dirty="0">
                  <a:solidFill>
                    <a:srgbClr val="FFFFFF"/>
                  </a:solidFill>
                </a:rPr>
                <a:t>Groups for OpenChain adopters, users, and partners to share experience and challenges in their local language with the lo</a:t>
              </a:r>
            </a:p>
          </p:txBody>
        </p:sp>
        <p:sp>
          <p:nvSpPr>
            <p:cNvPr id="4" name="Arrow: Pentagon 3">
              <a:extLst>
                <a:ext uri="{FF2B5EF4-FFF2-40B4-BE49-F238E27FC236}">
                  <a16:creationId xmlns:a16="http://schemas.microsoft.com/office/drawing/2014/main" id="{8E713B43-F2CE-41A8-97CE-F323A7787091}"/>
                </a:ext>
              </a:extLst>
            </p:cNvPr>
            <p:cNvSpPr/>
            <p:nvPr/>
          </p:nvSpPr>
          <p:spPr>
            <a:xfrm>
              <a:off x="4477733" y="3361781"/>
              <a:ext cx="7234842" cy="1371600"/>
            </a:xfrm>
            <a:prstGeom prst="homePlate">
              <a:avLst/>
            </a:prstGeom>
            <a:solidFill>
              <a:srgbClr val="002C65"/>
            </a:solidFill>
          </p:spPr>
          <p:txBody>
            <a:bodyPr wrap="square" lIns="274320" tIns="68580" rIns="411480" bIns="68580" anchor="ctr">
              <a:noAutofit/>
            </a:bodyPr>
            <a:lstStyle/>
            <a:p>
              <a:pPr>
                <a:defRPr/>
              </a:pPr>
              <a:r>
                <a:rPr lang="en-US" sz="2400" kern="1200" dirty="0">
                  <a:solidFill>
                    <a:srgbClr val="FFFFFF"/>
                  </a:solidFill>
                  <a:latin typeface="Ericsson Hilda Light"/>
                </a:rPr>
                <a:t>Special Interest Groups (SIG)</a:t>
              </a:r>
              <a:br>
                <a:rPr lang="en-US" sz="1050" kern="1200" dirty="0">
                  <a:solidFill>
                    <a:srgbClr val="FFFFFF"/>
                  </a:solidFill>
                </a:rPr>
              </a:br>
              <a:r>
                <a:rPr lang="en-US" sz="1050" kern="1200" dirty="0">
                  <a:solidFill>
                    <a:srgbClr val="FFFFFF"/>
                  </a:solidFill>
                </a:rPr>
                <a:t>Sector or industry specific groups for sharing experiences or work on sector/industry specific challenges</a:t>
              </a:r>
            </a:p>
          </p:txBody>
        </p:sp>
        <p:sp>
          <p:nvSpPr>
            <p:cNvPr id="6" name="Arrow: Pentagon 5">
              <a:extLst>
                <a:ext uri="{FF2B5EF4-FFF2-40B4-BE49-F238E27FC236}">
                  <a16:creationId xmlns:a16="http://schemas.microsoft.com/office/drawing/2014/main" id="{35031138-E12D-4A36-8F54-A16E5927EE06}"/>
                </a:ext>
              </a:extLst>
            </p:cNvPr>
            <p:cNvSpPr/>
            <p:nvPr/>
          </p:nvSpPr>
          <p:spPr>
            <a:xfrm>
              <a:off x="4477732" y="1854102"/>
              <a:ext cx="7234843" cy="1371600"/>
            </a:xfrm>
            <a:prstGeom prst="homePlate">
              <a:avLst/>
            </a:prstGeom>
            <a:solidFill>
              <a:srgbClr val="15ADAC"/>
            </a:solidFill>
          </p:spPr>
          <p:txBody>
            <a:bodyPr wrap="square" lIns="274320" tIns="68580" rIns="411480" bIns="68580" anchor="ctr">
              <a:noAutofit/>
            </a:bodyPr>
            <a:lstStyle/>
            <a:p>
              <a:pPr defTabSz="685800">
                <a:buClrTx/>
                <a:defRPr/>
              </a:pPr>
              <a:r>
                <a:rPr lang="en-US" sz="2400" kern="1200" dirty="0">
                  <a:solidFill>
                    <a:schemeClr val="bg1"/>
                  </a:solidFill>
                  <a:latin typeface="+mj-lt"/>
                  <a:ea typeface="+mn-ea"/>
                  <a:cs typeface="+mn-cs"/>
                </a:rPr>
                <a:t>Working Groups (WG)</a:t>
              </a:r>
              <a:br>
                <a:rPr lang="en-US" sz="1500" kern="1200" dirty="0">
                  <a:solidFill>
                    <a:schemeClr val="bg1"/>
                  </a:solidFill>
                  <a:ea typeface="+mn-ea"/>
                  <a:cs typeface="+mn-cs"/>
                </a:rPr>
              </a:br>
              <a:r>
                <a:rPr lang="en-US" sz="1050" kern="1200" dirty="0">
                  <a:solidFill>
                    <a:schemeClr val="bg1"/>
                  </a:solidFill>
                  <a:ea typeface="+mn-ea"/>
                  <a:cs typeface="+mn-cs"/>
                </a:rPr>
                <a:t>Works on key OpenChain related topics of Global interest</a:t>
              </a:r>
              <a:endParaRPr lang="en-US" sz="1500" kern="1200" dirty="0">
                <a:solidFill>
                  <a:schemeClr val="bg1"/>
                </a:solidFill>
                <a:ea typeface="+mn-ea"/>
                <a:cs typeface="+mn-cs"/>
              </a:endParaRPr>
            </a:p>
          </p:txBody>
        </p:sp>
      </p:grpSp>
      <p:grpSp>
        <p:nvGrpSpPr>
          <p:cNvPr id="9" name="Group 8">
            <a:extLst>
              <a:ext uri="{FF2B5EF4-FFF2-40B4-BE49-F238E27FC236}">
                <a16:creationId xmlns:a16="http://schemas.microsoft.com/office/drawing/2014/main" id="{49B848BE-0E01-7E1E-4E71-AAB23E33CF53}"/>
              </a:ext>
            </a:extLst>
          </p:cNvPr>
          <p:cNvGrpSpPr/>
          <p:nvPr/>
        </p:nvGrpSpPr>
        <p:grpSpPr>
          <a:xfrm>
            <a:off x="5939620" y="1152335"/>
            <a:ext cx="2892679" cy="3287390"/>
            <a:chOff x="6050364" y="1393404"/>
            <a:chExt cx="2892679" cy="3287390"/>
          </a:xfrm>
        </p:grpSpPr>
        <p:sp>
          <p:nvSpPr>
            <p:cNvPr id="41" name="TextBox 40">
              <a:extLst>
                <a:ext uri="{FF2B5EF4-FFF2-40B4-BE49-F238E27FC236}">
                  <a16:creationId xmlns:a16="http://schemas.microsoft.com/office/drawing/2014/main" id="{0E5CCD50-0BDB-4AA8-B9E9-2FF81012C38B}"/>
                </a:ext>
              </a:extLst>
            </p:cNvPr>
            <p:cNvSpPr txBox="1"/>
            <p:nvPr/>
          </p:nvSpPr>
          <p:spPr bwMode="auto">
            <a:xfrm>
              <a:off x="6050364" y="1393404"/>
              <a:ext cx="2892679" cy="3287390"/>
            </a:xfrm>
            <a:prstGeom prst="rect">
              <a:avLst/>
            </a:prstGeom>
            <a:solidFill>
              <a:srgbClr val="01ADBC"/>
            </a:solidFill>
            <a:ln w="12700">
              <a:noFill/>
              <a:miter lim="800000"/>
              <a:headEnd/>
              <a:tailEnd/>
            </a:ln>
          </p:spPr>
          <p:txBody>
            <a:bodyPr vert="horz" wrap="square" lIns="960120" tIns="27000" rIns="54864" bIns="27432" numCol="1" rtlCol="0" anchor="ctr" anchorCtr="0" compatLnSpc="1">
              <a:prstTxWarp prst="textNoShape">
                <a:avLst/>
              </a:prstTxWarp>
              <a:noAutofit/>
            </a:bodyPr>
            <a:lstStyle/>
            <a:p>
              <a:pPr defTabSz="685800">
                <a:spcAft>
                  <a:spcPts val="3150"/>
                </a:spcAft>
                <a:buClr>
                  <a:srgbClr val="181818"/>
                </a:buClr>
                <a:defRPr/>
              </a:pPr>
              <a:r>
                <a:rPr lang="en-US" sz="1500" kern="1200" dirty="0">
                  <a:solidFill>
                    <a:srgbClr val="FFFFFF"/>
                  </a:solidFill>
                  <a:latin typeface="Ericsson Hilda Light" panose="00000400000000000000" pitchFamily="2" charset="0"/>
                  <a:ea typeface="+mn-ea"/>
                  <a:cs typeface="+mn-cs"/>
                </a:rPr>
                <a:t>Working Groups</a:t>
              </a:r>
              <a:br>
                <a:rPr lang="en-US" sz="1500" kern="1200" dirty="0">
                  <a:solidFill>
                    <a:srgbClr val="FFFFFF"/>
                  </a:solidFill>
                  <a:ea typeface="+mn-ea"/>
                  <a:cs typeface="+mn-cs"/>
                </a:rPr>
              </a:br>
              <a:r>
                <a:rPr lang="en-US" sz="1050" kern="1200" dirty="0">
                  <a:solidFill>
                    <a:srgbClr val="FFFFFF"/>
                  </a:solidFill>
                  <a:latin typeface="Ericsson Hilda Light" panose="00000400000000000000" pitchFamily="2" charset="0"/>
                  <a:ea typeface="+mn-ea"/>
                  <a:cs typeface="+mn-cs"/>
                </a:rPr>
                <a:t>Global in scope</a:t>
              </a:r>
              <a:endParaRPr lang="en-US" sz="1500" kern="1200" dirty="0">
                <a:solidFill>
                  <a:srgbClr val="FFFFFF"/>
                </a:solidFill>
                <a:latin typeface="Ericsson Hilda Light" panose="00000400000000000000" pitchFamily="2" charset="0"/>
                <a:ea typeface="+mn-ea"/>
                <a:cs typeface="+mn-cs"/>
              </a:endParaRPr>
            </a:p>
            <a:p>
              <a:pPr>
                <a:spcAft>
                  <a:spcPts val="3150"/>
                </a:spcAft>
                <a:buClr>
                  <a:srgbClr val="181818"/>
                </a:buClr>
                <a:defRPr/>
              </a:pPr>
              <a:r>
                <a:rPr lang="en-US" kern="1200" dirty="0">
                  <a:solidFill>
                    <a:srgbClr val="FFFFFF"/>
                  </a:solidFill>
                  <a:latin typeface="Ericsson Hilda Light"/>
                </a:rPr>
                <a:t>Special Interest Groups</a:t>
              </a:r>
              <a:br>
                <a:rPr lang="en-US" sz="1050" kern="1200" dirty="0">
                  <a:solidFill>
                    <a:srgbClr val="FFFFFF"/>
                  </a:solidFill>
                </a:rPr>
              </a:br>
              <a:r>
                <a:rPr lang="en-US" sz="1050" kern="1200" dirty="0">
                  <a:solidFill>
                    <a:srgbClr val="FFFFFF"/>
                  </a:solidFill>
                  <a:latin typeface="Ericsson Hilda Light" panose="00000400000000000000" pitchFamily="2" charset="0"/>
                </a:rPr>
                <a:t>Global in scope but limited to a specific industry</a:t>
              </a:r>
              <a:r>
                <a:rPr lang="en-US" sz="1050" kern="1200" dirty="0">
                  <a:solidFill>
                    <a:srgbClr val="FFFFFF"/>
                  </a:solidFill>
                  <a:latin typeface="Ericsson Hilda Light" panose="00000400000000000000" pitchFamily="2" charset="0"/>
                  <a:ea typeface="+mn-ea"/>
                  <a:cs typeface="+mn-cs"/>
                </a:rPr>
                <a:t> </a:t>
              </a:r>
            </a:p>
            <a:p>
              <a:pPr>
                <a:spcAft>
                  <a:spcPts val="3150"/>
                </a:spcAft>
                <a:buClr>
                  <a:srgbClr val="181818"/>
                </a:buClr>
                <a:defRPr/>
              </a:pPr>
              <a:r>
                <a:rPr lang="en-US" kern="1200" dirty="0">
                  <a:solidFill>
                    <a:srgbClr val="FFFFFF"/>
                  </a:solidFill>
                  <a:latin typeface="Ericsson Hilda Light"/>
                </a:rPr>
                <a:t>User Groups (UG)</a:t>
              </a:r>
              <a:br>
                <a:rPr lang="en-US" sz="1050" kern="1200" dirty="0">
                  <a:solidFill>
                    <a:srgbClr val="FFFFFF"/>
                  </a:solidFill>
                </a:rPr>
              </a:br>
              <a:r>
                <a:rPr lang="en-US" sz="1050" kern="1200" dirty="0">
                  <a:solidFill>
                    <a:srgbClr val="FFFFFF"/>
                  </a:solidFill>
                  <a:latin typeface="Ericsson Hilda Light" panose="00000400000000000000" pitchFamily="2" charset="0"/>
                </a:rPr>
                <a:t>Global issues with a local scope</a:t>
              </a:r>
              <a:endParaRPr lang="en-US" sz="1500" kern="1200" dirty="0">
                <a:solidFill>
                  <a:srgbClr val="FFFFFF"/>
                </a:solidFill>
                <a:latin typeface="Ericsson Hilda Light" panose="00000400000000000000" pitchFamily="2" charset="0"/>
                <a:ea typeface="+mn-ea"/>
                <a:cs typeface="+mn-cs"/>
              </a:endParaRPr>
            </a:p>
          </p:txBody>
        </p:sp>
        <p:pic>
          <p:nvPicPr>
            <p:cNvPr id="17" name="Graphic 16">
              <a:extLst>
                <a:ext uri="{FF2B5EF4-FFF2-40B4-BE49-F238E27FC236}">
                  <a16:creationId xmlns:a16="http://schemas.microsoft.com/office/drawing/2014/main" id="{84183925-5B10-4AFA-8D8B-BAC2F3A55E2E}"/>
                </a:ext>
              </a:extLst>
            </p:cNvPr>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rcRect/>
            <a:stretch>
              <a:fillRect/>
            </a:stretch>
          </p:blipFill>
          <p:spPr>
            <a:xfrm>
              <a:off x="6199950" y="1711933"/>
              <a:ext cx="810816" cy="810816"/>
            </a:xfrm>
            <a:prstGeom prst="rect">
              <a:avLst/>
            </a:prstGeom>
          </p:spPr>
        </p:pic>
        <p:pic>
          <p:nvPicPr>
            <p:cNvPr id="33" name="Graphic 32">
              <a:extLst>
                <a:ext uri="{FF2B5EF4-FFF2-40B4-BE49-F238E27FC236}">
                  <a16:creationId xmlns:a16="http://schemas.microsoft.com/office/drawing/2014/main" id="{73AA4C8B-215C-4458-8C1B-BB956B328255}"/>
                </a:ext>
              </a:extLst>
            </p:cNvPr>
            <p:cNvPicPr>
              <a:picLocks noChangeAspect="1"/>
            </p:cNvPicPr>
            <p:nvPr>
              <p:custDataLst>
                <p:tags r:id="rId3"/>
              </p:custDataLst>
            </p:nvPr>
          </p:nvPicPr>
          <p:blipFill>
            <a:blip r:embed="rId8">
              <a:extLst>
                <a:ext uri="{96DAC541-7B7A-43D3-8B79-37D633B846F1}">
                  <asvg:svgBlip xmlns:asvg="http://schemas.microsoft.com/office/drawing/2016/SVG/main" r:embed="rId9"/>
                </a:ext>
              </a:extLst>
            </a:blip>
            <a:srcRect/>
            <a:stretch>
              <a:fillRect/>
            </a:stretch>
          </p:blipFill>
          <p:spPr>
            <a:xfrm>
              <a:off x="6188272" y="2620752"/>
              <a:ext cx="810816" cy="810816"/>
            </a:xfrm>
            <a:prstGeom prst="rect">
              <a:avLst/>
            </a:prstGeom>
          </p:spPr>
        </p:pic>
        <p:pic>
          <p:nvPicPr>
            <p:cNvPr id="39" name="Graphic 38">
              <a:extLst>
                <a:ext uri="{FF2B5EF4-FFF2-40B4-BE49-F238E27FC236}">
                  <a16:creationId xmlns:a16="http://schemas.microsoft.com/office/drawing/2014/main" id="{F62984E4-4DF2-40E7-8E78-FE0AC93818E6}"/>
                </a:ext>
              </a:extLst>
            </p:cNvPr>
            <p:cNvPicPr>
              <a:picLocks noChangeAspect="1"/>
            </p:cNvPicPr>
            <p:nvPr>
              <p:custDataLst>
                <p:tags r:id="rId4"/>
              </p:custDataLst>
            </p:nvPr>
          </p:nvPicPr>
          <p:blipFill rotWithShape="1">
            <a:blip r:embed="rId10">
              <a:extLst>
                <a:ext uri="{96DAC541-7B7A-43D3-8B79-37D633B846F1}">
                  <asvg:svgBlip xmlns:asvg="http://schemas.microsoft.com/office/drawing/2016/SVG/main" r:embed="rId11"/>
                </a:ext>
              </a:extLst>
            </a:blip>
            <a:srcRect l="926" t="1159" r="-926" b="-1159"/>
            <a:stretch/>
          </p:blipFill>
          <p:spPr>
            <a:xfrm>
              <a:off x="6274474" y="3592927"/>
              <a:ext cx="638411" cy="638411"/>
            </a:xfrm>
            <a:prstGeom prst="rect">
              <a:avLst/>
            </a:prstGeom>
          </p:spPr>
        </p:pic>
      </p:grpSp>
    </p:spTree>
    <p:custDataLst>
      <p:tags r:id="rId1"/>
    </p:custDataLst>
    <p:extLst>
      <p:ext uri="{BB962C8B-B14F-4D97-AF65-F5344CB8AC3E}">
        <p14:creationId xmlns:p14="http://schemas.microsoft.com/office/powerpoint/2010/main" val="32226583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342BF06-582F-43A3-86C1-80258E6666B8}"/>
              </a:ext>
            </a:extLst>
          </p:cNvPr>
          <p:cNvGrpSpPr>
            <a:grpSpLocks/>
          </p:cNvGrpSpPr>
          <p:nvPr/>
        </p:nvGrpSpPr>
        <p:grpSpPr>
          <a:xfrm>
            <a:off x="595961" y="1410009"/>
            <a:ext cx="3258403" cy="3249438"/>
            <a:chOff x="682125" y="1880012"/>
            <a:chExt cx="4344537" cy="4332584"/>
          </a:xfrm>
        </p:grpSpPr>
        <p:sp>
          <p:nvSpPr>
            <p:cNvPr id="32" name="Freeform: Shape 31">
              <a:extLst>
                <a:ext uri="{FF2B5EF4-FFF2-40B4-BE49-F238E27FC236}">
                  <a16:creationId xmlns:a16="http://schemas.microsoft.com/office/drawing/2014/main" id="{151BB159-8847-48CF-8E6B-194EAF1171F5}"/>
                </a:ext>
              </a:extLst>
            </p:cNvPr>
            <p:cNvSpPr/>
            <p:nvPr/>
          </p:nvSpPr>
          <p:spPr bwMode="auto">
            <a:xfrm>
              <a:off x="1671305" y="3667238"/>
              <a:ext cx="2839868" cy="2545358"/>
            </a:xfrm>
            <a:custGeom>
              <a:avLst/>
              <a:gdLst>
                <a:gd name="connsiteX0" fmla="*/ 556488 w 2839868"/>
                <a:gd name="connsiteY0" fmla="*/ 0 h 2545358"/>
                <a:gd name="connsiteX1" fmla="*/ 570618 w 2839868"/>
                <a:gd name="connsiteY1" fmla="*/ 54953 h 2545358"/>
                <a:gd name="connsiteX2" fmla="*/ 1926714 w 2839868"/>
                <a:gd name="connsiteY2" fmla="*/ 1052642 h 2545358"/>
                <a:gd name="connsiteX3" fmla="*/ 2720613 w 2839868"/>
                <a:gd name="connsiteY3" fmla="*/ 810140 h 2545358"/>
                <a:gd name="connsiteX4" fmla="*/ 2790161 w 2839868"/>
                <a:gd name="connsiteY4" fmla="*/ 758133 h 2545358"/>
                <a:gd name="connsiteX5" fmla="*/ 2811020 w 2839868"/>
                <a:gd name="connsiteY5" fmla="*/ 839258 h 2545358"/>
                <a:gd name="connsiteX6" fmla="*/ 2839868 w 2839868"/>
                <a:gd name="connsiteY6" fmla="*/ 1125424 h 2545358"/>
                <a:gd name="connsiteX7" fmla="*/ 1419934 w 2839868"/>
                <a:gd name="connsiteY7" fmla="*/ 2545358 h 2545358"/>
                <a:gd name="connsiteX8" fmla="*/ 0 w 2839868"/>
                <a:gd name="connsiteY8" fmla="*/ 1125424 h 2545358"/>
                <a:gd name="connsiteX9" fmla="*/ 516724 w 2839868"/>
                <a:gd name="connsiteY9" fmla="*/ 29734 h 2545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39868" h="2545358">
                  <a:moveTo>
                    <a:pt x="556488" y="0"/>
                  </a:moveTo>
                  <a:lnTo>
                    <a:pt x="570618" y="54953"/>
                  </a:lnTo>
                  <a:cubicBezTo>
                    <a:pt x="750398" y="632964"/>
                    <a:pt x="1289545" y="1052642"/>
                    <a:pt x="1926714" y="1052642"/>
                  </a:cubicBezTo>
                  <a:cubicBezTo>
                    <a:pt x="2220792" y="1052642"/>
                    <a:pt x="2493990" y="963243"/>
                    <a:pt x="2720613" y="810140"/>
                  </a:cubicBezTo>
                  <a:lnTo>
                    <a:pt x="2790161" y="758133"/>
                  </a:lnTo>
                  <a:lnTo>
                    <a:pt x="2811020" y="839258"/>
                  </a:lnTo>
                  <a:cubicBezTo>
                    <a:pt x="2829935" y="931692"/>
                    <a:pt x="2839868" y="1027398"/>
                    <a:pt x="2839868" y="1125424"/>
                  </a:cubicBezTo>
                  <a:cubicBezTo>
                    <a:pt x="2839868" y="1909632"/>
                    <a:pt x="2204142" y="2545358"/>
                    <a:pt x="1419934" y="2545358"/>
                  </a:cubicBezTo>
                  <a:cubicBezTo>
                    <a:pt x="635726" y="2545358"/>
                    <a:pt x="0" y="1909632"/>
                    <a:pt x="0" y="1125424"/>
                  </a:cubicBezTo>
                  <a:cubicBezTo>
                    <a:pt x="0" y="684307"/>
                    <a:pt x="201148" y="290171"/>
                    <a:pt x="516724" y="29734"/>
                  </a:cubicBezTo>
                  <a:close/>
                </a:path>
              </a:pathLst>
            </a:custGeom>
            <a:solidFill>
              <a:srgbClr val="0094FF"/>
            </a:solidFill>
            <a:ln w="19050" cap="flat" cmpd="sng" algn="ctr">
              <a:noFill/>
              <a:prstDash val="solid"/>
              <a:round/>
              <a:headEnd type="none" w="med" len="med"/>
              <a:tailEnd type="none" w="med" len="med"/>
            </a:ln>
            <a:effectLst/>
          </p:spPr>
          <p:txBody>
            <a:bodyPr rot="0" spcFirstLastPara="0" vertOverflow="overflow" horzOverflow="overflow" vert="horz" wrap="square" lIns="54000" tIns="27000" rIns="54864" bIns="480060" numCol="1" spcCol="0" rtlCol="0" fromWordArt="0" anchor="b" anchorCtr="0" forceAA="0" compatLnSpc="1">
              <a:prstTxWarp prst="textNoShape">
                <a:avLst/>
              </a:prstTxWarp>
              <a:noAutofit/>
            </a:bodyPr>
            <a:lstStyle/>
            <a:p>
              <a:pPr algn="ctr" fontAlgn="base">
                <a:spcBef>
                  <a:spcPts val="225"/>
                </a:spcBef>
                <a:spcAft>
                  <a:spcPct val="0"/>
                </a:spcAft>
              </a:pPr>
              <a:r>
                <a:rPr lang="en-US" sz="1500">
                  <a:solidFill>
                    <a:schemeClr val="bg1"/>
                  </a:solidFill>
                  <a:latin typeface="+mn-lt"/>
                </a:rPr>
                <a:t>User Group</a:t>
              </a:r>
            </a:p>
          </p:txBody>
        </p:sp>
        <p:sp>
          <p:nvSpPr>
            <p:cNvPr id="33" name="Oval 32">
              <a:extLst>
                <a:ext uri="{FF2B5EF4-FFF2-40B4-BE49-F238E27FC236}">
                  <a16:creationId xmlns:a16="http://schemas.microsoft.com/office/drawing/2014/main" id="{CF0FCC8F-402E-4124-9A9F-9294308388DD}"/>
                </a:ext>
              </a:extLst>
            </p:cNvPr>
            <p:cNvSpPr/>
            <p:nvPr/>
          </p:nvSpPr>
          <p:spPr bwMode="auto">
            <a:xfrm>
              <a:off x="2186795" y="1880012"/>
              <a:ext cx="2839867" cy="2839867"/>
            </a:xfrm>
            <a:prstGeom prst="ellipse">
              <a:avLst/>
            </a:prstGeom>
            <a:solidFill>
              <a:srgbClr val="15ADAC"/>
            </a:solidFill>
            <a:ln w="19050" cap="flat" cmpd="sng" algn="ctr">
              <a:noFill/>
              <a:prstDash val="solid"/>
              <a:round/>
              <a:headEnd type="none" w="med" len="med"/>
              <a:tailEnd type="none" w="med" len="med"/>
            </a:ln>
            <a:effectLst/>
          </p:spPr>
          <p:txBody>
            <a:bodyPr rot="0" spcFirstLastPara="0" vertOverflow="overflow" horzOverflow="overflow" vert="horz" wrap="none" lIns="781812" tIns="27000" rIns="0" bIns="205740" numCol="1" spcCol="0" rtlCol="0" fromWordArt="0" anchor="ctr" anchorCtr="0" forceAA="0" compatLnSpc="1">
              <a:prstTxWarp prst="textNoShape">
                <a:avLst/>
              </a:prstTxWarp>
              <a:noAutofit/>
            </a:bodyPr>
            <a:lstStyle/>
            <a:p>
              <a:pPr fontAlgn="base">
                <a:spcBef>
                  <a:spcPts val="225"/>
                </a:spcBef>
                <a:spcAft>
                  <a:spcPct val="0"/>
                </a:spcAft>
              </a:pPr>
              <a:r>
                <a:rPr lang="en-US" sz="1500" dirty="0">
                  <a:solidFill>
                    <a:schemeClr val="bg1"/>
                  </a:solidFill>
                  <a:latin typeface="+mn-lt"/>
                </a:rPr>
                <a:t>Working </a:t>
              </a:r>
            </a:p>
            <a:p>
              <a:pPr fontAlgn="base">
                <a:spcBef>
                  <a:spcPts val="225"/>
                </a:spcBef>
                <a:spcAft>
                  <a:spcPct val="0"/>
                </a:spcAft>
              </a:pPr>
              <a:r>
                <a:rPr lang="en-US" sz="1500" dirty="0">
                  <a:solidFill>
                    <a:schemeClr val="bg1"/>
                  </a:solidFill>
                  <a:latin typeface="+mn-lt"/>
                </a:rPr>
                <a:t>Group</a:t>
              </a:r>
            </a:p>
          </p:txBody>
        </p:sp>
        <p:sp>
          <p:nvSpPr>
            <p:cNvPr id="34" name="Freeform: Shape 33">
              <a:extLst>
                <a:ext uri="{FF2B5EF4-FFF2-40B4-BE49-F238E27FC236}">
                  <a16:creationId xmlns:a16="http://schemas.microsoft.com/office/drawing/2014/main" id="{0A87240A-8D05-4601-B329-8F24AAA6753A}"/>
                </a:ext>
              </a:extLst>
            </p:cNvPr>
            <p:cNvSpPr/>
            <p:nvPr/>
          </p:nvSpPr>
          <p:spPr bwMode="auto">
            <a:xfrm>
              <a:off x="682125" y="2377373"/>
              <a:ext cx="2788431" cy="2789308"/>
            </a:xfrm>
            <a:custGeom>
              <a:avLst/>
              <a:gdLst>
                <a:gd name="connsiteX0" fmla="*/ 1419934 w 2788431"/>
                <a:gd name="connsiteY0" fmla="*/ 0 h 2789308"/>
                <a:gd name="connsiteX1" fmla="*/ 2776031 w 2788431"/>
                <a:gd name="connsiteY1" fmla="*/ 997689 h 2789308"/>
                <a:gd name="connsiteX2" fmla="*/ 2788431 w 2788431"/>
                <a:gd name="connsiteY2" fmla="*/ 1045915 h 2789308"/>
                <a:gd name="connsiteX3" fmla="*/ 2703990 w 2788431"/>
                <a:gd name="connsiteY3" fmla="*/ 1024203 h 2789308"/>
                <a:gd name="connsiteX4" fmla="*/ 2417824 w 2788431"/>
                <a:gd name="connsiteY4" fmla="*/ 995355 h 2789308"/>
                <a:gd name="connsiteX5" fmla="*/ 997890 w 2788431"/>
                <a:gd name="connsiteY5" fmla="*/ 2415289 h 2789308"/>
                <a:gd name="connsiteX6" fmla="*/ 1026738 w 2788431"/>
                <a:gd name="connsiteY6" fmla="*/ 2701456 h 2789308"/>
                <a:gd name="connsiteX7" fmla="*/ 1049327 w 2788431"/>
                <a:gd name="connsiteY7" fmla="*/ 2789308 h 2789308"/>
                <a:gd name="connsiteX8" fmla="*/ 997689 w 2788431"/>
                <a:gd name="connsiteY8" fmla="*/ 2776031 h 2789308"/>
                <a:gd name="connsiteX9" fmla="*/ 0 w 2788431"/>
                <a:gd name="connsiteY9" fmla="*/ 1419934 h 2789308"/>
                <a:gd name="connsiteX10" fmla="*/ 1419934 w 2788431"/>
                <a:gd name="connsiteY10" fmla="*/ 0 h 2789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88431" h="2789308">
                  <a:moveTo>
                    <a:pt x="1419934" y="0"/>
                  </a:moveTo>
                  <a:cubicBezTo>
                    <a:pt x="2057103" y="0"/>
                    <a:pt x="2596251" y="419679"/>
                    <a:pt x="2776031" y="997689"/>
                  </a:cubicBezTo>
                  <a:lnTo>
                    <a:pt x="2788431" y="1045915"/>
                  </a:lnTo>
                  <a:lnTo>
                    <a:pt x="2703990" y="1024203"/>
                  </a:lnTo>
                  <a:cubicBezTo>
                    <a:pt x="2611556" y="1005288"/>
                    <a:pt x="2515850" y="995355"/>
                    <a:pt x="2417824" y="995355"/>
                  </a:cubicBezTo>
                  <a:cubicBezTo>
                    <a:pt x="1633616" y="995355"/>
                    <a:pt x="997890" y="1631081"/>
                    <a:pt x="997890" y="2415289"/>
                  </a:cubicBezTo>
                  <a:cubicBezTo>
                    <a:pt x="997890" y="2513315"/>
                    <a:pt x="1007823" y="2609021"/>
                    <a:pt x="1026738" y="2701456"/>
                  </a:cubicBezTo>
                  <a:lnTo>
                    <a:pt x="1049327" y="2789308"/>
                  </a:lnTo>
                  <a:lnTo>
                    <a:pt x="997689" y="2776031"/>
                  </a:lnTo>
                  <a:cubicBezTo>
                    <a:pt x="419679" y="2596251"/>
                    <a:pt x="0" y="2057103"/>
                    <a:pt x="0" y="1419934"/>
                  </a:cubicBezTo>
                  <a:cubicBezTo>
                    <a:pt x="0" y="635726"/>
                    <a:pt x="635726" y="0"/>
                    <a:pt x="1419934" y="0"/>
                  </a:cubicBezTo>
                  <a:close/>
                </a:path>
              </a:pathLst>
            </a:custGeom>
            <a:solidFill>
              <a:srgbClr val="002C65"/>
            </a:solidFill>
            <a:ln w="19050" cap="flat" cmpd="sng" algn="ctr">
              <a:noFill/>
              <a:prstDash val="solid"/>
              <a:round/>
              <a:headEnd type="none" w="med" len="med"/>
              <a:tailEnd type="none" w="med" len="med"/>
            </a:ln>
            <a:effectLst/>
          </p:spPr>
          <p:txBody>
            <a:bodyPr rot="0" spcFirstLastPara="0" vertOverflow="overflow" horzOverflow="overflow" vert="horz" wrap="square" lIns="411480" tIns="27000" rIns="68580" bIns="685800" numCol="1" spcCol="0" rtlCol="0" fromWordArt="0" anchor="ctr" anchorCtr="0" forceAA="0" compatLnSpc="1">
              <a:prstTxWarp prst="textNoShape">
                <a:avLst/>
              </a:prstTxWarp>
              <a:noAutofit/>
            </a:bodyPr>
            <a:lstStyle/>
            <a:p>
              <a:pPr fontAlgn="base">
                <a:spcBef>
                  <a:spcPts val="225"/>
                </a:spcBef>
                <a:spcAft>
                  <a:spcPct val="0"/>
                </a:spcAft>
              </a:pPr>
              <a:r>
                <a:rPr lang="en-US" sz="1500" dirty="0">
                  <a:solidFill>
                    <a:schemeClr val="bg1"/>
                  </a:solidFill>
                  <a:latin typeface="+mn-lt"/>
                </a:rPr>
                <a:t>Special Interest</a:t>
              </a:r>
            </a:p>
            <a:p>
              <a:pPr fontAlgn="base">
                <a:spcBef>
                  <a:spcPts val="225"/>
                </a:spcBef>
                <a:spcAft>
                  <a:spcPct val="0"/>
                </a:spcAft>
              </a:pPr>
              <a:r>
                <a:rPr lang="en-US" sz="1500" dirty="0">
                  <a:solidFill>
                    <a:schemeClr val="bg1"/>
                  </a:solidFill>
                  <a:latin typeface="+mn-lt"/>
                </a:rPr>
                <a:t>Group</a:t>
              </a:r>
            </a:p>
          </p:txBody>
        </p:sp>
        <p:sp>
          <p:nvSpPr>
            <p:cNvPr id="35" name="Freeform: Shape 34">
              <a:extLst>
                <a:ext uri="{FF2B5EF4-FFF2-40B4-BE49-F238E27FC236}">
                  <a16:creationId xmlns:a16="http://schemas.microsoft.com/office/drawing/2014/main" id="{B911F623-4F73-425C-9644-267F8887D0E0}"/>
                </a:ext>
              </a:extLst>
            </p:cNvPr>
            <p:cNvSpPr/>
            <p:nvPr/>
          </p:nvSpPr>
          <p:spPr bwMode="auto">
            <a:xfrm>
              <a:off x="2236504" y="3372729"/>
              <a:ext cx="1285489" cy="1292959"/>
            </a:xfrm>
            <a:custGeom>
              <a:avLst/>
              <a:gdLst>
                <a:gd name="connsiteX0" fmla="*/ 863446 w 1285489"/>
                <a:gd name="connsiteY0" fmla="*/ 0 h 1292959"/>
                <a:gd name="connsiteX1" fmla="*/ 1218310 w 1285489"/>
                <a:gd name="connsiteY1" fmla="*/ 44704 h 1292959"/>
                <a:gd name="connsiteX2" fmla="*/ 1233842 w 1285489"/>
                <a:gd name="connsiteY2" fmla="*/ 49743 h 1292959"/>
                <a:gd name="connsiteX3" fmla="*/ 1256641 w 1285489"/>
                <a:gd name="connsiteY3" fmla="*/ 138412 h 1292959"/>
                <a:gd name="connsiteX4" fmla="*/ 1285489 w 1285489"/>
                <a:gd name="connsiteY4" fmla="*/ 424578 h 1292959"/>
                <a:gd name="connsiteX5" fmla="*/ 1042987 w 1285489"/>
                <a:gd name="connsiteY5" fmla="*/ 1218477 h 1292959"/>
                <a:gd name="connsiteX6" fmla="*/ 987290 w 1285489"/>
                <a:gd name="connsiteY6" fmla="*/ 1292959 h 1292959"/>
                <a:gd name="connsiteX7" fmla="*/ 817524 w 1285489"/>
                <a:gd name="connsiteY7" fmla="*/ 1235567 h 1292959"/>
                <a:gd name="connsiteX8" fmla="*/ 14130 w 1285489"/>
                <a:gd name="connsiteY8" fmla="*/ 349463 h 1292959"/>
                <a:gd name="connsiteX9" fmla="*/ 0 w 1285489"/>
                <a:gd name="connsiteY9" fmla="*/ 294510 h 1292959"/>
                <a:gd name="connsiteX10" fmla="*/ 69548 w 1285489"/>
                <a:gd name="connsiteY10" fmla="*/ 242503 h 1292959"/>
                <a:gd name="connsiteX11" fmla="*/ 863446 w 1285489"/>
                <a:gd name="connsiteY11" fmla="*/ 0 h 1292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5489" h="1292959">
                  <a:moveTo>
                    <a:pt x="863446" y="0"/>
                  </a:moveTo>
                  <a:cubicBezTo>
                    <a:pt x="985979" y="0"/>
                    <a:pt x="1104886" y="15521"/>
                    <a:pt x="1218310" y="44704"/>
                  </a:cubicBezTo>
                  <a:lnTo>
                    <a:pt x="1233842" y="49743"/>
                  </a:lnTo>
                  <a:lnTo>
                    <a:pt x="1256641" y="138412"/>
                  </a:lnTo>
                  <a:cubicBezTo>
                    <a:pt x="1275556" y="230846"/>
                    <a:pt x="1285489" y="326552"/>
                    <a:pt x="1285489" y="424578"/>
                  </a:cubicBezTo>
                  <a:cubicBezTo>
                    <a:pt x="1285489" y="718656"/>
                    <a:pt x="1196090" y="991854"/>
                    <a:pt x="1042987" y="1218477"/>
                  </a:cubicBezTo>
                  <a:lnTo>
                    <a:pt x="987290" y="1292959"/>
                  </a:lnTo>
                  <a:lnTo>
                    <a:pt x="817524" y="1235567"/>
                  </a:lnTo>
                  <a:cubicBezTo>
                    <a:pt x="435297" y="1073898"/>
                    <a:pt x="138593" y="749624"/>
                    <a:pt x="14130" y="349463"/>
                  </a:cubicBezTo>
                  <a:lnTo>
                    <a:pt x="0" y="294510"/>
                  </a:lnTo>
                  <a:lnTo>
                    <a:pt x="69548" y="242503"/>
                  </a:lnTo>
                  <a:cubicBezTo>
                    <a:pt x="296171" y="89399"/>
                    <a:pt x="569368" y="0"/>
                    <a:pt x="863446" y="0"/>
                  </a:cubicBezTo>
                  <a:close/>
                </a:path>
              </a:pathLst>
            </a:custGeom>
            <a:solidFill>
              <a:schemeClr val="bg1"/>
            </a:solidFill>
            <a:ln w="19050" cap="flat" cmpd="sng" algn="ctr">
              <a:noFill/>
              <a:prstDash val="solid"/>
              <a:round/>
              <a:headEnd type="none" w="med" len="med"/>
              <a:tailEnd type="none" w="med" len="med"/>
            </a:ln>
            <a:effectLst/>
          </p:spPr>
          <p:txBody>
            <a:bodyPr lIns="171450" bIns="137160" rtlCol="0" anchor="ctr"/>
            <a:lstStyle/>
            <a:p>
              <a:pPr algn="ctr">
                <a:lnSpc>
                  <a:spcPct val="90000"/>
                </a:lnSpc>
              </a:pPr>
              <a:endParaRPr lang="en-US" sz="1800"/>
            </a:p>
          </p:txBody>
        </p:sp>
      </p:grpSp>
      <p:sp>
        <p:nvSpPr>
          <p:cNvPr id="37" name="Title 36">
            <a:extLst>
              <a:ext uri="{FF2B5EF4-FFF2-40B4-BE49-F238E27FC236}">
                <a16:creationId xmlns:a16="http://schemas.microsoft.com/office/drawing/2014/main" id="{877B5702-DAAE-4A8D-8211-EF3225C94693}"/>
              </a:ext>
            </a:extLst>
          </p:cNvPr>
          <p:cNvSpPr>
            <a:spLocks noGrp="1"/>
          </p:cNvSpPr>
          <p:nvPr>
            <p:ph type="title"/>
          </p:nvPr>
        </p:nvSpPr>
        <p:spPr/>
        <p:txBody>
          <a:bodyPr>
            <a:normAutofit fontScale="90000"/>
          </a:bodyPr>
          <a:lstStyle/>
          <a:p>
            <a:r>
              <a:rPr lang="en-US"/>
              <a:t>Different groups within OpenChain</a:t>
            </a:r>
          </a:p>
        </p:txBody>
      </p:sp>
      <p:sp>
        <p:nvSpPr>
          <p:cNvPr id="38" name="Content Placeholder 3">
            <a:extLst>
              <a:ext uri="{FF2B5EF4-FFF2-40B4-BE49-F238E27FC236}">
                <a16:creationId xmlns:a16="http://schemas.microsoft.com/office/drawing/2014/main" id="{5909DE22-3CF3-49A3-9910-53BB7287715E}"/>
              </a:ext>
            </a:extLst>
          </p:cNvPr>
          <p:cNvSpPr txBox="1">
            <a:spLocks/>
          </p:cNvSpPr>
          <p:nvPr/>
        </p:nvSpPr>
        <p:spPr>
          <a:xfrm>
            <a:off x="4538511" y="1373940"/>
            <a:ext cx="4172251" cy="95927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Working Group</a:t>
            </a:r>
          </a:p>
          <a:p>
            <a:pPr marL="136922" indent="-136922">
              <a:buFont typeface="Arial" panose="020B0604020202020204" pitchFamily="34" charset="0"/>
              <a:buChar char="•"/>
            </a:pPr>
            <a:r>
              <a:rPr lang="en-US" sz="1200" kern="1200">
                <a:ea typeface="+mn-ea"/>
                <a:cs typeface="+mn-cs"/>
              </a:rPr>
              <a:t>Works on key OpenChain related topics of Global interest </a:t>
            </a:r>
          </a:p>
          <a:p>
            <a:pPr marL="136922" indent="-136922">
              <a:buFont typeface="Arial" panose="020B0604020202020204" pitchFamily="34" charset="0"/>
              <a:buChar char="•"/>
            </a:pPr>
            <a:r>
              <a:rPr lang="en-US" sz="1200" kern="1200"/>
              <a:t>Develops and maintains specifications old and new</a:t>
            </a:r>
          </a:p>
          <a:p>
            <a:pPr marL="136922" indent="-136922">
              <a:buFont typeface="Arial" panose="020B0604020202020204" pitchFamily="34" charset="0"/>
              <a:buChar char="•"/>
            </a:pPr>
            <a:r>
              <a:rPr lang="en-US" sz="1200" kern="1200"/>
              <a:t>Develops materials to help spread and implement OpenChain</a:t>
            </a:r>
            <a:endParaRPr lang="en-US" sz="1200"/>
          </a:p>
        </p:txBody>
      </p:sp>
      <p:sp>
        <p:nvSpPr>
          <p:cNvPr id="39" name="Content Placeholder 3">
            <a:extLst>
              <a:ext uri="{FF2B5EF4-FFF2-40B4-BE49-F238E27FC236}">
                <a16:creationId xmlns:a16="http://schemas.microsoft.com/office/drawing/2014/main" id="{920A29AD-138D-4418-8E6C-68E325A9CAEA}"/>
              </a:ext>
            </a:extLst>
          </p:cNvPr>
          <p:cNvSpPr txBox="1">
            <a:spLocks/>
          </p:cNvSpPr>
          <p:nvPr/>
        </p:nvSpPr>
        <p:spPr>
          <a:xfrm>
            <a:off x="4533219" y="2539146"/>
            <a:ext cx="4104084" cy="96012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Special Interest Group</a:t>
            </a:r>
          </a:p>
          <a:p>
            <a:pPr marL="136922" indent="-136922">
              <a:buFont typeface="Arial" panose="020B0604020202020204" pitchFamily="34" charset="0"/>
              <a:buChar char="•"/>
            </a:pPr>
            <a:r>
              <a:rPr lang="en-US" sz="1200"/>
              <a:t>Industry specific groups focusing on: </a:t>
            </a:r>
          </a:p>
          <a:p>
            <a:pPr marL="506810" lvl="1" indent="-136922">
              <a:buFont typeface="Arial" panose="020B0604020202020204" pitchFamily="34" charset="0"/>
              <a:buChar char="•"/>
            </a:pPr>
            <a:r>
              <a:rPr lang="en-US" sz="1200"/>
              <a:t>Exchanging experience and challenges with industry peers.</a:t>
            </a:r>
          </a:p>
          <a:p>
            <a:pPr marL="506810" lvl="1" indent="-136922">
              <a:buFont typeface="Arial" panose="020B0604020202020204" pitchFamily="34" charset="0"/>
              <a:buChar char="•"/>
            </a:pPr>
            <a:r>
              <a:rPr lang="en-US" sz="1200"/>
              <a:t>Work on solving specific industry challenges</a:t>
            </a:r>
          </a:p>
        </p:txBody>
      </p:sp>
      <p:sp>
        <p:nvSpPr>
          <p:cNvPr id="40" name="Content Placeholder 3">
            <a:extLst>
              <a:ext uri="{FF2B5EF4-FFF2-40B4-BE49-F238E27FC236}">
                <a16:creationId xmlns:a16="http://schemas.microsoft.com/office/drawing/2014/main" id="{F54FFCB4-A261-4FE4-8762-063304CB10C0}"/>
              </a:ext>
            </a:extLst>
          </p:cNvPr>
          <p:cNvSpPr txBox="1">
            <a:spLocks/>
          </p:cNvSpPr>
          <p:nvPr/>
        </p:nvSpPr>
        <p:spPr>
          <a:xfrm>
            <a:off x="4533219" y="3766946"/>
            <a:ext cx="4398339" cy="960120"/>
          </a:xfrm>
          <a:prstGeom prst="rect">
            <a:avLst/>
          </a:prstGeom>
        </p:spPr>
        <p:txBody>
          <a:bodyPr rIns="0" anchor="ct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None/>
            </a:pPr>
            <a:r>
              <a:rPr lang="en-US" sz="1350" b="1"/>
              <a:t>User Group</a:t>
            </a:r>
          </a:p>
          <a:p>
            <a:pPr marL="136922" indent="-136922">
              <a:buFont typeface="Arial" panose="020B0604020202020204" pitchFamily="34" charset="0"/>
              <a:buChar char="•"/>
            </a:pPr>
            <a:r>
              <a:rPr lang="en-US" sz="1200"/>
              <a:t>Anchored in the local community</a:t>
            </a:r>
          </a:p>
          <a:p>
            <a:pPr marL="136922" indent="-136922">
              <a:buFont typeface="Arial" panose="020B0604020202020204" pitchFamily="34" charset="0"/>
              <a:buChar char="•"/>
            </a:pPr>
            <a:r>
              <a:rPr lang="en-US" sz="1200"/>
              <a:t>Allowing everyone the opportunity to discuss and exchange experience in the language and cultural setting most familiar to them</a:t>
            </a:r>
          </a:p>
          <a:p>
            <a:pPr marL="136922" indent="-136922">
              <a:buFont typeface="Arial" panose="020B0604020202020204" pitchFamily="34" charset="0"/>
              <a:buChar char="•"/>
            </a:pPr>
            <a:r>
              <a:rPr lang="en-US" sz="1200"/>
              <a:t>Creating the basis of broadening the local OpenChain community</a:t>
            </a:r>
          </a:p>
        </p:txBody>
      </p:sp>
      <p:pic>
        <p:nvPicPr>
          <p:cNvPr id="11" name="Google Shape;224;g1510a27bc65_0_5">
            <a:extLst>
              <a:ext uri="{FF2B5EF4-FFF2-40B4-BE49-F238E27FC236}">
                <a16:creationId xmlns:a16="http://schemas.microsoft.com/office/drawing/2014/main" id="{6EF3A822-1D3D-49A7-B8DC-A87A08391A61}"/>
              </a:ext>
            </a:extLst>
          </p:cNvPr>
          <p:cNvPicPr preferRelativeResize="0"/>
          <p:nvPr/>
        </p:nvPicPr>
        <p:blipFill rotWithShape="1">
          <a:blip r:embed="rId3">
            <a:alphaModFix/>
          </a:blip>
          <a:srcRect/>
          <a:stretch/>
        </p:blipFill>
        <p:spPr>
          <a:xfrm>
            <a:off x="2001244" y="2706226"/>
            <a:ext cx="639206" cy="405796"/>
          </a:xfrm>
          <a:prstGeom prst="rect">
            <a:avLst/>
          </a:prstGeom>
          <a:noFill/>
          <a:ln>
            <a:noFill/>
          </a:ln>
        </p:spPr>
      </p:pic>
    </p:spTree>
    <p:custDataLst>
      <p:tags r:id="rId1"/>
    </p:custDataLst>
    <p:extLst>
      <p:ext uri="{BB962C8B-B14F-4D97-AF65-F5344CB8AC3E}">
        <p14:creationId xmlns:p14="http://schemas.microsoft.com/office/powerpoint/2010/main" val="16052239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Mark </a:t>
            </a:r>
            <a:r>
              <a:rPr lang="en-US" dirty="0" err="1"/>
              <a:t>Gisi</a:t>
            </a:r>
            <a:r>
              <a:rPr lang="en-US" dirty="0"/>
              <a:t>, our founding chair of the OpenChain Specification Work Group (leading the creation of ISO/IEC 5230), will formally pass the leadership torch before end of year.</a:t>
            </a:r>
          </a:p>
          <a:p>
            <a:pPr marL="0" lvl="0" indent="0" algn="l" rtl="0">
              <a:spcBef>
                <a:spcPts val="0"/>
              </a:spcBef>
              <a:spcAft>
                <a:spcPts val="1200"/>
              </a:spcAft>
              <a:buNone/>
            </a:pPr>
            <a:r>
              <a:rPr lang="en-US" dirty="0"/>
              <a:t>Because of this we are seeking two people to act as OpenChain Specification Chairs. The idea is to allow chairs to split the work and/or alternate between editing around License Compliance (ISO/IEC 5230) and Security (OpenChain Security Assurance Specification). </a:t>
            </a:r>
          </a:p>
        </p:txBody>
      </p:sp>
    </p:spTree>
    <p:extLst>
      <p:ext uri="{BB962C8B-B14F-4D97-AF65-F5344CB8AC3E}">
        <p14:creationId xmlns:p14="http://schemas.microsoft.com/office/powerpoint/2010/main" val="14376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Being a chair around our specifications does not require specialized experience, but of course we do have some preferences:</a:t>
            </a:r>
          </a:p>
          <a:p>
            <a:pPr marL="0" lvl="0" indent="0" algn="l" rtl="0">
              <a:spcBef>
                <a:spcPts val="0"/>
              </a:spcBef>
              <a:spcAft>
                <a:spcPts val="1200"/>
              </a:spcAft>
              <a:buNone/>
            </a:pPr>
            <a:r>
              <a:rPr lang="en-US" dirty="0"/>
              <a:t>(1) Be from a company using open source in products or services;</a:t>
            </a:r>
          </a:p>
          <a:p>
            <a:pPr marL="0" lvl="0" indent="0" algn="l" rtl="0">
              <a:spcBef>
                <a:spcPts val="0"/>
              </a:spcBef>
              <a:spcAft>
                <a:spcPts val="1200"/>
              </a:spcAft>
              <a:buNone/>
            </a:pPr>
            <a:r>
              <a:rPr lang="en-US" dirty="0"/>
              <a:t>(2) Have domain knowledge in either license compliance or security assurance;</a:t>
            </a:r>
          </a:p>
          <a:p>
            <a:pPr marL="0" lvl="0" indent="0" algn="l" rtl="0">
              <a:spcBef>
                <a:spcPts val="0"/>
              </a:spcBef>
              <a:spcAft>
                <a:spcPts val="1200"/>
              </a:spcAft>
              <a:buNone/>
            </a:pPr>
            <a:r>
              <a:rPr lang="en-US" dirty="0"/>
              <a:t>(3) Be detail-focused and unbiased;</a:t>
            </a:r>
          </a:p>
          <a:p>
            <a:pPr marL="0" lvl="0" indent="0" algn="l" rtl="0">
              <a:spcBef>
                <a:spcPts val="0"/>
              </a:spcBef>
              <a:spcAft>
                <a:spcPts val="1200"/>
              </a:spcAft>
              <a:buNone/>
            </a:pPr>
            <a:r>
              <a:rPr lang="en-US" dirty="0"/>
              <a:t>(4) Have experience building consensus in community discussions.</a:t>
            </a:r>
          </a:p>
        </p:txBody>
      </p:sp>
    </p:spTree>
    <p:extLst>
      <p:ext uri="{BB962C8B-B14F-4D97-AF65-F5344CB8AC3E}">
        <p14:creationId xmlns:p14="http://schemas.microsoft.com/office/powerpoint/2010/main" val="3058410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(a) Participate in our monthly community calls;</a:t>
            </a:r>
          </a:p>
          <a:p>
            <a:pPr marL="0" lvl="0" indent="0" algn="l" rtl="0">
              <a:spcBef>
                <a:spcPts val="0"/>
              </a:spcBef>
              <a:spcAft>
                <a:spcPts val="1200"/>
              </a:spcAft>
              <a:buNone/>
            </a:pPr>
            <a:r>
              <a:rPr lang="en-US" dirty="0"/>
              <a:t>(b) Help lead the segment reviewing open issues or accepting new issues around the specifications;</a:t>
            </a:r>
          </a:p>
          <a:p>
            <a:pPr marL="0" lvl="0" indent="0" algn="l" rtl="0">
              <a:spcBef>
                <a:spcPts val="0"/>
              </a:spcBef>
              <a:spcAft>
                <a:spcPts val="1200"/>
              </a:spcAft>
              <a:buNone/>
            </a:pPr>
            <a:r>
              <a:rPr lang="en-US" dirty="0"/>
              <a:t>(c) Make judgement calls around what is included in the edit cycle and what is not (subject to Steering Committee approval for final decisions);</a:t>
            </a:r>
          </a:p>
          <a:p>
            <a:pPr marL="0" lvl="0" indent="0" algn="l" rtl="0">
              <a:spcBef>
                <a:spcPts val="0"/>
              </a:spcBef>
              <a:spcAft>
                <a:spcPts val="1200"/>
              </a:spcAft>
              <a:buNone/>
            </a:pPr>
            <a:r>
              <a:rPr lang="en-US" dirty="0"/>
              <a:t>(d) Coordinate with the General Manager to finalize editing around the specifications;</a:t>
            </a:r>
          </a:p>
          <a:p>
            <a:pPr marL="0" lvl="0" indent="0" algn="l" rtl="0">
              <a:spcBef>
                <a:spcPts val="0"/>
              </a:spcBef>
              <a:spcAft>
                <a:spcPts val="1200"/>
              </a:spcAft>
              <a:buNone/>
            </a:pPr>
            <a:r>
              <a:rPr lang="en-US" dirty="0"/>
              <a:t>(e) Participate in future Steering Committee meetings (4 per year from 2023) to vote on final versions of our specifications.</a:t>
            </a:r>
          </a:p>
        </p:txBody>
      </p:sp>
    </p:spTree>
    <p:extLst>
      <p:ext uri="{BB962C8B-B14F-4D97-AF65-F5344CB8AC3E}">
        <p14:creationId xmlns:p14="http://schemas.microsoft.com/office/powerpoint/2010/main" val="46480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Specification Chair Rotation Underway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How do I nominate myself?</a:t>
            </a:r>
          </a:p>
          <a:p>
            <a:pPr marL="0" lvl="0" indent="0" algn="l" rtl="0">
              <a:spcBef>
                <a:spcPts val="0"/>
              </a:spcBef>
              <a:spcAft>
                <a:spcPts val="1200"/>
              </a:spcAft>
              <a:buNone/>
            </a:pPr>
            <a:r>
              <a:rPr lang="en-US" dirty="0"/>
              <a:t>Just say so via our specification mailing list:</a:t>
            </a:r>
          </a:p>
          <a:p>
            <a:pPr marL="0" lvl="0" indent="0" algn="l" rtl="0">
              <a:spcBef>
                <a:spcPts val="0"/>
              </a:spcBef>
              <a:spcAft>
                <a:spcPts val="1200"/>
              </a:spcAft>
              <a:buNone/>
            </a:pPr>
            <a:r>
              <a:rPr lang="en-US" dirty="0">
                <a:hlinkClick r:id="rId3"/>
              </a:rPr>
              <a:t>https://lists.openchainproject.org/g/specification</a:t>
            </a:r>
            <a:endParaRPr lang="en-US" dirty="0"/>
          </a:p>
          <a:p>
            <a:pPr marL="0" lvl="0" indent="0" algn="l" rtl="0">
              <a:spcBef>
                <a:spcPts val="0"/>
              </a:spcBef>
              <a:spcAft>
                <a:spcPts val="1200"/>
              </a:spcAft>
              <a:buNone/>
            </a:pPr>
            <a:r>
              <a:rPr lang="en-US" b="1" dirty="0"/>
              <a:t>Is anyone else currently nominated?</a:t>
            </a:r>
          </a:p>
          <a:p>
            <a:pPr marL="0" lvl="0" indent="0" algn="l" rtl="0">
              <a:spcBef>
                <a:spcPts val="0"/>
              </a:spcBef>
              <a:spcAft>
                <a:spcPts val="1200"/>
              </a:spcAft>
              <a:buNone/>
            </a:pPr>
            <a:r>
              <a:rPr lang="en-US" dirty="0"/>
              <a:t>Yes, Steve Kilbane from Analogue Devices, Jacob Wilson from Gemini, Chris Wood from Lockheed Martin and Helio Chissini de Castro from CARIAD.</a:t>
            </a:r>
          </a:p>
        </p:txBody>
      </p:sp>
    </p:spTree>
    <p:extLst>
      <p:ext uri="{BB962C8B-B14F-4D97-AF65-F5344CB8AC3E}">
        <p14:creationId xmlns:p14="http://schemas.microsoft.com/office/powerpoint/2010/main" val="30239644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7655725012398369"/>
</p:tagLst>
</file>

<file path=ppt/tags/tag2.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Global.svg.svg"/>
</p:tagLst>
</file>

<file path=ppt/tags/tag3.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Prisma.svg"/>
</p:tagLst>
</file>

<file path=ppt/tags/tag4.xml><?xml version="1.0" encoding="utf-8"?>
<p:tagLst xmlns:a="http://schemas.openxmlformats.org/drawingml/2006/main" xmlns:r="http://schemas.openxmlformats.org/officeDocument/2006/relationships" xmlns:p="http://schemas.openxmlformats.org/presentationml/2006/main">
  <p:tag name="CONTAINEDIMAGEPATH" val="C:\Users\ejimahl\AppData\Local\Temp\Templafy\PowerPointVsto\Assets\Team.svg.svg"/>
</p:tagLst>
</file>

<file path=ppt/tags/tag5.xml><?xml version="1.0" encoding="utf-8"?>
<p:tagLst xmlns:a="http://schemas.openxmlformats.org/drawingml/2006/main" xmlns:r="http://schemas.openxmlformats.org/officeDocument/2006/relationships" xmlns:p="http://schemas.openxmlformats.org/presentationml/2006/main">
  <p:tag name="TEMPLAFYSLIDEID" val="637655725013961050"/>
</p:tagLst>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TotalTime>
  <Words>2448</Words>
  <Application>Microsoft Macintosh PowerPoint</Application>
  <PresentationFormat>On-screen Show (16:9)</PresentationFormat>
  <Paragraphs>186</Paragraphs>
  <Slides>44</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Ericsson Hilda Light</vt:lpstr>
      <vt:lpstr>Apple Color Emoji</vt:lpstr>
      <vt:lpstr>Arial</vt:lpstr>
      <vt:lpstr>Helvetica Neue</vt:lpstr>
      <vt:lpstr>Open Sans Medium</vt:lpstr>
      <vt:lpstr>Roboto</vt:lpstr>
      <vt:lpstr>Roboto Slab Light</vt:lpstr>
      <vt:lpstr>Linux Foundation EU Theme 2023</vt:lpstr>
      <vt:lpstr>OpenChain Monthly Meeting</vt:lpstr>
      <vt:lpstr>Anti-Trust Policy Notice</vt:lpstr>
      <vt:lpstr>Regular Agenda</vt:lpstr>
      <vt:lpstr>Introductions</vt:lpstr>
      <vt:lpstr>Specification news</vt:lpstr>
      <vt:lpstr>Specification Chair Rotation Underway</vt:lpstr>
      <vt:lpstr>Specification Chair Rotation Underway</vt:lpstr>
      <vt:lpstr>Specification Chair Rotation Underway</vt:lpstr>
      <vt:lpstr>Specification Chair Rotation Underway</vt:lpstr>
      <vt:lpstr>Specification Chair Rotation Underway</vt:lpstr>
      <vt:lpstr>And…</vt:lpstr>
      <vt:lpstr>Specification Editing Cycle Begins This Month</vt:lpstr>
      <vt:lpstr>SBOM news</vt:lpstr>
      <vt:lpstr>Update from SPDX Project (thanks Kate)</vt:lpstr>
      <vt:lpstr>OSPO news</vt:lpstr>
      <vt:lpstr>TODO Project News (thanks Ana)</vt:lpstr>
      <vt:lpstr>Security news</vt:lpstr>
      <vt:lpstr>Update from OpenSSF Project (thanks David)</vt:lpstr>
      <vt:lpstr>Automation news</vt:lpstr>
      <vt:lpstr>OpenChain Automation Work Group</vt:lpstr>
      <vt:lpstr>Capability Map 1.5.7</vt:lpstr>
      <vt:lpstr>Get involved via our Automation Work Group</vt:lpstr>
      <vt:lpstr>Work on standards and core material</vt:lpstr>
      <vt:lpstr>We are going to work on updating our standards</vt:lpstr>
      <vt:lpstr>Our License Compliance Specification</vt:lpstr>
      <vt:lpstr>Our Security Assurance Specification</vt:lpstr>
      <vt:lpstr>PowerPoint Presentation</vt:lpstr>
      <vt:lpstr>Work on reference and supporting material</vt:lpstr>
      <vt:lpstr>Welcome Nathan, our new chairperson!</vt:lpstr>
      <vt:lpstr>Recently Released – Path to Conformance</vt:lpstr>
      <vt:lpstr>Recently Released – FAQ (needs work)</vt:lpstr>
      <vt:lpstr>Recently Released – Supplier Education Leaflet</vt:lpstr>
      <vt:lpstr>Recently Released – Small Company Playbook</vt:lpstr>
      <vt:lpstr>Needing Work – Medium Company Playbook</vt:lpstr>
      <vt:lpstr>PowerPoint Presentation</vt:lpstr>
      <vt:lpstr>Work to support other projects</vt:lpstr>
      <vt:lpstr>Deferring to next call due to time</vt:lpstr>
      <vt:lpstr>Events coming up</vt:lpstr>
      <vt:lpstr>Any other business</vt:lpstr>
      <vt:lpstr>PowerPoint Presentation</vt:lpstr>
      <vt:lpstr>Different groups within OpenChain</vt:lpstr>
      <vt:lpstr>Different groups within OpenChain</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14</cp:revision>
  <dcterms:modified xsi:type="dcterms:W3CDTF">2022-11-15T01:59:42Z</dcterms:modified>
</cp:coreProperties>
</file>