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7"/>
  </p:notesMasterIdLst>
  <p:sldIdLst>
    <p:sldId id="257" r:id="rId2"/>
    <p:sldId id="269" r:id="rId3"/>
    <p:sldId id="270" r:id="rId4"/>
    <p:sldId id="261" r:id="rId5"/>
    <p:sldId id="271" r:id="rId6"/>
    <p:sldId id="290" r:id="rId7"/>
    <p:sldId id="280" r:id="rId8"/>
    <p:sldId id="291" r:id="rId9"/>
    <p:sldId id="272" r:id="rId10"/>
    <p:sldId id="281" r:id="rId11"/>
    <p:sldId id="287" r:id="rId12"/>
    <p:sldId id="288" r:id="rId13"/>
    <p:sldId id="273" r:id="rId14"/>
    <p:sldId id="282" r:id="rId15"/>
    <p:sldId id="274" r:id="rId16"/>
    <p:sldId id="283" r:id="rId17"/>
    <p:sldId id="293" r:id="rId18"/>
    <p:sldId id="275" r:id="rId19"/>
    <p:sldId id="284" r:id="rId20"/>
    <p:sldId id="292" r:id="rId21"/>
    <p:sldId id="276" r:id="rId22"/>
    <p:sldId id="285" r:id="rId23"/>
    <p:sldId id="278" r:id="rId24"/>
    <p:sldId id="279" r:id="rId25"/>
    <p:sldId id="267" r:id="rId26"/>
  </p:sldIdLst>
  <p:sldSz cx="9144000" cy="5143500" type="screen16x9"/>
  <p:notesSz cx="6858000" cy="9144000"/>
  <p:embeddedFontLst>
    <p:embeddedFont>
      <p:font typeface="Open Sans Medium" pitchFamily="2" charset="0"/>
      <p:regular r:id="rId28"/>
      <p:bold r:id="rId29"/>
      <p:italic r:id="rId30"/>
      <p:boldItalic r:id="rId31"/>
    </p:embeddedFont>
    <p:embeddedFont>
      <p:font typeface="Roboto" panose="02000000000000000000" pitchFamily="2" charset="0"/>
      <p:regular r:id="rId32"/>
      <p:bold r:id="rId33"/>
      <p:italic r:id="rId34"/>
      <p:boldItalic r:id="rId35"/>
    </p:embeddedFont>
    <p:embeddedFont>
      <p:font typeface="Roboto Slab Light" panose="020F0302020204030204" pitchFamily="34" charset="0"/>
      <p:regular r:id="rId36"/>
      <p:bold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0"/>
    <p:restoredTop sz="94681"/>
  </p:normalViewPr>
  <p:slideViewPr>
    <p:cSldViewPr snapToGrid="0">
      <p:cViewPr varScale="1">
        <p:scale>
          <a:sx n="176" d="100"/>
          <a:sy n="176" d="100"/>
        </p:scale>
        <p:origin x="208" y="19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541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9377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70986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710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581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479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149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4210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73227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927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3087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664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8388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823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pdx.dev/an-update-on-the-spdx-python-tool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mmunity.linuxfoundation.org/events/details/lfhq-ospology-european-chapter-presents-ospologylive-share-learn-netherlands"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pen-Source-Compliance/Sharing-creates-value/pull/95"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hyperlink" Target="https://github.com/Open-Source-Compliance/Sharing-creates-value/raw/master/Tooling-Landscape/CapabilityMap/OC_ToolingChain_v1.6.0.pptx"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osselot.org/" TargetMode="External"/><Relationship Id="rId7" Type="http://schemas.openxmlformats.org/officeDocument/2006/relationships/image" Target="../media/image15.sv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hyperlink" Target="https://www.osselot.org/index.php?s=data&amp;action=gotoplot" TargetMode="External"/><Relationship Id="rId4" Type="http://schemas.openxmlformats.org/officeDocument/2006/relationships/hyperlink" Target="https://github.com/Open-Source-Compliance/package-analysi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Chain-Project/License-Compliance-Specification/issues/62"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s://github.com/OpenChain-Project/License-Compliance-Specification/issues/6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20"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openchainproject.org/news/2022/12/14/security-assurance-global-support"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hyperlink" Target="https://www.openchainproject.org/featured/2023/01/03/interneuron-security-assurance-conformance"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2023-01-03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SPDX Announces Updated Python Tools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dirty="0"/>
              <a:t>“As the Python tools were only nominally maintained for about a year, a lot of “backlog” had piled up, both in open pull requests (short: PRs) and open issues. While not the most exciting part of working on the Python tools, finishing PRs and triaging issues was still an essential first step to bringing the Python tools up to speed. […] Over the past two months, 48 PRs were closed, out of which 21 had been open for up to several years.”</a:t>
            </a:r>
            <a:br>
              <a:rPr lang="en-US" sz="1400" dirty="0"/>
            </a:br>
            <a:br>
              <a:rPr lang="en-US" sz="1400" dirty="0"/>
            </a:br>
            <a:r>
              <a:rPr lang="en-US" sz="1400" dirty="0"/>
              <a:t>Read more:</a:t>
            </a:r>
            <a:br>
              <a:rPr lang="en-US" sz="1400" dirty="0"/>
            </a:br>
            <a:r>
              <a:rPr lang="en-US" sz="1400" dirty="0">
                <a:hlinkClick r:id="rId3"/>
              </a:rPr>
              <a:t>https://</a:t>
            </a:r>
            <a:r>
              <a:rPr lang="en-US" sz="1400" dirty="0" err="1">
                <a:hlinkClick r:id="rId3"/>
              </a:rPr>
              <a:t>spdx.dev</a:t>
            </a:r>
            <a:r>
              <a:rPr lang="en-US" sz="1400" dirty="0">
                <a:hlinkClick r:id="rId3"/>
              </a:rPr>
              <a:t>/an-update-on-the-</a:t>
            </a:r>
            <a:r>
              <a:rPr lang="en-US" sz="1400" dirty="0" err="1">
                <a:hlinkClick r:id="rId3"/>
              </a:rPr>
              <a:t>spdx</a:t>
            </a:r>
            <a:r>
              <a:rPr lang="en-US" sz="1400" dirty="0">
                <a:hlinkClick r:id="rId3"/>
              </a:rPr>
              <a:t>-python-tools/</a:t>
            </a:r>
            <a:endParaRPr sz="1400" dirty="0"/>
          </a:p>
        </p:txBody>
      </p:sp>
    </p:spTree>
    <p:extLst>
      <p:ext uri="{BB962C8B-B14F-4D97-AF65-F5344CB8AC3E}">
        <p14:creationId xmlns:p14="http://schemas.microsoft.com/office/powerpoint/2010/main" val="430595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Security news</a:t>
            </a:r>
            <a:endParaRPr dirty="0"/>
          </a:p>
        </p:txBody>
      </p:sp>
    </p:spTree>
    <p:extLst>
      <p:ext uri="{BB962C8B-B14F-4D97-AF65-F5344CB8AC3E}">
        <p14:creationId xmlns:p14="http://schemas.microsoft.com/office/powerpoint/2010/main" val="2628573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3" name="Picture 2" descr="A picture containing application&#10;&#10;Description automatically generated">
            <a:extLst>
              <a:ext uri="{FF2B5EF4-FFF2-40B4-BE49-F238E27FC236}">
                <a16:creationId xmlns:a16="http://schemas.microsoft.com/office/drawing/2014/main" id="{E533733E-F166-5BA7-16A5-66AA3CB100A8}"/>
              </a:ext>
            </a:extLst>
          </p:cNvPr>
          <p:cNvPicPr>
            <a:picLocks noChangeAspect="1"/>
          </p:cNvPicPr>
          <p:nvPr/>
        </p:nvPicPr>
        <p:blipFill>
          <a:blip r:embed="rId3"/>
          <a:stretch>
            <a:fillRect/>
          </a:stretch>
        </p:blipFill>
        <p:spPr>
          <a:xfrm>
            <a:off x="463164" y="274861"/>
            <a:ext cx="7772400" cy="4063305"/>
          </a:xfrm>
          <a:prstGeom prst="rect">
            <a:avLst/>
          </a:prstGeom>
        </p:spPr>
      </p:pic>
    </p:spTree>
    <p:extLst>
      <p:ext uri="{BB962C8B-B14F-4D97-AF65-F5344CB8AC3E}">
        <p14:creationId xmlns:p14="http://schemas.microsoft.com/office/powerpoint/2010/main" val="3008658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OSPO news</a:t>
            </a:r>
            <a:endParaRPr dirty="0"/>
          </a:p>
        </p:txBody>
      </p:sp>
    </p:spTree>
    <p:extLst>
      <p:ext uri="{BB962C8B-B14F-4D97-AF65-F5344CB8AC3E}">
        <p14:creationId xmlns:p14="http://schemas.microsoft.com/office/powerpoint/2010/main" val="3014517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err="1"/>
              <a:t>OSPOlogy.live</a:t>
            </a:r>
            <a:r>
              <a:rPr lang="en-US" dirty="0"/>
              <a:t> Netherlands Coming Up</a:t>
            </a:r>
            <a:endParaRPr dirty="0"/>
          </a:p>
        </p:txBody>
      </p:sp>
      <p:sp>
        <p:nvSpPr>
          <p:cNvPr id="158" name="Google Shape;158;p25"/>
          <p:cNvSpPr txBox="1">
            <a:spLocks noGrp="1"/>
          </p:cNvSpPr>
          <p:nvPr>
            <p:ph type="body" idx="1"/>
          </p:nvPr>
        </p:nvSpPr>
        <p:spPr>
          <a:xfrm>
            <a:off x="1305008" y="3649649"/>
            <a:ext cx="6533984" cy="963752"/>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sz="1400" dirty="0"/>
              <a:t>Learn more:</a:t>
            </a:r>
            <a:br>
              <a:rPr lang="en-US" dirty="0"/>
            </a:br>
            <a:r>
              <a:rPr lang="en-US" sz="1200" dirty="0">
                <a:hlinkClick r:id="rId3"/>
              </a:rPr>
              <a:t>https://</a:t>
            </a:r>
            <a:r>
              <a:rPr lang="en-US" sz="1200" dirty="0" err="1">
                <a:hlinkClick r:id="rId3"/>
              </a:rPr>
              <a:t>community.linuxfoundation.org</a:t>
            </a:r>
            <a:r>
              <a:rPr lang="en-US" sz="1200" dirty="0">
                <a:hlinkClick r:id="rId3"/>
              </a:rPr>
              <a:t>/events/details/lfhq-ospology-european-chapter-presents-ospologylive-share-learn-netherlands</a:t>
            </a:r>
            <a:endParaRPr sz="1200" dirty="0"/>
          </a:p>
        </p:txBody>
      </p:sp>
      <p:pic>
        <p:nvPicPr>
          <p:cNvPr id="3" name="Picture 2" descr="A picture containing text, outdoor, sign&#10;&#10;Description automatically generated">
            <a:extLst>
              <a:ext uri="{FF2B5EF4-FFF2-40B4-BE49-F238E27FC236}">
                <a16:creationId xmlns:a16="http://schemas.microsoft.com/office/drawing/2014/main" id="{589B71BE-17DE-276C-585D-D4BEA9BDB36F}"/>
              </a:ext>
            </a:extLst>
          </p:cNvPr>
          <p:cNvPicPr>
            <a:picLocks noChangeAspect="1"/>
          </p:cNvPicPr>
          <p:nvPr/>
        </p:nvPicPr>
        <p:blipFill>
          <a:blip r:embed="rId4"/>
          <a:stretch>
            <a:fillRect/>
          </a:stretch>
        </p:blipFill>
        <p:spPr>
          <a:xfrm>
            <a:off x="1305008" y="1077077"/>
            <a:ext cx="6533984" cy="2439468"/>
          </a:xfrm>
          <a:prstGeom prst="rect">
            <a:avLst/>
          </a:prstGeom>
        </p:spPr>
      </p:pic>
    </p:spTree>
    <p:extLst>
      <p:ext uri="{BB962C8B-B14F-4D97-AF65-F5344CB8AC3E}">
        <p14:creationId xmlns:p14="http://schemas.microsoft.com/office/powerpoint/2010/main" val="3668571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Automation news</a:t>
            </a:r>
            <a:endParaRPr dirty="0"/>
          </a:p>
        </p:txBody>
      </p:sp>
    </p:spTree>
    <p:extLst>
      <p:ext uri="{BB962C8B-B14F-4D97-AF65-F5344CB8AC3E}">
        <p14:creationId xmlns:p14="http://schemas.microsoft.com/office/powerpoint/2010/main" val="17831322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Automation Work Group</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The Capability Map is now available in </a:t>
            </a:r>
            <a:r>
              <a:rPr lang="en-US" dirty="0" err="1"/>
              <a:t>MarkDown</a:t>
            </a:r>
            <a:r>
              <a:rPr lang="en-US" dirty="0"/>
              <a:t> (as a Pull Request):</a:t>
            </a:r>
            <a:br>
              <a:rPr lang="en-US" dirty="0"/>
            </a:br>
            <a:r>
              <a:rPr lang="en-US" dirty="0">
                <a:hlinkClick r:id="rId3"/>
              </a:rPr>
              <a:t>https://github.com/Open-Source-Compliance/Sharing-creates-value/pull/95</a:t>
            </a:r>
            <a:endParaRPr lang="en-US" dirty="0"/>
          </a:p>
          <a:p>
            <a:pPr marL="0" lvl="0" indent="0" algn="l" rtl="0">
              <a:spcBef>
                <a:spcPts val="0"/>
              </a:spcBef>
              <a:spcAft>
                <a:spcPts val="1200"/>
              </a:spcAft>
              <a:buNone/>
            </a:pPr>
            <a:r>
              <a:rPr lang="en-US" dirty="0"/>
              <a:t>Get the “normal” (or old) version as PPTX:</a:t>
            </a:r>
            <a:br>
              <a:rPr lang="en-US" dirty="0"/>
            </a:br>
            <a:r>
              <a:rPr lang="en-US" sz="1000" dirty="0">
                <a:hlinkClick r:id="rId4"/>
              </a:rPr>
              <a:t>https://github.com/Open-Source-Compliance/Sharing-creates-value/raw/master/Tooling-Landscape/CapabilityMap/OC_ToolingChain_v1.6.0.pptx</a:t>
            </a:r>
            <a:r>
              <a:rPr lang="en-US" sz="1000" dirty="0"/>
              <a:t> </a:t>
            </a:r>
            <a:br>
              <a:rPr lang="en-US" dirty="0"/>
            </a:br>
            <a:endParaRPr dirty="0"/>
          </a:p>
        </p:txBody>
      </p:sp>
      <p:pic>
        <p:nvPicPr>
          <p:cNvPr id="3" name="Picture 2" descr="Graphical user interface, diagram&#10;&#10;Description automatically generated">
            <a:extLst>
              <a:ext uri="{FF2B5EF4-FFF2-40B4-BE49-F238E27FC236}">
                <a16:creationId xmlns:a16="http://schemas.microsoft.com/office/drawing/2014/main" id="{D7DB2758-6C5A-5545-5229-1465F1C29437}"/>
              </a:ext>
            </a:extLst>
          </p:cNvPr>
          <p:cNvPicPr>
            <a:picLocks noChangeAspect="1"/>
          </p:cNvPicPr>
          <p:nvPr/>
        </p:nvPicPr>
        <p:blipFill>
          <a:blip r:embed="rId5"/>
          <a:stretch>
            <a:fillRect/>
          </a:stretch>
        </p:blipFill>
        <p:spPr>
          <a:xfrm>
            <a:off x="3040380" y="2837575"/>
            <a:ext cx="3063240" cy="1674905"/>
          </a:xfrm>
          <a:prstGeom prst="rect">
            <a:avLst/>
          </a:prstGeom>
        </p:spPr>
      </p:pic>
    </p:spTree>
    <p:extLst>
      <p:ext uri="{BB962C8B-B14F-4D97-AF65-F5344CB8AC3E}">
        <p14:creationId xmlns:p14="http://schemas.microsoft.com/office/powerpoint/2010/main" val="799320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err="1"/>
              <a:t>OSSelot</a:t>
            </a:r>
            <a:r>
              <a:rPr lang="en-US" dirty="0"/>
              <a:t> - The Open Source Curation Database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0" indent="0">
              <a:spcAft>
                <a:spcPts val="1200"/>
              </a:spcAft>
              <a:buNone/>
            </a:pPr>
            <a:r>
              <a:rPr lang="en-US" dirty="0"/>
              <a:t>At the end of 2022 OSADL launched a project to provide reliable compliance information for commonly used open source called </a:t>
            </a:r>
            <a:r>
              <a:rPr lang="en-US" dirty="0" err="1"/>
              <a:t>OSSelot</a:t>
            </a:r>
            <a:r>
              <a:rPr lang="en-US" dirty="0"/>
              <a:t>: </a:t>
            </a:r>
            <a:r>
              <a:rPr lang="en-US" dirty="0">
                <a:hlinkClick r:id="rId3"/>
              </a:rPr>
              <a:t>https://www.osselot.org/</a:t>
            </a:r>
            <a:endParaRPr lang="en-US" dirty="0"/>
          </a:p>
          <a:p>
            <a:pPr marL="0" indent="0">
              <a:spcAft>
                <a:spcPts val="1200"/>
              </a:spcAft>
              <a:buNone/>
            </a:pPr>
            <a:endParaRPr lang="en-US" dirty="0"/>
          </a:p>
          <a:p>
            <a:pPr marL="0" indent="0">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The database they are creating is available under CC-0 via </a:t>
            </a:r>
            <a:r>
              <a:rPr lang="en-US" dirty="0" err="1"/>
              <a:t>Github</a:t>
            </a:r>
            <a:r>
              <a:rPr lang="en-US" dirty="0"/>
              <a:t>: </a:t>
            </a:r>
            <a:br>
              <a:rPr lang="en-US" dirty="0"/>
            </a:br>
            <a:r>
              <a:rPr lang="en-US" dirty="0">
                <a:hlinkClick r:id="rId4"/>
              </a:rPr>
              <a:t>https://github.com/Open-Source-Compliance/package-analysis</a:t>
            </a:r>
            <a:br>
              <a:rPr lang="en-US" dirty="0"/>
            </a:br>
            <a:br>
              <a:rPr lang="en-US" dirty="0"/>
            </a:br>
            <a:r>
              <a:rPr lang="en-US" dirty="0"/>
              <a:t>Compliance artifacts for more than 100 packages are already available and SPDX is supported: </a:t>
            </a:r>
            <a:r>
              <a:rPr lang="en-US" dirty="0">
                <a:hlinkClick r:id="rId5"/>
              </a:rPr>
              <a:t>https://www.osselot.org/index.php?s=data&amp;action=gotoplot</a:t>
            </a:r>
            <a:r>
              <a:rPr lang="en-US" dirty="0"/>
              <a:t> </a:t>
            </a:r>
            <a:endParaRPr dirty="0"/>
          </a:p>
        </p:txBody>
      </p:sp>
      <p:pic>
        <p:nvPicPr>
          <p:cNvPr id="4" name="Graphic 3">
            <a:extLst>
              <a:ext uri="{FF2B5EF4-FFF2-40B4-BE49-F238E27FC236}">
                <a16:creationId xmlns:a16="http://schemas.microsoft.com/office/drawing/2014/main" id="{69E92652-F203-9934-E021-AA09BC583F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43700" y="1937178"/>
            <a:ext cx="1993900" cy="863600"/>
          </a:xfrm>
          <a:prstGeom prst="rect">
            <a:avLst/>
          </a:prstGeom>
        </p:spPr>
      </p:pic>
    </p:spTree>
    <p:extLst>
      <p:ext uri="{BB962C8B-B14F-4D97-AF65-F5344CB8AC3E}">
        <p14:creationId xmlns:p14="http://schemas.microsoft.com/office/powerpoint/2010/main" val="29931781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License Compliance Spec</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[Improvement] Should we revisit contribution - pointers to elsewhere or more than generic policy request?</a:t>
            </a:r>
            <a:br>
              <a:rPr lang="en-US" dirty="0"/>
            </a:br>
            <a:r>
              <a:rPr lang="en-US" dirty="0">
                <a:hlinkClick r:id="rId3"/>
              </a:rPr>
              <a:t>https://github.com/OpenChain-Project/License-Compliance-Specification/issues/62</a:t>
            </a:r>
            <a:endParaRPr lang="en-US" dirty="0"/>
          </a:p>
          <a:p>
            <a:pPr marL="0" lvl="0" indent="0" algn="l" rtl="0">
              <a:spcBef>
                <a:spcPts val="0"/>
              </a:spcBef>
              <a:spcAft>
                <a:spcPts val="1200"/>
              </a:spcAft>
              <a:buNone/>
            </a:pPr>
            <a:r>
              <a:rPr lang="en-US" dirty="0"/>
              <a:t>[Improvement] Revisit Definitions 2.4 - Open Source </a:t>
            </a:r>
            <a:br>
              <a:rPr lang="en-US" dirty="0"/>
            </a:br>
            <a:r>
              <a:rPr lang="en-US" dirty="0">
                <a:hlinkClick r:id="rId4"/>
              </a:rPr>
              <a:t>https://github.com/OpenChain-Project/License-Compliance-Specification/issues/63</a:t>
            </a:r>
            <a:r>
              <a:rPr lang="en-US" dirty="0"/>
              <a:t> </a:t>
            </a:r>
          </a:p>
        </p:txBody>
      </p:sp>
    </p:spTree>
    <p:extLst>
      <p:ext uri="{BB962C8B-B14F-4D97-AF65-F5344CB8AC3E}">
        <p14:creationId xmlns:p14="http://schemas.microsoft.com/office/powerpoint/2010/main" val="154965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Security Assurance Spec</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[Improvement] Revisit Definitions 2.7 - Open Source</a:t>
            </a:r>
            <a:br>
              <a:rPr lang="en-US" dirty="0"/>
            </a:br>
            <a:r>
              <a:rPr lang="en-US" dirty="0">
                <a:hlinkClick r:id="rId3"/>
              </a:rPr>
              <a:t>https://github.com/OpenChain-Project/Security-Assurance-Specification/issues/20</a:t>
            </a:r>
            <a:r>
              <a:rPr lang="en-US" dirty="0"/>
              <a:t> </a:t>
            </a:r>
            <a:endParaRPr dirty="0"/>
          </a:p>
        </p:txBody>
      </p:sp>
    </p:spTree>
    <p:extLst>
      <p:ext uri="{BB962C8B-B14F-4D97-AF65-F5344CB8AC3E}">
        <p14:creationId xmlns:p14="http://schemas.microsoft.com/office/powerpoint/2010/main" val="2760190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Update on Current Status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And next steps</a:t>
            </a:r>
            <a:endParaRPr dirty="0"/>
          </a:p>
        </p:txBody>
      </p:sp>
    </p:spTree>
    <p:extLst>
      <p:ext uri="{BB962C8B-B14F-4D97-AF65-F5344CB8AC3E}">
        <p14:creationId xmlns:p14="http://schemas.microsoft.com/office/powerpoint/2010/main" val="3162429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20000"/>
          </a:bodyPr>
          <a:lstStyle/>
          <a:p>
            <a:pPr algn="l">
              <a:lnSpc>
                <a:spcPct val="120000"/>
              </a:lnSpc>
              <a:buFont typeface="+mj-lt"/>
              <a:buAutoNum type="arabicPeriod"/>
            </a:pPr>
            <a:r>
              <a:rPr lang="en-US" dirty="0">
                <a:solidFill>
                  <a:srgbClr val="3C4043"/>
                </a:solidFill>
                <a:effectLst/>
                <a:latin typeface="Open Sans Medium" pitchFamily="2" charset="0"/>
                <a:cs typeface="Arial Narrow" panose="020B0604020202020204" pitchFamily="34" charset="0"/>
              </a:rPr>
              <a:t>Introductions </a:t>
            </a:r>
          </a:p>
          <a:p>
            <a:pPr algn="l">
              <a:lnSpc>
                <a:spcPct val="120000"/>
              </a:lnSpc>
              <a:buFont typeface="+mj-lt"/>
              <a:buAutoNum type="arabicPeriod"/>
            </a:pPr>
            <a:r>
              <a:rPr lang="en-US" dirty="0">
                <a:solidFill>
                  <a:srgbClr val="3C4043"/>
                </a:solidFill>
                <a:effectLst/>
                <a:latin typeface="Open Sans Medium" pitchFamily="2" charset="0"/>
                <a:cs typeface="Arial Narrow" panose="020B0604020202020204" pitchFamily="34" charset="0"/>
              </a:rPr>
              <a:t>Specification (our process standards) news </a:t>
            </a:r>
          </a:p>
          <a:p>
            <a:pPr algn="l">
              <a:lnSpc>
                <a:spcPct val="120000"/>
              </a:lnSpc>
              <a:buFont typeface="+mj-lt"/>
              <a:buAutoNum type="arabicPeriod"/>
            </a:pPr>
            <a:r>
              <a:rPr lang="en-US" dirty="0">
                <a:solidFill>
                  <a:srgbClr val="3C4043"/>
                </a:solidFill>
                <a:effectLst/>
                <a:latin typeface="Open Sans Medium" pitchFamily="2" charset="0"/>
                <a:cs typeface="Arial Narrow" panose="020B0604020202020204" pitchFamily="34" charset="0"/>
              </a:rPr>
              <a:t>SBOM news</a:t>
            </a:r>
          </a:p>
          <a:p>
            <a:pPr algn="l">
              <a:lnSpc>
                <a:spcPct val="120000"/>
              </a:lnSpc>
              <a:buFont typeface="+mj-lt"/>
              <a:buAutoNum type="arabicPeriod"/>
            </a:pPr>
            <a:r>
              <a:rPr lang="en-US" dirty="0">
                <a:solidFill>
                  <a:srgbClr val="3C4043"/>
                </a:solidFill>
                <a:effectLst/>
                <a:latin typeface="Open Sans Medium" pitchFamily="2" charset="0"/>
                <a:cs typeface="Arial Narrow" panose="020B0604020202020204" pitchFamily="34" charset="0"/>
              </a:rPr>
              <a:t>Security News</a:t>
            </a:r>
          </a:p>
          <a:p>
            <a:pPr algn="l">
              <a:lnSpc>
                <a:spcPct val="120000"/>
              </a:lnSpc>
              <a:buFont typeface="+mj-lt"/>
              <a:buAutoNum type="arabicPeriod"/>
            </a:pPr>
            <a:r>
              <a:rPr lang="en-US" dirty="0">
                <a:solidFill>
                  <a:srgbClr val="3C4043"/>
                </a:solidFill>
                <a:effectLst/>
                <a:latin typeface="Open Sans Medium" pitchFamily="2" charset="0"/>
                <a:cs typeface="Arial Narrow" panose="020B0604020202020204" pitchFamily="34" charset="0"/>
              </a:rPr>
              <a:t>OSPO news</a:t>
            </a:r>
          </a:p>
          <a:p>
            <a:pPr algn="l">
              <a:lnSpc>
                <a:spcPct val="120000"/>
              </a:lnSpc>
              <a:buFont typeface="+mj-lt"/>
              <a:buAutoNum type="arabicPeriod"/>
            </a:pPr>
            <a:r>
              <a:rPr lang="en-US" dirty="0">
                <a:solidFill>
                  <a:srgbClr val="3C4043"/>
                </a:solidFill>
                <a:effectLst/>
                <a:latin typeface="Open Sans Medium" pitchFamily="2" charset="0"/>
                <a:cs typeface="Arial Narrow" panose="020B0604020202020204" pitchFamily="34" charset="0"/>
              </a:rPr>
              <a:t>Automation news </a:t>
            </a:r>
          </a:p>
          <a:p>
            <a:pPr algn="l">
              <a:lnSpc>
                <a:spcPct val="120000"/>
              </a:lnSpc>
              <a:buFont typeface="+mj-lt"/>
              <a:buAutoNum type="arabicPeriod"/>
            </a:pPr>
            <a:r>
              <a:rPr lang="en-US" dirty="0">
                <a:solidFill>
                  <a:srgbClr val="3C4043"/>
                </a:solidFill>
                <a:effectLst/>
                <a:latin typeface="Open Sans Medium" pitchFamily="2" charset="0"/>
                <a:cs typeface="Arial Narrow" panose="020B0604020202020204" pitchFamily="34" charset="0"/>
              </a:rPr>
              <a:t>Community feedback and comments - issues for standards and core supporting material</a:t>
            </a:r>
          </a:p>
          <a:p>
            <a:pPr algn="l">
              <a:lnSpc>
                <a:spcPct val="120000"/>
              </a:lnSpc>
              <a:buFont typeface="+mj-lt"/>
              <a:buAutoNum type="arabicPeriod"/>
            </a:pPr>
            <a:r>
              <a:rPr lang="en-US" dirty="0">
                <a:solidFill>
                  <a:srgbClr val="3C4043"/>
                </a:solidFill>
                <a:effectLst/>
                <a:latin typeface="Open Sans Medium" pitchFamily="2" charset="0"/>
                <a:cs typeface="Arial Narrow" panose="020B0604020202020204" pitchFamily="34" charset="0"/>
              </a:rPr>
              <a:t>Community feedback and comments - issues for reference and supporting material</a:t>
            </a:r>
          </a:p>
          <a:p>
            <a:pPr algn="l">
              <a:lnSpc>
                <a:spcPct val="120000"/>
              </a:lnSpc>
              <a:buFont typeface="+mj-lt"/>
              <a:buAutoNum type="arabicPeriod"/>
            </a:pPr>
            <a:r>
              <a:rPr lang="en-US" dirty="0">
                <a:solidFill>
                  <a:srgbClr val="3C4043"/>
                </a:solidFill>
                <a:effectLst/>
                <a:latin typeface="Open Sans Medium" pitchFamily="2" charset="0"/>
                <a:cs typeface="Arial Narrow" panose="020B0604020202020204" pitchFamily="34" charset="0"/>
              </a:rPr>
              <a:t>Any other business</a:t>
            </a:r>
          </a:p>
          <a:p>
            <a:pPr algn="l">
              <a:lnSpc>
                <a:spcPct val="120000"/>
              </a:lnSpc>
              <a:buFont typeface="+mj-lt"/>
              <a:buAutoNum type="arabicPeriod"/>
            </a:pPr>
            <a:r>
              <a:rPr lang="en-US" dirty="0">
                <a:solidFill>
                  <a:srgbClr val="3C4043"/>
                </a:solidFill>
                <a:effectLst/>
                <a:latin typeface="Open Sans Medium" pitchFamily="2" charset="0"/>
                <a:cs typeface="Arial Narrow" panose="020B0604020202020204" pitchFamily="34" charset="0"/>
              </a:rPr>
              <a:t>Close of meeting</a:t>
            </a:r>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Introductions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news</a:t>
            </a:r>
            <a:endParaRPr dirty="0"/>
          </a:p>
        </p:txBody>
      </p:sp>
    </p:spTree>
    <p:extLst>
      <p:ext uri="{BB962C8B-B14F-4D97-AF65-F5344CB8AC3E}">
        <p14:creationId xmlns:p14="http://schemas.microsoft.com/office/powerpoint/2010/main" val="2058661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Global Support Announcements: Security Spec</a:t>
            </a:r>
            <a:endParaRPr dirty="0"/>
          </a:p>
        </p:txBody>
      </p:sp>
      <p:sp>
        <p:nvSpPr>
          <p:cNvPr id="158" name="Google Shape;158;p25"/>
          <p:cNvSpPr txBox="1">
            <a:spLocks noGrp="1"/>
          </p:cNvSpPr>
          <p:nvPr>
            <p:ph type="body" idx="1"/>
          </p:nvPr>
        </p:nvSpPr>
        <p:spPr>
          <a:xfrm>
            <a:off x="280350" y="3156668"/>
            <a:ext cx="8520600" cy="1448782"/>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sz="1400" dirty="0"/>
              <a:t>Six partner organizations have announced services to support adoption of the OpenChain Security Assurance Specification 1.1. Three of these organizations are OpenChain Project official third-party certifiers, and all of these companies provide onboarding, adoption and review services across the global supply chain.</a:t>
            </a:r>
            <a:br>
              <a:rPr lang="en-US" sz="1400" dirty="0"/>
            </a:br>
            <a:r>
              <a:rPr lang="en-US" sz="1200" dirty="0">
                <a:hlinkClick r:id="rId3"/>
              </a:rPr>
              <a:t>https://</a:t>
            </a:r>
            <a:r>
              <a:rPr lang="en-US" sz="1200" dirty="0" err="1">
                <a:hlinkClick r:id="rId3"/>
              </a:rPr>
              <a:t>www.openchainproject.org</a:t>
            </a:r>
            <a:r>
              <a:rPr lang="en-US" sz="1200" dirty="0">
                <a:hlinkClick r:id="rId3"/>
              </a:rPr>
              <a:t>/news/2022/12/14/security-assurance-global-support</a:t>
            </a:r>
            <a:endParaRPr sz="1200" dirty="0"/>
          </a:p>
        </p:txBody>
      </p:sp>
      <p:pic>
        <p:nvPicPr>
          <p:cNvPr id="3" name="Picture 2" descr="Logo, company name&#10;&#10;Description automatically generated">
            <a:extLst>
              <a:ext uri="{FF2B5EF4-FFF2-40B4-BE49-F238E27FC236}">
                <a16:creationId xmlns:a16="http://schemas.microsoft.com/office/drawing/2014/main" id="{34A59255-06A9-E75B-149F-A9074A9A51B3}"/>
              </a:ext>
            </a:extLst>
          </p:cNvPr>
          <p:cNvPicPr>
            <a:picLocks noChangeAspect="1"/>
          </p:cNvPicPr>
          <p:nvPr/>
        </p:nvPicPr>
        <p:blipFill>
          <a:blip r:embed="rId4"/>
          <a:stretch>
            <a:fillRect/>
          </a:stretch>
        </p:blipFill>
        <p:spPr>
          <a:xfrm>
            <a:off x="2451500" y="1055302"/>
            <a:ext cx="4178300" cy="2000250"/>
          </a:xfrm>
          <a:prstGeom prst="rect">
            <a:avLst/>
          </a:prstGeom>
        </p:spPr>
      </p:pic>
    </p:spTree>
    <p:extLst>
      <p:ext uri="{BB962C8B-B14F-4D97-AF65-F5344CB8AC3E}">
        <p14:creationId xmlns:p14="http://schemas.microsoft.com/office/powerpoint/2010/main" val="289613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First Security Assurance Spec Conformance</a:t>
            </a:r>
            <a:endParaRPr dirty="0"/>
          </a:p>
        </p:txBody>
      </p:sp>
      <p:sp>
        <p:nvSpPr>
          <p:cNvPr id="158" name="Google Shape;158;p25"/>
          <p:cNvSpPr txBox="1">
            <a:spLocks noGrp="1"/>
          </p:cNvSpPr>
          <p:nvPr>
            <p:ph type="body" idx="1"/>
          </p:nvPr>
        </p:nvSpPr>
        <p:spPr>
          <a:xfrm>
            <a:off x="311700" y="2822712"/>
            <a:ext cx="8520600" cy="1534087"/>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Interneuron completed their self-certification in collaboration with Source Code Control on the 20</a:t>
            </a:r>
            <a:r>
              <a:rPr lang="en-US" baseline="30000" dirty="0"/>
              <a:t>th</a:t>
            </a:r>
            <a:r>
              <a:rPr lang="en-US" dirty="0"/>
              <a:t> of December 2022, and we are announcing their conformant program today:</a:t>
            </a:r>
            <a:br>
              <a:rPr lang="en-US" dirty="0"/>
            </a:br>
            <a:r>
              <a:rPr lang="en-US" sz="1200" dirty="0">
                <a:hlinkClick r:id="rId3"/>
              </a:rPr>
              <a:t>https://</a:t>
            </a:r>
            <a:r>
              <a:rPr lang="en-US" sz="1200" dirty="0" err="1">
                <a:hlinkClick r:id="rId3"/>
              </a:rPr>
              <a:t>www.openchainproject.org</a:t>
            </a:r>
            <a:r>
              <a:rPr lang="en-US" sz="1200" dirty="0">
                <a:hlinkClick r:id="rId3"/>
              </a:rPr>
              <a:t>/featured/2023/01/03/interneuron-security-assurance-conformance</a:t>
            </a:r>
            <a:endParaRPr sz="1200" dirty="0"/>
          </a:p>
        </p:txBody>
      </p:sp>
      <p:pic>
        <p:nvPicPr>
          <p:cNvPr id="3" name="Picture 2" descr="Logo, company name&#10;&#10;Description automatically generated">
            <a:extLst>
              <a:ext uri="{FF2B5EF4-FFF2-40B4-BE49-F238E27FC236}">
                <a16:creationId xmlns:a16="http://schemas.microsoft.com/office/drawing/2014/main" id="{11D61B0C-F0C4-05A4-2A9D-08F9D255956D}"/>
              </a:ext>
            </a:extLst>
          </p:cNvPr>
          <p:cNvPicPr>
            <a:picLocks noChangeAspect="1"/>
          </p:cNvPicPr>
          <p:nvPr/>
        </p:nvPicPr>
        <p:blipFill>
          <a:blip r:embed="rId4"/>
          <a:stretch>
            <a:fillRect/>
          </a:stretch>
        </p:blipFill>
        <p:spPr>
          <a:xfrm>
            <a:off x="1320800" y="1148157"/>
            <a:ext cx="6502400" cy="1473200"/>
          </a:xfrm>
          <a:prstGeom prst="rect">
            <a:avLst/>
          </a:prstGeom>
        </p:spPr>
      </p:pic>
    </p:spTree>
    <p:extLst>
      <p:ext uri="{BB962C8B-B14F-4D97-AF65-F5344CB8AC3E}">
        <p14:creationId xmlns:p14="http://schemas.microsoft.com/office/powerpoint/2010/main" val="4191606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Last Security Spec Item</a:t>
            </a:r>
            <a:endParaRPr dirty="0"/>
          </a:p>
        </p:txBody>
      </p:sp>
      <p:sp>
        <p:nvSpPr>
          <p:cNvPr id="158" name="Google Shape;158;p25"/>
          <p:cNvSpPr txBox="1">
            <a:spLocks noGrp="1"/>
          </p:cNvSpPr>
          <p:nvPr>
            <p:ph type="body" idx="1"/>
          </p:nvPr>
        </p:nvSpPr>
        <p:spPr>
          <a:xfrm>
            <a:off x="280350" y="2484220"/>
            <a:ext cx="8520600" cy="212123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We handed the OpenChain Security Assurance Specification 1.1 over to Joint Development Foundation (JDF) in Q4 2022.</a:t>
            </a:r>
          </a:p>
          <a:p>
            <a:pPr marL="0" lvl="0" indent="0" algn="l" rtl="0">
              <a:spcBef>
                <a:spcPts val="0"/>
              </a:spcBef>
              <a:spcAft>
                <a:spcPts val="1200"/>
              </a:spcAft>
              <a:buNone/>
            </a:pPr>
            <a:r>
              <a:rPr lang="en-US" dirty="0"/>
              <a:t>It will be guided through the ISO/IEC JTC-1 PAS Transposition Process by JDF.</a:t>
            </a:r>
          </a:p>
          <a:p>
            <a:pPr marL="0" lvl="0" indent="0" algn="l" rtl="0">
              <a:spcBef>
                <a:spcPts val="0"/>
              </a:spcBef>
              <a:spcAft>
                <a:spcPts val="1200"/>
              </a:spcAft>
              <a:buNone/>
            </a:pPr>
            <a:r>
              <a:rPr lang="en-US" dirty="0"/>
              <a:t>We expect to see graduation (all being well) mid-to-late 2023.</a:t>
            </a:r>
            <a:endParaRPr dirty="0"/>
          </a:p>
        </p:txBody>
      </p:sp>
      <p:pic>
        <p:nvPicPr>
          <p:cNvPr id="3" name="Picture 2" descr="A picture containing graphical user interface&#10;&#10;Description automatically generated">
            <a:extLst>
              <a:ext uri="{FF2B5EF4-FFF2-40B4-BE49-F238E27FC236}">
                <a16:creationId xmlns:a16="http://schemas.microsoft.com/office/drawing/2014/main" id="{A3E94667-D97C-4D98-9B2C-1AB0F8490381}"/>
              </a:ext>
            </a:extLst>
          </p:cNvPr>
          <p:cNvPicPr>
            <a:picLocks noChangeAspect="1"/>
          </p:cNvPicPr>
          <p:nvPr/>
        </p:nvPicPr>
        <p:blipFill>
          <a:blip r:embed="rId3"/>
          <a:stretch>
            <a:fillRect/>
          </a:stretch>
        </p:blipFill>
        <p:spPr>
          <a:xfrm>
            <a:off x="3087148" y="1266450"/>
            <a:ext cx="3091159" cy="969120"/>
          </a:xfrm>
          <a:prstGeom prst="rect">
            <a:avLst/>
          </a:prstGeom>
        </p:spPr>
      </p:pic>
    </p:spTree>
    <p:extLst>
      <p:ext uri="{BB962C8B-B14F-4D97-AF65-F5344CB8AC3E}">
        <p14:creationId xmlns:p14="http://schemas.microsoft.com/office/powerpoint/2010/main" val="4278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SBOM news</a:t>
            </a:r>
            <a:endParaRPr dirty="0"/>
          </a:p>
        </p:txBody>
      </p:sp>
    </p:spTree>
    <p:extLst>
      <p:ext uri="{BB962C8B-B14F-4D97-AF65-F5344CB8AC3E}">
        <p14:creationId xmlns:p14="http://schemas.microsoft.com/office/powerpoint/2010/main" val="423632542"/>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809</Words>
  <Application>Microsoft Macintosh PowerPoint</Application>
  <PresentationFormat>On-screen Show (16:9)</PresentationFormat>
  <Paragraphs>55</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Roboto Slab Light</vt:lpstr>
      <vt:lpstr>Roboto</vt:lpstr>
      <vt:lpstr>Arial</vt:lpstr>
      <vt:lpstr>Open Sans Medium</vt:lpstr>
      <vt:lpstr>Linux Foundation EU Theme 2023</vt:lpstr>
      <vt:lpstr>OpenChain Monthly Meeting</vt:lpstr>
      <vt:lpstr>Anti-Trust Policy Notice</vt:lpstr>
      <vt:lpstr>Regular Agenda</vt:lpstr>
      <vt:lpstr>Introductions</vt:lpstr>
      <vt:lpstr>Specification news</vt:lpstr>
      <vt:lpstr>Global Support Announcements: Security Spec</vt:lpstr>
      <vt:lpstr>First Security Assurance Spec Conformance</vt:lpstr>
      <vt:lpstr>Last Security Spec Item</vt:lpstr>
      <vt:lpstr>SBOM news</vt:lpstr>
      <vt:lpstr>SPDX Announces Updated Python Tools</vt:lpstr>
      <vt:lpstr>Security news</vt:lpstr>
      <vt:lpstr>PowerPoint Presentation</vt:lpstr>
      <vt:lpstr>OSPO news</vt:lpstr>
      <vt:lpstr>OSPOlogy.live Netherlands Coming Up</vt:lpstr>
      <vt:lpstr>Automation news</vt:lpstr>
      <vt:lpstr>OpenChain Automation Work Group</vt:lpstr>
      <vt:lpstr>OSSelot - The Open Source Curation Database</vt:lpstr>
      <vt:lpstr>Work on standards and core material</vt:lpstr>
      <vt:lpstr>License Compliance Spec</vt:lpstr>
      <vt:lpstr>Security Assurance Spec</vt:lpstr>
      <vt:lpstr>Work on reference and supporting material</vt:lpstr>
      <vt:lpstr>Update on Current Status</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6</cp:revision>
  <dcterms:modified xsi:type="dcterms:W3CDTF">2023-01-05T04:49:07Z</dcterms:modified>
</cp:coreProperties>
</file>