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3"/>
  </p:notesMasterIdLst>
  <p:sldIdLst>
    <p:sldId id="257" r:id="rId2"/>
    <p:sldId id="269" r:id="rId3"/>
    <p:sldId id="270" r:id="rId4"/>
    <p:sldId id="271" r:id="rId5"/>
    <p:sldId id="473" r:id="rId6"/>
    <p:sldId id="468" r:id="rId7"/>
    <p:sldId id="405" r:id="rId8"/>
    <p:sldId id="470" r:id="rId9"/>
    <p:sldId id="486" r:id="rId10"/>
    <p:sldId id="487" r:id="rId11"/>
    <p:sldId id="493" r:id="rId12"/>
    <p:sldId id="272" r:id="rId13"/>
    <p:sldId id="281" r:id="rId14"/>
    <p:sldId id="275" r:id="rId15"/>
    <p:sldId id="489" r:id="rId16"/>
    <p:sldId id="492" r:id="rId17"/>
    <p:sldId id="490" r:id="rId18"/>
    <p:sldId id="491" r:id="rId19"/>
    <p:sldId id="278" r:id="rId20"/>
    <p:sldId id="279" r:id="rId21"/>
    <p:sldId id="26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87"/>
    <p:restoredTop sz="94694"/>
  </p:normalViewPr>
  <p:slideViewPr>
    <p:cSldViewPr snapToGrid="0">
      <p:cViewPr varScale="1">
        <p:scale>
          <a:sx n="161" d="100"/>
          <a:sy n="161" d="100"/>
        </p:scale>
        <p:origin x="888"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708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47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2838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8384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18: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We have a growing number of global third party certifiers available.</a:t>
            </a:r>
          </a:p>
        </p:txBody>
      </p:sp>
      <p:sp>
        <p:nvSpPr>
          <p:cNvPr id="283" name="Google Shape;283;p18: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62666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We work with LF Training to help make education easier around open source process management.</a:t>
            </a:r>
            <a:endParaRPr sz="1200" b="0" i="0" u="none" strike="noStrike" cap="none" dirty="0">
              <a:solidFill>
                <a:schemeClr val="dk1"/>
              </a:solidFill>
              <a:latin typeface="Calibri"/>
              <a:ea typeface="Calibri"/>
              <a:cs typeface="Calibri"/>
              <a:sym typeface="Calibri"/>
            </a:endParaRPr>
          </a:p>
        </p:txBody>
      </p:sp>
      <p:sp>
        <p:nvSpPr>
          <p:cNvPr id="176" name="Shape 1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4762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latin typeface="Calibri"/>
                <a:ea typeface="Calibri"/>
                <a:cs typeface="Calibri"/>
                <a:sym typeface="Calibri"/>
              </a:rPr>
              <a:t>These resources make a real difference to companies</a:t>
            </a:r>
            <a:endParaRPr sz="1200" b="0" i="0" u="none" strike="noStrike" cap="none" dirty="0">
              <a:solidFill>
                <a:schemeClr val="dk1"/>
              </a:solidFill>
              <a:latin typeface="Calibri"/>
              <a:ea typeface="Calibri"/>
              <a:cs typeface="Calibri"/>
              <a:sym typeface="Calibri"/>
            </a:endParaRPr>
          </a:p>
        </p:txBody>
      </p:sp>
      <p:sp>
        <p:nvSpPr>
          <p:cNvPr id="176" name="Shape 176"/>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05357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7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sp>
        <p:nvSpPr>
          <p:cNvPr id="16" name="Google Shape;16;p3"/>
          <p:cNvSpPr txBox="1">
            <a:spLocks noGrp="1"/>
          </p:cNvSpPr>
          <p:nvPr>
            <p:ph type="sldNum" idx="12"/>
          </p:nvPr>
        </p:nvSpPr>
        <p:spPr>
          <a:xfrm>
            <a:off x="8868254" y="4937760"/>
            <a:ext cx="275700" cy="2058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800" b="0" i="0" u="none" strike="noStrike" cap="none">
                <a:solidFill>
                  <a:srgbClr val="2F2F2F"/>
                </a:solidFill>
                <a:latin typeface="Calibri" panose="020F0502020204030204" pitchFamily="34" charset="0"/>
                <a:ea typeface="Calibri" panose="020F0502020204030204" pitchFamily="34" charset="0"/>
                <a:cs typeface="Calibri" panose="020F0502020204030204" pitchFamily="34" charset="0"/>
                <a:sym typeface="Gill Sans"/>
              </a:defRPr>
            </a:lvl1pPr>
            <a:lvl2pPr marL="0" marR="0" lvl="1" indent="0" algn="r" rtl="0">
              <a:spcBef>
                <a:spcPts val="0"/>
              </a:spcBef>
              <a:buNone/>
              <a:defRPr sz="800" b="0" i="0" u="none" strike="noStrike" cap="none">
                <a:solidFill>
                  <a:srgbClr val="2F2F2F"/>
                </a:solidFill>
                <a:latin typeface="Gill Sans"/>
                <a:ea typeface="Gill Sans"/>
                <a:cs typeface="Gill Sans"/>
                <a:sym typeface="Gill Sans"/>
              </a:defRPr>
            </a:lvl2pPr>
            <a:lvl3pPr marL="0" marR="0" lvl="2" indent="0" algn="r" rtl="0">
              <a:spcBef>
                <a:spcPts val="0"/>
              </a:spcBef>
              <a:buNone/>
              <a:defRPr sz="800" b="0" i="0" u="none" strike="noStrike" cap="none">
                <a:solidFill>
                  <a:srgbClr val="2F2F2F"/>
                </a:solidFill>
                <a:latin typeface="Gill Sans"/>
                <a:ea typeface="Gill Sans"/>
                <a:cs typeface="Gill Sans"/>
                <a:sym typeface="Gill Sans"/>
              </a:defRPr>
            </a:lvl3pPr>
            <a:lvl4pPr marL="0" marR="0" lvl="3" indent="0" algn="r" rtl="0">
              <a:spcBef>
                <a:spcPts val="0"/>
              </a:spcBef>
              <a:buNone/>
              <a:defRPr sz="800" b="0" i="0" u="none" strike="noStrike" cap="none">
                <a:solidFill>
                  <a:srgbClr val="2F2F2F"/>
                </a:solidFill>
                <a:latin typeface="Gill Sans"/>
                <a:ea typeface="Gill Sans"/>
                <a:cs typeface="Gill Sans"/>
                <a:sym typeface="Gill Sans"/>
              </a:defRPr>
            </a:lvl4pPr>
            <a:lvl5pPr marL="0" marR="0" lvl="4" indent="0" algn="r" rtl="0">
              <a:spcBef>
                <a:spcPts val="0"/>
              </a:spcBef>
              <a:buNone/>
              <a:defRPr sz="800" b="0" i="0" u="none" strike="noStrike" cap="none">
                <a:solidFill>
                  <a:srgbClr val="2F2F2F"/>
                </a:solidFill>
                <a:latin typeface="Gill Sans"/>
                <a:ea typeface="Gill Sans"/>
                <a:cs typeface="Gill Sans"/>
                <a:sym typeface="Gill Sans"/>
              </a:defRPr>
            </a:lvl5pPr>
            <a:lvl6pPr marL="0" marR="0" lvl="5" indent="0" algn="r" rtl="0">
              <a:spcBef>
                <a:spcPts val="0"/>
              </a:spcBef>
              <a:buNone/>
              <a:defRPr sz="800" b="0" i="0" u="none" strike="noStrike" cap="none">
                <a:solidFill>
                  <a:srgbClr val="2F2F2F"/>
                </a:solidFill>
                <a:latin typeface="Gill Sans"/>
                <a:ea typeface="Gill Sans"/>
                <a:cs typeface="Gill Sans"/>
                <a:sym typeface="Gill Sans"/>
              </a:defRPr>
            </a:lvl6pPr>
            <a:lvl7pPr marL="0" marR="0" lvl="6" indent="0" algn="r" rtl="0">
              <a:spcBef>
                <a:spcPts val="0"/>
              </a:spcBef>
              <a:buNone/>
              <a:defRPr sz="800" b="0" i="0" u="none" strike="noStrike" cap="none">
                <a:solidFill>
                  <a:srgbClr val="2F2F2F"/>
                </a:solidFill>
                <a:latin typeface="Gill Sans"/>
                <a:ea typeface="Gill Sans"/>
                <a:cs typeface="Gill Sans"/>
                <a:sym typeface="Gill Sans"/>
              </a:defRPr>
            </a:lvl7pPr>
            <a:lvl8pPr marL="0" marR="0" lvl="7" indent="0" algn="r" rtl="0">
              <a:spcBef>
                <a:spcPts val="0"/>
              </a:spcBef>
              <a:buNone/>
              <a:defRPr sz="800" b="0" i="0" u="none" strike="noStrike" cap="none">
                <a:solidFill>
                  <a:srgbClr val="2F2F2F"/>
                </a:solidFill>
                <a:latin typeface="Gill Sans"/>
                <a:ea typeface="Gill Sans"/>
                <a:cs typeface="Gill Sans"/>
                <a:sym typeface="Gill Sans"/>
              </a:defRPr>
            </a:lvl8pPr>
            <a:lvl9pPr marL="0" marR="0" lvl="8" indent="0" algn="r" rtl="0">
              <a:spcBef>
                <a:spcPts val="0"/>
              </a:spcBef>
              <a:buNone/>
              <a:defRPr sz="800" b="0" i="0" u="none" strike="noStrike" cap="none">
                <a:solidFill>
                  <a:srgbClr val="2F2F2F"/>
                </a:solidFill>
                <a:latin typeface="Gill Sans"/>
                <a:ea typeface="Gill Sans"/>
                <a:cs typeface="Gill Sans"/>
                <a:sym typeface="Gill Sans"/>
              </a:defRPr>
            </a:lvl9pPr>
          </a:lstStyle>
          <a:p>
            <a:fld id="{00000000-1234-1234-1234-123412341234}" type="slidenum">
              <a:rPr lang="en" smtClean="0"/>
              <a:pPr/>
              <a:t>‹#›</a:t>
            </a:fld>
            <a:endParaRPr lang="en" dirty="0"/>
          </a:p>
        </p:txBody>
      </p:sp>
      <p:cxnSp>
        <p:nvCxnSpPr>
          <p:cNvPr id="18" name="Google Shape;18;p3"/>
          <p:cNvCxnSpPr/>
          <p:nvPr/>
        </p:nvCxnSpPr>
        <p:spPr>
          <a:xfrm>
            <a:off x="158225" y="179819"/>
            <a:ext cx="0" cy="4766400"/>
          </a:xfrm>
          <a:prstGeom prst="straightConnector1">
            <a:avLst/>
          </a:prstGeom>
          <a:noFill/>
          <a:ln w="9525" cap="flat" cmpd="sng">
            <a:solidFill>
              <a:srgbClr val="168FDF"/>
            </a:solidFill>
            <a:prstDash val="solid"/>
            <a:miter lim="8000"/>
            <a:headEnd type="none" w="sm" len="sm"/>
            <a:tailEnd type="none" w="sm" len="sm"/>
          </a:ln>
        </p:spPr>
      </p:cxn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spTree>
    <p:extLst>
      <p:ext uri="{BB962C8B-B14F-4D97-AF65-F5344CB8AC3E}">
        <p14:creationId xmlns:p14="http://schemas.microsoft.com/office/powerpoint/2010/main" val="280027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Light">
  <p:cSld name="Section Header Light">
    <p:bg>
      <p:bgPr>
        <a:solidFill>
          <a:schemeClr val="lt1"/>
        </a:solidFill>
        <a:effectLst/>
      </p:bgPr>
    </p:bg>
    <p:spTree>
      <p:nvGrpSpPr>
        <p:cNvPr id="1" name="Shape 29"/>
        <p:cNvGrpSpPr/>
        <p:nvPr/>
      </p:nvGrpSpPr>
      <p:grpSpPr>
        <a:xfrm>
          <a:off x="0" y="0"/>
          <a:ext cx="0" cy="0"/>
          <a:chOff x="0" y="0"/>
          <a:chExt cx="0" cy="0"/>
        </a:xfrm>
      </p:grpSpPr>
      <p:sp>
        <p:nvSpPr>
          <p:cNvPr id="30" name="Google Shape;30;p17"/>
          <p:cNvSpPr/>
          <p:nvPr/>
        </p:nvSpPr>
        <p:spPr>
          <a:xfrm>
            <a:off x="8224223" y="-12"/>
            <a:ext cx="921900" cy="921900"/>
          </a:xfrm>
          <a:prstGeom prst="rect">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7"/>
          <p:cNvSpPr txBox="1">
            <a:spLocks noGrp="1"/>
          </p:cNvSpPr>
          <p:nvPr>
            <p:ph type="ctrTitle"/>
          </p:nvPr>
        </p:nvSpPr>
        <p:spPr>
          <a:xfrm>
            <a:off x="598100" y="1226378"/>
            <a:ext cx="5533500" cy="1894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2" name="Google Shape;32;p17"/>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3" name="Google Shape;33;p1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pic>
        <p:nvPicPr>
          <p:cNvPr id="34" name="Google Shape;34;p17"/>
          <p:cNvPicPr preferRelativeResize="0"/>
          <p:nvPr/>
        </p:nvPicPr>
        <p:blipFill rotWithShape="1">
          <a:blip r:embed="rId2">
            <a:alphaModFix/>
          </a:blip>
          <a:srcRect/>
          <a:stretch/>
        </p:blipFill>
        <p:spPr>
          <a:xfrm>
            <a:off x="703825" y="4236350"/>
            <a:ext cx="1186599" cy="390950"/>
          </a:xfrm>
          <a:prstGeom prst="rect">
            <a:avLst/>
          </a:prstGeom>
          <a:noFill/>
          <a:ln>
            <a:noFill/>
          </a:ln>
        </p:spPr>
      </p:pic>
      <p:pic>
        <p:nvPicPr>
          <p:cNvPr id="35" name="Google Shape;35;p17"/>
          <p:cNvPicPr preferRelativeResize="0"/>
          <p:nvPr/>
        </p:nvPicPr>
        <p:blipFill rotWithShape="1">
          <a:blip r:embed="rId3">
            <a:alphaModFix/>
          </a:blip>
          <a:srcRect/>
          <a:stretch/>
        </p:blipFill>
        <p:spPr>
          <a:xfrm>
            <a:off x="2335717" y="4137309"/>
            <a:ext cx="1029133" cy="589032"/>
          </a:xfrm>
          <a:prstGeom prst="rect">
            <a:avLst/>
          </a:prstGeom>
          <a:noFill/>
          <a:ln>
            <a:noFill/>
          </a:ln>
        </p:spPr>
      </p:pic>
      <p:pic>
        <p:nvPicPr>
          <p:cNvPr id="36" name="Google Shape;36;p17"/>
          <p:cNvPicPr preferRelativeResize="0"/>
          <p:nvPr/>
        </p:nvPicPr>
        <p:blipFill rotWithShape="1">
          <a:blip r:embed="rId4">
            <a:alphaModFix/>
          </a:blip>
          <a:srcRect/>
          <a:stretch/>
        </p:blipFill>
        <p:spPr>
          <a:xfrm>
            <a:off x="5572981" y="3566823"/>
            <a:ext cx="2641600" cy="1409700"/>
          </a:xfrm>
          <a:prstGeom prst="rect">
            <a:avLst/>
          </a:prstGeom>
          <a:noFill/>
          <a:ln>
            <a:noFill/>
          </a:ln>
        </p:spPr>
      </p:pic>
    </p:spTree>
    <p:extLst>
      <p:ext uri="{BB962C8B-B14F-4D97-AF65-F5344CB8AC3E}">
        <p14:creationId xmlns:p14="http://schemas.microsoft.com/office/powerpoint/2010/main" val="96318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openchainproject.org/automation/2023/02/07/automation-case-study-7"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document/d/1PsUhUQ_L-lNymD9p613zP0_MiT1Boag68TP3aiwZ4R8"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2"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4"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2023-02-21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C585-FD25-89E4-A1D8-AF9F8C50BC4F}"/>
              </a:ext>
            </a:extLst>
          </p:cNvPr>
          <p:cNvSpPr>
            <a:spLocks noGrp="1"/>
          </p:cNvSpPr>
          <p:nvPr>
            <p:ph type="ctrTitle"/>
          </p:nvPr>
        </p:nvSpPr>
        <p:spPr>
          <a:xfrm>
            <a:off x="1189387" y="2036504"/>
            <a:ext cx="6765226" cy="794928"/>
          </a:xfrm>
        </p:spPr>
        <p:txBody>
          <a:bodyPr>
            <a:normAutofit fontScale="90000"/>
          </a:bodyPr>
          <a:lstStyle/>
          <a:p>
            <a:pPr algn="ctr"/>
            <a:r>
              <a:rPr lang="en-US" dirty="0"/>
              <a:t>Execution Looks Solid</a:t>
            </a:r>
          </a:p>
        </p:txBody>
      </p:sp>
    </p:spTree>
    <p:extLst>
      <p:ext uri="{BB962C8B-B14F-4D97-AF65-F5344CB8AC3E}">
        <p14:creationId xmlns:p14="http://schemas.microsoft.com/office/powerpoint/2010/main" val="2407697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F1FD-7668-62C2-0632-1A776EAC63A4}"/>
              </a:ext>
            </a:extLst>
          </p:cNvPr>
          <p:cNvSpPr>
            <a:spLocks noGrp="1"/>
          </p:cNvSpPr>
          <p:nvPr>
            <p:ph type="title"/>
          </p:nvPr>
        </p:nvSpPr>
        <p:spPr/>
        <p:txBody>
          <a:bodyPr>
            <a:normAutofit fontScale="90000"/>
          </a:bodyPr>
          <a:lstStyle/>
          <a:p>
            <a:r>
              <a:rPr lang="en-US" dirty="0"/>
              <a:t>Cool New Webinar</a:t>
            </a:r>
          </a:p>
        </p:txBody>
      </p:sp>
      <p:sp>
        <p:nvSpPr>
          <p:cNvPr id="3" name="Text Placeholder 2">
            <a:extLst>
              <a:ext uri="{FF2B5EF4-FFF2-40B4-BE49-F238E27FC236}">
                <a16:creationId xmlns:a16="http://schemas.microsoft.com/office/drawing/2014/main" id="{706A3C20-5964-9912-BB1F-1D697C81D57D}"/>
              </a:ext>
            </a:extLst>
          </p:cNvPr>
          <p:cNvSpPr>
            <a:spLocks noGrp="1"/>
          </p:cNvSpPr>
          <p:nvPr>
            <p:ph type="body" idx="1"/>
          </p:nvPr>
        </p:nvSpPr>
        <p:spPr>
          <a:xfrm>
            <a:off x="280350" y="3997650"/>
            <a:ext cx="8520600" cy="607800"/>
          </a:xfrm>
        </p:spPr>
        <p:txBody>
          <a:bodyPr/>
          <a:lstStyle/>
          <a:p>
            <a:pPr marL="114300" indent="0">
              <a:buNone/>
            </a:pPr>
            <a:r>
              <a:rPr lang="en-US" dirty="0">
                <a:hlinkClick r:id="rId2"/>
              </a:rPr>
              <a:t>https://</a:t>
            </a:r>
            <a:r>
              <a:rPr lang="en-US" dirty="0" err="1">
                <a:hlinkClick r:id="rId2"/>
              </a:rPr>
              <a:t>www.openchainproject.org</a:t>
            </a:r>
            <a:r>
              <a:rPr lang="en-US" dirty="0">
                <a:hlinkClick r:id="rId2"/>
              </a:rPr>
              <a:t>/automation/2023/02/07/automation-case-study-7</a:t>
            </a:r>
            <a:endParaRPr lang="en-US" dirty="0"/>
          </a:p>
        </p:txBody>
      </p:sp>
      <p:pic>
        <p:nvPicPr>
          <p:cNvPr id="5" name="Picture 4" descr="Graphical user interface, application&#10;&#10;Description automatically generated">
            <a:extLst>
              <a:ext uri="{FF2B5EF4-FFF2-40B4-BE49-F238E27FC236}">
                <a16:creationId xmlns:a16="http://schemas.microsoft.com/office/drawing/2014/main" id="{2102FC30-E216-15F9-5A52-C82C65E8B3FC}"/>
              </a:ext>
            </a:extLst>
          </p:cNvPr>
          <p:cNvPicPr>
            <a:picLocks noChangeAspect="1"/>
          </p:cNvPicPr>
          <p:nvPr/>
        </p:nvPicPr>
        <p:blipFill>
          <a:blip r:embed="rId3"/>
          <a:stretch>
            <a:fillRect/>
          </a:stretch>
        </p:blipFill>
        <p:spPr>
          <a:xfrm>
            <a:off x="1921267" y="1017800"/>
            <a:ext cx="5301465" cy="2982074"/>
          </a:xfrm>
          <a:prstGeom prst="rect">
            <a:avLst/>
          </a:prstGeom>
        </p:spPr>
      </p:pic>
    </p:spTree>
    <p:extLst>
      <p:ext uri="{BB962C8B-B14F-4D97-AF65-F5344CB8AC3E}">
        <p14:creationId xmlns:p14="http://schemas.microsoft.com/office/powerpoint/2010/main" val="2502233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SPDX Project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b="1" dirty="0"/>
              <a:t>Successful first ever SBOM </a:t>
            </a:r>
            <a:r>
              <a:rPr lang="en-US" b="1" dirty="0" err="1"/>
              <a:t>devroom</a:t>
            </a:r>
            <a:r>
              <a:rPr lang="en-US" b="1" dirty="0"/>
              <a:t> at FOSDEM</a:t>
            </a:r>
            <a:endParaRPr lang="en-US" dirty="0"/>
          </a:p>
          <a:p>
            <a:pPr marL="0" lvl="0" indent="0" algn="l" rtl="0">
              <a:spcBef>
                <a:spcPts val="0"/>
              </a:spcBef>
              <a:spcAft>
                <a:spcPts val="1200"/>
              </a:spcAft>
              <a:buNone/>
            </a:pPr>
            <a:r>
              <a:rPr lang="en-US" dirty="0"/>
              <a:t>We had some excellent presentations from </a:t>
            </a:r>
            <a:r>
              <a:rPr lang="en-US" dirty="0" err="1"/>
              <a:t>FOSSology</a:t>
            </a:r>
            <a:r>
              <a:rPr lang="en-US" dirty="0"/>
              <a:t> and SW360, as well as other discussions, like using for SPDX for safety.   They will be posted over the next couple of weeks.</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b="1" dirty="0"/>
              <a:t>Started a good discussion of types of SBOMs</a:t>
            </a:r>
          </a:p>
          <a:p>
            <a:pPr marL="0" lvl="0" indent="0" algn="l" rtl="0">
              <a:spcBef>
                <a:spcPts val="0"/>
              </a:spcBef>
              <a:spcAft>
                <a:spcPts val="1200"/>
              </a:spcAft>
              <a:buNone/>
            </a:pPr>
            <a:r>
              <a:rPr lang="en-US" dirty="0"/>
              <a:t>Definitions worked on by group will be published soon by CISA.  Link to white paper is:</a:t>
            </a:r>
            <a:br>
              <a:rPr lang="en-US" dirty="0"/>
            </a:br>
            <a:r>
              <a:rPr lang="en-US" dirty="0">
                <a:hlinkClick r:id="rId3"/>
              </a:rPr>
              <a:t>https://</a:t>
            </a:r>
            <a:r>
              <a:rPr lang="en-US" dirty="0" err="1">
                <a:hlinkClick r:id="rId3"/>
              </a:rPr>
              <a:t>docs.google.com</a:t>
            </a:r>
            <a:r>
              <a:rPr lang="en-US" dirty="0">
                <a:hlinkClick r:id="rId3"/>
              </a:rPr>
              <a:t>/document/d/1PsUhUQ_L-lNymD9p613zP0_MiT1Boag68TP3aiwZ4R8</a:t>
            </a:r>
            <a:endParaRPr dirty="0"/>
          </a:p>
        </p:txBody>
      </p:sp>
    </p:spTree>
    <p:extLst>
      <p:ext uri="{BB962C8B-B14F-4D97-AF65-F5344CB8AC3E}">
        <p14:creationId xmlns:p14="http://schemas.microsoft.com/office/powerpoint/2010/main" val="43059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Revisit Definitions 2.7 - Open Source</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dirty="0" err="1"/>
              <a:t>Tl;dr</a:t>
            </a:r>
            <a:r>
              <a:rPr lang="en-US" dirty="0"/>
              <a:t>: there was a mismatch between licensing and security specs, with security spec having a more limited definition of open source.  It seems we will conclude with: our current approach in the licensing ISO standard appears workable for the market situation</a:t>
            </a:r>
          </a:p>
          <a:p>
            <a:pPr marL="0" lvl="0" indent="0" algn="l" rtl="0">
              <a:spcBef>
                <a:spcPts val="0"/>
              </a:spcBef>
              <a:spcAft>
                <a:spcPts val="1200"/>
              </a:spcAft>
              <a:buNone/>
            </a:pPr>
            <a:r>
              <a:rPr lang="en-US" dirty="0"/>
              <a:t>The one change should be to harmonize between Licensing and Security to this language:</a:t>
            </a:r>
          </a:p>
          <a:p>
            <a:pPr marL="0" lvl="0" indent="0" algn="l" rtl="0">
              <a:spcBef>
                <a:spcPts val="0"/>
              </a:spcBef>
              <a:spcAft>
                <a:spcPts val="1200"/>
              </a:spcAft>
              <a:buNone/>
            </a:pPr>
            <a:r>
              <a:rPr lang="en-US" dirty="0"/>
              <a:t>"software subject to one or more licenses that meet the Open Source Definition published by the Open Source Initiative (see </a:t>
            </a:r>
            <a:r>
              <a:rPr lang="en-US" dirty="0" err="1"/>
              <a:t>opensource.org</a:t>
            </a:r>
            <a:r>
              <a:rPr lang="en-US" dirty="0"/>
              <a:t>/</a:t>
            </a:r>
            <a:r>
              <a:rPr lang="en-US" dirty="0" err="1"/>
              <a:t>osd</a:t>
            </a:r>
            <a:r>
              <a:rPr lang="en-US" dirty="0"/>
              <a:t>) or the Free Software Definition published by the Free Software Foundation (see </a:t>
            </a:r>
            <a:r>
              <a:rPr lang="en-US" dirty="0" err="1"/>
              <a:t>gnu.org</a:t>
            </a:r>
            <a:r>
              <a:rPr lang="en-US" dirty="0"/>
              <a:t>/philosophy/free-</a:t>
            </a:r>
            <a:r>
              <a:rPr lang="en-US" dirty="0" err="1"/>
              <a:t>sw.html</a:t>
            </a:r>
            <a:r>
              <a:rPr lang="en-US" dirty="0"/>
              <a:t>) or similar license"</a:t>
            </a:r>
          </a:p>
          <a:p>
            <a:pPr marL="0" lvl="0" indent="0" algn="l" rtl="0">
              <a:spcBef>
                <a:spcPts val="0"/>
              </a:spcBef>
              <a:spcAft>
                <a:spcPts val="1200"/>
              </a:spcAft>
              <a:buNone/>
            </a:pPr>
            <a:r>
              <a:rPr lang="en-US" dirty="0"/>
              <a:t>This would involve adding "or similar license" to the Security Assurance Spec.</a:t>
            </a:r>
            <a:br>
              <a:rPr lang="en-US" dirty="0"/>
            </a:br>
            <a:br>
              <a:rPr lang="en-US" dirty="0"/>
            </a:br>
            <a:r>
              <a:rPr lang="en-US" dirty="0"/>
              <a:t>See: </a:t>
            </a:r>
            <a:r>
              <a:rPr lang="en-US" dirty="0">
                <a:hlinkClick r:id="rId3"/>
              </a:rPr>
              <a:t>https://</a:t>
            </a:r>
            <a:r>
              <a:rPr lang="en-US" dirty="0" err="1">
                <a:hlinkClick r:id="rId3"/>
              </a:rPr>
              <a:t>github.com</a:t>
            </a:r>
            <a:r>
              <a:rPr lang="en-US" dirty="0">
                <a:hlinkClick r:id="rId3"/>
              </a:rPr>
              <a:t>/OpenChain-Project/Security-Assurance-Specification/issues/20</a:t>
            </a:r>
            <a:endParaRPr lang="en-JP" dirty="0"/>
          </a:p>
        </p:txBody>
      </p:sp>
    </p:spTree>
    <p:extLst>
      <p:ext uri="{BB962C8B-B14F-4D97-AF65-F5344CB8AC3E}">
        <p14:creationId xmlns:p14="http://schemas.microsoft.com/office/powerpoint/2010/main" val="31812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#2 - Please add definitions for “remediate” and “mitigate”</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US" dirty="0"/>
              <a:t>Many products contain known vulnerabilities. The important factor is: Has the vulnerability been mitigated or </a:t>
            </a:r>
            <a:r>
              <a:rPr lang="en-US" dirty="0" err="1"/>
              <a:t>remediated?Please</a:t>
            </a:r>
            <a:r>
              <a:rPr lang="en-US" dirty="0"/>
              <a:t> add definitions for “remediate” and “mitigate”.</a:t>
            </a:r>
          </a:p>
          <a:p>
            <a:pPr marL="0" lvl="0" indent="0" algn="l" rtl="0">
              <a:spcBef>
                <a:spcPts val="0"/>
              </a:spcBef>
              <a:spcAft>
                <a:spcPts val="1200"/>
              </a:spcAft>
              <a:buNone/>
            </a:pPr>
            <a:r>
              <a:rPr lang="en-US" b="1" dirty="0"/>
              <a:t>2.6 Remediate</a:t>
            </a:r>
          </a:p>
          <a:p>
            <a:pPr marL="0" lvl="0" indent="0" algn="l" rtl="0">
              <a:spcBef>
                <a:spcPts val="0"/>
              </a:spcBef>
              <a:spcAft>
                <a:spcPts val="1200"/>
              </a:spcAft>
              <a:buNone/>
            </a:pPr>
            <a:r>
              <a:rPr lang="en-US" dirty="0"/>
              <a:t>Remediation occurs when the vulnerability is eliminated or removed.</a:t>
            </a:r>
          </a:p>
          <a:p>
            <a:pPr marL="0" lvl="0" indent="0" algn="l" rtl="0">
              <a:spcBef>
                <a:spcPts val="0"/>
              </a:spcBef>
              <a:spcAft>
                <a:spcPts val="1200"/>
              </a:spcAft>
              <a:buNone/>
            </a:pPr>
            <a:r>
              <a:rPr lang="en-US" b="1" dirty="0"/>
              <a:t>2.7 Mitigate</a:t>
            </a:r>
          </a:p>
          <a:p>
            <a:pPr marL="0" lvl="0" indent="0" algn="l" rtl="0">
              <a:spcBef>
                <a:spcPts val="0"/>
              </a:spcBef>
              <a:spcAft>
                <a:spcPts val="1200"/>
              </a:spcAft>
              <a:buNone/>
            </a:pPr>
            <a:r>
              <a:rPr lang="en-US" dirty="0"/>
              <a:t>Mitigation occurs when the impact of the vulnerability id decreased without reducing or eliminating the vulnerability.</a:t>
            </a:r>
          </a:p>
          <a:p>
            <a:pPr marL="0" lvl="0" indent="0" algn="l" rtl="0">
              <a:spcBef>
                <a:spcPts val="0"/>
              </a:spcBef>
              <a:spcAft>
                <a:spcPts val="1200"/>
              </a:spcAft>
              <a:buNone/>
            </a:pPr>
            <a:r>
              <a:rPr lang="en-US" dirty="0"/>
              <a:t>Renumber the remaining definitions.</a:t>
            </a:r>
          </a:p>
          <a:p>
            <a:pPr marL="0" lvl="0" indent="0" algn="l" rtl="0">
              <a:spcBef>
                <a:spcPts val="0"/>
              </a:spcBef>
              <a:spcAft>
                <a:spcPts val="1200"/>
              </a:spcAft>
              <a:buNone/>
            </a:pPr>
            <a:r>
              <a:rPr lang="en-US" dirty="0"/>
              <a:t>This issue is located here on GitHub : </a:t>
            </a:r>
            <a:r>
              <a:rPr lang="en-US" dirty="0">
                <a:hlinkClick r:id="rId3"/>
              </a:rPr>
              <a:t>https://</a:t>
            </a:r>
            <a:r>
              <a:rPr lang="en-US" dirty="0" err="1">
                <a:hlinkClick r:id="rId3"/>
              </a:rPr>
              <a:t>github.com</a:t>
            </a:r>
            <a:r>
              <a:rPr lang="en-US" dirty="0">
                <a:hlinkClick r:id="rId3"/>
              </a:rPr>
              <a:t>/OpenChain-Project/Security-Assurance-Specification/issues/22</a:t>
            </a:r>
            <a:endParaRPr lang="en-JP" dirty="0"/>
          </a:p>
        </p:txBody>
      </p:sp>
    </p:spTree>
    <p:extLst>
      <p:ext uri="{BB962C8B-B14F-4D97-AF65-F5344CB8AC3E}">
        <p14:creationId xmlns:p14="http://schemas.microsoft.com/office/powerpoint/2010/main" val="1535650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#3 - Under the Competence category, add requirements</a:t>
            </a:r>
            <a:endParaRPr dirty="0"/>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Implement ISO/IEC 29147:2018 and ISO/IEC 30111:2019</a:t>
            </a:r>
          </a:p>
          <a:p>
            <a:pPr marL="0" lvl="0" indent="0" algn="l" rtl="0">
              <a:spcBef>
                <a:spcPts val="0"/>
              </a:spcBef>
              <a:spcAft>
                <a:spcPts val="1200"/>
              </a:spcAft>
              <a:buNone/>
            </a:pPr>
            <a:r>
              <a:rPr lang="en-US" dirty="0"/>
              <a:t>Under the Competence category, add these requirements:</a:t>
            </a:r>
          </a:p>
          <a:p>
            <a:pPr marL="342900" lvl="0" algn="l" rtl="0">
              <a:spcBef>
                <a:spcPts val="0"/>
              </a:spcBef>
              <a:spcAft>
                <a:spcPts val="1200"/>
              </a:spcAft>
              <a:buFont typeface="+mj-lt"/>
              <a:buAutoNum type="arabicPeriod"/>
            </a:pPr>
            <a:r>
              <a:rPr lang="en-US" dirty="0"/>
              <a:t>Implement a capability for the public to report vulnerabilities; allowing for analysis; and providing mitigation or remediation.</a:t>
            </a:r>
          </a:p>
          <a:p>
            <a:pPr marL="342900" lvl="0" algn="l" rtl="0">
              <a:spcBef>
                <a:spcPts val="0"/>
              </a:spcBef>
              <a:spcAft>
                <a:spcPts val="1200"/>
              </a:spcAft>
              <a:buFont typeface="+mj-lt"/>
              <a:buAutoNum type="arabicPeriod"/>
            </a:pPr>
            <a:r>
              <a:rPr lang="en-US" dirty="0"/>
              <a:t>Implement a capability for the secure distribution of software updates.</a:t>
            </a:r>
          </a:p>
          <a:p>
            <a:pPr marL="342900" lvl="0" algn="l" rtl="0">
              <a:spcBef>
                <a:spcPts val="0"/>
              </a:spcBef>
              <a:spcAft>
                <a:spcPts val="1200"/>
              </a:spcAft>
              <a:buFont typeface="+mj-lt"/>
              <a:buAutoNum type="arabicPeriod"/>
            </a:pPr>
            <a:r>
              <a:rPr lang="en-US" dirty="0"/>
              <a:t>Provide a timeline for when security patches and security support will end.</a:t>
            </a:r>
          </a:p>
          <a:p>
            <a:pPr marL="0" lvl="0" indent="0" algn="l" rtl="0">
              <a:spcBef>
                <a:spcPts val="0"/>
              </a:spcBef>
              <a:spcAft>
                <a:spcPts val="1200"/>
              </a:spcAft>
              <a:buNone/>
            </a:pPr>
            <a:r>
              <a:rPr lang="en-US" dirty="0"/>
              <a:t>This issue is located here on GitHub : </a:t>
            </a:r>
            <a:r>
              <a:rPr lang="en-US" dirty="0">
                <a:hlinkClick r:id="rId3"/>
              </a:rPr>
              <a:t>https://</a:t>
            </a:r>
            <a:r>
              <a:rPr lang="en-US" dirty="0" err="1">
                <a:hlinkClick r:id="rId3"/>
              </a:rPr>
              <a:t>github.com</a:t>
            </a:r>
            <a:r>
              <a:rPr lang="en-US" dirty="0">
                <a:hlinkClick r:id="rId3"/>
              </a:rPr>
              <a:t>/OpenChain-Project/Security-Assurance-Specification/issues/23</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JP" dirty="0"/>
          </a:p>
        </p:txBody>
      </p:sp>
    </p:spTree>
    <p:extLst>
      <p:ext uri="{BB962C8B-B14F-4D97-AF65-F5344CB8AC3E}">
        <p14:creationId xmlns:p14="http://schemas.microsoft.com/office/powerpoint/2010/main" val="200199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CERT #4 - Add references to ISO/IEC Standards</a:t>
            </a:r>
          </a:p>
        </p:txBody>
      </p:sp>
      <p:sp>
        <p:nvSpPr>
          <p:cNvPr id="158" name="Google Shape;158;p25"/>
          <p:cNvSpPr txBox="1">
            <a:spLocks noGrp="1"/>
          </p:cNvSpPr>
          <p:nvPr>
            <p:ph type="body" idx="1"/>
          </p:nvPr>
        </p:nvSpPr>
        <p:spPr>
          <a:xfrm>
            <a:off x="280350" y="1685924"/>
            <a:ext cx="8520600" cy="2919525"/>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Add references to ISO/IEC Standards</a:t>
            </a:r>
          </a:p>
          <a:p>
            <a:pPr marL="0" lvl="0" indent="0" algn="l" rtl="0">
              <a:spcBef>
                <a:spcPts val="0"/>
              </a:spcBef>
              <a:spcAft>
                <a:spcPts val="1200"/>
              </a:spcAft>
              <a:buNone/>
            </a:pPr>
            <a:r>
              <a:rPr lang="en-US" dirty="0"/>
              <a:t>ISO/IEC 29147:2018</a:t>
            </a:r>
          </a:p>
          <a:p>
            <a:pPr marL="0" lvl="0" indent="0" algn="l" rtl="0">
              <a:spcBef>
                <a:spcPts val="0"/>
              </a:spcBef>
              <a:spcAft>
                <a:spcPts val="1200"/>
              </a:spcAft>
              <a:buNone/>
            </a:pPr>
            <a:r>
              <a:rPr lang="en-US" dirty="0"/>
              <a:t>ISO/IEC 30111:2019</a:t>
            </a:r>
          </a:p>
          <a:p>
            <a:pPr marL="0" indent="0">
              <a:spcAft>
                <a:spcPts val="1200"/>
              </a:spcAft>
              <a:buNone/>
            </a:pPr>
            <a:r>
              <a:rPr lang="en-US" dirty="0"/>
              <a:t>This issue is located here on GitHub : </a:t>
            </a:r>
            <a:r>
              <a:rPr lang="en-US" dirty="0">
                <a:hlinkClick r:id="rId3"/>
              </a:rPr>
              <a:t>https://github.com/OpenChain-Project/Security-Assurance-Specification/issues/24</a:t>
            </a:r>
            <a:endParaRPr lang="en-US" dirty="0"/>
          </a:p>
        </p:txBody>
      </p:sp>
    </p:spTree>
    <p:extLst>
      <p:ext uri="{BB962C8B-B14F-4D97-AF65-F5344CB8AC3E}">
        <p14:creationId xmlns:p14="http://schemas.microsoft.com/office/powerpoint/2010/main" val="1044920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B0906-C2CC-7321-8289-D9938480136D}"/>
              </a:ext>
            </a:extLst>
          </p:cNvPr>
          <p:cNvSpPr>
            <a:spLocks noGrp="1"/>
          </p:cNvSpPr>
          <p:nvPr>
            <p:ph type="title"/>
          </p:nvPr>
        </p:nvSpPr>
        <p:spPr/>
        <p:txBody>
          <a:bodyPr/>
          <a:lstStyle/>
          <a:p>
            <a:r>
              <a:rPr lang="en-US" dirty="0"/>
              <a:t>Examples Of Recent News</a:t>
            </a:r>
          </a:p>
        </p:txBody>
      </p:sp>
      <p:sp>
        <p:nvSpPr>
          <p:cNvPr id="4" name="Slide Number Placeholder 3">
            <a:extLst>
              <a:ext uri="{FF2B5EF4-FFF2-40B4-BE49-F238E27FC236}">
                <a16:creationId xmlns:a16="http://schemas.microsoft.com/office/drawing/2014/main" id="{FD1B2408-976F-831E-6681-60325F48986E}"/>
              </a:ext>
            </a:extLst>
          </p:cNvPr>
          <p:cNvSpPr>
            <a:spLocks noGrp="1"/>
          </p:cNvSpPr>
          <p:nvPr>
            <p:ph type="sldNum" idx="12"/>
          </p:nvPr>
        </p:nvSpPr>
        <p:spPr/>
        <p:txBody>
          <a:bodyPr/>
          <a:lstStyle/>
          <a:p>
            <a:fld id="{00000000-1234-1234-1234-123412341234}" type="slidenum">
              <a:rPr lang="en" smtClean="0"/>
              <a:pPr/>
              <a:t>5</a:t>
            </a:fld>
            <a:endParaRPr lang="en" dirty="0"/>
          </a:p>
        </p:txBody>
      </p:sp>
      <p:pic>
        <p:nvPicPr>
          <p:cNvPr id="6" name="Picture 5">
            <a:extLst>
              <a:ext uri="{FF2B5EF4-FFF2-40B4-BE49-F238E27FC236}">
                <a16:creationId xmlns:a16="http://schemas.microsoft.com/office/drawing/2014/main" id="{5567314B-DEAC-4435-CC69-87CDFF78FB1E}"/>
              </a:ext>
            </a:extLst>
          </p:cNvPr>
          <p:cNvPicPr>
            <a:picLocks noChangeAspect="1"/>
          </p:cNvPicPr>
          <p:nvPr/>
        </p:nvPicPr>
        <p:blipFill>
          <a:blip r:embed="rId2"/>
          <a:stretch>
            <a:fillRect/>
          </a:stretch>
        </p:blipFill>
        <p:spPr>
          <a:xfrm>
            <a:off x="282774" y="1106904"/>
            <a:ext cx="4978884" cy="3632183"/>
          </a:xfrm>
          <a:prstGeom prst="rect">
            <a:avLst/>
          </a:prstGeom>
          <a:effectLst>
            <a:outerShdw blurRad="63500" sx="102000" sy="102000" algn="ctr" rotWithShape="0">
              <a:prstClr val="black">
                <a:alpha val="40000"/>
              </a:prstClr>
            </a:outerShdw>
          </a:effectLst>
        </p:spPr>
      </p:pic>
      <p:pic>
        <p:nvPicPr>
          <p:cNvPr id="5" name="Picture 4" descr="Graphical user interface, text, application, chat or text message&#10;&#10;Description automatically generated">
            <a:extLst>
              <a:ext uri="{FF2B5EF4-FFF2-40B4-BE49-F238E27FC236}">
                <a16:creationId xmlns:a16="http://schemas.microsoft.com/office/drawing/2014/main" id="{799E2B54-B800-7868-4EC4-1C062412FFE1}"/>
              </a:ext>
            </a:extLst>
          </p:cNvPr>
          <p:cNvPicPr>
            <a:picLocks noChangeAspect="1"/>
          </p:cNvPicPr>
          <p:nvPr/>
        </p:nvPicPr>
        <p:blipFill>
          <a:blip r:embed="rId3"/>
          <a:stretch>
            <a:fillRect/>
          </a:stretch>
        </p:blipFill>
        <p:spPr>
          <a:xfrm>
            <a:off x="4165088" y="1723224"/>
            <a:ext cx="4703166" cy="196646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78834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5310-5299-7A87-6727-60EA363EF365}"/>
              </a:ext>
            </a:extLst>
          </p:cNvPr>
          <p:cNvSpPr>
            <a:spLocks noGrp="1"/>
          </p:cNvSpPr>
          <p:nvPr>
            <p:ph type="title"/>
          </p:nvPr>
        </p:nvSpPr>
        <p:spPr/>
        <p:txBody>
          <a:bodyPr/>
          <a:lstStyle/>
          <a:p>
            <a:r>
              <a:rPr lang="en-US" dirty="0"/>
              <a:t>Security Assurance Specification Adoption</a:t>
            </a:r>
          </a:p>
        </p:txBody>
      </p:sp>
      <p:sp>
        <p:nvSpPr>
          <p:cNvPr id="4" name="Slide Number Placeholder 3">
            <a:extLst>
              <a:ext uri="{FF2B5EF4-FFF2-40B4-BE49-F238E27FC236}">
                <a16:creationId xmlns:a16="http://schemas.microsoft.com/office/drawing/2014/main" id="{01D36541-07BE-D90C-D1F8-69A42157D16F}"/>
              </a:ext>
            </a:extLst>
          </p:cNvPr>
          <p:cNvSpPr>
            <a:spLocks noGrp="1"/>
          </p:cNvSpPr>
          <p:nvPr>
            <p:ph type="sldNum" idx="12"/>
          </p:nvPr>
        </p:nvSpPr>
        <p:spPr/>
        <p:txBody>
          <a:bodyPr/>
          <a:lstStyle/>
          <a:p>
            <a:fld id="{00000000-1234-1234-1234-123412341234}" type="slidenum">
              <a:rPr lang="en-CA" smtClean="0"/>
              <a:pPr/>
              <a:t>6</a:t>
            </a:fld>
            <a:endParaRPr lang="en-CA"/>
          </a:p>
        </p:txBody>
      </p:sp>
      <p:pic>
        <p:nvPicPr>
          <p:cNvPr id="6" name="Picture 5" descr="A close up of a keyboard&#10;&#10;Description automatically generated with medium confidence">
            <a:extLst>
              <a:ext uri="{FF2B5EF4-FFF2-40B4-BE49-F238E27FC236}">
                <a16:creationId xmlns:a16="http://schemas.microsoft.com/office/drawing/2014/main" id="{BA34466A-EE41-D80D-C6F3-B6ECF2A90384}"/>
              </a:ext>
            </a:extLst>
          </p:cNvPr>
          <p:cNvPicPr>
            <a:picLocks noChangeAspect="1"/>
          </p:cNvPicPr>
          <p:nvPr/>
        </p:nvPicPr>
        <p:blipFill>
          <a:blip r:embed="rId2"/>
          <a:stretch>
            <a:fillRect/>
          </a:stretch>
        </p:blipFill>
        <p:spPr>
          <a:xfrm>
            <a:off x="1657349" y="1718072"/>
            <a:ext cx="5829300" cy="1027414"/>
          </a:xfrm>
          <a:prstGeom prst="rect">
            <a:avLst/>
          </a:prstGeom>
        </p:spPr>
      </p:pic>
      <p:pic>
        <p:nvPicPr>
          <p:cNvPr id="8" name="Picture 7" descr="Logo, company name&#10;&#10;Description automatically generated">
            <a:extLst>
              <a:ext uri="{FF2B5EF4-FFF2-40B4-BE49-F238E27FC236}">
                <a16:creationId xmlns:a16="http://schemas.microsoft.com/office/drawing/2014/main" id="{6C3498DA-78F9-2152-CA71-057A4DF3FB6A}"/>
              </a:ext>
            </a:extLst>
          </p:cNvPr>
          <p:cNvPicPr>
            <a:picLocks noChangeAspect="1"/>
          </p:cNvPicPr>
          <p:nvPr/>
        </p:nvPicPr>
        <p:blipFill>
          <a:blip r:embed="rId3"/>
          <a:stretch>
            <a:fillRect/>
          </a:stretch>
        </p:blipFill>
        <p:spPr>
          <a:xfrm>
            <a:off x="2883099" y="3195541"/>
            <a:ext cx="3377802" cy="765284"/>
          </a:xfrm>
          <a:prstGeom prst="rect">
            <a:avLst/>
          </a:prstGeom>
        </p:spPr>
      </p:pic>
    </p:spTree>
    <p:extLst>
      <p:ext uri="{BB962C8B-B14F-4D97-AF65-F5344CB8AC3E}">
        <p14:creationId xmlns:p14="http://schemas.microsoft.com/office/powerpoint/2010/main" val="620243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5"/>
          <p:cNvSpPr txBox="1">
            <a:spLocks noGrp="1"/>
          </p:cNvSpPr>
          <p:nvPr>
            <p:ph type="title"/>
          </p:nvPr>
        </p:nvSpPr>
        <p:spPr>
          <a:prstGeom prst="rect">
            <a:avLst/>
          </a:prstGeom>
          <a:noFill/>
          <a:ln>
            <a:noFill/>
          </a:ln>
        </p:spPr>
        <p:txBody>
          <a:bodyPr spcFirstLastPara="1" vert="horz" wrap="square" lIns="68569" tIns="68569" rIns="68569" bIns="68569" rtlCol="0" anchor="ctr" anchorCtr="0">
            <a:noAutofit/>
          </a:bodyPr>
          <a:lstStyle/>
          <a:p>
            <a:pPr>
              <a:buSzPts val="1100"/>
            </a:pPr>
            <a:r>
              <a:rPr lang="en-US" dirty="0"/>
              <a:t>TUV Nord Becomes A Third-Party</a:t>
            </a:r>
            <a:r>
              <a:rPr lang="en-CA" dirty="0"/>
              <a:t> Certifier</a:t>
            </a:r>
            <a:endParaRPr dirty="0"/>
          </a:p>
        </p:txBody>
      </p:sp>
      <p:pic>
        <p:nvPicPr>
          <p:cNvPr id="4" name="Picture 3" descr="Logo, company name&#10;&#10;Description automatically generated">
            <a:extLst>
              <a:ext uri="{FF2B5EF4-FFF2-40B4-BE49-F238E27FC236}">
                <a16:creationId xmlns:a16="http://schemas.microsoft.com/office/drawing/2014/main" id="{43D97783-A382-CD33-45A9-2B5AC7DFA57B}"/>
              </a:ext>
            </a:extLst>
          </p:cNvPr>
          <p:cNvPicPr>
            <a:picLocks noChangeAspect="1"/>
          </p:cNvPicPr>
          <p:nvPr/>
        </p:nvPicPr>
        <p:blipFill>
          <a:blip r:embed="rId3"/>
          <a:stretch>
            <a:fillRect/>
          </a:stretch>
        </p:blipFill>
        <p:spPr>
          <a:xfrm>
            <a:off x="1704916" y="1279955"/>
            <a:ext cx="5734168" cy="2583589"/>
          </a:xfrm>
          <a:prstGeom prst="rect">
            <a:avLst/>
          </a:prstGeom>
        </p:spPr>
      </p:pic>
      <p:sp>
        <p:nvSpPr>
          <p:cNvPr id="2" name="Oval 1">
            <a:extLst>
              <a:ext uri="{FF2B5EF4-FFF2-40B4-BE49-F238E27FC236}">
                <a16:creationId xmlns:a16="http://schemas.microsoft.com/office/drawing/2014/main" id="{D12CD80D-D278-7EEE-C662-D810A7B83017}"/>
              </a:ext>
            </a:extLst>
          </p:cNvPr>
          <p:cNvSpPr/>
          <p:nvPr/>
        </p:nvSpPr>
        <p:spPr>
          <a:xfrm>
            <a:off x="3994484" y="2879557"/>
            <a:ext cx="1155032" cy="1163053"/>
          </a:xfrm>
          <a:custGeom>
            <a:avLst/>
            <a:gdLst>
              <a:gd name="connsiteX0" fmla="*/ 0 w 1155032"/>
              <a:gd name="connsiteY0" fmla="*/ 581527 h 1163053"/>
              <a:gd name="connsiteX1" fmla="*/ 577516 w 1155032"/>
              <a:gd name="connsiteY1" fmla="*/ 0 h 1163053"/>
              <a:gd name="connsiteX2" fmla="*/ 1155032 w 1155032"/>
              <a:gd name="connsiteY2" fmla="*/ 581527 h 1163053"/>
              <a:gd name="connsiteX3" fmla="*/ 577516 w 1155032"/>
              <a:gd name="connsiteY3" fmla="*/ 1163054 h 1163053"/>
              <a:gd name="connsiteX4" fmla="*/ 0 w 1155032"/>
              <a:gd name="connsiteY4" fmla="*/ 581527 h 11630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032" h="1163053" extrusionOk="0">
                <a:moveTo>
                  <a:pt x="0" y="581527"/>
                </a:moveTo>
                <a:cubicBezTo>
                  <a:pt x="-38392" y="236678"/>
                  <a:pt x="202647" y="20986"/>
                  <a:pt x="577516" y="0"/>
                </a:cubicBezTo>
                <a:cubicBezTo>
                  <a:pt x="986708" y="18998"/>
                  <a:pt x="1129332" y="261176"/>
                  <a:pt x="1155032" y="581527"/>
                </a:cubicBezTo>
                <a:cubicBezTo>
                  <a:pt x="1126103" y="930946"/>
                  <a:pt x="888680" y="1206106"/>
                  <a:pt x="577516" y="1163054"/>
                </a:cubicBezTo>
                <a:cubicBezTo>
                  <a:pt x="250173" y="1158463"/>
                  <a:pt x="61231" y="931952"/>
                  <a:pt x="0" y="581527"/>
                </a:cubicBezTo>
                <a:close/>
              </a:path>
            </a:pathLst>
          </a:custGeom>
          <a:noFill/>
          <a:ln w="69850">
            <a:solidFill>
              <a:srgbClr val="FF0000"/>
            </a:solidFill>
            <a:extLst>
              <a:ext uri="{C807C97D-BFC1-408E-A445-0C87EB9F89A2}">
                <ask:lineSketchStyleProps xmlns:ask="http://schemas.microsoft.com/office/drawing/2018/sketchyshapes" sd="1219033472">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247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itle 2">
            <a:extLst>
              <a:ext uri="{FF2B5EF4-FFF2-40B4-BE49-F238E27FC236}">
                <a16:creationId xmlns:a16="http://schemas.microsoft.com/office/drawing/2014/main" id="{3C8FFB03-8409-C740-9B69-60917CFC1AE0}"/>
              </a:ext>
            </a:extLst>
          </p:cNvPr>
          <p:cNvSpPr>
            <a:spLocks noGrp="1"/>
          </p:cNvSpPr>
          <p:nvPr>
            <p:ph type="title"/>
          </p:nvPr>
        </p:nvSpPr>
        <p:spPr/>
        <p:txBody>
          <a:bodyPr/>
          <a:lstStyle/>
          <a:p>
            <a:r>
              <a:rPr lang="en-US" dirty="0"/>
              <a:t>Update On Free Online Training Courses</a:t>
            </a:r>
          </a:p>
        </p:txBody>
      </p:sp>
      <p:sp>
        <p:nvSpPr>
          <p:cNvPr id="181" name="Shape 181"/>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CA"/>
              <a:pPr/>
              <a:t>8</a:t>
            </a:fld>
            <a:endParaRPr/>
          </a:p>
        </p:txBody>
      </p:sp>
      <p:pic>
        <p:nvPicPr>
          <p:cNvPr id="7" name="Picture 6" descr="Graphical user interface, text&#10;&#10;Description automatically generated">
            <a:extLst>
              <a:ext uri="{FF2B5EF4-FFF2-40B4-BE49-F238E27FC236}">
                <a16:creationId xmlns:a16="http://schemas.microsoft.com/office/drawing/2014/main" id="{185DDC91-693A-300C-3D24-13E017A8F89E}"/>
              </a:ext>
            </a:extLst>
          </p:cNvPr>
          <p:cNvPicPr>
            <a:picLocks noChangeAspect="1"/>
          </p:cNvPicPr>
          <p:nvPr/>
        </p:nvPicPr>
        <p:blipFill>
          <a:blip r:embed="rId3"/>
          <a:stretch>
            <a:fillRect/>
          </a:stretch>
        </p:blipFill>
        <p:spPr>
          <a:xfrm>
            <a:off x="137896" y="1514906"/>
            <a:ext cx="3190875" cy="1590675"/>
          </a:xfrm>
          <a:prstGeom prst="rect">
            <a:avLst/>
          </a:prstGeom>
        </p:spPr>
      </p:pic>
      <p:pic>
        <p:nvPicPr>
          <p:cNvPr id="10" name="Picture 9" descr="Graphical user interface, text&#10;&#10;Description automatically generated">
            <a:extLst>
              <a:ext uri="{FF2B5EF4-FFF2-40B4-BE49-F238E27FC236}">
                <a16:creationId xmlns:a16="http://schemas.microsoft.com/office/drawing/2014/main" id="{9C660D50-3B3F-7258-1E53-0C18A01502FF}"/>
              </a:ext>
            </a:extLst>
          </p:cNvPr>
          <p:cNvPicPr>
            <a:picLocks noChangeAspect="1"/>
          </p:cNvPicPr>
          <p:nvPr/>
        </p:nvPicPr>
        <p:blipFill>
          <a:blip r:embed="rId4"/>
          <a:stretch>
            <a:fillRect/>
          </a:stretch>
        </p:blipFill>
        <p:spPr>
          <a:xfrm>
            <a:off x="3328771" y="1514906"/>
            <a:ext cx="3231848" cy="1590675"/>
          </a:xfrm>
          <a:prstGeom prst="rect">
            <a:avLst/>
          </a:prstGeom>
        </p:spPr>
      </p:pic>
      <p:sp>
        <p:nvSpPr>
          <p:cNvPr id="11" name="Text Placeholder 1">
            <a:extLst>
              <a:ext uri="{FF2B5EF4-FFF2-40B4-BE49-F238E27FC236}">
                <a16:creationId xmlns:a16="http://schemas.microsoft.com/office/drawing/2014/main" id="{9ED80859-FC8B-B8B4-C633-898A78F7EE1F}"/>
              </a:ext>
            </a:extLst>
          </p:cNvPr>
          <p:cNvSpPr>
            <a:spLocks noGrp="1"/>
          </p:cNvSpPr>
          <p:nvPr>
            <p:ph type="body" idx="1"/>
          </p:nvPr>
        </p:nvSpPr>
        <p:spPr>
          <a:xfrm>
            <a:off x="249571" y="3478710"/>
            <a:ext cx="6704948" cy="1484968"/>
          </a:xfrm>
        </p:spPr>
        <p:txBody>
          <a:bodyPr/>
          <a:lstStyle/>
          <a:p>
            <a:pPr marL="457197" indent="-342900">
              <a:buFont typeface="+mj-lt"/>
              <a:buAutoNum type="arabicPeriod"/>
            </a:pPr>
            <a:r>
              <a:rPr lang="en-US" sz="1500" dirty="0">
                <a:solidFill>
                  <a:schemeClr val="tx1"/>
                </a:solidFill>
                <a:latin typeface="ArialMT"/>
              </a:rPr>
              <a:t>LFC193 - 1209 total enrollments (398 digital badges issued)</a:t>
            </a:r>
            <a:br>
              <a:rPr lang="en-US" sz="1500" dirty="0">
                <a:solidFill>
                  <a:schemeClr val="tx1"/>
                </a:solidFill>
                <a:latin typeface="ArialMT"/>
              </a:rPr>
            </a:br>
            <a:r>
              <a:rPr lang="en-US" sz="1500" dirty="0">
                <a:solidFill>
                  <a:schemeClr val="tx1"/>
                </a:solidFill>
                <a:latin typeface="ArialMT"/>
              </a:rPr>
              <a:t>4.65 out of 5 rating by users</a:t>
            </a:r>
          </a:p>
          <a:p>
            <a:pPr marL="457197" indent="-342900">
              <a:buFont typeface="+mj-lt"/>
              <a:buAutoNum type="arabicPeriod"/>
            </a:pPr>
            <a:r>
              <a:rPr lang="en-US" sz="1500" dirty="0">
                <a:solidFill>
                  <a:schemeClr val="tx1"/>
                </a:solidFill>
                <a:latin typeface="ArialMT"/>
              </a:rPr>
              <a:t>LFC194 - 579 total enrollments (138 digital badges issued)</a:t>
            </a:r>
            <a:br>
              <a:rPr lang="en-US" sz="1500" dirty="0">
                <a:solidFill>
                  <a:schemeClr val="tx1"/>
                </a:solidFill>
                <a:latin typeface="ArialMT"/>
              </a:rPr>
            </a:br>
            <a:r>
              <a:rPr lang="en-US" sz="1500" dirty="0">
                <a:solidFill>
                  <a:schemeClr val="tx1"/>
                </a:solidFill>
                <a:latin typeface="ArialMT"/>
              </a:rPr>
              <a:t>4.55 out of 5 rating by users</a:t>
            </a:r>
            <a:endParaRPr lang="en-JP" sz="1500" dirty="0">
              <a:solidFill>
                <a:schemeClr val="tx1"/>
              </a:solidFill>
            </a:endParaRPr>
          </a:p>
        </p:txBody>
      </p:sp>
      <p:pic>
        <p:nvPicPr>
          <p:cNvPr id="4" name="Picture 3" descr="Qr code&#10;&#10;Description automatically generated">
            <a:extLst>
              <a:ext uri="{FF2B5EF4-FFF2-40B4-BE49-F238E27FC236}">
                <a16:creationId xmlns:a16="http://schemas.microsoft.com/office/drawing/2014/main" id="{92F7F907-0764-E5CE-F02B-C773AC7D906E}"/>
              </a:ext>
            </a:extLst>
          </p:cNvPr>
          <p:cNvPicPr>
            <a:picLocks noChangeAspect="1"/>
          </p:cNvPicPr>
          <p:nvPr/>
        </p:nvPicPr>
        <p:blipFill>
          <a:blip r:embed="rId5"/>
          <a:stretch>
            <a:fillRect/>
          </a:stretch>
        </p:blipFill>
        <p:spPr>
          <a:xfrm>
            <a:off x="6649004" y="1514906"/>
            <a:ext cx="2354400" cy="2354400"/>
          </a:xfrm>
          <a:prstGeom prst="rect">
            <a:avLst/>
          </a:prstGeom>
        </p:spPr>
      </p:pic>
    </p:spTree>
    <p:extLst>
      <p:ext uri="{BB962C8B-B14F-4D97-AF65-F5344CB8AC3E}">
        <p14:creationId xmlns:p14="http://schemas.microsoft.com/office/powerpoint/2010/main" val="28403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3" name="Title 2">
            <a:extLst>
              <a:ext uri="{FF2B5EF4-FFF2-40B4-BE49-F238E27FC236}">
                <a16:creationId xmlns:a16="http://schemas.microsoft.com/office/drawing/2014/main" id="{3C8FFB03-8409-C740-9B69-60917CFC1AE0}"/>
              </a:ext>
            </a:extLst>
          </p:cNvPr>
          <p:cNvSpPr>
            <a:spLocks noGrp="1"/>
          </p:cNvSpPr>
          <p:nvPr>
            <p:ph type="title"/>
          </p:nvPr>
        </p:nvSpPr>
        <p:spPr>
          <a:xfrm>
            <a:off x="233751" y="251969"/>
            <a:ext cx="7486800" cy="699300"/>
          </a:xfrm>
        </p:spPr>
        <p:txBody>
          <a:bodyPr/>
          <a:lstStyle/>
          <a:p>
            <a:r>
              <a:rPr lang="en-US" dirty="0"/>
              <a:t>Example Of Market Use</a:t>
            </a:r>
          </a:p>
        </p:txBody>
      </p:sp>
      <p:sp>
        <p:nvSpPr>
          <p:cNvPr id="181" name="Shape 181"/>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CA"/>
              <a:pPr/>
              <a:t>9</a:t>
            </a:fld>
            <a:endParaRPr/>
          </a:p>
        </p:txBody>
      </p:sp>
      <p:pic>
        <p:nvPicPr>
          <p:cNvPr id="12" name="Picture 11" descr="Text&#10;&#10;Description automatically generated with medium confidence">
            <a:extLst>
              <a:ext uri="{FF2B5EF4-FFF2-40B4-BE49-F238E27FC236}">
                <a16:creationId xmlns:a16="http://schemas.microsoft.com/office/drawing/2014/main" id="{68E0D7A2-099C-27E3-8245-D4FFC8CCBB6D}"/>
              </a:ext>
            </a:extLst>
          </p:cNvPr>
          <p:cNvPicPr>
            <a:picLocks noChangeAspect="1"/>
          </p:cNvPicPr>
          <p:nvPr/>
        </p:nvPicPr>
        <p:blipFill>
          <a:blip r:embed="rId3"/>
          <a:stretch>
            <a:fillRect/>
          </a:stretch>
        </p:blipFill>
        <p:spPr>
          <a:xfrm>
            <a:off x="389334" y="1060966"/>
            <a:ext cx="5163499" cy="1987213"/>
          </a:xfrm>
          <a:prstGeom prst="rect">
            <a:avLst/>
          </a:prstGeom>
          <a:solidFill>
            <a:schemeClr val="lt1"/>
          </a:solidFill>
          <a:effectLst>
            <a:outerShdw blurRad="63500" sx="102000" sy="102000" algn="ctr" rotWithShape="0">
              <a:prstClr val="black">
                <a:alpha val="40000"/>
              </a:prstClr>
            </a:outerShdw>
          </a:effectLst>
        </p:spPr>
      </p:pic>
      <p:pic>
        <p:nvPicPr>
          <p:cNvPr id="9" name="Picture 8" descr="Text&#10;&#10;Description automatically generated">
            <a:extLst>
              <a:ext uri="{FF2B5EF4-FFF2-40B4-BE49-F238E27FC236}">
                <a16:creationId xmlns:a16="http://schemas.microsoft.com/office/drawing/2014/main" id="{31A71F66-6653-5278-76C2-8E195A181D30}"/>
              </a:ext>
            </a:extLst>
          </p:cNvPr>
          <p:cNvPicPr>
            <a:picLocks noChangeAspect="1"/>
          </p:cNvPicPr>
          <p:nvPr/>
        </p:nvPicPr>
        <p:blipFill>
          <a:blip r:embed="rId4"/>
          <a:stretch>
            <a:fillRect/>
          </a:stretch>
        </p:blipFill>
        <p:spPr>
          <a:xfrm>
            <a:off x="4382523" y="2973391"/>
            <a:ext cx="4693147" cy="1759029"/>
          </a:xfrm>
          <a:prstGeom prst="rect">
            <a:avLst/>
          </a:prstGeom>
          <a:solidFill>
            <a:schemeClr val="lt1"/>
          </a:solidFill>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1698214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817</Words>
  <Application>Microsoft Macintosh PowerPoint</Application>
  <PresentationFormat>On-screen Show (16:9)</PresentationFormat>
  <Paragraphs>66</Paragraphs>
  <Slides>21</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ArialMT</vt:lpstr>
      <vt:lpstr>Open Sans Medium</vt:lpstr>
      <vt:lpstr>Arial</vt:lpstr>
      <vt:lpstr>Calibri</vt:lpstr>
      <vt:lpstr>Gill Sans</vt:lpstr>
      <vt:lpstr>Roboto</vt:lpstr>
      <vt:lpstr>Roboto Slab Light</vt:lpstr>
      <vt:lpstr>Linux Foundation EU Theme 2023</vt:lpstr>
      <vt:lpstr>OpenChain Monthly Meeting</vt:lpstr>
      <vt:lpstr>Anti-Trust Policy Notice</vt:lpstr>
      <vt:lpstr>Regular Agenda</vt:lpstr>
      <vt:lpstr>Specification news</vt:lpstr>
      <vt:lpstr>Examples Of Recent News</vt:lpstr>
      <vt:lpstr>Security Assurance Specification Adoption</vt:lpstr>
      <vt:lpstr>TUV Nord Becomes A Third-Party Certifier</vt:lpstr>
      <vt:lpstr>Update On Free Online Training Courses</vt:lpstr>
      <vt:lpstr>Example Of Market Use</vt:lpstr>
      <vt:lpstr>Execution Looks Solid</vt:lpstr>
      <vt:lpstr>Cool New Webinar</vt:lpstr>
      <vt:lpstr>SBOM news</vt:lpstr>
      <vt:lpstr>News from SPDX Project</vt:lpstr>
      <vt:lpstr>Work on standards and core material</vt:lpstr>
      <vt:lpstr>Revisit Definitions 2.7 - Open Source</vt:lpstr>
      <vt:lpstr>CERT #2 - Please add definitions for “remediate” and “mitigate”</vt:lpstr>
      <vt:lpstr>CERT #3 - Under the Competence category, add requirements</vt:lpstr>
      <vt:lpstr>CERT #4 - Add references to ISO/IEC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9</cp:revision>
  <dcterms:modified xsi:type="dcterms:W3CDTF">2023-02-21T01:48:09Z</dcterms:modified>
</cp:coreProperties>
</file>