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28"/>
  </p:notesMasterIdLst>
  <p:sldIdLst>
    <p:sldId id="257" r:id="rId2"/>
    <p:sldId id="269" r:id="rId3"/>
    <p:sldId id="270" r:id="rId4"/>
    <p:sldId id="271" r:id="rId5"/>
    <p:sldId id="292" r:id="rId6"/>
    <p:sldId id="298" r:id="rId7"/>
    <p:sldId id="293" r:id="rId8"/>
    <p:sldId id="291" r:id="rId9"/>
    <p:sldId id="290" r:id="rId10"/>
    <p:sldId id="296" r:id="rId11"/>
    <p:sldId id="294" r:id="rId12"/>
    <p:sldId id="272" r:id="rId13"/>
    <p:sldId id="281" r:id="rId14"/>
    <p:sldId id="273" r:id="rId15"/>
    <p:sldId id="282" r:id="rId16"/>
    <p:sldId id="274" r:id="rId17"/>
    <p:sldId id="283" r:id="rId18"/>
    <p:sldId id="289" r:id="rId19"/>
    <p:sldId id="275" r:id="rId20"/>
    <p:sldId id="284" r:id="rId21"/>
    <p:sldId id="287" r:id="rId22"/>
    <p:sldId id="297" r:id="rId23"/>
    <p:sldId id="288" r:id="rId24"/>
    <p:sldId id="278" r:id="rId25"/>
    <p:sldId id="279" r:id="rId26"/>
    <p:sldId id="267"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0"/>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8491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83853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8238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5418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7105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5813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479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1492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57257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902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2251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5894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14507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6351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2364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79869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29277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penchainproject.org/news/2023/03/07/webinar-49" TargetMode="External"/><Relationship Id="rId7" Type="http://schemas.openxmlformats.org/officeDocument/2006/relationships/hyperlink" Target="https://www.openchainproject.org/news/2023/03/07/telco-work-group-afternoon-2023-03-02"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hyperlink" Target="https://www.openchainproject.org/news/2023/03/07/telco-work-group-morning-2023-03-02" TargetMode="External"/><Relationship Id="rId5" Type="http://schemas.openxmlformats.org/officeDocument/2006/relationships/hyperlink" Target="https://www.openchainproject.org/news/2023/03/05/openchain-germany-openchain-germany-lf-training-courses-translation-project-2024-03-03-recording" TargetMode="External"/><Relationship Id="rId4" Type="http://schemas.openxmlformats.org/officeDocument/2006/relationships/hyperlink" Target="https://www.openchainproject.org/news/2023/03/07/openchain-export-control-work-group-third-meeting-2023-03-07-record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spdx/spdx-3-mode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todogroup.org/blog/employee-os-engagement-guide/"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hyperlink" Target="https://community.linuxfoundation.org/events/details/lfhq-todo-group-ospology-presents-ospos-transition-paths-for-regulated-environments/" TargetMode="External"/><Relationship Id="rId4" Type="http://schemas.openxmlformats.org/officeDocument/2006/relationships/hyperlink" Target="https://todogroup.org/blog/updates-and-resources-ospologylive2023/"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groups.io/g/oss-based-compliance-tooling"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OpenChain-Project/Security-Assurance-Specification/issues/29" TargetMode="External"/><Relationship Id="rId3" Type="http://schemas.openxmlformats.org/officeDocument/2006/relationships/hyperlink" Target="https://github.com/OpenChain-Project/Security-Assurance-Specification/issues/19" TargetMode="External"/><Relationship Id="rId7" Type="http://schemas.openxmlformats.org/officeDocument/2006/relationships/hyperlink" Target="https://github.com/OpenChain-Project/Security-Assurance-Specification/issues/24"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github.com/OpenChain-Project/Security-Assurance-Specification/issues/23" TargetMode="External"/><Relationship Id="rId5" Type="http://schemas.openxmlformats.org/officeDocument/2006/relationships/hyperlink" Target="https://github.com/OpenChain-Project/Security-Assurance-Specification/issues/27" TargetMode="External"/><Relationship Id="rId4" Type="http://schemas.openxmlformats.org/officeDocument/2006/relationships/hyperlink" Target="https://github.com/OpenChain-Project/Security-Assurance-Specification/issues/22"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29"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6" Type="http://schemas.openxmlformats.org/officeDocument/2006/relationships/hyperlink" Target="https://github.com/OpenChain-Project/Security-Assurance-Specification/issues/28" TargetMode="External"/><Relationship Id="rId5" Type="http://schemas.openxmlformats.org/officeDocument/2006/relationships/hyperlink" Target="https://github.com/OpenChain-Project/Security-Assurance-Specification/issues/14" TargetMode="External"/><Relationship Id="rId4" Type="http://schemas.openxmlformats.org/officeDocument/2006/relationships/hyperlink" Target="https://github.com/OpenChain-Project/Security-Assurance-Specification/issues/19"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OpenChain-Project/License-Compliance-Specification/issues/35"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github.com/OpenChain-Project/License-Compliance-Specification/issues/53"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Official/en/3.0/openchain-license-compliance-3.0.md"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github.com/OpenChain-Project/Security-Assurance-Specification/blob/main/Security-Assurance-Specification/2.0/en/openchain-security-specification-2.0.md"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openchainproject.org/news/2023/02/23/openchain-wikipedia"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hyperlink" Target="https://www.openchainproject.org/news/2023/02/27/improved-openchain-community-calendar" TargetMode="External"/><Relationship Id="rId4" Type="http://schemas.openxmlformats.org/officeDocument/2006/relationships/hyperlink" Target="https://www.openchainproject.org/news/2023/02/24/openchain-reference-library-complete-overhau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openchainproject.org/news/2023/02/15/webinar-48"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www.openchainproject.org/news/2023/02/20/education-wg-2023-02-09" TargetMode="External"/><Relationship Id="rId4" Type="http://schemas.openxmlformats.org/officeDocument/2006/relationships/hyperlink" Target="https://www.openchainproject.org/news/2023/02/07/automation-case-study-7"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openchainproject.org/news/2023/02/16/yes-security-conformanc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www.openchainproject.org/news/2023/02/08/timetoact-third-party-certification" TargetMode="External"/><Relationship Id="rId5" Type="http://schemas.openxmlformats.org/officeDocument/2006/relationships/hyperlink" Target="https://www.openchainproject.org/news/2023/02/07/ospoco-and-taylor-english-join-the-openchain-partner-program" TargetMode="External"/><Relationship Id="rId4" Type="http://schemas.openxmlformats.org/officeDocument/2006/relationships/hyperlink" Target="https://www.openchainproject.org/news/2023/02/13/panx-project-conformanc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openchainproject.org/news/2023/02/24/openchain-openanolis-standardization-sig-meeting" TargetMode="External"/><Relationship Id="rId7" Type="http://schemas.openxmlformats.org/officeDocument/2006/relationships/hyperlink" Target="https://www.openchainproject.org/news/2023/02/21/openchain-ospo-subgroup-meeting-todo-local-meetup-minutes-2023-02-17"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hyperlink" Target="https://www.openchainproject.org/news/2023/02/21/openchain-ospo-subgroup-meeting-todo-local-meetup-2023-02-10-minutes" TargetMode="External"/><Relationship Id="rId5" Type="http://schemas.openxmlformats.org/officeDocument/2006/relationships/hyperlink" Target="https://www.openchainproject.org/news/2023/02/27/japan-wg-26" TargetMode="External"/><Relationship Id="rId4" Type="http://schemas.openxmlformats.org/officeDocument/2006/relationships/hyperlink" Target="https://www.openchainproject.org/news/2023/02/28/openchain-germany-openchain-germany-lf-training-courses-translation-project-2024-02-24-record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2023-03-21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News – Already In March…</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dirty="0"/>
              <a:t>OpenChain Webinar #49 – FOSDEM Recap:</a:t>
            </a:r>
            <a:br>
              <a:rPr lang="en-US" dirty="0"/>
            </a:br>
            <a:r>
              <a:rPr lang="en-US" dirty="0">
                <a:hlinkClick r:id="rId3"/>
              </a:rPr>
              <a:t>https://www.openchainproject.org/news/2023/03/07/webinar-49</a:t>
            </a:r>
            <a:endParaRPr lang="en-US" dirty="0"/>
          </a:p>
          <a:p>
            <a:pPr marL="0" lvl="0" indent="0" algn="l" rtl="0">
              <a:spcBef>
                <a:spcPts val="0"/>
              </a:spcBef>
              <a:spcAft>
                <a:spcPts val="1200"/>
              </a:spcAft>
              <a:buNone/>
            </a:pPr>
            <a:r>
              <a:rPr lang="en-US" dirty="0"/>
              <a:t>OpenChain Export Control Work Group – Third Meeting:</a:t>
            </a:r>
            <a:br>
              <a:rPr lang="en-US" dirty="0"/>
            </a:br>
            <a:r>
              <a:rPr lang="en-US" dirty="0">
                <a:hlinkClick r:id="rId4"/>
              </a:rPr>
              <a:t>https://www.openchainproject.org/news/2023/03/07/openchain-export-control-work-group-third-meeting-2023-03-07-recording</a:t>
            </a:r>
            <a:r>
              <a:rPr lang="en-US" dirty="0"/>
              <a:t> </a:t>
            </a:r>
            <a:endParaRPr lang="en-US" sz="1050" dirty="0"/>
          </a:p>
          <a:p>
            <a:pPr marL="0" lvl="0" indent="0" algn="l" rtl="0">
              <a:spcBef>
                <a:spcPts val="0"/>
              </a:spcBef>
              <a:spcAft>
                <a:spcPts val="1200"/>
              </a:spcAft>
              <a:buNone/>
            </a:pPr>
            <a:r>
              <a:rPr lang="en-US" dirty="0"/>
              <a:t>OpenChain Germany – LF Training Courses Translation Project 2024-03-03:</a:t>
            </a:r>
            <a:br>
              <a:rPr lang="en-US" dirty="0"/>
            </a:br>
            <a:r>
              <a:rPr lang="en-US" dirty="0">
                <a:hlinkClick r:id="rId5"/>
              </a:rPr>
              <a:t>https://www.openchainproject.org/news/2023/03/05/openchain-germany-openchain-germany-lf-training-courses-translation-project-2024-03-03-recording</a:t>
            </a:r>
            <a:endParaRPr lang="en-US" dirty="0"/>
          </a:p>
          <a:p>
            <a:pPr marL="0" lvl="0" indent="0" algn="l" rtl="0">
              <a:spcBef>
                <a:spcPts val="0"/>
              </a:spcBef>
              <a:spcAft>
                <a:spcPts val="1200"/>
              </a:spcAft>
              <a:buNone/>
            </a:pPr>
            <a:r>
              <a:rPr lang="en-US" dirty="0"/>
              <a:t>Telco Work Group (Morning and Afternoon 2023-03-02):</a:t>
            </a:r>
            <a:br>
              <a:rPr lang="en-US" dirty="0"/>
            </a:br>
            <a:r>
              <a:rPr lang="en-US" dirty="0">
                <a:hlinkClick r:id="rId6"/>
              </a:rPr>
              <a:t>https://www.openchainproject.org/news/2023/03/07/telco-work-group-morning-2023-03-02</a:t>
            </a:r>
            <a:br>
              <a:rPr lang="en-US" dirty="0"/>
            </a:br>
            <a:r>
              <a:rPr lang="en-US" dirty="0">
                <a:hlinkClick r:id="rId7"/>
              </a:rPr>
              <a:t>https://www.openchainproject.org</a:t>
            </a:r>
            <a:r>
              <a:rPr lang="en-US">
                <a:hlinkClick r:id="rId7"/>
              </a:rPr>
              <a:t>/news/2023/03/07/telco-work-group-afternoon-2023-03-02</a:t>
            </a:r>
            <a:r>
              <a:rPr lang="en-US"/>
              <a:t>  </a:t>
            </a:r>
            <a:endParaRPr lang="en-US" dirty="0"/>
          </a:p>
        </p:txBody>
      </p:sp>
    </p:spTree>
    <p:extLst>
      <p:ext uri="{BB962C8B-B14F-4D97-AF65-F5344CB8AC3E}">
        <p14:creationId xmlns:p14="http://schemas.microsoft.com/office/powerpoint/2010/main" val="3262150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News – Cool Data Point</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US" dirty="0"/>
              <a:t>OpenChain has 10 official third party certifiers around the world:</a:t>
            </a:r>
            <a:endParaRPr lang="en-US" sz="1050" dirty="0"/>
          </a:p>
        </p:txBody>
      </p:sp>
      <p:pic>
        <p:nvPicPr>
          <p:cNvPr id="3" name="Picture 2" descr="Logo, company name&#10;&#10;Description automatically generated">
            <a:extLst>
              <a:ext uri="{FF2B5EF4-FFF2-40B4-BE49-F238E27FC236}">
                <a16:creationId xmlns:a16="http://schemas.microsoft.com/office/drawing/2014/main" id="{8F941705-FB44-0ED7-2449-E0A7DBB59756}"/>
              </a:ext>
            </a:extLst>
          </p:cNvPr>
          <p:cNvPicPr>
            <a:picLocks noChangeAspect="1"/>
          </p:cNvPicPr>
          <p:nvPr/>
        </p:nvPicPr>
        <p:blipFill>
          <a:blip r:embed="rId3"/>
          <a:stretch>
            <a:fillRect/>
          </a:stretch>
        </p:blipFill>
        <p:spPr>
          <a:xfrm>
            <a:off x="1189747" y="1900164"/>
            <a:ext cx="6701806" cy="2426990"/>
          </a:xfrm>
          <a:prstGeom prst="rect">
            <a:avLst/>
          </a:prstGeom>
        </p:spPr>
      </p:pic>
    </p:spTree>
    <p:extLst>
      <p:ext uri="{BB962C8B-B14F-4D97-AF65-F5344CB8AC3E}">
        <p14:creationId xmlns:p14="http://schemas.microsoft.com/office/powerpoint/2010/main" val="1312967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SBOM news</a:t>
            </a:r>
            <a:endParaRPr dirty="0"/>
          </a:p>
        </p:txBody>
      </p:sp>
    </p:spTree>
    <p:extLst>
      <p:ext uri="{BB962C8B-B14F-4D97-AF65-F5344CB8AC3E}">
        <p14:creationId xmlns:p14="http://schemas.microsoft.com/office/powerpoint/2010/main" val="423632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News from SPDX</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US" dirty="0"/>
              <a:t>Python Libraries:  Support for 2.3 &amp; 2.2 available on </a:t>
            </a:r>
            <a:r>
              <a:rPr lang="en-US" dirty="0" err="1"/>
              <a:t>PyPI</a:t>
            </a:r>
            <a:r>
              <a:rPr lang="en-US" dirty="0"/>
              <a:t> as well as in SPDX repo - any bugs, please file issues. Refactoring done, and SPDX 3.0 prototyping in progress.</a:t>
            </a:r>
          </a:p>
          <a:p>
            <a:pPr marL="0" lvl="0" indent="0" algn="l" rtl="0">
              <a:spcBef>
                <a:spcPts val="0"/>
              </a:spcBef>
              <a:spcAft>
                <a:spcPts val="1200"/>
              </a:spcAft>
              <a:buNone/>
            </a:pPr>
            <a:r>
              <a:rPr lang="en-US" dirty="0"/>
              <a:t>SPDX Specification:  Build, Licensing, &amp; AI branches have been added to the </a:t>
            </a:r>
            <a:r>
              <a:rPr lang="en-US" dirty="0">
                <a:hlinkClick r:id="rId3"/>
              </a:rPr>
              <a:t>https://</a:t>
            </a:r>
            <a:r>
              <a:rPr lang="en-US" dirty="0" err="1">
                <a:hlinkClick r:id="rId3"/>
              </a:rPr>
              <a:t>github.com</a:t>
            </a:r>
            <a:r>
              <a:rPr lang="en-US" dirty="0">
                <a:hlinkClick r:id="rId3"/>
              </a:rPr>
              <a:t>/</a:t>
            </a:r>
            <a:r>
              <a:rPr lang="en-US" dirty="0" err="1">
                <a:hlinkClick r:id="rId3"/>
              </a:rPr>
              <a:t>spdx</a:t>
            </a:r>
            <a:r>
              <a:rPr lang="en-US" dirty="0">
                <a:hlinkClick r:id="rId3"/>
              </a:rPr>
              <a:t>/spdx-3-model</a:t>
            </a:r>
            <a:r>
              <a:rPr lang="en-US" dirty="0"/>
              <a:t> repo. Please review and provide feedback.</a:t>
            </a:r>
          </a:p>
          <a:p>
            <a:pPr marL="0" lvl="0" indent="0" algn="l" rtl="0">
              <a:spcBef>
                <a:spcPts val="0"/>
              </a:spcBef>
              <a:spcAft>
                <a:spcPts val="1200"/>
              </a:spcAft>
              <a:buNone/>
            </a:pPr>
            <a:r>
              <a:rPr lang="en-US" dirty="0"/>
              <a:t>Security &amp; Dataset profiles to be added as branches soon.</a:t>
            </a:r>
          </a:p>
          <a:p>
            <a:pPr marL="0" lvl="0" indent="0" algn="l" rtl="0">
              <a:spcBef>
                <a:spcPts val="0"/>
              </a:spcBef>
              <a:spcAft>
                <a:spcPts val="1200"/>
              </a:spcAft>
              <a:buNone/>
            </a:pPr>
            <a:r>
              <a:rPr lang="en-US"/>
              <a:t>SPDX License List v3.20 released on Feb 17, 2023 - 36 new license/exceptions (22 tagged "used in major distro") - most coming from Fedora</a:t>
            </a:r>
            <a:endParaRPr lang="en-JP" dirty="0"/>
          </a:p>
        </p:txBody>
      </p:sp>
    </p:spTree>
    <p:extLst>
      <p:ext uri="{BB962C8B-B14F-4D97-AF65-F5344CB8AC3E}">
        <p14:creationId xmlns:p14="http://schemas.microsoft.com/office/powerpoint/2010/main" val="430595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OSPO news</a:t>
            </a:r>
            <a:endParaRPr dirty="0"/>
          </a:p>
        </p:txBody>
      </p:sp>
    </p:spTree>
    <p:extLst>
      <p:ext uri="{BB962C8B-B14F-4D97-AF65-F5344CB8AC3E}">
        <p14:creationId xmlns:p14="http://schemas.microsoft.com/office/powerpoint/2010/main" val="3014517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News From TODO Group</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77500" lnSpcReduction="20000"/>
          </a:bodyPr>
          <a:lstStyle/>
          <a:p>
            <a:pPr marL="0" indent="0">
              <a:spcAft>
                <a:spcPts val="1200"/>
              </a:spcAft>
              <a:buNone/>
            </a:pPr>
            <a:r>
              <a:rPr lang="en-US" dirty="0"/>
              <a:t>The employee Open Source Engagement Working group at TODO announced its 2023 goals and planning:</a:t>
            </a:r>
            <a:br>
              <a:rPr lang="en-US" dirty="0"/>
            </a:br>
            <a:r>
              <a:rPr lang="en-US" dirty="0">
                <a:hlinkClick r:id="rId3"/>
              </a:rPr>
              <a:t>https://todogroup.org/blog/employee-os-engagement-guide/</a:t>
            </a:r>
            <a:r>
              <a:rPr lang="en-US" dirty="0"/>
              <a:t> </a:t>
            </a:r>
          </a:p>
          <a:p>
            <a:pPr marL="0" lvl="0" indent="0" algn="l" rtl="0">
              <a:spcBef>
                <a:spcPts val="0"/>
              </a:spcBef>
              <a:spcAft>
                <a:spcPts val="1200"/>
              </a:spcAft>
              <a:buNone/>
            </a:pPr>
            <a:r>
              <a:rPr lang="en-US" dirty="0" err="1"/>
              <a:t>OSPOlogy</a:t>
            </a:r>
            <a:r>
              <a:rPr lang="en-US" dirty="0"/>
              <a:t> Live organizers, including representatives from OpenChain, SPDX, OpenSSF, TODO,  ISC, LF Energy, and CHAOSS, gather together and announce updates and new resources for </a:t>
            </a:r>
            <a:r>
              <a:rPr lang="en-US" dirty="0" err="1"/>
              <a:t>OSPOlogyLive</a:t>
            </a:r>
            <a:r>
              <a:rPr lang="en-US" dirty="0"/>
              <a:t> 2023: </a:t>
            </a:r>
            <a:br>
              <a:rPr lang="en-US" dirty="0"/>
            </a:br>
            <a:r>
              <a:rPr lang="en-US" dirty="0">
                <a:hlinkClick r:id="rId4"/>
              </a:rPr>
              <a:t>https://todogroup.org/blog/updates-and-resources-ospologylive2023/</a:t>
            </a:r>
            <a:endParaRPr lang="en-US" dirty="0"/>
          </a:p>
          <a:p>
            <a:pPr marL="0" lvl="0" indent="0" algn="l" rtl="0">
              <a:spcBef>
                <a:spcPts val="0"/>
              </a:spcBef>
              <a:spcAft>
                <a:spcPts val="1200"/>
              </a:spcAft>
              <a:buNone/>
            </a:pPr>
            <a:r>
              <a:rPr lang="en-US" dirty="0"/>
              <a:t>March </a:t>
            </a:r>
            <a:r>
              <a:rPr lang="en-US" dirty="0" err="1"/>
              <a:t>OSPOlogy</a:t>
            </a:r>
            <a:r>
              <a:rPr lang="en-US" dirty="0"/>
              <a:t> Webinar will be a panel discussion on "OSPOs &amp; Transition Paths for Regulated Environments". RSVP is now open: </a:t>
            </a:r>
            <a:br>
              <a:rPr lang="en-US" dirty="0"/>
            </a:br>
            <a:r>
              <a:rPr lang="en-US" dirty="0">
                <a:hlinkClick r:id="rId5"/>
              </a:rPr>
              <a:t>https://</a:t>
            </a:r>
            <a:r>
              <a:rPr lang="en-US" dirty="0" err="1">
                <a:hlinkClick r:id="rId5"/>
              </a:rPr>
              <a:t>community.linuxfoundation.org</a:t>
            </a:r>
            <a:r>
              <a:rPr lang="en-US" dirty="0">
                <a:hlinkClick r:id="rId5"/>
              </a:rPr>
              <a:t>/events/details/lfhq-todo-group-ospology-presents-ospos-transition-paths-for-regulated-environments/</a:t>
            </a:r>
            <a:endParaRPr lang="en-US" dirty="0"/>
          </a:p>
          <a:p>
            <a:pPr marL="0" lvl="0" indent="0" algn="l" rtl="0">
              <a:spcBef>
                <a:spcPts val="0"/>
              </a:spcBef>
              <a:spcAft>
                <a:spcPts val="1200"/>
              </a:spcAft>
              <a:buNone/>
            </a:pPr>
            <a:r>
              <a:rPr lang="en-US" dirty="0"/>
              <a:t>The OSPO </a:t>
            </a:r>
            <a:r>
              <a:rPr lang="en-US" dirty="0" err="1"/>
              <a:t>Mindmap</a:t>
            </a:r>
            <a:r>
              <a:rPr lang="en-US" dirty="0"/>
              <a:t> has been translated into Chinese</a:t>
            </a:r>
            <a:endParaRPr dirty="0"/>
          </a:p>
        </p:txBody>
      </p:sp>
    </p:spTree>
    <p:extLst>
      <p:ext uri="{BB962C8B-B14F-4D97-AF65-F5344CB8AC3E}">
        <p14:creationId xmlns:p14="http://schemas.microsoft.com/office/powerpoint/2010/main" val="36685718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Automation news</a:t>
            </a:r>
            <a:endParaRPr dirty="0"/>
          </a:p>
        </p:txBody>
      </p:sp>
    </p:spTree>
    <p:extLst>
      <p:ext uri="{BB962C8B-B14F-4D97-AF65-F5344CB8AC3E}">
        <p14:creationId xmlns:p14="http://schemas.microsoft.com/office/powerpoint/2010/main" val="17831322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Automation Work Group Reboot</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1200"/>
              </a:spcAft>
              <a:buNone/>
            </a:pPr>
            <a:r>
              <a:rPr lang="en-US" b="1" dirty="0"/>
              <a:t>Discussion on our most recent call:</a:t>
            </a:r>
          </a:p>
          <a:p>
            <a:pPr marL="0" lvl="0" indent="0" algn="l" rtl="0">
              <a:spcBef>
                <a:spcPts val="0"/>
              </a:spcBef>
              <a:spcAft>
                <a:spcPts val="1200"/>
              </a:spcAft>
              <a:buNone/>
            </a:pPr>
            <a:r>
              <a:rPr lang="en-US" dirty="0"/>
              <a:t>(1) Consensus that an end-to-end open source toolchain for open source compliance is valuable </a:t>
            </a:r>
          </a:p>
          <a:p>
            <a:pPr marL="0" lvl="0" indent="0" algn="l" rtl="0">
              <a:spcBef>
                <a:spcPts val="0"/>
              </a:spcBef>
              <a:spcAft>
                <a:spcPts val="1200"/>
              </a:spcAft>
              <a:buNone/>
            </a:pPr>
            <a:r>
              <a:rPr lang="en-US" dirty="0"/>
              <a:t>(2) Consensus that checking current status of the toolchain and identifying what is needed to complete it is important </a:t>
            </a:r>
          </a:p>
          <a:p>
            <a:pPr marL="0" lvl="0" indent="0" algn="l" rtl="0">
              <a:spcBef>
                <a:spcPts val="0"/>
              </a:spcBef>
              <a:spcAft>
                <a:spcPts val="1200"/>
              </a:spcAft>
              <a:buNone/>
            </a:pPr>
            <a:r>
              <a:rPr lang="en-US" dirty="0"/>
              <a:t>(3) Agreement that details like data storage and data sharing schema are an interesting aspect of this (less silos)</a:t>
            </a:r>
          </a:p>
          <a:p>
            <a:pPr marL="0" lvl="0" indent="0" algn="l" rtl="0">
              <a:spcBef>
                <a:spcPts val="0"/>
              </a:spcBef>
              <a:spcAft>
                <a:spcPts val="1200"/>
              </a:spcAft>
              <a:buNone/>
            </a:pPr>
            <a:r>
              <a:rPr lang="en-US" dirty="0"/>
              <a:t>(4) Agreement that covering point (2) and perhaps informed by point (3) will allow us to make a blueprint for what types of development and what funding for development should be applied.</a:t>
            </a:r>
          </a:p>
          <a:p>
            <a:pPr marL="0" lvl="0" indent="0" algn="l" rtl="0">
              <a:spcBef>
                <a:spcPts val="0"/>
              </a:spcBef>
              <a:spcAft>
                <a:spcPts val="1200"/>
              </a:spcAft>
              <a:buNone/>
            </a:pPr>
            <a:r>
              <a:rPr lang="en-US" b="1" dirty="0"/>
              <a:t>Current Suggestion:</a:t>
            </a:r>
            <a:br>
              <a:rPr lang="en-US" dirty="0"/>
            </a:br>
            <a:r>
              <a:rPr lang="en-US" dirty="0"/>
              <a:t>Let’s start mapping (2) over the next calls. The state of the market will inform decisions over what is needed for the market. Next call is 3</a:t>
            </a:r>
            <a:r>
              <a:rPr lang="en-US" baseline="30000" dirty="0"/>
              <a:t>rd</a:t>
            </a:r>
            <a:r>
              <a:rPr lang="en-US" dirty="0"/>
              <a:t> Wednesday of March at 14:00 UTC.</a:t>
            </a:r>
            <a:endParaRPr dirty="0"/>
          </a:p>
        </p:txBody>
      </p:sp>
    </p:spTree>
    <p:extLst>
      <p:ext uri="{BB962C8B-B14F-4D97-AF65-F5344CB8AC3E}">
        <p14:creationId xmlns:p14="http://schemas.microsoft.com/office/powerpoint/2010/main" val="7993209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Automation Work Group</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1" dirty="0"/>
              <a:t>Mailing List:</a:t>
            </a:r>
          </a:p>
          <a:p>
            <a:pPr marL="0" lvl="0" indent="0" algn="l" rtl="0">
              <a:spcBef>
                <a:spcPts val="0"/>
              </a:spcBef>
              <a:spcAft>
                <a:spcPts val="1200"/>
              </a:spcAft>
              <a:buNone/>
            </a:pPr>
            <a:r>
              <a:rPr lang="en-US" dirty="0">
                <a:hlinkClick r:id="rId3"/>
              </a:rPr>
              <a:t>https://</a:t>
            </a:r>
            <a:r>
              <a:rPr lang="en-US" dirty="0" err="1">
                <a:hlinkClick r:id="rId3"/>
              </a:rPr>
              <a:t>groups.io</a:t>
            </a:r>
            <a:r>
              <a:rPr lang="en-US" dirty="0">
                <a:hlinkClick r:id="rId3"/>
              </a:rPr>
              <a:t>/g/</a:t>
            </a:r>
            <a:r>
              <a:rPr lang="en-US" dirty="0" err="1">
                <a:hlinkClick r:id="rId3"/>
              </a:rPr>
              <a:t>oss</a:t>
            </a:r>
            <a:r>
              <a:rPr lang="en-US" dirty="0">
                <a:hlinkClick r:id="rId3"/>
              </a:rPr>
              <a:t>-based-compliance-tooling</a:t>
            </a:r>
            <a:endParaRPr dirty="0"/>
          </a:p>
        </p:txBody>
      </p:sp>
    </p:spTree>
    <p:extLst>
      <p:ext uri="{BB962C8B-B14F-4D97-AF65-F5344CB8AC3E}">
        <p14:creationId xmlns:p14="http://schemas.microsoft.com/office/powerpoint/2010/main" val="4107310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Last Meeting Recap</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47500" lnSpcReduction="20000"/>
          </a:bodyPr>
          <a:lstStyle/>
          <a:p>
            <a:pPr marL="0" lvl="0" indent="0" algn="l" rtl="0">
              <a:spcBef>
                <a:spcPts val="0"/>
              </a:spcBef>
              <a:spcAft>
                <a:spcPts val="1200"/>
              </a:spcAft>
              <a:buNone/>
            </a:pPr>
            <a:r>
              <a:rPr lang="en-US" dirty="0">
                <a:latin typeface="+mn-lt"/>
              </a:rPr>
              <a:t>On the 2023-03-07 call we addressed the following issues with the Security Assurance Specification 2.0 Draft:</a:t>
            </a:r>
          </a:p>
          <a:p>
            <a:pPr algn="l">
              <a:spcAft>
                <a:spcPts val="800"/>
              </a:spcAft>
              <a:buFont typeface="Arial" panose="020B0604020202020204" pitchFamily="34" charset="0"/>
              <a:buChar char="•"/>
            </a:pPr>
            <a:r>
              <a:rPr lang="en-US" b="0" i="0" u="none" strike="noStrike" dirty="0">
                <a:solidFill>
                  <a:srgbClr val="000000"/>
                </a:solidFill>
                <a:effectLst/>
                <a:latin typeface="Arial" panose="020B0604020202020204" pitchFamily="34" charset="0"/>
              </a:rPr>
              <a:t>Comments on the Known Vulnerability in the proposed Security Assurance Specification:</a:t>
            </a:r>
            <a:br>
              <a:rPr lang="en-US" dirty="0"/>
            </a:br>
            <a:r>
              <a:rPr lang="en-US" b="0" i="0" dirty="0">
                <a:effectLst/>
                <a:latin typeface="Arial" panose="020B0604020202020204" pitchFamily="34" charset="0"/>
                <a:hlinkClick r:id="rId3"/>
              </a:rPr>
              <a:t>https://github.com/OpenChain-Project/Security-Assurance-Specification/issues/19</a:t>
            </a:r>
            <a:endParaRPr lang="en-US" sz="1800" b="0" i="0" u="none" strike="noStrike" dirty="0">
              <a:solidFill>
                <a:srgbClr val="000000"/>
              </a:solidFill>
              <a:effectLst/>
              <a:latin typeface="+mn-lt"/>
            </a:endParaRPr>
          </a:p>
          <a:p>
            <a:pPr algn="l">
              <a:spcAft>
                <a:spcPts val="800"/>
              </a:spcAft>
              <a:buFont typeface="Arial" panose="020B0604020202020204" pitchFamily="34" charset="0"/>
              <a:buChar char="•"/>
            </a:pPr>
            <a:r>
              <a:rPr lang="en-US" sz="1800" b="0" i="0" u="none" strike="noStrike" dirty="0">
                <a:solidFill>
                  <a:srgbClr val="000000"/>
                </a:solidFill>
                <a:effectLst/>
                <a:latin typeface="+mn-lt"/>
              </a:rPr>
              <a:t>Please add definitions for “remediate” and “mitigate”:</a:t>
            </a:r>
            <a:br>
              <a:rPr lang="en-US" sz="1800" b="0" i="0" u="none" strike="noStrike" dirty="0">
                <a:solidFill>
                  <a:srgbClr val="000000"/>
                </a:solidFill>
                <a:effectLst/>
                <a:latin typeface="+mn-lt"/>
              </a:rPr>
            </a:br>
            <a:r>
              <a:rPr lang="en-US" sz="1800" b="0" i="0" u="none" strike="noStrike" dirty="0">
                <a:solidFill>
                  <a:srgbClr val="000000"/>
                </a:solidFill>
                <a:effectLst/>
                <a:latin typeface="+mn-lt"/>
                <a:hlinkClick r:id="rId4"/>
              </a:rPr>
              <a:t>https://github.com/OpenChain-Project/Security-Assurance-Specification/issues/22</a:t>
            </a:r>
            <a:endParaRPr lang="en-US" sz="1800" b="0" i="0" u="none" strike="noStrike" dirty="0">
              <a:solidFill>
                <a:srgbClr val="000000"/>
              </a:solidFill>
              <a:effectLst/>
              <a:latin typeface="+mn-lt"/>
            </a:endParaRPr>
          </a:p>
          <a:p>
            <a:pPr algn="l">
              <a:spcAft>
                <a:spcPts val="800"/>
              </a:spcAft>
              <a:buFont typeface="Arial" panose="020B0604020202020204" pitchFamily="34" charset="0"/>
              <a:buChar char="•"/>
            </a:pPr>
            <a:r>
              <a:rPr lang="en-US" sz="1800" b="0" i="0" u="none" strike="noStrike" dirty="0">
                <a:solidFill>
                  <a:srgbClr val="000000"/>
                </a:solidFill>
                <a:effectLst/>
                <a:latin typeface="+mn-lt"/>
              </a:rPr>
              <a:t>We adjusted “obtain customer agreement”) as per this issue:</a:t>
            </a:r>
            <a:br>
              <a:rPr lang="en-US" sz="1800" b="0" i="0" u="none" strike="noStrike" dirty="0">
                <a:solidFill>
                  <a:srgbClr val="000000"/>
                </a:solidFill>
                <a:effectLst/>
                <a:latin typeface="+mn-lt"/>
              </a:rPr>
            </a:br>
            <a:r>
              <a:rPr lang="en-US" sz="1800" b="0" i="0" u="none" strike="noStrike" dirty="0">
                <a:solidFill>
                  <a:srgbClr val="000000"/>
                </a:solidFill>
                <a:effectLst/>
                <a:latin typeface="+mn-lt"/>
                <a:hlinkClick r:id="rId5"/>
              </a:rPr>
              <a:t>https://github.com/OpenChain-Project/Security-Assurance-Specification/issues/27</a:t>
            </a:r>
            <a:endParaRPr lang="en-US" sz="1800" b="0" i="0" u="none" strike="noStrike" dirty="0">
              <a:solidFill>
                <a:srgbClr val="000000"/>
              </a:solidFill>
              <a:effectLst/>
              <a:latin typeface="+mn-lt"/>
            </a:endParaRPr>
          </a:p>
          <a:p>
            <a:pPr algn="l">
              <a:spcAft>
                <a:spcPts val="800"/>
              </a:spcAft>
              <a:buFont typeface="Arial" panose="020B0604020202020204" pitchFamily="34" charset="0"/>
              <a:buChar char="•"/>
            </a:pPr>
            <a:r>
              <a:rPr lang="en-US" sz="1800" b="0" i="0" u="none" strike="noStrike" dirty="0">
                <a:solidFill>
                  <a:srgbClr val="000000"/>
                </a:solidFill>
                <a:effectLst/>
                <a:latin typeface="+mn-lt"/>
              </a:rPr>
              <a:t>Under the Competence category, add requirements:</a:t>
            </a:r>
            <a:br>
              <a:rPr lang="en-US" sz="1800" b="0" i="0" u="none" strike="noStrike" dirty="0">
                <a:solidFill>
                  <a:srgbClr val="000000"/>
                </a:solidFill>
                <a:effectLst/>
                <a:latin typeface="+mn-lt"/>
              </a:rPr>
            </a:br>
            <a:r>
              <a:rPr lang="en-US" sz="1800" b="0" i="0" u="none" strike="noStrike" dirty="0">
                <a:solidFill>
                  <a:srgbClr val="000000"/>
                </a:solidFill>
                <a:effectLst/>
                <a:latin typeface="+mn-lt"/>
                <a:hlinkClick r:id="rId6"/>
              </a:rPr>
              <a:t>https://github.com/OpenChain-Project/Security-Assurance-Specification/issues/23</a:t>
            </a:r>
            <a:endParaRPr lang="en-US" dirty="0">
              <a:solidFill>
                <a:srgbClr val="000000"/>
              </a:solidFill>
              <a:latin typeface="+mn-lt"/>
            </a:endParaRPr>
          </a:p>
          <a:p>
            <a:pPr algn="l">
              <a:spcAft>
                <a:spcPts val="800"/>
              </a:spcAft>
              <a:buFont typeface="Arial" panose="020B0604020202020204" pitchFamily="34" charset="0"/>
              <a:buChar char="•"/>
            </a:pPr>
            <a:r>
              <a:rPr lang="en-US" sz="1800" b="0" i="0" u="none" strike="noStrike" dirty="0">
                <a:solidFill>
                  <a:srgbClr val="000000"/>
                </a:solidFill>
                <a:effectLst/>
                <a:latin typeface="+mn-lt"/>
              </a:rPr>
              <a:t>Add references to ISO/IEC Standards:</a:t>
            </a:r>
            <a:br>
              <a:rPr lang="en-US" sz="1800" b="0" i="0" u="none" strike="noStrike" dirty="0">
                <a:solidFill>
                  <a:srgbClr val="000000"/>
                </a:solidFill>
                <a:effectLst/>
                <a:latin typeface="+mn-lt"/>
              </a:rPr>
            </a:br>
            <a:r>
              <a:rPr lang="en-US" sz="1800" b="0" i="0" u="none" strike="noStrike" dirty="0">
                <a:solidFill>
                  <a:srgbClr val="000000"/>
                </a:solidFill>
                <a:effectLst/>
                <a:latin typeface="+mn-lt"/>
                <a:hlinkClick r:id="rId7"/>
              </a:rPr>
              <a:t>https://github.com/OpenChain-Project/Security-Assurance-Specification/issues/24</a:t>
            </a:r>
            <a:br>
              <a:rPr lang="en-US" sz="1800" b="0" i="0" u="none" strike="noStrike" dirty="0">
                <a:solidFill>
                  <a:srgbClr val="000000"/>
                </a:solidFill>
                <a:effectLst/>
                <a:latin typeface="+mn-lt"/>
              </a:rPr>
            </a:br>
            <a:endParaRPr lang="en-US" sz="1800" b="0" i="0" u="none" strike="noStrike" dirty="0">
              <a:solidFill>
                <a:srgbClr val="000000"/>
              </a:solidFill>
              <a:effectLst/>
              <a:latin typeface="+mn-lt"/>
            </a:endParaRPr>
          </a:p>
          <a:p>
            <a:pPr marL="114300" indent="0" algn="l">
              <a:spcAft>
                <a:spcPts val="800"/>
              </a:spcAft>
              <a:buNone/>
            </a:pPr>
            <a:r>
              <a:rPr lang="en-US" sz="1800" b="0" i="0" u="none" strike="noStrike" dirty="0">
                <a:solidFill>
                  <a:srgbClr val="000000"/>
                </a:solidFill>
                <a:effectLst/>
                <a:latin typeface="+mn-lt"/>
              </a:rPr>
              <a:t>We also opened this new issue:</a:t>
            </a:r>
            <a:br>
              <a:rPr lang="en-US" sz="1800" b="0" i="0" u="none" strike="noStrike" dirty="0">
                <a:solidFill>
                  <a:srgbClr val="000000"/>
                </a:solidFill>
                <a:effectLst/>
                <a:latin typeface="+mn-lt"/>
              </a:rPr>
            </a:br>
            <a:endParaRPr lang="en-US" sz="1800" b="0" i="0" u="none" strike="noStrike" dirty="0">
              <a:solidFill>
                <a:srgbClr val="000000"/>
              </a:solidFill>
              <a:effectLst/>
              <a:latin typeface="+mn-lt"/>
            </a:endParaRPr>
          </a:p>
          <a:p>
            <a:pPr algn="l">
              <a:spcAft>
                <a:spcPts val="800"/>
              </a:spcAft>
              <a:buFont typeface="Arial" panose="020B0604020202020204" pitchFamily="34" charset="0"/>
              <a:buChar char="•"/>
            </a:pPr>
            <a:r>
              <a:rPr lang="en-US" sz="1800" b="0" i="0" u="none" strike="noStrike" dirty="0">
                <a:solidFill>
                  <a:srgbClr val="000000"/>
                </a:solidFill>
                <a:effectLst/>
                <a:latin typeface="+mn-lt"/>
              </a:rPr>
              <a:t>Add triage entry to specific situations where vulnerability not applicable:</a:t>
            </a:r>
            <a:br>
              <a:rPr lang="en-US" sz="1800" b="0" i="0" u="none" strike="noStrike" dirty="0">
                <a:solidFill>
                  <a:srgbClr val="000000"/>
                </a:solidFill>
                <a:effectLst/>
                <a:latin typeface="+mn-lt"/>
              </a:rPr>
            </a:br>
            <a:r>
              <a:rPr lang="en-US" sz="1800" b="0" i="0" u="none" strike="noStrike" dirty="0">
                <a:solidFill>
                  <a:srgbClr val="000000"/>
                </a:solidFill>
                <a:effectLst/>
                <a:latin typeface="+mn-lt"/>
                <a:hlinkClick r:id="rId8"/>
              </a:rPr>
              <a:t>https://github.com/OpenChain-Project/Security-Assurance-Specification/issues/29</a:t>
            </a:r>
            <a:endParaRPr lang="en-US" sz="1800" b="0" i="0" u="none" strike="noStrike" dirty="0">
              <a:solidFill>
                <a:srgbClr val="000000"/>
              </a:solidFill>
              <a:effectLst/>
              <a:latin typeface="+mn-lt"/>
            </a:endParaRPr>
          </a:p>
        </p:txBody>
      </p:sp>
    </p:spTree>
    <p:extLst>
      <p:ext uri="{BB962C8B-B14F-4D97-AF65-F5344CB8AC3E}">
        <p14:creationId xmlns:p14="http://schemas.microsoft.com/office/powerpoint/2010/main" val="15496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Plan For This Meeting</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0" indent="0">
              <a:spcAft>
                <a:spcPts val="1200"/>
              </a:spcAft>
              <a:buNone/>
            </a:pPr>
            <a:r>
              <a:rPr lang="en-US" sz="1400" b="1" dirty="0">
                <a:latin typeface="+mn-lt"/>
              </a:rPr>
              <a:t>Security:</a:t>
            </a:r>
          </a:p>
          <a:p>
            <a:pPr marL="285750" indent="-285750">
              <a:spcAft>
                <a:spcPts val="1200"/>
              </a:spcAft>
              <a:buFont typeface="Arial" panose="020B0604020202020204" pitchFamily="34" charset="0"/>
              <a:buChar char="•"/>
            </a:pPr>
            <a:r>
              <a:rPr lang="en-US" sz="1400" b="0" i="0" u="none" strike="noStrike" dirty="0">
                <a:solidFill>
                  <a:srgbClr val="000000"/>
                </a:solidFill>
                <a:effectLst/>
                <a:latin typeface="+mn-lt"/>
              </a:rPr>
              <a:t>Add triage entry to specific situations where vulnerability not applicable:</a:t>
            </a:r>
            <a:br>
              <a:rPr lang="en-US" sz="1400" dirty="0">
                <a:latin typeface="+mn-lt"/>
              </a:rPr>
            </a:br>
            <a:r>
              <a:rPr lang="en-US" sz="1400" b="0" i="0" dirty="0">
                <a:effectLst/>
                <a:latin typeface="+mn-lt"/>
                <a:hlinkClick r:id="rId3"/>
              </a:rPr>
              <a:t>https://github.com/OpenChain-Project/Security-Assurance-Specification/issues/29</a:t>
            </a:r>
            <a:endParaRPr lang="en-US" sz="1400" dirty="0">
              <a:latin typeface="+mn-lt"/>
            </a:endParaRPr>
          </a:p>
          <a:p>
            <a:pPr marL="285750" indent="-285750">
              <a:spcAft>
                <a:spcPts val="1200"/>
              </a:spcAft>
              <a:buFont typeface="Arial" panose="020B0604020202020204" pitchFamily="34" charset="0"/>
              <a:buChar char="•"/>
            </a:pPr>
            <a:r>
              <a:rPr lang="en-US" sz="1400" b="0" i="0" u="none" strike="noStrike" dirty="0">
                <a:solidFill>
                  <a:srgbClr val="000000"/>
                </a:solidFill>
                <a:effectLst/>
                <a:latin typeface="+mn-lt"/>
              </a:rPr>
              <a:t>Comments on the Known Vulnerability in the proposed Security Assurance Specification:</a:t>
            </a:r>
            <a:br>
              <a:rPr lang="en-US" sz="1400" dirty="0">
                <a:latin typeface="+mn-lt"/>
              </a:rPr>
            </a:br>
            <a:r>
              <a:rPr lang="en-US" sz="1400" b="0" i="0" dirty="0">
                <a:effectLst/>
                <a:latin typeface="+mn-lt"/>
                <a:hlinkClick r:id="rId4"/>
              </a:rPr>
              <a:t>https://github.com/OpenChain-Project/Security-Assurance-Specification/issues/19</a:t>
            </a:r>
            <a:endParaRPr lang="en-US" sz="1400" dirty="0">
              <a:latin typeface="+mn-lt"/>
            </a:endParaRPr>
          </a:p>
          <a:p>
            <a:pPr marL="285750" indent="-285750">
              <a:spcAft>
                <a:spcPts val="1200"/>
              </a:spcAft>
              <a:buFont typeface="Arial" panose="020B0604020202020204" pitchFamily="34" charset="0"/>
              <a:buChar char="•"/>
            </a:pPr>
            <a:r>
              <a:rPr lang="en-US" sz="1400" b="0" i="0" u="none" strike="noStrike" dirty="0">
                <a:solidFill>
                  <a:srgbClr val="000000"/>
                </a:solidFill>
                <a:effectLst/>
                <a:latin typeface="+mn-lt"/>
              </a:rPr>
              <a:t>Add program objectives</a:t>
            </a:r>
            <a:br>
              <a:rPr lang="en-US" sz="1400" dirty="0">
                <a:latin typeface="+mn-lt"/>
              </a:rPr>
            </a:br>
            <a:r>
              <a:rPr lang="en-US" sz="1400" b="0" i="0" dirty="0">
                <a:effectLst/>
                <a:latin typeface="+mn-lt"/>
                <a:hlinkClick r:id="rId5"/>
              </a:rPr>
              <a:t>https://github.com/OpenChain-Project/Security-Assurance-Specification/issues/14</a:t>
            </a:r>
            <a:endParaRPr lang="en-US" sz="1400" dirty="0">
              <a:latin typeface="+mn-lt"/>
            </a:endParaRPr>
          </a:p>
          <a:p>
            <a:pPr marL="285750" indent="-285750">
              <a:spcAft>
                <a:spcPts val="1200"/>
              </a:spcAft>
              <a:buFont typeface="Arial" panose="020B0604020202020204" pitchFamily="34" charset="0"/>
              <a:buChar char="•"/>
            </a:pPr>
            <a:r>
              <a:rPr lang="en-US" sz="1400" b="0" i="0" u="none" strike="noStrike" dirty="0">
                <a:solidFill>
                  <a:srgbClr val="000000"/>
                </a:solidFill>
                <a:effectLst/>
                <a:latin typeface="+mn-lt"/>
              </a:rPr>
              <a:t>Clarify Stated Purpose (</a:t>
            </a:r>
            <a:r>
              <a:rPr lang="en-US" sz="1400" b="0" i="0" u="none" strike="noStrike" dirty="0" err="1">
                <a:solidFill>
                  <a:srgbClr val="000000"/>
                </a:solidFill>
                <a:effectLst/>
                <a:latin typeface="+mn-lt"/>
              </a:rPr>
              <a:t>Github</a:t>
            </a:r>
            <a:r>
              <a:rPr lang="en-US" sz="1400" b="0" i="0" u="none" strike="noStrike" dirty="0">
                <a:solidFill>
                  <a:srgbClr val="000000"/>
                </a:solidFill>
                <a:effectLst/>
                <a:latin typeface="+mn-lt"/>
              </a:rPr>
              <a:t>) and Scope (specification):</a:t>
            </a:r>
            <a:br>
              <a:rPr lang="en-US" sz="1400" dirty="0">
                <a:latin typeface="+mn-lt"/>
              </a:rPr>
            </a:br>
            <a:r>
              <a:rPr lang="en-US" sz="1400" b="0" i="0" dirty="0">
                <a:effectLst/>
                <a:latin typeface="+mn-lt"/>
                <a:hlinkClick r:id="rId6"/>
              </a:rPr>
              <a:t>https://github.com/OpenChain-Project/Security-Assurance-Specification/issues/28</a:t>
            </a:r>
            <a:endParaRPr lang="en-US" sz="1400" b="0" i="0" dirty="0">
              <a:effectLst/>
              <a:latin typeface="+mn-lt"/>
            </a:endParaRPr>
          </a:p>
        </p:txBody>
      </p:sp>
    </p:spTree>
    <p:extLst>
      <p:ext uri="{BB962C8B-B14F-4D97-AF65-F5344CB8AC3E}">
        <p14:creationId xmlns:p14="http://schemas.microsoft.com/office/powerpoint/2010/main" val="1529526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Plan For This Meeting</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400" b="1" dirty="0">
                <a:latin typeface="+mj-lt"/>
              </a:rPr>
              <a:t>Licensing:</a:t>
            </a:r>
          </a:p>
          <a:p>
            <a:pPr marL="285750" indent="-285750">
              <a:spcAft>
                <a:spcPts val="1200"/>
              </a:spcAft>
              <a:buFont typeface="Arial" panose="020B0604020202020204" pitchFamily="34" charset="0"/>
              <a:buChar char="•"/>
            </a:pPr>
            <a:r>
              <a:rPr lang="en-US" sz="1400" dirty="0">
                <a:latin typeface="+mj-lt"/>
              </a:rPr>
              <a:t>Consider adding definition of 'bill of materials’</a:t>
            </a:r>
            <a:br>
              <a:rPr lang="en-US" sz="1400" dirty="0">
                <a:latin typeface="+mj-lt"/>
              </a:rPr>
            </a:br>
            <a:r>
              <a:rPr lang="en-US" sz="1400" dirty="0">
                <a:latin typeface="+mj-lt"/>
                <a:hlinkClick r:id="rId3"/>
              </a:rPr>
              <a:t>https://github.com/OpenChain-Project/License-Compliance-Specification/issues/35</a:t>
            </a:r>
            <a:endParaRPr lang="en-US" sz="1400" dirty="0">
              <a:latin typeface="+mj-lt"/>
            </a:endParaRPr>
          </a:p>
          <a:p>
            <a:pPr marL="285750" indent="-285750">
              <a:spcAft>
                <a:spcPts val="1200"/>
              </a:spcAft>
              <a:buFont typeface="Arial" panose="020B0604020202020204" pitchFamily="34" charset="0"/>
              <a:buChar char="•"/>
            </a:pPr>
            <a:r>
              <a:rPr lang="en-US" sz="1400" dirty="0">
                <a:latin typeface="+mj-lt"/>
              </a:rPr>
              <a:t>Move "Access" to be part of "Compliance Artifact Delivery”</a:t>
            </a:r>
            <a:br>
              <a:rPr lang="en-US" sz="1400" dirty="0">
                <a:latin typeface="+mj-lt"/>
              </a:rPr>
            </a:br>
            <a:r>
              <a:rPr lang="en-US" sz="1400" dirty="0">
                <a:latin typeface="+mj-lt"/>
                <a:hlinkClick r:id="rId4"/>
              </a:rPr>
              <a:t>https://github.com/OpenChain-Project/License-Compliance-Specification/issues/53</a:t>
            </a:r>
            <a:endParaRPr lang="en-US" sz="1400" dirty="0">
              <a:latin typeface="+mj-lt"/>
            </a:endParaRPr>
          </a:p>
        </p:txBody>
      </p:sp>
    </p:spTree>
    <p:extLst>
      <p:ext uri="{BB962C8B-B14F-4D97-AF65-F5344CB8AC3E}">
        <p14:creationId xmlns:p14="http://schemas.microsoft.com/office/powerpoint/2010/main" val="666388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Need Help To Get Started?</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b="1" dirty="0"/>
              <a:t>Licensing Specification (3</a:t>
            </a:r>
            <a:r>
              <a:rPr lang="en-US" b="1" baseline="30000" dirty="0"/>
              <a:t>rd</a:t>
            </a:r>
            <a:r>
              <a:rPr lang="en-US" b="1" dirty="0"/>
              <a:t> Generation Draft):</a:t>
            </a:r>
          </a:p>
          <a:p>
            <a:pPr marL="0" lvl="0" indent="0" algn="l" rtl="0">
              <a:spcBef>
                <a:spcPts val="0"/>
              </a:spcBef>
              <a:spcAft>
                <a:spcPts val="1200"/>
              </a:spcAft>
              <a:buNone/>
            </a:pPr>
            <a:r>
              <a:rPr lang="en-US" b="0" i="0" dirty="0">
                <a:effectLst/>
                <a:latin typeface="ArialMT"/>
                <a:hlinkClick r:id="rId3"/>
              </a:rPr>
              <a:t>https://github.com/OpenChain-Project/License-Compliance-Specification/blob/master/Official/en/3.0/openchain-license-compliance-3.0.md</a:t>
            </a:r>
            <a:endParaRPr lang="en-US" b="1" dirty="0"/>
          </a:p>
          <a:p>
            <a:pPr marL="0" lvl="0" indent="0" algn="l" rtl="0">
              <a:spcBef>
                <a:spcPts val="0"/>
              </a:spcBef>
              <a:spcAft>
                <a:spcPts val="1200"/>
              </a:spcAft>
              <a:buNone/>
            </a:pPr>
            <a:r>
              <a:rPr lang="en-US" b="1" dirty="0"/>
              <a:t>Security Specification (2</a:t>
            </a:r>
            <a:r>
              <a:rPr lang="en-US" b="1" baseline="30000" dirty="0"/>
              <a:t>nd</a:t>
            </a:r>
            <a:r>
              <a:rPr lang="en-US" b="1" dirty="0"/>
              <a:t> Generation Draft):</a:t>
            </a:r>
          </a:p>
          <a:p>
            <a:pPr marL="0" lvl="0" indent="0" algn="l" rtl="0">
              <a:spcBef>
                <a:spcPts val="0"/>
              </a:spcBef>
              <a:spcAft>
                <a:spcPts val="1200"/>
              </a:spcAft>
              <a:buNone/>
            </a:pPr>
            <a:r>
              <a:rPr lang="en-US" b="0" i="0" dirty="0">
                <a:effectLst/>
                <a:latin typeface="ArialMT"/>
                <a:hlinkClick r:id="rId4"/>
              </a:rPr>
              <a:t>https://github.com/OpenChain-Project/Security-Assurance-Specification/blob/main/Security-Assurance-Specification/2.0/en/openchain-security-specification-2.0.md</a:t>
            </a:r>
            <a:endParaRPr lang="en-US" b="1" dirty="0"/>
          </a:p>
        </p:txBody>
      </p:sp>
    </p:spTree>
    <p:extLst>
      <p:ext uri="{BB962C8B-B14F-4D97-AF65-F5344CB8AC3E}">
        <p14:creationId xmlns:p14="http://schemas.microsoft.com/office/powerpoint/2010/main" val="10920901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News – Overarching Project Stuff</a:t>
            </a:r>
            <a:endParaRPr dirty="0"/>
          </a:p>
        </p:txBody>
      </p:sp>
      <p:pic>
        <p:nvPicPr>
          <p:cNvPr id="5" name="Picture 4" descr="Graphical user interface, text, application, email&#10;&#10;Description automatically generated">
            <a:extLst>
              <a:ext uri="{FF2B5EF4-FFF2-40B4-BE49-F238E27FC236}">
                <a16:creationId xmlns:a16="http://schemas.microsoft.com/office/drawing/2014/main" id="{508E7AEE-8CB5-8BAA-15CA-0F841A08585D}"/>
              </a:ext>
            </a:extLst>
          </p:cNvPr>
          <p:cNvPicPr>
            <a:picLocks noChangeAspect="1"/>
          </p:cNvPicPr>
          <p:nvPr/>
        </p:nvPicPr>
        <p:blipFill>
          <a:blip r:embed="rId3"/>
          <a:stretch>
            <a:fillRect/>
          </a:stretch>
        </p:blipFill>
        <p:spPr>
          <a:xfrm>
            <a:off x="1119146" y="1017800"/>
            <a:ext cx="6905708" cy="3443854"/>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4030579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News – Overarching Project Stuff</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OpenChain @ Wikipedia:</a:t>
            </a:r>
            <a:br>
              <a:rPr lang="en-US" dirty="0"/>
            </a:br>
            <a:r>
              <a:rPr lang="en-US" dirty="0">
                <a:hlinkClick r:id="rId3"/>
              </a:rPr>
              <a:t>https://www.openchainproject.org/news/2023/02/23/openchain-wikipedia</a:t>
            </a:r>
            <a:r>
              <a:rPr lang="en-US" dirty="0"/>
              <a:t> </a:t>
            </a:r>
          </a:p>
          <a:p>
            <a:pPr marL="0" indent="0">
              <a:spcAft>
                <a:spcPts val="1200"/>
              </a:spcAft>
              <a:buNone/>
            </a:pPr>
            <a:r>
              <a:rPr lang="en-US" dirty="0"/>
              <a:t>OpenChain Reference Library – Complete Overhaul:</a:t>
            </a:r>
            <a:br>
              <a:rPr lang="en-US" dirty="0"/>
            </a:br>
            <a:r>
              <a:rPr lang="en-US" dirty="0">
                <a:hlinkClick r:id="rId4"/>
              </a:rPr>
              <a:t>https://www.openchainproject.org/news/2023/02/24/openchain-reference-library-complete-overhaul</a:t>
            </a:r>
            <a:r>
              <a:rPr lang="en-US" dirty="0"/>
              <a:t> </a:t>
            </a:r>
          </a:p>
          <a:p>
            <a:pPr marL="0" indent="0">
              <a:spcAft>
                <a:spcPts val="1200"/>
              </a:spcAft>
              <a:buNone/>
            </a:pPr>
            <a:r>
              <a:rPr lang="en-US" dirty="0"/>
              <a:t>Improved OpenChain Community Calendar:</a:t>
            </a:r>
            <a:br>
              <a:rPr lang="en-US" dirty="0"/>
            </a:br>
            <a:r>
              <a:rPr lang="en-US" dirty="0">
                <a:hlinkClick r:id="rId5"/>
              </a:rPr>
              <a:t>https://www.openchainproject.org/news/2023/02/27/improved-openchain-community-calendar</a:t>
            </a:r>
            <a:r>
              <a:rPr lang="en-US" dirty="0"/>
              <a:t> </a:t>
            </a:r>
          </a:p>
          <a:p>
            <a:pPr marL="0" indent="0">
              <a:spcAft>
                <a:spcPts val="1200"/>
              </a:spcAft>
              <a:buNone/>
            </a:pPr>
            <a:endParaRPr lang="en-US" dirty="0"/>
          </a:p>
        </p:txBody>
      </p:sp>
    </p:spTree>
    <p:extLst>
      <p:ext uri="{BB962C8B-B14F-4D97-AF65-F5344CB8AC3E}">
        <p14:creationId xmlns:p14="http://schemas.microsoft.com/office/powerpoint/2010/main" val="4015363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News – Our Global Events Included…</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OpenChain Webinar #48 – GPLv2 Licensing History:</a:t>
            </a:r>
            <a:br>
              <a:rPr lang="en-US" dirty="0"/>
            </a:br>
            <a:r>
              <a:rPr lang="en-US" dirty="0">
                <a:hlinkClick r:id="rId3"/>
              </a:rPr>
              <a:t>https://www.openchainproject.org/news/2023/02/15/webinar-48</a:t>
            </a:r>
            <a:r>
              <a:rPr lang="en-US" dirty="0"/>
              <a:t> </a:t>
            </a:r>
          </a:p>
          <a:p>
            <a:pPr marL="0" lvl="0" indent="0" algn="l" rtl="0">
              <a:spcBef>
                <a:spcPts val="0"/>
              </a:spcBef>
              <a:spcAft>
                <a:spcPts val="1200"/>
              </a:spcAft>
              <a:buNone/>
            </a:pPr>
            <a:r>
              <a:rPr lang="en-US" dirty="0"/>
              <a:t>Automation Case Study #7 – </a:t>
            </a:r>
            <a:r>
              <a:rPr lang="en-US" dirty="0" err="1"/>
              <a:t>VulnerableCode</a:t>
            </a:r>
            <a:r>
              <a:rPr lang="en-US" dirty="0"/>
              <a:t> technical deep dive into </a:t>
            </a:r>
            <a:r>
              <a:rPr lang="en-US" dirty="0" err="1"/>
              <a:t>VulnTotal</a:t>
            </a:r>
            <a:r>
              <a:rPr lang="en-US" dirty="0"/>
              <a:t>:</a:t>
            </a:r>
            <a:br>
              <a:rPr lang="en-US" dirty="0"/>
            </a:br>
            <a:r>
              <a:rPr lang="en-US" dirty="0">
                <a:hlinkClick r:id="rId4"/>
              </a:rPr>
              <a:t>https://www.openchainproject.org/news/2023/02/07/automation-case-study-7</a:t>
            </a:r>
            <a:r>
              <a:rPr lang="en-US" dirty="0"/>
              <a:t> </a:t>
            </a:r>
          </a:p>
          <a:p>
            <a:pPr marL="0" lvl="0" indent="0" algn="l" rtl="0">
              <a:spcBef>
                <a:spcPts val="0"/>
              </a:spcBef>
              <a:spcAft>
                <a:spcPts val="1200"/>
              </a:spcAft>
              <a:buNone/>
            </a:pPr>
            <a:r>
              <a:rPr lang="en-US" dirty="0"/>
              <a:t>OpenChain Education Work Group Meeting 2023-02-09:</a:t>
            </a:r>
            <a:br>
              <a:rPr lang="en-US" dirty="0"/>
            </a:br>
            <a:r>
              <a:rPr lang="en-US" dirty="0">
                <a:hlinkClick r:id="rId5"/>
              </a:rPr>
              <a:t>https://www.openchainproject.org/news/2023/02/20/education-wg-2023-02-09</a:t>
            </a:r>
            <a:r>
              <a:rPr lang="en-US" dirty="0"/>
              <a:t> </a:t>
            </a:r>
          </a:p>
        </p:txBody>
      </p:sp>
    </p:spTree>
    <p:extLst>
      <p:ext uri="{BB962C8B-B14F-4D97-AF65-F5344CB8AC3E}">
        <p14:creationId xmlns:p14="http://schemas.microsoft.com/office/powerpoint/2010/main" val="350038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News – Conformance and Partners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US" dirty="0"/>
              <a:t>Yes Security is OpenChain ISO/IEC 5230 Conformant:</a:t>
            </a:r>
            <a:br>
              <a:rPr lang="en-US" dirty="0"/>
            </a:br>
            <a:r>
              <a:rPr lang="en-US" dirty="0">
                <a:hlinkClick r:id="rId3"/>
              </a:rPr>
              <a:t>https://www.openchainproject.org/news/2023/02/16/yes-security-conformance</a:t>
            </a:r>
            <a:r>
              <a:rPr lang="en-US" dirty="0"/>
              <a:t> </a:t>
            </a:r>
          </a:p>
          <a:p>
            <a:pPr marL="0" lvl="0" indent="0" algn="l" rtl="0">
              <a:spcBef>
                <a:spcPts val="0"/>
              </a:spcBef>
              <a:spcAft>
                <a:spcPts val="1200"/>
              </a:spcAft>
              <a:buNone/>
            </a:pPr>
            <a:r>
              <a:rPr lang="en-US" dirty="0" err="1"/>
              <a:t>Panx</a:t>
            </a:r>
            <a:r>
              <a:rPr lang="en-US" dirty="0"/>
              <a:t> Project is OpenChain ISO/IEC 5230 Conformant:</a:t>
            </a:r>
            <a:br>
              <a:rPr lang="en-US" dirty="0"/>
            </a:br>
            <a:r>
              <a:rPr lang="en-US" dirty="0">
                <a:hlinkClick r:id="rId4"/>
              </a:rPr>
              <a:t>https://www.openchainproject.org/news/2023/02/13/panx-project-conformance</a:t>
            </a:r>
            <a:r>
              <a:rPr lang="en-US" dirty="0"/>
              <a:t> </a:t>
            </a:r>
          </a:p>
          <a:p>
            <a:pPr marL="0" lvl="0" indent="0" algn="l" rtl="0">
              <a:spcBef>
                <a:spcPts val="0"/>
              </a:spcBef>
              <a:spcAft>
                <a:spcPts val="1200"/>
              </a:spcAft>
              <a:buNone/>
            </a:pPr>
            <a:r>
              <a:rPr lang="en-US" dirty="0"/>
              <a:t>OSPOCO and Taylor English Join The OpenChain Partner Program:</a:t>
            </a:r>
            <a:br>
              <a:rPr lang="en-US" dirty="0"/>
            </a:br>
            <a:r>
              <a:rPr lang="en-US" dirty="0">
                <a:hlinkClick r:id="rId5"/>
              </a:rPr>
              <a:t>https://www.openchainproject.org/news/2023/02/07/ospoco-and-taylor-english-join-the-openchain-partner-program</a:t>
            </a:r>
            <a:r>
              <a:rPr lang="en-US" dirty="0"/>
              <a:t> </a:t>
            </a:r>
          </a:p>
          <a:p>
            <a:pPr marL="0" lvl="0" indent="0" algn="l" rtl="0">
              <a:spcBef>
                <a:spcPts val="0"/>
              </a:spcBef>
              <a:spcAft>
                <a:spcPts val="1200"/>
              </a:spcAft>
              <a:buNone/>
            </a:pPr>
            <a:r>
              <a:rPr lang="en-US" dirty="0"/>
              <a:t>TIMETOACT GROUP Offers Open Source Certification Based On ISO/IEC 5230:</a:t>
            </a:r>
            <a:br>
              <a:rPr lang="en-US" dirty="0"/>
            </a:br>
            <a:r>
              <a:rPr lang="en-US" dirty="0">
                <a:hlinkClick r:id="rId6"/>
              </a:rPr>
              <a:t>https://www.openchainproject.org/news/2023/02/08/timetoact-third-party-certification</a:t>
            </a:r>
            <a:r>
              <a:rPr lang="en-US" dirty="0"/>
              <a:t> </a:t>
            </a:r>
            <a:br>
              <a:rPr lang="en-US" dirty="0"/>
            </a:br>
            <a:endParaRPr lang="en-US" dirty="0"/>
          </a:p>
        </p:txBody>
      </p:sp>
    </p:spTree>
    <p:extLst>
      <p:ext uri="{BB962C8B-B14F-4D97-AF65-F5344CB8AC3E}">
        <p14:creationId xmlns:p14="http://schemas.microsoft.com/office/powerpoint/2010/main" val="3128899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News – Other Activities and Events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1200"/>
              </a:spcAft>
              <a:buNone/>
            </a:pPr>
            <a:r>
              <a:rPr lang="en-US" dirty="0"/>
              <a:t>OpenChain @ </a:t>
            </a:r>
            <a:r>
              <a:rPr lang="en-US" dirty="0" err="1"/>
              <a:t>OpenAnolis</a:t>
            </a:r>
            <a:r>
              <a:rPr lang="en-US" dirty="0"/>
              <a:t> Standardization SIG Meeting:</a:t>
            </a:r>
            <a:br>
              <a:rPr lang="en-US" dirty="0"/>
            </a:br>
            <a:r>
              <a:rPr lang="en-US" dirty="0">
                <a:hlinkClick r:id="rId3"/>
              </a:rPr>
              <a:t>https://www.openchainproject.org/news/2023/02/24/openchain-openanolis-standardization-sig-meeting</a:t>
            </a:r>
            <a:endParaRPr lang="en-US" dirty="0"/>
          </a:p>
          <a:p>
            <a:pPr marL="0" lvl="0" indent="0" algn="l" rtl="0">
              <a:spcBef>
                <a:spcPts val="0"/>
              </a:spcBef>
              <a:spcAft>
                <a:spcPts val="1200"/>
              </a:spcAft>
              <a:buNone/>
            </a:pPr>
            <a:r>
              <a:rPr lang="en-US" dirty="0"/>
              <a:t>OpenChain Germany OpenChain Germany – LF Training Courses Translation Project:</a:t>
            </a:r>
            <a:br>
              <a:rPr lang="en-US" dirty="0"/>
            </a:br>
            <a:r>
              <a:rPr lang="en-US" dirty="0">
                <a:hlinkClick r:id="rId4"/>
              </a:rPr>
              <a:t>https://www.openchainproject.org/news/2023/02/28/openchain-germany-openchain-germany-lf-training-courses-translation-project-2024-02-24-recording</a:t>
            </a:r>
            <a:endParaRPr lang="en-US" dirty="0"/>
          </a:p>
          <a:p>
            <a:pPr marL="0" lvl="0" indent="0" algn="l" rtl="0">
              <a:spcBef>
                <a:spcPts val="0"/>
              </a:spcBef>
              <a:spcAft>
                <a:spcPts val="1200"/>
              </a:spcAft>
              <a:buNone/>
            </a:pPr>
            <a:r>
              <a:rPr lang="en-US" dirty="0"/>
              <a:t>OpenChain Japan Work Group Meeting #26 (Hybrid #1) – Recording:</a:t>
            </a:r>
            <a:br>
              <a:rPr lang="en-US" dirty="0"/>
            </a:br>
            <a:r>
              <a:rPr lang="en-US" dirty="0">
                <a:hlinkClick r:id="rId5"/>
              </a:rPr>
              <a:t>https://www.openchainproject.org/news/2023/02/27/japan-wg-26</a:t>
            </a:r>
            <a:r>
              <a:rPr lang="en-US" dirty="0"/>
              <a:t> </a:t>
            </a:r>
          </a:p>
          <a:p>
            <a:pPr marL="0" lvl="0" indent="0" algn="l" rtl="0">
              <a:spcBef>
                <a:spcPts val="0"/>
              </a:spcBef>
              <a:spcAft>
                <a:spcPts val="1200"/>
              </a:spcAft>
              <a:buNone/>
            </a:pPr>
            <a:r>
              <a:rPr lang="en-US" dirty="0"/>
              <a:t>OpenChain Japan: OSPO Subgroup Meeting / TODO Local Meetup:</a:t>
            </a:r>
            <a:br>
              <a:rPr lang="en-US" dirty="0"/>
            </a:br>
            <a:r>
              <a:rPr lang="en-US" sz="1050" dirty="0">
                <a:hlinkClick r:id="rId6"/>
              </a:rPr>
              <a:t>https://www.openchainproject.org/news/2023/02/21/openchain-ospo-subgroup-meeting-todo-local-meetup-2023-02-10-minutes</a:t>
            </a:r>
            <a:r>
              <a:rPr lang="en-US" sz="1050" dirty="0"/>
              <a:t> + </a:t>
            </a:r>
            <a:r>
              <a:rPr lang="en-US" sz="1050" dirty="0">
                <a:hlinkClick r:id="rId7"/>
              </a:rPr>
              <a:t>https://www.openchainproject.org/news/2023/02/21/openchain-ospo-subgroup-meeting-todo-local-meetup-minutes-2023-02-17</a:t>
            </a:r>
            <a:r>
              <a:rPr lang="en-US" sz="1050" dirty="0"/>
              <a:t> </a:t>
            </a:r>
          </a:p>
        </p:txBody>
      </p:sp>
    </p:spTree>
    <p:extLst>
      <p:ext uri="{BB962C8B-B14F-4D97-AF65-F5344CB8AC3E}">
        <p14:creationId xmlns:p14="http://schemas.microsoft.com/office/powerpoint/2010/main" val="1698903467"/>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963</TotalTime>
  <Words>1514</Words>
  <Application>Microsoft Macintosh PowerPoint</Application>
  <PresentationFormat>On-screen Show (16:9)</PresentationFormat>
  <Paragraphs>88</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ArialMT</vt:lpstr>
      <vt:lpstr>Arial</vt:lpstr>
      <vt:lpstr>Open Sans Medium</vt:lpstr>
      <vt:lpstr>Roboto</vt:lpstr>
      <vt:lpstr>Roboto Slab Light</vt:lpstr>
      <vt:lpstr>Linux Foundation EU Theme 2023</vt:lpstr>
      <vt:lpstr>OpenChain Monthly Meeting</vt:lpstr>
      <vt:lpstr>Anti-Trust Policy Notice</vt:lpstr>
      <vt:lpstr>Regular Agenda</vt:lpstr>
      <vt:lpstr>Specification news</vt:lpstr>
      <vt:lpstr>OpenChain News – Overarching Project Stuff</vt:lpstr>
      <vt:lpstr>OpenChain News – Overarching Project Stuff</vt:lpstr>
      <vt:lpstr>OpenChain News – Our Global Events Included…</vt:lpstr>
      <vt:lpstr>OpenChain News – Conformance and Partners</vt:lpstr>
      <vt:lpstr>OpenChain News – Other Activities and Events</vt:lpstr>
      <vt:lpstr>OpenChain News – Already In March…</vt:lpstr>
      <vt:lpstr>OpenChain News – Cool Data Point</vt:lpstr>
      <vt:lpstr>SBOM news</vt:lpstr>
      <vt:lpstr>News from SPDX</vt:lpstr>
      <vt:lpstr>OSPO news</vt:lpstr>
      <vt:lpstr>News From TODO Group</vt:lpstr>
      <vt:lpstr>Automation news</vt:lpstr>
      <vt:lpstr>OpenChain Automation Work Group Reboot</vt:lpstr>
      <vt:lpstr>OpenChain Automation Work Group</vt:lpstr>
      <vt:lpstr>Work on standards and core material</vt:lpstr>
      <vt:lpstr>Last Meeting Recap</vt:lpstr>
      <vt:lpstr>The Plan For This Meeting</vt:lpstr>
      <vt:lpstr>The Plan For This Meeting</vt:lpstr>
      <vt:lpstr>Need Help To Get Started?</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Coughlan Shane</cp:lastModifiedBy>
  <cp:revision>14</cp:revision>
  <dcterms:modified xsi:type="dcterms:W3CDTF">2023-03-21T00:58:35Z</dcterms:modified>
</cp:coreProperties>
</file>