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4"/>
  </p:notesMasterIdLst>
  <p:sldIdLst>
    <p:sldId id="257" r:id="rId2"/>
    <p:sldId id="269" r:id="rId3"/>
    <p:sldId id="270" r:id="rId4"/>
    <p:sldId id="271" r:id="rId5"/>
    <p:sldId id="292" r:id="rId6"/>
    <p:sldId id="301" r:id="rId7"/>
    <p:sldId id="294" r:id="rId8"/>
    <p:sldId id="302" r:id="rId9"/>
    <p:sldId id="304" r:id="rId10"/>
    <p:sldId id="272" r:id="rId11"/>
    <p:sldId id="281" r:id="rId12"/>
    <p:sldId id="273" r:id="rId13"/>
    <p:sldId id="282" r:id="rId14"/>
    <p:sldId id="303" r:id="rId15"/>
    <p:sldId id="275" r:id="rId16"/>
    <p:sldId id="298" r:id="rId17"/>
    <p:sldId id="299" r:id="rId18"/>
    <p:sldId id="300" r:id="rId19"/>
    <p:sldId id="288" r:id="rId20"/>
    <p:sldId id="278" r:id="rId21"/>
    <p:sldId id="279" r:id="rId22"/>
    <p:sldId id="26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0"/>
    <p:restoredTop sz="96327"/>
  </p:normalViewPr>
  <p:slideViewPr>
    <p:cSldViewPr snapToGrid="0">
      <p:cViewPr varScale="1">
        <p:scale>
          <a:sx n="181" d="100"/>
          <a:sy n="181" d="100"/>
        </p:scale>
        <p:origin x="184" y="3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710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581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136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761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676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851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852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507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795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385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072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790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8321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221966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8" r:id="rId3"/>
    <p:sldLayoutId id="2147483659" r:id="rId4"/>
    <p:sldLayoutId id="2147483663"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openchainproject.org/news/2023/03/31/webinar-5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uxfoundation.org/research/business-value-of-osp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sched.co/1Jwzv" TargetMode="External"/><Relationship Id="rId4" Type="http://schemas.openxmlformats.org/officeDocument/2006/relationships/hyperlink" Target="https://todogroup.org/blog/2023-ospo-survey-call-for-partner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todogroup.org/blog/celebrating-our-mindmap-contributor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github.blog/2023-03-13-an-open-source-project-to-empower-ospos-everywhere/" TargetMode="External"/><Relationship Id="rId5" Type="http://schemas.openxmlformats.org/officeDocument/2006/relationships/hyperlink" Target="https://joinup.ec.europa.eu/collection/open-source-observatory-osor/ospos-oss-governance" TargetMode="External"/><Relationship Id="rId4" Type="http://schemas.openxmlformats.org/officeDocument/2006/relationships/hyperlink" Target="https://github.com/OpenChain-Project/OpenChain-JWG/tree/master/OSPO/OSPOLocalMeetup-Memo/20230324"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openchainproject.org/news/2023/03/21/openchain-monthly-meeting-north-america-asia-2023-03-2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29"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github.com/OpenChain-Project/Security-Assurance-Specification/issues/28" TargetMode="External"/><Relationship Id="rId4" Type="http://schemas.openxmlformats.org/officeDocument/2006/relationships/hyperlink" Target="https://github.com/OpenChain-Project/Security-Assurance-Specification/issues/14"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35"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github.com/OpenChain-Project/License-Compliance-Specification/issues/53"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3.0/openchain-license-compliance-3.0.m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openchainproject.org/new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www.openchainproject.org/new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openchainproject.org/news/2023/04/03/openchain-industry-survey-202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openchainproject.org/news/2023/03/31/announcing-the-openchain-legal-work-group"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openchainproject.org/news/2023/04/04/mini-summit-oss-na-202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2023-04-04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SBOM news</a:t>
            </a:r>
            <a:endParaRPr dirty="0"/>
          </a:p>
        </p:txBody>
      </p:sp>
    </p:spTree>
    <p:extLst>
      <p:ext uri="{BB962C8B-B14F-4D97-AF65-F5344CB8AC3E}">
        <p14:creationId xmlns:p14="http://schemas.microsoft.com/office/powerpoint/2010/main" val="42363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25"/>
          <p:cNvSpPr txBox="1">
            <a:spLocks noGrp="1"/>
          </p:cNvSpPr>
          <p:nvPr>
            <p:ph type="body" idx="1"/>
          </p:nvPr>
        </p:nvSpPr>
        <p:spPr>
          <a:xfrm>
            <a:off x="311700" y="3999506"/>
            <a:ext cx="8520600" cy="699714"/>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dirty="0">
                <a:hlinkClick r:id="rId3"/>
              </a:rPr>
              <a:t>https://</a:t>
            </a:r>
            <a:r>
              <a:rPr lang="en-US" dirty="0" err="1">
                <a:hlinkClick r:id="rId3"/>
              </a:rPr>
              <a:t>www.openchainproject.org</a:t>
            </a:r>
            <a:r>
              <a:rPr lang="en-US" dirty="0">
                <a:hlinkClick r:id="rId3"/>
              </a:rPr>
              <a:t>/news/2023/03/31/webinar-50</a:t>
            </a:r>
            <a:endParaRPr lang="en-JP" dirty="0"/>
          </a:p>
        </p:txBody>
      </p:sp>
      <p:pic>
        <p:nvPicPr>
          <p:cNvPr id="6" name="Picture 5" descr="Graphical user interface, application&#10;&#10;Description automatically generated">
            <a:extLst>
              <a:ext uri="{FF2B5EF4-FFF2-40B4-BE49-F238E27FC236}">
                <a16:creationId xmlns:a16="http://schemas.microsoft.com/office/drawing/2014/main" id="{96F8EB0B-2ED8-82E8-3E61-D61E912F54A7}"/>
              </a:ext>
            </a:extLst>
          </p:cNvPr>
          <p:cNvPicPr>
            <a:picLocks noChangeAspect="1"/>
          </p:cNvPicPr>
          <p:nvPr/>
        </p:nvPicPr>
        <p:blipFill>
          <a:blip r:embed="rId4"/>
          <a:stretch>
            <a:fillRect/>
          </a:stretch>
        </p:blipFill>
        <p:spPr>
          <a:xfrm>
            <a:off x="1394061" y="129167"/>
            <a:ext cx="6355877" cy="3870339"/>
          </a:xfrm>
          <a:prstGeom prst="rect">
            <a:avLst/>
          </a:prstGeom>
        </p:spPr>
      </p:pic>
    </p:spTree>
    <p:extLst>
      <p:ext uri="{BB962C8B-B14F-4D97-AF65-F5344CB8AC3E}">
        <p14:creationId xmlns:p14="http://schemas.microsoft.com/office/powerpoint/2010/main" val="430595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OSPO news</a:t>
            </a:r>
            <a:endParaRPr dirty="0"/>
          </a:p>
        </p:txBody>
      </p:sp>
    </p:spTree>
    <p:extLst>
      <p:ext uri="{BB962C8B-B14F-4D97-AF65-F5344CB8AC3E}">
        <p14:creationId xmlns:p14="http://schemas.microsoft.com/office/powerpoint/2010/main" val="301451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News From TODO Group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New study highlights the business value of OSPOs: </a:t>
            </a:r>
            <a:r>
              <a:rPr lang="en-US" sz="1500" i="1"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Why do organizations create sustain and expand Open Source Program Offices? </a:t>
            </a:r>
            <a:r>
              <a:rPr lang="en-US" sz="1500" i="0" u="none" strike="noStrik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hlinkClick r:id="rId3">
                  <a:extLst>
                    <a:ext uri="{A12FA001-AC4F-418D-AE19-62706E023703}">
                      <ahyp:hlinkClr xmlns:ahyp="http://schemas.microsoft.com/office/drawing/2018/hyperlinkcolor" val="tx"/>
                    </a:ext>
                  </a:extLst>
                </a:hlinkClick>
              </a:rPr>
              <a:t>The report is available in the Linux Foundation research page</a:t>
            </a: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a:t>
            </a:r>
          </a:p>
          <a:p>
            <a:pPr>
              <a:buFont typeface="Arial" panose="020B0604020202020204" pitchFamily="34" charset="0"/>
              <a:buChar char="•"/>
            </a:pP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TODO is preparing for the 2023 OSPO survey to study the evolution and status of OSPOs. We're inviting organizations and open source projects to become partners for this upcoming survey, and we'd love to hear from you! To learn more about how to become a partner, please read the announcement in the </a:t>
            </a:r>
            <a:r>
              <a:rPr lang="en-US" sz="1500" i="0" u="none" strike="noStrik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hlinkClick r:id="rId4">
                  <a:extLst>
                    <a:ext uri="{A12FA001-AC4F-418D-AE19-62706E023703}">
                      <ahyp:hlinkClr xmlns:ahyp="http://schemas.microsoft.com/office/drawing/2018/hyperlinkcolor" val="tx"/>
                    </a:ext>
                  </a:extLst>
                </a:hlinkClick>
              </a:rPr>
              <a:t>TODO blog</a:t>
            </a: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a:t>
            </a:r>
          </a:p>
          <a:p>
            <a:pPr>
              <a:buFont typeface="Arial" panose="020B0604020202020204" pitchFamily="34" charset="0"/>
              <a:buChar char="•"/>
            </a:pP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TODO is hosting an OSPO </a:t>
            </a:r>
            <a:r>
              <a:rPr lang="en-US" sz="1500" i="0"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BoF</a:t>
            </a: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 + Happy hour meet-up at </a:t>
            </a:r>
            <a:r>
              <a:rPr lang="en-US" sz="1500" i="0"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KubeCon</a:t>
            </a: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 + </a:t>
            </a:r>
            <a:r>
              <a:rPr lang="en-US" sz="1500" i="0"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CloudNativeCon</a:t>
            </a: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 Europe 2023 for OSPO professionals. Join us to network with open source peers involved in Open Source Program Offices and enjoy some appetizers &amp; drinks while taking a break from the action! Seats are limited, so make sure to </a:t>
            </a:r>
            <a:r>
              <a:rPr lang="en-US" sz="1500" i="0" u="none" strike="noStrik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hlinkClick r:id="rId5">
                  <a:extLst>
                    <a:ext uri="{A12FA001-AC4F-418D-AE19-62706E023703}">
                      <ahyp:hlinkClr xmlns:ahyp="http://schemas.microsoft.com/office/drawing/2018/hyperlinkcolor" val="tx"/>
                    </a:ext>
                  </a:extLst>
                </a:hlinkClick>
              </a:rPr>
              <a:t>fill out the form to secure your spot</a:t>
            </a: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a:t>
            </a:r>
          </a:p>
        </p:txBody>
      </p:sp>
    </p:spTree>
    <p:extLst>
      <p:ext uri="{BB962C8B-B14F-4D97-AF65-F5344CB8AC3E}">
        <p14:creationId xmlns:p14="http://schemas.microsoft.com/office/powerpoint/2010/main" val="3668571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Other OSPO News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b="0" i="0" u="sng" dirty="0">
                <a:solidFill>
                  <a:srgbClr val="D1D2D3"/>
                </a:solidFill>
                <a:effectLst/>
                <a:latin typeface="Open Sans Light" panose="020B0306030504020204" pitchFamily="34" charset="0"/>
                <a:ea typeface="Open Sans Light" panose="020B0306030504020204" pitchFamily="34" charset="0"/>
                <a:cs typeface="Open Sans Light" panose="020B0306030504020204" pitchFamily="34" charset="0"/>
                <a:hlinkClick r:id="rId3"/>
              </a:rPr>
              <a:t>OSPO Mind Map Chinese and Japanese versions</a:t>
            </a:r>
            <a:endParaRPr lang="en-US" b="0" i="0" dirty="0">
              <a:solidFill>
                <a:srgbClr val="D1D2D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algn="l">
              <a:buFont typeface="Arial" panose="020B0604020202020204" pitchFamily="34" charset="0"/>
              <a:buChar char="•"/>
            </a:pPr>
            <a:r>
              <a:rPr lang="en-US" b="0" i="0" u="none" strike="noStrike" dirty="0">
                <a:solidFill>
                  <a:srgbClr val="D1D2D3"/>
                </a:solidFill>
                <a:effectLst/>
                <a:latin typeface="Open Sans Light" panose="020B0306030504020204" pitchFamily="34" charset="0"/>
                <a:ea typeface="Open Sans Light" panose="020B0306030504020204" pitchFamily="34" charset="0"/>
                <a:cs typeface="Open Sans Light" panose="020B0306030504020204" pitchFamily="34" charset="0"/>
                <a:hlinkClick r:id="rId4"/>
              </a:rPr>
              <a:t>OSPO Local Community Japan is working on a FAQ for beginners who want to create OSPO</a:t>
            </a:r>
            <a:endParaRPr lang="en-US" b="0" i="0" dirty="0">
              <a:solidFill>
                <a:srgbClr val="D1D2D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algn="l">
              <a:buFont typeface="Arial" panose="020B0604020202020204" pitchFamily="34" charset="0"/>
              <a:buChar char="•"/>
            </a:pPr>
            <a:r>
              <a:rPr lang="en-US" b="0" i="0" u="none" strike="noStrike" dirty="0">
                <a:solidFill>
                  <a:srgbClr val="D1D2D3"/>
                </a:solidFill>
                <a:effectLst/>
                <a:latin typeface="Open Sans Light" panose="020B0306030504020204" pitchFamily="34" charset="0"/>
                <a:ea typeface="Open Sans Light" panose="020B0306030504020204" pitchFamily="34" charset="0"/>
                <a:cs typeface="Open Sans Light" panose="020B0306030504020204" pitchFamily="34" charset="0"/>
                <a:hlinkClick r:id="rId5"/>
              </a:rPr>
              <a:t>The EU OSOR creates a guide to set up OSPOs in public admins</a:t>
            </a:r>
            <a:endParaRPr lang="en-US" b="0" i="0" dirty="0">
              <a:solidFill>
                <a:srgbClr val="D1D2D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algn="l">
              <a:buFont typeface="Arial" panose="020B0604020202020204" pitchFamily="34" charset="0"/>
              <a:buChar char="•"/>
            </a:pPr>
            <a:r>
              <a:rPr lang="en-US" b="0" i="0" u="none" strike="noStrike" dirty="0">
                <a:solidFill>
                  <a:srgbClr val="D1D2D3"/>
                </a:solidFill>
                <a:effectLst/>
                <a:latin typeface="Open Sans Light" panose="020B0306030504020204" pitchFamily="34" charset="0"/>
                <a:ea typeface="Open Sans Light" panose="020B0306030504020204" pitchFamily="34" charset="0"/>
                <a:cs typeface="Open Sans Light" panose="020B0306030504020204" pitchFamily="34" charset="0"/>
                <a:hlinkClick r:id="rId6"/>
              </a:rPr>
              <a:t>GitHub has open sourced its own OSPO policies, tools, and guides to help other OSPOs get started</a:t>
            </a:r>
            <a:endParaRPr lang="en-US" b="0" i="0" dirty="0">
              <a:solidFill>
                <a:srgbClr val="D1D2D3"/>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864845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415717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8645D-A89A-BEA0-9268-4B7FB158A71E}"/>
              </a:ext>
            </a:extLst>
          </p:cNvPr>
          <p:cNvSpPr>
            <a:spLocks noGrp="1"/>
          </p:cNvSpPr>
          <p:nvPr>
            <p:ph type="title"/>
          </p:nvPr>
        </p:nvSpPr>
        <p:spPr/>
        <p:txBody>
          <a:bodyPr>
            <a:normAutofit fontScale="90000"/>
          </a:bodyPr>
          <a:lstStyle/>
          <a:p>
            <a:r>
              <a:rPr lang="en-US" dirty="0"/>
              <a:t>What We Covered In The Last Meeting:</a:t>
            </a:r>
          </a:p>
        </p:txBody>
      </p:sp>
      <p:sp>
        <p:nvSpPr>
          <p:cNvPr id="3" name="Text Placeholder 2">
            <a:extLst>
              <a:ext uri="{FF2B5EF4-FFF2-40B4-BE49-F238E27FC236}">
                <a16:creationId xmlns:a16="http://schemas.microsoft.com/office/drawing/2014/main" id="{21323726-7EF6-790D-ACAF-46FC1EF1FEC7}"/>
              </a:ext>
            </a:extLst>
          </p:cNvPr>
          <p:cNvSpPr>
            <a:spLocks noGrp="1"/>
          </p:cNvSpPr>
          <p:nvPr>
            <p:ph type="body" idx="1"/>
          </p:nvPr>
        </p:nvSpPr>
        <p:spPr/>
        <p:txBody>
          <a:bodyPr/>
          <a:lstStyle/>
          <a:p>
            <a:r>
              <a:rPr lang="en-US" dirty="0">
                <a:hlinkClick r:id="rId2"/>
              </a:rPr>
              <a:t>https://www.openchainproject.org/news/2023/03/21/openchain-monthly-meeting-north-america-asia-2023-03-21</a:t>
            </a:r>
            <a:endParaRPr lang="en-US" dirty="0"/>
          </a:p>
          <a:p>
            <a:endParaRPr lang="en-US" dirty="0"/>
          </a:p>
          <a:p>
            <a:r>
              <a:rPr lang="en-US" dirty="0"/>
              <a:t>We will carry on from there. See next two slides.</a:t>
            </a:r>
          </a:p>
        </p:txBody>
      </p:sp>
    </p:spTree>
    <p:extLst>
      <p:ext uri="{BB962C8B-B14F-4D97-AF65-F5344CB8AC3E}">
        <p14:creationId xmlns:p14="http://schemas.microsoft.com/office/powerpoint/2010/main" val="243051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we need to do in security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indent="0">
              <a:spcAft>
                <a:spcPts val="1200"/>
              </a:spcAft>
              <a:buNone/>
            </a:pPr>
            <a:r>
              <a:rPr lang="en-US" sz="1400" b="1" dirty="0">
                <a:latin typeface="+mn-lt"/>
              </a:rPr>
              <a:t>Security:</a:t>
            </a: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Add triage entry to specific situations where vulnerability not applicable:</a:t>
            </a:r>
            <a:br>
              <a:rPr lang="en-US" sz="1400" dirty="0">
                <a:latin typeface="+mn-lt"/>
              </a:rPr>
            </a:br>
            <a:r>
              <a:rPr lang="en-US" sz="1400" b="0" i="0" dirty="0">
                <a:effectLst/>
                <a:latin typeface="+mn-lt"/>
                <a:hlinkClick r:id="rId3"/>
              </a:rPr>
              <a:t>https://github.com/OpenChain-Project/Security-Assurance-Specification/issues/29</a:t>
            </a:r>
            <a:endParaRPr lang="en-US" sz="1400" dirty="0">
              <a:latin typeface="+mn-lt"/>
            </a:endParaRP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Add program objectives</a:t>
            </a:r>
            <a:br>
              <a:rPr lang="en-US" sz="1400" dirty="0">
                <a:latin typeface="+mn-lt"/>
              </a:rPr>
            </a:br>
            <a:r>
              <a:rPr lang="en-US" sz="1400" b="0" i="0" dirty="0">
                <a:effectLst/>
                <a:latin typeface="+mn-lt"/>
                <a:hlinkClick r:id="rId4"/>
              </a:rPr>
              <a:t>https://github.com/OpenChain-Project/Security-Assurance-Specification/issues/14</a:t>
            </a:r>
            <a:endParaRPr lang="en-US" sz="1400" dirty="0">
              <a:latin typeface="+mn-lt"/>
            </a:endParaRP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Clarify Stated Purpose (</a:t>
            </a:r>
            <a:r>
              <a:rPr lang="en-US" sz="1400" b="0" i="0" u="none" strike="noStrike" dirty="0" err="1">
                <a:solidFill>
                  <a:srgbClr val="000000"/>
                </a:solidFill>
                <a:effectLst/>
                <a:latin typeface="+mn-lt"/>
              </a:rPr>
              <a:t>Github</a:t>
            </a:r>
            <a:r>
              <a:rPr lang="en-US" sz="1400" b="0" i="0" u="none" strike="noStrike" dirty="0">
                <a:solidFill>
                  <a:srgbClr val="000000"/>
                </a:solidFill>
                <a:effectLst/>
                <a:latin typeface="+mn-lt"/>
              </a:rPr>
              <a:t>) and Scope (specification):</a:t>
            </a:r>
            <a:br>
              <a:rPr lang="en-US" sz="1400" dirty="0">
                <a:latin typeface="+mn-lt"/>
              </a:rPr>
            </a:br>
            <a:r>
              <a:rPr lang="en-US" sz="1400" b="0" i="0" dirty="0">
                <a:effectLst/>
                <a:latin typeface="+mn-lt"/>
                <a:hlinkClick r:id="rId5"/>
              </a:rPr>
              <a:t>https://github.com/OpenChain-Project/Security-Assurance-Specification/issues/28</a:t>
            </a:r>
            <a:endParaRPr lang="en-US" sz="1400" b="0" i="0" dirty="0">
              <a:effectLst/>
              <a:latin typeface="+mn-lt"/>
            </a:endParaRPr>
          </a:p>
        </p:txBody>
      </p:sp>
    </p:spTree>
    <p:extLst>
      <p:ext uri="{BB962C8B-B14F-4D97-AF65-F5344CB8AC3E}">
        <p14:creationId xmlns:p14="http://schemas.microsoft.com/office/powerpoint/2010/main" val="3254544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we need to do in licensing</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b="1" dirty="0">
                <a:latin typeface="+mj-lt"/>
              </a:rPr>
              <a:t>Licensing:</a:t>
            </a:r>
          </a:p>
          <a:p>
            <a:pPr marL="285750" indent="-285750">
              <a:spcAft>
                <a:spcPts val="1200"/>
              </a:spcAft>
              <a:buFont typeface="Arial" panose="020B0604020202020204" pitchFamily="34" charset="0"/>
              <a:buChar char="•"/>
            </a:pPr>
            <a:r>
              <a:rPr lang="en-US" sz="1400" dirty="0">
                <a:latin typeface="+mj-lt"/>
              </a:rPr>
              <a:t>Consider adding definition of 'bill of materials’</a:t>
            </a:r>
            <a:br>
              <a:rPr lang="en-US" sz="1400" dirty="0">
                <a:latin typeface="+mj-lt"/>
              </a:rPr>
            </a:br>
            <a:r>
              <a:rPr lang="en-US" sz="1400" dirty="0">
                <a:latin typeface="+mj-lt"/>
                <a:hlinkClick r:id="rId3"/>
              </a:rPr>
              <a:t>https://github.com/OpenChain-Project/License-Compliance-Specification/issues/35</a:t>
            </a:r>
            <a:endParaRPr lang="en-US" sz="1400" dirty="0">
              <a:latin typeface="+mj-lt"/>
            </a:endParaRPr>
          </a:p>
          <a:p>
            <a:pPr marL="285750" indent="-285750">
              <a:spcAft>
                <a:spcPts val="1200"/>
              </a:spcAft>
              <a:buFont typeface="Arial" panose="020B0604020202020204" pitchFamily="34" charset="0"/>
              <a:buChar char="•"/>
            </a:pPr>
            <a:r>
              <a:rPr lang="en-US" sz="1400" dirty="0">
                <a:latin typeface="+mj-lt"/>
              </a:rPr>
              <a:t>Move "Access" to be part of "Compliance Artifact Delivery”</a:t>
            </a:r>
            <a:br>
              <a:rPr lang="en-US" sz="1400" dirty="0">
                <a:latin typeface="+mj-lt"/>
              </a:rPr>
            </a:br>
            <a:r>
              <a:rPr lang="en-US" sz="1400" dirty="0">
                <a:latin typeface="+mj-lt"/>
                <a:hlinkClick r:id="rId4"/>
              </a:rPr>
              <a:t>https://github.com/OpenChain-Project/License-Compliance-Specification/issues/53</a:t>
            </a:r>
            <a:endParaRPr lang="en-US" sz="1400" dirty="0">
              <a:latin typeface="+mj-lt"/>
            </a:endParaRPr>
          </a:p>
        </p:txBody>
      </p:sp>
    </p:spTree>
    <p:extLst>
      <p:ext uri="{BB962C8B-B14F-4D97-AF65-F5344CB8AC3E}">
        <p14:creationId xmlns:p14="http://schemas.microsoft.com/office/powerpoint/2010/main" val="2013295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Need Help To Get Started?</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t>Licensing Specification (3</a:t>
            </a:r>
            <a:r>
              <a:rPr lang="en-US" b="1" baseline="30000" dirty="0"/>
              <a:t>rd</a:t>
            </a:r>
            <a:r>
              <a:rPr lang="en-US" b="1" dirty="0"/>
              <a:t> Generation Draft):</a:t>
            </a:r>
          </a:p>
          <a:p>
            <a:pPr marL="0" lvl="0" indent="0" algn="l" rtl="0">
              <a:spcBef>
                <a:spcPts val="0"/>
              </a:spcBef>
              <a:spcAft>
                <a:spcPts val="1200"/>
              </a:spcAft>
              <a:buNone/>
            </a:pPr>
            <a:r>
              <a:rPr lang="en-US" b="0" i="0" dirty="0">
                <a:effectLst/>
                <a:latin typeface="ArialMT"/>
                <a:hlinkClick r:id="rId3"/>
              </a:rPr>
              <a:t>https://github.com/OpenChain-Project/License-Compliance-Specification/blob/master/Official/en/3.0/openchain-license-compliance-3.0.md</a:t>
            </a:r>
            <a:endParaRPr lang="en-US" b="1" dirty="0"/>
          </a:p>
          <a:p>
            <a:pPr marL="0" lvl="0" indent="0" algn="l" rtl="0">
              <a:spcBef>
                <a:spcPts val="0"/>
              </a:spcBef>
              <a:spcAft>
                <a:spcPts val="1200"/>
              </a:spcAft>
              <a:buNone/>
            </a:pPr>
            <a:r>
              <a:rPr lang="en-US" b="1" dirty="0"/>
              <a:t>Security Specification (2</a:t>
            </a:r>
            <a:r>
              <a:rPr lang="en-US" b="1" baseline="30000" dirty="0"/>
              <a:t>nd</a:t>
            </a:r>
            <a:r>
              <a:rPr lang="en-US" b="1" dirty="0"/>
              <a:t> Generation Draft):</a:t>
            </a:r>
          </a:p>
          <a:p>
            <a:pPr marL="0" lvl="0" indent="0" algn="l" rtl="0">
              <a:spcBef>
                <a:spcPts val="0"/>
              </a:spcBef>
              <a:spcAft>
                <a:spcPts val="1200"/>
              </a:spcAft>
              <a:buNone/>
            </a:pPr>
            <a:r>
              <a:rPr lang="en-US" b="0" i="0" dirty="0">
                <a:effectLst/>
                <a:latin typeface="ArialMT"/>
                <a:hlinkClick r:id="rId4"/>
              </a:rPr>
              <a:t>https://github.com/OpenChain-Project/Security-Assurance-Specification/blob/main/Security-Assurance-Specification/2.0/en/openchain-security-specification-2.0.md</a:t>
            </a:r>
            <a:endParaRPr lang="en-US" b="1" dirty="0"/>
          </a:p>
        </p:txBody>
      </p:sp>
    </p:spTree>
    <p:extLst>
      <p:ext uri="{BB962C8B-B14F-4D97-AF65-F5344CB8AC3E}">
        <p14:creationId xmlns:p14="http://schemas.microsoft.com/office/powerpoint/2010/main" val="394619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 Opened The Month In China…</a:t>
            </a:r>
            <a:endParaRPr dirty="0"/>
          </a:p>
        </p:txBody>
      </p:sp>
      <p:pic>
        <p:nvPicPr>
          <p:cNvPr id="3" name="Picture 2" descr="Graphical user interface&#10;&#10;Description automatically generated">
            <a:extLst>
              <a:ext uri="{FF2B5EF4-FFF2-40B4-BE49-F238E27FC236}">
                <a16:creationId xmlns:a16="http://schemas.microsoft.com/office/drawing/2014/main" id="{8968D71C-85E5-8A8B-2D60-F044C99CE67D}"/>
              </a:ext>
            </a:extLst>
          </p:cNvPr>
          <p:cNvPicPr>
            <a:picLocks noChangeAspect="1"/>
          </p:cNvPicPr>
          <p:nvPr/>
        </p:nvPicPr>
        <p:blipFill>
          <a:blip r:embed="rId3"/>
          <a:stretch>
            <a:fillRect/>
          </a:stretch>
        </p:blipFill>
        <p:spPr>
          <a:xfrm>
            <a:off x="2295868" y="1017800"/>
            <a:ext cx="4552263" cy="3676631"/>
          </a:xfrm>
          <a:prstGeom prst="rect">
            <a:avLst/>
          </a:prstGeom>
        </p:spPr>
      </p:pic>
      <p:sp>
        <p:nvSpPr>
          <p:cNvPr id="4" name="Google Shape;158;p25">
            <a:extLst>
              <a:ext uri="{FF2B5EF4-FFF2-40B4-BE49-F238E27FC236}">
                <a16:creationId xmlns:a16="http://schemas.microsoft.com/office/drawing/2014/main" id="{2A90DBFD-C5FF-A7C0-305D-F85B4EEDC65F}"/>
              </a:ext>
            </a:extLst>
          </p:cNvPr>
          <p:cNvSpPr txBox="1">
            <a:spLocks noGrp="1"/>
          </p:cNvSpPr>
          <p:nvPr>
            <p:ph type="body" idx="1"/>
          </p:nvPr>
        </p:nvSpPr>
        <p:spPr>
          <a:xfrm>
            <a:off x="311700" y="4694431"/>
            <a:ext cx="8520600" cy="415203"/>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1400" dirty="0">
                <a:hlinkClick r:id="rId4"/>
              </a:rPr>
              <a:t>https://www.openchainproject.org/news/</a:t>
            </a:r>
            <a:endParaRPr lang="en-JP" sz="1400" dirty="0"/>
          </a:p>
        </p:txBody>
      </p:sp>
    </p:spTree>
    <p:extLst>
      <p:ext uri="{BB962C8B-B14F-4D97-AF65-F5344CB8AC3E}">
        <p14:creationId xmlns:p14="http://schemas.microsoft.com/office/powerpoint/2010/main" val="403057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Conformance!</a:t>
            </a:r>
            <a:endParaRPr dirty="0"/>
          </a:p>
        </p:txBody>
      </p:sp>
      <p:pic>
        <p:nvPicPr>
          <p:cNvPr id="4" name="Picture 3" descr="Graphical user interface, text, application, email&#10;&#10;Description automatically generated">
            <a:extLst>
              <a:ext uri="{FF2B5EF4-FFF2-40B4-BE49-F238E27FC236}">
                <a16:creationId xmlns:a16="http://schemas.microsoft.com/office/drawing/2014/main" id="{76220B7B-2BD2-C1AE-9283-A9B94048601C}"/>
              </a:ext>
            </a:extLst>
          </p:cNvPr>
          <p:cNvPicPr>
            <a:picLocks noChangeAspect="1"/>
          </p:cNvPicPr>
          <p:nvPr/>
        </p:nvPicPr>
        <p:blipFill>
          <a:blip r:embed="rId3"/>
          <a:stretch>
            <a:fillRect/>
          </a:stretch>
        </p:blipFill>
        <p:spPr>
          <a:xfrm>
            <a:off x="3840480" y="941628"/>
            <a:ext cx="4690068" cy="3581884"/>
          </a:xfrm>
          <a:prstGeom prst="rect">
            <a:avLst/>
          </a:prstGeom>
        </p:spPr>
      </p:pic>
      <p:pic>
        <p:nvPicPr>
          <p:cNvPr id="6" name="Picture 5" descr="Logo&#10;&#10;Description automatically generated">
            <a:extLst>
              <a:ext uri="{FF2B5EF4-FFF2-40B4-BE49-F238E27FC236}">
                <a16:creationId xmlns:a16="http://schemas.microsoft.com/office/drawing/2014/main" id="{38B5D103-03E2-5073-3908-19496CE3C4A9}"/>
              </a:ext>
            </a:extLst>
          </p:cNvPr>
          <p:cNvPicPr>
            <a:picLocks noChangeAspect="1"/>
          </p:cNvPicPr>
          <p:nvPr/>
        </p:nvPicPr>
        <p:blipFill>
          <a:blip r:embed="rId4"/>
          <a:stretch>
            <a:fillRect/>
          </a:stretch>
        </p:blipFill>
        <p:spPr>
          <a:xfrm>
            <a:off x="939136" y="2732570"/>
            <a:ext cx="2375523" cy="607800"/>
          </a:xfrm>
          <a:prstGeom prst="rect">
            <a:avLst/>
          </a:prstGeom>
        </p:spPr>
      </p:pic>
      <p:pic>
        <p:nvPicPr>
          <p:cNvPr id="8" name="Picture 7" descr="Qr code&#10;&#10;Description automatically generated">
            <a:extLst>
              <a:ext uri="{FF2B5EF4-FFF2-40B4-BE49-F238E27FC236}">
                <a16:creationId xmlns:a16="http://schemas.microsoft.com/office/drawing/2014/main" id="{79DE62E4-12D1-4705-2A21-D5E94F1C93C4}"/>
              </a:ext>
            </a:extLst>
          </p:cNvPr>
          <p:cNvPicPr>
            <a:picLocks noChangeAspect="1"/>
          </p:cNvPicPr>
          <p:nvPr/>
        </p:nvPicPr>
        <p:blipFill>
          <a:blip r:embed="rId5"/>
          <a:stretch>
            <a:fillRect/>
          </a:stretch>
        </p:blipFill>
        <p:spPr>
          <a:xfrm>
            <a:off x="779703" y="1507616"/>
            <a:ext cx="2503777" cy="767760"/>
          </a:xfrm>
          <a:prstGeom prst="rect">
            <a:avLst/>
          </a:prstGeom>
        </p:spPr>
      </p:pic>
      <p:pic>
        <p:nvPicPr>
          <p:cNvPr id="10" name="Picture 9">
            <a:extLst>
              <a:ext uri="{FF2B5EF4-FFF2-40B4-BE49-F238E27FC236}">
                <a16:creationId xmlns:a16="http://schemas.microsoft.com/office/drawing/2014/main" id="{8A39009A-BA34-2145-6A5A-0229451361A2}"/>
              </a:ext>
            </a:extLst>
          </p:cNvPr>
          <p:cNvPicPr>
            <a:picLocks noChangeAspect="1"/>
          </p:cNvPicPr>
          <p:nvPr/>
        </p:nvPicPr>
        <p:blipFill>
          <a:blip r:embed="rId6"/>
          <a:stretch>
            <a:fillRect/>
          </a:stretch>
        </p:blipFill>
        <p:spPr>
          <a:xfrm>
            <a:off x="872062" y="3797564"/>
            <a:ext cx="2381416" cy="291723"/>
          </a:xfrm>
          <a:prstGeom prst="rect">
            <a:avLst/>
          </a:prstGeom>
        </p:spPr>
      </p:pic>
      <p:sp>
        <p:nvSpPr>
          <p:cNvPr id="11" name="Google Shape;158;p25">
            <a:extLst>
              <a:ext uri="{FF2B5EF4-FFF2-40B4-BE49-F238E27FC236}">
                <a16:creationId xmlns:a16="http://schemas.microsoft.com/office/drawing/2014/main" id="{D6B5F666-0E47-C5D8-1C5F-ED39B185C123}"/>
              </a:ext>
            </a:extLst>
          </p:cNvPr>
          <p:cNvSpPr txBox="1">
            <a:spLocks noGrp="1"/>
          </p:cNvSpPr>
          <p:nvPr>
            <p:ph type="body" idx="1"/>
          </p:nvPr>
        </p:nvSpPr>
        <p:spPr>
          <a:xfrm>
            <a:off x="311700" y="4516563"/>
            <a:ext cx="8520600" cy="607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1400" dirty="0">
                <a:hlinkClick r:id="rId7"/>
              </a:rPr>
              <a:t>https://www.openchainproject.org/news/</a:t>
            </a:r>
            <a:endParaRPr lang="en-JP" sz="1400" dirty="0"/>
          </a:p>
        </p:txBody>
      </p:sp>
    </p:spTree>
    <p:extLst>
      <p:ext uri="{BB962C8B-B14F-4D97-AF65-F5344CB8AC3E}">
        <p14:creationId xmlns:p14="http://schemas.microsoft.com/office/powerpoint/2010/main" val="257265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 Are Ready To Check The Industry Pulse</a:t>
            </a:r>
            <a:endParaRPr dirty="0"/>
          </a:p>
        </p:txBody>
      </p:sp>
      <p:pic>
        <p:nvPicPr>
          <p:cNvPr id="6" name="Picture 5" descr="Graphical user interface, text, application&#10;&#10;Description automatically generated">
            <a:extLst>
              <a:ext uri="{FF2B5EF4-FFF2-40B4-BE49-F238E27FC236}">
                <a16:creationId xmlns:a16="http://schemas.microsoft.com/office/drawing/2014/main" id="{B1640A4B-A51B-7D01-CCF3-91D36230B014}"/>
              </a:ext>
            </a:extLst>
          </p:cNvPr>
          <p:cNvPicPr>
            <a:picLocks noChangeAspect="1"/>
          </p:cNvPicPr>
          <p:nvPr/>
        </p:nvPicPr>
        <p:blipFill>
          <a:blip r:embed="rId3"/>
          <a:stretch>
            <a:fillRect/>
          </a:stretch>
        </p:blipFill>
        <p:spPr>
          <a:xfrm>
            <a:off x="1332837" y="1017800"/>
            <a:ext cx="6478325" cy="3076817"/>
          </a:xfrm>
          <a:prstGeom prst="rect">
            <a:avLst/>
          </a:prstGeom>
          <a:effectLst>
            <a:outerShdw blurRad="63500" sx="102000" sy="102000" algn="ctr" rotWithShape="0">
              <a:prstClr val="black">
                <a:alpha val="40000"/>
              </a:prstClr>
            </a:outerShdw>
          </a:effectLst>
        </p:spPr>
      </p:pic>
      <p:sp>
        <p:nvSpPr>
          <p:cNvPr id="7" name="Google Shape;158;p25">
            <a:extLst>
              <a:ext uri="{FF2B5EF4-FFF2-40B4-BE49-F238E27FC236}">
                <a16:creationId xmlns:a16="http://schemas.microsoft.com/office/drawing/2014/main" id="{A9EDB90F-AA53-3DE5-A5AB-654775365808}"/>
              </a:ext>
            </a:extLst>
          </p:cNvPr>
          <p:cNvSpPr txBox="1">
            <a:spLocks noGrp="1"/>
          </p:cNvSpPr>
          <p:nvPr>
            <p:ph type="body" idx="1"/>
          </p:nvPr>
        </p:nvSpPr>
        <p:spPr>
          <a:xfrm>
            <a:off x="229403" y="4094617"/>
            <a:ext cx="8520600" cy="699714"/>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1400" dirty="0">
                <a:hlinkClick r:id="rId4"/>
              </a:rPr>
              <a:t>https://</a:t>
            </a:r>
            <a:r>
              <a:rPr lang="en-US" sz="1400" dirty="0" err="1">
                <a:hlinkClick r:id="rId4"/>
              </a:rPr>
              <a:t>www.openchainproject.org</a:t>
            </a:r>
            <a:r>
              <a:rPr lang="en-US" sz="1400" dirty="0">
                <a:hlinkClick r:id="rId4"/>
              </a:rPr>
              <a:t>/news/2023/04/03/openchain-industry-survey-2023</a:t>
            </a:r>
            <a:endParaRPr lang="en-JP" sz="1400" dirty="0"/>
          </a:p>
        </p:txBody>
      </p:sp>
    </p:spTree>
    <p:extLst>
      <p:ext uri="{BB962C8B-B14F-4D97-AF65-F5344CB8AC3E}">
        <p14:creationId xmlns:p14="http://schemas.microsoft.com/office/powerpoint/2010/main" val="131296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 Are Going To Help Procurement Even More</a:t>
            </a:r>
            <a:endParaRPr dirty="0"/>
          </a:p>
        </p:txBody>
      </p:sp>
      <p:pic>
        <p:nvPicPr>
          <p:cNvPr id="3" name="Picture 2" descr="Graphical user interface, text, application, email&#10;&#10;Description automatically generated">
            <a:extLst>
              <a:ext uri="{FF2B5EF4-FFF2-40B4-BE49-F238E27FC236}">
                <a16:creationId xmlns:a16="http://schemas.microsoft.com/office/drawing/2014/main" id="{4EC76663-100E-0FB1-99B7-2844BDAD8B3D}"/>
              </a:ext>
            </a:extLst>
          </p:cNvPr>
          <p:cNvPicPr>
            <a:picLocks noChangeAspect="1"/>
          </p:cNvPicPr>
          <p:nvPr/>
        </p:nvPicPr>
        <p:blipFill>
          <a:blip r:embed="rId3"/>
          <a:stretch>
            <a:fillRect/>
          </a:stretch>
        </p:blipFill>
        <p:spPr>
          <a:xfrm>
            <a:off x="1529030" y="1187742"/>
            <a:ext cx="6085940" cy="2811764"/>
          </a:xfrm>
          <a:prstGeom prst="rect">
            <a:avLst/>
          </a:prstGeom>
          <a:effectLst>
            <a:outerShdw blurRad="63500" sx="102000" sy="102000" algn="ctr" rotWithShape="0">
              <a:prstClr val="black">
                <a:alpha val="40000"/>
              </a:prstClr>
            </a:outerShdw>
          </a:effectLst>
        </p:spPr>
      </p:pic>
      <p:sp>
        <p:nvSpPr>
          <p:cNvPr id="4" name="Google Shape;158;p25">
            <a:extLst>
              <a:ext uri="{FF2B5EF4-FFF2-40B4-BE49-F238E27FC236}">
                <a16:creationId xmlns:a16="http://schemas.microsoft.com/office/drawing/2014/main" id="{2591683F-CD2C-D9C7-5246-E66C257110B0}"/>
              </a:ext>
            </a:extLst>
          </p:cNvPr>
          <p:cNvSpPr txBox="1">
            <a:spLocks noGrp="1"/>
          </p:cNvSpPr>
          <p:nvPr>
            <p:ph type="body" idx="1"/>
          </p:nvPr>
        </p:nvSpPr>
        <p:spPr>
          <a:xfrm>
            <a:off x="311700" y="3999506"/>
            <a:ext cx="8520600" cy="699714"/>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1200"/>
              </a:spcAft>
              <a:buNone/>
            </a:pPr>
            <a:r>
              <a:rPr lang="en-US" dirty="0">
                <a:hlinkClick r:id="rId4"/>
              </a:rPr>
              <a:t>https://</a:t>
            </a:r>
            <a:r>
              <a:rPr lang="en-US" dirty="0" err="1">
                <a:hlinkClick r:id="rId4"/>
              </a:rPr>
              <a:t>www.openchainproject.org</a:t>
            </a:r>
            <a:r>
              <a:rPr lang="en-US" dirty="0">
                <a:hlinkClick r:id="rId4"/>
              </a:rPr>
              <a:t>/news/2023/03/31/announcing-the-</a:t>
            </a:r>
            <a:r>
              <a:rPr lang="en-US" dirty="0" err="1">
                <a:hlinkClick r:id="rId4"/>
              </a:rPr>
              <a:t>openchain</a:t>
            </a:r>
            <a:r>
              <a:rPr lang="en-US" dirty="0">
                <a:hlinkClick r:id="rId4"/>
              </a:rPr>
              <a:t>-legal-work-group</a:t>
            </a:r>
            <a:endParaRPr lang="en-JP" dirty="0"/>
          </a:p>
        </p:txBody>
      </p:sp>
    </p:spTree>
    <p:extLst>
      <p:ext uri="{BB962C8B-B14F-4D97-AF65-F5344CB8AC3E}">
        <p14:creationId xmlns:p14="http://schemas.microsoft.com/office/powerpoint/2010/main" val="351586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MARK YOUR CALENDARS</a:t>
            </a:r>
            <a:endParaRPr dirty="0"/>
          </a:p>
        </p:txBody>
      </p:sp>
      <p:sp>
        <p:nvSpPr>
          <p:cNvPr id="4" name="Google Shape;158;p25">
            <a:extLst>
              <a:ext uri="{FF2B5EF4-FFF2-40B4-BE49-F238E27FC236}">
                <a16:creationId xmlns:a16="http://schemas.microsoft.com/office/drawing/2014/main" id="{2591683F-CD2C-D9C7-5246-E66C257110B0}"/>
              </a:ext>
            </a:extLst>
          </p:cNvPr>
          <p:cNvSpPr txBox="1">
            <a:spLocks noGrp="1"/>
          </p:cNvSpPr>
          <p:nvPr>
            <p:ph type="body" idx="1"/>
          </p:nvPr>
        </p:nvSpPr>
        <p:spPr>
          <a:xfrm>
            <a:off x="311700" y="4082706"/>
            <a:ext cx="8520600" cy="699714"/>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1600" dirty="0">
                <a:hlinkClick r:id="rId3"/>
              </a:rPr>
              <a:t>https://</a:t>
            </a:r>
            <a:r>
              <a:rPr lang="en-US" sz="1600" dirty="0" err="1">
                <a:hlinkClick r:id="rId3"/>
              </a:rPr>
              <a:t>www.openchainproject.org</a:t>
            </a:r>
            <a:r>
              <a:rPr lang="en-US" sz="1600" dirty="0">
                <a:hlinkClick r:id="rId3"/>
              </a:rPr>
              <a:t>/news/2023/04/04/mini-summit-oss-na-2023</a:t>
            </a:r>
            <a:endParaRPr lang="en-JP" sz="1600" dirty="0"/>
          </a:p>
        </p:txBody>
      </p:sp>
      <p:pic>
        <p:nvPicPr>
          <p:cNvPr id="5" name="Picture 4" descr="Graphical user interface, text, application, email&#10;&#10;Description automatically generated">
            <a:extLst>
              <a:ext uri="{FF2B5EF4-FFF2-40B4-BE49-F238E27FC236}">
                <a16:creationId xmlns:a16="http://schemas.microsoft.com/office/drawing/2014/main" id="{4AE4F70D-1C43-87FC-3E63-F866A0993DA3}"/>
              </a:ext>
            </a:extLst>
          </p:cNvPr>
          <p:cNvPicPr>
            <a:picLocks noChangeAspect="1"/>
          </p:cNvPicPr>
          <p:nvPr/>
        </p:nvPicPr>
        <p:blipFill>
          <a:blip r:embed="rId4"/>
          <a:stretch>
            <a:fillRect/>
          </a:stretch>
        </p:blipFill>
        <p:spPr>
          <a:xfrm>
            <a:off x="1744342" y="999891"/>
            <a:ext cx="5655316" cy="301752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0406673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TotalTime>
  <Words>757</Words>
  <Application>Microsoft Macintosh PowerPoint</Application>
  <PresentationFormat>On-screen Show (16:9)</PresentationFormat>
  <Paragraphs>55</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ArialMT</vt:lpstr>
      <vt:lpstr>Arial</vt:lpstr>
      <vt:lpstr>Open Sans Light</vt:lpstr>
      <vt:lpstr>Open Sans Medium</vt:lpstr>
      <vt:lpstr>Roboto</vt:lpstr>
      <vt:lpstr>Roboto Slab Light</vt:lpstr>
      <vt:lpstr>Linux Foundation EU Theme 2023</vt:lpstr>
      <vt:lpstr>OpenChain Monthly Meeting</vt:lpstr>
      <vt:lpstr>Anti-Trust Policy Notice</vt:lpstr>
      <vt:lpstr>Regular Agenda</vt:lpstr>
      <vt:lpstr>Specification news</vt:lpstr>
      <vt:lpstr>We Opened The Month In China…</vt:lpstr>
      <vt:lpstr>Conformance!</vt:lpstr>
      <vt:lpstr>We Are Ready To Check The Industry Pulse</vt:lpstr>
      <vt:lpstr>We Are Going To Help Procurement Even More</vt:lpstr>
      <vt:lpstr>MARK YOUR CALENDARS</vt:lpstr>
      <vt:lpstr>SBOM news</vt:lpstr>
      <vt:lpstr>PowerPoint Presentation</vt:lpstr>
      <vt:lpstr>OSPO news</vt:lpstr>
      <vt:lpstr>News From TODO Group</vt:lpstr>
      <vt:lpstr>Other OSPO News</vt:lpstr>
      <vt:lpstr>Work on standards and core material</vt:lpstr>
      <vt:lpstr>What We Covered In The Last Meeting:</vt:lpstr>
      <vt:lpstr>What we need to do in security</vt:lpstr>
      <vt:lpstr>What we need to do in licensing</vt:lpstr>
      <vt:lpstr>Need Help To Get Started?</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20</cp:revision>
  <dcterms:modified xsi:type="dcterms:W3CDTF">2023-04-04T15:55:52Z</dcterms:modified>
</cp:coreProperties>
</file>