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4"/>
  </p:notesMasterIdLst>
  <p:sldIdLst>
    <p:sldId id="257" r:id="rId2"/>
    <p:sldId id="269" r:id="rId3"/>
    <p:sldId id="270" r:id="rId4"/>
    <p:sldId id="271" r:id="rId5"/>
    <p:sldId id="292" r:id="rId6"/>
    <p:sldId id="305" r:id="rId7"/>
    <p:sldId id="301" r:id="rId8"/>
    <p:sldId id="294" r:id="rId9"/>
    <p:sldId id="302" r:id="rId10"/>
    <p:sldId id="304" r:id="rId11"/>
    <p:sldId id="272" r:id="rId12"/>
    <p:sldId id="281" r:id="rId13"/>
    <p:sldId id="273" r:id="rId14"/>
    <p:sldId id="282" r:id="rId15"/>
    <p:sldId id="303" r:id="rId16"/>
    <p:sldId id="275" r:id="rId17"/>
    <p:sldId id="298" r:id="rId18"/>
    <p:sldId id="299" r:id="rId19"/>
    <p:sldId id="288" r:id="rId20"/>
    <p:sldId id="278" r:id="rId21"/>
    <p:sldId id="279" r:id="rId22"/>
    <p:sldId id="26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790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136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7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52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50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0054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795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385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072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8" r:id="rId3"/>
    <p:sldLayoutId id="2147483659"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chainproject.org/news/2023/04/04/mini-summit-oss-na-202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news/2023/03/31/webinar-5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uxfoundation.org/research/business-value-of-osp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sched.co/1Jwzv" TargetMode="External"/><Relationship Id="rId4" Type="http://schemas.openxmlformats.org/officeDocument/2006/relationships/hyperlink" Target="https://todogroup.org/blog/2023-ospo-survey-call-for-partner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odogroup.org/blog/celebrating-our-mindmap-contributor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blog/2023-03-13-an-open-source-project-to-empower-ospos-everywhere/" TargetMode="External"/><Relationship Id="rId5" Type="http://schemas.openxmlformats.org/officeDocument/2006/relationships/hyperlink" Target="https://joinup.ec.europa.eu/collection/open-source-observatory-osor/ospos-oss-governance" TargetMode="External"/><Relationship Id="rId4" Type="http://schemas.openxmlformats.org/officeDocument/2006/relationships/hyperlink" Target="https://github.com/OpenChain-Project/OpenChain-JWG/tree/master/OSPO/OSPOLocalMeetup-Memo/20230324"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53" TargetMode="External"/><Relationship Id="rId2" Type="http://schemas.openxmlformats.org/officeDocument/2006/relationships/hyperlink" Target="https://github.com/OpenChain-Project/License-Compliance-Specification/issues/35"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9"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github.com/OpenChain-Project/Security-Assurance-Specification/issues/28" TargetMode="External"/><Relationship Id="rId4" Type="http://schemas.openxmlformats.org/officeDocument/2006/relationships/hyperlink" Target="https://github.com/OpenChain-Project/Security-Assurance-Specification/issues/1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featured/2021/02/08/lg-openchain-iso-523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www.openchainproject.org/ne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openchainproject.org/news/2023/04/03/openchain-industry-survey-2023"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openchainproject.org/news/2023/03/31/announcing-the-openchain-legal-work-grou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2023-04-18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MARK YOUR CALENDARS</a:t>
            </a:r>
            <a:endParaRPr dirty="0"/>
          </a:p>
        </p:txBody>
      </p:sp>
      <p:sp>
        <p:nvSpPr>
          <p:cNvPr id="4" name="Google Shape;158;p25">
            <a:extLst>
              <a:ext uri="{FF2B5EF4-FFF2-40B4-BE49-F238E27FC236}">
                <a16:creationId xmlns:a16="http://schemas.microsoft.com/office/drawing/2014/main" id="{2591683F-CD2C-D9C7-5246-E66C257110B0}"/>
              </a:ext>
            </a:extLst>
          </p:cNvPr>
          <p:cNvSpPr txBox="1">
            <a:spLocks noGrp="1"/>
          </p:cNvSpPr>
          <p:nvPr>
            <p:ph type="body" idx="1"/>
          </p:nvPr>
        </p:nvSpPr>
        <p:spPr>
          <a:xfrm>
            <a:off x="311700" y="4082706"/>
            <a:ext cx="8520600" cy="699714"/>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600" dirty="0">
                <a:hlinkClick r:id="rId3"/>
              </a:rPr>
              <a:t>https://</a:t>
            </a:r>
            <a:r>
              <a:rPr lang="en-US" sz="1600" dirty="0" err="1">
                <a:hlinkClick r:id="rId3"/>
              </a:rPr>
              <a:t>www.openchainproject.org</a:t>
            </a:r>
            <a:r>
              <a:rPr lang="en-US" sz="1600" dirty="0">
                <a:hlinkClick r:id="rId3"/>
              </a:rPr>
              <a:t>/news/2023/04/04/mini-summit-oss-na-2023</a:t>
            </a:r>
            <a:endParaRPr lang="en-JP" sz="1600" dirty="0"/>
          </a:p>
        </p:txBody>
      </p:sp>
      <p:pic>
        <p:nvPicPr>
          <p:cNvPr id="5" name="Picture 4" descr="Graphical user interface, text, application, email&#10;&#10;Description automatically generated">
            <a:extLst>
              <a:ext uri="{FF2B5EF4-FFF2-40B4-BE49-F238E27FC236}">
                <a16:creationId xmlns:a16="http://schemas.microsoft.com/office/drawing/2014/main" id="{4AE4F70D-1C43-87FC-3E63-F866A0993DA3}"/>
              </a:ext>
            </a:extLst>
          </p:cNvPr>
          <p:cNvPicPr>
            <a:picLocks noChangeAspect="1"/>
          </p:cNvPicPr>
          <p:nvPr/>
        </p:nvPicPr>
        <p:blipFill>
          <a:blip r:embed="rId4"/>
          <a:stretch>
            <a:fillRect/>
          </a:stretch>
        </p:blipFill>
        <p:spPr>
          <a:xfrm>
            <a:off x="1744342" y="999891"/>
            <a:ext cx="5655316" cy="301752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0406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5"/>
          <p:cNvSpPr txBox="1">
            <a:spLocks noGrp="1"/>
          </p:cNvSpPr>
          <p:nvPr>
            <p:ph type="body" idx="1"/>
          </p:nvPr>
        </p:nvSpPr>
        <p:spPr>
          <a:xfrm>
            <a:off x="311700" y="3999506"/>
            <a:ext cx="8520600" cy="699714"/>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dirty="0">
                <a:hlinkClick r:id="rId3"/>
              </a:rPr>
              <a:t>https://</a:t>
            </a:r>
            <a:r>
              <a:rPr lang="en-US" dirty="0" err="1">
                <a:hlinkClick r:id="rId3"/>
              </a:rPr>
              <a:t>www.openchainproject.org</a:t>
            </a:r>
            <a:r>
              <a:rPr lang="en-US" dirty="0">
                <a:hlinkClick r:id="rId3"/>
              </a:rPr>
              <a:t>/news/2023/03/31/webinar-50</a:t>
            </a:r>
            <a:endParaRPr lang="en-JP" dirty="0"/>
          </a:p>
        </p:txBody>
      </p:sp>
      <p:pic>
        <p:nvPicPr>
          <p:cNvPr id="6" name="Picture 5" descr="Graphical user interface, application&#10;&#10;Description automatically generated">
            <a:extLst>
              <a:ext uri="{FF2B5EF4-FFF2-40B4-BE49-F238E27FC236}">
                <a16:creationId xmlns:a16="http://schemas.microsoft.com/office/drawing/2014/main" id="{96F8EB0B-2ED8-82E8-3E61-D61E912F54A7}"/>
              </a:ext>
            </a:extLst>
          </p:cNvPr>
          <p:cNvPicPr>
            <a:picLocks noChangeAspect="1"/>
          </p:cNvPicPr>
          <p:nvPr/>
        </p:nvPicPr>
        <p:blipFill>
          <a:blip r:embed="rId4"/>
          <a:stretch>
            <a:fillRect/>
          </a:stretch>
        </p:blipFill>
        <p:spPr>
          <a:xfrm>
            <a:off x="1394061" y="129167"/>
            <a:ext cx="6355877" cy="3870339"/>
          </a:xfrm>
          <a:prstGeom prst="rect">
            <a:avLst/>
          </a:prstGeom>
        </p:spPr>
      </p:pic>
    </p:spTree>
    <p:extLst>
      <p:ext uri="{BB962C8B-B14F-4D97-AF65-F5344CB8AC3E}">
        <p14:creationId xmlns:p14="http://schemas.microsoft.com/office/powerpoint/2010/main" val="430595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From TODO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New study highlights the business value of OSPOs: </a:t>
            </a:r>
            <a:r>
              <a:rPr lang="en-US" sz="1500" i="1"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Why do organizations create sustain and expand Open Source Program Offices? </a:t>
            </a:r>
            <a:r>
              <a:rPr lang="en-US" sz="1500" i="0" u="none" strike="noStrik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hlinkClick r:id="rId3">
                  <a:extLst>
                    <a:ext uri="{A12FA001-AC4F-418D-AE19-62706E023703}">
                      <ahyp:hlinkClr xmlns:ahyp="http://schemas.microsoft.com/office/drawing/2018/hyperlinkcolor" val="tx"/>
                    </a:ext>
                  </a:extLst>
                </a:hlinkClick>
              </a:rPr>
              <a:t>The report is available in the Linux Foundation research page</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t>
            </a:r>
          </a:p>
          <a:p>
            <a:pPr>
              <a:buFont typeface="Arial" panose="020B0604020202020204" pitchFamily="34" charset="0"/>
              <a:buChar char="•"/>
            </a:pP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TODO is preparing for the 2023 OSPO survey to study the evolution and status of OSPOs. We're inviting organizations and open source projects to become partners for this upcoming survey, and we'd love to hear from you! To learn more about how to become a partner, please read the announcement in the </a:t>
            </a:r>
            <a:r>
              <a:rPr lang="en-US" sz="1500" i="0" u="none" strike="noStrik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hlinkClick r:id="rId4">
                  <a:extLst>
                    <a:ext uri="{A12FA001-AC4F-418D-AE19-62706E023703}">
                      <ahyp:hlinkClr xmlns:ahyp="http://schemas.microsoft.com/office/drawing/2018/hyperlinkcolor" val="tx"/>
                    </a:ext>
                  </a:extLst>
                </a:hlinkClick>
              </a:rPr>
              <a:t>TODO blog</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t>
            </a:r>
          </a:p>
          <a:p>
            <a:pPr>
              <a:buFont typeface="Arial" panose="020B0604020202020204" pitchFamily="34" charset="0"/>
              <a:buChar char="•"/>
            </a:pP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TODO is hosting an OSPO </a:t>
            </a:r>
            <a:r>
              <a:rPr lang="en-US" sz="1500" i="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BoF</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 Happy hour meet-up at </a:t>
            </a:r>
            <a:r>
              <a:rPr lang="en-US" sz="1500" i="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KubeCon</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 </a:t>
            </a:r>
            <a:r>
              <a:rPr lang="en-US" sz="1500" i="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CloudNativeCon</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Europe 2023 for OSPO professionals. Join us to network with open source peers involved in Open Source Program Offices and enjoy some appetizers &amp; drinks while taking a break from the action! Seats are limited, so make sure to </a:t>
            </a:r>
            <a:r>
              <a:rPr lang="en-US" sz="1500" i="0" u="none" strike="noStrik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hlinkClick r:id="rId5">
                  <a:extLst>
                    <a:ext uri="{A12FA001-AC4F-418D-AE19-62706E023703}">
                      <ahyp:hlinkClr xmlns:ahyp="http://schemas.microsoft.com/office/drawing/2018/hyperlinkcolor" val="tx"/>
                    </a:ext>
                  </a:extLst>
                </a:hlinkClick>
              </a:rPr>
              <a:t>fill out the form to secure your spot</a:t>
            </a:r>
            <a:r>
              <a:rPr lang="en-US" sz="150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a:t>
            </a:r>
          </a:p>
        </p:txBody>
      </p:sp>
    </p:spTree>
    <p:extLst>
      <p:ext uri="{BB962C8B-B14F-4D97-AF65-F5344CB8AC3E}">
        <p14:creationId xmlns:p14="http://schemas.microsoft.com/office/powerpoint/2010/main" val="366857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Other OSPO News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algn="l">
              <a:buFont typeface="Arial" panose="020B0604020202020204" pitchFamily="34" charset="0"/>
              <a:buChar char="•"/>
            </a:pPr>
            <a:r>
              <a:rPr lang="en-US" b="0" i="0" u="sng"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hlinkClick r:id="rId3"/>
              </a:rPr>
              <a:t>OSPO Mind Map Chinese and Japanese versions</a:t>
            </a:r>
            <a:endParaRPr lang="en-US" b="0" i="0"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buFont typeface="Arial" panose="020B0604020202020204" pitchFamily="34" charset="0"/>
              <a:buChar char="•"/>
            </a:pPr>
            <a:r>
              <a:rPr lang="en-US" b="0" i="0" u="none" strike="noStrike"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hlinkClick r:id="rId4"/>
              </a:rPr>
              <a:t>OSPO Local Community Japan is working on a FAQ for beginners who want to create OSPO</a:t>
            </a:r>
            <a:endParaRPr lang="en-US" b="0" i="0"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buFont typeface="Arial" panose="020B0604020202020204" pitchFamily="34" charset="0"/>
              <a:buChar char="•"/>
            </a:pPr>
            <a:r>
              <a:rPr lang="en-US" b="0" i="0" u="none" strike="noStrike"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hlinkClick r:id="rId5"/>
              </a:rPr>
              <a:t>The EU OSOR creates a guide to set up OSPOs in public admins</a:t>
            </a:r>
            <a:endParaRPr lang="en-US" b="0" i="0"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buFont typeface="Arial" panose="020B0604020202020204" pitchFamily="34" charset="0"/>
              <a:buChar char="•"/>
            </a:pPr>
            <a:r>
              <a:rPr lang="en-US" b="0" i="0" u="none" strike="noStrike"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hlinkClick r:id="rId6"/>
              </a:rPr>
              <a:t>GitHub has open sourced its own OSPO policies, tools, and guides to help other OSPOs get started</a:t>
            </a:r>
            <a:endParaRPr lang="en-US" b="0" i="0" dirty="0">
              <a:solidFill>
                <a:srgbClr val="D1D2D3"/>
              </a:solidFill>
              <a:effectLst/>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86484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645D-A89A-BEA0-9268-4B7FB158A71E}"/>
              </a:ext>
            </a:extLst>
          </p:cNvPr>
          <p:cNvSpPr>
            <a:spLocks noGrp="1"/>
          </p:cNvSpPr>
          <p:nvPr>
            <p:ph type="title"/>
          </p:nvPr>
        </p:nvSpPr>
        <p:spPr/>
        <p:txBody>
          <a:bodyPr>
            <a:normAutofit fontScale="90000"/>
          </a:bodyPr>
          <a:lstStyle/>
          <a:p>
            <a:r>
              <a:rPr lang="en-US" dirty="0"/>
              <a:t>What We Covered In The Last Meeting:</a:t>
            </a:r>
          </a:p>
        </p:txBody>
      </p:sp>
      <p:sp>
        <p:nvSpPr>
          <p:cNvPr id="3" name="Text Placeholder 2">
            <a:extLst>
              <a:ext uri="{FF2B5EF4-FFF2-40B4-BE49-F238E27FC236}">
                <a16:creationId xmlns:a16="http://schemas.microsoft.com/office/drawing/2014/main" id="{21323726-7EF6-790D-ACAF-46FC1EF1FEC7}"/>
              </a:ext>
            </a:extLst>
          </p:cNvPr>
          <p:cNvSpPr>
            <a:spLocks noGrp="1"/>
          </p:cNvSpPr>
          <p:nvPr>
            <p:ph type="body" idx="1"/>
          </p:nvPr>
        </p:nvSpPr>
        <p:spPr>
          <a:xfrm>
            <a:off x="311700" y="1117767"/>
            <a:ext cx="8520600" cy="3339000"/>
          </a:xfrm>
        </p:spPr>
        <p:txBody>
          <a:bodyPr>
            <a:normAutofit/>
          </a:bodyPr>
          <a:lstStyle/>
          <a:p>
            <a:pPr algn="l" fontAlgn="base"/>
            <a:r>
              <a:rPr lang="en-US" b="1" i="0" dirty="0">
                <a:solidFill>
                  <a:srgbClr val="252525"/>
                </a:solidFill>
                <a:effectLst/>
                <a:latin typeface="Roboto" panose="02000000000000000000" pitchFamily="2" charset="0"/>
              </a:rPr>
              <a:t>We covered two issues during the 2023-04-04 call:</a:t>
            </a:r>
            <a:br>
              <a:rPr lang="en-US" dirty="0">
                <a:solidFill>
                  <a:srgbClr val="252525"/>
                </a:solidFill>
                <a:latin typeface="Roboto" panose="02000000000000000000" pitchFamily="2" charset="0"/>
              </a:rPr>
            </a:br>
            <a:r>
              <a:rPr lang="en-US" b="0" i="1" dirty="0">
                <a:solidFill>
                  <a:srgbClr val="252525"/>
                </a:solidFill>
                <a:effectLst/>
                <a:latin typeface="inherit"/>
              </a:rPr>
              <a:t>Consider adding definition of ‘bill of materials’</a:t>
            </a:r>
            <a:r>
              <a:rPr lang="en-US" b="0" i="0" dirty="0">
                <a:solidFill>
                  <a:srgbClr val="252525"/>
                </a:solidFill>
                <a:effectLst/>
                <a:latin typeface="Roboto" panose="02000000000000000000" pitchFamily="2" charset="0"/>
              </a:rPr>
              <a:t> – </a:t>
            </a:r>
            <a:r>
              <a:rPr lang="en-US" sz="1300" b="1" i="0" dirty="0">
                <a:solidFill>
                  <a:srgbClr val="252525"/>
                </a:solidFill>
                <a:effectLst/>
                <a:latin typeface="Roboto" panose="02000000000000000000" pitchFamily="2" charset="0"/>
              </a:rPr>
              <a:t>OUTCOME: ISSUE STILL NEEDS WORK</a:t>
            </a:r>
            <a:br>
              <a:rPr lang="en-US" b="0" i="0" dirty="0">
                <a:solidFill>
                  <a:srgbClr val="252525"/>
                </a:solidFill>
                <a:effectLst/>
                <a:latin typeface="Roboto" panose="02000000000000000000" pitchFamily="2" charset="0"/>
              </a:rPr>
            </a:br>
            <a:r>
              <a:rPr lang="en-US" b="0" i="0" u="none" strike="noStrike" dirty="0">
                <a:solidFill>
                  <a:srgbClr val="00AEBC"/>
                </a:solidFill>
                <a:effectLst/>
                <a:latin typeface="Roboto" panose="02000000000000000000" pitchFamily="2" charset="0"/>
                <a:hlinkClick r:id="rId2"/>
              </a:rPr>
              <a:t>https://github.com/OpenChain-Project/License-Compliance-Specification/issues/35</a:t>
            </a:r>
            <a:br>
              <a:rPr lang="en-US" u="none" strike="noStrike" dirty="0">
                <a:solidFill>
                  <a:srgbClr val="252525"/>
                </a:solidFill>
                <a:latin typeface="Roboto" panose="02000000000000000000" pitchFamily="2" charset="0"/>
              </a:rPr>
            </a:br>
            <a:r>
              <a:rPr lang="en-US" b="0" i="1" dirty="0">
                <a:solidFill>
                  <a:srgbClr val="252525"/>
                </a:solidFill>
                <a:effectLst/>
                <a:latin typeface="inherit"/>
              </a:rPr>
              <a:t>Move “Access” to be part of “Compliance Artifact Delivery”</a:t>
            </a:r>
            <a:r>
              <a:rPr lang="en-US" b="0" i="0" dirty="0">
                <a:solidFill>
                  <a:srgbClr val="252525"/>
                </a:solidFill>
                <a:effectLst/>
                <a:latin typeface="Roboto" panose="02000000000000000000" pitchFamily="2" charset="0"/>
              </a:rPr>
              <a:t> – </a:t>
            </a:r>
            <a:r>
              <a:rPr lang="en-US" sz="1300" b="1" i="0" dirty="0">
                <a:solidFill>
                  <a:srgbClr val="252525"/>
                </a:solidFill>
                <a:effectLst/>
                <a:latin typeface="Roboto" panose="02000000000000000000" pitchFamily="2" charset="0"/>
              </a:rPr>
              <a:t>OUTCOME: ISSUE CLOSED</a:t>
            </a:r>
            <a:br>
              <a:rPr lang="en-US" b="0" i="0" dirty="0">
                <a:solidFill>
                  <a:srgbClr val="252525"/>
                </a:solidFill>
                <a:effectLst/>
                <a:latin typeface="Roboto" panose="02000000000000000000" pitchFamily="2" charset="0"/>
              </a:rPr>
            </a:br>
            <a:r>
              <a:rPr lang="en-US" b="0" i="0" u="none" strike="noStrike" dirty="0">
                <a:solidFill>
                  <a:srgbClr val="00AEBC"/>
                </a:solidFill>
                <a:effectLst/>
                <a:latin typeface="Roboto" panose="02000000000000000000" pitchFamily="2" charset="0"/>
                <a:hlinkClick r:id="rId3"/>
              </a:rPr>
              <a:t>https://github.com/OpenChain-Project/License-Compliance-Specification/issues/53</a:t>
            </a:r>
            <a:endParaRPr lang="en-US" b="0" i="0" dirty="0">
              <a:solidFill>
                <a:srgbClr val="252525"/>
              </a:solidFill>
              <a:effectLst/>
              <a:latin typeface="Roboto" panose="02000000000000000000" pitchFamily="2" charset="0"/>
            </a:endParaRPr>
          </a:p>
          <a:p>
            <a:endParaRPr lang="en-US" dirty="0"/>
          </a:p>
          <a:p>
            <a:r>
              <a:rPr lang="en-US" b="1" i="1" dirty="0">
                <a:solidFill>
                  <a:srgbClr val="252525"/>
                </a:solidFill>
                <a:effectLst/>
                <a:latin typeface="Roboto" panose="02000000000000000000" pitchFamily="2" charset="0"/>
              </a:rPr>
              <a:t>For this call</a:t>
            </a:r>
            <a:r>
              <a:rPr lang="en-US" b="0" i="0" dirty="0">
                <a:solidFill>
                  <a:srgbClr val="252525"/>
                </a:solidFill>
                <a:effectLst/>
                <a:latin typeface="Roboto" panose="02000000000000000000" pitchFamily="2" charset="0"/>
              </a:rPr>
              <a:t> the plan is to  cover some of the open issues around the potential future update of the OpenChain security specification (ISO/IEC DIS 18974).</a:t>
            </a:r>
            <a:endParaRPr lang="en-US" dirty="0"/>
          </a:p>
        </p:txBody>
      </p:sp>
    </p:spTree>
    <p:extLst>
      <p:ext uri="{BB962C8B-B14F-4D97-AF65-F5344CB8AC3E}">
        <p14:creationId xmlns:p14="http://schemas.microsoft.com/office/powerpoint/2010/main" val="243051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we need to do in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Security:</a:t>
            </a: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triage entry to specific situations where vulnerability not applicable:</a:t>
            </a:r>
            <a:br>
              <a:rPr lang="en-US" sz="1400" dirty="0">
                <a:latin typeface="+mn-lt"/>
              </a:rPr>
            </a:br>
            <a:r>
              <a:rPr lang="en-US" sz="1400" b="0" i="0" dirty="0">
                <a:effectLst/>
                <a:latin typeface="+mn-lt"/>
                <a:hlinkClick r:id="rId3"/>
              </a:rPr>
              <a:t>https://github.com/OpenChain-Project/Security-Assurance-Specification/issues/29</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program objectives</a:t>
            </a:r>
            <a:br>
              <a:rPr lang="en-US" sz="1400" dirty="0">
                <a:latin typeface="+mn-lt"/>
              </a:rPr>
            </a:br>
            <a:r>
              <a:rPr lang="en-US" sz="1400" b="0" i="0" dirty="0">
                <a:effectLst/>
                <a:latin typeface="+mn-lt"/>
                <a:hlinkClick r:id="rId4"/>
              </a:rPr>
              <a:t>https://github.com/OpenChain-Project/Security-Assurance-Specification/issues/14</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Clarify Stated Purpose (</a:t>
            </a:r>
            <a:r>
              <a:rPr lang="en-US" sz="1400" b="0" i="0" u="none" strike="noStrike" dirty="0" err="1">
                <a:solidFill>
                  <a:srgbClr val="000000"/>
                </a:solidFill>
                <a:effectLst/>
                <a:latin typeface="+mn-lt"/>
              </a:rPr>
              <a:t>Github</a:t>
            </a:r>
            <a:r>
              <a:rPr lang="en-US" sz="1400" b="0" i="0" u="none" strike="noStrike" dirty="0">
                <a:solidFill>
                  <a:srgbClr val="000000"/>
                </a:solidFill>
                <a:effectLst/>
                <a:latin typeface="+mn-lt"/>
              </a:rPr>
              <a:t>) and Scope (specification):</a:t>
            </a:r>
            <a:br>
              <a:rPr lang="en-US" sz="1400" dirty="0">
                <a:latin typeface="+mn-lt"/>
              </a:rPr>
            </a:br>
            <a:r>
              <a:rPr lang="en-US" sz="1400" b="0" i="0" dirty="0">
                <a:effectLst/>
                <a:latin typeface="+mn-lt"/>
                <a:hlinkClick r:id="rId5"/>
              </a:rPr>
              <a:t>https://github.com/OpenChain-Project/Security-Assurance-Specification/issues/28</a:t>
            </a:r>
            <a:endParaRPr lang="en-US" sz="1400" b="0" i="0" dirty="0">
              <a:effectLst/>
              <a:latin typeface="+mn-lt"/>
            </a:endParaRPr>
          </a:p>
        </p:txBody>
      </p:sp>
    </p:spTree>
    <p:extLst>
      <p:ext uri="{BB962C8B-B14F-4D97-AF65-F5344CB8AC3E}">
        <p14:creationId xmlns:p14="http://schemas.microsoft.com/office/powerpoint/2010/main" val="3254544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Need Help To Get Started?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Licensing Specification (3</a:t>
            </a:r>
            <a:r>
              <a:rPr lang="en-US" b="1" baseline="30000" dirty="0"/>
              <a:t>rd</a:t>
            </a:r>
            <a:r>
              <a:rPr lang="en-US" b="1" dirty="0"/>
              <a:t> Generation Draft):</a:t>
            </a:r>
          </a:p>
          <a:p>
            <a:pPr marL="0" lvl="0" indent="0" algn="l" rtl="0">
              <a:spcBef>
                <a:spcPts val="0"/>
              </a:spcBef>
              <a:spcAft>
                <a:spcPts val="1200"/>
              </a:spcAft>
              <a:buNone/>
            </a:pPr>
            <a:r>
              <a:rPr lang="en-US" b="0" i="0" dirty="0">
                <a:effectLst/>
                <a:latin typeface="ArialMT"/>
                <a:hlinkClick r:id="rId3"/>
              </a:rPr>
              <a:t>https://github.com/OpenChain-Project/License-Compliance-Specification/blob/master/Official/en/3.0/openchain-license-compliance-3.0.md</a:t>
            </a:r>
            <a:endParaRPr lang="en-US" b="1" dirty="0"/>
          </a:p>
          <a:p>
            <a:pPr marL="0" lvl="0" indent="0" algn="l" rtl="0">
              <a:spcBef>
                <a:spcPts val="0"/>
              </a:spcBef>
              <a:spcAft>
                <a:spcPts val="1200"/>
              </a:spcAft>
              <a:buNone/>
            </a:pPr>
            <a:r>
              <a:rPr lang="en-US" b="1" dirty="0"/>
              <a:t>Security Specification (2</a:t>
            </a:r>
            <a:r>
              <a:rPr lang="en-US" b="1" baseline="30000" dirty="0"/>
              <a:t>nd</a:t>
            </a:r>
            <a:r>
              <a:rPr lang="en-US" b="1" dirty="0"/>
              <a:t> Generation Draft):</a:t>
            </a:r>
          </a:p>
          <a:p>
            <a:pPr marL="0" lvl="0" indent="0" algn="l" rtl="0">
              <a:spcBef>
                <a:spcPts val="0"/>
              </a:spcBef>
              <a:spcAft>
                <a:spcPts val="1200"/>
              </a:spcAft>
              <a:buNone/>
            </a:pPr>
            <a:r>
              <a:rPr lang="en-US" b="0" i="0" dirty="0">
                <a:effectLst/>
                <a:latin typeface="ArialMT"/>
                <a:hlinkClick r:id="rId4"/>
              </a:rPr>
              <a:t>https://github.com/OpenChain-Project/Security-Assurance-Specification/blob/main/Security-Assurance-Specification/2.0/en/openchain-security-specification-2.0.md</a:t>
            </a:r>
            <a:endParaRPr lang="en-US" b="1" dirty="0"/>
          </a:p>
        </p:txBody>
      </p:sp>
    </p:spTree>
    <p:extLst>
      <p:ext uri="{BB962C8B-B14F-4D97-AF65-F5344CB8AC3E}">
        <p14:creationId xmlns:p14="http://schemas.microsoft.com/office/powerpoint/2010/main" val="394619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Major ISO/IEC 5230 Announcement</a:t>
            </a:r>
            <a:endParaRPr dirty="0"/>
          </a:p>
        </p:txBody>
      </p:sp>
      <p:sp>
        <p:nvSpPr>
          <p:cNvPr id="5" name="Text Placeholder 4">
            <a:extLst>
              <a:ext uri="{FF2B5EF4-FFF2-40B4-BE49-F238E27FC236}">
                <a16:creationId xmlns:a16="http://schemas.microsoft.com/office/drawing/2014/main" id="{90E2B164-07D8-EC77-07F9-D897C356A02F}"/>
              </a:ext>
            </a:extLst>
          </p:cNvPr>
          <p:cNvSpPr>
            <a:spLocks noGrp="1"/>
          </p:cNvSpPr>
          <p:nvPr>
            <p:ph type="body" idx="1"/>
          </p:nvPr>
        </p:nvSpPr>
        <p:spPr/>
        <p:txBody>
          <a:bodyPr/>
          <a:lstStyle/>
          <a:p>
            <a:pPr marL="114300" indent="0">
              <a:buNone/>
            </a:pPr>
            <a:endParaRPr lang="en-US" b="0" i="0" dirty="0">
              <a:solidFill>
                <a:srgbClr val="252525"/>
              </a:solidFill>
              <a:effectLst/>
              <a:latin typeface="Roboto" panose="02000000000000000000" pitchFamily="2" charset="0"/>
            </a:endParaRPr>
          </a:p>
          <a:p>
            <a:pPr marL="114300" indent="0">
              <a:buNone/>
            </a:pPr>
            <a:endParaRPr lang="en-US" dirty="0">
              <a:solidFill>
                <a:srgbClr val="252525"/>
              </a:solidFill>
              <a:latin typeface="Roboto" panose="02000000000000000000" pitchFamily="2" charset="0"/>
            </a:endParaRPr>
          </a:p>
          <a:p>
            <a:pPr marL="114300" indent="0">
              <a:buNone/>
            </a:pPr>
            <a:endParaRPr lang="en-US" b="0" i="0" dirty="0">
              <a:solidFill>
                <a:srgbClr val="252525"/>
              </a:solidFill>
              <a:effectLst/>
              <a:latin typeface="Roboto" panose="02000000000000000000" pitchFamily="2" charset="0"/>
            </a:endParaRPr>
          </a:p>
          <a:p>
            <a:pPr marL="114300" indent="0">
              <a:buNone/>
            </a:pPr>
            <a:endParaRPr lang="en-US" dirty="0">
              <a:solidFill>
                <a:srgbClr val="252525"/>
              </a:solidFill>
              <a:latin typeface="Roboto" panose="02000000000000000000" pitchFamily="2" charset="0"/>
            </a:endParaRPr>
          </a:p>
          <a:p>
            <a:pPr marL="114300" indent="0">
              <a:buNone/>
            </a:pPr>
            <a:r>
              <a:rPr lang="en-US" b="0" i="0" dirty="0" err="1">
                <a:solidFill>
                  <a:srgbClr val="252525"/>
                </a:solidFill>
                <a:effectLst/>
                <a:latin typeface="Roboto" panose="02000000000000000000" pitchFamily="2" charset="0"/>
              </a:rPr>
              <a:t>ByteDance</a:t>
            </a:r>
            <a:r>
              <a:rPr lang="en-US" b="0" i="0" dirty="0">
                <a:solidFill>
                  <a:srgbClr val="252525"/>
                </a:solidFill>
                <a:effectLst/>
                <a:latin typeface="Roboto" panose="02000000000000000000" pitchFamily="2" charset="0"/>
              </a:rPr>
              <a:t>, a leading social media company, and the innovator behind TikTok, has announced an OpenChain ISO/IEC 5230 conformant program. Their adoption of the international standard for open source license compliance underlines their commitment to engagement and excellence around open source projects, platforms and solutions.</a:t>
            </a:r>
            <a:endParaRPr lang="en-US" dirty="0"/>
          </a:p>
        </p:txBody>
      </p:sp>
      <p:pic>
        <p:nvPicPr>
          <p:cNvPr id="7" name="Picture 6" descr="Logo&#10;&#10;Description automatically generated">
            <a:extLst>
              <a:ext uri="{FF2B5EF4-FFF2-40B4-BE49-F238E27FC236}">
                <a16:creationId xmlns:a16="http://schemas.microsoft.com/office/drawing/2014/main" id="{7E8DC082-128E-F44F-048A-1A874DFE9118}"/>
              </a:ext>
            </a:extLst>
          </p:cNvPr>
          <p:cNvPicPr>
            <a:picLocks noChangeAspect="1"/>
          </p:cNvPicPr>
          <p:nvPr/>
        </p:nvPicPr>
        <p:blipFill>
          <a:blip r:embed="rId3"/>
          <a:stretch>
            <a:fillRect/>
          </a:stretch>
        </p:blipFill>
        <p:spPr>
          <a:xfrm>
            <a:off x="1871424" y="1323700"/>
            <a:ext cx="5401152" cy="928323"/>
          </a:xfrm>
          <a:prstGeom prst="rect">
            <a:avLst/>
          </a:prstGeom>
        </p:spPr>
      </p:pic>
    </p:spTree>
    <p:extLst>
      <p:ext uri="{BB962C8B-B14F-4D97-AF65-F5344CB8AC3E}">
        <p14:creationId xmlns:p14="http://schemas.microsoft.com/office/powerpoint/2010/main" val="403057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Major ISO/IEC DIS 18974 Announcement</a:t>
            </a:r>
            <a:endParaRPr dirty="0"/>
          </a:p>
        </p:txBody>
      </p:sp>
      <p:sp>
        <p:nvSpPr>
          <p:cNvPr id="5" name="Text Placeholder 4">
            <a:extLst>
              <a:ext uri="{FF2B5EF4-FFF2-40B4-BE49-F238E27FC236}">
                <a16:creationId xmlns:a16="http://schemas.microsoft.com/office/drawing/2014/main" id="{90E2B164-07D8-EC77-07F9-D897C356A02F}"/>
              </a:ext>
            </a:extLst>
          </p:cNvPr>
          <p:cNvSpPr>
            <a:spLocks noGrp="1"/>
          </p:cNvSpPr>
          <p:nvPr>
            <p:ph type="body" idx="1"/>
          </p:nvPr>
        </p:nvSpPr>
        <p:spPr/>
        <p:txBody>
          <a:bodyPr/>
          <a:lstStyle/>
          <a:p>
            <a:pPr marL="114300" indent="0">
              <a:buNone/>
            </a:pPr>
            <a:endParaRPr lang="en-US" b="0" i="0" dirty="0">
              <a:solidFill>
                <a:srgbClr val="252525"/>
              </a:solidFill>
              <a:effectLst/>
              <a:latin typeface="Roboto" panose="02000000000000000000" pitchFamily="2" charset="0"/>
            </a:endParaRPr>
          </a:p>
          <a:p>
            <a:pPr marL="114300" indent="0">
              <a:buNone/>
            </a:pPr>
            <a:endParaRPr lang="en-US" dirty="0">
              <a:solidFill>
                <a:srgbClr val="252525"/>
              </a:solidFill>
              <a:latin typeface="Roboto" panose="02000000000000000000" pitchFamily="2" charset="0"/>
            </a:endParaRPr>
          </a:p>
          <a:p>
            <a:pPr marL="114300" indent="0">
              <a:buNone/>
            </a:pPr>
            <a:endParaRPr lang="en-US" b="0" i="0" dirty="0">
              <a:solidFill>
                <a:srgbClr val="252525"/>
              </a:solidFill>
              <a:effectLst/>
              <a:latin typeface="Roboto" panose="02000000000000000000" pitchFamily="2" charset="0"/>
            </a:endParaRPr>
          </a:p>
          <a:p>
            <a:pPr marL="114300" indent="0">
              <a:buNone/>
            </a:pPr>
            <a:endParaRPr lang="en-US" dirty="0">
              <a:solidFill>
                <a:srgbClr val="252525"/>
              </a:solidFill>
              <a:latin typeface="Roboto" panose="02000000000000000000" pitchFamily="2" charset="0"/>
            </a:endParaRPr>
          </a:p>
          <a:p>
            <a:pPr marL="114300" indent="0">
              <a:buNone/>
            </a:pPr>
            <a:endParaRPr lang="en-US" b="0" i="0" dirty="0">
              <a:solidFill>
                <a:srgbClr val="252525"/>
              </a:solidFill>
              <a:effectLst/>
              <a:latin typeface="Roboto" panose="02000000000000000000" pitchFamily="2" charset="0"/>
            </a:endParaRPr>
          </a:p>
          <a:p>
            <a:pPr marL="114300" indent="0">
              <a:buNone/>
            </a:pPr>
            <a:endParaRPr lang="en-US" dirty="0">
              <a:solidFill>
                <a:srgbClr val="252525"/>
              </a:solidFill>
              <a:latin typeface="Roboto" panose="02000000000000000000" pitchFamily="2" charset="0"/>
            </a:endParaRPr>
          </a:p>
          <a:p>
            <a:pPr marL="114300" indent="0">
              <a:buNone/>
            </a:pPr>
            <a:r>
              <a:rPr lang="en-US" b="0" i="0" dirty="0">
                <a:solidFill>
                  <a:srgbClr val="252525"/>
                </a:solidFill>
                <a:effectLst/>
                <a:latin typeface="Roboto" panose="02000000000000000000" pitchFamily="2" charset="0"/>
              </a:rPr>
              <a:t>LG Electronics (LG) now has an OpenChain Security Assurance Specification 1.1 (ISO/IEC DIS 18974) conformant program. This builds on their </a:t>
            </a:r>
            <a:r>
              <a:rPr lang="en-US" b="0" i="0" u="none" strike="noStrike" dirty="0">
                <a:solidFill>
                  <a:srgbClr val="00AEBC"/>
                </a:solidFill>
                <a:effectLst/>
                <a:latin typeface="Roboto" panose="02000000000000000000" pitchFamily="2" charset="0"/>
                <a:hlinkClick r:id="rId3"/>
              </a:rPr>
              <a:t>previous adoption of ISO/IEC 5230</a:t>
            </a:r>
            <a:r>
              <a:rPr lang="en-US" b="0" i="0" dirty="0">
                <a:solidFill>
                  <a:srgbClr val="252525"/>
                </a:solidFill>
                <a:effectLst/>
                <a:latin typeface="Roboto" panose="02000000000000000000" pitchFamily="2" charset="0"/>
              </a:rPr>
              <a:t>, the International Standard for open source license compliance.</a:t>
            </a:r>
            <a:endParaRPr lang="en-US" dirty="0"/>
          </a:p>
        </p:txBody>
      </p:sp>
      <p:pic>
        <p:nvPicPr>
          <p:cNvPr id="3" name="Picture 2" descr="Logo, company name&#10;&#10;Description automatically generated">
            <a:extLst>
              <a:ext uri="{FF2B5EF4-FFF2-40B4-BE49-F238E27FC236}">
                <a16:creationId xmlns:a16="http://schemas.microsoft.com/office/drawing/2014/main" id="{0E3BE2B3-2695-59F7-632C-F98F0EC5FF9F}"/>
              </a:ext>
            </a:extLst>
          </p:cNvPr>
          <p:cNvPicPr>
            <a:picLocks noChangeAspect="1"/>
          </p:cNvPicPr>
          <p:nvPr/>
        </p:nvPicPr>
        <p:blipFill>
          <a:blip r:embed="rId4"/>
          <a:stretch>
            <a:fillRect/>
          </a:stretch>
        </p:blipFill>
        <p:spPr>
          <a:xfrm>
            <a:off x="2777286" y="1151615"/>
            <a:ext cx="3526728" cy="1889062"/>
          </a:xfrm>
          <a:prstGeom prst="rect">
            <a:avLst/>
          </a:prstGeom>
        </p:spPr>
      </p:pic>
    </p:spTree>
    <p:extLst>
      <p:ext uri="{BB962C8B-B14F-4D97-AF65-F5344CB8AC3E}">
        <p14:creationId xmlns:p14="http://schemas.microsoft.com/office/powerpoint/2010/main" val="3663089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And More Conformance!</a:t>
            </a:r>
            <a:endParaRPr dirty="0"/>
          </a:p>
        </p:txBody>
      </p:sp>
      <p:pic>
        <p:nvPicPr>
          <p:cNvPr id="4" name="Picture 3" descr="Graphical user interface, text, application, email&#10;&#10;Description automatically generated">
            <a:extLst>
              <a:ext uri="{FF2B5EF4-FFF2-40B4-BE49-F238E27FC236}">
                <a16:creationId xmlns:a16="http://schemas.microsoft.com/office/drawing/2014/main" id="{76220B7B-2BD2-C1AE-9283-A9B94048601C}"/>
              </a:ext>
            </a:extLst>
          </p:cNvPr>
          <p:cNvPicPr>
            <a:picLocks noChangeAspect="1"/>
          </p:cNvPicPr>
          <p:nvPr/>
        </p:nvPicPr>
        <p:blipFill>
          <a:blip r:embed="rId3"/>
          <a:stretch>
            <a:fillRect/>
          </a:stretch>
        </p:blipFill>
        <p:spPr>
          <a:xfrm>
            <a:off x="3840480" y="941628"/>
            <a:ext cx="4690068" cy="3581884"/>
          </a:xfrm>
          <a:prstGeom prst="rect">
            <a:avLst/>
          </a:prstGeom>
        </p:spPr>
      </p:pic>
      <p:pic>
        <p:nvPicPr>
          <p:cNvPr id="6" name="Picture 5" descr="Logo&#10;&#10;Description automatically generated">
            <a:extLst>
              <a:ext uri="{FF2B5EF4-FFF2-40B4-BE49-F238E27FC236}">
                <a16:creationId xmlns:a16="http://schemas.microsoft.com/office/drawing/2014/main" id="{38B5D103-03E2-5073-3908-19496CE3C4A9}"/>
              </a:ext>
            </a:extLst>
          </p:cNvPr>
          <p:cNvPicPr>
            <a:picLocks noChangeAspect="1"/>
          </p:cNvPicPr>
          <p:nvPr/>
        </p:nvPicPr>
        <p:blipFill>
          <a:blip r:embed="rId4"/>
          <a:stretch>
            <a:fillRect/>
          </a:stretch>
        </p:blipFill>
        <p:spPr>
          <a:xfrm>
            <a:off x="939136" y="2732570"/>
            <a:ext cx="2375523" cy="607800"/>
          </a:xfrm>
          <a:prstGeom prst="rect">
            <a:avLst/>
          </a:prstGeom>
        </p:spPr>
      </p:pic>
      <p:pic>
        <p:nvPicPr>
          <p:cNvPr id="8" name="Picture 7" descr="Qr code&#10;&#10;Description automatically generated">
            <a:extLst>
              <a:ext uri="{FF2B5EF4-FFF2-40B4-BE49-F238E27FC236}">
                <a16:creationId xmlns:a16="http://schemas.microsoft.com/office/drawing/2014/main" id="{79DE62E4-12D1-4705-2A21-D5E94F1C93C4}"/>
              </a:ext>
            </a:extLst>
          </p:cNvPr>
          <p:cNvPicPr>
            <a:picLocks noChangeAspect="1"/>
          </p:cNvPicPr>
          <p:nvPr/>
        </p:nvPicPr>
        <p:blipFill>
          <a:blip r:embed="rId5"/>
          <a:stretch>
            <a:fillRect/>
          </a:stretch>
        </p:blipFill>
        <p:spPr>
          <a:xfrm>
            <a:off x="779703" y="1507616"/>
            <a:ext cx="2503777" cy="767760"/>
          </a:xfrm>
          <a:prstGeom prst="rect">
            <a:avLst/>
          </a:prstGeom>
        </p:spPr>
      </p:pic>
      <p:pic>
        <p:nvPicPr>
          <p:cNvPr id="10" name="Picture 9">
            <a:extLst>
              <a:ext uri="{FF2B5EF4-FFF2-40B4-BE49-F238E27FC236}">
                <a16:creationId xmlns:a16="http://schemas.microsoft.com/office/drawing/2014/main" id="{8A39009A-BA34-2145-6A5A-0229451361A2}"/>
              </a:ext>
            </a:extLst>
          </p:cNvPr>
          <p:cNvPicPr>
            <a:picLocks noChangeAspect="1"/>
          </p:cNvPicPr>
          <p:nvPr/>
        </p:nvPicPr>
        <p:blipFill>
          <a:blip r:embed="rId6"/>
          <a:stretch>
            <a:fillRect/>
          </a:stretch>
        </p:blipFill>
        <p:spPr>
          <a:xfrm>
            <a:off x="872062" y="3797564"/>
            <a:ext cx="2381416" cy="291723"/>
          </a:xfrm>
          <a:prstGeom prst="rect">
            <a:avLst/>
          </a:prstGeom>
        </p:spPr>
      </p:pic>
      <p:sp>
        <p:nvSpPr>
          <p:cNvPr id="11" name="Google Shape;158;p25">
            <a:extLst>
              <a:ext uri="{FF2B5EF4-FFF2-40B4-BE49-F238E27FC236}">
                <a16:creationId xmlns:a16="http://schemas.microsoft.com/office/drawing/2014/main" id="{D6B5F666-0E47-C5D8-1C5F-ED39B185C123}"/>
              </a:ext>
            </a:extLst>
          </p:cNvPr>
          <p:cNvSpPr txBox="1">
            <a:spLocks noGrp="1"/>
          </p:cNvSpPr>
          <p:nvPr>
            <p:ph type="body" idx="1"/>
          </p:nvPr>
        </p:nvSpPr>
        <p:spPr>
          <a:xfrm>
            <a:off x="311700" y="4516563"/>
            <a:ext cx="8520600" cy="607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400" dirty="0">
                <a:hlinkClick r:id="rId7"/>
              </a:rPr>
              <a:t>https://www.openchainproject.org/news/</a:t>
            </a:r>
            <a:endParaRPr lang="en-JP" sz="1400" dirty="0"/>
          </a:p>
        </p:txBody>
      </p:sp>
    </p:spTree>
    <p:extLst>
      <p:ext uri="{BB962C8B-B14F-4D97-AF65-F5344CB8AC3E}">
        <p14:creationId xmlns:p14="http://schemas.microsoft.com/office/powerpoint/2010/main" val="257265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Are Ready To Check The Industry Pulse</a:t>
            </a:r>
            <a:endParaRPr dirty="0"/>
          </a:p>
        </p:txBody>
      </p:sp>
      <p:pic>
        <p:nvPicPr>
          <p:cNvPr id="6" name="Picture 5" descr="Graphical user interface, text, application&#10;&#10;Description automatically generated">
            <a:extLst>
              <a:ext uri="{FF2B5EF4-FFF2-40B4-BE49-F238E27FC236}">
                <a16:creationId xmlns:a16="http://schemas.microsoft.com/office/drawing/2014/main" id="{B1640A4B-A51B-7D01-CCF3-91D36230B014}"/>
              </a:ext>
            </a:extLst>
          </p:cNvPr>
          <p:cNvPicPr>
            <a:picLocks noChangeAspect="1"/>
          </p:cNvPicPr>
          <p:nvPr/>
        </p:nvPicPr>
        <p:blipFill>
          <a:blip r:embed="rId3"/>
          <a:stretch>
            <a:fillRect/>
          </a:stretch>
        </p:blipFill>
        <p:spPr>
          <a:xfrm>
            <a:off x="1332837" y="1017800"/>
            <a:ext cx="6478325" cy="3076817"/>
          </a:xfrm>
          <a:prstGeom prst="rect">
            <a:avLst/>
          </a:prstGeom>
          <a:effectLst>
            <a:outerShdw blurRad="63500" sx="102000" sy="102000" algn="ctr" rotWithShape="0">
              <a:prstClr val="black">
                <a:alpha val="40000"/>
              </a:prstClr>
            </a:outerShdw>
          </a:effectLst>
        </p:spPr>
      </p:pic>
      <p:sp>
        <p:nvSpPr>
          <p:cNvPr id="7" name="Google Shape;158;p25">
            <a:extLst>
              <a:ext uri="{FF2B5EF4-FFF2-40B4-BE49-F238E27FC236}">
                <a16:creationId xmlns:a16="http://schemas.microsoft.com/office/drawing/2014/main" id="{A9EDB90F-AA53-3DE5-A5AB-654775365808}"/>
              </a:ext>
            </a:extLst>
          </p:cNvPr>
          <p:cNvSpPr txBox="1">
            <a:spLocks noGrp="1"/>
          </p:cNvSpPr>
          <p:nvPr>
            <p:ph type="body" idx="1"/>
          </p:nvPr>
        </p:nvSpPr>
        <p:spPr>
          <a:xfrm>
            <a:off x="229403" y="4094617"/>
            <a:ext cx="8520600" cy="699714"/>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sz="1400" dirty="0">
                <a:hlinkClick r:id="rId4"/>
              </a:rPr>
              <a:t>https://</a:t>
            </a:r>
            <a:r>
              <a:rPr lang="en-US" sz="1400" dirty="0" err="1">
                <a:hlinkClick r:id="rId4"/>
              </a:rPr>
              <a:t>www.openchainproject.org</a:t>
            </a:r>
            <a:r>
              <a:rPr lang="en-US" sz="1400" dirty="0">
                <a:hlinkClick r:id="rId4"/>
              </a:rPr>
              <a:t>/news/2023/04/03/openchain-industry-survey-2023</a:t>
            </a:r>
            <a:endParaRPr lang="en-JP" sz="1400" dirty="0"/>
          </a:p>
        </p:txBody>
      </p:sp>
    </p:spTree>
    <p:extLst>
      <p:ext uri="{BB962C8B-B14F-4D97-AF65-F5344CB8AC3E}">
        <p14:creationId xmlns:p14="http://schemas.microsoft.com/office/powerpoint/2010/main" val="1312967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Are Going To Help Procurement Even More</a:t>
            </a:r>
            <a:endParaRPr dirty="0"/>
          </a:p>
        </p:txBody>
      </p:sp>
      <p:pic>
        <p:nvPicPr>
          <p:cNvPr id="3" name="Picture 2" descr="Graphical user interface, text, application, email&#10;&#10;Description automatically generated">
            <a:extLst>
              <a:ext uri="{FF2B5EF4-FFF2-40B4-BE49-F238E27FC236}">
                <a16:creationId xmlns:a16="http://schemas.microsoft.com/office/drawing/2014/main" id="{4EC76663-100E-0FB1-99B7-2844BDAD8B3D}"/>
              </a:ext>
            </a:extLst>
          </p:cNvPr>
          <p:cNvPicPr>
            <a:picLocks noChangeAspect="1"/>
          </p:cNvPicPr>
          <p:nvPr/>
        </p:nvPicPr>
        <p:blipFill>
          <a:blip r:embed="rId3"/>
          <a:stretch>
            <a:fillRect/>
          </a:stretch>
        </p:blipFill>
        <p:spPr>
          <a:xfrm>
            <a:off x="1529030" y="1187742"/>
            <a:ext cx="6085940" cy="2811764"/>
          </a:xfrm>
          <a:prstGeom prst="rect">
            <a:avLst/>
          </a:prstGeom>
          <a:effectLst>
            <a:outerShdw blurRad="63500" sx="102000" sy="102000" algn="ctr" rotWithShape="0">
              <a:prstClr val="black">
                <a:alpha val="40000"/>
              </a:prstClr>
            </a:outerShdw>
          </a:effectLst>
        </p:spPr>
      </p:pic>
      <p:sp>
        <p:nvSpPr>
          <p:cNvPr id="4" name="Google Shape;158;p25">
            <a:extLst>
              <a:ext uri="{FF2B5EF4-FFF2-40B4-BE49-F238E27FC236}">
                <a16:creationId xmlns:a16="http://schemas.microsoft.com/office/drawing/2014/main" id="{2591683F-CD2C-D9C7-5246-E66C257110B0}"/>
              </a:ext>
            </a:extLst>
          </p:cNvPr>
          <p:cNvSpPr txBox="1">
            <a:spLocks noGrp="1"/>
          </p:cNvSpPr>
          <p:nvPr>
            <p:ph type="body" idx="1"/>
          </p:nvPr>
        </p:nvSpPr>
        <p:spPr>
          <a:xfrm>
            <a:off x="311700" y="3999506"/>
            <a:ext cx="8520600" cy="699714"/>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1200"/>
              </a:spcAft>
              <a:buNone/>
            </a:pPr>
            <a:r>
              <a:rPr lang="en-US" dirty="0">
                <a:hlinkClick r:id="rId4"/>
              </a:rPr>
              <a:t>https://</a:t>
            </a:r>
            <a:r>
              <a:rPr lang="en-US" dirty="0" err="1">
                <a:hlinkClick r:id="rId4"/>
              </a:rPr>
              <a:t>www.openchainproject.org</a:t>
            </a:r>
            <a:r>
              <a:rPr lang="en-US" dirty="0">
                <a:hlinkClick r:id="rId4"/>
              </a:rPr>
              <a:t>/news/2023/03/31/announcing-the-</a:t>
            </a:r>
            <a:r>
              <a:rPr lang="en-US" dirty="0" err="1">
                <a:hlinkClick r:id="rId4"/>
              </a:rPr>
              <a:t>openchain</a:t>
            </a:r>
            <a:r>
              <a:rPr lang="en-US" dirty="0">
                <a:hlinkClick r:id="rId4"/>
              </a:rPr>
              <a:t>-legal-work-group</a:t>
            </a:r>
            <a:endParaRPr lang="en-JP" dirty="0"/>
          </a:p>
        </p:txBody>
      </p:sp>
    </p:spTree>
    <p:extLst>
      <p:ext uri="{BB962C8B-B14F-4D97-AF65-F5344CB8AC3E}">
        <p14:creationId xmlns:p14="http://schemas.microsoft.com/office/powerpoint/2010/main" val="3515864471"/>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871</Words>
  <Application>Microsoft Macintosh PowerPoint</Application>
  <PresentationFormat>On-screen Show (16:9)</PresentationFormat>
  <Paragraphs>63</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ArialMT</vt:lpstr>
      <vt:lpstr>inherit</vt:lpstr>
      <vt:lpstr>Arial</vt:lpstr>
      <vt:lpstr>Open Sans Light</vt:lpstr>
      <vt:lpstr>Open Sans Medium</vt:lpstr>
      <vt:lpstr>Roboto</vt:lpstr>
      <vt:lpstr>Roboto Slab Light</vt:lpstr>
      <vt:lpstr>Linux Foundation EU Theme 2023</vt:lpstr>
      <vt:lpstr>OpenChain Monthly Meeting</vt:lpstr>
      <vt:lpstr>Anti-Trust Policy Notice</vt:lpstr>
      <vt:lpstr>Regular Agenda</vt:lpstr>
      <vt:lpstr>Specification news</vt:lpstr>
      <vt:lpstr>Major ISO/IEC 5230 Announcement</vt:lpstr>
      <vt:lpstr>Major ISO/IEC DIS 18974 Announcement</vt:lpstr>
      <vt:lpstr>And More Conformance!</vt:lpstr>
      <vt:lpstr>We Are Ready To Check The Industry Pulse</vt:lpstr>
      <vt:lpstr>We Are Going To Help Procurement Even More</vt:lpstr>
      <vt:lpstr>MARK YOUR CALENDARS</vt:lpstr>
      <vt:lpstr>SBOM news</vt:lpstr>
      <vt:lpstr>PowerPoint Presentation</vt:lpstr>
      <vt:lpstr>OSPO news</vt:lpstr>
      <vt:lpstr>News From TODO Group</vt:lpstr>
      <vt:lpstr>Other OSPO News</vt:lpstr>
      <vt:lpstr>Work on standards and core material</vt:lpstr>
      <vt:lpstr>What We Covered In The Last Meeting:</vt:lpstr>
      <vt:lpstr>What we need to do in security</vt:lpstr>
      <vt:lpstr>Need Help To Get Started?</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24</cp:revision>
  <dcterms:modified xsi:type="dcterms:W3CDTF">2023-04-17T16:42:33Z</dcterms:modified>
</cp:coreProperties>
</file>