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8"/>
  </p:notesMasterIdLst>
  <p:sldIdLst>
    <p:sldId id="257" r:id="rId2"/>
    <p:sldId id="269" r:id="rId3"/>
    <p:sldId id="270" r:id="rId4"/>
    <p:sldId id="271" r:id="rId5"/>
    <p:sldId id="292" r:id="rId6"/>
    <p:sldId id="305" r:id="rId7"/>
    <p:sldId id="306" r:id="rId8"/>
    <p:sldId id="307" r:id="rId9"/>
    <p:sldId id="304" r:id="rId10"/>
    <p:sldId id="275" r:id="rId11"/>
    <p:sldId id="298" r:id="rId12"/>
    <p:sldId id="299" r:id="rId13"/>
    <p:sldId id="288" r:id="rId14"/>
    <p:sldId id="278" r:id="rId15"/>
    <p:sldId id="279"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0"/>
    <p:restoredTop sz="96327"/>
  </p:normalViewPr>
  <p:slideViewPr>
    <p:cSldViewPr snapToGrid="0">
      <p:cViewPr varScale="1">
        <p:scale>
          <a:sx n="139" d="100"/>
          <a:sy n="139" d="100"/>
        </p:scale>
        <p:origin x="176" y="6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76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5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50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11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724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459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7905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8" r:id="rId3"/>
    <p:sldLayoutId id="2147483659"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53" TargetMode="External"/><Relationship Id="rId2" Type="http://schemas.openxmlformats.org/officeDocument/2006/relationships/hyperlink" Target="https://github.com/OpenChain-Project/License-Compliance-Specification/issues/3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OpenChain-Project/Security-Assurance-Specification/issues/28" TargetMode="External"/><Relationship Id="rId4" Type="http://schemas.openxmlformats.org/officeDocument/2006/relationships/hyperlink" Target="https://github.com/OpenChain-Project/Security-Assurance-Specification/issues/1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news/2023/04/20/openchain-2nd-china-automotive-cyber-secur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news/2023/04/21/openchain-llw-202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3/04/26/legal-wg-2023-04-2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news/2023/04/26/webinar-5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3/04/04/mini-summit-oss-na-202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2023-05-02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645D-A89A-BEA0-9268-4B7FB158A71E}"/>
              </a:ext>
            </a:extLst>
          </p:cNvPr>
          <p:cNvSpPr>
            <a:spLocks noGrp="1"/>
          </p:cNvSpPr>
          <p:nvPr>
            <p:ph type="title"/>
          </p:nvPr>
        </p:nvSpPr>
        <p:spPr/>
        <p:txBody>
          <a:bodyPr>
            <a:normAutofit fontScale="90000"/>
          </a:bodyPr>
          <a:lstStyle/>
          <a:p>
            <a:r>
              <a:rPr lang="en-US" dirty="0"/>
              <a:t>What We Covered In The Last Meeting:</a:t>
            </a:r>
          </a:p>
        </p:txBody>
      </p:sp>
      <p:sp>
        <p:nvSpPr>
          <p:cNvPr id="3" name="Text Placeholder 2">
            <a:extLst>
              <a:ext uri="{FF2B5EF4-FFF2-40B4-BE49-F238E27FC236}">
                <a16:creationId xmlns:a16="http://schemas.microsoft.com/office/drawing/2014/main" id="{21323726-7EF6-790D-ACAF-46FC1EF1FEC7}"/>
              </a:ext>
            </a:extLst>
          </p:cNvPr>
          <p:cNvSpPr>
            <a:spLocks noGrp="1"/>
          </p:cNvSpPr>
          <p:nvPr>
            <p:ph type="body" idx="1"/>
          </p:nvPr>
        </p:nvSpPr>
        <p:spPr>
          <a:xfrm>
            <a:off x="311700" y="1117767"/>
            <a:ext cx="8520600" cy="3339000"/>
          </a:xfrm>
        </p:spPr>
        <p:txBody>
          <a:bodyPr>
            <a:normAutofit/>
          </a:bodyPr>
          <a:lstStyle/>
          <a:p>
            <a:pPr algn="l" fontAlgn="base"/>
            <a:r>
              <a:rPr lang="en-US" b="1" i="0" dirty="0">
                <a:solidFill>
                  <a:srgbClr val="252525"/>
                </a:solidFill>
                <a:effectLst/>
                <a:latin typeface="Roboto" panose="02000000000000000000" pitchFamily="2" charset="0"/>
              </a:rPr>
              <a:t>We covered two issues during the April calls:</a:t>
            </a:r>
            <a:br>
              <a:rPr lang="en-US" dirty="0">
                <a:solidFill>
                  <a:srgbClr val="252525"/>
                </a:solidFill>
                <a:latin typeface="Roboto" panose="02000000000000000000" pitchFamily="2" charset="0"/>
              </a:rPr>
            </a:br>
            <a:r>
              <a:rPr lang="en-US" b="0" i="1" dirty="0">
                <a:solidFill>
                  <a:srgbClr val="252525"/>
                </a:solidFill>
                <a:effectLst/>
                <a:latin typeface="inherit"/>
              </a:rPr>
              <a:t>Consider adding definition of ‘bill of materials’</a:t>
            </a:r>
            <a:r>
              <a:rPr lang="en-US" b="0" i="0" dirty="0">
                <a:solidFill>
                  <a:srgbClr val="252525"/>
                </a:solidFill>
                <a:effectLst/>
                <a:latin typeface="Roboto" panose="02000000000000000000" pitchFamily="2" charset="0"/>
              </a:rPr>
              <a:t> – </a:t>
            </a:r>
            <a:r>
              <a:rPr lang="en-US" sz="1300" b="1" i="0" dirty="0">
                <a:solidFill>
                  <a:srgbClr val="252525"/>
                </a:solidFill>
                <a:effectLst/>
                <a:latin typeface="Roboto" panose="02000000000000000000" pitchFamily="2" charset="0"/>
              </a:rPr>
              <a:t>OUTCOME: ISSUE STILL NEEDS WORK</a:t>
            </a:r>
            <a:br>
              <a:rPr lang="en-US" b="0" i="0" dirty="0">
                <a:solidFill>
                  <a:srgbClr val="252525"/>
                </a:solidFill>
                <a:effectLst/>
                <a:latin typeface="Roboto" panose="02000000000000000000" pitchFamily="2" charset="0"/>
              </a:rPr>
            </a:br>
            <a:r>
              <a:rPr lang="en-US" b="0" i="0" u="none" strike="noStrike" dirty="0">
                <a:solidFill>
                  <a:srgbClr val="00AEBC"/>
                </a:solidFill>
                <a:effectLst/>
                <a:latin typeface="Roboto" panose="02000000000000000000" pitchFamily="2" charset="0"/>
                <a:hlinkClick r:id="rId2"/>
              </a:rPr>
              <a:t>https://github.com/OpenChain-Project/License-Compliance-Specification/issues/35</a:t>
            </a:r>
            <a:br>
              <a:rPr lang="en-US" u="none" strike="noStrike" dirty="0">
                <a:solidFill>
                  <a:srgbClr val="252525"/>
                </a:solidFill>
                <a:latin typeface="Roboto" panose="02000000000000000000" pitchFamily="2" charset="0"/>
              </a:rPr>
            </a:br>
            <a:r>
              <a:rPr lang="en-US" b="0" i="1" dirty="0">
                <a:solidFill>
                  <a:srgbClr val="252525"/>
                </a:solidFill>
                <a:effectLst/>
                <a:latin typeface="inherit"/>
              </a:rPr>
              <a:t>Move “Access” to be part of “Compliance Artifact Delivery”</a:t>
            </a:r>
            <a:r>
              <a:rPr lang="en-US" b="0" i="0" dirty="0">
                <a:solidFill>
                  <a:srgbClr val="252525"/>
                </a:solidFill>
                <a:effectLst/>
                <a:latin typeface="Roboto" panose="02000000000000000000" pitchFamily="2" charset="0"/>
              </a:rPr>
              <a:t> – </a:t>
            </a:r>
            <a:r>
              <a:rPr lang="en-US" sz="1300" b="1" i="0" dirty="0">
                <a:solidFill>
                  <a:srgbClr val="252525"/>
                </a:solidFill>
                <a:effectLst/>
                <a:latin typeface="Roboto" panose="02000000000000000000" pitchFamily="2" charset="0"/>
              </a:rPr>
              <a:t>OUTCOME: ISSUE CLOSED</a:t>
            </a:r>
            <a:br>
              <a:rPr lang="en-US" b="0" i="0" dirty="0">
                <a:solidFill>
                  <a:srgbClr val="252525"/>
                </a:solidFill>
                <a:effectLst/>
                <a:latin typeface="Roboto" panose="02000000000000000000" pitchFamily="2" charset="0"/>
              </a:rPr>
            </a:br>
            <a:r>
              <a:rPr lang="en-US" b="0" i="0" u="none" strike="noStrike" dirty="0">
                <a:solidFill>
                  <a:srgbClr val="00AEBC"/>
                </a:solidFill>
                <a:effectLst/>
                <a:latin typeface="Roboto" panose="02000000000000000000" pitchFamily="2" charset="0"/>
                <a:hlinkClick r:id="rId3"/>
              </a:rPr>
              <a:t>https://github.com/OpenChain-Project/License-Compliance-Specification/issues/53</a:t>
            </a:r>
            <a:endParaRPr lang="en-US" b="0" i="0" dirty="0">
              <a:solidFill>
                <a:srgbClr val="252525"/>
              </a:solidFill>
              <a:effectLst/>
              <a:latin typeface="Roboto" panose="02000000000000000000" pitchFamily="2" charset="0"/>
            </a:endParaRPr>
          </a:p>
          <a:p>
            <a:endParaRPr lang="en-US" dirty="0"/>
          </a:p>
          <a:p>
            <a:r>
              <a:rPr lang="en-US" b="1" i="1" dirty="0">
                <a:solidFill>
                  <a:srgbClr val="252525"/>
                </a:solidFill>
                <a:effectLst/>
                <a:latin typeface="Roboto" panose="02000000000000000000" pitchFamily="2" charset="0"/>
              </a:rPr>
              <a:t>For this call</a:t>
            </a:r>
            <a:r>
              <a:rPr lang="en-US" b="0" i="0" dirty="0">
                <a:solidFill>
                  <a:srgbClr val="252525"/>
                </a:solidFill>
                <a:effectLst/>
                <a:latin typeface="Roboto" panose="02000000000000000000" pitchFamily="2" charset="0"/>
              </a:rPr>
              <a:t> the plan is to  cover some of the open issues around the potential future update of the OpenChain security specification (ISO/IEC DIS 18974).</a:t>
            </a:r>
            <a:endParaRPr lang="en-US" dirty="0"/>
          </a:p>
        </p:txBody>
      </p:sp>
    </p:spTree>
    <p:extLst>
      <p:ext uri="{BB962C8B-B14F-4D97-AF65-F5344CB8AC3E}">
        <p14:creationId xmlns:p14="http://schemas.microsoft.com/office/powerpoint/2010/main" val="243051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we need to do in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Security:</a:t>
            </a: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triage entry to specific situations where vulnerability not applicable:</a:t>
            </a:r>
            <a:br>
              <a:rPr lang="en-US" sz="1400" dirty="0">
                <a:latin typeface="+mn-lt"/>
              </a:rPr>
            </a:br>
            <a:r>
              <a:rPr lang="en-US" sz="1400" b="0" i="0" dirty="0">
                <a:effectLst/>
                <a:latin typeface="+mn-lt"/>
                <a:hlinkClick r:id="rId3"/>
              </a:rPr>
              <a:t>https://github.com/OpenChain-Project/Security-Assurance-Specification/issues/29</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program objectives</a:t>
            </a:r>
            <a:br>
              <a:rPr lang="en-US" sz="1400" dirty="0">
                <a:latin typeface="+mn-lt"/>
              </a:rPr>
            </a:br>
            <a:r>
              <a:rPr lang="en-US" sz="1400" b="0" i="0" dirty="0">
                <a:effectLst/>
                <a:latin typeface="+mn-lt"/>
                <a:hlinkClick r:id="rId4"/>
              </a:rPr>
              <a:t>https://github.com/OpenChain-Project/Security-Assurance-Specification/issues/14</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Clarify Stated Purpose (</a:t>
            </a:r>
            <a:r>
              <a:rPr lang="en-US" sz="1400" b="0" i="0" u="none" strike="noStrike" dirty="0" err="1">
                <a:solidFill>
                  <a:srgbClr val="000000"/>
                </a:solidFill>
                <a:effectLst/>
                <a:latin typeface="+mn-lt"/>
              </a:rPr>
              <a:t>Github</a:t>
            </a:r>
            <a:r>
              <a:rPr lang="en-US" sz="1400" b="0" i="0" u="none" strike="noStrike" dirty="0">
                <a:solidFill>
                  <a:srgbClr val="000000"/>
                </a:solidFill>
                <a:effectLst/>
                <a:latin typeface="+mn-lt"/>
              </a:rPr>
              <a:t>) and Scope (specification):</a:t>
            </a:r>
            <a:br>
              <a:rPr lang="en-US" sz="1400" dirty="0">
                <a:latin typeface="+mn-lt"/>
              </a:rPr>
            </a:br>
            <a:r>
              <a:rPr lang="en-US" sz="1400" b="0" i="0" dirty="0">
                <a:effectLst/>
                <a:latin typeface="+mn-lt"/>
                <a:hlinkClick r:id="rId5"/>
              </a:rPr>
              <a:t>https://github.com/OpenChain-Project/Security-Assurance-Specification/issues/28</a:t>
            </a:r>
            <a:endParaRPr lang="en-US" sz="1400" b="0" i="0" dirty="0">
              <a:effectLst/>
              <a:latin typeface="+mn-lt"/>
            </a:endParaRPr>
          </a:p>
        </p:txBody>
      </p:sp>
    </p:spTree>
    <p:extLst>
      <p:ext uri="{BB962C8B-B14F-4D97-AF65-F5344CB8AC3E}">
        <p14:creationId xmlns:p14="http://schemas.microsoft.com/office/powerpoint/2010/main" val="325454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Need Help To Get Started?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Licensing Specification (3</a:t>
            </a:r>
            <a:r>
              <a:rPr lang="en-US" b="1" baseline="30000" dirty="0"/>
              <a:t>rd</a:t>
            </a:r>
            <a:r>
              <a:rPr lang="en-US" b="1" dirty="0"/>
              <a:t> Generation Draft):</a:t>
            </a:r>
          </a:p>
          <a:p>
            <a:pPr marL="0" lvl="0" indent="0" algn="l" rtl="0">
              <a:spcBef>
                <a:spcPts val="0"/>
              </a:spcBef>
              <a:spcAft>
                <a:spcPts val="1200"/>
              </a:spcAft>
              <a:buNone/>
            </a:pPr>
            <a:r>
              <a:rPr lang="en-US" b="0" i="0" dirty="0">
                <a:effectLst/>
                <a:latin typeface="ArialMT"/>
                <a:hlinkClick r:id="rId3"/>
              </a:rPr>
              <a:t>https://github.com/OpenChain-Project/License-Compliance-Specification/blob/master/Official/en/3.0/openchain-license-compliance-3.0.md</a:t>
            </a:r>
            <a:endParaRPr lang="en-US" b="1" dirty="0"/>
          </a:p>
          <a:p>
            <a:pPr marL="0" lvl="0" indent="0" algn="l" rtl="0">
              <a:spcBef>
                <a:spcPts val="0"/>
              </a:spcBef>
              <a:spcAft>
                <a:spcPts val="1200"/>
              </a:spcAft>
              <a:buNone/>
            </a:pPr>
            <a:r>
              <a:rPr lang="en-US" b="1" dirty="0"/>
              <a:t>Security Specification (2</a:t>
            </a:r>
            <a:r>
              <a:rPr lang="en-US" b="1" baseline="30000" dirty="0"/>
              <a:t>nd</a:t>
            </a:r>
            <a:r>
              <a:rPr lang="en-US" b="1" dirty="0"/>
              <a:t> Generation Draft):</a:t>
            </a:r>
          </a:p>
          <a:p>
            <a:pPr marL="0" lvl="0" indent="0" algn="l" rtl="0">
              <a:spcBef>
                <a:spcPts val="0"/>
              </a:spcBef>
              <a:spcAft>
                <a:spcPts val="1200"/>
              </a:spcAft>
              <a:buNone/>
            </a:pPr>
            <a:r>
              <a:rPr lang="en-US" b="0" i="0" dirty="0">
                <a:effectLst/>
                <a:latin typeface="ArialMT"/>
                <a:hlinkClick r:id="rId4"/>
              </a:rPr>
              <a:t>https://github.com/OpenChain-Project/Security-Assurance-Specification/blob/main/Security-Assurance-Specification/2.0/en/openchain-security-specification-2.0.md</a:t>
            </a:r>
            <a:endParaRPr lang="en-US" b="1" dirty="0"/>
          </a:p>
        </p:txBody>
      </p:sp>
    </p:spTree>
    <p:extLst>
      <p:ext uri="{BB962C8B-B14F-4D97-AF65-F5344CB8AC3E}">
        <p14:creationId xmlns:p14="http://schemas.microsoft.com/office/powerpoint/2010/main" val="394619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 Events</a:t>
            </a:r>
            <a:endParaRPr dirty="0"/>
          </a:p>
        </p:txBody>
      </p:sp>
      <p:sp>
        <p:nvSpPr>
          <p:cNvPr id="5" name="Text Placeholder 4">
            <a:extLst>
              <a:ext uri="{FF2B5EF4-FFF2-40B4-BE49-F238E27FC236}">
                <a16:creationId xmlns:a16="http://schemas.microsoft.com/office/drawing/2014/main" id="{90E2B164-07D8-EC77-07F9-D897C356A02F}"/>
              </a:ext>
            </a:extLst>
          </p:cNvPr>
          <p:cNvSpPr>
            <a:spLocks noGrp="1"/>
          </p:cNvSpPr>
          <p:nvPr>
            <p:ph type="body" idx="1"/>
          </p:nvPr>
        </p:nvSpPr>
        <p:spPr>
          <a:xfrm>
            <a:off x="280350" y="4289502"/>
            <a:ext cx="8520600" cy="315948"/>
          </a:xfrm>
        </p:spPr>
        <p:txBody>
          <a:bodyPr>
            <a:normAutofit fontScale="47500" lnSpcReduction="20000"/>
          </a:bodyPr>
          <a:lstStyle/>
          <a:p>
            <a:pPr marL="114300" indent="0" algn="ctr">
              <a:buNone/>
            </a:pPr>
            <a:r>
              <a:rPr lang="en-US" dirty="0">
                <a:hlinkClick r:id="rId3"/>
              </a:rPr>
              <a:t>https://www.openchainproject.org/news/2023/04/20/openchain-2nd-china-automotive-cyber-security</a:t>
            </a:r>
            <a:r>
              <a:rPr lang="en-US" dirty="0"/>
              <a:t> </a:t>
            </a:r>
          </a:p>
        </p:txBody>
      </p:sp>
      <p:pic>
        <p:nvPicPr>
          <p:cNvPr id="3" name="Picture 2" descr="A picture containing text, human face, screenshot, person&#10;&#10;Description automatically generated">
            <a:extLst>
              <a:ext uri="{FF2B5EF4-FFF2-40B4-BE49-F238E27FC236}">
                <a16:creationId xmlns:a16="http://schemas.microsoft.com/office/drawing/2014/main" id="{5313D9B1-FFE5-2803-F4F9-1C0626A3F837}"/>
              </a:ext>
            </a:extLst>
          </p:cNvPr>
          <p:cNvPicPr>
            <a:picLocks noChangeAspect="1"/>
          </p:cNvPicPr>
          <p:nvPr/>
        </p:nvPicPr>
        <p:blipFill>
          <a:blip r:embed="rId4"/>
          <a:stretch>
            <a:fillRect/>
          </a:stretch>
        </p:blipFill>
        <p:spPr>
          <a:xfrm>
            <a:off x="4029307" y="285350"/>
            <a:ext cx="4133386" cy="385101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3057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 Events</a:t>
            </a:r>
            <a:endParaRPr dirty="0"/>
          </a:p>
        </p:txBody>
      </p:sp>
      <p:sp>
        <p:nvSpPr>
          <p:cNvPr id="5" name="Text Placeholder 4">
            <a:extLst>
              <a:ext uri="{FF2B5EF4-FFF2-40B4-BE49-F238E27FC236}">
                <a16:creationId xmlns:a16="http://schemas.microsoft.com/office/drawing/2014/main" id="{90E2B164-07D8-EC77-07F9-D897C356A02F}"/>
              </a:ext>
            </a:extLst>
          </p:cNvPr>
          <p:cNvSpPr>
            <a:spLocks noGrp="1"/>
          </p:cNvSpPr>
          <p:nvPr>
            <p:ph type="body" idx="1"/>
          </p:nvPr>
        </p:nvSpPr>
        <p:spPr>
          <a:xfrm>
            <a:off x="280350" y="4289502"/>
            <a:ext cx="8520600" cy="315948"/>
          </a:xfrm>
        </p:spPr>
        <p:txBody>
          <a:bodyPr>
            <a:normAutofit fontScale="47500" lnSpcReduction="20000"/>
          </a:bodyPr>
          <a:lstStyle/>
          <a:p>
            <a:pPr marL="114300" indent="0" algn="ctr">
              <a:buNone/>
            </a:pPr>
            <a:r>
              <a:rPr lang="en-US" dirty="0">
                <a:hlinkClick r:id="rId3"/>
              </a:rPr>
              <a:t>https://www.openchainproject.org/news/2023/04/21/openchain-llw-2023</a:t>
            </a:r>
            <a:r>
              <a:rPr lang="en-US" dirty="0"/>
              <a:t> </a:t>
            </a:r>
          </a:p>
        </p:txBody>
      </p:sp>
      <p:pic>
        <p:nvPicPr>
          <p:cNvPr id="4" name="Picture 3" descr="A screenshot of a website&#10;&#10;Description automatically generated with low confidence">
            <a:extLst>
              <a:ext uri="{FF2B5EF4-FFF2-40B4-BE49-F238E27FC236}">
                <a16:creationId xmlns:a16="http://schemas.microsoft.com/office/drawing/2014/main" id="{2C73A47F-5CA5-BA32-35E5-C1985FFB2525}"/>
              </a:ext>
            </a:extLst>
          </p:cNvPr>
          <p:cNvPicPr>
            <a:picLocks noChangeAspect="1"/>
          </p:cNvPicPr>
          <p:nvPr/>
        </p:nvPicPr>
        <p:blipFill>
          <a:blip r:embed="rId4"/>
          <a:stretch>
            <a:fillRect/>
          </a:stretch>
        </p:blipFill>
        <p:spPr>
          <a:xfrm>
            <a:off x="3950394" y="410000"/>
            <a:ext cx="4783374" cy="37252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1541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Meeting</a:t>
            </a:r>
            <a:endParaRPr dirty="0"/>
          </a:p>
        </p:txBody>
      </p:sp>
      <p:sp>
        <p:nvSpPr>
          <p:cNvPr id="5" name="Text Placeholder 4">
            <a:extLst>
              <a:ext uri="{FF2B5EF4-FFF2-40B4-BE49-F238E27FC236}">
                <a16:creationId xmlns:a16="http://schemas.microsoft.com/office/drawing/2014/main" id="{90E2B164-07D8-EC77-07F9-D897C356A02F}"/>
              </a:ext>
            </a:extLst>
          </p:cNvPr>
          <p:cNvSpPr>
            <a:spLocks noGrp="1"/>
          </p:cNvSpPr>
          <p:nvPr>
            <p:ph type="body" idx="1"/>
          </p:nvPr>
        </p:nvSpPr>
        <p:spPr>
          <a:xfrm>
            <a:off x="280350" y="4289502"/>
            <a:ext cx="8520600" cy="315948"/>
          </a:xfrm>
        </p:spPr>
        <p:txBody>
          <a:bodyPr>
            <a:normAutofit fontScale="47500" lnSpcReduction="20000"/>
          </a:bodyPr>
          <a:lstStyle/>
          <a:p>
            <a:pPr marL="114300" indent="0" algn="ctr">
              <a:buNone/>
            </a:pPr>
            <a:r>
              <a:rPr lang="en-US" dirty="0">
                <a:hlinkClick r:id="rId3"/>
              </a:rPr>
              <a:t>https://www.openchainproject.org/news/2023/04/26/legal-wg-2023-04-25</a:t>
            </a:r>
            <a:r>
              <a:rPr lang="en-US" dirty="0"/>
              <a:t> </a:t>
            </a:r>
          </a:p>
        </p:txBody>
      </p:sp>
      <p:pic>
        <p:nvPicPr>
          <p:cNvPr id="3" name="Picture 2" descr="A screenshot of a website&#10;&#10;Description automatically generated with low confidence">
            <a:extLst>
              <a:ext uri="{FF2B5EF4-FFF2-40B4-BE49-F238E27FC236}">
                <a16:creationId xmlns:a16="http://schemas.microsoft.com/office/drawing/2014/main" id="{83C88D96-23B6-A76A-F4F2-4172CB837537}"/>
              </a:ext>
            </a:extLst>
          </p:cNvPr>
          <p:cNvPicPr>
            <a:picLocks noChangeAspect="1"/>
          </p:cNvPicPr>
          <p:nvPr/>
        </p:nvPicPr>
        <p:blipFill>
          <a:blip r:embed="rId4"/>
          <a:stretch>
            <a:fillRect/>
          </a:stretch>
        </p:blipFill>
        <p:spPr>
          <a:xfrm>
            <a:off x="3950394" y="538050"/>
            <a:ext cx="4999935" cy="353415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7701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Webinar</a:t>
            </a:r>
            <a:endParaRPr dirty="0"/>
          </a:p>
        </p:txBody>
      </p:sp>
      <p:sp>
        <p:nvSpPr>
          <p:cNvPr id="5" name="Text Placeholder 4">
            <a:extLst>
              <a:ext uri="{FF2B5EF4-FFF2-40B4-BE49-F238E27FC236}">
                <a16:creationId xmlns:a16="http://schemas.microsoft.com/office/drawing/2014/main" id="{90E2B164-07D8-EC77-07F9-D897C356A02F}"/>
              </a:ext>
            </a:extLst>
          </p:cNvPr>
          <p:cNvSpPr>
            <a:spLocks noGrp="1"/>
          </p:cNvSpPr>
          <p:nvPr>
            <p:ph type="body" idx="1"/>
          </p:nvPr>
        </p:nvSpPr>
        <p:spPr>
          <a:xfrm>
            <a:off x="280350" y="4289502"/>
            <a:ext cx="8520600" cy="315948"/>
          </a:xfrm>
        </p:spPr>
        <p:txBody>
          <a:bodyPr>
            <a:normAutofit fontScale="47500" lnSpcReduction="20000"/>
          </a:bodyPr>
          <a:lstStyle/>
          <a:p>
            <a:pPr marL="114300" indent="0" algn="ctr">
              <a:buNone/>
            </a:pPr>
            <a:r>
              <a:rPr lang="en-US" dirty="0">
                <a:hlinkClick r:id="rId3"/>
              </a:rPr>
              <a:t>https://www.openchainproject.org/news/2023/04/26/webinar-51</a:t>
            </a:r>
            <a:r>
              <a:rPr lang="en-US" dirty="0"/>
              <a:t> </a:t>
            </a:r>
          </a:p>
        </p:txBody>
      </p:sp>
      <p:pic>
        <p:nvPicPr>
          <p:cNvPr id="4" name="Picture 3" descr="A screenshot of a webinar&#10;&#10;Description automatically generated">
            <a:extLst>
              <a:ext uri="{FF2B5EF4-FFF2-40B4-BE49-F238E27FC236}">
                <a16:creationId xmlns:a16="http://schemas.microsoft.com/office/drawing/2014/main" id="{376AAD0F-5385-E90B-C845-2B0541F932C6}"/>
              </a:ext>
            </a:extLst>
          </p:cNvPr>
          <p:cNvPicPr>
            <a:picLocks noChangeAspect="1"/>
          </p:cNvPicPr>
          <p:nvPr/>
        </p:nvPicPr>
        <p:blipFill>
          <a:blip r:embed="rId4"/>
          <a:stretch>
            <a:fillRect/>
          </a:stretch>
        </p:blipFill>
        <p:spPr>
          <a:xfrm>
            <a:off x="4159629" y="777908"/>
            <a:ext cx="4914566" cy="337346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2336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MARK YOUR CALENDARS</a:t>
            </a:r>
            <a:endParaRPr dirty="0"/>
          </a:p>
        </p:txBody>
      </p:sp>
      <p:sp>
        <p:nvSpPr>
          <p:cNvPr id="4" name="Google Shape;158;p25">
            <a:extLst>
              <a:ext uri="{FF2B5EF4-FFF2-40B4-BE49-F238E27FC236}">
                <a16:creationId xmlns:a16="http://schemas.microsoft.com/office/drawing/2014/main" id="{2591683F-CD2C-D9C7-5246-E66C257110B0}"/>
              </a:ext>
            </a:extLst>
          </p:cNvPr>
          <p:cNvSpPr txBox="1">
            <a:spLocks noGrp="1"/>
          </p:cNvSpPr>
          <p:nvPr>
            <p:ph type="body" idx="1"/>
          </p:nvPr>
        </p:nvSpPr>
        <p:spPr>
          <a:xfrm>
            <a:off x="311700" y="4082706"/>
            <a:ext cx="8520600" cy="699714"/>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600" dirty="0">
                <a:hlinkClick r:id="rId3"/>
              </a:rPr>
              <a:t>https://</a:t>
            </a:r>
            <a:r>
              <a:rPr lang="en-US" sz="1600" dirty="0" err="1">
                <a:hlinkClick r:id="rId3"/>
              </a:rPr>
              <a:t>www.openchainproject.org</a:t>
            </a:r>
            <a:r>
              <a:rPr lang="en-US" sz="1600" dirty="0">
                <a:hlinkClick r:id="rId3"/>
              </a:rPr>
              <a:t>/news/2023/04/04/mini-summit-oss-na-2023</a:t>
            </a:r>
            <a:endParaRPr lang="en-JP" sz="1600" dirty="0"/>
          </a:p>
        </p:txBody>
      </p:sp>
      <p:pic>
        <p:nvPicPr>
          <p:cNvPr id="5" name="Picture 4" descr="Graphical user interface, text, application, email&#10;&#10;Description automatically generated">
            <a:extLst>
              <a:ext uri="{FF2B5EF4-FFF2-40B4-BE49-F238E27FC236}">
                <a16:creationId xmlns:a16="http://schemas.microsoft.com/office/drawing/2014/main" id="{4AE4F70D-1C43-87FC-3E63-F866A0993DA3}"/>
              </a:ext>
            </a:extLst>
          </p:cNvPr>
          <p:cNvPicPr>
            <a:picLocks noChangeAspect="1"/>
          </p:cNvPicPr>
          <p:nvPr/>
        </p:nvPicPr>
        <p:blipFill>
          <a:blip r:embed="rId4"/>
          <a:stretch>
            <a:fillRect/>
          </a:stretch>
        </p:blipFill>
        <p:spPr>
          <a:xfrm>
            <a:off x="1744342" y="999891"/>
            <a:ext cx="5655316" cy="30175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0406673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532</Words>
  <Application>Microsoft Macintosh PowerPoint</Application>
  <PresentationFormat>On-screen Show (16:9)</PresentationFormat>
  <Paragraphs>39</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ArialMT</vt:lpstr>
      <vt:lpstr>inherit</vt:lpstr>
      <vt:lpstr>Arial</vt:lpstr>
      <vt:lpstr>Open Sans Medium</vt:lpstr>
      <vt:lpstr>Roboto</vt:lpstr>
      <vt:lpstr>Roboto Slab Light</vt:lpstr>
      <vt:lpstr>Linux Foundation EU Theme 2023</vt:lpstr>
      <vt:lpstr>OpenChain Monthly Meeting</vt:lpstr>
      <vt:lpstr>Anti-Trust Policy Notice</vt:lpstr>
      <vt:lpstr>Regular Agenda</vt:lpstr>
      <vt:lpstr>News</vt:lpstr>
      <vt:lpstr>OpenChain @ Events</vt:lpstr>
      <vt:lpstr>OpenChain @ Events</vt:lpstr>
      <vt:lpstr>OpenChain Meeting</vt:lpstr>
      <vt:lpstr>OpenChain Webinar</vt:lpstr>
      <vt:lpstr>MARK YOUR CALENDARS</vt:lpstr>
      <vt:lpstr>Work on standards and core material</vt:lpstr>
      <vt:lpstr>What We Covered In The Last Meeting:</vt:lpstr>
      <vt:lpstr>What we need to do in security</vt:lpstr>
      <vt:lpstr>Need Help To Get Started?</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29</cp:revision>
  <dcterms:modified xsi:type="dcterms:W3CDTF">2023-05-02T11:27:34Z</dcterms:modified>
</cp:coreProperties>
</file>