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5"/>
  </p:notesMasterIdLst>
  <p:sldIdLst>
    <p:sldId id="257" r:id="rId2"/>
    <p:sldId id="269" r:id="rId3"/>
    <p:sldId id="270" r:id="rId4"/>
    <p:sldId id="271" r:id="rId5"/>
    <p:sldId id="292" r:id="rId6"/>
    <p:sldId id="275" r:id="rId7"/>
    <p:sldId id="298" r:id="rId8"/>
    <p:sldId id="299" r:id="rId9"/>
    <p:sldId id="300" r:id="rId10"/>
    <p:sldId id="288" r:id="rId11"/>
    <p:sldId id="278" r:id="rId12"/>
    <p:sldId id="279" r:id="rId13"/>
    <p:sldId id="267"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02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news/2023/05/09/openchain-welcome-cariad-to-the-governing-boar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openchainproject.org/featured/2023/05/09/openchain-and-chatgpt-new-case-studies-draft" TargetMode="External"/><Relationship Id="rId4" Type="http://schemas.openxmlformats.org/officeDocument/2006/relationships/hyperlink" Target="https://www.openchainproject.org/news/2023/05/10/openchain-mini-summit-2023-oss-na"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Chain-Project/Security-Assurance-Specification/issues/2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4"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28"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09:00 CST / 10:00 JST / 01:00 UTC / 18:00 PDT (-1 Day)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1" dirty="0">
              <a:latin typeface="+mn-lt"/>
            </a:endParaRPr>
          </a:p>
        </p:txBody>
      </p:sp>
      <p:sp>
        <p:nvSpPr>
          <p:cNvPr id="2" name="Google Shape;157;p25">
            <a:extLst>
              <a:ext uri="{FF2B5EF4-FFF2-40B4-BE49-F238E27FC236}">
                <a16:creationId xmlns:a16="http://schemas.microsoft.com/office/drawing/2014/main" id="{458E4D0D-B107-CBA6-861C-9238DEBD710D}"/>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Here are the drafts we are editing</a:t>
            </a:r>
          </a:p>
        </p:txBody>
      </p:sp>
    </p:spTree>
    <p:extLst>
      <p:ext uri="{BB962C8B-B14F-4D97-AF65-F5344CB8AC3E}">
        <p14:creationId xmlns:p14="http://schemas.microsoft.com/office/powerpoint/2010/main" val="394619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Continues To Be Busy</a:t>
            </a:r>
            <a:endParaRPr dirty="0"/>
          </a:p>
        </p:txBody>
      </p:sp>
      <p:sp>
        <p:nvSpPr>
          <p:cNvPr id="5" name="Text Placeholder 4">
            <a:extLst>
              <a:ext uri="{FF2B5EF4-FFF2-40B4-BE49-F238E27FC236}">
                <a16:creationId xmlns:a16="http://schemas.microsoft.com/office/drawing/2014/main" id="{90E2B164-07D8-EC77-07F9-D897C356A02F}"/>
              </a:ext>
            </a:extLst>
          </p:cNvPr>
          <p:cNvSpPr>
            <a:spLocks noGrp="1"/>
          </p:cNvSpPr>
          <p:nvPr>
            <p:ph type="body" idx="1"/>
          </p:nvPr>
        </p:nvSpPr>
        <p:spPr/>
        <p:txBody>
          <a:bodyPr>
            <a:normAutofit lnSpcReduction="10000"/>
          </a:bodyPr>
          <a:lstStyle/>
          <a:p>
            <a:r>
              <a:rPr lang="en-US" dirty="0"/>
              <a:t>VW Group has joined our board via their software organization CARIAD.</a:t>
            </a:r>
            <a:br>
              <a:rPr lang="en-US" dirty="0"/>
            </a:br>
            <a:r>
              <a:rPr lang="en-US" sz="1800" dirty="0">
                <a:hlinkClick r:id="rId3"/>
              </a:rPr>
              <a:t>https://www.openchainproject.org/news/2023/05/09/openchain-welcome-cariad-to-the-governing-board</a:t>
            </a:r>
            <a:r>
              <a:rPr lang="en-US" sz="1800" dirty="0"/>
              <a:t> </a:t>
            </a:r>
          </a:p>
          <a:p>
            <a:pPr marL="114300" indent="0">
              <a:buNone/>
            </a:pPr>
            <a:endParaRPr lang="en-US" dirty="0"/>
          </a:p>
          <a:p>
            <a:r>
              <a:rPr lang="en-US" dirty="0"/>
              <a:t>Our mini-summit at Open Source Summit North America had an active crowd (2023-05-09).</a:t>
            </a:r>
            <a:br>
              <a:rPr lang="en-US" dirty="0"/>
            </a:br>
            <a:r>
              <a:rPr lang="en-US" sz="1400" dirty="0">
                <a:hlinkClick r:id="rId4"/>
              </a:rPr>
              <a:t>https://www.openchainproject.org/news/2023/05/10/openchain-mini-summit-2023-oss-na</a:t>
            </a:r>
            <a:r>
              <a:rPr lang="en-US" sz="1400" dirty="0"/>
              <a:t> </a:t>
            </a:r>
          </a:p>
          <a:p>
            <a:endParaRPr lang="en-US" dirty="0"/>
          </a:p>
          <a:p>
            <a:r>
              <a:rPr lang="en-US" dirty="0"/>
              <a:t>We have released experimental draft </a:t>
            </a:r>
            <a:r>
              <a:rPr lang="en-US" dirty="0" err="1"/>
              <a:t>ChatGPT</a:t>
            </a:r>
            <a:r>
              <a:rPr lang="en-US" dirty="0"/>
              <a:t>-created case studies:</a:t>
            </a:r>
            <a:br>
              <a:rPr lang="en-US" dirty="0"/>
            </a:br>
            <a:r>
              <a:rPr lang="en-US" sz="1400" dirty="0">
                <a:hlinkClick r:id="rId5"/>
              </a:rPr>
              <a:t>https://www.openchainproject.org/featured/2023/05/09/openchain-and-chatgpt-new-case-studies-draft</a:t>
            </a:r>
            <a:r>
              <a:rPr lang="en-US" sz="1400" dirty="0"/>
              <a:t> </a:t>
            </a:r>
          </a:p>
          <a:p>
            <a:endParaRPr lang="en-US" dirty="0"/>
          </a:p>
        </p:txBody>
      </p:sp>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8645D-A89A-BEA0-9268-4B7FB158A71E}"/>
              </a:ext>
            </a:extLst>
          </p:cNvPr>
          <p:cNvSpPr>
            <a:spLocks noGrp="1"/>
          </p:cNvSpPr>
          <p:nvPr>
            <p:ph type="title"/>
          </p:nvPr>
        </p:nvSpPr>
        <p:spPr/>
        <p:txBody>
          <a:bodyPr>
            <a:normAutofit fontScale="90000"/>
          </a:bodyPr>
          <a:lstStyle/>
          <a:p>
            <a:r>
              <a:rPr lang="en-US" dirty="0"/>
              <a:t>What We Covered / To Be Covered</a:t>
            </a:r>
          </a:p>
        </p:txBody>
      </p:sp>
      <p:sp>
        <p:nvSpPr>
          <p:cNvPr id="3" name="Text Placeholder 2">
            <a:extLst>
              <a:ext uri="{FF2B5EF4-FFF2-40B4-BE49-F238E27FC236}">
                <a16:creationId xmlns:a16="http://schemas.microsoft.com/office/drawing/2014/main" id="{21323726-7EF6-790D-ACAF-46FC1EF1FEC7}"/>
              </a:ext>
            </a:extLst>
          </p:cNvPr>
          <p:cNvSpPr>
            <a:spLocks noGrp="1"/>
          </p:cNvSpPr>
          <p:nvPr>
            <p:ph type="body" idx="1"/>
          </p:nvPr>
        </p:nvSpPr>
        <p:spPr>
          <a:xfrm>
            <a:off x="177886" y="1266450"/>
            <a:ext cx="8520600" cy="3339000"/>
          </a:xfrm>
        </p:spPr>
        <p:txBody>
          <a:bodyPr>
            <a:normAutofit/>
          </a:bodyPr>
          <a:lstStyle/>
          <a:p>
            <a:pPr marL="114300" indent="0" algn="l" fontAlgn="base">
              <a:buNone/>
            </a:pPr>
            <a:r>
              <a:rPr lang="en-US" sz="1400" b="1" i="0" dirty="0">
                <a:solidFill>
                  <a:srgbClr val="252525"/>
                </a:solidFill>
                <a:effectLst/>
                <a:latin typeface="+mn-lt"/>
              </a:rPr>
              <a:t>We covered one issue during the </a:t>
            </a:r>
            <a:r>
              <a:rPr lang="en-US" sz="1400" b="1" dirty="0">
                <a:solidFill>
                  <a:srgbClr val="252525"/>
                </a:solidFill>
                <a:latin typeface="+mn-lt"/>
              </a:rPr>
              <a:t>last</a:t>
            </a:r>
            <a:r>
              <a:rPr lang="en-US" sz="1400" b="1" i="0" dirty="0">
                <a:solidFill>
                  <a:srgbClr val="252525"/>
                </a:solidFill>
                <a:effectLst/>
                <a:latin typeface="+mn-lt"/>
              </a:rPr>
              <a:t> call:</a:t>
            </a:r>
          </a:p>
          <a:p>
            <a:pPr fontAlgn="base"/>
            <a:r>
              <a:rPr lang="en-US" sz="1400" b="0" i="1" dirty="0">
                <a:solidFill>
                  <a:srgbClr val="252525"/>
                </a:solidFill>
                <a:effectLst/>
                <a:latin typeface="+mn-lt"/>
              </a:rPr>
              <a:t>Add triage entry to specific situations where vulnerability not applicable:</a:t>
            </a:r>
            <a:br>
              <a:rPr lang="en-US" sz="1400" b="0" i="1" dirty="0">
                <a:solidFill>
                  <a:srgbClr val="252525"/>
                </a:solidFill>
                <a:effectLst/>
                <a:latin typeface="+mn-lt"/>
              </a:rPr>
            </a:br>
            <a:r>
              <a:rPr lang="en-US" sz="1400" b="0" i="1" dirty="0">
                <a:solidFill>
                  <a:srgbClr val="252525"/>
                </a:solidFill>
                <a:effectLst/>
                <a:latin typeface="+mn-lt"/>
                <a:hlinkClick r:id="rId2"/>
              </a:rPr>
              <a:t>https://github.com/OpenChain-Project/Security-Assurance-Specification/issues/29</a:t>
            </a:r>
            <a:r>
              <a:rPr lang="en-US" sz="1400" b="0" i="1" dirty="0">
                <a:solidFill>
                  <a:srgbClr val="252525"/>
                </a:solidFill>
                <a:effectLst/>
                <a:latin typeface="+mn-lt"/>
              </a:rPr>
              <a:t> </a:t>
            </a:r>
          </a:p>
          <a:p>
            <a:pPr marL="114300" indent="0">
              <a:buNone/>
            </a:pPr>
            <a:endParaRPr lang="en-US" sz="1400" dirty="0">
              <a:latin typeface="+mn-lt"/>
            </a:endParaRPr>
          </a:p>
          <a:p>
            <a:pPr marL="114300" indent="0">
              <a:buNone/>
            </a:pPr>
            <a:r>
              <a:rPr lang="en-US" sz="1400" b="1" dirty="0">
                <a:solidFill>
                  <a:srgbClr val="252525"/>
                </a:solidFill>
                <a:effectLst/>
                <a:latin typeface="+mn-lt"/>
              </a:rPr>
              <a:t>For this call</a:t>
            </a:r>
            <a:r>
              <a:rPr lang="en-US" sz="1400" dirty="0">
                <a:solidFill>
                  <a:srgbClr val="252525"/>
                </a:solidFill>
                <a:latin typeface="+mn-lt"/>
              </a:rPr>
              <a:t>:</a:t>
            </a:r>
          </a:p>
          <a:p>
            <a:r>
              <a:rPr lang="en-US" sz="1400" dirty="0">
                <a:solidFill>
                  <a:srgbClr val="252525"/>
                </a:solidFill>
                <a:latin typeface="+mn-lt"/>
              </a:rPr>
              <a:t>T</a:t>
            </a:r>
            <a:r>
              <a:rPr lang="en-US" sz="1400" b="0" i="0" dirty="0">
                <a:solidFill>
                  <a:srgbClr val="252525"/>
                </a:solidFill>
                <a:effectLst/>
                <a:latin typeface="+mn-lt"/>
              </a:rPr>
              <a:t>he proposal is to  cover some of the open issues around the potential future update of the OpenChain security specification (ISO/IEC DIS 18974).</a:t>
            </a:r>
          </a:p>
          <a:p>
            <a:endParaRPr lang="en-US" sz="1400" dirty="0">
              <a:solidFill>
                <a:srgbClr val="252525"/>
              </a:solidFill>
              <a:latin typeface="+mn-lt"/>
            </a:endParaRPr>
          </a:p>
          <a:p>
            <a:pPr marL="114300" indent="0">
              <a:buNone/>
            </a:pPr>
            <a:r>
              <a:rPr lang="en-US" sz="1400" b="1" dirty="0">
                <a:solidFill>
                  <a:srgbClr val="252525"/>
                </a:solidFill>
                <a:latin typeface="+mn-lt"/>
              </a:rPr>
              <a:t>See next slide.</a:t>
            </a:r>
            <a:endParaRPr lang="en-US" sz="1400" b="1" dirty="0">
              <a:latin typeface="+mn-lt"/>
            </a:endParaRPr>
          </a:p>
        </p:txBody>
      </p:sp>
    </p:spTree>
    <p:extLst>
      <p:ext uri="{BB962C8B-B14F-4D97-AF65-F5344CB8AC3E}">
        <p14:creationId xmlns:p14="http://schemas.microsoft.com/office/powerpoint/2010/main" val="2430512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Scheduled For Today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 Specification:</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3"/>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4"/>
              </a:rPr>
              <a:t>https://github.com/OpenChain-Project/Security-Assurance-Specification/issues/28</a:t>
            </a:r>
            <a:endParaRPr lang="en-US" sz="1400" b="0" i="0" dirty="0">
              <a:effectLst/>
              <a:latin typeface="+mn-lt"/>
            </a:endParaRPr>
          </a:p>
        </p:txBody>
      </p:sp>
      <p:sp>
        <p:nvSpPr>
          <p:cNvPr id="2" name="Google Shape;157;p25">
            <a:extLst>
              <a:ext uri="{FF2B5EF4-FFF2-40B4-BE49-F238E27FC236}">
                <a16:creationId xmlns:a16="http://schemas.microsoft.com/office/drawing/2014/main" id="{A5E45895-9D07-0025-7A94-E0DAFDB5A1F5}"/>
              </a:ext>
            </a:extLst>
          </p:cNvPr>
          <p:cNvSpPr txBox="1">
            <a:spLocks/>
          </p:cNvSpPr>
          <p:nvPr/>
        </p:nvSpPr>
        <p:spPr>
          <a:xfrm>
            <a:off x="311700" y="357315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Check the next two slides for the current and future draft standards</a:t>
            </a:r>
          </a:p>
        </p:txBody>
      </p:sp>
    </p:spTree>
    <p:extLst>
      <p:ext uri="{BB962C8B-B14F-4D97-AF65-F5344CB8AC3E}">
        <p14:creationId xmlns:p14="http://schemas.microsoft.com/office/powerpoint/2010/main" val="3254544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
        <p:nvSpPr>
          <p:cNvPr id="2" name="Google Shape;157;p25">
            <a:extLst>
              <a:ext uri="{FF2B5EF4-FFF2-40B4-BE49-F238E27FC236}">
                <a16:creationId xmlns:a16="http://schemas.microsoft.com/office/drawing/2014/main" id="{CCBBB771-6719-FEB1-F6E5-454C4588443C}"/>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These are the current published versions of the standards</a:t>
            </a:r>
            <a:br>
              <a:rPr lang="en-US" sz="1600" b="1" dirty="0">
                <a:solidFill>
                  <a:srgbClr val="FF0000"/>
                </a:solidFill>
              </a:rPr>
            </a:br>
            <a:r>
              <a:rPr lang="en-US" sz="1600" b="1" dirty="0">
                <a:solidFill>
                  <a:srgbClr val="FF0000"/>
                </a:solidFill>
              </a:rPr>
              <a:t>The drafts we are editing are on the next slide</a:t>
            </a:r>
          </a:p>
        </p:txBody>
      </p:sp>
    </p:spTree>
    <p:extLst>
      <p:ext uri="{BB962C8B-B14F-4D97-AF65-F5344CB8AC3E}">
        <p14:creationId xmlns:p14="http://schemas.microsoft.com/office/powerpoint/2010/main" val="343034123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1081</TotalTime>
  <Words>597</Words>
  <Application>Microsoft Macintosh PowerPoint</Application>
  <PresentationFormat>On-screen Show (16:9)</PresentationFormat>
  <Paragraphs>46</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OpenChain Continues To Be Busy</vt:lpstr>
      <vt:lpstr>Work on standards and core material</vt:lpstr>
      <vt:lpstr>What We Covered / To Be Covered</vt:lpstr>
      <vt:lpstr>What Is Scheduled For Today</vt:lpstr>
      <vt:lpstr>Current Published Versions of the Standards</vt:lpstr>
      <vt:lpstr>Draft Future Versions of the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42</cp:revision>
  <dcterms:modified xsi:type="dcterms:W3CDTF">2023-05-15T16:51:01Z</dcterms:modified>
</cp:coreProperties>
</file>