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8"/>
  </p:notesMasterIdLst>
  <p:sldIdLst>
    <p:sldId id="257" r:id="rId2"/>
    <p:sldId id="269" r:id="rId3"/>
    <p:sldId id="270" r:id="rId4"/>
    <p:sldId id="271" r:id="rId5"/>
    <p:sldId id="303" r:id="rId6"/>
    <p:sldId id="305" r:id="rId7"/>
    <p:sldId id="306" r:id="rId8"/>
    <p:sldId id="304" r:id="rId9"/>
    <p:sldId id="275" r:id="rId10"/>
    <p:sldId id="299" r:id="rId11"/>
    <p:sldId id="301" r:id="rId12"/>
    <p:sldId id="300" r:id="rId13"/>
    <p:sldId id="288" r:id="rId14"/>
    <p:sldId id="278" r:id="rId15"/>
    <p:sldId id="279" r:id="rId16"/>
    <p:sldId id="267"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0"/>
    <p:restoredTop sz="96327"/>
  </p:normalViewPr>
  <p:slideViewPr>
    <p:cSldViewPr snapToGrid="0">
      <p:cViewPr varScale="1">
        <p:scale>
          <a:sx n="171" d="100"/>
          <a:sy n="171" d="100"/>
        </p:scale>
        <p:origin x="46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77618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116765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346745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5002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852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Dark 1">
  <p:cSld name="Section Header Dark 1">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extLst>
      <p:ext uri="{BB962C8B-B14F-4D97-AF65-F5344CB8AC3E}">
        <p14:creationId xmlns:p14="http://schemas.microsoft.com/office/powerpoint/2010/main" val="2832147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219661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5" r:id="rId2"/>
    <p:sldLayoutId id="2147483658" r:id="rId3"/>
    <p:sldLayoutId id="2147483659" r:id="rId4"/>
    <p:sldLayoutId id="2147483663" r:id="rId5"/>
    <p:sldLayoutId id="2147483665" r:id="rId6"/>
    <p:sldLayoutId id="214748366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License-Compliance-Specification/commit/78ba24492cdcfaf65a32c3de9f95044dabdafa9c"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github.com/OpenChain-Project/License-Compliance-Specification/issues/35" TargetMode="External"/><Relationship Id="rId4" Type="http://schemas.openxmlformats.org/officeDocument/2006/relationships/hyperlink" Target="https://github.com/OpenChain-Project/License-Compliance-Specification/issues/67"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30"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issues/3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2.1/en/openchainspec-2.1.m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1.1/en/openchain-security-specification-1.1.md"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OpenChain-Project/License-Compliance-Specification/blob/master/Official/en/3.0/openchain-license-compliance-3.0.md"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OpenChain-Project/Security-Assurance-Specification/blob/main/Security-Assurance-Specification/2.0/en/openchain-security-specification-2.0.md"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openchainproject.org/news/2023/05/30/spdx-lite-for-spdx-3-0" TargetMode="External"/><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featured/2023/05/25/china-roadshow-openchain-open-source-governance-conference-2023-06-03"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news/2023/05/24/ocs-2023" TargetMode="External"/><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www.openchainproject.org/news/2023/05/17/reuse-software-specification-3-0" TargetMode="Externa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2023-06-20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We Covered Last Call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Licensing Specification:</a:t>
            </a:r>
          </a:p>
          <a:p>
            <a:pPr marL="285750" indent="-285750">
              <a:spcAft>
                <a:spcPts val="1200"/>
              </a:spcAft>
            </a:pPr>
            <a:r>
              <a:rPr lang="en-US" sz="1400" dirty="0">
                <a:latin typeface="+mn-lt"/>
              </a:rPr>
              <a:t>Improved Terms and Definitions as per OpenChain Monthly North America and Europe Call - 2023-06-06:</a:t>
            </a:r>
          </a:p>
          <a:p>
            <a:pPr marL="742950" lvl="1" indent="-285750">
              <a:spcAft>
                <a:spcPts val="1200"/>
              </a:spcAft>
            </a:pPr>
            <a:r>
              <a:rPr lang="en-US" sz="1000" dirty="0">
                <a:latin typeface="+mn-lt"/>
              </a:rPr>
              <a:t>Added some words on our side:</a:t>
            </a:r>
            <a:br>
              <a:rPr lang="en-US" sz="1000" dirty="0">
                <a:latin typeface="+mn-lt"/>
              </a:rPr>
            </a:br>
            <a:r>
              <a:rPr lang="en-US" sz="1000" dirty="0">
                <a:latin typeface="+mn-lt"/>
                <a:hlinkClick r:id="rId3"/>
              </a:rPr>
              <a:t>https://github.com/OpenChain-Project/License-Compliance-Specification/commit/78ba24492cdcfaf65a32c3de9f95044dabdafa9c</a:t>
            </a:r>
            <a:r>
              <a:rPr lang="en-US" sz="1000" dirty="0">
                <a:latin typeface="+mn-lt"/>
              </a:rPr>
              <a:t> </a:t>
            </a:r>
            <a:endParaRPr lang="en-US" sz="1400" dirty="0">
              <a:latin typeface="+mn-lt"/>
            </a:endParaRPr>
          </a:p>
          <a:p>
            <a:pPr marL="742950" lvl="1" indent="-285750">
              <a:spcAft>
                <a:spcPts val="1200"/>
              </a:spcAft>
            </a:pPr>
            <a:r>
              <a:rPr lang="en-US" sz="1000" dirty="0">
                <a:latin typeface="+mn-lt"/>
              </a:rPr>
              <a:t>Updated Terms and Definitions with key words as per https://</a:t>
            </a:r>
            <a:r>
              <a:rPr lang="en-US" sz="1000" dirty="0" err="1">
                <a:latin typeface="+mn-lt"/>
              </a:rPr>
              <a:t>www.ietf.org</a:t>
            </a:r>
            <a:r>
              <a:rPr lang="en-US" sz="1000" dirty="0">
                <a:latin typeface="+mn-lt"/>
              </a:rPr>
              <a:t>/</a:t>
            </a:r>
            <a:r>
              <a:rPr lang="en-US" sz="1000" dirty="0" err="1">
                <a:latin typeface="+mn-lt"/>
              </a:rPr>
              <a:t>rfc</a:t>
            </a:r>
            <a:r>
              <a:rPr lang="en-US" sz="1000" dirty="0">
                <a:latin typeface="+mn-lt"/>
              </a:rPr>
              <a:t>/rfc2119.txt:</a:t>
            </a:r>
            <a:br>
              <a:rPr lang="en-US" sz="1000" dirty="0">
                <a:latin typeface="+mn-lt"/>
              </a:rPr>
            </a:br>
            <a:r>
              <a:rPr lang="en-US" sz="1000" dirty="0">
                <a:latin typeface="+mn-lt"/>
                <a:hlinkClick r:id="rId4"/>
              </a:rPr>
              <a:t>https://github.com/OpenChain-Project/License-Compliance-Specification/issues/67</a:t>
            </a:r>
            <a:r>
              <a:rPr lang="en-US" sz="1000" dirty="0">
                <a:latin typeface="+mn-lt"/>
              </a:rPr>
              <a:t> </a:t>
            </a:r>
            <a:endParaRPr lang="en-US" sz="1400" b="1" dirty="0">
              <a:latin typeface="+mn-lt"/>
            </a:endParaRPr>
          </a:p>
          <a:p>
            <a:pPr marL="285750" indent="-285750">
              <a:spcAft>
                <a:spcPts val="1200"/>
              </a:spcAft>
            </a:pPr>
            <a:r>
              <a:rPr lang="en-US" sz="1400" dirty="0">
                <a:latin typeface="+mn-lt"/>
              </a:rPr>
              <a:t>Changed SPDX definition to Software Bill of Materials definition citing SPDX as per OpenChain Monthly North America and Europe Call - 2023-06-06 and #35:</a:t>
            </a:r>
          </a:p>
          <a:p>
            <a:pPr marL="742950" lvl="1" indent="-285750">
              <a:spcAft>
                <a:spcPts val="1200"/>
              </a:spcAft>
            </a:pPr>
            <a:r>
              <a:rPr lang="en-US" sz="1000" dirty="0">
                <a:latin typeface="+mn-lt"/>
                <a:hlinkClick r:id="rId5"/>
              </a:rPr>
              <a:t>https://github.com/OpenChain-Project/License-Compliance-Specification/issues/35</a:t>
            </a:r>
            <a:r>
              <a:rPr lang="en-US" sz="1000" dirty="0">
                <a:latin typeface="+mn-lt"/>
              </a:rPr>
              <a:t> </a:t>
            </a:r>
          </a:p>
          <a:p>
            <a:pPr marL="114300" indent="0" algn="l">
              <a:buNone/>
            </a:pPr>
            <a:r>
              <a:rPr lang="en-US" sz="1400" b="0" i="0" u="none" strike="noStrike" dirty="0">
                <a:solidFill>
                  <a:srgbClr val="FFFFFF"/>
                </a:solidFill>
                <a:effectLst/>
                <a:latin typeface="Arial" panose="020B0604020202020204" pitchFamily="34" charset="0"/>
              </a:rPr>
              <a:t>.com/OpenChain-Project/License-Compliance-Specification/issues/35</a:t>
            </a:r>
            <a:endParaRPr lang="en-US" sz="1400" b="0" i="0" dirty="0">
              <a:effectLst/>
              <a:latin typeface="+mn-lt"/>
            </a:endParaRPr>
          </a:p>
        </p:txBody>
      </p:sp>
    </p:spTree>
    <p:extLst>
      <p:ext uri="{BB962C8B-B14F-4D97-AF65-F5344CB8AC3E}">
        <p14:creationId xmlns:p14="http://schemas.microsoft.com/office/powerpoint/2010/main" val="3254544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Is Scheduled For Today</a:t>
            </a:r>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indent="0">
              <a:spcAft>
                <a:spcPts val="1200"/>
              </a:spcAft>
              <a:buNone/>
            </a:pPr>
            <a:r>
              <a:rPr lang="en-US" sz="1400" b="1" dirty="0">
                <a:latin typeface="+mn-lt"/>
              </a:rPr>
              <a:t>Security Specification:</a:t>
            </a: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Align Terms and Definitions with Licensing Spec 3.0</a:t>
            </a:r>
            <a:br>
              <a:rPr lang="en-US" sz="1400" b="0" i="0" u="none" strike="noStrike" dirty="0">
                <a:solidFill>
                  <a:srgbClr val="000000"/>
                </a:solidFill>
                <a:effectLst/>
                <a:latin typeface="+mn-lt"/>
              </a:rPr>
            </a:br>
            <a:r>
              <a:rPr lang="en-US" sz="1400" dirty="0">
                <a:latin typeface="+mn-lt"/>
                <a:hlinkClick r:id="rId3"/>
              </a:rPr>
              <a:t>https://github.com/OpenChain-Project/Security-Assurance-Specification/issues/30</a:t>
            </a:r>
            <a:endParaRPr lang="en-US" sz="1400" dirty="0">
              <a:latin typeface="+mn-lt"/>
            </a:endParaRPr>
          </a:p>
          <a:p>
            <a:pPr marL="285750" indent="-285750">
              <a:spcAft>
                <a:spcPts val="1200"/>
              </a:spcAft>
              <a:buFont typeface="Arial" panose="020B0604020202020204" pitchFamily="34" charset="0"/>
              <a:buChar char="•"/>
            </a:pPr>
            <a:r>
              <a:rPr lang="en-US" sz="1400" b="0" i="0" u="none" strike="noStrike" dirty="0">
                <a:solidFill>
                  <a:srgbClr val="000000"/>
                </a:solidFill>
                <a:effectLst/>
                <a:latin typeface="+mn-lt"/>
              </a:rPr>
              <a:t>Align Software Bill of Materials with Licensing Spec 3.0</a:t>
            </a:r>
            <a:br>
              <a:rPr lang="en-US" sz="1400" b="0" i="0" u="none" strike="noStrike" dirty="0">
                <a:solidFill>
                  <a:srgbClr val="000000"/>
                </a:solidFill>
                <a:effectLst/>
                <a:latin typeface="+mn-lt"/>
              </a:rPr>
            </a:br>
            <a:r>
              <a:rPr lang="en-US" sz="1400" dirty="0">
                <a:latin typeface="+mn-lt"/>
                <a:hlinkClick r:id="rId4"/>
              </a:rPr>
              <a:t>https://github.com/OpenChain-Project/Security-Assurance-Specification/issues/31</a:t>
            </a:r>
            <a:r>
              <a:rPr lang="en-US" sz="1400" dirty="0">
                <a:latin typeface="+mn-lt"/>
              </a:rPr>
              <a:t> </a:t>
            </a:r>
            <a:endParaRPr lang="en-US" sz="1400" b="0" i="0" dirty="0">
              <a:effectLst/>
              <a:latin typeface="+mn-lt"/>
            </a:endParaRPr>
          </a:p>
        </p:txBody>
      </p:sp>
      <p:sp>
        <p:nvSpPr>
          <p:cNvPr id="2" name="Google Shape;157;p25">
            <a:extLst>
              <a:ext uri="{FF2B5EF4-FFF2-40B4-BE49-F238E27FC236}">
                <a16:creationId xmlns:a16="http://schemas.microsoft.com/office/drawing/2014/main" id="{A5E45895-9D07-0025-7A94-E0DAFDB5A1F5}"/>
              </a:ext>
            </a:extLst>
          </p:cNvPr>
          <p:cNvSpPr txBox="1">
            <a:spLocks/>
          </p:cNvSpPr>
          <p:nvPr/>
        </p:nvSpPr>
        <p:spPr>
          <a:xfrm>
            <a:off x="311700" y="357315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Check the next two slides for the current and future draft standards</a:t>
            </a:r>
          </a:p>
        </p:txBody>
      </p:sp>
    </p:spTree>
    <p:extLst>
      <p:ext uri="{BB962C8B-B14F-4D97-AF65-F5344CB8AC3E}">
        <p14:creationId xmlns:p14="http://schemas.microsoft.com/office/powerpoint/2010/main" val="2518432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Current Published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(CURRENT VERSION, 2</a:t>
            </a:r>
            <a:r>
              <a:rPr lang="en-US" sz="1400" b="1" baseline="30000" dirty="0">
                <a:latin typeface="+mn-lt"/>
              </a:rPr>
              <a:t>nd</a:t>
            </a:r>
            <a:r>
              <a:rPr lang="en-US" sz="1400" b="1" dirty="0">
                <a:latin typeface="+mn-lt"/>
              </a:rPr>
              <a:t> Generation):</a:t>
            </a:r>
          </a:p>
          <a:p>
            <a:pPr marL="0" lvl="0" indent="0" algn="l" rtl="0">
              <a:spcBef>
                <a:spcPts val="0"/>
              </a:spcBef>
              <a:spcAft>
                <a:spcPts val="1200"/>
              </a:spcAft>
              <a:buNone/>
            </a:pPr>
            <a:r>
              <a:rPr lang="en-US" sz="1400" dirty="0">
                <a:latin typeface="+mn-lt"/>
                <a:hlinkClick r:id="rId3"/>
              </a:rPr>
              <a:t>https://github.com/OpenChain-Project/License-Compliance-Specification/blob/master/2.1/en/openchainspec-2.1.md</a:t>
            </a:r>
            <a:r>
              <a:rPr lang="en-US" sz="1400" dirty="0">
                <a:latin typeface="+mn-lt"/>
              </a:rPr>
              <a:t> </a:t>
            </a:r>
          </a:p>
          <a:p>
            <a:pPr marL="0" lvl="0" indent="0" algn="l" rtl="0">
              <a:spcBef>
                <a:spcPts val="0"/>
              </a:spcBef>
              <a:spcAft>
                <a:spcPts val="1200"/>
              </a:spcAft>
              <a:buNone/>
            </a:pPr>
            <a:r>
              <a:rPr lang="en-US" sz="1400" b="1" dirty="0">
                <a:latin typeface="+mn-lt"/>
              </a:rPr>
              <a:t>Security Specification (CURRENT VERSION, 1</a:t>
            </a:r>
            <a:r>
              <a:rPr lang="en-US" sz="1400" b="1" baseline="30000" dirty="0">
                <a:latin typeface="+mn-lt"/>
              </a:rPr>
              <a:t>st</a:t>
            </a:r>
            <a:r>
              <a:rPr lang="en-US" sz="1400" b="1" dirty="0">
                <a:latin typeface="+mn-lt"/>
              </a:rPr>
              <a:t> Generation):</a:t>
            </a:r>
          </a:p>
          <a:p>
            <a:pPr marL="0" lvl="0" indent="0" algn="l" rtl="0">
              <a:spcBef>
                <a:spcPts val="0"/>
              </a:spcBef>
              <a:spcAft>
                <a:spcPts val="1200"/>
              </a:spcAft>
              <a:buNone/>
            </a:pPr>
            <a:r>
              <a:rPr lang="en-US" sz="1400" dirty="0">
                <a:latin typeface="+mn-lt"/>
                <a:hlinkClick r:id="rId4"/>
              </a:rPr>
              <a:t>https://github.com/OpenChain-Project/Security-Assurance-Specification/blob/main/Security-Assurance-Specification/1.1/en/openchain-security-specification-1.1.md</a:t>
            </a:r>
            <a:r>
              <a:rPr lang="en-US" sz="1400" dirty="0">
                <a:latin typeface="+mn-lt"/>
              </a:rPr>
              <a:t> </a:t>
            </a:r>
          </a:p>
        </p:txBody>
      </p:sp>
      <p:sp>
        <p:nvSpPr>
          <p:cNvPr id="2" name="Google Shape;157;p25">
            <a:extLst>
              <a:ext uri="{FF2B5EF4-FFF2-40B4-BE49-F238E27FC236}">
                <a16:creationId xmlns:a16="http://schemas.microsoft.com/office/drawing/2014/main" id="{CCBBB771-6719-FEB1-F6E5-454C4588443C}"/>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00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These are the current published versions of the standards</a:t>
            </a:r>
            <a:br>
              <a:rPr lang="en-US" sz="1600" b="1" dirty="0">
                <a:solidFill>
                  <a:srgbClr val="FF0000"/>
                </a:solidFill>
              </a:rPr>
            </a:br>
            <a:r>
              <a:rPr lang="en-US" sz="1600" b="1" dirty="0">
                <a:solidFill>
                  <a:srgbClr val="FF0000"/>
                </a:solidFill>
              </a:rPr>
              <a:t>The drafts we are editing are on the next slide</a:t>
            </a:r>
          </a:p>
        </p:txBody>
      </p:sp>
    </p:spTree>
    <p:extLst>
      <p:ext uri="{BB962C8B-B14F-4D97-AF65-F5344CB8AC3E}">
        <p14:creationId xmlns:p14="http://schemas.microsoft.com/office/powerpoint/2010/main" val="3430341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Draft Future Versions of the Standards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sz="1400" b="1" dirty="0">
                <a:latin typeface="+mn-lt"/>
              </a:rPr>
              <a:t>Licensing Specification (3</a:t>
            </a:r>
            <a:r>
              <a:rPr lang="en-US" sz="1400" b="1" baseline="30000" dirty="0">
                <a:latin typeface="+mn-lt"/>
              </a:rPr>
              <a:t>rd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3"/>
              </a:rPr>
              <a:t>https://github.com/OpenChain-Project/License-Compliance-Specification/blob/master/Official/en/3.0/openchain-license-compliance-3.0.md</a:t>
            </a:r>
            <a:endParaRPr lang="en-US" sz="1400" b="1" dirty="0">
              <a:latin typeface="+mn-lt"/>
            </a:endParaRPr>
          </a:p>
          <a:p>
            <a:pPr marL="0" lvl="0" indent="0" algn="l" rtl="0">
              <a:spcBef>
                <a:spcPts val="0"/>
              </a:spcBef>
              <a:spcAft>
                <a:spcPts val="1200"/>
              </a:spcAft>
              <a:buNone/>
            </a:pPr>
            <a:r>
              <a:rPr lang="en-US" sz="1400" b="1" dirty="0">
                <a:latin typeface="+mn-lt"/>
              </a:rPr>
              <a:t>Security Specification (2</a:t>
            </a:r>
            <a:r>
              <a:rPr lang="en-US" sz="1400" b="1" baseline="30000" dirty="0">
                <a:latin typeface="+mn-lt"/>
              </a:rPr>
              <a:t>nd</a:t>
            </a:r>
            <a:r>
              <a:rPr lang="en-US" sz="1400" b="1" dirty="0">
                <a:latin typeface="+mn-lt"/>
              </a:rPr>
              <a:t> Generation Draft):</a:t>
            </a:r>
          </a:p>
          <a:p>
            <a:pPr marL="0" lvl="0" indent="0" algn="l" rtl="0">
              <a:spcBef>
                <a:spcPts val="0"/>
              </a:spcBef>
              <a:spcAft>
                <a:spcPts val="1200"/>
              </a:spcAft>
              <a:buNone/>
            </a:pPr>
            <a:r>
              <a:rPr lang="en-US" sz="1400" b="0" i="0" dirty="0">
                <a:effectLst/>
                <a:latin typeface="+mn-lt"/>
                <a:hlinkClick r:id="rId4"/>
              </a:rPr>
              <a:t>https://github.com/OpenChain-Project/Security-Assurance-Specification/blob/main/Security-Assurance-Specification/2.0/en/openchain-security-specification-2.0.md</a:t>
            </a:r>
            <a:endParaRPr lang="en-US" sz="1400" b="1" dirty="0">
              <a:latin typeface="+mn-lt"/>
            </a:endParaRPr>
          </a:p>
        </p:txBody>
      </p:sp>
      <p:sp>
        <p:nvSpPr>
          <p:cNvPr id="2" name="Google Shape;157;p25">
            <a:extLst>
              <a:ext uri="{FF2B5EF4-FFF2-40B4-BE49-F238E27FC236}">
                <a16:creationId xmlns:a16="http://schemas.microsoft.com/office/drawing/2014/main" id="{458E4D0D-B107-CBA6-861C-9238DEBD710D}"/>
              </a:ext>
            </a:extLst>
          </p:cNvPr>
          <p:cNvSpPr txBox="1">
            <a:spLocks/>
          </p:cNvSpPr>
          <p:nvPr/>
        </p:nvSpPr>
        <p:spPr>
          <a:xfrm>
            <a:off x="311700" y="4246300"/>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pPr algn="ctr"/>
            <a:r>
              <a:rPr lang="en-US" sz="1600" b="1" dirty="0">
                <a:solidFill>
                  <a:srgbClr val="FF0000"/>
                </a:solidFill>
              </a:rPr>
              <a:t>Here are the drafts we are editing</a:t>
            </a:r>
          </a:p>
        </p:txBody>
      </p:sp>
    </p:spTree>
    <p:extLst>
      <p:ext uri="{BB962C8B-B14F-4D97-AF65-F5344CB8AC3E}">
        <p14:creationId xmlns:p14="http://schemas.microsoft.com/office/powerpoint/2010/main" val="3946190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web page&#10;&#10;Description automatically generated with medium confidence">
            <a:extLst>
              <a:ext uri="{FF2B5EF4-FFF2-40B4-BE49-F238E27FC236}">
                <a16:creationId xmlns:a16="http://schemas.microsoft.com/office/drawing/2014/main" id="{2F97A992-54C0-4BE9-3A62-E68E72AAA378}"/>
              </a:ext>
            </a:extLst>
          </p:cNvPr>
          <p:cNvPicPr>
            <a:picLocks noChangeAspect="1"/>
          </p:cNvPicPr>
          <p:nvPr/>
        </p:nvPicPr>
        <p:blipFill>
          <a:blip r:embed="rId2"/>
          <a:stretch>
            <a:fillRect/>
          </a:stretch>
        </p:blipFill>
        <p:spPr>
          <a:xfrm>
            <a:off x="1663390" y="434902"/>
            <a:ext cx="5817219" cy="3284639"/>
          </a:xfrm>
          <a:prstGeom prst="rect">
            <a:avLst/>
          </a:prstGeom>
        </p:spPr>
      </p:pic>
      <p:sp>
        <p:nvSpPr>
          <p:cNvPr id="5" name="TextBox 4">
            <a:extLst>
              <a:ext uri="{FF2B5EF4-FFF2-40B4-BE49-F238E27FC236}">
                <a16:creationId xmlns:a16="http://schemas.microsoft.com/office/drawing/2014/main" id="{659D034A-260D-4558-0DB2-B947436DDAB4}"/>
              </a:ext>
            </a:extLst>
          </p:cNvPr>
          <p:cNvSpPr txBox="1"/>
          <p:nvPr/>
        </p:nvSpPr>
        <p:spPr>
          <a:xfrm>
            <a:off x="2273934" y="3954966"/>
            <a:ext cx="4596130" cy="253916"/>
          </a:xfrm>
          <a:prstGeom prst="rect">
            <a:avLst/>
          </a:prstGeom>
          <a:noFill/>
        </p:spPr>
        <p:txBody>
          <a:bodyPr wrap="none" rtlCol="0">
            <a:spAutoFit/>
          </a:bodyPr>
          <a:lstStyle/>
          <a:p>
            <a:pPr algn="ctr"/>
            <a:r>
              <a:rPr lang="en-US" sz="1050" dirty="0">
                <a:hlinkClick r:id="rId3"/>
              </a:rPr>
              <a:t>https://www.openchainproject.org/news/2023/05/30/spdx-lite-for-spdx-3-0</a:t>
            </a:r>
            <a:r>
              <a:rPr lang="en-US" sz="1050" dirty="0"/>
              <a:t> </a:t>
            </a:r>
          </a:p>
        </p:txBody>
      </p:sp>
    </p:spTree>
    <p:extLst>
      <p:ext uri="{BB962C8B-B14F-4D97-AF65-F5344CB8AC3E}">
        <p14:creationId xmlns:p14="http://schemas.microsoft.com/office/powerpoint/2010/main" val="1132933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with low confidence">
            <a:extLst>
              <a:ext uri="{FF2B5EF4-FFF2-40B4-BE49-F238E27FC236}">
                <a16:creationId xmlns:a16="http://schemas.microsoft.com/office/drawing/2014/main" id="{8FC0F773-8BB0-5223-36A1-0465F752D9BD}"/>
              </a:ext>
            </a:extLst>
          </p:cNvPr>
          <p:cNvPicPr>
            <a:picLocks noChangeAspect="1"/>
          </p:cNvPicPr>
          <p:nvPr/>
        </p:nvPicPr>
        <p:blipFill>
          <a:blip r:embed="rId2"/>
          <a:stretch>
            <a:fillRect/>
          </a:stretch>
        </p:blipFill>
        <p:spPr>
          <a:xfrm>
            <a:off x="1978561" y="246137"/>
            <a:ext cx="5186877" cy="3811977"/>
          </a:xfrm>
          <a:prstGeom prst="rect">
            <a:avLst/>
          </a:prstGeom>
        </p:spPr>
      </p:pic>
      <p:sp>
        <p:nvSpPr>
          <p:cNvPr id="4" name="TextBox 3">
            <a:extLst>
              <a:ext uri="{FF2B5EF4-FFF2-40B4-BE49-F238E27FC236}">
                <a16:creationId xmlns:a16="http://schemas.microsoft.com/office/drawing/2014/main" id="{51ED6110-2173-F857-5C41-D77B998CC1F6}"/>
              </a:ext>
            </a:extLst>
          </p:cNvPr>
          <p:cNvSpPr txBox="1"/>
          <p:nvPr/>
        </p:nvSpPr>
        <p:spPr>
          <a:xfrm>
            <a:off x="509829" y="4155688"/>
            <a:ext cx="8124339" cy="253916"/>
          </a:xfrm>
          <a:prstGeom prst="rect">
            <a:avLst/>
          </a:prstGeom>
          <a:noFill/>
        </p:spPr>
        <p:txBody>
          <a:bodyPr wrap="none" rtlCol="0">
            <a:spAutoFit/>
          </a:bodyPr>
          <a:lstStyle/>
          <a:p>
            <a:pPr algn="ctr"/>
            <a:r>
              <a:rPr lang="en-US" sz="1050" dirty="0">
                <a:hlinkClick r:id="rId3"/>
              </a:rPr>
              <a:t>https://www.openchainproject.org/featured/2023/05/25/china-roadshow-openchain-open-source-governance-conference-2023-06-03</a:t>
            </a:r>
            <a:r>
              <a:rPr lang="en-US" sz="1050" dirty="0"/>
              <a:t> </a:t>
            </a:r>
          </a:p>
        </p:txBody>
      </p:sp>
    </p:spTree>
    <p:extLst>
      <p:ext uri="{BB962C8B-B14F-4D97-AF65-F5344CB8AC3E}">
        <p14:creationId xmlns:p14="http://schemas.microsoft.com/office/powerpoint/2010/main" val="740091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site&#10;&#10;Description automatically generated with low confidence">
            <a:extLst>
              <a:ext uri="{FF2B5EF4-FFF2-40B4-BE49-F238E27FC236}">
                <a16:creationId xmlns:a16="http://schemas.microsoft.com/office/drawing/2014/main" id="{F30F5429-46F7-9E00-D3B9-0FBD9A01E588}"/>
              </a:ext>
            </a:extLst>
          </p:cNvPr>
          <p:cNvPicPr>
            <a:picLocks noChangeAspect="1"/>
          </p:cNvPicPr>
          <p:nvPr/>
        </p:nvPicPr>
        <p:blipFill>
          <a:blip r:embed="rId2"/>
          <a:stretch>
            <a:fillRect/>
          </a:stretch>
        </p:blipFill>
        <p:spPr>
          <a:xfrm>
            <a:off x="2225491" y="130280"/>
            <a:ext cx="4693018" cy="3890663"/>
          </a:xfrm>
          <a:prstGeom prst="rect">
            <a:avLst/>
          </a:prstGeom>
        </p:spPr>
      </p:pic>
      <p:sp>
        <p:nvSpPr>
          <p:cNvPr id="8" name="TextBox 7">
            <a:extLst>
              <a:ext uri="{FF2B5EF4-FFF2-40B4-BE49-F238E27FC236}">
                <a16:creationId xmlns:a16="http://schemas.microsoft.com/office/drawing/2014/main" id="{3BE9676A-7E98-0A3A-E46B-F1B771C75CA1}"/>
              </a:ext>
            </a:extLst>
          </p:cNvPr>
          <p:cNvSpPr txBox="1"/>
          <p:nvPr/>
        </p:nvSpPr>
        <p:spPr>
          <a:xfrm>
            <a:off x="2652242" y="4155688"/>
            <a:ext cx="3839513" cy="253916"/>
          </a:xfrm>
          <a:prstGeom prst="rect">
            <a:avLst/>
          </a:prstGeom>
          <a:noFill/>
        </p:spPr>
        <p:txBody>
          <a:bodyPr wrap="none" rtlCol="0">
            <a:spAutoFit/>
          </a:bodyPr>
          <a:lstStyle/>
          <a:p>
            <a:pPr algn="ctr"/>
            <a:r>
              <a:rPr lang="en-US" sz="1050" dirty="0">
                <a:hlinkClick r:id="rId3"/>
              </a:rPr>
              <a:t>https://www.openchainproject.org/news/2023/05/24/ocs-2023</a:t>
            </a:r>
            <a:r>
              <a:rPr lang="en-US" sz="1050" dirty="0"/>
              <a:t> </a:t>
            </a:r>
          </a:p>
        </p:txBody>
      </p:sp>
    </p:spTree>
    <p:extLst>
      <p:ext uri="{BB962C8B-B14F-4D97-AF65-F5344CB8AC3E}">
        <p14:creationId xmlns:p14="http://schemas.microsoft.com/office/powerpoint/2010/main" val="1990339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text, screenshot, font&#10;&#10;Description automatically generated">
            <a:extLst>
              <a:ext uri="{FF2B5EF4-FFF2-40B4-BE49-F238E27FC236}">
                <a16:creationId xmlns:a16="http://schemas.microsoft.com/office/drawing/2014/main" id="{7D01F40A-51A5-1041-0B08-0ECC33874FF5}"/>
              </a:ext>
            </a:extLst>
          </p:cNvPr>
          <p:cNvPicPr>
            <a:picLocks noChangeAspect="1"/>
          </p:cNvPicPr>
          <p:nvPr/>
        </p:nvPicPr>
        <p:blipFill>
          <a:blip r:embed="rId2"/>
          <a:stretch>
            <a:fillRect/>
          </a:stretch>
        </p:blipFill>
        <p:spPr>
          <a:xfrm>
            <a:off x="1829389" y="200722"/>
            <a:ext cx="5485221" cy="3938107"/>
          </a:xfrm>
          <a:prstGeom prst="rect">
            <a:avLst/>
          </a:prstGeom>
        </p:spPr>
      </p:pic>
      <p:sp>
        <p:nvSpPr>
          <p:cNvPr id="4" name="TextBox 3">
            <a:extLst>
              <a:ext uri="{FF2B5EF4-FFF2-40B4-BE49-F238E27FC236}">
                <a16:creationId xmlns:a16="http://schemas.microsoft.com/office/drawing/2014/main" id="{456824B6-DB0F-398D-FB8E-DBEB5800AD3C}"/>
              </a:ext>
            </a:extLst>
          </p:cNvPr>
          <p:cNvSpPr txBox="1"/>
          <p:nvPr/>
        </p:nvSpPr>
        <p:spPr>
          <a:xfrm>
            <a:off x="1969363" y="4155688"/>
            <a:ext cx="5205271" cy="253916"/>
          </a:xfrm>
          <a:prstGeom prst="rect">
            <a:avLst/>
          </a:prstGeom>
          <a:noFill/>
        </p:spPr>
        <p:txBody>
          <a:bodyPr wrap="none" rtlCol="0">
            <a:spAutoFit/>
          </a:bodyPr>
          <a:lstStyle/>
          <a:p>
            <a:pPr algn="ctr"/>
            <a:r>
              <a:rPr lang="en-US" sz="1050" dirty="0">
                <a:hlinkClick r:id="rId3"/>
              </a:rPr>
              <a:t>https://www.openchainproject.org/news/2023/05/17/reuse-software-specification-3-0</a:t>
            </a:r>
            <a:r>
              <a:rPr lang="en-US" sz="1050" dirty="0"/>
              <a:t> </a:t>
            </a:r>
          </a:p>
        </p:txBody>
      </p:sp>
    </p:spTree>
    <p:extLst>
      <p:ext uri="{BB962C8B-B14F-4D97-AF65-F5344CB8AC3E}">
        <p14:creationId xmlns:p14="http://schemas.microsoft.com/office/powerpoint/2010/main" val="1683171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41571780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1111</TotalTime>
  <Words>610</Words>
  <Application>Microsoft Macintosh PowerPoint</Application>
  <PresentationFormat>On-screen Show (16:9)</PresentationFormat>
  <Paragraphs>44</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PowerPoint Presentation</vt:lpstr>
      <vt:lpstr>PowerPoint Presentation</vt:lpstr>
      <vt:lpstr>PowerPoint Presentation</vt:lpstr>
      <vt:lpstr>PowerPoint Presentation</vt:lpstr>
      <vt:lpstr>Work on standards and core material</vt:lpstr>
      <vt:lpstr>What We Covered Last Call</vt:lpstr>
      <vt:lpstr>What Is Scheduled For Today</vt:lpstr>
      <vt:lpstr>Current Published Versions of the Standards</vt:lpstr>
      <vt:lpstr>Draft Future Versions of the Standards</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46</cp:revision>
  <dcterms:modified xsi:type="dcterms:W3CDTF">2023-06-19T23:59:51Z</dcterms:modified>
</cp:coreProperties>
</file>