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4" r:id="rId1"/>
  </p:sldMasterIdLst>
  <p:notesMasterIdLst>
    <p:notesMasterId r:id="rId22"/>
  </p:notesMasterIdLst>
  <p:sldIdLst>
    <p:sldId id="257" r:id="rId2"/>
    <p:sldId id="269" r:id="rId3"/>
    <p:sldId id="270" r:id="rId4"/>
    <p:sldId id="271" r:id="rId5"/>
    <p:sldId id="263" r:id="rId6"/>
    <p:sldId id="302" r:id="rId7"/>
    <p:sldId id="303" r:id="rId8"/>
    <p:sldId id="280" r:id="rId9"/>
    <p:sldId id="277" r:id="rId10"/>
    <p:sldId id="304" r:id="rId11"/>
    <p:sldId id="276" r:id="rId12"/>
    <p:sldId id="305" r:id="rId13"/>
    <p:sldId id="275" r:id="rId14"/>
    <p:sldId id="299" r:id="rId15"/>
    <p:sldId id="306" r:id="rId16"/>
    <p:sldId id="300" r:id="rId17"/>
    <p:sldId id="288" r:id="rId18"/>
    <p:sldId id="278" r:id="rId19"/>
    <p:sldId id="279" r:id="rId20"/>
    <p:sldId id="267"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0"/>
    <p:restoredTop sz="96327"/>
  </p:normalViewPr>
  <p:slideViewPr>
    <p:cSldViewPr snapToGrid="0">
      <p:cViewPr varScale="1">
        <p:scale>
          <a:sx n="171" d="100"/>
          <a:sy n="171" d="100"/>
        </p:scale>
        <p:origin x="464"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5135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7761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1676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1137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50020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38527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69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46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6565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7626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7634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21110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Dark 1">
  <p:cSld name="Section Header Dark 1">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extLst>
      <p:ext uri="{BB962C8B-B14F-4D97-AF65-F5344CB8AC3E}">
        <p14:creationId xmlns:p14="http://schemas.microsoft.com/office/powerpoint/2010/main" val="2832147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extLst>
      <p:ext uri="{BB962C8B-B14F-4D97-AF65-F5344CB8AC3E}">
        <p14:creationId xmlns:p14="http://schemas.microsoft.com/office/powerpoint/2010/main" val="2219661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extLst>
      <p:ext uri="{BB962C8B-B14F-4D97-AF65-F5344CB8AC3E}">
        <p14:creationId xmlns:p14="http://schemas.microsoft.com/office/powerpoint/2010/main" val="3587494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5" r:id="rId2"/>
    <p:sldLayoutId id="2147483659" r:id="rId3"/>
    <p:sldLayoutId id="2147483663" r:id="rId4"/>
    <p:sldLayoutId id="2147483665" r:id="rId5"/>
    <p:sldLayoutId id="2147483666" r:id="rId6"/>
    <p:sldLayoutId id="214748366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hyperlink" Target="https://www.openchainproject.org/news/2023/07/06/openchain-export-control-work-group-2023-07-04"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hyperlink" Target="https://www.openchainproject.org/news/2023/06/30/openchain-mini-summit-oss-na-recordin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hyperlink" Target="https://www.openchainproject.org/news/2023/06/29/automotive-wg-2023-06-14"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OpenChain-Project/Security-Assurance-Specification/issues/30"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github.com/OpenChain-Project/Security-Assurance-Specification/issues/31"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OpenChain-Project/Security-Assurance-Specification/issues/30"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github.com/OpenChain-Project/Security-Assurance-Specification/issues/31"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OpenChain-Project/License-Compliance-Specification/blob/master/2.1/en/openchainspec-2.1.md"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github.com/OpenChain-Project/Security-Assurance-Specification/blob/main/Security-Assurance-Specification/1.1/en/openchain-security-specification-1.1.md"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OpenChain-Project/License-Compliance-Specification/blob/master/Official/en/3.0/openchain-license-compliance-3.0.md"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github.com/OpenChain-Project/Security-Assurance-Specification/blob/main/Security-Assurance-Specification/2.0/en/openchain-security-specification-2.0.md"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openchainproject.org/checklist-iso-dis-18974"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openchainproject.org/get-starte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hyperlink" Target="https://www.openchainproject.org/news/2023/06/27/xfusio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openchainproject.org/featured/2023/07/05/line-iso-iec-5230"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openchainproject.org/news/2023/06/30/openchain-legal-work-group-2023-06-29-overview-and-recordi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Monthly Meeting</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2023-07-11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Export Control Work Group Requests Help</a:t>
            </a:r>
            <a:endParaRPr dirty="0"/>
          </a:p>
        </p:txBody>
      </p:sp>
      <p:sp>
        <p:nvSpPr>
          <p:cNvPr id="158" name="Google Shape;158;p25"/>
          <p:cNvSpPr txBox="1">
            <a:spLocks noGrp="1"/>
          </p:cNvSpPr>
          <p:nvPr>
            <p:ph type="body" idx="1"/>
          </p:nvPr>
        </p:nvSpPr>
        <p:spPr>
          <a:xfrm>
            <a:off x="280350" y="2368550"/>
            <a:ext cx="4291650" cy="607800"/>
          </a:xfrm>
          <a:prstGeom prst="rect">
            <a:avLst/>
          </a:prstGeom>
        </p:spPr>
        <p:txBody>
          <a:bodyPr spcFirstLastPara="1" wrap="square" lIns="91425" tIns="91425" rIns="91425" bIns="91425" anchor="t" anchorCtr="0">
            <a:noAutofit/>
          </a:bodyPr>
          <a:lstStyle/>
          <a:p>
            <a:pPr marL="0" indent="0">
              <a:spcAft>
                <a:spcPts val="1200"/>
              </a:spcAft>
              <a:buNone/>
            </a:pPr>
            <a:r>
              <a:rPr lang="en-US" dirty="0">
                <a:hlinkClick r:id="rId3"/>
              </a:rPr>
              <a:t>https://www.openchainproject.org/news/2023/07/06/openchain-export-control-work-group-2023-07-04</a:t>
            </a:r>
            <a:r>
              <a:rPr lang="en-US" dirty="0"/>
              <a:t> </a:t>
            </a:r>
          </a:p>
        </p:txBody>
      </p:sp>
      <p:pic>
        <p:nvPicPr>
          <p:cNvPr id="4" name="Picture 3">
            <a:extLst>
              <a:ext uri="{FF2B5EF4-FFF2-40B4-BE49-F238E27FC236}">
                <a16:creationId xmlns:a16="http://schemas.microsoft.com/office/drawing/2014/main" id="{2AC894E4-C22B-1158-776B-838DE74FC08E}"/>
              </a:ext>
            </a:extLst>
          </p:cNvPr>
          <p:cNvPicPr>
            <a:picLocks noChangeAspect="1"/>
          </p:cNvPicPr>
          <p:nvPr/>
        </p:nvPicPr>
        <p:blipFill>
          <a:blip r:embed="rId4"/>
          <a:stretch>
            <a:fillRect/>
          </a:stretch>
        </p:blipFill>
        <p:spPr>
          <a:xfrm>
            <a:off x="4518911" y="1384372"/>
            <a:ext cx="4625089" cy="334277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863003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Mini-Summit @ OSS NA – Recordings</a:t>
            </a:r>
          </a:p>
        </p:txBody>
      </p:sp>
      <p:sp>
        <p:nvSpPr>
          <p:cNvPr id="158" name="Google Shape;158;p25"/>
          <p:cNvSpPr txBox="1">
            <a:spLocks noGrp="1"/>
          </p:cNvSpPr>
          <p:nvPr>
            <p:ph type="body" idx="1"/>
          </p:nvPr>
        </p:nvSpPr>
        <p:spPr>
          <a:xfrm>
            <a:off x="280350" y="2469554"/>
            <a:ext cx="4291650" cy="607800"/>
          </a:xfrm>
          <a:prstGeom prst="rect">
            <a:avLst/>
          </a:prstGeom>
        </p:spPr>
        <p:txBody>
          <a:bodyPr spcFirstLastPara="1" wrap="square" lIns="91425" tIns="91425" rIns="91425" bIns="91425" anchor="t" anchorCtr="0">
            <a:noAutofit/>
          </a:bodyPr>
          <a:lstStyle/>
          <a:p>
            <a:pPr marL="0" indent="0">
              <a:spcAft>
                <a:spcPts val="1200"/>
              </a:spcAft>
              <a:buNone/>
            </a:pPr>
            <a:r>
              <a:rPr lang="en-US" dirty="0">
                <a:hlinkClick r:id="rId3"/>
              </a:rPr>
              <a:t>https://www.openchainproject.org/news/2023/06/30/openchain-mini-summit-oss-na-recording</a:t>
            </a:r>
            <a:r>
              <a:rPr lang="en-US" dirty="0"/>
              <a:t> </a:t>
            </a:r>
          </a:p>
        </p:txBody>
      </p:sp>
      <p:pic>
        <p:nvPicPr>
          <p:cNvPr id="4" name="Picture 3" descr="A screenshot of a web page&#10;&#10;Description automatically generated">
            <a:extLst>
              <a:ext uri="{FF2B5EF4-FFF2-40B4-BE49-F238E27FC236}">
                <a16:creationId xmlns:a16="http://schemas.microsoft.com/office/drawing/2014/main" id="{26C90D1B-35EC-2AB0-AE12-29C115F821B7}"/>
              </a:ext>
            </a:extLst>
          </p:cNvPr>
          <p:cNvPicPr>
            <a:picLocks noChangeAspect="1"/>
          </p:cNvPicPr>
          <p:nvPr/>
        </p:nvPicPr>
        <p:blipFill>
          <a:blip r:embed="rId4"/>
          <a:stretch>
            <a:fillRect/>
          </a:stretch>
        </p:blipFill>
        <p:spPr>
          <a:xfrm>
            <a:off x="4445000" y="1206500"/>
            <a:ext cx="4572000" cy="374170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681672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Automotive Work Group – Major Meeting</a:t>
            </a:r>
            <a:endParaRPr dirty="0"/>
          </a:p>
        </p:txBody>
      </p:sp>
      <p:sp>
        <p:nvSpPr>
          <p:cNvPr id="158" name="Google Shape;158;p25"/>
          <p:cNvSpPr txBox="1">
            <a:spLocks noGrp="1"/>
          </p:cNvSpPr>
          <p:nvPr>
            <p:ph type="body" idx="1"/>
          </p:nvPr>
        </p:nvSpPr>
        <p:spPr>
          <a:xfrm>
            <a:off x="212975" y="2299599"/>
            <a:ext cx="4291650" cy="607800"/>
          </a:xfrm>
          <a:prstGeom prst="rect">
            <a:avLst/>
          </a:prstGeom>
        </p:spPr>
        <p:txBody>
          <a:bodyPr spcFirstLastPara="1" wrap="square" lIns="91425" tIns="91425" rIns="91425" bIns="91425" anchor="t" anchorCtr="0">
            <a:noAutofit/>
          </a:bodyPr>
          <a:lstStyle/>
          <a:p>
            <a:pPr marL="0" indent="0">
              <a:spcAft>
                <a:spcPts val="1200"/>
              </a:spcAft>
              <a:buNone/>
            </a:pPr>
            <a:r>
              <a:rPr lang="en-US" dirty="0">
                <a:hlinkClick r:id="rId3"/>
              </a:rPr>
              <a:t>https://www.openchainproject.org/news/2023/06/29/automotive-wg-2023-06-14</a:t>
            </a:r>
            <a:r>
              <a:rPr lang="en-US" dirty="0"/>
              <a:t> </a:t>
            </a:r>
          </a:p>
        </p:txBody>
      </p:sp>
      <p:pic>
        <p:nvPicPr>
          <p:cNvPr id="3" name="Picture 2" descr="A screenshot of a web page&#10;&#10;Description automatically generated">
            <a:extLst>
              <a:ext uri="{FF2B5EF4-FFF2-40B4-BE49-F238E27FC236}">
                <a16:creationId xmlns:a16="http://schemas.microsoft.com/office/drawing/2014/main" id="{679A2F55-2992-036C-81BE-E0A40FA7F6CF}"/>
              </a:ext>
            </a:extLst>
          </p:cNvPr>
          <p:cNvPicPr>
            <a:picLocks noChangeAspect="1"/>
          </p:cNvPicPr>
          <p:nvPr/>
        </p:nvPicPr>
        <p:blipFill>
          <a:blip r:embed="rId4"/>
          <a:stretch>
            <a:fillRect/>
          </a:stretch>
        </p:blipFill>
        <p:spPr>
          <a:xfrm>
            <a:off x="4504625" y="1372515"/>
            <a:ext cx="4639375" cy="300626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717001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standards and core material</a:t>
            </a:r>
            <a:endParaRPr dirty="0"/>
          </a:p>
        </p:txBody>
      </p:sp>
    </p:spTree>
    <p:extLst>
      <p:ext uri="{BB962C8B-B14F-4D97-AF65-F5344CB8AC3E}">
        <p14:creationId xmlns:p14="http://schemas.microsoft.com/office/powerpoint/2010/main" val="415717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What We Covered Last Call</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Autofit/>
          </a:bodyPr>
          <a:lstStyle/>
          <a:p>
            <a:pPr marL="0" indent="0">
              <a:spcAft>
                <a:spcPts val="1200"/>
              </a:spcAft>
              <a:buNone/>
            </a:pPr>
            <a:r>
              <a:rPr lang="en-US" sz="1400" b="1" dirty="0">
                <a:latin typeface="+mn-lt"/>
              </a:rPr>
              <a:t>Security Specification:</a:t>
            </a:r>
          </a:p>
          <a:p>
            <a:pPr fontAlgn="base"/>
            <a:r>
              <a:rPr lang="en-US" sz="1400" b="0" i="0" dirty="0">
                <a:solidFill>
                  <a:srgbClr val="252525"/>
                </a:solidFill>
                <a:effectLst/>
                <a:latin typeface="Roboto" panose="02000000000000000000" pitchFamily="2" charset="0"/>
              </a:rPr>
              <a:t>Align “Terms and Definitions” in Section 2 with Licensing Spec 3.0:</a:t>
            </a:r>
            <a:br>
              <a:rPr lang="en-US" sz="1400" b="0" i="0" dirty="0">
                <a:solidFill>
                  <a:srgbClr val="252525"/>
                </a:solidFill>
                <a:effectLst/>
                <a:latin typeface="Roboto" panose="02000000000000000000" pitchFamily="2" charset="0"/>
              </a:rPr>
            </a:br>
            <a:r>
              <a:rPr lang="en-US" sz="1400" b="0" i="0" u="none" strike="noStrike" dirty="0">
                <a:solidFill>
                  <a:srgbClr val="00AEBC"/>
                </a:solidFill>
                <a:effectLst/>
                <a:latin typeface="Roboto" panose="02000000000000000000" pitchFamily="2" charset="0"/>
                <a:hlinkClick r:id="rId3"/>
              </a:rPr>
              <a:t>https://github.com/OpenChain-Project/Security-Assurance-Specification/issues/30</a:t>
            </a:r>
            <a:endParaRPr lang="en-US" sz="1400" b="0" i="0" dirty="0">
              <a:solidFill>
                <a:srgbClr val="252525"/>
              </a:solidFill>
              <a:effectLst/>
              <a:latin typeface="Roboto" panose="02000000000000000000" pitchFamily="2" charset="0"/>
            </a:endParaRPr>
          </a:p>
          <a:p>
            <a:pPr fontAlgn="base"/>
            <a:r>
              <a:rPr lang="en-US" sz="1400" b="0" i="0" dirty="0">
                <a:solidFill>
                  <a:srgbClr val="252525"/>
                </a:solidFill>
                <a:effectLst/>
                <a:latin typeface="Roboto" panose="02000000000000000000" pitchFamily="2" charset="0"/>
              </a:rPr>
              <a:t>Adjust SBOM definition to align with Licensing Spec 3.0:</a:t>
            </a:r>
            <a:br>
              <a:rPr lang="en-US" sz="1400" b="0" i="0" dirty="0">
                <a:solidFill>
                  <a:srgbClr val="252525"/>
                </a:solidFill>
                <a:effectLst/>
                <a:latin typeface="Roboto" panose="02000000000000000000" pitchFamily="2" charset="0"/>
              </a:rPr>
            </a:br>
            <a:r>
              <a:rPr lang="en-US" sz="1400" b="0" i="0" u="none" strike="noStrike" dirty="0">
                <a:solidFill>
                  <a:srgbClr val="00AEBC"/>
                </a:solidFill>
                <a:effectLst/>
                <a:latin typeface="Roboto" panose="02000000000000000000" pitchFamily="2" charset="0"/>
                <a:hlinkClick r:id="rId4"/>
              </a:rPr>
              <a:t>https://github.com/OpenChain-Project/Security-Assurance-Specification/issues/31</a:t>
            </a:r>
            <a:endParaRPr lang="en-US" sz="1400" b="0" i="0" u="none" strike="noStrike" dirty="0">
              <a:solidFill>
                <a:srgbClr val="00AEBC"/>
              </a:solidFill>
              <a:effectLst/>
              <a:latin typeface="Roboto" panose="02000000000000000000" pitchFamily="2" charset="0"/>
            </a:endParaRPr>
          </a:p>
          <a:p>
            <a:pPr marL="114300" indent="0" fontAlgn="base">
              <a:buNone/>
            </a:pPr>
            <a:endParaRPr lang="en-US" sz="1400" b="0" i="0" dirty="0">
              <a:solidFill>
                <a:srgbClr val="252525"/>
              </a:solidFill>
              <a:effectLst/>
              <a:latin typeface="Roboto" panose="02000000000000000000" pitchFamily="2" charset="0"/>
            </a:endParaRPr>
          </a:p>
          <a:p>
            <a:pPr fontAlgn="base"/>
            <a:r>
              <a:rPr lang="en-US" sz="1400" b="0" i="0" dirty="0">
                <a:solidFill>
                  <a:srgbClr val="252525"/>
                </a:solidFill>
                <a:effectLst/>
                <a:latin typeface="Roboto" panose="02000000000000000000" pitchFamily="2" charset="0"/>
              </a:rPr>
              <a:t>Our outcome was (a) alignment with Licensing Spec 3.0 but (b) several suggestions for improvement.</a:t>
            </a:r>
          </a:p>
          <a:p>
            <a:pPr marL="114300" indent="0">
              <a:buNone/>
            </a:pPr>
            <a:r>
              <a:rPr lang="en-US" sz="1400" b="0" i="0" u="none" strike="noStrike" dirty="0">
                <a:solidFill>
                  <a:srgbClr val="FFFFFF"/>
                </a:solidFill>
                <a:effectLst/>
                <a:latin typeface="Arial" panose="020B0604020202020204" pitchFamily="34" charset="0"/>
              </a:rPr>
              <a:t>com/OpenChain-Project/License-Compliance-Specification/issues/35</a:t>
            </a:r>
            <a:endParaRPr lang="en-US" sz="1400" b="0" i="0" dirty="0">
              <a:effectLst/>
              <a:latin typeface="+mn-lt"/>
            </a:endParaRPr>
          </a:p>
        </p:txBody>
      </p:sp>
    </p:spTree>
    <p:extLst>
      <p:ext uri="{BB962C8B-B14F-4D97-AF65-F5344CB8AC3E}">
        <p14:creationId xmlns:p14="http://schemas.microsoft.com/office/powerpoint/2010/main" val="3254544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What Is Scheduled For Today</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Autofit/>
          </a:bodyPr>
          <a:lstStyle/>
          <a:p>
            <a:pPr marL="0" indent="0">
              <a:spcAft>
                <a:spcPts val="1200"/>
              </a:spcAft>
              <a:buNone/>
            </a:pPr>
            <a:r>
              <a:rPr lang="en-US" sz="1400" b="1" dirty="0">
                <a:latin typeface="+mn-lt"/>
              </a:rPr>
              <a:t>Licensing Specification:</a:t>
            </a:r>
          </a:p>
          <a:p>
            <a:pPr fontAlgn="base"/>
            <a:r>
              <a:rPr lang="en-US" sz="1400" b="0" i="0" dirty="0">
                <a:solidFill>
                  <a:srgbClr val="252525"/>
                </a:solidFill>
                <a:effectLst/>
                <a:latin typeface="Roboto" panose="02000000000000000000" pitchFamily="2" charset="0"/>
              </a:rPr>
              <a:t>Review “Terms and Definitions” via open issue in Security Spec 2.0:</a:t>
            </a:r>
            <a:br>
              <a:rPr lang="en-US" sz="1400" b="0" i="0" dirty="0">
                <a:solidFill>
                  <a:srgbClr val="252525"/>
                </a:solidFill>
                <a:effectLst/>
                <a:latin typeface="Roboto" panose="02000000000000000000" pitchFamily="2" charset="0"/>
              </a:rPr>
            </a:br>
            <a:r>
              <a:rPr lang="en-US" sz="1400" b="0" i="0" u="none" strike="noStrike" dirty="0">
                <a:solidFill>
                  <a:srgbClr val="00AEBC"/>
                </a:solidFill>
                <a:effectLst/>
                <a:latin typeface="Roboto" panose="02000000000000000000" pitchFamily="2" charset="0"/>
                <a:hlinkClick r:id="rId3"/>
              </a:rPr>
              <a:t>https://github.com/OpenChain-Project/Security-Assurance-Specification/issues/30</a:t>
            </a:r>
            <a:br>
              <a:rPr lang="en-US" sz="1400" u="none" strike="noStrike" dirty="0">
                <a:solidFill>
                  <a:srgbClr val="00AEBC"/>
                </a:solidFill>
                <a:latin typeface="Roboto" panose="02000000000000000000" pitchFamily="2" charset="0"/>
              </a:rPr>
            </a:br>
            <a:r>
              <a:rPr lang="en-US" sz="1400" u="none" strike="noStrike" dirty="0">
                <a:solidFill>
                  <a:srgbClr val="00AEBC"/>
                </a:solidFill>
                <a:latin typeface="Roboto" panose="02000000000000000000" pitchFamily="2" charset="0"/>
              </a:rPr>
              <a:t>“</a:t>
            </a:r>
            <a:r>
              <a:rPr lang="en-US" sz="1400" b="0" i="0" dirty="0">
                <a:solidFill>
                  <a:srgbClr val="252525"/>
                </a:solidFill>
                <a:effectLst/>
                <a:latin typeface="Roboto" panose="02000000000000000000" pitchFamily="2" charset="0"/>
              </a:rPr>
              <a:t>clarity suggestion at the beginning by Singing and potential flag to check for ISO vs IETF language conflicts by Ninjouji San.”</a:t>
            </a:r>
          </a:p>
          <a:p>
            <a:pPr fontAlgn="base"/>
            <a:r>
              <a:rPr lang="en-US" sz="1400" b="0" i="0" dirty="0">
                <a:solidFill>
                  <a:srgbClr val="252525"/>
                </a:solidFill>
                <a:effectLst/>
                <a:latin typeface="Roboto" panose="02000000000000000000" pitchFamily="2" charset="0"/>
              </a:rPr>
              <a:t>Improve SBOM definition via open issue in Security Spec 2.0:</a:t>
            </a:r>
            <a:br>
              <a:rPr lang="en-US" sz="1400" b="0" i="0" dirty="0">
                <a:solidFill>
                  <a:srgbClr val="252525"/>
                </a:solidFill>
                <a:effectLst/>
                <a:latin typeface="Roboto" panose="02000000000000000000" pitchFamily="2" charset="0"/>
              </a:rPr>
            </a:br>
            <a:r>
              <a:rPr lang="en-US" sz="1400" b="0" i="0" u="none" strike="noStrike" dirty="0">
                <a:solidFill>
                  <a:srgbClr val="00AEBC"/>
                </a:solidFill>
                <a:effectLst/>
                <a:latin typeface="Roboto" panose="02000000000000000000" pitchFamily="2" charset="0"/>
                <a:hlinkClick r:id="rId4"/>
              </a:rPr>
              <a:t>https://github.com/OpenChain-Project/Security-Assurance-Specification/issues/31</a:t>
            </a:r>
            <a:br>
              <a:rPr lang="en-US" sz="1400" dirty="0">
                <a:solidFill>
                  <a:srgbClr val="00AEBC"/>
                </a:solidFill>
                <a:latin typeface="Roboto" panose="02000000000000000000" pitchFamily="2" charset="0"/>
              </a:rPr>
            </a:br>
            <a:r>
              <a:rPr lang="en-US" sz="1100" b="0" i="0" u="none" strike="noStrike" dirty="0">
                <a:solidFill>
                  <a:schemeClr val="tx1"/>
                </a:solidFill>
                <a:effectLst/>
                <a:latin typeface="Roboto" panose="02000000000000000000" pitchFamily="2" charset="0"/>
              </a:rPr>
              <a:t>"a “Software Bill of Materials” (SBOM) is a inventory for software, a list of ingredients that make up software components. An example is the (Software Package Data Exchange) SPDX specification created by the Linux Foundation's SPDX Project to exchange bill of materials for a given software package (see </a:t>
            </a:r>
            <a:r>
              <a:rPr lang="en-US" sz="1100" b="0" i="0" u="none" strike="noStrike" dirty="0" err="1">
                <a:solidFill>
                  <a:schemeClr val="tx1"/>
                </a:solidFill>
                <a:effectLst/>
                <a:latin typeface="Roboto" panose="02000000000000000000" pitchFamily="2" charset="0"/>
              </a:rPr>
              <a:t>spdx.org</a:t>
            </a:r>
            <a:r>
              <a:rPr lang="en-US" sz="1100" b="0" i="0" u="none" strike="noStrike" dirty="0">
                <a:solidFill>
                  <a:schemeClr val="tx1"/>
                </a:solidFill>
                <a:effectLst/>
                <a:latin typeface="Roboto" panose="02000000000000000000" pitchFamily="2" charset="0"/>
              </a:rPr>
              <a:t>). This includes various options for different use-cases or minimal SBOMs through the SPDX Lite profile. Regardless of the SBOM specification used, it could usefully include name, version, origin, license, copyright and Known Vulnerabilities in a manner useful to third parties."</a:t>
            </a:r>
          </a:p>
        </p:txBody>
      </p:sp>
      <p:sp>
        <p:nvSpPr>
          <p:cNvPr id="2" name="Google Shape;157;p25">
            <a:extLst>
              <a:ext uri="{FF2B5EF4-FFF2-40B4-BE49-F238E27FC236}">
                <a16:creationId xmlns:a16="http://schemas.microsoft.com/office/drawing/2014/main" id="{FC06CB47-77D4-61A9-DD2E-1B6BCF4755BA}"/>
              </a:ext>
            </a:extLst>
          </p:cNvPr>
          <p:cNvSpPr txBox="1">
            <a:spLocks/>
          </p:cNvSpPr>
          <p:nvPr/>
        </p:nvSpPr>
        <p:spPr>
          <a:xfrm>
            <a:off x="1627811" y="4351209"/>
            <a:ext cx="5888378" cy="508482"/>
          </a:xfrm>
          <a:prstGeom prst="rect">
            <a:avLst/>
          </a:prstGeom>
          <a:noFill/>
          <a:ln>
            <a:noFill/>
          </a:ln>
        </p:spPr>
        <p:txBody>
          <a:bodyPr spcFirstLastPara="1" wrap="square" lIns="91425" tIns="91425" rIns="91425" bIns="91425" anchor="t" anchorCtr="0">
            <a:normAutofit fontScale="8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Slab Light"/>
              <a:buNone/>
              <a:defRPr sz="3000" b="0" i="0" u="none" strike="noStrike" cap="none">
                <a:solidFill>
                  <a:schemeClr val="dk1"/>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ctr"/>
            <a:r>
              <a:rPr lang="en-US" sz="1600" b="1" dirty="0">
                <a:solidFill>
                  <a:srgbClr val="FF0000"/>
                </a:solidFill>
              </a:rPr>
              <a:t>Check the next two slides for the current </a:t>
            </a:r>
            <a:br>
              <a:rPr lang="en-US" sz="1600" b="1" dirty="0">
                <a:solidFill>
                  <a:srgbClr val="FF0000"/>
                </a:solidFill>
              </a:rPr>
            </a:br>
            <a:r>
              <a:rPr lang="en-US" sz="1600" b="1" dirty="0">
                <a:solidFill>
                  <a:srgbClr val="FF0000"/>
                </a:solidFill>
              </a:rPr>
              <a:t>and future draft standards</a:t>
            </a:r>
          </a:p>
        </p:txBody>
      </p:sp>
    </p:spTree>
    <p:extLst>
      <p:ext uri="{BB962C8B-B14F-4D97-AF65-F5344CB8AC3E}">
        <p14:creationId xmlns:p14="http://schemas.microsoft.com/office/powerpoint/2010/main" val="3043467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Current Published Versions of the Standards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1400" b="1" dirty="0">
                <a:latin typeface="+mn-lt"/>
              </a:rPr>
              <a:t>Licensing Specification (CURRENT VERSION, 2</a:t>
            </a:r>
            <a:r>
              <a:rPr lang="en-US" sz="1400" b="1" baseline="30000" dirty="0">
                <a:latin typeface="+mn-lt"/>
              </a:rPr>
              <a:t>nd</a:t>
            </a:r>
            <a:r>
              <a:rPr lang="en-US" sz="1400" b="1" dirty="0">
                <a:latin typeface="+mn-lt"/>
              </a:rPr>
              <a:t> Generation):</a:t>
            </a:r>
          </a:p>
          <a:p>
            <a:pPr marL="0" lvl="0" indent="0" algn="l" rtl="0">
              <a:spcBef>
                <a:spcPts val="0"/>
              </a:spcBef>
              <a:spcAft>
                <a:spcPts val="1200"/>
              </a:spcAft>
              <a:buNone/>
            </a:pPr>
            <a:r>
              <a:rPr lang="en-US" sz="1400" dirty="0">
                <a:latin typeface="+mn-lt"/>
                <a:hlinkClick r:id="rId3"/>
              </a:rPr>
              <a:t>https://github.com/OpenChain-Project/License-Compliance-Specification/blob/master/2.1/en/openchainspec-2.1.md</a:t>
            </a:r>
            <a:r>
              <a:rPr lang="en-US" sz="1400" dirty="0">
                <a:latin typeface="+mn-lt"/>
              </a:rPr>
              <a:t> </a:t>
            </a:r>
          </a:p>
          <a:p>
            <a:pPr marL="0" lvl="0" indent="0" algn="l" rtl="0">
              <a:spcBef>
                <a:spcPts val="0"/>
              </a:spcBef>
              <a:spcAft>
                <a:spcPts val="1200"/>
              </a:spcAft>
              <a:buNone/>
            </a:pPr>
            <a:r>
              <a:rPr lang="en-US" sz="1400" b="1" dirty="0">
                <a:latin typeface="+mn-lt"/>
              </a:rPr>
              <a:t>Security Specification (CURRENT VERSION, 1</a:t>
            </a:r>
            <a:r>
              <a:rPr lang="en-US" sz="1400" b="1" baseline="30000" dirty="0">
                <a:latin typeface="+mn-lt"/>
              </a:rPr>
              <a:t>st</a:t>
            </a:r>
            <a:r>
              <a:rPr lang="en-US" sz="1400" b="1" dirty="0">
                <a:latin typeface="+mn-lt"/>
              </a:rPr>
              <a:t> Generation):</a:t>
            </a:r>
          </a:p>
          <a:p>
            <a:pPr marL="0" lvl="0" indent="0" algn="l" rtl="0">
              <a:spcBef>
                <a:spcPts val="0"/>
              </a:spcBef>
              <a:spcAft>
                <a:spcPts val="1200"/>
              </a:spcAft>
              <a:buNone/>
            </a:pPr>
            <a:r>
              <a:rPr lang="en-US" sz="1400" dirty="0">
                <a:latin typeface="+mn-lt"/>
                <a:hlinkClick r:id="rId4"/>
              </a:rPr>
              <a:t>https://github.com/OpenChain-Project/Security-Assurance-Specification/blob/main/Security-Assurance-Specification/1.1/en/openchain-security-specification-1.1.md</a:t>
            </a:r>
            <a:r>
              <a:rPr lang="en-US" sz="1400" dirty="0">
                <a:latin typeface="+mn-lt"/>
              </a:rPr>
              <a:t> </a:t>
            </a:r>
          </a:p>
        </p:txBody>
      </p:sp>
      <p:sp>
        <p:nvSpPr>
          <p:cNvPr id="2" name="Google Shape;157;p25">
            <a:extLst>
              <a:ext uri="{FF2B5EF4-FFF2-40B4-BE49-F238E27FC236}">
                <a16:creationId xmlns:a16="http://schemas.microsoft.com/office/drawing/2014/main" id="{CCBBB771-6719-FEB1-F6E5-454C4588443C}"/>
              </a:ext>
            </a:extLst>
          </p:cNvPr>
          <p:cNvSpPr txBox="1">
            <a:spLocks/>
          </p:cNvSpPr>
          <p:nvPr/>
        </p:nvSpPr>
        <p:spPr>
          <a:xfrm>
            <a:off x="311700" y="4246300"/>
            <a:ext cx="8520600" cy="607800"/>
          </a:xfrm>
          <a:prstGeom prst="rect">
            <a:avLst/>
          </a:prstGeom>
          <a:noFill/>
          <a:ln>
            <a:noFill/>
          </a:ln>
        </p:spPr>
        <p:txBody>
          <a:bodyPr spcFirstLastPara="1" wrap="square" lIns="91425" tIns="91425" rIns="91425" bIns="91425" anchor="t" anchorCtr="0">
            <a:normAutofit fontScale="90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Slab Light"/>
              <a:buNone/>
              <a:defRPr sz="3000" b="0" i="0" u="none" strike="noStrike" cap="none">
                <a:solidFill>
                  <a:schemeClr val="dk1"/>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ctr"/>
            <a:r>
              <a:rPr lang="en-US" sz="1600" b="1" dirty="0">
                <a:solidFill>
                  <a:srgbClr val="FF0000"/>
                </a:solidFill>
              </a:rPr>
              <a:t>These are the current published versions of the standards</a:t>
            </a:r>
            <a:br>
              <a:rPr lang="en-US" sz="1600" b="1" dirty="0">
                <a:solidFill>
                  <a:srgbClr val="FF0000"/>
                </a:solidFill>
              </a:rPr>
            </a:br>
            <a:r>
              <a:rPr lang="en-US" sz="1600" b="1" dirty="0">
                <a:solidFill>
                  <a:srgbClr val="FF0000"/>
                </a:solidFill>
              </a:rPr>
              <a:t>The drafts we are editing are on the next slide</a:t>
            </a:r>
          </a:p>
        </p:txBody>
      </p:sp>
    </p:spTree>
    <p:extLst>
      <p:ext uri="{BB962C8B-B14F-4D97-AF65-F5344CB8AC3E}">
        <p14:creationId xmlns:p14="http://schemas.microsoft.com/office/powerpoint/2010/main" val="3430341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Draft Future Versions of the Standards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1400" b="1" dirty="0">
                <a:latin typeface="+mn-lt"/>
              </a:rPr>
              <a:t>Licensing Specification (3</a:t>
            </a:r>
            <a:r>
              <a:rPr lang="en-US" sz="1400" b="1" baseline="30000" dirty="0">
                <a:latin typeface="+mn-lt"/>
              </a:rPr>
              <a:t>rd</a:t>
            </a:r>
            <a:r>
              <a:rPr lang="en-US" sz="1400" b="1" dirty="0">
                <a:latin typeface="+mn-lt"/>
              </a:rPr>
              <a:t> Generation Draft):</a:t>
            </a:r>
          </a:p>
          <a:p>
            <a:pPr marL="0" lvl="0" indent="0" algn="l" rtl="0">
              <a:spcBef>
                <a:spcPts val="0"/>
              </a:spcBef>
              <a:spcAft>
                <a:spcPts val="1200"/>
              </a:spcAft>
              <a:buNone/>
            </a:pPr>
            <a:r>
              <a:rPr lang="en-US" sz="1400" b="0" i="0" dirty="0">
                <a:effectLst/>
                <a:latin typeface="+mn-lt"/>
                <a:hlinkClick r:id="rId3"/>
              </a:rPr>
              <a:t>https://github.com/OpenChain-Project/License-Compliance-Specification/blob/master/Official/en/3.0/openchain-license-compliance-3.0.md</a:t>
            </a:r>
            <a:endParaRPr lang="en-US" sz="1400" b="1" dirty="0">
              <a:latin typeface="+mn-lt"/>
            </a:endParaRPr>
          </a:p>
          <a:p>
            <a:pPr marL="0" lvl="0" indent="0" algn="l" rtl="0">
              <a:spcBef>
                <a:spcPts val="0"/>
              </a:spcBef>
              <a:spcAft>
                <a:spcPts val="1200"/>
              </a:spcAft>
              <a:buNone/>
            </a:pPr>
            <a:r>
              <a:rPr lang="en-US" sz="1400" b="1" dirty="0">
                <a:latin typeface="+mn-lt"/>
              </a:rPr>
              <a:t>Security Specification (2</a:t>
            </a:r>
            <a:r>
              <a:rPr lang="en-US" sz="1400" b="1" baseline="30000" dirty="0">
                <a:latin typeface="+mn-lt"/>
              </a:rPr>
              <a:t>nd</a:t>
            </a:r>
            <a:r>
              <a:rPr lang="en-US" sz="1400" b="1" dirty="0">
                <a:latin typeface="+mn-lt"/>
              </a:rPr>
              <a:t> Generation Draft):</a:t>
            </a:r>
          </a:p>
          <a:p>
            <a:pPr marL="0" lvl="0" indent="0" algn="l" rtl="0">
              <a:spcBef>
                <a:spcPts val="0"/>
              </a:spcBef>
              <a:spcAft>
                <a:spcPts val="1200"/>
              </a:spcAft>
              <a:buNone/>
            </a:pPr>
            <a:r>
              <a:rPr lang="en-US" sz="1400" b="0" i="0" dirty="0">
                <a:effectLst/>
                <a:latin typeface="+mn-lt"/>
                <a:hlinkClick r:id="rId4"/>
              </a:rPr>
              <a:t>https://github.com/OpenChain-Project/Security-Assurance-Specification/blob/main/Security-Assurance-Specification/2.0/en/openchain-security-specification-2.0.md</a:t>
            </a:r>
            <a:endParaRPr lang="en-US" sz="1400" b="1" dirty="0">
              <a:latin typeface="+mn-lt"/>
            </a:endParaRPr>
          </a:p>
        </p:txBody>
      </p:sp>
      <p:sp>
        <p:nvSpPr>
          <p:cNvPr id="2" name="Google Shape;157;p25">
            <a:extLst>
              <a:ext uri="{FF2B5EF4-FFF2-40B4-BE49-F238E27FC236}">
                <a16:creationId xmlns:a16="http://schemas.microsoft.com/office/drawing/2014/main" id="{458E4D0D-B107-CBA6-861C-9238DEBD710D}"/>
              </a:ext>
            </a:extLst>
          </p:cNvPr>
          <p:cNvSpPr txBox="1">
            <a:spLocks/>
          </p:cNvSpPr>
          <p:nvPr/>
        </p:nvSpPr>
        <p:spPr>
          <a:xfrm>
            <a:off x="311700" y="4246300"/>
            <a:ext cx="8520600" cy="6078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Slab Light"/>
              <a:buNone/>
              <a:defRPr sz="3000" b="0" i="0" u="none" strike="noStrike" cap="none">
                <a:solidFill>
                  <a:schemeClr val="dk1"/>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ctr"/>
            <a:r>
              <a:rPr lang="en-US" sz="1600" b="1" dirty="0">
                <a:solidFill>
                  <a:srgbClr val="FF0000"/>
                </a:solidFill>
              </a:rPr>
              <a:t>Here are the drafts we are editing</a:t>
            </a:r>
          </a:p>
        </p:txBody>
      </p:sp>
    </p:spTree>
    <p:extLst>
      <p:ext uri="{BB962C8B-B14F-4D97-AF65-F5344CB8AC3E}">
        <p14:creationId xmlns:p14="http://schemas.microsoft.com/office/powerpoint/2010/main" val="3946190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Regular 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buSzPct val="100000"/>
              <a:buFont typeface="Arial" panose="020B0604020202020204" pitchFamily="34" charset="0"/>
              <a:buChar char="•"/>
            </a:pPr>
            <a:r>
              <a:rPr lang="en-US" dirty="0"/>
              <a:t>News</a:t>
            </a:r>
          </a:p>
          <a:p>
            <a:pPr marL="285750" indent="-285750">
              <a:spcAft>
                <a:spcPts val="1200"/>
              </a:spcAft>
              <a:buSzPct val="100000"/>
              <a:buFont typeface="Arial" panose="020B0604020202020204" pitchFamily="34" charset="0"/>
              <a:buChar char="•"/>
            </a:pPr>
            <a:r>
              <a:rPr lang="en-US" dirty="0"/>
              <a:t>Work on standards and core material</a:t>
            </a:r>
          </a:p>
          <a:p>
            <a:pPr marL="285750" indent="-285750">
              <a:spcAft>
                <a:spcPts val="1200"/>
              </a:spcAft>
              <a:buSzPct val="100000"/>
              <a:buFont typeface="Arial" panose="020B0604020202020204" pitchFamily="34" charset="0"/>
              <a:buChar char="•"/>
            </a:pPr>
            <a:r>
              <a:rPr lang="en-US" dirty="0"/>
              <a:t>Any other business</a:t>
            </a:r>
          </a:p>
          <a:p>
            <a:pPr marL="285750" indent="-285750">
              <a:spcAft>
                <a:spcPts val="1200"/>
              </a:spcAft>
              <a:buSzPct val="100000"/>
              <a:buFont typeface="Arial" panose="020B0604020202020204" pitchFamily="34" charset="0"/>
              <a:buChar char="•"/>
            </a:pPr>
            <a:r>
              <a:rPr lang="en-US" dirty="0"/>
              <a:t>Close of meeting</a:t>
            </a:r>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48796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News</a:t>
            </a:r>
            <a:endParaRPr dirty="0"/>
          </a:p>
        </p:txBody>
      </p:sp>
    </p:spTree>
    <p:extLst>
      <p:ext uri="{BB962C8B-B14F-4D97-AF65-F5344CB8AC3E}">
        <p14:creationId xmlns:p14="http://schemas.microsoft.com/office/powerpoint/2010/main" val="205866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ISO/IEC DIS 18974 Passed The ISO Ballot</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pPr>
            <a:r>
              <a:rPr lang="en-US" dirty="0"/>
              <a:t>We expect it to become a formal ISO/IEC standard within 30 days</a:t>
            </a:r>
          </a:p>
          <a:p>
            <a:pPr marL="285750" indent="-285750">
              <a:spcAft>
                <a:spcPts val="1200"/>
              </a:spcAft>
            </a:pPr>
            <a:r>
              <a:rPr lang="en-US" dirty="0"/>
              <a:t>We expect it to have this ISO/IEC number: ISO/IEC 18974:2023</a:t>
            </a:r>
          </a:p>
          <a:p>
            <a:pPr marL="285750" indent="-285750">
              <a:spcAft>
                <a:spcPts val="1200"/>
              </a:spcAft>
            </a:pPr>
            <a:r>
              <a:rPr lang="en-US" dirty="0"/>
              <a:t>Conformance is ready:</a:t>
            </a:r>
            <a:br>
              <a:rPr lang="en-US" dirty="0"/>
            </a:br>
            <a:r>
              <a:rPr lang="en-US" dirty="0">
                <a:hlinkClick r:id="rId3"/>
              </a:rPr>
              <a:t>https://www.openchainproject.org/checklist-iso-dis-18974</a:t>
            </a:r>
            <a:r>
              <a:rPr lang="en-US" dirty="0"/>
              <a:t> </a:t>
            </a:r>
          </a:p>
          <a:p>
            <a:pPr marL="285750" indent="-285750">
              <a:spcAft>
                <a:spcPts val="1200"/>
              </a:spcAft>
            </a:pPr>
            <a:r>
              <a:rPr lang="en-US" dirty="0"/>
              <a:t>Companies are already adopting (LG Electronics, BlackBerry, Interneuron)</a:t>
            </a:r>
          </a:p>
          <a:p>
            <a:pPr marL="285750" indent="-285750">
              <a:spcAft>
                <a:spcPts val="1200"/>
              </a:spcAft>
            </a:pPr>
            <a:r>
              <a:rPr lang="en-US" dirty="0"/>
              <a:t>Conformance to de-facto standards (OpenChain Security Assurance 1.0, 1.1 and ISO/IEC DIS 18974 are also valid for ISO/IEC 18974.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New Conformance Checklists For All Standards</a:t>
            </a:r>
            <a:endParaRPr dirty="0"/>
          </a:p>
        </p:txBody>
      </p:sp>
      <p:sp>
        <p:nvSpPr>
          <p:cNvPr id="158" name="Google Shape;158;p25"/>
          <p:cNvSpPr txBox="1">
            <a:spLocks noGrp="1"/>
          </p:cNvSpPr>
          <p:nvPr>
            <p:ph type="body" idx="1"/>
          </p:nvPr>
        </p:nvSpPr>
        <p:spPr>
          <a:xfrm>
            <a:off x="280350" y="2571750"/>
            <a:ext cx="4291650" cy="607800"/>
          </a:xfrm>
          <a:prstGeom prst="rect">
            <a:avLst/>
          </a:prstGeom>
        </p:spPr>
        <p:txBody>
          <a:bodyPr spcFirstLastPara="1" wrap="square" lIns="91425" tIns="91425" rIns="91425" bIns="91425" anchor="t" anchorCtr="0">
            <a:noAutofit/>
          </a:bodyPr>
          <a:lstStyle/>
          <a:p>
            <a:pPr marL="0" indent="0">
              <a:spcAft>
                <a:spcPts val="1200"/>
              </a:spcAft>
              <a:buNone/>
            </a:pPr>
            <a:r>
              <a:rPr lang="en-US" dirty="0">
                <a:hlinkClick r:id="rId3"/>
              </a:rPr>
              <a:t>https://www.openchainproject.org/get-started</a:t>
            </a:r>
            <a:r>
              <a:rPr lang="en-US" dirty="0"/>
              <a:t> </a:t>
            </a:r>
          </a:p>
        </p:txBody>
      </p:sp>
      <p:pic>
        <p:nvPicPr>
          <p:cNvPr id="3" name="Picture 2" descr="A screenshot of a checklist&#10;&#10;Description automatically generated">
            <a:extLst>
              <a:ext uri="{FF2B5EF4-FFF2-40B4-BE49-F238E27FC236}">
                <a16:creationId xmlns:a16="http://schemas.microsoft.com/office/drawing/2014/main" id="{482EA944-A276-96FF-DB27-148D81955142}"/>
              </a:ext>
            </a:extLst>
          </p:cNvPr>
          <p:cNvPicPr>
            <a:picLocks noChangeAspect="1"/>
          </p:cNvPicPr>
          <p:nvPr/>
        </p:nvPicPr>
        <p:blipFill>
          <a:blip r:embed="rId4"/>
          <a:stretch>
            <a:fillRect/>
          </a:stretch>
        </p:blipFill>
        <p:spPr>
          <a:xfrm>
            <a:off x="4711148" y="1017800"/>
            <a:ext cx="4293703" cy="403486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931999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9D6F-FAD0-4DD3-5868-A1A58FC119F9}"/>
              </a:ext>
            </a:extLst>
          </p:cNvPr>
          <p:cNvSpPr>
            <a:spLocks noGrp="1"/>
          </p:cNvSpPr>
          <p:nvPr>
            <p:ph type="title"/>
          </p:nvPr>
        </p:nvSpPr>
        <p:spPr>
          <a:xfrm>
            <a:off x="311700" y="2571750"/>
            <a:ext cx="8520600" cy="1025100"/>
          </a:xfrm>
        </p:spPr>
        <p:txBody>
          <a:bodyPr>
            <a:normAutofit fontScale="90000"/>
          </a:bodyPr>
          <a:lstStyle/>
          <a:p>
            <a:r>
              <a:rPr lang="en-US" b="0" i="0" dirty="0" err="1">
                <a:solidFill>
                  <a:srgbClr val="252525"/>
                </a:solidFill>
                <a:effectLst/>
                <a:latin typeface="Roboto" panose="02000000000000000000" pitchFamily="2" charset="0"/>
              </a:rPr>
              <a:t>xFusion</a:t>
            </a:r>
            <a:r>
              <a:rPr lang="en-US" b="0" i="0" dirty="0">
                <a:solidFill>
                  <a:srgbClr val="252525"/>
                </a:solidFill>
                <a:effectLst/>
                <a:latin typeface="Roboto" panose="02000000000000000000" pitchFamily="2" charset="0"/>
              </a:rPr>
              <a:t> is the 100th organization to announce an OpenChain Conformant Program through our website</a:t>
            </a:r>
            <a:endParaRPr lang="en-US" dirty="0"/>
          </a:p>
        </p:txBody>
      </p:sp>
      <p:pic>
        <p:nvPicPr>
          <p:cNvPr id="4" name="Graphic 3">
            <a:extLst>
              <a:ext uri="{FF2B5EF4-FFF2-40B4-BE49-F238E27FC236}">
                <a16:creationId xmlns:a16="http://schemas.microsoft.com/office/drawing/2014/main" id="{837051A2-FD50-9FD6-8C37-612A8B85CAD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63511" y="1403350"/>
            <a:ext cx="6016978" cy="825500"/>
          </a:xfrm>
          <a:prstGeom prst="rect">
            <a:avLst/>
          </a:prstGeom>
        </p:spPr>
      </p:pic>
      <p:sp>
        <p:nvSpPr>
          <p:cNvPr id="7" name="Google Shape;158;p25">
            <a:extLst>
              <a:ext uri="{FF2B5EF4-FFF2-40B4-BE49-F238E27FC236}">
                <a16:creationId xmlns:a16="http://schemas.microsoft.com/office/drawing/2014/main" id="{C39AE6B8-8CE1-BF28-1381-483233AB8C83}"/>
              </a:ext>
            </a:extLst>
          </p:cNvPr>
          <p:cNvSpPr txBox="1">
            <a:spLocks/>
          </p:cNvSpPr>
          <p:nvPr/>
        </p:nvSpPr>
        <p:spPr>
          <a:xfrm>
            <a:off x="280350" y="3886200"/>
            <a:ext cx="8520600" cy="508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200"/>
              </a:spcAft>
            </a:pPr>
            <a:r>
              <a:rPr lang="en-US" dirty="0">
                <a:hlinkClick r:id="rId4"/>
              </a:rPr>
              <a:t>https://www.openchainproject.org/news/2023/06/27/xfusion</a:t>
            </a:r>
            <a:r>
              <a:rPr lang="en-US" dirty="0"/>
              <a:t> </a:t>
            </a:r>
          </a:p>
        </p:txBody>
      </p:sp>
    </p:spTree>
    <p:extLst>
      <p:ext uri="{BB962C8B-B14F-4D97-AF65-F5344CB8AC3E}">
        <p14:creationId xmlns:p14="http://schemas.microsoft.com/office/powerpoint/2010/main" val="217722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9D6F-FAD0-4DD3-5868-A1A58FC119F9}"/>
              </a:ext>
            </a:extLst>
          </p:cNvPr>
          <p:cNvSpPr>
            <a:spLocks noGrp="1"/>
          </p:cNvSpPr>
          <p:nvPr>
            <p:ph type="title"/>
          </p:nvPr>
        </p:nvSpPr>
        <p:spPr>
          <a:xfrm>
            <a:off x="311700" y="2571750"/>
            <a:ext cx="8520600" cy="1025100"/>
          </a:xfrm>
        </p:spPr>
        <p:txBody>
          <a:bodyPr>
            <a:normAutofit fontScale="90000"/>
          </a:bodyPr>
          <a:lstStyle/>
          <a:p>
            <a:pPr algn="ctr"/>
            <a:r>
              <a:rPr lang="en-US" b="0" i="0" dirty="0">
                <a:solidFill>
                  <a:srgbClr val="252525"/>
                </a:solidFill>
                <a:effectLst/>
                <a:latin typeface="Roboto" panose="02000000000000000000" pitchFamily="2" charset="0"/>
              </a:rPr>
              <a:t>LINE Announces An OpenChain ISO/IEC 5230 Program for Open Source Compliance</a:t>
            </a:r>
            <a:endParaRPr lang="en-US" dirty="0"/>
          </a:p>
        </p:txBody>
      </p:sp>
      <p:sp>
        <p:nvSpPr>
          <p:cNvPr id="7" name="Google Shape;158;p25">
            <a:extLst>
              <a:ext uri="{FF2B5EF4-FFF2-40B4-BE49-F238E27FC236}">
                <a16:creationId xmlns:a16="http://schemas.microsoft.com/office/drawing/2014/main" id="{C39AE6B8-8CE1-BF28-1381-483233AB8C83}"/>
              </a:ext>
            </a:extLst>
          </p:cNvPr>
          <p:cNvSpPr txBox="1">
            <a:spLocks/>
          </p:cNvSpPr>
          <p:nvPr/>
        </p:nvSpPr>
        <p:spPr>
          <a:xfrm>
            <a:off x="280350" y="3886200"/>
            <a:ext cx="8520600" cy="508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200"/>
              </a:spcAft>
            </a:pPr>
            <a:r>
              <a:rPr lang="en-US" dirty="0">
                <a:hlinkClick r:id="rId2"/>
              </a:rPr>
              <a:t>https://www.openchainproject.org/featured/2023/07/05/line-iso-iec-5230</a:t>
            </a:r>
            <a:r>
              <a:rPr lang="en-US" dirty="0"/>
              <a:t> </a:t>
            </a:r>
          </a:p>
        </p:txBody>
      </p:sp>
      <p:pic>
        <p:nvPicPr>
          <p:cNvPr id="5" name="Picture 4" descr="A close-up of a logo&#10;&#10;Description automatically generated">
            <a:extLst>
              <a:ext uri="{FF2B5EF4-FFF2-40B4-BE49-F238E27FC236}">
                <a16:creationId xmlns:a16="http://schemas.microsoft.com/office/drawing/2014/main" id="{72FE00D4-6EC5-65C0-B115-DF30C24D93AC}"/>
              </a:ext>
            </a:extLst>
          </p:cNvPr>
          <p:cNvPicPr>
            <a:picLocks noChangeAspect="1"/>
          </p:cNvPicPr>
          <p:nvPr/>
        </p:nvPicPr>
        <p:blipFill>
          <a:blip r:embed="rId3"/>
          <a:stretch>
            <a:fillRect/>
          </a:stretch>
        </p:blipFill>
        <p:spPr>
          <a:xfrm>
            <a:off x="727258" y="1128075"/>
            <a:ext cx="7689483" cy="1299000"/>
          </a:xfrm>
          <a:prstGeom prst="rect">
            <a:avLst/>
          </a:prstGeom>
        </p:spPr>
      </p:pic>
    </p:spTree>
    <p:extLst>
      <p:ext uri="{BB962C8B-B14F-4D97-AF65-F5344CB8AC3E}">
        <p14:creationId xmlns:p14="http://schemas.microsoft.com/office/powerpoint/2010/main" val="76726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Legal Work Group Has Draft Model Provisions</a:t>
            </a:r>
            <a:endParaRPr dirty="0"/>
          </a:p>
        </p:txBody>
      </p:sp>
      <p:sp>
        <p:nvSpPr>
          <p:cNvPr id="158" name="Google Shape;158;p25"/>
          <p:cNvSpPr txBox="1">
            <a:spLocks noGrp="1"/>
          </p:cNvSpPr>
          <p:nvPr>
            <p:ph type="body" idx="1"/>
          </p:nvPr>
        </p:nvSpPr>
        <p:spPr>
          <a:xfrm>
            <a:off x="280350" y="2368550"/>
            <a:ext cx="4291650" cy="607800"/>
          </a:xfrm>
          <a:prstGeom prst="rect">
            <a:avLst/>
          </a:prstGeom>
        </p:spPr>
        <p:txBody>
          <a:bodyPr spcFirstLastPara="1" wrap="square" lIns="91425" tIns="91425" rIns="91425" bIns="91425" anchor="t" anchorCtr="0">
            <a:noAutofit/>
          </a:bodyPr>
          <a:lstStyle/>
          <a:p>
            <a:pPr marL="0" indent="0">
              <a:spcAft>
                <a:spcPts val="1200"/>
              </a:spcAft>
              <a:buNone/>
            </a:pPr>
            <a:r>
              <a:rPr lang="en-US" dirty="0">
                <a:hlinkClick r:id="rId3"/>
              </a:rPr>
              <a:t>https://www.openchainproject.org/news/2023/06/30/openchain-legal-work-group-2023-06-29-overview-and-recording</a:t>
            </a:r>
            <a:r>
              <a:rPr lang="en-US" dirty="0"/>
              <a:t> </a:t>
            </a:r>
          </a:p>
        </p:txBody>
      </p:sp>
      <p:pic>
        <p:nvPicPr>
          <p:cNvPr id="3" name="Picture 2" descr="A screenshot of a computer&#10;&#10;Description automatically generated">
            <a:extLst>
              <a:ext uri="{FF2B5EF4-FFF2-40B4-BE49-F238E27FC236}">
                <a16:creationId xmlns:a16="http://schemas.microsoft.com/office/drawing/2014/main" id="{3CD8F80B-55E9-87DE-A365-16E748FF4854}"/>
              </a:ext>
            </a:extLst>
          </p:cNvPr>
          <p:cNvPicPr>
            <a:picLocks noChangeAspect="1"/>
          </p:cNvPicPr>
          <p:nvPr/>
        </p:nvPicPr>
        <p:blipFill>
          <a:blip r:embed="rId4"/>
          <a:stretch>
            <a:fillRect/>
          </a:stretch>
        </p:blipFill>
        <p:spPr>
          <a:xfrm>
            <a:off x="4494240" y="1784605"/>
            <a:ext cx="4649760" cy="238349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398573049"/>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1117</TotalTime>
  <Words>895</Words>
  <Application>Microsoft Macintosh PowerPoint</Application>
  <PresentationFormat>On-screen Show (16:9)</PresentationFormat>
  <Paragraphs>59</Paragraphs>
  <Slides>20</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Open Sans Medium</vt:lpstr>
      <vt:lpstr>Roboto</vt:lpstr>
      <vt:lpstr>Roboto Slab Light</vt:lpstr>
      <vt:lpstr>Linux Foundation EU Theme 2023</vt:lpstr>
      <vt:lpstr>OpenChain Monthly Meeting</vt:lpstr>
      <vt:lpstr>Anti-Trust Policy Notice</vt:lpstr>
      <vt:lpstr>Regular Agenda</vt:lpstr>
      <vt:lpstr>News</vt:lpstr>
      <vt:lpstr>ISO/IEC DIS 18974 Passed The ISO Ballot</vt:lpstr>
      <vt:lpstr>New Conformance Checklists For All Standards</vt:lpstr>
      <vt:lpstr>xFusion is the 100th organization to announce an OpenChain Conformant Program through our website</vt:lpstr>
      <vt:lpstr>LINE Announces An OpenChain ISO/IEC 5230 Program for Open Source Compliance</vt:lpstr>
      <vt:lpstr>Legal Work Group Has Draft Model Provisions</vt:lpstr>
      <vt:lpstr>Export Control Work Group Requests Help</vt:lpstr>
      <vt:lpstr>OpenChain Mini-Summit @ OSS NA – Recordings</vt:lpstr>
      <vt:lpstr>Automotive Work Group – Major Meeting</vt:lpstr>
      <vt:lpstr>Work on standards and core material</vt:lpstr>
      <vt:lpstr>What We Covered Last Call</vt:lpstr>
      <vt:lpstr>What Is Scheduled For Today</vt:lpstr>
      <vt:lpstr>Current Published Versions of the Standards</vt:lpstr>
      <vt:lpstr>Draft Future Versions of the Standards</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48</cp:revision>
  <dcterms:modified xsi:type="dcterms:W3CDTF">2023-07-11T13:57:20Z</dcterms:modified>
</cp:coreProperties>
</file>