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2"/>
  </p:notesMasterIdLst>
  <p:sldIdLst>
    <p:sldId id="257" r:id="rId2"/>
    <p:sldId id="269" r:id="rId3"/>
    <p:sldId id="270" r:id="rId4"/>
    <p:sldId id="271" r:id="rId5"/>
    <p:sldId id="263" r:id="rId6"/>
    <p:sldId id="302" r:id="rId7"/>
    <p:sldId id="303" r:id="rId8"/>
    <p:sldId id="280" r:id="rId9"/>
    <p:sldId id="277" r:id="rId10"/>
    <p:sldId id="304" r:id="rId11"/>
    <p:sldId id="276" r:id="rId12"/>
    <p:sldId id="305" r:id="rId13"/>
    <p:sldId id="275" r:id="rId14"/>
    <p:sldId id="299" r:id="rId15"/>
    <p:sldId id="306" r:id="rId16"/>
    <p:sldId id="300" r:id="rId17"/>
    <p:sldId id="288" r:id="rId18"/>
    <p:sldId id="278" r:id="rId19"/>
    <p:sldId id="279" r:id="rId20"/>
    <p:sldId id="26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0"/>
    <p:restoredTop sz="96327"/>
  </p:normalViewPr>
  <p:slideViewPr>
    <p:cSldViewPr snapToGrid="0">
      <p:cViewPr varScale="1">
        <p:scale>
          <a:sx n="171" d="100"/>
          <a:sy n="171" d="100"/>
        </p:scale>
        <p:origin x="4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13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761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676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137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002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852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565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62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634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111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83214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221966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extLst>
      <p:ext uri="{BB962C8B-B14F-4D97-AF65-F5344CB8AC3E}">
        <p14:creationId xmlns:p14="http://schemas.microsoft.com/office/powerpoint/2010/main" val="358749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9" r:id="rId3"/>
    <p:sldLayoutId id="2147483663" r:id="rId4"/>
    <p:sldLayoutId id="2147483665"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chainproject.org/news/2023/07/06/openchain-export-control-work-group-2023-07-0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www.openchainproject.org/news/2023/06/30/openchain-mini-summit-oss-na-record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www.openchainproject.org/news/2023/06/29/automotive-wg-2023-06-1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3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issues/31"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3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OpenChain-Project/Telco-WG/blob/main/OpenChain%20Telco%20SBOM%20Specification.md" TargetMode="External"/><Relationship Id="rId5" Type="http://schemas.openxmlformats.org/officeDocument/2006/relationships/hyperlink" Target="https://github.com/OpenChain-Project/Security-Assurance-Specification/issues/32" TargetMode="External"/><Relationship Id="rId4" Type="http://schemas.openxmlformats.org/officeDocument/2006/relationships/hyperlink" Target="https://github.com/OpenChain-Project/Security-Assurance-Specification/issues/31"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2.1/en/openchainspec-2.1.m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1.1/en/openchain-security-specification-1.1.md"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3.0/openchain-license-compliance-3.0.m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openchainproject.org/checklist-iso-dis-1897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get-starte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s://www.openchainproject.org/news/2023/06/27/xfus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openchainproject.org/featured/2023/07/05/line-iso-iec-5230"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openchainproject.org/news/2023/06/30/openchain-legal-work-group-2023-06-29-overview-and-record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2023-07-18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Export Control Work Group Requests Help</a:t>
            </a:r>
            <a:endParaRPr dirty="0"/>
          </a:p>
        </p:txBody>
      </p:sp>
      <p:sp>
        <p:nvSpPr>
          <p:cNvPr id="158" name="Google Shape;158;p25"/>
          <p:cNvSpPr txBox="1">
            <a:spLocks noGrp="1"/>
          </p:cNvSpPr>
          <p:nvPr>
            <p:ph type="body" idx="1"/>
          </p:nvPr>
        </p:nvSpPr>
        <p:spPr>
          <a:xfrm>
            <a:off x="280350" y="2368550"/>
            <a:ext cx="4291650" cy="607800"/>
          </a:xfrm>
          <a:prstGeom prst="rect">
            <a:avLst/>
          </a:prstGeom>
        </p:spPr>
        <p:txBody>
          <a:bodyPr spcFirstLastPara="1" wrap="square" lIns="91425" tIns="91425" rIns="91425" bIns="91425" anchor="t" anchorCtr="0">
            <a:noAutofit/>
          </a:bodyPr>
          <a:lstStyle/>
          <a:p>
            <a:pPr marL="0" indent="0">
              <a:spcAft>
                <a:spcPts val="1200"/>
              </a:spcAft>
              <a:buNone/>
            </a:pPr>
            <a:r>
              <a:rPr lang="en-US" dirty="0">
                <a:hlinkClick r:id="rId3"/>
              </a:rPr>
              <a:t>https://www.openchainproject.org/news/2023/07/06/openchain-export-control-work-group-2023-07-04</a:t>
            </a:r>
            <a:r>
              <a:rPr lang="en-US" dirty="0"/>
              <a:t> </a:t>
            </a:r>
          </a:p>
        </p:txBody>
      </p:sp>
      <p:pic>
        <p:nvPicPr>
          <p:cNvPr id="4" name="Picture 3">
            <a:extLst>
              <a:ext uri="{FF2B5EF4-FFF2-40B4-BE49-F238E27FC236}">
                <a16:creationId xmlns:a16="http://schemas.microsoft.com/office/drawing/2014/main" id="{2AC894E4-C22B-1158-776B-838DE74FC08E}"/>
              </a:ext>
            </a:extLst>
          </p:cNvPr>
          <p:cNvPicPr>
            <a:picLocks noChangeAspect="1"/>
          </p:cNvPicPr>
          <p:nvPr/>
        </p:nvPicPr>
        <p:blipFill>
          <a:blip r:embed="rId4"/>
          <a:stretch>
            <a:fillRect/>
          </a:stretch>
        </p:blipFill>
        <p:spPr>
          <a:xfrm>
            <a:off x="4518911" y="1384372"/>
            <a:ext cx="4625089" cy="334277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6300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Mini-Summit @ OSS NA – Recordings</a:t>
            </a:r>
          </a:p>
        </p:txBody>
      </p:sp>
      <p:sp>
        <p:nvSpPr>
          <p:cNvPr id="158" name="Google Shape;158;p25"/>
          <p:cNvSpPr txBox="1">
            <a:spLocks noGrp="1"/>
          </p:cNvSpPr>
          <p:nvPr>
            <p:ph type="body" idx="1"/>
          </p:nvPr>
        </p:nvSpPr>
        <p:spPr>
          <a:xfrm>
            <a:off x="280350" y="2469554"/>
            <a:ext cx="4291650" cy="607800"/>
          </a:xfrm>
          <a:prstGeom prst="rect">
            <a:avLst/>
          </a:prstGeom>
        </p:spPr>
        <p:txBody>
          <a:bodyPr spcFirstLastPara="1" wrap="square" lIns="91425" tIns="91425" rIns="91425" bIns="91425" anchor="t" anchorCtr="0">
            <a:noAutofit/>
          </a:bodyPr>
          <a:lstStyle/>
          <a:p>
            <a:pPr marL="0" indent="0">
              <a:spcAft>
                <a:spcPts val="1200"/>
              </a:spcAft>
              <a:buNone/>
            </a:pPr>
            <a:r>
              <a:rPr lang="en-US" dirty="0">
                <a:hlinkClick r:id="rId3"/>
              </a:rPr>
              <a:t>https://www.openchainproject.org/news/2023/06/30/openchain-mini-summit-oss-na-recording</a:t>
            </a:r>
            <a:r>
              <a:rPr lang="en-US" dirty="0"/>
              <a:t> </a:t>
            </a:r>
          </a:p>
        </p:txBody>
      </p:sp>
      <p:pic>
        <p:nvPicPr>
          <p:cNvPr id="4" name="Picture 3" descr="A screenshot of a web page&#10;&#10;Description automatically generated">
            <a:extLst>
              <a:ext uri="{FF2B5EF4-FFF2-40B4-BE49-F238E27FC236}">
                <a16:creationId xmlns:a16="http://schemas.microsoft.com/office/drawing/2014/main" id="{26C90D1B-35EC-2AB0-AE12-29C115F821B7}"/>
              </a:ext>
            </a:extLst>
          </p:cNvPr>
          <p:cNvPicPr>
            <a:picLocks noChangeAspect="1"/>
          </p:cNvPicPr>
          <p:nvPr/>
        </p:nvPicPr>
        <p:blipFill>
          <a:blip r:embed="rId4"/>
          <a:stretch>
            <a:fillRect/>
          </a:stretch>
        </p:blipFill>
        <p:spPr>
          <a:xfrm>
            <a:off x="4445000" y="1206500"/>
            <a:ext cx="4572000" cy="374170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8167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Automotive Work Group – Major Meeting</a:t>
            </a:r>
            <a:endParaRPr dirty="0"/>
          </a:p>
        </p:txBody>
      </p:sp>
      <p:sp>
        <p:nvSpPr>
          <p:cNvPr id="158" name="Google Shape;158;p25"/>
          <p:cNvSpPr txBox="1">
            <a:spLocks noGrp="1"/>
          </p:cNvSpPr>
          <p:nvPr>
            <p:ph type="body" idx="1"/>
          </p:nvPr>
        </p:nvSpPr>
        <p:spPr>
          <a:xfrm>
            <a:off x="212975" y="2299599"/>
            <a:ext cx="4291650" cy="607800"/>
          </a:xfrm>
          <a:prstGeom prst="rect">
            <a:avLst/>
          </a:prstGeom>
        </p:spPr>
        <p:txBody>
          <a:bodyPr spcFirstLastPara="1" wrap="square" lIns="91425" tIns="91425" rIns="91425" bIns="91425" anchor="t" anchorCtr="0">
            <a:noAutofit/>
          </a:bodyPr>
          <a:lstStyle/>
          <a:p>
            <a:pPr marL="0" indent="0">
              <a:spcAft>
                <a:spcPts val="1200"/>
              </a:spcAft>
              <a:buNone/>
            </a:pPr>
            <a:r>
              <a:rPr lang="en-US" dirty="0">
                <a:hlinkClick r:id="rId3"/>
              </a:rPr>
              <a:t>https://www.openchainproject.org/news/2023/06/29/automotive-wg-2023-06-14</a:t>
            </a:r>
            <a:r>
              <a:rPr lang="en-US" dirty="0"/>
              <a:t> </a:t>
            </a:r>
          </a:p>
        </p:txBody>
      </p:sp>
      <p:pic>
        <p:nvPicPr>
          <p:cNvPr id="3" name="Picture 2" descr="A screenshot of a web page&#10;&#10;Description automatically generated">
            <a:extLst>
              <a:ext uri="{FF2B5EF4-FFF2-40B4-BE49-F238E27FC236}">
                <a16:creationId xmlns:a16="http://schemas.microsoft.com/office/drawing/2014/main" id="{679A2F55-2992-036C-81BE-E0A40FA7F6CF}"/>
              </a:ext>
            </a:extLst>
          </p:cNvPr>
          <p:cNvPicPr>
            <a:picLocks noChangeAspect="1"/>
          </p:cNvPicPr>
          <p:nvPr/>
        </p:nvPicPr>
        <p:blipFill>
          <a:blip r:embed="rId4"/>
          <a:stretch>
            <a:fillRect/>
          </a:stretch>
        </p:blipFill>
        <p:spPr>
          <a:xfrm>
            <a:off x="4504625" y="1372515"/>
            <a:ext cx="4639375" cy="300626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17001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415717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We Covered Last Call</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indent="0">
              <a:spcAft>
                <a:spcPts val="1200"/>
              </a:spcAft>
              <a:buNone/>
            </a:pPr>
            <a:r>
              <a:rPr lang="en-US" sz="1400" b="1" dirty="0">
                <a:latin typeface="+mn-lt"/>
              </a:rPr>
              <a:t>Security Specification:</a:t>
            </a:r>
          </a:p>
          <a:p>
            <a:pPr fontAlgn="base"/>
            <a:r>
              <a:rPr lang="en-US" sz="1400" b="0" i="0" dirty="0">
                <a:solidFill>
                  <a:srgbClr val="252525"/>
                </a:solidFill>
                <a:effectLst/>
                <a:latin typeface="Roboto" panose="02000000000000000000" pitchFamily="2" charset="0"/>
              </a:rPr>
              <a:t>Align “Terms and Definitions” in Section 2 with Licensing Spec 3.0:</a:t>
            </a:r>
            <a:br>
              <a:rPr lang="en-US" sz="1400" b="0" i="0" dirty="0">
                <a:solidFill>
                  <a:srgbClr val="252525"/>
                </a:solidFill>
                <a:effectLst/>
                <a:latin typeface="Roboto" panose="02000000000000000000" pitchFamily="2" charset="0"/>
              </a:rPr>
            </a:br>
            <a:r>
              <a:rPr lang="en-US" sz="1400" b="0" i="0" u="none" strike="noStrike" dirty="0">
                <a:solidFill>
                  <a:srgbClr val="00AEBC"/>
                </a:solidFill>
                <a:effectLst/>
                <a:latin typeface="Roboto" panose="02000000000000000000" pitchFamily="2" charset="0"/>
                <a:hlinkClick r:id="rId3"/>
              </a:rPr>
              <a:t>https://github.com/OpenChain-Project/Security-Assurance-Specification/issues/30</a:t>
            </a:r>
            <a:endParaRPr lang="en-US" sz="1400" b="0" i="0" dirty="0">
              <a:solidFill>
                <a:srgbClr val="252525"/>
              </a:solidFill>
              <a:effectLst/>
              <a:latin typeface="Roboto" panose="02000000000000000000" pitchFamily="2" charset="0"/>
            </a:endParaRPr>
          </a:p>
          <a:p>
            <a:pPr fontAlgn="base"/>
            <a:r>
              <a:rPr lang="en-US" sz="1400" b="0" i="0" dirty="0">
                <a:solidFill>
                  <a:srgbClr val="252525"/>
                </a:solidFill>
                <a:effectLst/>
                <a:latin typeface="Roboto" panose="02000000000000000000" pitchFamily="2" charset="0"/>
              </a:rPr>
              <a:t>Adjust SBOM definition to align with Licensing Spec 3.0:</a:t>
            </a:r>
            <a:br>
              <a:rPr lang="en-US" sz="1400" b="0" i="0" dirty="0">
                <a:solidFill>
                  <a:srgbClr val="252525"/>
                </a:solidFill>
                <a:effectLst/>
                <a:latin typeface="Roboto" panose="02000000000000000000" pitchFamily="2" charset="0"/>
              </a:rPr>
            </a:br>
            <a:r>
              <a:rPr lang="en-US" sz="1400" b="0" i="0" u="none" strike="noStrike" dirty="0">
                <a:solidFill>
                  <a:srgbClr val="00AEBC"/>
                </a:solidFill>
                <a:effectLst/>
                <a:latin typeface="Roboto" panose="02000000000000000000" pitchFamily="2" charset="0"/>
                <a:hlinkClick r:id="rId4"/>
              </a:rPr>
              <a:t>https://github.com/OpenChain-Project/Security-Assurance-Specification/issues/31</a:t>
            </a:r>
            <a:endParaRPr lang="en-US" sz="1400" b="0" i="0" u="none" strike="noStrike" dirty="0">
              <a:solidFill>
                <a:srgbClr val="00AEBC"/>
              </a:solidFill>
              <a:effectLst/>
              <a:latin typeface="Roboto" panose="02000000000000000000" pitchFamily="2" charset="0"/>
            </a:endParaRPr>
          </a:p>
          <a:p>
            <a:pPr marL="114300" indent="0" fontAlgn="base">
              <a:buNone/>
            </a:pPr>
            <a:endParaRPr lang="en-US" sz="1400" b="0" i="0" dirty="0">
              <a:solidFill>
                <a:srgbClr val="252525"/>
              </a:solidFill>
              <a:effectLst/>
              <a:latin typeface="Roboto" panose="02000000000000000000" pitchFamily="2" charset="0"/>
            </a:endParaRPr>
          </a:p>
          <a:p>
            <a:pPr fontAlgn="base"/>
            <a:r>
              <a:rPr lang="en-US" sz="1400" b="0" i="0" dirty="0">
                <a:solidFill>
                  <a:srgbClr val="252525"/>
                </a:solidFill>
                <a:effectLst/>
                <a:latin typeface="Roboto" panose="02000000000000000000" pitchFamily="2" charset="0"/>
              </a:rPr>
              <a:t>We progressed and completed the discussion on both issues, and we aligned the Licensing Specification with the adjusted definitions. </a:t>
            </a:r>
          </a:p>
          <a:p>
            <a:pPr marL="114300" indent="0">
              <a:buNone/>
            </a:pPr>
            <a:r>
              <a:rPr lang="en-US" sz="1400" b="0" i="0" u="none" strike="noStrike" dirty="0">
                <a:solidFill>
                  <a:srgbClr val="FFFFFF"/>
                </a:solidFill>
                <a:effectLst/>
                <a:latin typeface="Arial" panose="020B0604020202020204" pitchFamily="34" charset="0"/>
              </a:rPr>
              <a:t>com/OpenChain-Project/License-Compliance-Specification/issues/35</a:t>
            </a:r>
            <a:endParaRPr lang="en-US" sz="1400" b="0" i="0" dirty="0">
              <a:effectLst/>
              <a:latin typeface="+mn-lt"/>
            </a:endParaRPr>
          </a:p>
        </p:txBody>
      </p:sp>
    </p:spTree>
    <p:extLst>
      <p:ext uri="{BB962C8B-B14F-4D97-AF65-F5344CB8AC3E}">
        <p14:creationId xmlns:p14="http://schemas.microsoft.com/office/powerpoint/2010/main" val="3254544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Is Scheduled For Today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indent="0">
              <a:spcAft>
                <a:spcPts val="1200"/>
              </a:spcAft>
              <a:buNone/>
            </a:pPr>
            <a:r>
              <a:rPr lang="en-US" sz="1400" b="1" dirty="0">
                <a:latin typeface="+mn-lt"/>
              </a:rPr>
              <a:t>Licensing Specification:</a:t>
            </a:r>
          </a:p>
          <a:p>
            <a:pPr fontAlgn="base"/>
            <a:r>
              <a:rPr lang="en-US" sz="1400" b="0" i="0" dirty="0">
                <a:solidFill>
                  <a:srgbClr val="252525"/>
                </a:solidFill>
                <a:effectLst/>
                <a:latin typeface="Roboto" panose="02000000000000000000" pitchFamily="2" charset="0"/>
              </a:rPr>
              <a:t>Review “Terms and Definitions” via closed issue in Security Spec 2.0:</a:t>
            </a:r>
            <a:br>
              <a:rPr lang="en-US" sz="1400" b="0" i="0" dirty="0">
                <a:solidFill>
                  <a:srgbClr val="252525"/>
                </a:solidFill>
                <a:effectLst/>
                <a:latin typeface="Roboto" panose="02000000000000000000" pitchFamily="2" charset="0"/>
              </a:rPr>
            </a:br>
            <a:r>
              <a:rPr lang="en-US" sz="1400" b="0" i="0" u="none" strike="noStrike" dirty="0">
                <a:solidFill>
                  <a:srgbClr val="00AEBC"/>
                </a:solidFill>
                <a:effectLst/>
                <a:latin typeface="Roboto" panose="02000000000000000000" pitchFamily="2" charset="0"/>
                <a:hlinkClick r:id="rId3"/>
              </a:rPr>
              <a:t>https://github.com/OpenChain-Project/Security-Assurance-Specification/issues/30</a:t>
            </a:r>
            <a:br>
              <a:rPr lang="en-US" sz="1400" u="none" strike="noStrike" dirty="0">
                <a:solidFill>
                  <a:srgbClr val="00AEBC"/>
                </a:solidFill>
                <a:latin typeface="Roboto" panose="02000000000000000000" pitchFamily="2" charset="0"/>
              </a:rPr>
            </a:br>
            <a:r>
              <a:rPr lang="en-US" sz="1400" u="none" strike="noStrike" dirty="0">
                <a:solidFill>
                  <a:schemeClr val="tx1"/>
                </a:solidFill>
                <a:latin typeface="Roboto" panose="02000000000000000000" pitchFamily="2" charset="0"/>
              </a:rPr>
              <a:t>Let’s make sure everyone knows what we did.</a:t>
            </a:r>
            <a:endParaRPr lang="en-US" sz="1400" b="0" i="0" dirty="0">
              <a:solidFill>
                <a:schemeClr val="tx1"/>
              </a:solidFill>
              <a:effectLst/>
              <a:latin typeface="Roboto" panose="02000000000000000000" pitchFamily="2" charset="0"/>
            </a:endParaRPr>
          </a:p>
          <a:p>
            <a:pPr fontAlgn="base"/>
            <a:r>
              <a:rPr lang="en-US" sz="1400" b="0" i="0" dirty="0">
                <a:solidFill>
                  <a:srgbClr val="252525"/>
                </a:solidFill>
                <a:effectLst/>
                <a:latin typeface="Roboto" panose="02000000000000000000" pitchFamily="2" charset="0"/>
              </a:rPr>
              <a:t>Review SBOM definition via closed issue in Security Spec 2.0:</a:t>
            </a:r>
            <a:br>
              <a:rPr lang="en-US" sz="1400" b="0" i="0" dirty="0">
                <a:solidFill>
                  <a:srgbClr val="252525"/>
                </a:solidFill>
                <a:effectLst/>
                <a:latin typeface="Roboto" panose="02000000000000000000" pitchFamily="2" charset="0"/>
              </a:rPr>
            </a:br>
            <a:r>
              <a:rPr lang="en-US" sz="1400" b="0" i="0" u="none" strike="noStrike" dirty="0">
                <a:solidFill>
                  <a:srgbClr val="00AEBC"/>
                </a:solidFill>
                <a:effectLst/>
                <a:latin typeface="Roboto" panose="02000000000000000000" pitchFamily="2" charset="0"/>
                <a:hlinkClick r:id="rId4"/>
              </a:rPr>
              <a:t>https://github.com/OpenChain-Project/Security-Assurance-Specification/issues/31</a:t>
            </a:r>
            <a:br>
              <a:rPr lang="en-US" sz="1400" dirty="0">
                <a:solidFill>
                  <a:srgbClr val="00AEBC"/>
                </a:solidFill>
                <a:latin typeface="Roboto" panose="02000000000000000000" pitchFamily="2" charset="0"/>
              </a:rPr>
            </a:br>
            <a:r>
              <a:rPr lang="en-US" sz="1400" u="none" strike="noStrike" dirty="0">
                <a:solidFill>
                  <a:schemeClr val="tx1"/>
                </a:solidFill>
                <a:latin typeface="Roboto" panose="02000000000000000000" pitchFamily="2" charset="0"/>
              </a:rPr>
              <a:t>Let’s make sure everyone knows what we did.</a:t>
            </a:r>
          </a:p>
          <a:p>
            <a:pPr fontAlgn="base"/>
            <a:r>
              <a:rPr lang="en-US" sz="1400" b="0" i="0" dirty="0">
                <a:solidFill>
                  <a:schemeClr val="tx1"/>
                </a:solidFill>
                <a:effectLst/>
                <a:latin typeface="Roboto" panose="02000000000000000000" pitchFamily="2" charset="0"/>
              </a:rPr>
              <a:t>Open a new issue for discussion from Security Specification Issue </a:t>
            </a:r>
            <a:r>
              <a:rPr lang="en-US" sz="1400" dirty="0">
                <a:solidFill>
                  <a:schemeClr val="tx1"/>
                </a:solidFill>
                <a:latin typeface="Roboto" panose="02000000000000000000" pitchFamily="2" charset="0"/>
              </a:rPr>
              <a:t>31 about what is a quality or complete SBOM for licensing or security use cases, and reference via the Telco SBOM Spec:</a:t>
            </a:r>
          </a:p>
          <a:p>
            <a:pPr fontAlgn="base"/>
            <a:r>
              <a:rPr lang="en-US" sz="1400" dirty="0">
                <a:solidFill>
                  <a:srgbClr val="00AEBC"/>
                </a:solidFill>
                <a:latin typeface="Roboto" panose="02000000000000000000" pitchFamily="2" charset="0"/>
                <a:hlinkClick r:id="rId5"/>
              </a:rPr>
              <a:t>https://github.com/OpenChain-Project/Security-Assurance-Specification/issues/32</a:t>
            </a:r>
            <a:r>
              <a:rPr lang="en-US" sz="1400" dirty="0">
                <a:solidFill>
                  <a:srgbClr val="00AEBC"/>
                </a:solidFill>
                <a:latin typeface="Roboto" panose="02000000000000000000" pitchFamily="2" charset="0"/>
              </a:rPr>
              <a:t>  </a:t>
            </a:r>
          </a:p>
          <a:p>
            <a:pPr lvl="1" fontAlgn="base"/>
            <a:r>
              <a:rPr lang="en-US" sz="1000" b="0" i="0" dirty="0">
                <a:solidFill>
                  <a:srgbClr val="252525"/>
                </a:solidFill>
                <a:effectLst/>
                <a:latin typeface="Roboto" panose="02000000000000000000" pitchFamily="2" charset="0"/>
                <a:hlinkClick r:id="rId6"/>
              </a:rPr>
              <a:t>https://github.com/OpenChain-Project/Telco-WG/blob/main/OpenChain%20Telco%20SBOM%20Specification.md</a:t>
            </a:r>
            <a:r>
              <a:rPr lang="en-US" sz="1000" b="0" i="0" dirty="0">
                <a:solidFill>
                  <a:srgbClr val="00AEBC"/>
                </a:solidFill>
                <a:effectLst/>
                <a:latin typeface="Roboto" panose="02000000000000000000" pitchFamily="2" charset="0"/>
              </a:rPr>
              <a:t> </a:t>
            </a:r>
            <a:endParaRPr lang="en-US" sz="1000" b="0" i="0" dirty="0">
              <a:solidFill>
                <a:srgbClr val="252525"/>
              </a:solidFill>
              <a:effectLst/>
              <a:latin typeface="Roboto" panose="02000000000000000000" pitchFamily="2" charset="0"/>
            </a:endParaRPr>
          </a:p>
        </p:txBody>
      </p:sp>
      <p:sp>
        <p:nvSpPr>
          <p:cNvPr id="2" name="Google Shape;157;p25">
            <a:extLst>
              <a:ext uri="{FF2B5EF4-FFF2-40B4-BE49-F238E27FC236}">
                <a16:creationId xmlns:a16="http://schemas.microsoft.com/office/drawing/2014/main" id="{FC06CB47-77D4-61A9-DD2E-1B6BCF4755BA}"/>
              </a:ext>
            </a:extLst>
          </p:cNvPr>
          <p:cNvSpPr txBox="1">
            <a:spLocks/>
          </p:cNvSpPr>
          <p:nvPr/>
        </p:nvSpPr>
        <p:spPr>
          <a:xfrm>
            <a:off x="1627811" y="4351209"/>
            <a:ext cx="5888378" cy="508482"/>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600" b="1" dirty="0">
                <a:solidFill>
                  <a:srgbClr val="FF0000"/>
                </a:solidFill>
              </a:rPr>
              <a:t>Check the next two slides for the current </a:t>
            </a:r>
            <a:br>
              <a:rPr lang="en-US" sz="1600" b="1" dirty="0">
                <a:solidFill>
                  <a:srgbClr val="FF0000"/>
                </a:solidFill>
              </a:rPr>
            </a:br>
            <a:r>
              <a:rPr lang="en-US" sz="1600" b="1" dirty="0">
                <a:solidFill>
                  <a:srgbClr val="FF0000"/>
                </a:solidFill>
              </a:rPr>
              <a:t>and future draft standards</a:t>
            </a:r>
          </a:p>
        </p:txBody>
      </p:sp>
    </p:spTree>
    <p:extLst>
      <p:ext uri="{BB962C8B-B14F-4D97-AF65-F5344CB8AC3E}">
        <p14:creationId xmlns:p14="http://schemas.microsoft.com/office/powerpoint/2010/main" val="3043467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Current Published Versions of the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(CURRENT VERSION, 2</a:t>
            </a:r>
            <a:r>
              <a:rPr lang="en-US" sz="1400" b="1" baseline="30000" dirty="0">
                <a:latin typeface="+mn-lt"/>
              </a:rPr>
              <a:t>nd</a:t>
            </a:r>
            <a:r>
              <a:rPr lang="en-US" sz="1400" b="1" dirty="0">
                <a:latin typeface="+mn-lt"/>
              </a:rPr>
              <a:t> Generation):</a:t>
            </a:r>
          </a:p>
          <a:p>
            <a:pPr marL="0" lvl="0" indent="0" algn="l" rtl="0">
              <a:spcBef>
                <a:spcPts val="0"/>
              </a:spcBef>
              <a:spcAft>
                <a:spcPts val="1200"/>
              </a:spcAft>
              <a:buNone/>
            </a:pPr>
            <a:r>
              <a:rPr lang="en-US" sz="1400" dirty="0">
                <a:latin typeface="+mn-lt"/>
                <a:hlinkClick r:id="rId3"/>
              </a:rPr>
              <a:t>https://github.com/OpenChain-Project/License-Compliance-Specification/blob/master/2.1/en/openchainspec-2.1.md</a:t>
            </a:r>
            <a:r>
              <a:rPr lang="en-US" sz="1400" dirty="0">
                <a:latin typeface="+mn-lt"/>
              </a:rPr>
              <a:t> </a:t>
            </a:r>
          </a:p>
          <a:p>
            <a:pPr marL="0" lvl="0" indent="0" algn="l" rtl="0">
              <a:spcBef>
                <a:spcPts val="0"/>
              </a:spcBef>
              <a:spcAft>
                <a:spcPts val="1200"/>
              </a:spcAft>
              <a:buNone/>
            </a:pPr>
            <a:r>
              <a:rPr lang="en-US" sz="1400" b="1" dirty="0">
                <a:latin typeface="+mn-lt"/>
              </a:rPr>
              <a:t>Security Specification (CURRENT VERSION, 1</a:t>
            </a:r>
            <a:r>
              <a:rPr lang="en-US" sz="1400" b="1" baseline="30000" dirty="0">
                <a:latin typeface="+mn-lt"/>
              </a:rPr>
              <a:t>st</a:t>
            </a:r>
            <a:r>
              <a:rPr lang="en-US" sz="1400" b="1" dirty="0">
                <a:latin typeface="+mn-lt"/>
              </a:rPr>
              <a:t> Generation):</a:t>
            </a:r>
          </a:p>
          <a:p>
            <a:pPr marL="0" lvl="0" indent="0" algn="l" rtl="0">
              <a:spcBef>
                <a:spcPts val="0"/>
              </a:spcBef>
              <a:spcAft>
                <a:spcPts val="1200"/>
              </a:spcAft>
              <a:buNone/>
            </a:pPr>
            <a:r>
              <a:rPr lang="en-US" sz="1400" dirty="0">
                <a:latin typeface="+mn-lt"/>
                <a:hlinkClick r:id="rId4"/>
              </a:rPr>
              <a:t>https://github.com/OpenChain-Project/Security-Assurance-Specification/blob/main/Security-Assurance-Specification/1.1/en/openchain-security-specification-1.1.md</a:t>
            </a:r>
            <a:r>
              <a:rPr lang="en-US" sz="1400" dirty="0">
                <a:latin typeface="+mn-lt"/>
              </a:rPr>
              <a:t> </a:t>
            </a:r>
          </a:p>
        </p:txBody>
      </p:sp>
      <p:sp>
        <p:nvSpPr>
          <p:cNvPr id="2" name="Google Shape;157;p25">
            <a:extLst>
              <a:ext uri="{FF2B5EF4-FFF2-40B4-BE49-F238E27FC236}">
                <a16:creationId xmlns:a16="http://schemas.microsoft.com/office/drawing/2014/main" id="{CCBBB771-6719-FEB1-F6E5-454C4588443C}"/>
              </a:ext>
            </a:extLst>
          </p:cNvPr>
          <p:cNvSpPr txBox="1">
            <a:spLocks/>
          </p:cNvSpPr>
          <p:nvPr/>
        </p:nvSpPr>
        <p:spPr>
          <a:xfrm>
            <a:off x="311700" y="4246300"/>
            <a:ext cx="8520600" cy="607800"/>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600" b="1" dirty="0">
                <a:solidFill>
                  <a:srgbClr val="FF0000"/>
                </a:solidFill>
              </a:rPr>
              <a:t>These are the current published versions of the standards</a:t>
            </a:r>
            <a:br>
              <a:rPr lang="en-US" sz="1600" b="1" dirty="0">
                <a:solidFill>
                  <a:srgbClr val="FF0000"/>
                </a:solidFill>
              </a:rPr>
            </a:br>
            <a:r>
              <a:rPr lang="en-US" sz="1600" b="1" dirty="0">
                <a:solidFill>
                  <a:srgbClr val="FF0000"/>
                </a:solidFill>
              </a:rPr>
              <a:t>The drafts we are editing are on the next slide</a:t>
            </a:r>
          </a:p>
        </p:txBody>
      </p:sp>
    </p:spTree>
    <p:extLst>
      <p:ext uri="{BB962C8B-B14F-4D97-AF65-F5344CB8AC3E}">
        <p14:creationId xmlns:p14="http://schemas.microsoft.com/office/powerpoint/2010/main" val="3430341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Draft Future Versions of the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(3</a:t>
            </a:r>
            <a:r>
              <a:rPr lang="en-US" sz="1400" b="1" baseline="30000" dirty="0">
                <a:latin typeface="+mn-lt"/>
              </a:rPr>
              <a:t>rd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3"/>
              </a:rPr>
              <a:t>https://github.com/OpenChain-Project/License-Compliance-Specification/blob/master/Official/en/3.0/openchain-license-compliance-3.0.md</a:t>
            </a:r>
            <a:endParaRPr lang="en-US" sz="1400" b="1" dirty="0">
              <a:latin typeface="+mn-lt"/>
            </a:endParaRPr>
          </a:p>
          <a:p>
            <a:pPr marL="0" lvl="0" indent="0" algn="l" rtl="0">
              <a:spcBef>
                <a:spcPts val="0"/>
              </a:spcBef>
              <a:spcAft>
                <a:spcPts val="1200"/>
              </a:spcAft>
              <a:buNone/>
            </a:pPr>
            <a:r>
              <a:rPr lang="en-US" sz="1400" b="1" dirty="0">
                <a:latin typeface="+mn-lt"/>
              </a:rPr>
              <a:t>Security Specification (2</a:t>
            </a:r>
            <a:r>
              <a:rPr lang="en-US" sz="1400" b="1" baseline="30000" dirty="0">
                <a:latin typeface="+mn-lt"/>
              </a:rPr>
              <a:t>nd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4"/>
              </a:rPr>
              <a:t>https://github.com/OpenChain-Project/Security-Assurance-Specification/blob/main/Security-Assurance-Specification/2.0/en/openchain-security-specification-2.0.md</a:t>
            </a:r>
            <a:endParaRPr lang="en-US" sz="1400" b="1" dirty="0">
              <a:latin typeface="+mn-lt"/>
            </a:endParaRPr>
          </a:p>
        </p:txBody>
      </p:sp>
      <p:sp>
        <p:nvSpPr>
          <p:cNvPr id="2" name="Google Shape;157;p25">
            <a:extLst>
              <a:ext uri="{FF2B5EF4-FFF2-40B4-BE49-F238E27FC236}">
                <a16:creationId xmlns:a16="http://schemas.microsoft.com/office/drawing/2014/main" id="{458E4D0D-B107-CBA6-861C-9238DEBD710D}"/>
              </a:ext>
            </a:extLst>
          </p:cNvPr>
          <p:cNvSpPr txBox="1">
            <a:spLocks/>
          </p:cNvSpPr>
          <p:nvPr/>
        </p:nvSpPr>
        <p:spPr>
          <a:xfrm>
            <a:off x="311700" y="4246300"/>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600" b="1" dirty="0">
                <a:solidFill>
                  <a:srgbClr val="FF0000"/>
                </a:solidFill>
              </a:rPr>
              <a:t>Here are the drafts we are editing</a:t>
            </a:r>
          </a:p>
        </p:txBody>
      </p:sp>
    </p:spTree>
    <p:extLst>
      <p:ext uri="{BB962C8B-B14F-4D97-AF65-F5344CB8AC3E}">
        <p14:creationId xmlns:p14="http://schemas.microsoft.com/office/powerpoint/2010/main" val="3946190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ISO/IEC DIS 18974 Passed The ISO Ballot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We expect it to become a formal ISO/IEC standard within 30 days</a:t>
            </a:r>
          </a:p>
          <a:p>
            <a:pPr marL="285750" indent="-285750">
              <a:spcAft>
                <a:spcPts val="1200"/>
              </a:spcAft>
            </a:pPr>
            <a:r>
              <a:rPr lang="en-US" dirty="0"/>
              <a:t>We expect it to have this ISO/IEC number: ISO/IEC 18974:2023</a:t>
            </a:r>
          </a:p>
          <a:p>
            <a:pPr marL="285750" indent="-285750">
              <a:spcAft>
                <a:spcPts val="1200"/>
              </a:spcAft>
            </a:pPr>
            <a:r>
              <a:rPr lang="en-US" dirty="0"/>
              <a:t>Conformance is ready:</a:t>
            </a:r>
            <a:br>
              <a:rPr lang="en-US" dirty="0"/>
            </a:br>
            <a:r>
              <a:rPr lang="en-US" dirty="0">
                <a:hlinkClick r:id="rId3"/>
              </a:rPr>
              <a:t>https://www.openchainproject.org/checklist-iso-dis-18974</a:t>
            </a:r>
            <a:r>
              <a:rPr lang="en-US" dirty="0"/>
              <a:t> </a:t>
            </a:r>
          </a:p>
          <a:p>
            <a:pPr marL="285750" indent="-285750">
              <a:spcAft>
                <a:spcPts val="1200"/>
              </a:spcAft>
            </a:pPr>
            <a:r>
              <a:rPr lang="en-US" dirty="0"/>
              <a:t>Companies are already adopting (LG Electronics, BlackBerry, Interneuron)</a:t>
            </a:r>
          </a:p>
          <a:p>
            <a:pPr marL="285750" indent="-285750">
              <a:spcAft>
                <a:spcPts val="1200"/>
              </a:spcAft>
            </a:pPr>
            <a:r>
              <a:rPr lang="en-US" dirty="0"/>
              <a:t>Conformance to de-facto standards (OpenChain Security Assurance 1.0, 1.1 and ISO/IEC DIS 18974 are also valid for ISO/IEC 18974.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New Conformance Checklists For All Standards</a:t>
            </a:r>
            <a:endParaRPr dirty="0"/>
          </a:p>
        </p:txBody>
      </p:sp>
      <p:sp>
        <p:nvSpPr>
          <p:cNvPr id="158" name="Google Shape;158;p25"/>
          <p:cNvSpPr txBox="1">
            <a:spLocks noGrp="1"/>
          </p:cNvSpPr>
          <p:nvPr>
            <p:ph type="body" idx="1"/>
          </p:nvPr>
        </p:nvSpPr>
        <p:spPr>
          <a:xfrm>
            <a:off x="280350" y="2571750"/>
            <a:ext cx="4291650" cy="607800"/>
          </a:xfrm>
          <a:prstGeom prst="rect">
            <a:avLst/>
          </a:prstGeom>
        </p:spPr>
        <p:txBody>
          <a:bodyPr spcFirstLastPara="1" wrap="square" lIns="91425" tIns="91425" rIns="91425" bIns="91425" anchor="t" anchorCtr="0">
            <a:noAutofit/>
          </a:bodyPr>
          <a:lstStyle/>
          <a:p>
            <a:pPr marL="0" indent="0">
              <a:spcAft>
                <a:spcPts val="1200"/>
              </a:spcAft>
              <a:buNone/>
            </a:pPr>
            <a:r>
              <a:rPr lang="en-US" dirty="0">
                <a:hlinkClick r:id="rId3"/>
              </a:rPr>
              <a:t>https://www.openchainproject.org/get-started</a:t>
            </a:r>
            <a:r>
              <a:rPr lang="en-US" dirty="0"/>
              <a:t> </a:t>
            </a:r>
          </a:p>
        </p:txBody>
      </p:sp>
      <p:pic>
        <p:nvPicPr>
          <p:cNvPr id="3" name="Picture 2" descr="A screenshot of a checklist&#10;&#10;Description automatically generated">
            <a:extLst>
              <a:ext uri="{FF2B5EF4-FFF2-40B4-BE49-F238E27FC236}">
                <a16:creationId xmlns:a16="http://schemas.microsoft.com/office/drawing/2014/main" id="{482EA944-A276-96FF-DB27-148D81955142}"/>
              </a:ext>
            </a:extLst>
          </p:cNvPr>
          <p:cNvPicPr>
            <a:picLocks noChangeAspect="1"/>
          </p:cNvPicPr>
          <p:nvPr/>
        </p:nvPicPr>
        <p:blipFill>
          <a:blip r:embed="rId4"/>
          <a:stretch>
            <a:fillRect/>
          </a:stretch>
        </p:blipFill>
        <p:spPr>
          <a:xfrm>
            <a:off x="4711148" y="1017800"/>
            <a:ext cx="4293703" cy="403486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3199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9D6F-FAD0-4DD3-5868-A1A58FC119F9}"/>
              </a:ext>
            </a:extLst>
          </p:cNvPr>
          <p:cNvSpPr>
            <a:spLocks noGrp="1"/>
          </p:cNvSpPr>
          <p:nvPr>
            <p:ph type="title"/>
          </p:nvPr>
        </p:nvSpPr>
        <p:spPr>
          <a:xfrm>
            <a:off x="311700" y="2571750"/>
            <a:ext cx="8520600" cy="1025100"/>
          </a:xfrm>
        </p:spPr>
        <p:txBody>
          <a:bodyPr>
            <a:normAutofit fontScale="90000"/>
          </a:bodyPr>
          <a:lstStyle/>
          <a:p>
            <a:r>
              <a:rPr lang="en-US" b="0" i="0" dirty="0" err="1">
                <a:solidFill>
                  <a:srgbClr val="252525"/>
                </a:solidFill>
                <a:effectLst/>
                <a:latin typeface="Roboto" panose="02000000000000000000" pitchFamily="2" charset="0"/>
              </a:rPr>
              <a:t>xFusion</a:t>
            </a:r>
            <a:r>
              <a:rPr lang="en-US" b="0" i="0" dirty="0">
                <a:solidFill>
                  <a:srgbClr val="252525"/>
                </a:solidFill>
                <a:effectLst/>
                <a:latin typeface="Roboto" panose="02000000000000000000" pitchFamily="2" charset="0"/>
              </a:rPr>
              <a:t> is the 100th organization to announce an OpenChain Conformant Program through our website</a:t>
            </a:r>
            <a:endParaRPr lang="en-US" dirty="0"/>
          </a:p>
        </p:txBody>
      </p:sp>
      <p:pic>
        <p:nvPicPr>
          <p:cNvPr id="4" name="Graphic 3">
            <a:extLst>
              <a:ext uri="{FF2B5EF4-FFF2-40B4-BE49-F238E27FC236}">
                <a16:creationId xmlns:a16="http://schemas.microsoft.com/office/drawing/2014/main" id="{837051A2-FD50-9FD6-8C37-612A8B85CA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63511" y="1403350"/>
            <a:ext cx="6016978" cy="825500"/>
          </a:xfrm>
          <a:prstGeom prst="rect">
            <a:avLst/>
          </a:prstGeom>
        </p:spPr>
      </p:pic>
      <p:sp>
        <p:nvSpPr>
          <p:cNvPr id="7" name="Google Shape;158;p25">
            <a:extLst>
              <a:ext uri="{FF2B5EF4-FFF2-40B4-BE49-F238E27FC236}">
                <a16:creationId xmlns:a16="http://schemas.microsoft.com/office/drawing/2014/main" id="{C39AE6B8-8CE1-BF28-1381-483233AB8C83}"/>
              </a:ext>
            </a:extLst>
          </p:cNvPr>
          <p:cNvSpPr txBox="1">
            <a:spLocks/>
          </p:cNvSpPr>
          <p:nvPr/>
        </p:nvSpPr>
        <p:spPr>
          <a:xfrm>
            <a:off x="280350" y="3886200"/>
            <a:ext cx="8520600" cy="508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dirty="0">
                <a:hlinkClick r:id="rId4"/>
              </a:rPr>
              <a:t>https://www.openchainproject.org/news/2023/06/27/xfusion</a:t>
            </a:r>
            <a:r>
              <a:rPr lang="en-US" dirty="0"/>
              <a:t> </a:t>
            </a:r>
          </a:p>
        </p:txBody>
      </p:sp>
    </p:spTree>
    <p:extLst>
      <p:ext uri="{BB962C8B-B14F-4D97-AF65-F5344CB8AC3E}">
        <p14:creationId xmlns:p14="http://schemas.microsoft.com/office/powerpoint/2010/main" val="21772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9D6F-FAD0-4DD3-5868-A1A58FC119F9}"/>
              </a:ext>
            </a:extLst>
          </p:cNvPr>
          <p:cNvSpPr>
            <a:spLocks noGrp="1"/>
          </p:cNvSpPr>
          <p:nvPr>
            <p:ph type="title"/>
          </p:nvPr>
        </p:nvSpPr>
        <p:spPr>
          <a:xfrm>
            <a:off x="311700" y="2571750"/>
            <a:ext cx="8520600" cy="1025100"/>
          </a:xfrm>
        </p:spPr>
        <p:txBody>
          <a:bodyPr>
            <a:normAutofit fontScale="90000"/>
          </a:bodyPr>
          <a:lstStyle/>
          <a:p>
            <a:pPr algn="ctr"/>
            <a:r>
              <a:rPr lang="en-US" b="0" i="0" dirty="0">
                <a:solidFill>
                  <a:srgbClr val="252525"/>
                </a:solidFill>
                <a:effectLst/>
                <a:latin typeface="Roboto" panose="02000000000000000000" pitchFamily="2" charset="0"/>
              </a:rPr>
              <a:t>LINE Announces An OpenChain ISO/IEC 5230 Program for Open Source Compliance</a:t>
            </a:r>
            <a:endParaRPr lang="en-US" dirty="0"/>
          </a:p>
        </p:txBody>
      </p:sp>
      <p:sp>
        <p:nvSpPr>
          <p:cNvPr id="7" name="Google Shape;158;p25">
            <a:extLst>
              <a:ext uri="{FF2B5EF4-FFF2-40B4-BE49-F238E27FC236}">
                <a16:creationId xmlns:a16="http://schemas.microsoft.com/office/drawing/2014/main" id="{C39AE6B8-8CE1-BF28-1381-483233AB8C83}"/>
              </a:ext>
            </a:extLst>
          </p:cNvPr>
          <p:cNvSpPr txBox="1">
            <a:spLocks/>
          </p:cNvSpPr>
          <p:nvPr/>
        </p:nvSpPr>
        <p:spPr>
          <a:xfrm>
            <a:off x="280350" y="3886200"/>
            <a:ext cx="8520600" cy="508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dirty="0">
                <a:hlinkClick r:id="rId2"/>
              </a:rPr>
              <a:t>https://www.openchainproject.org/featured/2023/07/05/line-iso-iec-5230</a:t>
            </a:r>
            <a:r>
              <a:rPr lang="en-US" dirty="0"/>
              <a:t> </a:t>
            </a:r>
          </a:p>
        </p:txBody>
      </p:sp>
      <p:pic>
        <p:nvPicPr>
          <p:cNvPr id="5" name="Picture 4" descr="A close-up of a logo&#10;&#10;Description automatically generated">
            <a:extLst>
              <a:ext uri="{FF2B5EF4-FFF2-40B4-BE49-F238E27FC236}">
                <a16:creationId xmlns:a16="http://schemas.microsoft.com/office/drawing/2014/main" id="{72FE00D4-6EC5-65C0-B115-DF30C24D93AC}"/>
              </a:ext>
            </a:extLst>
          </p:cNvPr>
          <p:cNvPicPr>
            <a:picLocks noChangeAspect="1"/>
          </p:cNvPicPr>
          <p:nvPr/>
        </p:nvPicPr>
        <p:blipFill>
          <a:blip r:embed="rId3"/>
          <a:stretch>
            <a:fillRect/>
          </a:stretch>
        </p:blipFill>
        <p:spPr>
          <a:xfrm>
            <a:off x="727258" y="1128075"/>
            <a:ext cx="7689483" cy="1299000"/>
          </a:xfrm>
          <a:prstGeom prst="rect">
            <a:avLst/>
          </a:prstGeom>
        </p:spPr>
      </p:pic>
    </p:spTree>
    <p:extLst>
      <p:ext uri="{BB962C8B-B14F-4D97-AF65-F5344CB8AC3E}">
        <p14:creationId xmlns:p14="http://schemas.microsoft.com/office/powerpoint/2010/main" val="7672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Legal Work Group Has Draft Model Provisions</a:t>
            </a:r>
            <a:endParaRPr dirty="0"/>
          </a:p>
        </p:txBody>
      </p:sp>
      <p:sp>
        <p:nvSpPr>
          <p:cNvPr id="158" name="Google Shape;158;p25"/>
          <p:cNvSpPr txBox="1">
            <a:spLocks noGrp="1"/>
          </p:cNvSpPr>
          <p:nvPr>
            <p:ph type="body" idx="1"/>
          </p:nvPr>
        </p:nvSpPr>
        <p:spPr>
          <a:xfrm>
            <a:off x="280350" y="2368550"/>
            <a:ext cx="4291650" cy="607800"/>
          </a:xfrm>
          <a:prstGeom prst="rect">
            <a:avLst/>
          </a:prstGeom>
        </p:spPr>
        <p:txBody>
          <a:bodyPr spcFirstLastPara="1" wrap="square" lIns="91425" tIns="91425" rIns="91425" bIns="91425" anchor="t" anchorCtr="0">
            <a:noAutofit/>
          </a:bodyPr>
          <a:lstStyle/>
          <a:p>
            <a:pPr marL="0" indent="0">
              <a:spcAft>
                <a:spcPts val="1200"/>
              </a:spcAft>
              <a:buNone/>
            </a:pPr>
            <a:r>
              <a:rPr lang="en-US" dirty="0">
                <a:hlinkClick r:id="rId3"/>
              </a:rPr>
              <a:t>https://www.openchainproject.org/news/2023/06/30/openchain-legal-work-group-2023-06-29-overview-and-recording</a:t>
            </a:r>
            <a:r>
              <a:rPr lang="en-US" dirty="0"/>
              <a:t> </a:t>
            </a:r>
          </a:p>
        </p:txBody>
      </p:sp>
      <p:pic>
        <p:nvPicPr>
          <p:cNvPr id="3" name="Picture 2" descr="A screenshot of a computer&#10;&#10;Description automatically generated">
            <a:extLst>
              <a:ext uri="{FF2B5EF4-FFF2-40B4-BE49-F238E27FC236}">
                <a16:creationId xmlns:a16="http://schemas.microsoft.com/office/drawing/2014/main" id="{3CD8F80B-55E9-87DE-A365-16E748FF4854}"/>
              </a:ext>
            </a:extLst>
          </p:cNvPr>
          <p:cNvPicPr>
            <a:picLocks noChangeAspect="1"/>
          </p:cNvPicPr>
          <p:nvPr/>
        </p:nvPicPr>
        <p:blipFill>
          <a:blip r:embed="rId4"/>
          <a:stretch>
            <a:fillRect/>
          </a:stretch>
        </p:blipFill>
        <p:spPr>
          <a:xfrm>
            <a:off x="4494240" y="1784605"/>
            <a:ext cx="4649760" cy="238349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9857304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1120</TotalTime>
  <Words>852</Words>
  <Application>Microsoft Macintosh PowerPoint</Application>
  <PresentationFormat>On-screen Show (16:9)</PresentationFormat>
  <Paragraphs>62</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Open Sans Medium</vt:lpstr>
      <vt:lpstr>Roboto</vt:lpstr>
      <vt:lpstr>Roboto Slab Light</vt:lpstr>
      <vt:lpstr>Linux Foundation EU Theme 2023</vt:lpstr>
      <vt:lpstr>OpenChain Monthly Meeting</vt:lpstr>
      <vt:lpstr>Anti-Trust Policy Notice</vt:lpstr>
      <vt:lpstr>Regular Agenda</vt:lpstr>
      <vt:lpstr>News</vt:lpstr>
      <vt:lpstr>ISO/IEC DIS 18974 Passed The ISO Ballot</vt:lpstr>
      <vt:lpstr>New Conformance Checklists For All Standards</vt:lpstr>
      <vt:lpstr>xFusion is the 100th organization to announce an OpenChain Conformant Program through our website</vt:lpstr>
      <vt:lpstr>LINE Announces An OpenChain ISO/IEC 5230 Program for Open Source Compliance</vt:lpstr>
      <vt:lpstr>Legal Work Group Has Draft Model Provisions</vt:lpstr>
      <vt:lpstr>Export Control Work Group Requests Help</vt:lpstr>
      <vt:lpstr>OpenChain Mini-Summit @ OSS NA – Recordings</vt:lpstr>
      <vt:lpstr>Automotive Work Group – Major Meeting</vt:lpstr>
      <vt:lpstr>Work on standards and core material</vt:lpstr>
      <vt:lpstr>What We Covered Last Call</vt:lpstr>
      <vt:lpstr>What Is Scheduled For Today</vt:lpstr>
      <vt:lpstr>Current Published Versions of the Standards</vt:lpstr>
      <vt:lpstr>Draft Future Versions of the Standards</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49</cp:revision>
  <dcterms:modified xsi:type="dcterms:W3CDTF">2023-07-18T00:08:15Z</dcterms:modified>
</cp:coreProperties>
</file>