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0"/>
  </p:notesMasterIdLst>
  <p:sldIdLst>
    <p:sldId id="257" r:id="rId2"/>
    <p:sldId id="269" r:id="rId3"/>
    <p:sldId id="270" r:id="rId4"/>
    <p:sldId id="271" r:id="rId5"/>
    <p:sldId id="310" r:id="rId6"/>
    <p:sldId id="263" r:id="rId7"/>
    <p:sldId id="311" r:id="rId8"/>
    <p:sldId id="275" r:id="rId9"/>
    <p:sldId id="300" r:id="rId10"/>
    <p:sldId id="288" r:id="rId11"/>
    <p:sldId id="299" r:id="rId12"/>
    <p:sldId id="306" r:id="rId13"/>
    <p:sldId id="309" r:id="rId14"/>
    <p:sldId id="307" r:id="rId15"/>
    <p:sldId id="308" r:id="rId16"/>
    <p:sldId id="278" r:id="rId17"/>
    <p:sldId id="279"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0"/>
    <p:restoredTop sz="96327"/>
  </p:normalViewPr>
  <p:slideViewPr>
    <p:cSldViewPr snapToGrid="0">
      <p:cViewPr varScale="1">
        <p:scale>
          <a:sx n="171" d="100"/>
          <a:sy n="171" d="100"/>
        </p:scale>
        <p:origin x="4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137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092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821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61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891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51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676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83214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2196612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63"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ithub.com/OpenChain-Project/Contribution-Process-Specification/blob/main/1.0/en/1.0.md" TargetMode="Externa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3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openchainproject.org/news/2023/07/26/openchain-monthly-calls-july-2023" TargetMode="External"/><Relationship Id="rId4" Type="http://schemas.openxmlformats.org/officeDocument/2006/relationships/hyperlink" Target="https://github.com/OpenChain-Project/Security-Assurance-Specification/issues/31"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3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ithub.com/OpenChain-Project/OpenChain-JWG/blob/master/subgroups/sbom-sg/meetings/spdx-asia-telco/SPDX-Asia-Telco-20230711.pptx" TargetMode="External"/><Relationship Id="rId4" Type="http://schemas.openxmlformats.org/officeDocument/2006/relationships/hyperlink" Target="https://github.com/OpenChain-Project/Telco-WG/blob/main/OpenChain%20Telco%20SBOM%20Specification.m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issu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penChain-Project/Contribution-Process-Specification/issues/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openchainproject.org/news/2023/08/23/contribution-spec-kick-off"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OpenChain-Project/Contribution-Process-Specification/issues/12" TargetMode="External"/><Relationship Id="rId3" Type="http://schemas.openxmlformats.org/officeDocument/2006/relationships/hyperlink" Target="https://github.com/OpenChain-Project/Contribution-Process-Specification/issues/2" TargetMode="External"/><Relationship Id="rId7" Type="http://schemas.openxmlformats.org/officeDocument/2006/relationships/hyperlink" Target="https://github.com/OpenChain-Project/Contribution-Process-Specification/issues/11"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OpenChain-Project/Contribution-Process-Specification/issues/10" TargetMode="External"/><Relationship Id="rId5" Type="http://schemas.openxmlformats.org/officeDocument/2006/relationships/hyperlink" Target="https://github.com/OpenChain-Project/Contribution-Process-Specification/issues/9" TargetMode="External"/><Relationship Id="rId4" Type="http://schemas.openxmlformats.org/officeDocument/2006/relationships/hyperlink" Target="https://github.com/OpenChain-Project/Contribution-Process-Specification/issues/8" TargetMode="External"/><Relationship Id="rId9" Type="http://schemas.openxmlformats.org/officeDocument/2006/relationships/hyperlink" Target="https://github.com/OpenChain-Project/Contribution-Process-Specification/issues/13"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2.1/en/openchainspec-2.1.m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1.1/en/openchain-security-specification-1.1.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2023-09-05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Draft Future Versions of the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(3</a:t>
            </a:r>
            <a:r>
              <a:rPr lang="en-US" sz="1400" b="1" baseline="30000" dirty="0">
                <a:latin typeface="+mn-lt"/>
              </a:rPr>
              <a:t>rd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3"/>
              </a:rPr>
              <a:t>https://github.com/OpenChain-Project/License-Compliance-Specification/blob/master/Official/en/3.0/openchain-license-compliance-3.0.md</a:t>
            </a:r>
            <a:endParaRPr lang="en-US" sz="1400" b="1" dirty="0">
              <a:latin typeface="+mn-lt"/>
            </a:endParaRPr>
          </a:p>
          <a:p>
            <a:pPr marL="0" lvl="0" indent="0" algn="l" rtl="0">
              <a:spcBef>
                <a:spcPts val="0"/>
              </a:spcBef>
              <a:spcAft>
                <a:spcPts val="1200"/>
              </a:spcAft>
              <a:buNone/>
            </a:pPr>
            <a:r>
              <a:rPr lang="en-US" sz="1400" b="1" dirty="0">
                <a:latin typeface="+mn-lt"/>
              </a:rPr>
              <a:t>Security Specification (2</a:t>
            </a:r>
            <a:r>
              <a:rPr lang="en-US" sz="1400" b="1" baseline="30000" dirty="0">
                <a:latin typeface="+mn-lt"/>
              </a:rPr>
              <a:t>nd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4"/>
              </a:rPr>
              <a:t>https://github.com/OpenChain-Project/Security-Assurance-Specification/blob/main/Security-Assurance-Specification/2.0/en/openchain-security-specification-2.0.md</a:t>
            </a:r>
            <a:endParaRPr lang="en-US" sz="1400" b="0" i="0" dirty="0">
              <a:effectLst/>
              <a:latin typeface="+mn-lt"/>
            </a:endParaRPr>
          </a:p>
          <a:p>
            <a:pPr marL="0" lvl="0" indent="0" algn="l" rtl="0">
              <a:spcBef>
                <a:spcPts val="0"/>
              </a:spcBef>
              <a:spcAft>
                <a:spcPts val="1200"/>
              </a:spcAft>
              <a:buNone/>
            </a:pPr>
            <a:r>
              <a:rPr lang="en-US" sz="1400" b="1" dirty="0">
                <a:latin typeface="+mn-lt"/>
              </a:rPr>
              <a:t>Contribution Specification (1</a:t>
            </a:r>
            <a:r>
              <a:rPr lang="en-US" sz="1400" b="1" baseline="30000" dirty="0">
                <a:latin typeface="+mn-lt"/>
              </a:rPr>
              <a:t>st</a:t>
            </a:r>
            <a:r>
              <a:rPr lang="en-US" sz="1400" b="1" dirty="0">
                <a:latin typeface="+mn-lt"/>
              </a:rPr>
              <a:t> Generation Draft):</a:t>
            </a:r>
          </a:p>
          <a:p>
            <a:pPr marL="0" lvl="0" indent="0" algn="l" rtl="0">
              <a:spcBef>
                <a:spcPts val="0"/>
              </a:spcBef>
              <a:spcAft>
                <a:spcPts val="1200"/>
              </a:spcAft>
              <a:buNone/>
            </a:pPr>
            <a:r>
              <a:rPr lang="en-US" sz="1400" dirty="0">
                <a:latin typeface="+mn-lt"/>
                <a:hlinkClick r:id="rId5"/>
              </a:rPr>
              <a:t>https://github.com/OpenChain-Project/Contribution-Process-Specification/blob/main/1.0/en/1.0.md</a:t>
            </a:r>
            <a:r>
              <a:rPr lang="en-US" sz="1400" dirty="0">
                <a:latin typeface="+mn-lt"/>
              </a:rPr>
              <a:t> </a:t>
            </a:r>
            <a:endParaRPr lang="en-US" sz="1400" b="1" dirty="0">
              <a:latin typeface="+mn-lt"/>
            </a:endParaRPr>
          </a:p>
        </p:txBody>
      </p:sp>
    </p:spTree>
    <p:extLst>
      <p:ext uri="{BB962C8B-B14F-4D97-AF65-F5344CB8AC3E}">
        <p14:creationId xmlns:p14="http://schemas.microsoft.com/office/powerpoint/2010/main" val="562910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We Covered Last Call In July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114300" indent="0" algn="l" fontAlgn="base">
              <a:buNone/>
            </a:pPr>
            <a:r>
              <a:rPr lang="en-US" sz="1400" b="1" dirty="0">
                <a:solidFill>
                  <a:srgbClr val="252525"/>
                </a:solidFill>
                <a:latin typeface="Open Sans" panose="020B0606030504020204" pitchFamily="34" charset="0"/>
              </a:rPr>
              <a:t>Our late July call focused on updating the Draft Security Specification 2.0:</a:t>
            </a:r>
          </a:p>
          <a:p>
            <a:pPr marL="114300" indent="0" algn="l" fontAlgn="base">
              <a:buNone/>
            </a:pPr>
            <a:endParaRPr lang="en-US" sz="1400" b="1" i="0" dirty="0">
              <a:solidFill>
                <a:srgbClr val="252525"/>
              </a:solidFill>
              <a:effectLst/>
              <a:latin typeface="Open Sans" panose="020B0606030504020204" pitchFamily="34" charset="0"/>
            </a:endParaRPr>
          </a:p>
          <a:p>
            <a:pPr algn="l" fontAlgn="base"/>
            <a:r>
              <a:rPr lang="en-US" sz="1400" b="1" i="0" dirty="0">
                <a:solidFill>
                  <a:srgbClr val="252525"/>
                </a:solidFill>
                <a:effectLst/>
                <a:latin typeface="Open Sans" panose="020B0606030504020204" pitchFamily="34" charset="0"/>
              </a:rPr>
              <a:t>Aligned “Terms and Definitions” in Section 2 with Licensing Spec 3.0</a:t>
            </a:r>
            <a:br>
              <a:rPr lang="en-US" sz="1400" b="1" i="0" dirty="0">
                <a:solidFill>
                  <a:srgbClr val="252525"/>
                </a:solidFill>
                <a:effectLst/>
                <a:latin typeface="Open Sans" panose="020B0606030504020204" pitchFamily="34" charset="0"/>
              </a:rPr>
            </a:br>
            <a:r>
              <a:rPr lang="en-US" sz="1400" b="0" i="0" u="none" strike="noStrike" dirty="0">
                <a:solidFill>
                  <a:srgbClr val="00AEBC"/>
                </a:solidFill>
                <a:effectLst/>
                <a:latin typeface="Roboto" panose="02000000000000000000" pitchFamily="2" charset="0"/>
                <a:hlinkClick r:id="rId3"/>
              </a:rPr>
              <a:t>https://github.com/OpenChain-Project/Security-Assurance-Specification/issues/30</a:t>
            </a:r>
            <a:br>
              <a:rPr lang="en-US" sz="1400" b="0" i="0" dirty="0">
                <a:solidFill>
                  <a:srgbClr val="252525"/>
                </a:solidFill>
                <a:effectLst/>
                <a:latin typeface="Roboto" panose="02000000000000000000" pitchFamily="2" charset="0"/>
              </a:rPr>
            </a:br>
            <a:r>
              <a:rPr lang="en-US" sz="1400" b="0" dirty="0">
                <a:solidFill>
                  <a:srgbClr val="252525"/>
                </a:solidFill>
                <a:effectLst/>
                <a:latin typeface="Roboto" panose="02000000000000000000" pitchFamily="2" charset="0"/>
              </a:rPr>
              <a:t>[ISSUE NOW CLOSED]</a:t>
            </a:r>
          </a:p>
          <a:p>
            <a:pPr algn="l" fontAlgn="base"/>
            <a:r>
              <a:rPr lang="en-US" sz="1400" b="1" i="0" dirty="0">
                <a:solidFill>
                  <a:srgbClr val="252525"/>
                </a:solidFill>
                <a:effectLst/>
                <a:latin typeface="Open Sans" panose="020B0606030504020204" pitchFamily="34" charset="0"/>
              </a:rPr>
              <a:t>Adjusted SBOM definition to align with Licensing Spec 3.0</a:t>
            </a:r>
            <a:br>
              <a:rPr lang="en-US" sz="1400" b="1" i="0" dirty="0">
                <a:solidFill>
                  <a:srgbClr val="252525"/>
                </a:solidFill>
                <a:effectLst/>
                <a:latin typeface="Open Sans" panose="020B0606030504020204" pitchFamily="34" charset="0"/>
              </a:rPr>
            </a:br>
            <a:r>
              <a:rPr lang="en-US" sz="1400" b="0" i="0" u="none" strike="noStrike" dirty="0">
                <a:solidFill>
                  <a:srgbClr val="00AEBC"/>
                </a:solidFill>
                <a:effectLst/>
                <a:latin typeface="Roboto" panose="02000000000000000000" pitchFamily="2" charset="0"/>
                <a:hlinkClick r:id="rId4"/>
              </a:rPr>
              <a:t>https://github.com/OpenChain-Project/Security-Assurance-Specification/issues/31</a:t>
            </a:r>
            <a:br>
              <a:rPr lang="en-US" sz="1400" b="0" i="0" dirty="0">
                <a:solidFill>
                  <a:srgbClr val="252525"/>
                </a:solidFill>
                <a:effectLst/>
                <a:latin typeface="Roboto" panose="02000000000000000000" pitchFamily="2" charset="0"/>
              </a:rPr>
            </a:br>
            <a:r>
              <a:rPr lang="en-US" sz="1400" b="0" i="0" dirty="0">
                <a:solidFill>
                  <a:srgbClr val="252525"/>
                </a:solidFill>
                <a:effectLst/>
                <a:latin typeface="Roboto" panose="02000000000000000000" pitchFamily="2" charset="0"/>
              </a:rPr>
              <a:t>[ISSUE NOW CLOSED]</a:t>
            </a:r>
          </a:p>
          <a:p>
            <a:pPr marL="114300" indent="0" algn="l" fontAlgn="base">
              <a:buNone/>
            </a:pPr>
            <a:endParaRPr lang="en-US" sz="1400" b="0" i="0" dirty="0">
              <a:solidFill>
                <a:srgbClr val="252525"/>
              </a:solidFill>
              <a:effectLst/>
              <a:latin typeface="Roboto" panose="02000000000000000000" pitchFamily="2" charset="0"/>
            </a:endParaRPr>
          </a:p>
          <a:p>
            <a:pPr algn="l" fontAlgn="base"/>
            <a:r>
              <a:rPr lang="en-US" sz="1400" b="0" i="0" dirty="0">
                <a:solidFill>
                  <a:srgbClr val="252525"/>
                </a:solidFill>
                <a:effectLst/>
                <a:latin typeface="Roboto" panose="02000000000000000000" pitchFamily="2" charset="0"/>
              </a:rPr>
              <a:t>Initially scoped to focus on the Security Assurance specification, the conversations lead to improved material for the License Compliance specification as well</a:t>
            </a:r>
            <a:r>
              <a:rPr lang="en-US" sz="1400" dirty="0">
                <a:solidFill>
                  <a:srgbClr val="252525"/>
                </a:solidFill>
                <a:latin typeface="Roboto" panose="02000000000000000000" pitchFamily="2" charset="0"/>
              </a:rPr>
              <a:t>. Check out the call here:</a:t>
            </a:r>
            <a:br>
              <a:rPr lang="en-US" sz="1400" dirty="0">
                <a:solidFill>
                  <a:srgbClr val="252525"/>
                </a:solidFill>
                <a:latin typeface="Roboto" panose="02000000000000000000" pitchFamily="2" charset="0"/>
              </a:rPr>
            </a:br>
            <a:r>
              <a:rPr lang="en-US" sz="1400" dirty="0">
                <a:solidFill>
                  <a:srgbClr val="252525"/>
                </a:solidFill>
                <a:latin typeface="Roboto" panose="02000000000000000000" pitchFamily="2" charset="0"/>
                <a:hlinkClick r:id="rId5"/>
              </a:rPr>
              <a:t>https://www.openchainproject.org/news/2023/07/26/openchain-monthly-calls-july-2023</a:t>
            </a:r>
            <a:r>
              <a:rPr lang="en-US" sz="1400" dirty="0">
                <a:solidFill>
                  <a:srgbClr val="252525"/>
                </a:solidFill>
                <a:latin typeface="Roboto" panose="02000000000000000000" pitchFamily="2" charset="0"/>
              </a:rPr>
              <a:t> </a:t>
            </a:r>
            <a:r>
              <a:rPr lang="en-US" sz="1400" b="0" i="0" u="none" strike="noStrike" dirty="0">
                <a:solidFill>
                  <a:srgbClr val="FFFFFF"/>
                </a:solidFill>
                <a:effectLst/>
                <a:latin typeface="Arial" panose="020B0604020202020204" pitchFamily="34" charset="0"/>
              </a:rPr>
              <a:t>om/OpenChain-Project/License-Compliance-Specification/issues/35</a:t>
            </a:r>
            <a:endParaRPr lang="en-US" sz="1400" b="0" i="0" dirty="0">
              <a:effectLst/>
              <a:latin typeface="+mn-lt"/>
            </a:endParaRPr>
          </a:p>
        </p:txBody>
      </p:sp>
    </p:spTree>
    <p:extLst>
      <p:ext uri="{BB962C8B-B14F-4D97-AF65-F5344CB8AC3E}">
        <p14:creationId xmlns:p14="http://schemas.microsoft.com/office/powerpoint/2010/main" val="3254544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Next Steps: Licensing + Security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114300" indent="0" algn="l" fontAlgn="base">
              <a:buNone/>
            </a:pPr>
            <a:r>
              <a:rPr lang="en-US" sz="1400" b="1" i="0" dirty="0">
                <a:solidFill>
                  <a:srgbClr val="252525"/>
                </a:solidFill>
                <a:effectLst/>
                <a:latin typeface="Roboto" panose="02000000000000000000" pitchFamily="2" charset="0"/>
              </a:rPr>
              <a:t>Quality SBOM has appeared as a topic:</a:t>
            </a:r>
          </a:p>
          <a:p>
            <a:pPr algn="l" fontAlgn="base"/>
            <a:r>
              <a:rPr lang="en-US" sz="1400" b="0" i="0" dirty="0">
                <a:solidFill>
                  <a:srgbClr val="252525"/>
                </a:solidFill>
                <a:effectLst/>
                <a:latin typeface="Roboto" panose="02000000000000000000" pitchFamily="2" charset="0"/>
              </a:rPr>
              <a:t>What is a quality or complete SBOM for licensing or security use cases?</a:t>
            </a:r>
            <a:br>
              <a:rPr lang="en-US" sz="1400" b="0" i="0" dirty="0">
                <a:solidFill>
                  <a:srgbClr val="252525"/>
                </a:solidFill>
                <a:effectLst/>
                <a:latin typeface="Roboto" panose="02000000000000000000" pitchFamily="2" charset="0"/>
              </a:rPr>
            </a:br>
            <a:r>
              <a:rPr lang="en-US" sz="1400" b="0" i="0" u="none" strike="noStrike" dirty="0">
                <a:solidFill>
                  <a:srgbClr val="00AEBC"/>
                </a:solidFill>
                <a:effectLst/>
                <a:latin typeface="Roboto" panose="02000000000000000000" pitchFamily="2" charset="0"/>
                <a:hlinkClick r:id="rId3"/>
              </a:rPr>
              <a:t>https://github.com/OpenChain-Project/Security-Assurance-Specification/issues/32</a:t>
            </a:r>
            <a:endParaRPr lang="en-US" sz="1400" b="0" i="0" dirty="0">
              <a:solidFill>
                <a:srgbClr val="252525"/>
              </a:solidFill>
              <a:effectLst/>
              <a:latin typeface="Roboto" panose="02000000000000000000" pitchFamily="2" charset="0"/>
            </a:endParaRPr>
          </a:p>
          <a:p>
            <a:pPr algn="l" fontAlgn="base"/>
            <a:r>
              <a:rPr lang="en-US" sz="1400" b="0" i="0" dirty="0">
                <a:solidFill>
                  <a:srgbClr val="252525"/>
                </a:solidFill>
                <a:effectLst/>
                <a:latin typeface="Roboto" panose="02000000000000000000" pitchFamily="2" charset="0"/>
              </a:rPr>
              <a:t>This issue is actively soliciting comments. It is significantly influenced by the forthcoming Telco Spec:</a:t>
            </a:r>
            <a:br>
              <a:rPr lang="en-US" sz="1400" b="0" i="0" dirty="0">
                <a:solidFill>
                  <a:srgbClr val="252525"/>
                </a:solidFill>
                <a:effectLst/>
                <a:latin typeface="Roboto" panose="02000000000000000000" pitchFamily="2" charset="0"/>
              </a:rPr>
            </a:br>
            <a:r>
              <a:rPr lang="en-US" sz="1400" b="0" i="0" u="none" strike="noStrike" dirty="0">
                <a:solidFill>
                  <a:srgbClr val="00AEBC"/>
                </a:solidFill>
                <a:effectLst/>
                <a:latin typeface="Roboto" panose="02000000000000000000" pitchFamily="2" charset="0"/>
                <a:hlinkClick r:id="rId4"/>
              </a:rPr>
              <a:t>https://github.com/OpenChain-Project/Telco-WG/blob/main/OpenChain%20Telco%20SBOM%20Specification.md</a:t>
            </a:r>
            <a:endParaRPr lang="en-US" sz="1400" b="0" i="0" u="none" strike="noStrike" dirty="0">
              <a:solidFill>
                <a:srgbClr val="00AEBC"/>
              </a:solidFill>
              <a:effectLst/>
              <a:latin typeface="Roboto" panose="02000000000000000000" pitchFamily="2" charset="0"/>
            </a:endParaRPr>
          </a:p>
          <a:p>
            <a:pPr marL="114300" indent="0" algn="l" fontAlgn="base">
              <a:buNone/>
            </a:pPr>
            <a:r>
              <a:rPr lang="en-US" sz="1400" b="1" i="0" dirty="0">
                <a:solidFill>
                  <a:srgbClr val="252525"/>
                </a:solidFill>
                <a:effectLst/>
                <a:latin typeface="Roboto" panose="02000000000000000000" pitchFamily="2" charset="0"/>
              </a:rPr>
              <a:t>Addressing this:</a:t>
            </a:r>
          </a:p>
          <a:p>
            <a:pPr algn="l" fontAlgn="base"/>
            <a:r>
              <a:rPr lang="en-US" sz="1400" b="0" i="0" dirty="0">
                <a:solidFill>
                  <a:srgbClr val="252525"/>
                </a:solidFill>
                <a:effectLst/>
                <a:latin typeface="Roboto" panose="02000000000000000000" pitchFamily="2" charset="0"/>
              </a:rPr>
              <a:t>There is a next step to review what the SPDX Lite proposal from the OpenChain Japan community covers:</a:t>
            </a:r>
            <a:br>
              <a:rPr lang="en-US" sz="1400" b="0" i="0" dirty="0">
                <a:solidFill>
                  <a:srgbClr val="252525"/>
                </a:solidFill>
                <a:effectLst/>
                <a:latin typeface="Roboto" panose="02000000000000000000" pitchFamily="2" charset="0"/>
              </a:rPr>
            </a:br>
            <a:r>
              <a:rPr lang="en-US" sz="1400" b="0" i="0" u="none" strike="noStrike" dirty="0">
                <a:solidFill>
                  <a:srgbClr val="252525"/>
                </a:solidFill>
                <a:effectLst/>
                <a:latin typeface="Roboto" panose="02000000000000000000" pitchFamily="2" charset="0"/>
                <a:hlinkClick r:id="rId5"/>
              </a:rPr>
              <a:t>https://github.com/OpenChain-Project/OpenChain-JWG/blob/master/subgroups/sbom-sg/meetings/spdx-asia-telco/SPDX-Asia-Telco-20230711.pptx</a:t>
            </a:r>
            <a:endParaRPr lang="en-US" sz="1400" b="0" i="0" dirty="0">
              <a:solidFill>
                <a:srgbClr val="252525"/>
              </a:solidFill>
              <a:effectLst/>
              <a:latin typeface="Roboto" panose="02000000000000000000" pitchFamily="2" charset="0"/>
            </a:endParaRPr>
          </a:p>
        </p:txBody>
      </p:sp>
    </p:spTree>
    <p:extLst>
      <p:ext uri="{BB962C8B-B14F-4D97-AF65-F5344CB8AC3E}">
        <p14:creationId xmlns:p14="http://schemas.microsoft.com/office/powerpoint/2010/main" val="304346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Next Steps: Licensing + Security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114300" indent="0" algn="l" fontAlgn="base">
              <a:buNone/>
            </a:pPr>
            <a:r>
              <a:rPr lang="en-US" sz="1400" b="1" i="0" dirty="0">
                <a:solidFill>
                  <a:srgbClr val="252525"/>
                </a:solidFill>
                <a:effectLst/>
                <a:latin typeface="Roboto" panose="02000000000000000000" pitchFamily="2" charset="0"/>
              </a:rPr>
              <a:t>Open Issues</a:t>
            </a:r>
          </a:p>
          <a:p>
            <a:pPr marL="114300" indent="0" algn="l" fontAlgn="base">
              <a:buNone/>
            </a:pPr>
            <a:r>
              <a:rPr lang="en-US" sz="1400" b="0" i="0" dirty="0">
                <a:solidFill>
                  <a:srgbClr val="252525"/>
                </a:solidFill>
                <a:effectLst/>
                <a:latin typeface="Roboto" panose="02000000000000000000" pitchFamily="2" charset="0"/>
              </a:rPr>
              <a:t>Of course, both the next generation License Compliance specification and the next generation Security Assurance specification also have pre-existing open issues for review:</a:t>
            </a:r>
          </a:p>
          <a:p>
            <a:pPr marL="114300" indent="0" algn="l" fontAlgn="base">
              <a:buNone/>
            </a:pPr>
            <a:endParaRPr lang="en-US" sz="1400" b="0" i="0" dirty="0">
              <a:solidFill>
                <a:srgbClr val="252525"/>
              </a:solidFill>
              <a:effectLst/>
              <a:latin typeface="Roboto" panose="02000000000000000000" pitchFamily="2" charset="0"/>
            </a:endParaRPr>
          </a:p>
          <a:p>
            <a:pPr algn="l" fontAlgn="base"/>
            <a:r>
              <a:rPr lang="en-US" sz="1400" b="1" i="0" dirty="0">
                <a:solidFill>
                  <a:srgbClr val="252525"/>
                </a:solidFill>
                <a:effectLst/>
                <a:latin typeface="Open Sans" panose="020B0606030504020204" pitchFamily="34" charset="0"/>
              </a:rPr>
              <a:t>Licensing:</a:t>
            </a:r>
            <a:br>
              <a:rPr lang="en-US" sz="1400" b="1" i="0" dirty="0">
                <a:solidFill>
                  <a:srgbClr val="252525"/>
                </a:solidFill>
                <a:effectLst/>
                <a:latin typeface="Open Sans" panose="020B0606030504020204" pitchFamily="34" charset="0"/>
              </a:rPr>
            </a:br>
            <a:r>
              <a:rPr lang="en-US" sz="1400" b="0" i="0" u="none" strike="noStrike" dirty="0">
                <a:solidFill>
                  <a:srgbClr val="00AEBC"/>
                </a:solidFill>
                <a:effectLst/>
                <a:latin typeface="Roboto" panose="02000000000000000000" pitchFamily="2" charset="0"/>
                <a:hlinkClick r:id="rId3"/>
              </a:rPr>
              <a:t>https://github.com/OpenChain-Project/License-Compliance-Specification/issues</a:t>
            </a:r>
            <a:endParaRPr lang="en-US" sz="1400" b="0" i="0" u="none" strike="noStrike" dirty="0">
              <a:solidFill>
                <a:srgbClr val="00AEBC"/>
              </a:solidFill>
              <a:effectLst/>
              <a:latin typeface="Roboto" panose="02000000000000000000" pitchFamily="2" charset="0"/>
            </a:endParaRPr>
          </a:p>
          <a:p>
            <a:pPr marL="114300" indent="0" algn="l" fontAlgn="base">
              <a:buNone/>
            </a:pPr>
            <a:endParaRPr lang="en-US" sz="1400" b="0" i="0" dirty="0">
              <a:solidFill>
                <a:srgbClr val="252525"/>
              </a:solidFill>
              <a:effectLst/>
              <a:latin typeface="Roboto" panose="02000000000000000000" pitchFamily="2" charset="0"/>
            </a:endParaRPr>
          </a:p>
          <a:p>
            <a:pPr algn="l" fontAlgn="base"/>
            <a:r>
              <a:rPr lang="en-US" sz="1400" b="1" i="0" dirty="0">
                <a:solidFill>
                  <a:srgbClr val="252525"/>
                </a:solidFill>
                <a:effectLst/>
                <a:latin typeface="Open Sans" panose="020B0606030504020204" pitchFamily="34" charset="0"/>
              </a:rPr>
              <a:t>Security:</a:t>
            </a:r>
            <a:br>
              <a:rPr lang="en-US" sz="1400" b="1" i="0" dirty="0">
                <a:solidFill>
                  <a:srgbClr val="252525"/>
                </a:solidFill>
                <a:effectLst/>
                <a:latin typeface="Open Sans" panose="020B0606030504020204" pitchFamily="34" charset="0"/>
              </a:rPr>
            </a:br>
            <a:r>
              <a:rPr lang="en-US" sz="1400" b="0" i="0" u="none" strike="noStrike" dirty="0">
                <a:solidFill>
                  <a:srgbClr val="00AEBC"/>
                </a:solidFill>
                <a:effectLst/>
                <a:latin typeface="Roboto" panose="02000000000000000000" pitchFamily="2" charset="0"/>
                <a:hlinkClick r:id="rId4"/>
              </a:rPr>
              <a:t>https://github.com/OpenChain-Project/Security-Assurance-Specification/issues</a:t>
            </a:r>
            <a:endParaRPr lang="en-US" sz="1400" b="0" i="0" dirty="0">
              <a:solidFill>
                <a:srgbClr val="252525"/>
              </a:solidFill>
              <a:effectLst/>
              <a:latin typeface="Roboto" panose="02000000000000000000" pitchFamily="2" charset="0"/>
            </a:endParaRPr>
          </a:p>
        </p:txBody>
      </p:sp>
    </p:spTree>
    <p:extLst>
      <p:ext uri="{BB962C8B-B14F-4D97-AF65-F5344CB8AC3E}">
        <p14:creationId xmlns:p14="http://schemas.microsoft.com/office/powerpoint/2010/main" val="1592684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Contribution Specification</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indent="0">
              <a:spcAft>
                <a:spcPts val="1200"/>
              </a:spcAft>
              <a:buNone/>
            </a:pPr>
            <a:r>
              <a:rPr lang="en-US" dirty="0"/>
              <a:t>First GitHub Issue:</a:t>
            </a:r>
          </a:p>
          <a:p>
            <a:pPr marL="0" indent="0">
              <a:spcAft>
                <a:spcPts val="1200"/>
              </a:spcAft>
              <a:buNone/>
            </a:pPr>
            <a:r>
              <a:rPr lang="en-US" dirty="0">
                <a:hlinkClick r:id="rId3"/>
              </a:rPr>
              <a:t>https://github.com/OpenChain-Project/Contribution-Process-Specification/issues/1</a:t>
            </a:r>
            <a:r>
              <a:rPr lang="en-US" dirty="0"/>
              <a:t> </a:t>
            </a:r>
          </a:p>
          <a:p>
            <a:pPr marL="0" indent="0">
              <a:spcAft>
                <a:spcPts val="1200"/>
              </a:spcAft>
              <a:buNone/>
            </a:pPr>
            <a:r>
              <a:rPr lang="en-US" dirty="0"/>
              <a:t>Kick-Off Call:</a:t>
            </a:r>
            <a:br>
              <a:rPr lang="en-US" dirty="0"/>
            </a:br>
            <a:r>
              <a:rPr lang="en-US" dirty="0">
                <a:hlinkClick r:id="rId4"/>
              </a:rPr>
              <a:t>https://www.openchainproject.org/news/2023/08/23/contribution-spec-kick-off</a:t>
            </a: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Contribution Specification</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47500" lnSpcReduction="20000"/>
          </a:bodyPr>
          <a:lstStyle/>
          <a:p>
            <a:pPr marL="0" indent="0">
              <a:spcAft>
                <a:spcPts val="1200"/>
              </a:spcAft>
              <a:buNone/>
            </a:pPr>
            <a:r>
              <a:rPr lang="en-US" dirty="0"/>
              <a:t>Initial topics for discussion were outlined in this issue:</a:t>
            </a:r>
          </a:p>
          <a:p>
            <a:pPr marL="742950" lvl="1" indent="-285750">
              <a:spcAft>
                <a:spcPts val="1200"/>
              </a:spcAft>
            </a:pPr>
            <a:r>
              <a:rPr lang="en-US" dirty="0">
                <a:hlinkClick r:id="rId3"/>
              </a:rPr>
              <a:t>https://github.com/OpenChain-Project/Contribution-Process-Specification/issues/2</a:t>
            </a:r>
            <a:endParaRPr lang="en-US" dirty="0"/>
          </a:p>
          <a:p>
            <a:pPr marL="0" lvl="0" indent="0" algn="l" rtl="0">
              <a:spcBef>
                <a:spcPts val="0"/>
              </a:spcBef>
              <a:spcAft>
                <a:spcPts val="1200"/>
              </a:spcAft>
              <a:buNone/>
            </a:pPr>
            <a:r>
              <a:rPr lang="en-US" dirty="0"/>
              <a:t>Now split into:</a:t>
            </a:r>
          </a:p>
          <a:p>
            <a:pPr marL="742950" lvl="1" indent="-285750">
              <a:spcAft>
                <a:spcPts val="1200"/>
              </a:spcAft>
            </a:pPr>
            <a:r>
              <a:rPr lang="en-US" dirty="0"/>
              <a:t>Contributing Organization Documents Approvals</a:t>
            </a:r>
            <a:br>
              <a:rPr lang="en-US" dirty="0"/>
            </a:br>
            <a:r>
              <a:rPr lang="en-US" dirty="0">
                <a:hlinkClick r:id="rId4"/>
              </a:rPr>
              <a:t>https://github.com/OpenChain-Project/Contribution-Process-Specification/issues/8</a:t>
            </a:r>
            <a:endParaRPr lang="en-US" dirty="0"/>
          </a:p>
          <a:p>
            <a:pPr marL="742950" lvl="1" indent="-285750">
              <a:spcAft>
                <a:spcPts val="1200"/>
              </a:spcAft>
            </a:pPr>
            <a:r>
              <a:rPr lang="en-US" dirty="0"/>
              <a:t>Company Strategy As It Applies To Contribution</a:t>
            </a:r>
            <a:br>
              <a:rPr lang="en-US" dirty="0"/>
            </a:br>
            <a:r>
              <a:rPr lang="en-US" dirty="0">
                <a:hlinkClick r:id="rId5"/>
              </a:rPr>
              <a:t>https://github.com/OpenChain-Project/Contribution-Process-Specification/issues/9</a:t>
            </a:r>
            <a:r>
              <a:rPr lang="en-US" dirty="0"/>
              <a:t> </a:t>
            </a:r>
          </a:p>
          <a:p>
            <a:pPr marL="742950" lvl="1" indent="-285750">
              <a:spcAft>
                <a:spcPts val="1200"/>
              </a:spcAft>
            </a:pPr>
            <a:r>
              <a:rPr lang="en-US" dirty="0"/>
              <a:t>Processes To Deal With Unauthorized Contributions</a:t>
            </a:r>
            <a:br>
              <a:rPr lang="en-US" dirty="0"/>
            </a:br>
            <a:r>
              <a:rPr lang="en-US" dirty="0">
                <a:hlinkClick r:id="rId6"/>
              </a:rPr>
              <a:t>https://github.com/OpenChain-Project/Contribution-Process-Specification/issues/10</a:t>
            </a:r>
            <a:r>
              <a:rPr lang="en-US" dirty="0"/>
              <a:t> </a:t>
            </a:r>
          </a:p>
          <a:p>
            <a:pPr marL="742950" lvl="1" indent="-285750">
              <a:spcAft>
                <a:spcPts val="1200"/>
              </a:spcAft>
            </a:pPr>
            <a:r>
              <a:rPr lang="en-US" dirty="0"/>
              <a:t>Addressing CLAs</a:t>
            </a:r>
            <a:br>
              <a:rPr lang="en-US" dirty="0"/>
            </a:br>
            <a:r>
              <a:rPr lang="en-US" dirty="0">
                <a:hlinkClick r:id="rId7"/>
              </a:rPr>
              <a:t>https://github.com/OpenChain-Project/Contribution-Process-Specification/issues/11</a:t>
            </a:r>
            <a:r>
              <a:rPr lang="en-US" dirty="0"/>
              <a:t> </a:t>
            </a:r>
          </a:p>
          <a:p>
            <a:pPr marL="742950" lvl="1" indent="-285750">
              <a:spcAft>
                <a:spcPts val="1200"/>
              </a:spcAft>
            </a:pPr>
            <a:r>
              <a:rPr lang="en-US" dirty="0"/>
              <a:t>Application of Metrics</a:t>
            </a:r>
            <a:br>
              <a:rPr lang="en-US" dirty="0"/>
            </a:br>
            <a:r>
              <a:rPr lang="en-US" dirty="0">
                <a:hlinkClick r:id="rId8"/>
              </a:rPr>
              <a:t>https://github.com/OpenChain-Project/Contribution-Process-Specification/issues/12</a:t>
            </a:r>
            <a:r>
              <a:rPr lang="en-US" dirty="0"/>
              <a:t> </a:t>
            </a:r>
          </a:p>
          <a:p>
            <a:pPr marL="742950" lvl="1" indent="-285750">
              <a:spcAft>
                <a:spcPts val="1200"/>
              </a:spcAft>
            </a:pPr>
            <a:r>
              <a:rPr lang="en-US" dirty="0"/>
              <a:t>Way to Question / Respond between organizations to topics about processes, legal matters etc.</a:t>
            </a:r>
            <a:br>
              <a:rPr lang="en-US" dirty="0"/>
            </a:br>
            <a:r>
              <a:rPr lang="en-US" dirty="0">
                <a:hlinkClick r:id="rId9"/>
              </a:rPr>
              <a:t>https://github.com/OpenChain-Project/Contribution-Process-Specification/issues/13</a:t>
            </a:r>
            <a:endParaRPr lang="en-US" dirty="0"/>
          </a:p>
        </p:txBody>
      </p:sp>
    </p:spTree>
    <p:extLst>
      <p:ext uri="{BB962C8B-B14F-4D97-AF65-F5344CB8AC3E}">
        <p14:creationId xmlns:p14="http://schemas.microsoft.com/office/powerpoint/2010/main" val="521732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4298-2C16-FF9F-FCA6-D86C2DB3CF3D}"/>
              </a:ext>
            </a:extLst>
          </p:cNvPr>
          <p:cNvSpPr>
            <a:spLocks noGrp="1"/>
          </p:cNvSpPr>
          <p:nvPr>
            <p:ph type="title"/>
          </p:nvPr>
        </p:nvSpPr>
        <p:spPr/>
        <p:txBody>
          <a:bodyPr>
            <a:normAutofit fontScale="90000"/>
          </a:bodyPr>
          <a:lstStyle/>
          <a:p>
            <a:r>
              <a:rPr lang="en-US" dirty="0"/>
              <a:t>The Headline</a:t>
            </a:r>
          </a:p>
        </p:txBody>
      </p:sp>
      <p:sp>
        <p:nvSpPr>
          <p:cNvPr id="3" name="Text Placeholder 2">
            <a:extLst>
              <a:ext uri="{FF2B5EF4-FFF2-40B4-BE49-F238E27FC236}">
                <a16:creationId xmlns:a16="http://schemas.microsoft.com/office/drawing/2014/main" id="{9A2FEC43-F4C1-9E13-0BBE-8C91A29C42C2}"/>
              </a:ext>
            </a:extLst>
          </p:cNvPr>
          <p:cNvSpPr>
            <a:spLocks noGrp="1"/>
          </p:cNvSpPr>
          <p:nvPr>
            <p:ph type="body" idx="1"/>
          </p:nvPr>
        </p:nvSpPr>
        <p:spPr/>
        <p:txBody>
          <a:bodyPr>
            <a:normAutofit/>
          </a:bodyPr>
          <a:lstStyle/>
          <a:p>
            <a:pPr marL="114300" indent="0">
              <a:buNone/>
            </a:pPr>
            <a:r>
              <a:rPr lang="en-US" dirty="0"/>
              <a:t>Thank you ISO/IEC DIS 18974 and ballot success!</a:t>
            </a:r>
          </a:p>
          <a:p>
            <a:pPr marL="114300" indent="0">
              <a:buNone/>
            </a:pPr>
            <a:endParaRPr lang="en-US" dirty="0"/>
          </a:p>
          <a:p>
            <a:pPr marL="114300" indent="0">
              <a:buNone/>
            </a:pPr>
            <a:r>
              <a:rPr lang="en-US" dirty="0"/>
              <a:t>OpenChain has completed its transformation from an </a:t>
            </a:r>
            <a:r>
              <a:rPr lang="en-US" i="1" dirty="0"/>
              <a:t>open source compliance standardization project</a:t>
            </a:r>
            <a:r>
              <a:rPr lang="en-US" dirty="0"/>
              <a:t> into an </a:t>
            </a:r>
            <a:r>
              <a:rPr lang="en-US" i="1" dirty="0"/>
              <a:t>open source management standardization project</a:t>
            </a:r>
            <a:r>
              <a:rPr lang="en-US" dirty="0"/>
              <a:t>. </a:t>
            </a:r>
          </a:p>
          <a:p>
            <a:pPr marL="114300" indent="0">
              <a:buNone/>
            </a:pPr>
            <a:endParaRPr lang="en-US" dirty="0"/>
          </a:p>
          <a:p>
            <a:pPr marL="114300" indent="0">
              <a:buNone/>
            </a:pPr>
            <a:r>
              <a:rPr lang="en-US" dirty="0"/>
              <a:t>Our mission remains building trust in the supply chain.</a:t>
            </a:r>
          </a:p>
        </p:txBody>
      </p:sp>
    </p:spTree>
    <p:extLst>
      <p:ext uri="{BB962C8B-B14F-4D97-AF65-F5344CB8AC3E}">
        <p14:creationId xmlns:p14="http://schemas.microsoft.com/office/powerpoint/2010/main" val="68747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Key Project News</a:t>
            </a:r>
            <a:endParaRPr dirty="0"/>
          </a:p>
        </p:txBody>
      </p:sp>
      <p:sp>
        <p:nvSpPr>
          <p:cNvPr id="158" name="Google Shape;158;p25"/>
          <p:cNvSpPr txBox="1">
            <a:spLocks noGrp="1"/>
          </p:cNvSpPr>
          <p:nvPr>
            <p:ph type="body" idx="1"/>
          </p:nvPr>
        </p:nvSpPr>
        <p:spPr>
          <a:xfrm>
            <a:off x="280350" y="1266450"/>
            <a:ext cx="8520600" cy="947329"/>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ISO/IEC DIS 18974 is now ISO/IEC PRE 18974 (in ISO current publication block)</a:t>
            </a:r>
          </a:p>
          <a:p>
            <a:pPr marL="285750" indent="-285750">
              <a:spcAft>
                <a:spcPts val="1200"/>
              </a:spcAft>
            </a:pPr>
            <a:r>
              <a:rPr lang="en-US" dirty="0"/>
              <a:t>ISO/IEC 5230:2020 conformance support + announcements continue (3 more this week)</a:t>
            </a:r>
          </a:p>
        </p:txBody>
      </p:sp>
      <p:pic>
        <p:nvPicPr>
          <p:cNvPr id="2" name="Picture 1">
            <a:extLst>
              <a:ext uri="{FF2B5EF4-FFF2-40B4-BE49-F238E27FC236}">
                <a16:creationId xmlns:a16="http://schemas.microsoft.com/office/drawing/2014/main" id="{E2C55438-76E8-20D9-A9E9-9A85A7D24BE6}"/>
              </a:ext>
            </a:extLst>
          </p:cNvPr>
          <p:cNvPicPr>
            <a:picLocks noChangeAspect="1"/>
          </p:cNvPicPr>
          <p:nvPr/>
        </p:nvPicPr>
        <p:blipFill>
          <a:blip r:embed="rId3"/>
          <a:stretch>
            <a:fillRect/>
          </a:stretch>
        </p:blipFill>
        <p:spPr>
          <a:xfrm>
            <a:off x="5480348" y="3705832"/>
            <a:ext cx="1771216" cy="342435"/>
          </a:xfrm>
          <a:prstGeom prst="rect">
            <a:avLst/>
          </a:prstGeom>
        </p:spPr>
      </p:pic>
      <p:pic>
        <p:nvPicPr>
          <p:cNvPr id="3" name="Picture 2">
            <a:extLst>
              <a:ext uri="{FF2B5EF4-FFF2-40B4-BE49-F238E27FC236}">
                <a16:creationId xmlns:a16="http://schemas.microsoft.com/office/drawing/2014/main" id="{D505AF1C-3B3E-4558-61A6-4E08A27AB2F8}"/>
              </a:ext>
            </a:extLst>
          </p:cNvPr>
          <p:cNvPicPr>
            <a:picLocks noChangeAspect="1"/>
          </p:cNvPicPr>
          <p:nvPr/>
        </p:nvPicPr>
        <p:blipFill>
          <a:blip r:embed="rId4"/>
          <a:stretch>
            <a:fillRect/>
          </a:stretch>
        </p:blipFill>
        <p:spPr>
          <a:xfrm>
            <a:off x="2462688" y="3409366"/>
            <a:ext cx="836786" cy="836786"/>
          </a:xfrm>
          <a:prstGeom prst="rect">
            <a:avLst/>
          </a:prstGeom>
        </p:spPr>
      </p:pic>
      <p:sp>
        <p:nvSpPr>
          <p:cNvPr id="4" name="TextBox 3">
            <a:extLst>
              <a:ext uri="{FF2B5EF4-FFF2-40B4-BE49-F238E27FC236}">
                <a16:creationId xmlns:a16="http://schemas.microsoft.com/office/drawing/2014/main" id="{00CACD2A-BD07-45FF-6AB3-F221F5CC85D5}"/>
              </a:ext>
            </a:extLst>
          </p:cNvPr>
          <p:cNvSpPr txBox="1"/>
          <p:nvPr/>
        </p:nvSpPr>
        <p:spPr>
          <a:xfrm>
            <a:off x="4752373" y="2282758"/>
            <a:ext cx="3227165" cy="307777"/>
          </a:xfrm>
          <a:prstGeom prst="rect">
            <a:avLst/>
          </a:prstGeom>
          <a:noFill/>
        </p:spPr>
        <p:txBody>
          <a:bodyPr wrap="none" rtlCol="0">
            <a:spAutoFit/>
          </a:bodyPr>
          <a:lstStyle/>
          <a:p>
            <a:r>
              <a:rPr lang="en-US" b="1" dirty="0"/>
              <a:t>Latest ISO/IEC DIS 18974 adoption</a:t>
            </a:r>
          </a:p>
        </p:txBody>
      </p:sp>
      <p:sp>
        <p:nvSpPr>
          <p:cNvPr id="5" name="TextBox 4">
            <a:extLst>
              <a:ext uri="{FF2B5EF4-FFF2-40B4-BE49-F238E27FC236}">
                <a16:creationId xmlns:a16="http://schemas.microsoft.com/office/drawing/2014/main" id="{B02E7F70-2504-855F-F052-67908EA35996}"/>
              </a:ext>
            </a:extLst>
          </p:cNvPr>
          <p:cNvSpPr txBox="1"/>
          <p:nvPr/>
        </p:nvSpPr>
        <p:spPr>
          <a:xfrm>
            <a:off x="487912" y="2282757"/>
            <a:ext cx="3206327" cy="307777"/>
          </a:xfrm>
          <a:prstGeom prst="rect">
            <a:avLst/>
          </a:prstGeom>
          <a:noFill/>
        </p:spPr>
        <p:txBody>
          <a:bodyPr wrap="none" rtlCol="0">
            <a:spAutoFit/>
          </a:bodyPr>
          <a:lstStyle/>
          <a:p>
            <a:r>
              <a:rPr lang="en-US" b="1" dirty="0"/>
              <a:t>Latest Official OpenChain Partners</a:t>
            </a:r>
          </a:p>
        </p:txBody>
      </p:sp>
      <p:pic>
        <p:nvPicPr>
          <p:cNvPr id="6" name="Picture 5">
            <a:extLst>
              <a:ext uri="{FF2B5EF4-FFF2-40B4-BE49-F238E27FC236}">
                <a16:creationId xmlns:a16="http://schemas.microsoft.com/office/drawing/2014/main" id="{A174721A-09C3-3D65-EC6C-82C9739B2662}"/>
              </a:ext>
            </a:extLst>
          </p:cNvPr>
          <p:cNvPicPr>
            <a:picLocks noChangeAspect="1"/>
          </p:cNvPicPr>
          <p:nvPr/>
        </p:nvPicPr>
        <p:blipFill>
          <a:blip r:embed="rId5"/>
          <a:stretch>
            <a:fillRect/>
          </a:stretch>
        </p:blipFill>
        <p:spPr>
          <a:xfrm>
            <a:off x="5238483" y="2861217"/>
            <a:ext cx="2254946" cy="529422"/>
          </a:xfrm>
          <a:prstGeom prst="rect">
            <a:avLst/>
          </a:prstGeom>
        </p:spPr>
      </p:pic>
      <p:pic>
        <p:nvPicPr>
          <p:cNvPr id="7" name="Picture 6">
            <a:extLst>
              <a:ext uri="{FF2B5EF4-FFF2-40B4-BE49-F238E27FC236}">
                <a16:creationId xmlns:a16="http://schemas.microsoft.com/office/drawing/2014/main" id="{A34A20BE-E27F-F900-BD44-396F1208CF28}"/>
              </a:ext>
            </a:extLst>
          </p:cNvPr>
          <p:cNvPicPr>
            <a:picLocks noChangeAspect="1"/>
          </p:cNvPicPr>
          <p:nvPr/>
        </p:nvPicPr>
        <p:blipFill>
          <a:blip r:embed="rId6"/>
          <a:stretch>
            <a:fillRect/>
          </a:stretch>
        </p:blipFill>
        <p:spPr>
          <a:xfrm>
            <a:off x="840059" y="3551005"/>
            <a:ext cx="1115328" cy="660048"/>
          </a:xfrm>
          <a:prstGeom prst="rect">
            <a:avLst/>
          </a:prstGeom>
        </p:spPr>
      </p:pic>
      <p:pic>
        <p:nvPicPr>
          <p:cNvPr id="8" name="Picture 7">
            <a:extLst>
              <a:ext uri="{FF2B5EF4-FFF2-40B4-BE49-F238E27FC236}">
                <a16:creationId xmlns:a16="http://schemas.microsoft.com/office/drawing/2014/main" id="{F43C71E7-5542-4EC5-E437-272901C7C413}"/>
              </a:ext>
            </a:extLst>
          </p:cNvPr>
          <p:cNvPicPr>
            <a:picLocks noChangeAspect="1"/>
          </p:cNvPicPr>
          <p:nvPr/>
        </p:nvPicPr>
        <p:blipFill>
          <a:blip r:embed="rId7"/>
          <a:stretch>
            <a:fillRect/>
          </a:stretch>
        </p:blipFill>
        <p:spPr>
          <a:xfrm>
            <a:off x="713678" y="2797152"/>
            <a:ext cx="2754796" cy="4627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81FB-1DB3-044A-FBDC-937951E49A7A}"/>
              </a:ext>
            </a:extLst>
          </p:cNvPr>
          <p:cNvSpPr>
            <a:spLocks noGrp="1"/>
          </p:cNvSpPr>
          <p:nvPr>
            <p:ph type="title"/>
          </p:nvPr>
        </p:nvSpPr>
        <p:spPr/>
        <p:txBody>
          <a:bodyPr>
            <a:normAutofit fontScale="90000"/>
          </a:bodyPr>
          <a:lstStyle/>
          <a:p>
            <a:r>
              <a:rPr lang="en-US" dirty="0"/>
              <a:t>And More…</a:t>
            </a:r>
          </a:p>
        </p:txBody>
      </p:sp>
      <p:sp>
        <p:nvSpPr>
          <p:cNvPr id="3" name="Text Placeholder 2">
            <a:extLst>
              <a:ext uri="{FF2B5EF4-FFF2-40B4-BE49-F238E27FC236}">
                <a16:creationId xmlns:a16="http://schemas.microsoft.com/office/drawing/2014/main" id="{F584131F-8A70-BC25-1861-1C9AEC4701A1}"/>
              </a:ext>
            </a:extLst>
          </p:cNvPr>
          <p:cNvSpPr>
            <a:spLocks noGrp="1"/>
          </p:cNvSpPr>
          <p:nvPr>
            <p:ph type="body" idx="1"/>
          </p:nvPr>
        </p:nvSpPr>
        <p:spPr/>
        <p:txBody>
          <a:bodyPr/>
          <a:lstStyle/>
          <a:p>
            <a:r>
              <a:rPr lang="en-US" dirty="0"/>
              <a:t>Our Legal Work Group is about to publish the first official release of our model provisions.</a:t>
            </a:r>
          </a:p>
          <a:p>
            <a:r>
              <a:rPr lang="en-US" dirty="0"/>
              <a:t>Our </a:t>
            </a:r>
            <a:r>
              <a:rPr lang="en-US" dirty="0" err="1"/>
              <a:t>specificiation</a:t>
            </a:r>
            <a:r>
              <a:rPr lang="en-US" dirty="0"/>
              <a:t> team is working on a new proposal for a contribution specification.</a:t>
            </a:r>
          </a:p>
          <a:p>
            <a:r>
              <a:rPr lang="en-US" dirty="0"/>
              <a:t>Our telco team is finishing a proposal for a Telco SBOM specification.</a:t>
            </a:r>
          </a:p>
        </p:txBody>
      </p:sp>
    </p:spTree>
    <p:extLst>
      <p:ext uri="{BB962C8B-B14F-4D97-AF65-F5344CB8AC3E}">
        <p14:creationId xmlns:p14="http://schemas.microsoft.com/office/powerpoint/2010/main" val="399455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41571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Current Published Versions of the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(CURRENT VERSION, 2</a:t>
            </a:r>
            <a:r>
              <a:rPr lang="en-US" sz="1400" b="1" baseline="30000" dirty="0">
                <a:latin typeface="+mn-lt"/>
              </a:rPr>
              <a:t>nd</a:t>
            </a:r>
            <a:r>
              <a:rPr lang="en-US" sz="1400" b="1" dirty="0">
                <a:latin typeface="+mn-lt"/>
              </a:rPr>
              <a:t> Generation):</a:t>
            </a:r>
          </a:p>
          <a:p>
            <a:pPr marL="0" lvl="0" indent="0" algn="l" rtl="0">
              <a:spcBef>
                <a:spcPts val="0"/>
              </a:spcBef>
              <a:spcAft>
                <a:spcPts val="1200"/>
              </a:spcAft>
              <a:buNone/>
            </a:pPr>
            <a:r>
              <a:rPr lang="en-US" sz="1400" dirty="0">
                <a:latin typeface="+mn-lt"/>
                <a:hlinkClick r:id="rId3"/>
              </a:rPr>
              <a:t>https://github.com/OpenChain-Project/License-Compliance-Specification/blob/master/2.1/en/openchainspec-2.1.md</a:t>
            </a:r>
            <a:r>
              <a:rPr lang="en-US" sz="1400" dirty="0">
                <a:latin typeface="+mn-lt"/>
              </a:rPr>
              <a:t> </a:t>
            </a:r>
          </a:p>
          <a:p>
            <a:pPr marL="0" lvl="0" indent="0" algn="l" rtl="0">
              <a:spcBef>
                <a:spcPts val="0"/>
              </a:spcBef>
              <a:spcAft>
                <a:spcPts val="1200"/>
              </a:spcAft>
              <a:buNone/>
            </a:pPr>
            <a:r>
              <a:rPr lang="en-US" sz="1400" b="1" dirty="0">
                <a:latin typeface="+mn-lt"/>
              </a:rPr>
              <a:t>Security Specification (CURRENT VERSION, 1</a:t>
            </a:r>
            <a:r>
              <a:rPr lang="en-US" sz="1400" b="1" baseline="30000" dirty="0">
                <a:latin typeface="+mn-lt"/>
              </a:rPr>
              <a:t>st</a:t>
            </a:r>
            <a:r>
              <a:rPr lang="en-US" sz="1400" b="1" dirty="0">
                <a:latin typeface="+mn-lt"/>
              </a:rPr>
              <a:t> Generation):</a:t>
            </a:r>
          </a:p>
          <a:p>
            <a:pPr marL="0" lvl="0" indent="0" algn="l" rtl="0">
              <a:spcBef>
                <a:spcPts val="0"/>
              </a:spcBef>
              <a:spcAft>
                <a:spcPts val="1200"/>
              </a:spcAft>
              <a:buNone/>
            </a:pPr>
            <a:r>
              <a:rPr lang="en-US" sz="1400" dirty="0">
                <a:latin typeface="+mn-lt"/>
                <a:hlinkClick r:id="rId4"/>
              </a:rPr>
              <a:t>https://github.com/OpenChain-Project/Security-Assurance-Specification/blob/main/Security-Assurance-Specification/1.1/en/openchain-security-specification-1.1.md</a:t>
            </a:r>
            <a:r>
              <a:rPr lang="en-US" sz="1400" dirty="0">
                <a:latin typeface="+mn-lt"/>
              </a:rPr>
              <a:t> </a:t>
            </a:r>
          </a:p>
        </p:txBody>
      </p:sp>
    </p:spTree>
    <p:extLst>
      <p:ext uri="{BB962C8B-B14F-4D97-AF65-F5344CB8AC3E}">
        <p14:creationId xmlns:p14="http://schemas.microsoft.com/office/powerpoint/2010/main" val="3801265866"/>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1464</TotalTime>
  <Words>1017</Words>
  <Application>Microsoft Macintosh PowerPoint</Application>
  <PresentationFormat>On-screen Show (16:9)</PresentationFormat>
  <Paragraphs>76</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Open Sans</vt:lpstr>
      <vt:lpstr>Open Sans Medium</vt:lpstr>
      <vt:lpstr>Roboto</vt:lpstr>
      <vt:lpstr>Roboto Slab Light</vt:lpstr>
      <vt:lpstr>Linux Foundation EU Theme 2023</vt:lpstr>
      <vt:lpstr>OpenChain Monthly Meeting</vt:lpstr>
      <vt:lpstr>Anti-Trust Policy Notice</vt:lpstr>
      <vt:lpstr>Regular Agenda</vt:lpstr>
      <vt:lpstr>News</vt:lpstr>
      <vt:lpstr>The Headline</vt:lpstr>
      <vt:lpstr>Key Project News</vt:lpstr>
      <vt:lpstr>And More…</vt:lpstr>
      <vt:lpstr>Work on standards and core material</vt:lpstr>
      <vt:lpstr>Current Published Versions of the Standards</vt:lpstr>
      <vt:lpstr>Draft Future Versions of the Standards</vt:lpstr>
      <vt:lpstr>What We Covered Last Call In July</vt:lpstr>
      <vt:lpstr>Next Steps: Licensing + Security</vt:lpstr>
      <vt:lpstr>Next Steps: Licensing + Security</vt:lpstr>
      <vt:lpstr>OpenChain Contribution Specification</vt:lpstr>
      <vt:lpstr>OpenChain Contribution Specification</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57</cp:revision>
  <dcterms:modified xsi:type="dcterms:W3CDTF">2023-09-05T16:23:14Z</dcterms:modified>
</cp:coreProperties>
</file>