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17"/>
  </p:notesMasterIdLst>
  <p:sldIdLst>
    <p:sldId id="257" r:id="rId2"/>
    <p:sldId id="269" r:id="rId3"/>
    <p:sldId id="270" r:id="rId4"/>
    <p:sldId id="271" r:id="rId5"/>
    <p:sldId id="310" r:id="rId6"/>
    <p:sldId id="275" r:id="rId7"/>
    <p:sldId id="311" r:id="rId8"/>
    <p:sldId id="300" r:id="rId9"/>
    <p:sldId id="288" r:id="rId10"/>
    <p:sldId id="309" r:id="rId11"/>
    <p:sldId id="307" r:id="rId12"/>
    <p:sldId id="306" r:id="rId13"/>
    <p:sldId id="278" r:id="rId14"/>
    <p:sldId id="279" r:id="rId15"/>
    <p:sldId id="267"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0"/>
    <p:restoredTop sz="96327"/>
  </p:normalViewPr>
  <p:slideViewPr>
    <p:cSldViewPr snapToGrid="0">
      <p:cViewPr varScale="1">
        <p:scale>
          <a:sx n="171" d="100"/>
          <a:sy n="171" d="100"/>
        </p:scale>
        <p:origin x="46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1137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761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733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891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2518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0928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283214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extLst>
      <p:ext uri="{BB962C8B-B14F-4D97-AF65-F5344CB8AC3E}">
        <p14:creationId xmlns:p14="http://schemas.microsoft.com/office/powerpoint/2010/main" val="22196612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63" r:id="rId3"/>
    <p:sldLayoutId id="2147483665"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hain-Project/License-Compliance-Specification/issu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issu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Chain-Project/Contribution-Process-Specification/issues/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openchainproject.org/news/2023/08/23/contribution-spec-kick-off"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3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github.com/OpenChain-Project/Telco-WG/blob/main/OpenChain%20Telco%20SBOM%20Specification.md"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2.1/en/openchainspec-2.1.m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blob/main/Security-Assurance-Specification/1.1/en/openchain-security-specification-1.1.m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Official/en/3.0/openchain-license-compliance-3.0.m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blob/main/Security-Assurance-Specification/2.0/en/openchain-security-specification-2.0.m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2023-10-04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Next Steps: Licensing / Security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114300" indent="0" algn="l" fontAlgn="base">
              <a:buNone/>
            </a:pPr>
            <a:r>
              <a:rPr lang="en-US" sz="1400" b="1" i="0" dirty="0">
                <a:solidFill>
                  <a:srgbClr val="252525"/>
                </a:solidFill>
                <a:effectLst/>
                <a:latin typeface="Roboto" panose="02000000000000000000" pitchFamily="2" charset="0"/>
              </a:rPr>
              <a:t>Open Issues</a:t>
            </a:r>
          </a:p>
          <a:p>
            <a:pPr marL="114300" indent="0" algn="l" fontAlgn="base">
              <a:buNone/>
            </a:pPr>
            <a:r>
              <a:rPr lang="en-US" sz="1400" b="0" i="0" dirty="0">
                <a:solidFill>
                  <a:srgbClr val="252525"/>
                </a:solidFill>
                <a:effectLst/>
                <a:latin typeface="Roboto" panose="02000000000000000000" pitchFamily="2" charset="0"/>
              </a:rPr>
              <a:t>Both the next generation License Compliance specification and the next generation Security Assurance specification have pre-existing open issues for review:</a:t>
            </a:r>
          </a:p>
          <a:p>
            <a:pPr marL="114300" indent="0" algn="l" fontAlgn="base">
              <a:buNone/>
            </a:pPr>
            <a:endParaRPr lang="en-US" sz="1400" b="0" i="0" dirty="0">
              <a:solidFill>
                <a:srgbClr val="252525"/>
              </a:solidFill>
              <a:effectLst/>
              <a:latin typeface="Roboto" panose="02000000000000000000" pitchFamily="2" charset="0"/>
            </a:endParaRPr>
          </a:p>
          <a:p>
            <a:pPr algn="l" fontAlgn="base"/>
            <a:r>
              <a:rPr lang="en-US" sz="1400" b="1" i="0" dirty="0">
                <a:solidFill>
                  <a:srgbClr val="252525"/>
                </a:solidFill>
                <a:effectLst/>
                <a:latin typeface="Open Sans" panose="020B0606030504020204" pitchFamily="34" charset="0"/>
              </a:rPr>
              <a:t>Licensing:</a:t>
            </a:r>
            <a:br>
              <a:rPr lang="en-US" sz="1400" b="1" i="0" dirty="0">
                <a:solidFill>
                  <a:srgbClr val="252525"/>
                </a:solidFill>
                <a:effectLst/>
                <a:latin typeface="Open Sans" panose="020B0606030504020204" pitchFamily="34" charset="0"/>
              </a:rPr>
            </a:br>
            <a:r>
              <a:rPr lang="en-US" sz="1400" b="0" i="0" u="none" strike="noStrike" dirty="0">
                <a:solidFill>
                  <a:srgbClr val="00AEBC"/>
                </a:solidFill>
                <a:effectLst/>
                <a:latin typeface="Roboto" panose="02000000000000000000" pitchFamily="2" charset="0"/>
                <a:hlinkClick r:id="rId3"/>
              </a:rPr>
              <a:t>https://github.com/OpenChain-Project/License-Compliance-Specification/issues</a:t>
            </a:r>
            <a:endParaRPr lang="en-US" sz="1400" b="0" i="0" u="none" strike="noStrike" dirty="0">
              <a:solidFill>
                <a:srgbClr val="00AEBC"/>
              </a:solidFill>
              <a:effectLst/>
              <a:latin typeface="Roboto" panose="02000000000000000000" pitchFamily="2" charset="0"/>
            </a:endParaRPr>
          </a:p>
          <a:p>
            <a:pPr marL="114300" indent="0" algn="l" fontAlgn="base">
              <a:buNone/>
            </a:pPr>
            <a:endParaRPr lang="en-US" sz="1400" b="0" i="0" dirty="0">
              <a:solidFill>
                <a:srgbClr val="252525"/>
              </a:solidFill>
              <a:effectLst/>
              <a:latin typeface="Roboto" panose="02000000000000000000" pitchFamily="2" charset="0"/>
            </a:endParaRPr>
          </a:p>
          <a:p>
            <a:pPr algn="l" fontAlgn="base"/>
            <a:r>
              <a:rPr lang="en-US" sz="1400" b="1" i="0" dirty="0">
                <a:solidFill>
                  <a:srgbClr val="252525"/>
                </a:solidFill>
                <a:effectLst/>
                <a:latin typeface="Open Sans" panose="020B0606030504020204" pitchFamily="34" charset="0"/>
              </a:rPr>
              <a:t>Security:</a:t>
            </a:r>
            <a:br>
              <a:rPr lang="en-US" sz="1400" b="1" i="0" dirty="0">
                <a:solidFill>
                  <a:srgbClr val="252525"/>
                </a:solidFill>
                <a:effectLst/>
                <a:latin typeface="Open Sans" panose="020B0606030504020204" pitchFamily="34" charset="0"/>
              </a:rPr>
            </a:br>
            <a:r>
              <a:rPr lang="en-US" sz="1400" b="0" i="0" u="none" strike="noStrike" dirty="0">
                <a:solidFill>
                  <a:srgbClr val="00AEBC"/>
                </a:solidFill>
                <a:effectLst/>
                <a:latin typeface="Roboto" panose="02000000000000000000" pitchFamily="2" charset="0"/>
                <a:hlinkClick r:id="rId4"/>
              </a:rPr>
              <a:t>https://github.com/OpenChain-Project/Security-Assurance-Specification/issues</a:t>
            </a:r>
            <a:endParaRPr lang="en-US" sz="1400" b="0" i="0" dirty="0">
              <a:solidFill>
                <a:srgbClr val="252525"/>
              </a:solidFill>
              <a:effectLst/>
              <a:latin typeface="Roboto" panose="02000000000000000000" pitchFamily="2" charset="0"/>
            </a:endParaRPr>
          </a:p>
        </p:txBody>
      </p:sp>
    </p:spTree>
    <p:extLst>
      <p:ext uri="{BB962C8B-B14F-4D97-AF65-F5344CB8AC3E}">
        <p14:creationId xmlns:p14="http://schemas.microsoft.com/office/powerpoint/2010/main" val="159268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Proposed OpenChain Contribution Specification</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indent="0">
              <a:spcAft>
                <a:spcPts val="1200"/>
              </a:spcAft>
              <a:buNone/>
            </a:pPr>
            <a:r>
              <a:rPr lang="en-US" dirty="0"/>
              <a:t>First GitHub Issue:</a:t>
            </a:r>
          </a:p>
          <a:p>
            <a:pPr marL="0" indent="0">
              <a:spcAft>
                <a:spcPts val="1200"/>
              </a:spcAft>
              <a:buNone/>
            </a:pPr>
            <a:r>
              <a:rPr lang="en-US" dirty="0">
                <a:hlinkClick r:id="rId3"/>
              </a:rPr>
              <a:t>https://github.com/OpenChain-Project/Contribution-Process-Specification/issues/1</a:t>
            </a:r>
            <a:r>
              <a:rPr lang="en-US" dirty="0"/>
              <a:t> </a:t>
            </a:r>
          </a:p>
          <a:p>
            <a:pPr marL="0" indent="0">
              <a:spcAft>
                <a:spcPts val="1200"/>
              </a:spcAft>
              <a:buNone/>
            </a:pPr>
            <a:r>
              <a:rPr lang="en-US" dirty="0"/>
              <a:t>Kick-Off Call:</a:t>
            </a:r>
            <a:br>
              <a:rPr lang="en-US" dirty="0"/>
            </a:br>
            <a:r>
              <a:rPr lang="en-US" dirty="0">
                <a:hlinkClick r:id="rId4"/>
              </a:rPr>
              <a:t>https://www.openchainproject.org/news/2023/08/23/contribution-spec-kick-off</a:t>
            </a:r>
            <a:r>
              <a:rPr lang="en-US"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dirty="0"/>
              <a:t>Proposed Telco SBOM Specification / SBOM Quality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114300" indent="0" algn="l" fontAlgn="base">
              <a:buNone/>
            </a:pPr>
            <a:r>
              <a:rPr lang="en-US" sz="1400" b="1" i="0" dirty="0">
                <a:solidFill>
                  <a:srgbClr val="252525"/>
                </a:solidFill>
                <a:effectLst/>
                <a:latin typeface="Roboto" panose="02000000000000000000" pitchFamily="2" charset="0"/>
              </a:rPr>
              <a:t>Quality SBOM has appeared as a topic:</a:t>
            </a:r>
          </a:p>
          <a:p>
            <a:pPr algn="l" fontAlgn="base"/>
            <a:r>
              <a:rPr lang="en-US" sz="1400" b="0" i="0" dirty="0">
                <a:solidFill>
                  <a:srgbClr val="252525"/>
                </a:solidFill>
                <a:effectLst/>
                <a:latin typeface="Roboto" panose="02000000000000000000" pitchFamily="2" charset="0"/>
              </a:rPr>
              <a:t>What is a quality or complete SBOM for licensing or security use cases?</a:t>
            </a:r>
            <a:br>
              <a:rPr lang="en-US" sz="1400" b="0" i="0" dirty="0">
                <a:solidFill>
                  <a:srgbClr val="252525"/>
                </a:solidFill>
                <a:effectLst/>
                <a:latin typeface="Roboto" panose="02000000000000000000" pitchFamily="2" charset="0"/>
              </a:rPr>
            </a:br>
            <a:r>
              <a:rPr lang="en-US" sz="1400" b="0" i="0" u="none" strike="noStrike" dirty="0">
                <a:solidFill>
                  <a:srgbClr val="00AEBC"/>
                </a:solidFill>
                <a:effectLst/>
                <a:latin typeface="Roboto" panose="02000000000000000000" pitchFamily="2" charset="0"/>
                <a:hlinkClick r:id="rId3"/>
              </a:rPr>
              <a:t>https://github.com/OpenChain-Project/Security-Assurance-Specification/issues/32</a:t>
            </a:r>
            <a:endParaRPr lang="en-US" sz="1400" b="0" i="0" dirty="0">
              <a:solidFill>
                <a:srgbClr val="252525"/>
              </a:solidFill>
              <a:effectLst/>
              <a:latin typeface="Roboto" panose="02000000000000000000" pitchFamily="2" charset="0"/>
            </a:endParaRPr>
          </a:p>
          <a:p>
            <a:pPr algn="l" fontAlgn="base"/>
            <a:r>
              <a:rPr lang="en-US" sz="1400" b="0" i="0" dirty="0">
                <a:solidFill>
                  <a:srgbClr val="252525"/>
                </a:solidFill>
                <a:effectLst/>
                <a:latin typeface="Roboto" panose="02000000000000000000" pitchFamily="2" charset="0"/>
              </a:rPr>
              <a:t>This issue is actively soliciting comments. It is significantly influenced by the forthcoming Telco Spec:</a:t>
            </a:r>
            <a:br>
              <a:rPr lang="en-US" sz="1400" b="0" i="0" dirty="0">
                <a:solidFill>
                  <a:srgbClr val="252525"/>
                </a:solidFill>
                <a:effectLst/>
                <a:latin typeface="Roboto" panose="02000000000000000000" pitchFamily="2" charset="0"/>
              </a:rPr>
            </a:br>
            <a:r>
              <a:rPr lang="en-US" sz="1400" b="0" i="0" u="none" strike="noStrike" dirty="0">
                <a:solidFill>
                  <a:srgbClr val="00AEBC"/>
                </a:solidFill>
                <a:effectLst/>
                <a:latin typeface="Roboto" panose="02000000000000000000" pitchFamily="2" charset="0"/>
                <a:hlinkClick r:id="rId4"/>
              </a:rPr>
              <a:t>https://github.com/OpenChain-Project/Telco-WG/blob/main/OpenChain%20Telco%20SBOM%20Specification.md</a:t>
            </a:r>
            <a:endParaRPr lang="en-US" sz="1400" b="0" i="0" u="none" strike="noStrike" dirty="0">
              <a:solidFill>
                <a:srgbClr val="00AEBC"/>
              </a:solidFill>
              <a:effectLst/>
              <a:latin typeface="Roboto" panose="02000000000000000000" pitchFamily="2" charset="0"/>
            </a:endParaRPr>
          </a:p>
          <a:p>
            <a:pPr algn="l" fontAlgn="base"/>
            <a:r>
              <a:rPr lang="en-US" sz="1400" b="0" i="0" dirty="0">
                <a:solidFill>
                  <a:srgbClr val="252525"/>
                </a:solidFill>
                <a:effectLst/>
                <a:latin typeface="Roboto" panose="02000000000000000000" pitchFamily="2" charset="0"/>
              </a:rPr>
              <a:t>Do we potentially have another draft specification proposal for the steering committee to review? </a:t>
            </a:r>
          </a:p>
          <a:p>
            <a:pPr algn="l" fontAlgn="base"/>
            <a:r>
              <a:rPr lang="en-US" sz="1400" dirty="0">
                <a:solidFill>
                  <a:srgbClr val="252525"/>
                </a:solidFill>
                <a:latin typeface="Roboto" panose="02000000000000000000" pitchFamily="2" charset="0"/>
              </a:rPr>
              <a:t>There will be a call to discuss.</a:t>
            </a:r>
            <a:endParaRPr lang="en-US" sz="1400" b="0" i="0" dirty="0">
              <a:solidFill>
                <a:srgbClr val="252525"/>
              </a:solidFill>
              <a:effectLst/>
              <a:latin typeface="Roboto" panose="02000000000000000000" pitchFamily="2" charset="0"/>
            </a:endParaRPr>
          </a:p>
        </p:txBody>
      </p:sp>
    </p:spTree>
    <p:extLst>
      <p:ext uri="{BB962C8B-B14F-4D97-AF65-F5344CB8AC3E}">
        <p14:creationId xmlns:p14="http://schemas.microsoft.com/office/powerpoint/2010/main" val="30434675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34298-2C16-FF9F-FCA6-D86C2DB3CF3D}"/>
              </a:ext>
            </a:extLst>
          </p:cNvPr>
          <p:cNvSpPr>
            <a:spLocks noGrp="1"/>
          </p:cNvSpPr>
          <p:nvPr>
            <p:ph type="title"/>
          </p:nvPr>
        </p:nvSpPr>
        <p:spPr/>
        <p:txBody>
          <a:bodyPr>
            <a:normAutofit fontScale="90000"/>
          </a:bodyPr>
          <a:lstStyle/>
          <a:p>
            <a:r>
              <a:rPr lang="en-US" dirty="0"/>
              <a:t>The Headline</a:t>
            </a:r>
          </a:p>
        </p:txBody>
      </p:sp>
      <p:sp>
        <p:nvSpPr>
          <p:cNvPr id="3" name="Text Placeholder 2">
            <a:extLst>
              <a:ext uri="{FF2B5EF4-FFF2-40B4-BE49-F238E27FC236}">
                <a16:creationId xmlns:a16="http://schemas.microsoft.com/office/drawing/2014/main" id="{9A2FEC43-F4C1-9E13-0BBE-8C91A29C42C2}"/>
              </a:ext>
            </a:extLst>
          </p:cNvPr>
          <p:cNvSpPr>
            <a:spLocks noGrp="1"/>
          </p:cNvSpPr>
          <p:nvPr>
            <p:ph type="body" idx="1"/>
          </p:nvPr>
        </p:nvSpPr>
        <p:spPr/>
        <p:txBody>
          <a:bodyPr>
            <a:normAutofit/>
          </a:bodyPr>
          <a:lstStyle/>
          <a:p>
            <a:pPr marL="114300" indent="0">
              <a:buNone/>
            </a:pPr>
            <a:r>
              <a:rPr lang="en-US" dirty="0"/>
              <a:t>OpenChain ISO/IEC DIS 18974 now has a provision publication date of early November.</a:t>
            </a:r>
          </a:p>
          <a:p>
            <a:pPr marL="114300" indent="0">
              <a:buNone/>
            </a:pPr>
            <a:endParaRPr lang="en-US" dirty="0"/>
          </a:p>
          <a:p>
            <a:pPr marL="114300" indent="0">
              <a:buNone/>
            </a:pPr>
            <a:r>
              <a:rPr lang="en-US" dirty="0"/>
              <a:t>We expect OpenChain ISO/IEC 18974:2023 to be formally announced via publication on the ISO website.</a:t>
            </a:r>
          </a:p>
          <a:p>
            <a:pPr marL="114300" indent="0">
              <a:buNone/>
            </a:pPr>
            <a:endParaRPr lang="en-US" dirty="0"/>
          </a:p>
          <a:p>
            <a:pPr marL="114300" indent="0">
              <a:buNone/>
            </a:pPr>
            <a:r>
              <a:rPr lang="en-US" dirty="0"/>
              <a:t>OpenChain Security Assurance 1.1 / OpenChain ISO/IEC DIS 18974 will remain free on our website – functionally identical.</a:t>
            </a:r>
          </a:p>
          <a:p>
            <a:pPr marL="114300" indent="0">
              <a:buNone/>
            </a:pPr>
            <a:endParaRPr lang="en-US" dirty="0"/>
          </a:p>
          <a:p>
            <a:pPr marL="114300" indent="0">
              <a:buNone/>
            </a:pPr>
            <a:r>
              <a:rPr lang="en-US" dirty="0"/>
              <a:t>Self-certification for one applies to all.</a:t>
            </a:r>
          </a:p>
        </p:txBody>
      </p:sp>
    </p:spTree>
    <p:extLst>
      <p:ext uri="{BB962C8B-B14F-4D97-AF65-F5344CB8AC3E}">
        <p14:creationId xmlns:p14="http://schemas.microsoft.com/office/powerpoint/2010/main" val="68747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415717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Happens Next</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lnSpcReduction="10000"/>
          </a:bodyPr>
          <a:lstStyle/>
          <a:p>
            <a:pPr marL="285750" indent="-285750">
              <a:spcAft>
                <a:spcPts val="1200"/>
              </a:spcAft>
            </a:pPr>
            <a:r>
              <a:rPr lang="en-US" dirty="0"/>
              <a:t>We work on the proposals for: </a:t>
            </a:r>
          </a:p>
          <a:p>
            <a:pPr marL="742950" lvl="1" indent="-285750">
              <a:spcAft>
                <a:spcPts val="1200"/>
              </a:spcAft>
            </a:pPr>
            <a:r>
              <a:rPr lang="en-US" dirty="0"/>
              <a:t>OpenChain License Compliance 3.0 (ISO/IEC 5230:2020 next gen)</a:t>
            </a:r>
          </a:p>
          <a:p>
            <a:pPr marL="742950" lvl="1" indent="-285750">
              <a:spcAft>
                <a:spcPts val="1200"/>
              </a:spcAft>
            </a:pPr>
            <a:r>
              <a:rPr lang="en-US" dirty="0"/>
              <a:t>OpenChain Security Assurance 2.0 (ISO/IEC 18974:2023 next gen) </a:t>
            </a:r>
          </a:p>
          <a:p>
            <a:pPr marL="742950" lvl="1" indent="-285750">
              <a:spcAft>
                <a:spcPts val="1200"/>
              </a:spcAft>
            </a:pPr>
            <a:r>
              <a:rPr lang="en-US" dirty="0"/>
              <a:t>OpenChain Contribution Process Management 1.0 (name TBD)</a:t>
            </a:r>
          </a:p>
          <a:p>
            <a:pPr marL="742950" lvl="1" indent="-285750">
              <a:spcAft>
                <a:spcPts val="1200"/>
              </a:spcAft>
            </a:pPr>
            <a:r>
              <a:rPr lang="en-US" dirty="0"/>
              <a:t>OpenChain Telco SBOM Specification 1.0 (wider kick-off call coming)</a:t>
            </a:r>
          </a:p>
          <a:p>
            <a:pPr marL="285750" indent="-285750">
              <a:spcAft>
                <a:spcPts val="1200"/>
              </a:spcAft>
            </a:pPr>
            <a:r>
              <a:rPr lang="en-US" dirty="0"/>
              <a:t>These will go before the OpenChain Steering Committee in early December for review.</a:t>
            </a:r>
          </a:p>
          <a:p>
            <a:pPr marL="285750" indent="-285750">
              <a:spcAft>
                <a:spcPts val="1200"/>
              </a:spcAft>
            </a:pPr>
            <a:r>
              <a:rPr lang="en-US" dirty="0"/>
              <a:t>The Steering Committee will provide formal guidance on where to go next.</a:t>
            </a:r>
          </a:p>
        </p:txBody>
      </p:sp>
    </p:spTree>
    <p:extLst>
      <p:ext uri="{BB962C8B-B14F-4D97-AF65-F5344CB8AC3E}">
        <p14:creationId xmlns:p14="http://schemas.microsoft.com/office/powerpoint/2010/main" val="1170232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Current Versions of OpenChain Standards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b="1" dirty="0">
                <a:latin typeface="+mn-lt"/>
              </a:rPr>
              <a:t>Licensing Specification (CURRENT VERSION, 2</a:t>
            </a:r>
            <a:r>
              <a:rPr lang="en-US" sz="1400" b="1" baseline="30000" dirty="0">
                <a:latin typeface="+mn-lt"/>
              </a:rPr>
              <a:t>nd</a:t>
            </a:r>
            <a:r>
              <a:rPr lang="en-US" sz="1400" b="1" dirty="0">
                <a:latin typeface="+mn-lt"/>
              </a:rPr>
              <a:t> Generation):</a:t>
            </a:r>
          </a:p>
          <a:p>
            <a:pPr marL="0" lvl="0" indent="0" algn="l" rtl="0">
              <a:spcBef>
                <a:spcPts val="0"/>
              </a:spcBef>
              <a:spcAft>
                <a:spcPts val="1200"/>
              </a:spcAft>
              <a:buNone/>
            </a:pPr>
            <a:r>
              <a:rPr lang="en-US" sz="1400" dirty="0">
                <a:latin typeface="+mn-lt"/>
                <a:hlinkClick r:id="rId3"/>
              </a:rPr>
              <a:t>https://github.com/OpenChain-Project/License-Compliance-Specification/blob/master/2.1/en/openchainspec-2.1.md</a:t>
            </a:r>
            <a:r>
              <a:rPr lang="en-US" sz="1400" dirty="0">
                <a:latin typeface="+mn-lt"/>
              </a:rPr>
              <a:t> </a:t>
            </a:r>
          </a:p>
          <a:p>
            <a:pPr marL="0" lvl="0" indent="0" algn="l" rtl="0">
              <a:spcBef>
                <a:spcPts val="0"/>
              </a:spcBef>
              <a:spcAft>
                <a:spcPts val="1200"/>
              </a:spcAft>
              <a:buNone/>
            </a:pPr>
            <a:r>
              <a:rPr lang="en-US" sz="1400" b="1" dirty="0">
                <a:latin typeface="+mn-lt"/>
              </a:rPr>
              <a:t>Security Specification (CURRENT VERSION, 1</a:t>
            </a:r>
            <a:r>
              <a:rPr lang="en-US" sz="1400" b="1" baseline="30000" dirty="0">
                <a:latin typeface="+mn-lt"/>
              </a:rPr>
              <a:t>st</a:t>
            </a:r>
            <a:r>
              <a:rPr lang="en-US" sz="1400" b="1" dirty="0">
                <a:latin typeface="+mn-lt"/>
              </a:rPr>
              <a:t> Generation):</a:t>
            </a:r>
          </a:p>
          <a:p>
            <a:pPr marL="0" lvl="0" indent="0" algn="l" rtl="0">
              <a:spcBef>
                <a:spcPts val="0"/>
              </a:spcBef>
              <a:spcAft>
                <a:spcPts val="1200"/>
              </a:spcAft>
              <a:buNone/>
            </a:pPr>
            <a:r>
              <a:rPr lang="en-US" sz="1400" dirty="0">
                <a:latin typeface="+mn-lt"/>
                <a:hlinkClick r:id="rId4"/>
              </a:rPr>
              <a:t>https://github.com/OpenChain-Project/Security-Assurance-Specification/blob/main/Security-Assurance-Specification/1.1/en/openchain-security-specification-1.1.md</a:t>
            </a:r>
            <a:r>
              <a:rPr lang="en-US" sz="1400" dirty="0">
                <a:latin typeface="+mn-lt"/>
              </a:rPr>
              <a:t> </a:t>
            </a:r>
          </a:p>
        </p:txBody>
      </p:sp>
    </p:spTree>
    <p:extLst>
      <p:ext uri="{BB962C8B-B14F-4D97-AF65-F5344CB8AC3E}">
        <p14:creationId xmlns:p14="http://schemas.microsoft.com/office/powerpoint/2010/main" val="3801265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Draft Future Versions of Licensing / Security</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b="1" dirty="0">
                <a:latin typeface="+mn-lt"/>
              </a:rPr>
              <a:t>Licensing Specification (3</a:t>
            </a:r>
            <a:r>
              <a:rPr lang="en-US" sz="1400" b="1" baseline="30000" dirty="0">
                <a:latin typeface="+mn-lt"/>
              </a:rPr>
              <a:t>rd</a:t>
            </a:r>
            <a:r>
              <a:rPr lang="en-US" sz="1400" b="1" dirty="0">
                <a:latin typeface="+mn-lt"/>
              </a:rPr>
              <a:t> Generation Draft):</a:t>
            </a:r>
          </a:p>
          <a:p>
            <a:pPr marL="0" lvl="0" indent="0" algn="l" rtl="0">
              <a:spcBef>
                <a:spcPts val="0"/>
              </a:spcBef>
              <a:spcAft>
                <a:spcPts val="1200"/>
              </a:spcAft>
              <a:buNone/>
            </a:pPr>
            <a:r>
              <a:rPr lang="en-US" sz="1400" b="0" i="0" dirty="0">
                <a:effectLst/>
                <a:latin typeface="+mn-lt"/>
                <a:hlinkClick r:id="rId3"/>
              </a:rPr>
              <a:t>https://github.com/OpenChain-Project/License-Compliance-Specification/blob/master/Official/en/3.0/openchain-license-compliance-3.0.md</a:t>
            </a:r>
            <a:endParaRPr lang="en-US" sz="1400" b="1" dirty="0">
              <a:latin typeface="+mn-lt"/>
            </a:endParaRPr>
          </a:p>
          <a:p>
            <a:pPr marL="0" lvl="0" indent="0" algn="l" rtl="0">
              <a:spcBef>
                <a:spcPts val="0"/>
              </a:spcBef>
              <a:spcAft>
                <a:spcPts val="1200"/>
              </a:spcAft>
              <a:buNone/>
            </a:pPr>
            <a:r>
              <a:rPr lang="en-US" sz="1400" b="1" dirty="0">
                <a:latin typeface="+mn-lt"/>
              </a:rPr>
              <a:t>Security Specification (2</a:t>
            </a:r>
            <a:r>
              <a:rPr lang="en-US" sz="1400" b="1" baseline="30000" dirty="0">
                <a:latin typeface="+mn-lt"/>
              </a:rPr>
              <a:t>nd</a:t>
            </a:r>
            <a:r>
              <a:rPr lang="en-US" sz="1400" b="1" dirty="0">
                <a:latin typeface="+mn-lt"/>
              </a:rPr>
              <a:t> Generation Draft):</a:t>
            </a:r>
          </a:p>
          <a:p>
            <a:pPr marL="0" lvl="0" indent="0" algn="l" rtl="0">
              <a:spcBef>
                <a:spcPts val="0"/>
              </a:spcBef>
              <a:spcAft>
                <a:spcPts val="1200"/>
              </a:spcAft>
              <a:buNone/>
            </a:pPr>
            <a:r>
              <a:rPr lang="en-US" sz="1400" b="0" i="0" dirty="0">
                <a:effectLst/>
                <a:latin typeface="+mn-lt"/>
                <a:hlinkClick r:id="rId4"/>
              </a:rPr>
              <a:t>https://github.com/OpenChain-Project/Security-Assurance-Specification/blob/main/Security-Assurance-Specification/2.0/en/openchain-security-specification-2.0.md</a:t>
            </a:r>
            <a:endParaRPr lang="en-US" sz="1400" b="0" i="0" dirty="0">
              <a:effectLst/>
              <a:latin typeface="+mn-lt"/>
            </a:endParaRPr>
          </a:p>
        </p:txBody>
      </p:sp>
    </p:spTree>
    <p:extLst>
      <p:ext uri="{BB962C8B-B14F-4D97-AF65-F5344CB8AC3E}">
        <p14:creationId xmlns:p14="http://schemas.microsoft.com/office/powerpoint/2010/main" val="562910875"/>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1525</TotalTime>
  <Words>682</Words>
  <Application>Microsoft Macintosh PowerPoint</Application>
  <PresentationFormat>On-screen Show (16:9)</PresentationFormat>
  <Paragraphs>58</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Open Sans Medium</vt:lpstr>
      <vt:lpstr>Arial</vt:lpstr>
      <vt:lpstr>Open Sans</vt:lpstr>
      <vt:lpstr>Roboto</vt:lpstr>
      <vt:lpstr>Roboto Slab Light</vt:lpstr>
      <vt:lpstr>Linux Foundation EU Theme 2023</vt:lpstr>
      <vt:lpstr>OpenChain Monthly Meeting</vt:lpstr>
      <vt:lpstr>Anti-Trust Policy Notice</vt:lpstr>
      <vt:lpstr>Regular Agenda</vt:lpstr>
      <vt:lpstr>News</vt:lpstr>
      <vt:lpstr>The Headline</vt:lpstr>
      <vt:lpstr>Work on standards and core material</vt:lpstr>
      <vt:lpstr>What Happens Next</vt:lpstr>
      <vt:lpstr>Current Versions of OpenChain Standards</vt:lpstr>
      <vt:lpstr>Draft Future Versions of Licensing / Security</vt:lpstr>
      <vt:lpstr>Next Steps: Licensing / Security</vt:lpstr>
      <vt:lpstr>Proposed OpenChain Contribution Specification</vt:lpstr>
      <vt:lpstr>Proposed Telco SBOM Specification / SBOM Quality</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59</cp:revision>
  <dcterms:modified xsi:type="dcterms:W3CDTF">2023-10-03T15:54:04Z</dcterms:modified>
</cp:coreProperties>
</file>