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6"/>
  </p:notesMasterIdLst>
  <p:sldIdLst>
    <p:sldId id="257" r:id="rId2"/>
    <p:sldId id="269" r:id="rId3"/>
    <p:sldId id="270" r:id="rId4"/>
    <p:sldId id="271" r:id="rId5"/>
    <p:sldId id="310" r:id="rId6"/>
    <p:sldId id="275" r:id="rId7"/>
    <p:sldId id="311" r:id="rId8"/>
    <p:sldId id="300" r:id="rId9"/>
    <p:sldId id="288" r:id="rId10"/>
    <p:sldId id="309" r:id="rId11"/>
    <p:sldId id="307" r:id="rId12"/>
    <p:sldId id="278" r:id="rId13"/>
    <p:sldId id="279"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73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9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51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092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63"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5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1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issues/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OpenChain-Project/Contribution-Process-Specification/issues/16" TargetMode="External"/><Relationship Id="rId4" Type="http://schemas.openxmlformats.org/officeDocument/2006/relationships/hyperlink" Target="https://www.openchainproject.org/news/2023/08/23/contribution-spec-kick-of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2023-10-17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Open Issues</a:t>
            </a:r>
          </a:p>
          <a:p>
            <a:pPr marL="114300" indent="0" algn="l" fontAlgn="base">
              <a:buNone/>
            </a:pPr>
            <a:r>
              <a:rPr lang="en-US" sz="1400" b="0" i="0" dirty="0">
                <a:solidFill>
                  <a:srgbClr val="252525"/>
                </a:solidFill>
                <a:effectLst/>
                <a:latin typeface="Roboto" panose="02000000000000000000" pitchFamily="2" charset="0"/>
              </a:rPr>
              <a:t>Both the next generation License Compliance specification and the next generation Security Assurance specification have pre-existing open issues for review:</a:t>
            </a: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Licensing:</a:t>
            </a:r>
            <a:br>
              <a:rPr lang="en-US" sz="1400" b="1" i="0" dirty="0">
                <a:solidFill>
                  <a:srgbClr val="252525"/>
                </a:solidFill>
                <a:effectLst/>
                <a:latin typeface="Open Sans" panose="020B0606030504020204" pitchFamily="34" charset="0"/>
              </a:rPr>
            </a:br>
            <a:r>
              <a:rPr lang="en-US" sz="1400" b="1" i="0" dirty="0">
                <a:solidFill>
                  <a:srgbClr val="252525"/>
                </a:solidFill>
                <a:effectLst/>
                <a:latin typeface="Open Sans" panose="020B0606030504020204" pitchFamily="34" charset="0"/>
                <a:hlinkClick r:id="rId3"/>
              </a:rPr>
              <a:t>https://github.com/OpenChain-Project/License-Compliance-Specification/issues/58</a:t>
            </a:r>
            <a:endParaRPr lang="en-US" sz="1400" b="1" i="0" dirty="0">
              <a:solidFill>
                <a:srgbClr val="252525"/>
              </a:solidFill>
              <a:effectLst/>
              <a:latin typeface="Open Sans" panose="020B0606030504020204" pitchFamily="34" charset="0"/>
            </a:endParaRPr>
          </a:p>
          <a:p>
            <a:pPr algn="l" fontAlgn="base"/>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Security:</a:t>
            </a:r>
            <a:br>
              <a:rPr lang="en-US" sz="1400" b="1" i="0" dirty="0">
                <a:solidFill>
                  <a:srgbClr val="252525"/>
                </a:solidFill>
                <a:effectLst/>
                <a:latin typeface="Open Sans" panose="020B0606030504020204" pitchFamily="34" charset="0"/>
              </a:rPr>
            </a:br>
            <a:r>
              <a:rPr lang="en-US" sz="1400" b="1" i="0" dirty="0">
                <a:solidFill>
                  <a:srgbClr val="252525"/>
                </a:solidFill>
                <a:effectLst/>
                <a:latin typeface="Open Sans" panose="020B0606030504020204" pitchFamily="34" charset="0"/>
                <a:hlinkClick r:id="rId4"/>
              </a:rPr>
              <a:t>https://github.com/OpenChain-Project/Security-Assurance-Specification/issues/17</a:t>
            </a:r>
            <a:r>
              <a:rPr lang="en-US" sz="1400" b="1" i="0" dirty="0">
                <a:solidFill>
                  <a:srgbClr val="252525"/>
                </a:solidFill>
                <a:effectLst/>
                <a:latin typeface="Open Sans" panose="020B0606030504020204" pitchFamily="34" charset="0"/>
              </a:rPr>
              <a:t> </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159268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Proposed OpenChain Contribution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sz="1400" dirty="0">
                <a:latin typeface="Roboto Slab" pitchFamily="2" charset="0"/>
                <a:ea typeface="Roboto Slab" pitchFamily="2" charset="0"/>
                <a:cs typeface="Roboto Slab" pitchFamily="2" charset="0"/>
              </a:rPr>
              <a:t>First GitHub Issue:</a:t>
            </a:r>
            <a:br>
              <a:rPr lang="en-US" sz="1400" dirty="0">
                <a:latin typeface="Roboto Slab" pitchFamily="2" charset="0"/>
                <a:ea typeface="Roboto Slab" pitchFamily="2" charset="0"/>
                <a:cs typeface="Roboto Slab" pitchFamily="2" charset="0"/>
              </a:rPr>
            </a:br>
            <a:r>
              <a:rPr lang="en-US" sz="1400" dirty="0">
                <a:latin typeface="Roboto Slab" pitchFamily="2" charset="0"/>
                <a:ea typeface="Roboto Slab" pitchFamily="2" charset="0"/>
                <a:cs typeface="Roboto Slab" pitchFamily="2" charset="0"/>
                <a:hlinkClick r:id="rId3"/>
              </a:rPr>
              <a:t>https://github.com/OpenChain-Project/Contribution-Process-Specification/issues/1</a:t>
            </a:r>
            <a:r>
              <a:rPr lang="en-US" sz="1400" dirty="0">
                <a:latin typeface="Roboto Slab" pitchFamily="2" charset="0"/>
                <a:ea typeface="Roboto Slab" pitchFamily="2" charset="0"/>
                <a:cs typeface="Roboto Slab" pitchFamily="2" charset="0"/>
              </a:rPr>
              <a:t> </a:t>
            </a:r>
          </a:p>
          <a:p>
            <a:pPr marL="285750" indent="-285750">
              <a:spcAft>
                <a:spcPts val="1200"/>
              </a:spcAft>
            </a:pPr>
            <a:r>
              <a:rPr lang="en-US" sz="1400" dirty="0">
                <a:latin typeface="Roboto Slab" pitchFamily="2" charset="0"/>
                <a:ea typeface="Roboto Slab" pitchFamily="2" charset="0"/>
                <a:cs typeface="Roboto Slab" pitchFamily="2" charset="0"/>
              </a:rPr>
              <a:t>Kick-Off Call:</a:t>
            </a:r>
            <a:br>
              <a:rPr lang="en-US" sz="1400" dirty="0">
                <a:latin typeface="Roboto Slab" pitchFamily="2" charset="0"/>
                <a:ea typeface="Roboto Slab" pitchFamily="2" charset="0"/>
                <a:cs typeface="Roboto Slab" pitchFamily="2" charset="0"/>
              </a:rPr>
            </a:br>
            <a:r>
              <a:rPr lang="en-US" sz="1400" dirty="0">
                <a:latin typeface="Roboto Slab" pitchFamily="2" charset="0"/>
                <a:ea typeface="Roboto Slab" pitchFamily="2" charset="0"/>
                <a:cs typeface="Roboto Slab" pitchFamily="2" charset="0"/>
                <a:hlinkClick r:id="rId4"/>
              </a:rPr>
              <a:t>https://www.openchainproject.org/news/2023/08/23/contribution-spec-kick-off</a:t>
            </a:r>
            <a:endParaRPr lang="en-US" sz="1400" dirty="0">
              <a:latin typeface="Roboto Slab" pitchFamily="2" charset="0"/>
              <a:ea typeface="Roboto Slab" pitchFamily="2" charset="0"/>
              <a:cs typeface="Roboto Slab" pitchFamily="2" charset="0"/>
            </a:endParaRPr>
          </a:p>
          <a:p>
            <a:pPr marL="0" indent="0">
              <a:spcAft>
                <a:spcPts val="1200"/>
              </a:spcAft>
              <a:buNone/>
            </a:pPr>
            <a:endParaRPr lang="en-US" sz="1400" dirty="0">
              <a:latin typeface="Roboto Slab" pitchFamily="2" charset="0"/>
              <a:ea typeface="Roboto Slab" pitchFamily="2" charset="0"/>
              <a:cs typeface="Roboto Slab" pitchFamily="2" charset="0"/>
            </a:endParaRPr>
          </a:p>
          <a:p>
            <a:pPr marL="285750" indent="-285750">
              <a:spcAft>
                <a:spcPts val="1200"/>
              </a:spcAft>
            </a:pPr>
            <a:r>
              <a:rPr lang="en-US" sz="1400" dirty="0">
                <a:latin typeface="Roboto Slab" pitchFamily="2" charset="0"/>
                <a:ea typeface="Roboto Slab" pitchFamily="2" charset="0"/>
                <a:cs typeface="Roboto Slab" pitchFamily="2" charset="0"/>
              </a:rPr>
              <a:t>Issue to Review:</a:t>
            </a:r>
            <a:br>
              <a:rPr lang="en-US" sz="1400" dirty="0">
                <a:latin typeface="Roboto Slab" pitchFamily="2" charset="0"/>
                <a:ea typeface="Roboto Slab" pitchFamily="2" charset="0"/>
                <a:cs typeface="Roboto Slab" pitchFamily="2" charset="0"/>
              </a:rPr>
            </a:br>
            <a:r>
              <a:rPr lang="en-US" sz="1400" dirty="0">
                <a:latin typeface="Roboto Slab" pitchFamily="2" charset="0"/>
                <a:ea typeface="Roboto Slab" pitchFamily="2" charset="0"/>
                <a:cs typeface="Roboto Slab" pitchFamily="2" charset="0"/>
                <a:hlinkClick r:id="rId5"/>
              </a:rPr>
              <a:t>https://github.com/OpenChain-Project/Contribution-Process-Specification/issues/16</a:t>
            </a:r>
            <a:r>
              <a:rPr lang="en-US" sz="1400" dirty="0">
                <a:latin typeface="Roboto Slab" pitchFamily="2" charset="0"/>
                <a:ea typeface="Roboto Slab" pitchFamily="2" charset="0"/>
                <a:cs typeface="Roboto Slab" pitchFamily="2"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4298-2C16-FF9F-FCA6-D86C2DB3CF3D}"/>
              </a:ext>
            </a:extLst>
          </p:cNvPr>
          <p:cNvSpPr>
            <a:spLocks noGrp="1"/>
          </p:cNvSpPr>
          <p:nvPr>
            <p:ph type="title"/>
          </p:nvPr>
        </p:nvSpPr>
        <p:spPr/>
        <p:txBody>
          <a:bodyPr>
            <a:normAutofit fontScale="90000"/>
          </a:bodyPr>
          <a:lstStyle/>
          <a:p>
            <a:r>
              <a:rPr lang="en-US" dirty="0"/>
              <a:t>Two Key Items</a:t>
            </a:r>
          </a:p>
        </p:txBody>
      </p:sp>
      <p:sp>
        <p:nvSpPr>
          <p:cNvPr id="3" name="Text Placeholder 2">
            <a:extLst>
              <a:ext uri="{FF2B5EF4-FFF2-40B4-BE49-F238E27FC236}">
                <a16:creationId xmlns:a16="http://schemas.microsoft.com/office/drawing/2014/main" id="{9A2FEC43-F4C1-9E13-0BBE-8C91A29C42C2}"/>
              </a:ext>
            </a:extLst>
          </p:cNvPr>
          <p:cNvSpPr>
            <a:spLocks noGrp="1"/>
          </p:cNvSpPr>
          <p:nvPr>
            <p:ph type="body" idx="1"/>
          </p:nvPr>
        </p:nvSpPr>
        <p:spPr/>
        <p:txBody>
          <a:bodyPr>
            <a:normAutofit/>
          </a:bodyPr>
          <a:lstStyle/>
          <a:p>
            <a:pPr marL="114300" indent="0">
              <a:buNone/>
            </a:pPr>
            <a:endParaRPr lang="en-US" dirty="0"/>
          </a:p>
          <a:p>
            <a:pPr marL="114300" indent="0">
              <a:buNone/>
            </a:pPr>
            <a:endParaRPr lang="en-US" dirty="0"/>
          </a:p>
          <a:p>
            <a:pPr marL="114300" indent="0">
              <a:buNone/>
            </a:pPr>
            <a:r>
              <a:rPr lang="en-US" dirty="0"/>
              <a:t>OpenChain ISO/IEC 18974 expected to be published by ISO in early November</a:t>
            </a:r>
          </a:p>
          <a:p>
            <a:pPr marL="114300" indent="0">
              <a:buNone/>
            </a:pPr>
            <a:endParaRPr lang="en-US" dirty="0"/>
          </a:p>
          <a:p>
            <a:pPr marL="114300" indent="0">
              <a:buNone/>
            </a:pPr>
            <a:endParaRPr lang="en-US" dirty="0"/>
          </a:p>
          <a:p>
            <a:pPr marL="114300" indent="0">
              <a:buNone/>
            </a:pPr>
            <a:r>
              <a:rPr lang="en-US" dirty="0"/>
              <a:t>Open Compliance Summit schedule about to announce (7</a:t>
            </a:r>
            <a:r>
              <a:rPr lang="en-US" baseline="30000" dirty="0"/>
              <a:t>th</a:t>
            </a:r>
            <a:r>
              <a:rPr lang="en-US" dirty="0"/>
              <a:t> and 8</a:t>
            </a:r>
            <a:r>
              <a:rPr lang="en-US" baseline="30000" dirty="0"/>
              <a:t>th</a:t>
            </a:r>
            <a:r>
              <a:rPr lang="en-US" dirty="0"/>
              <a:t> December, Tokyo)</a:t>
            </a:r>
          </a:p>
        </p:txBody>
      </p:sp>
    </p:spTree>
    <p:extLst>
      <p:ext uri="{BB962C8B-B14F-4D97-AF65-F5344CB8AC3E}">
        <p14:creationId xmlns:p14="http://schemas.microsoft.com/office/powerpoint/2010/main" val="6874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Happens Next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are working on the </a:t>
            </a:r>
            <a:r>
              <a:rPr lang="en-US" b="1" i="1" dirty="0"/>
              <a:t>proposals</a:t>
            </a:r>
            <a:r>
              <a:rPr lang="en-US" dirty="0"/>
              <a:t> for: </a:t>
            </a:r>
          </a:p>
          <a:p>
            <a:pPr marL="742950" lvl="1" indent="-285750">
              <a:spcAft>
                <a:spcPts val="1200"/>
              </a:spcAft>
            </a:pPr>
            <a:r>
              <a:rPr lang="en-US" dirty="0"/>
              <a:t>OpenChain License Compliance 3.0 (ISO/IEC 5230:2020 next gen)</a:t>
            </a:r>
          </a:p>
          <a:p>
            <a:pPr marL="742950" lvl="1" indent="-285750">
              <a:spcAft>
                <a:spcPts val="1200"/>
              </a:spcAft>
            </a:pPr>
            <a:r>
              <a:rPr lang="en-US" dirty="0"/>
              <a:t>OpenChain Security Assurance 2.0 (ISO/IEC 18974:2023 next gen) </a:t>
            </a:r>
          </a:p>
          <a:p>
            <a:pPr marL="742950" lvl="1" indent="-285750">
              <a:spcAft>
                <a:spcPts val="1200"/>
              </a:spcAft>
            </a:pPr>
            <a:r>
              <a:rPr lang="en-US" dirty="0"/>
              <a:t>OpenChain Contribution Process Management 1.0 (name TBD)</a:t>
            </a:r>
          </a:p>
          <a:p>
            <a:pPr marL="742950" lvl="1" indent="-285750">
              <a:spcAft>
                <a:spcPts val="1200"/>
              </a:spcAft>
            </a:pPr>
            <a:r>
              <a:rPr lang="en-US" dirty="0"/>
              <a:t>OpenChain Telco SBOM Specification 1.0 (wider kick-off call coming) (</a:t>
            </a:r>
            <a:r>
              <a:rPr lang="en-US" b="1" dirty="0"/>
              <a:t>Next Call</a:t>
            </a:r>
            <a:r>
              <a:rPr lang="en-US" dirty="0"/>
              <a:t>)</a:t>
            </a:r>
          </a:p>
          <a:p>
            <a:pPr marL="285750" indent="-285750">
              <a:spcAft>
                <a:spcPts val="1200"/>
              </a:spcAft>
            </a:pPr>
            <a:r>
              <a:rPr lang="en-US" dirty="0"/>
              <a:t>These will go before the OpenChain Steering Committee in early December for review.</a:t>
            </a:r>
          </a:p>
          <a:p>
            <a:pPr marL="285750" indent="-285750">
              <a:spcAft>
                <a:spcPts val="1200"/>
              </a:spcAft>
            </a:pPr>
            <a:r>
              <a:rPr lang="en-US" dirty="0"/>
              <a:t>The Steering Committee will provide formal guidance on where to go next.</a:t>
            </a:r>
          </a:p>
        </p:txBody>
      </p:sp>
    </p:spTree>
    <p:extLst>
      <p:ext uri="{BB962C8B-B14F-4D97-AF65-F5344CB8AC3E}">
        <p14:creationId xmlns:p14="http://schemas.microsoft.com/office/powerpoint/2010/main" val="117023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Versions of OpenChain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Tree>
    <p:extLst>
      <p:ext uri="{BB962C8B-B14F-4D97-AF65-F5344CB8AC3E}">
        <p14:creationId xmlns:p14="http://schemas.microsoft.com/office/powerpoint/2010/main" val="380126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0" i="0" dirty="0">
              <a:effectLst/>
              <a:latin typeface="+mn-lt"/>
            </a:endParaRPr>
          </a:p>
        </p:txBody>
      </p:sp>
    </p:spTree>
    <p:extLst>
      <p:ext uri="{BB962C8B-B14F-4D97-AF65-F5344CB8AC3E}">
        <p14:creationId xmlns:p14="http://schemas.microsoft.com/office/powerpoint/2010/main" val="56291087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1528</TotalTime>
  <Words>571</Words>
  <Application>Microsoft Macintosh PowerPoint</Application>
  <PresentationFormat>On-screen Show (16:9)</PresentationFormat>
  <Paragraphs>52</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Open Sans</vt:lpstr>
      <vt:lpstr>Open Sans Medium</vt:lpstr>
      <vt:lpstr>Roboto</vt:lpstr>
      <vt:lpstr>Roboto Slab</vt:lpstr>
      <vt:lpstr>Roboto Slab Light</vt:lpstr>
      <vt:lpstr>Linux Foundation EU Theme 2023</vt:lpstr>
      <vt:lpstr>OpenChain Monthly Meeting</vt:lpstr>
      <vt:lpstr>Anti-Trust Policy Notice</vt:lpstr>
      <vt:lpstr>Regular Agenda</vt:lpstr>
      <vt:lpstr>News</vt:lpstr>
      <vt:lpstr>Two Key Items</vt:lpstr>
      <vt:lpstr>Work on standards and core material</vt:lpstr>
      <vt:lpstr>What Happens Next</vt:lpstr>
      <vt:lpstr>Current Versions of OpenChain Standards</vt:lpstr>
      <vt:lpstr>Draft Future Versions of Licensing / Security</vt:lpstr>
      <vt:lpstr>Next Steps: Licensing / Security</vt:lpstr>
      <vt:lpstr>Proposed OpenChain Contribution Specification</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61</cp:revision>
  <dcterms:modified xsi:type="dcterms:W3CDTF">2023-10-17T00:56:53Z</dcterms:modified>
</cp:coreProperties>
</file>