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18"/>
  </p:notesMasterIdLst>
  <p:sldIdLst>
    <p:sldId id="257" r:id="rId2"/>
    <p:sldId id="269" r:id="rId3"/>
    <p:sldId id="270" r:id="rId4"/>
    <p:sldId id="271" r:id="rId5"/>
    <p:sldId id="310" r:id="rId6"/>
    <p:sldId id="275" r:id="rId7"/>
    <p:sldId id="311" r:id="rId8"/>
    <p:sldId id="300" r:id="rId9"/>
    <p:sldId id="288" r:id="rId10"/>
    <p:sldId id="307" r:id="rId11"/>
    <p:sldId id="309" r:id="rId12"/>
    <p:sldId id="312" r:id="rId13"/>
    <p:sldId id="313" r:id="rId14"/>
    <p:sldId id="278" r:id="rId15"/>
    <p:sldId id="279" r:id="rId16"/>
    <p:sldId id="26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0"/>
    <p:restoredTop sz="96327"/>
  </p:normalViewPr>
  <p:slideViewPr>
    <p:cSldViewPr snapToGrid="0">
      <p:cViewPr varScale="1">
        <p:scale>
          <a:sx n="171" d="100"/>
          <a:sy n="171" d="100"/>
        </p:scale>
        <p:origin x="46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092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2324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748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761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733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9891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2518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283214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extLst>
      <p:ext uri="{BB962C8B-B14F-4D97-AF65-F5344CB8AC3E}">
        <p14:creationId xmlns:p14="http://schemas.microsoft.com/office/powerpoint/2010/main" val="22196612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63" r:id="rId3"/>
    <p:sldLayoutId id="2147483665"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hain-Project/Contribution-Process-Specification/issues/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github.com/OpenChain-Project/Contribution-Process-Specification/issues" TargetMode="External"/><Relationship Id="rId4" Type="http://schemas.openxmlformats.org/officeDocument/2006/relationships/hyperlink" Target="https://www.openchainproject.org/news/2023/08/23/contribution-spec-kick-off"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penChain-Project/License-Compliance-Specification/issues/58"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issue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OpenChain-Project/Contribution-Process-Specification/issu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github.com/OpenChain-Project/Contribution-Process-Specification/blob/main/1.0/en/1.0.md"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OpenChain-Project/Telco-WG/issu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lists.openchainproject.org/g/telco/messages" TargetMode="External"/><Relationship Id="rId4" Type="http://schemas.openxmlformats.org/officeDocument/2006/relationships/hyperlink" Target="https://github.com/OpenChain-Project/Telco-WG/blob/main/OpenChain%20Telco%20SBOM%20Specification.md"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iso.org/standard/86450.html"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2.1/en/openchainspec-2.1.m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blob/main/Security-Assurance-Specification/1.1/en/openchain-security-specification-1.1.m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Official/en/3.0/openchain-license-compliance-3.0.m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blob/main/Security-Assurance-Specification/2.0/en/openchain-security-specification-2.0.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2023-11-07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Proposed OpenChain Contribution Specification</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sz="1400" dirty="0">
                <a:latin typeface="Roboto Slab" pitchFamily="2" charset="0"/>
                <a:ea typeface="Roboto Slab" pitchFamily="2" charset="0"/>
                <a:cs typeface="Roboto Slab" pitchFamily="2" charset="0"/>
              </a:rPr>
              <a:t>First GitHub Issue:</a:t>
            </a:r>
            <a:br>
              <a:rPr lang="en-US" sz="1400" dirty="0">
                <a:latin typeface="Roboto Slab" pitchFamily="2" charset="0"/>
                <a:ea typeface="Roboto Slab" pitchFamily="2" charset="0"/>
                <a:cs typeface="Roboto Slab" pitchFamily="2" charset="0"/>
              </a:rPr>
            </a:br>
            <a:r>
              <a:rPr lang="en-US" sz="1400" dirty="0">
                <a:latin typeface="Roboto Slab" pitchFamily="2" charset="0"/>
                <a:ea typeface="Roboto Slab" pitchFamily="2" charset="0"/>
                <a:cs typeface="Roboto Slab" pitchFamily="2" charset="0"/>
                <a:hlinkClick r:id="rId3"/>
              </a:rPr>
              <a:t>https://github.com/OpenChain-Project/Contribution-Process-Specification/issues/1</a:t>
            </a:r>
            <a:r>
              <a:rPr lang="en-US" sz="1400" dirty="0">
                <a:latin typeface="Roboto Slab" pitchFamily="2" charset="0"/>
                <a:ea typeface="Roboto Slab" pitchFamily="2" charset="0"/>
                <a:cs typeface="Roboto Slab" pitchFamily="2" charset="0"/>
              </a:rPr>
              <a:t> </a:t>
            </a:r>
          </a:p>
          <a:p>
            <a:pPr marL="285750" indent="-285750">
              <a:spcAft>
                <a:spcPts val="1200"/>
              </a:spcAft>
            </a:pPr>
            <a:r>
              <a:rPr lang="en-US" sz="1400" dirty="0">
                <a:latin typeface="Roboto Slab" pitchFamily="2" charset="0"/>
                <a:ea typeface="Roboto Slab" pitchFamily="2" charset="0"/>
                <a:cs typeface="Roboto Slab" pitchFamily="2" charset="0"/>
              </a:rPr>
              <a:t>Kick-Off Call:</a:t>
            </a:r>
            <a:br>
              <a:rPr lang="en-US" sz="1400" dirty="0">
                <a:latin typeface="Roboto Slab" pitchFamily="2" charset="0"/>
                <a:ea typeface="Roboto Slab" pitchFamily="2" charset="0"/>
                <a:cs typeface="Roboto Slab" pitchFamily="2" charset="0"/>
              </a:rPr>
            </a:br>
            <a:r>
              <a:rPr lang="en-US" sz="1400" dirty="0">
                <a:latin typeface="Roboto Slab" pitchFamily="2" charset="0"/>
                <a:ea typeface="Roboto Slab" pitchFamily="2" charset="0"/>
                <a:cs typeface="Roboto Slab" pitchFamily="2" charset="0"/>
                <a:hlinkClick r:id="rId4"/>
              </a:rPr>
              <a:t>https://www.openchainproject.org/news/2023/08/23/contribution-spec-kick-off</a:t>
            </a:r>
            <a:endParaRPr lang="en-US" sz="1400" dirty="0">
              <a:latin typeface="Roboto Slab" pitchFamily="2" charset="0"/>
              <a:ea typeface="Roboto Slab" pitchFamily="2" charset="0"/>
              <a:cs typeface="Roboto Slab" pitchFamily="2" charset="0"/>
            </a:endParaRPr>
          </a:p>
          <a:p>
            <a:pPr marL="0" indent="0">
              <a:spcAft>
                <a:spcPts val="1200"/>
              </a:spcAft>
              <a:buNone/>
            </a:pPr>
            <a:endParaRPr lang="en-US" sz="1400" dirty="0">
              <a:latin typeface="Roboto Slab" pitchFamily="2" charset="0"/>
              <a:ea typeface="Roboto Slab" pitchFamily="2" charset="0"/>
              <a:cs typeface="Roboto Slab" pitchFamily="2" charset="0"/>
            </a:endParaRPr>
          </a:p>
          <a:p>
            <a:pPr marL="285750" indent="-285750">
              <a:spcAft>
                <a:spcPts val="1200"/>
              </a:spcAft>
            </a:pPr>
            <a:r>
              <a:rPr lang="en-US" sz="1400" dirty="0">
                <a:latin typeface="Roboto Slab" pitchFamily="2" charset="0"/>
                <a:ea typeface="Roboto Slab" pitchFamily="2" charset="0"/>
                <a:cs typeface="Roboto Slab" pitchFamily="2" charset="0"/>
              </a:rPr>
              <a:t>Issues to Review:</a:t>
            </a:r>
            <a:br>
              <a:rPr lang="en-US" sz="1400" dirty="0">
                <a:latin typeface="Roboto Slab" pitchFamily="2" charset="0"/>
                <a:ea typeface="Roboto Slab" pitchFamily="2" charset="0"/>
                <a:cs typeface="Roboto Slab" pitchFamily="2" charset="0"/>
              </a:rPr>
            </a:br>
            <a:r>
              <a:rPr lang="en-US" sz="1400" dirty="0">
                <a:latin typeface="Roboto Slab" pitchFamily="2" charset="0"/>
                <a:ea typeface="Roboto Slab" pitchFamily="2" charset="0"/>
                <a:cs typeface="Roboto Slab" pitchFamily="2" charset="0"/>
                <a:hlinkClick r:id="rId5"/>
              </a:rPr>
              <a:t>https://github.com/OpenChain-Project/Contribution-Process-Specification/issues</a:t>
            </a:r>
            <a:r>
              <a:rPr lang="en-US" sz="1400" dirty="0">
                <a:latin typeface="Roboto Slab" pitchFamily="2" charset="0"/>
                <a:ea typeface="Roboto Slab" pitchFamily="2" charset="0"/>
                <a:cs typeface="Roboto Slab" pitchFamily="2"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Next Steps: Licensing / Security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114300" indent="0" algn="l" fontAlgn="base">
              <a:buNone/>
            </a:pPr>
            <a:r>
              <a:rPr lang="en-US" sz="1400" b="1" i="0" dirty="0">
                <a:solidFill>
                  <a:srgbClr val="252525"/>
                </a:solidFill>
                <a:effectLst/>
                <a:latin typeface="Roboto" panose="02000000000000000000" pitchFamily="2" charset="0"/>
              </a:rPr>
              <a:t>Open Issues</a:t>
            </a:r>
          </a:p>
          <a:p>
            <a:pPr marL="114300" indent="0" algn="l" fontAlgn="base">
              <a:buNone/>
            </a:pPr>
            <a:r>
              <a:rPr lang="en-US" sz="1400" b="0" i="0" dirty="0">
                <a:solidFill>
                  <a:srgbClr val="252525"/>
                </a:solidFill>
                <a:effectLst/>
                <a:latin typeface="Roboto" panose="02000000000000000000" pitchFamily="2" charset="0"/>
              </a:rPr>
              <a:t>Both the next generation License Compliance specification and the next generation Security Assurance specification have pre-existing open issues for review:</a:t>
            </a:r>
          </a:p>
          <a:p>
            <a:pPr marL="114300" indent="0" algn="l" fontAlgn="base">
              <a:buNone/>
            </a:pPr>
            <a:endParaRPr lang="en-US" sz="1400" b="0" i="0" dirty="0">
              <a:solidFill>
                <a:srgbClr val="252525"/>
              </a:solidFill>
              <a:effectLst/>
              <a:latin typeface="Roboto" panose="02000000000000000000" pitchFamily="2" charset="0"/>
            </a:endParaRPr>
          </a:p>
          <a:p>
            <a:pPr algn="l" fontAlgn="base"/>
            <a:r>
              <a:rPr lang="en-US" sz="1400" b="1" i="0" dirty="0">
                <a:solidFill>
                  <a:srgbClr val="252525"/>
                </a:solidFill>
                <a:effectLst/>
                <a:latin typeface="Open Sans" panose="020B0606030504020204" pitchFamily="34" charset="0"/>
              </a:rPr>
              <a:t>Licensing:</a:t>
            </a:r>
            <a:br>
              <a:rPr lang="en-US" sz="1400" b="1" i="0" dirty="0">
                <a:solidFill>
                  <a:srgbClr val="252525"/>
                </a:solidFill>
                <a:effectLst/>
                <a:latin typeface="Open Sans" panose="020B0606030504020204" pitchFamily="34" charset="0"/>
              </a:rPr>
            </a:br>
            <a:r>
              <a:rPr lang="en-US" sz="1400" b="1" i="0" dirty="0">
                <a:solidFill>
                  <a:srgbClr val="252525"/>
                </a:solidFill>
                <a:effectLst/>
                <a:latin typeface="Open Sans" panose="020B0606030504020204" pitchFamily="34" charset="0"/>
                <a:hlinkClick r:id="rId3"/>
              </a:rPr>
              <a:t>https://github.com/OpenChain-Project/License-Compliance-Specification/issues/</a:t>
            </a:r>
            <a:endParaRPr lang="en-US" sz="1400" b="0" i="0" dirty="0">
              <a:solidFill>
                <a:srgbClr val="252525"/>
              </a:solidFill>
              <a:effectLst/>
              <a:latin typeface="Roboto" panose="02000000000000000000" pitchFamily="2" charset="0"/>
            </a:endParaRPr>
          </a:p>
          <a:p>
            <a:pPr algn="l" fontAlgn="base"/>
            <a:r>
              <a:rPr lang="en-US" sz="1400" b="1" i="0" dirty="0">
                <a:solidFill>
                  <a:srgbClr val="252525"/>
                </a:solidFill>
                <a:effectLst/>
                <a:latin typeface="Open Sans" panose="020B0606030504020204" pitchFamily="34" charset="0"/>
              </a:rPr>
              <a:t>Security:</a:t>
            </a:r>
            <a:br>
              <a:rPr lang="en-US" sz="1400" b="1" i="0" dirty="0">
                <a:solidFill>
                  <a:srgbClr val="252525"/>
                </a:solidFill>
                <a:effectLst/>
                <a:latin typeface="Open Sans" panose="020B0606030504020204" pitchFamily="34" charset="0"/>
              </a:rPr>
            </a:br>
            <a:r>
              <a:rPr lang="en-US" sz="1400" b="1" i="0" dirty="0">
                <a:solidFill>
                  <a:srgbClr val="252525"/>
                </a:solidFill>
                <a:effectLst/>
                <a:latin typeface="Open Sans" panose="020B0606030504020204" pitchFamily="34" charset="0"/>
                <a:hlinkClick r:id="rId4"/>
              </a:rPr>
              <a:t>https://github.com/OpenChain-Project/Security-Assurance-Specification/issues/</a:t>
            </a:r>
            <a:endParaRPr lang="en-US" sz="1400" b="1" i="0" dirty="0">
              <a:solidFill>
                <a:srgbClr val="252525"/>
              </a:solidFill>
              <a:effectLst/>
              <a:latin typeface="Open Sans" panose="020B0606030504020204" pitchFamily="34" charset="0"/>
            </a:endParaRPr>
          </a:p>
          <a:p>
            <a:pPr algn="l" fontAlgn="base"/>
            <a:endParaRPr lang="en-US" sz="1400" b="1" dirty="0">
              <a:solidFill>
                <a:srgbClr val="252525"/>
              </a:solidFill>
              <a:latin typeface="Open Sans" panose="020B0606030504020204" pitchFamily="34" charset="0"/>
            </a:endParaRPr>
          </a:p>
          <a:p>
            <a:pPr algn="l" fontAlgn="base"/>
            <a:r>
              <a:rPr lang="en-US" sz="1400" b="1" i="0" dirty="0">
                <a:solidFill>
                  <a:srgbClr val="252525"/>
                </a:solidFill>
                <a:effectLst/>
                <a:latin typeface="Open Sans" panose="020B0606030504020204" pitchFamily="34" charset="0"/>
              </a:rPr>
              <a:t>We have very little time before the Steering Committee meets (two calls). It is proposed that we (a) assess whether the current drafts are ready to go before the Steering Committee in early December and (b) whether any open issues should be closed before that.</a:t>
            </a:r>
            <a:endParaRPr lang="en-US" sz="1400" b="0" i="0" dirty="0">
              <a:solidFill>
                <a:srgbClr val="252525"/>
              </a:solidFill>
              <a:effectLst/>
              <a:latin typeface="Roboto" panose="02000000000000000000" pitchFamily="2" charset="0"/>
            </a:endParaRPr>
          </a:p>
        </p:txBody>
      </p:sp>
    </p:spTree>
    <p:extLst>
      <p:ext uri="{BB962C8B-B14F-4D97-AF65-F5344CB8AC3E}">
        <p14:creationId xmlns:p14="http://schemas.microsoft.com/office/powerpoint/2010/main" val="1592684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Next Steps: Contribution</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114300" indent="0" algn="l" fontAlgn="base">
              <a:buNone/>
            </a:pPr>
            <a:r>
              <a:rPr lang="en-US" sz="1400" b="1" i="0" dirty="0">
                <a:solidFill>
                  <a:srgbClr val="252525"/>
                </a:solidFill>
                <a:effectLst/>
                <a:latin typeface="Roboto" panose="02000000000000000000" pitchFamily="2" charset="0"/>
              </a:rPr>
              <a:t>Open Issues:</a:t>
            </a:r>
          </a:p>
          <a:p>
            <a:pPr marL="114300" indent="0" algn="l" fontAlgn="base">
              <a:buNone/>
            </a:pPr>
            <a:r>
              <a:rPr lang="en-US" sz="1400" dirty="0">
                <a:latin typeface="Roboto Slab" pitchFamily="2" charset="0"/>
                <a:ea typeface="Roboto Slab" pitchFamily="2" charset="0"/>
                <a:cs typeface="Roboto Slab" pitchFamily="2" charset="0"/>
                <a:hlinkClick r:id="rId3"/>
              </a:rPr>
              <a:t>https://github.com/OpenChain-Project/Contribution-Process-Specification/issues</a:t>
            </a:r>
            <a:endParaRPr lang="en-US" sz="1400" dirty="0">
              <a:latin typeface="Roboto Slab" pitchFamily="2" charset="0"/>
              <a:ea typeface="Roboto Slab" pitchFamily="2" charset="0"/>
              <a:cs typeface="Roboto Slab" pitchFamily="2" charset="0"/>
            </a:endParaRPr>
          </a:p>
          <a:p>
            <a:pPr marL="114300" indent="0" algn="l" fontAlgn="base">
              <a:buNone/>
            </a:pPr>
            <a:endParaRPr lang="en-US" sz="1400" b="0" i="0" dirty="0">
              <a:solidFill>
                <a:srgbClr val="252525"/>
              </a:solidFill>
              <a:effectLst/>
              <a:latin typeface="Roboto" panose="02000000000000000000" pitchFamily="2" charset="0"/>
            </a:endParaRPr>
          </a:p>
          <a:p>
            <a:pPr marL="114300" indent="0" algn="l" fontAlgn="base">
              <a:buNone/>
            </a:pPr>
            <a:r>
              <a:rPr lang="en-US" sz="1400" b="1" dirty="0">
                <a:solidFill>
                  <a:srgbClr val="252525"/>
                </a:solidFill>
                <a:latin typeface="Open Sans" panose="020B0606030504020204" pitchFamily="34" charset="0"/>
              </a:rPr>
              <a:t>Draft (not ready):</a:t>
            </a:r>
            <a:br>
              <a:rPr lang="en-US" sz="1400" b="1" dirty="0">
                <a:solidFill>
                  <a:srgbClr val="252525"/>
                </a:solidFill>
                <a:latin typeface="Open Sans" panose="020B0606030504020204" pitchFamily="34" charset="0"/>
              </a:rPr>
            </a:br>
            <a:r>
              <a:rPr lang="en-US" sz="1400" dirty="0">
                <a:solidFill>
                  <a:srgbClr val="252525"/>
                </a:solidFill>
                <a:latin typeface="Open Sans" panose="020B0606030504020204" pitchFamily="34" charset="0"/>
                <a:hlinkClick r:id="rId4"/>
              </a:rPr>
              <a:t>https://github.com/OpenChain-Project/Contribution-Process-Specification/blob/main/1.0/en/1.0.md</a:t>
            </a:r>
            <a:r>
              <a:rPr lang="en-US" sz="1400" dirty="0">
                <a:solidFill>
                  <a:srgbClr val="252525"/>
                </a:solidFill>
                <a:latin typeface="Open Sans" panose="020B0606030504020204" pitchFamily="34" charset="0"/>
              </a:rPr>
              <a:t> </a:t>
            </a:r>
          </a:p>
          <a:p>
            <a:pPr marL="114300" indent="0" algn="l" fontAlgn="base">
              <a:buNone/>
            </a:pPr>
            <a:endParaRPr lang="en-US" sz="1400" b="1" dirty="0">
              <a:solidFill>
                <a:srgbClr val="252525"/>
              </a:solidFill>
              <a:latin typeface="Open Sans" panose="020B0606030504020204" pitchFamily="34" charset="0"/>
            </a:endParaRPr>
          </a:p>
          <a:p>
            <a:pPr algn="l" fontAlgn="base"/>
            <a:r>
              <a:rPr lang="en-US" sz="1400" b="1" i="0" dirty="0">
                <a:solidFill>
                  <a:srgbClr val="252525"/>
                </a:solidFill>
                <a:effectLst/>
                <a:latin typeface="Open Sans" panose="020B0606030504020204" pitchFamily="34" charset="0"/>
              </a:rPr>
              <a:t>We have very little time before the Steering Committee meets (two calls). It is proposed that we (a) assess whether the current draft can be brought into a form that is ready to go before the Steering Committee in early December or (b) whether community work should continue here before going before the Steering Committee in Q1 2024 or later.</a:t>
            </a:r>
            <a:endParaRPr lang="en-US" sz="1400" b="0" i="0" dirty="0">
              <a:solidFill>
                <a:srgbClr val="252525"/>
              </a:solidFill>
              <a:effectLst/>
              <a:latin typeface="Roboto" panose="02000000000000000000" pitchFamily="2" charset="0"/>
            </a:endParaRPr>
          </a:p>
        </p:txBody>
      </p:sp>
    </p:spTree>
    <p:extLst>
      <p:ext uri="{BB962C8B-B14F-4D97-AF65-F5344CB8AC3E}">
        <p14:creationId xmlns:p14="http://schemas.microsoft.com/office/powerpoint/2010/main" val="479440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Next Steps: SBOM Quality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114300" indent="0" algn="l" fontAlgn="base">
              <a:buNone/>
            </a:pPr>
            <a:r>
              <a:rPr lang="en-US" sz="1400" b="1" i="0" dirty="0">
                <a:solidFill>
                  <a:srgbClr val="252525"/>
                </a:solidFill>
                <a:effectLst/>
                <a:latin typeface="Roboto" panose="02000000000000000000" pitchFamily="2" charset="0"/>
              </a:rPr>
              <a:t>Open Issues:</a:t>
            </a:r>
          </a:p>
          <a:p>
            <a:pPr marL="114300" indent="0" algn="l" fontAlgn="base">
              <a:buNone/>
            </a:pPr>
            <a:r>
              <a:rPr lang="en-US" sz="1400" b="0" i="0" dirty="0">
                <a:solidFill>
                  <a:srgbClr val="252525"/>
                </a:solidFill>
                <a:effectLst/>
                <a:latin typeface="Roboto" panose="02000000000000000000" pitchFamily="2" charset="0"/>
                <a:hlinkClick r:id="rId3"/>
              </a:rPr>
              <a:t>https://github.com/OpenChain-Project/Telco-WG/issues</a:t>
            </a:r>
            <a:r>
              <a:rPr lang="en-US" sz="1400" b="0" i="0" dirty="0">
                <a:solidFill>
                  <a:srgbClr val="252525"/>
                </a:solidFill>
                <a:effectLst/>
                <a:latin typeface="Roboto" panose="02000000000000000000" pitchFamily="2" charset="0"/>
              </a:rPr>
              <a:t> </a:t>
            </a:r>
          </a:p>
          <a:p>
            <a:pPr marL="114300" indent="0" algn="l" fontAlgn="base">
              <a:buNone/>
            </a:pPr>
            <a:r>
              <a:rPr lang="en-US" sz="1400" b="1" dirty="0">
                <a:solidFill>
                  <a:srgbClr val="252525"/>
                </a:solidFill>
                <a:latin typeface="Open Sans" panose="020B0606030504020204" pitchFamily="34" charset="0"/>
              </a:rPr>
              <a:t>Draft:</a:t>
            </a:r>
            <a:br>
              <a:rPr lang="en-US" sz="1400" b="1" dirty="0">
                <a:solidFill>
                  <a:srgbClr val="252525"/>
                </a:solidFill>
                <a:latin typeface="Open Sans" panose="020B0606030504020204" pitchFamily="34" charset="0"/>
              </a:rPr>
            </a:br>
            <a:r>
              <a:rPr lang="en-US" sz="1400" dirty="0">
                <a:solidFill>
                  <a:srgbClr val="252525"/>
                </a:solidFill>
                <a:latin typeface="Open Sans" panose="020B0606030504020204" pitchFamily="34" charset="0"/>
                <a:hlinkClick r:id="rId4"/>
              </a:rPr>
              <a:t>https://github.com/OpenChain-Project/Telco-WG/blob/main/OpenChain%20Telco%20SBOM%20Specification.md</a:t>
            </a:r>
            <a:endParaRPr lang="en-US" sz="1400" dirty="0">
              <a:solidFill>
                <a:srgbClr val="252525"/>
              </a:solidFill>
              <a:latin typeface="Open Sans" panose="020B0606030504020204" pitchFamily="34" charset="0"/>
            </a:endParaRPr>
          </a:p>
          <a:p>
            <a:pPr marL="114300" indent="0" algn="l" fontAlgn="base">
              <a:buNone/>
            </a:pPr>
            <a:endParaRPr lang="en-US" sz="1400" b="1" dirty="0">
              <a:solidFill>
                <a:srgbClr val="252525"/>
              </a:solidFill>
              <a:latin typeface="Open Sans" panose="020B0606030504020204" pitchFamily="34" charset="0"/>
            </a:endParaRPr>
          </a:p>
          <a:p>
            <a:pPr algn="l" fontAlgn="base"/>
            <a:r>
              <a:rPr lang="en-US" sz="1400" b="1" i="0" dirty="0">
                <a:solidFill>
                  <a:srgbClr val="252525"/>
                </a:solidFill>
                <a:effectLst/>
                <a:latin typeface="Open Sans" panose="020B0606030504020204" pitchFamily="34" charset="0"/>
              </a:rPr>
              <a:t>We have very little time before the Steering Committee meets (two calls). The Telco Work Group has moved from a “ready for specification work group to review” back into a discussion cycle about whether the SBOM Quality item may better fit in the SPDX Project. It would appear that – pending their decision – the SBOM Quality proposal is not ready for review by the Steering Committee in December.</a:t>
            </a:r>
            <a:endParaRPr lang="en-US" sz="1400" b="1" dirty="0">
              <a:solidFill>
                <a:srgbClr val="252525"/>
              </a:solidFill>
              <a:latin typeface="Open Sans" panose="020B0606030504020204" pitchFamily="34" charset="0"/>
            </a:endParaRPr>
          </a:p>
          <a:p>
            <a:pPr algn="l" fontAlgn="base"/>
            <a:r>
              <a:rPr lang="en-US" sz="1400" b="1" i="0" dirty="0">
                <a:solidFill>
                  <a:srgbClr val="252525"/>
                </a:solidFill>
                <a:effectLst/>
                <a:latin typeface="Open Sans" panose="020B0606030504020204" pitchFamily="34" charset="0"/>
              </a:rPr>
              <a:t>Mailing list with Telco discussion: </a:t>
            </a:r>
            <a:r>
              <a:rPr lang="en-US" sz="1400" b="1" i="0" dirty="0">
                <a:solidFill>
                  <a:srgbClr val="252525"/>
                </a:solidFill>
                <a:effectLst/>
                <a:latin typeface="Open Sans" panose="020B0606030504020204" pitchFamily="34" charset="0"/>
                <a:hlinkClick r:id="rId5"/>
              </a:rPr>
              <a:t>https://lists.openchainproject.org/g/telco/messages</a:t>
            </a:r>
            <a:r>
              <a:rPr lang="en-US" sz="1400" b="1" i="0" dirty="0">
                <a:solidFill>
                  <a:srgbClr val="252525"/>
                </a:solidFill>
                <a:effectLst/>
                <a:latin typeface="Open Sans" panose="020B0606030504020204" pitchFamily="34" charset="0"/>
              </a:rPr>
              <a:t> </a:t>
            </a:r>
            <a:endParaRPr lang="en-US" sz="1400" b="0" i="0" dirty="0">
              <a:solidFill>
                <a:srgbClr val="252525"/>
              </a:solidFill>
              <a:effectLst/>
              <a:latin typeface="Roboto" panose="02000000000000000000" pitchFamily="2" charset="0"/>
            </a:endParaRPr>
          </a:p>
        </p:txBody>
      </p:sp>
    </p:spTree>
    <p:extLst>
      <p:ext uri="{BB962C8B-B14F-4D97-AF65-F5344CB8AC3E}">
        <p14:creationId xmlns:p14="http://schemas.microsoft.com/office/powerpoint/2010/main" val="2409275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34298-2C16-FF9F-FCA6-D86C2DB3CF3D}"/>
              </a:ext>
            </a:extLst>
          </p:cNvPr>
          <p:cNvSpPr>
            <a:spLocks noGrp="1"/>
          </p:cNvSpPr>
          <p:nvPr>
            <p:ph type="title"/>
          </p:nvPr>
        </p:nvSpPr>
        <p:spPr/>
        <p:txBody>
          <a:bodyPr>
            <a:normAutofit fontScale="90000"/>
          </a:bodyPr>
          <a:lstStyle/>
          <a:p>
            <a:r>
              <a:rPr lang="en-US" dirty="0"/>
              <a:t>Major Conformance Announcements + ISO</a:t>
            </a:r>
          </a:p>
        </p:txBody>
      </p:sp>
      <p:sp>
        <p:nvSpPr>
          <p:cNvPr id="3" name="Text Placeholder 2">
            <a:extLst>
              <a:ext uri="{FF2B5EF4-FFF2-40B4-BE49-F238E27FC236}">
                <a16:creationId xmlns:a16="http://schemas.microsoft.com/office/drawing/2014/main" id="{9A2FEC43-F4C1-9E13-0BBE-8C91A29C42C2}"/>
              </a:ext>
            </a:extLst>
          </p:cNvPr>
          <p:cNvSpPr>
            <a:spLocks noGrp="1"/>
          </p:cNvSpPr>
          <p:nvPr>
            <p:ph type="body" idx="1"/>
          </p:nvPr>
        </p:nvSpPr>
        <p:spPr/>
        <p:txBody>
          <a:bodyPr>
            <a:normAutofit/>
          </a:bodyPr>
          <a:lstStyle/>
          <a:p>
            <a:pPr marL="114300" indent="0">
              <a:buNone/>
            </a:pPr>
            <a:r>
              <a:rPr lang="en-US" dirty="0"/>
              <a:t>OpenChain ISO/IEC 18974:2023 will be out very, very soon:</a:t>
            </a:r>
            <a:br>
              <a:rPr lang="en-US" dirty="0"/>
            </a:br>
            <a:r>
              <a:rPr lang="en-US" dirty="0">
                <a:hlinkClick r:id="rId2"/>
              </a:rPr>
              <a:t>https://www.iso.org/standard/86450.html</a:t>
            </a:r>
            <a:r>
              <a:rPr lang="en-US" dirty="0"/>
              <a:t>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sz="1100" dirty="0"/>
          </a:p>
          <a:p>
            <a:r>
              <a:rPr lang="en-US" dirty="0"/>
              <a:t>In a few hours we will formally announce that Korea Telecom has adopted ISO/IEC 5230:2020. </a:t>
            </a:r>
          </a:p>
          <a:p>
            <a:r>
              <a:rPr lang="en-US" dirty="0"/>
              <a:t>Meanwhile, when ISO/IEC 18974 is out, a major Asian bank will announce adoption.</a:t>
            </a:r>
          </a:p>
        </p:txBody>
      </p:sp>
      <p:pic>
        <p:nvPicPr>
          <p:cNvPr id="7" name="Picture 6" descr="A screenshot of a phone&#10;&#10;Description automatically generated">
            <a:extLst>
              <a:ext uri="{FF2B5EF4-FFF2-40B4-BE49-F238E27FC236}">
                <a16:creationId xmlns:a16="http://schemas.microsoft.com/office/drawing/2014/main" id="{8B86A24F-8F93-E532-69D9-592B2F3F721A}"/>
              </a:ext>
            </a:extLst>
          </p:cNvPr>
          <p:cNvPicPr>
            <a:picLocks noChangeAspect="1"/>
          </p:cNvPicPr>
          <p:nvPr/>
        </p:nvPicPr>
        <p:blipFill>
          <a:blip r:embed="rId3"/>
          <a:stretch>
            <a:fillRect/>
          </a:stretch>
        </p:blipFill>
        <p:spPr>
          <a:xfrm>
            <a:off x="3249303" y="2154979"/>
            <a:ext cx="2398874" cy="1147020"/>
          </a:xfrm>
          <a:prstGeom prst="rect">
            <a:avLst/>
          </a:prstGeom>
          <a:ln>
            <a:solidFill>
              <a:schemeClr val="tx1"/>
            </a:solidFill>
          </a:ln>
        </p:spPr>
      </p:pic>
      <p:pic>
        <p:nvPicPr>
          <p:cNvPr id="9" name="Picture 8" descr="A screen shot of a computer&#10;&#10;Description automatically generated">
            <a:extLst>
              <a:ext uri="{FF2B5EF4-FFF2-40B4-BE49-F238E27FC236}">
                <a16:creationId xmlns:a16="http://schemas.microsoft.com/office/drawing/2014/main" id="{9EAEF3EB-1BAE-F3AB-E8E6-C17D67B03264}"/>
              </a:ext>
            </a:extLst>
          </p:cNvPr>
          <p:cNvPicPr>
            <a:picLocks noChangeAspect="1"/>
          </p:cNvPicPr>
          <p:nvPr/>
        </p:nvPicPr>
        <p:blipFill>
          <a:blip r:embed="rId4"/>
          <a:stretch>
            <a:fillRect/>
          </a:stretch>
        </p:blipFill>
        <p:spPr>
          <a:xfrm>
            <a:off x="5648177" y="2157058"/>
            <a:ext cx="1641253" cy="1144941"/>
          </a:xfrm>
          <a:prstGeom prst="rect">
            <a:avLst/>
          </a:prstGeom>
          <a:ln>
            <a:solidFill>
              <a:schemeClr val="tx1"/>
            </a:solidFill>
          </a:ln>
        </p:spPr>
      </p:pic>
      <p:pic>
        <p:nvPicPr>
          <p:cNvPr id="11" name="Picture 10" descr="A screenshot of a phone&#10;&#10;Description automatically generated">
            <a:extLst>
              <a:ext uri="{FF2B5EF4-FFF2-40B4-BE49-F238E27FC236}">
                <a16:creationId xmlns:a16="http://schemas.microsoft.com/office/drawing/2014/main" id="{22E36017-DE2E-A53B-1C4B-EFB788B7AEEE}"/>
              </a:ext>
            </a:extLst>
          </p:cNvPr>
          <p:cNvPicPr>
            <a:picLocks noChangeAspect="1"/>
          </p:cNvPicPr>
          <p:nvPr/>
        </p:nvPicPr>
        <p:blipFill>
          <a:blip r:embed="rId5"/>
          <a:stretch>
            <a:fillRect/>
          </a:stretch>
        </p:blipFill>
        <p:spPr>
          <a:xfrm>
            <a:off x="476209" y="2154980"/>
            <a:ext cx="2773094" cy="1144942"/>
          </a:xfrm>
          <a:prstGeom prst="rect">
            <a:avLst/>
          </a:prstGeom>
          <a:ln>
            <a:solidFill>
              <a:schemeClr val="tx1"/>
            </a:solidFill>
          </a:ln>
        </p:spPr>
      </p:pic>
    </p:spTree>
    <p:extLst>
      <p:ext uri="{BB962C8B-B14F-4D97-AF65-F5344CB8AC3E}">
        <p14:creationId xmlns:p14="http://schemas.microsoft.com/office/powerpoint/2010/main" val="68747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41571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Happens Next</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lnSpcReduction="10000"/>
          </a:bodyPr>
          <a:lstStyle/>
          <a:p>
            <a:pPr marL="285750" indent="-285750">
              <a:spcAft>
                <a:spcPts val="1200"/>
              </a:spcAft>
            </a:pPr>
            <a:r>
              <a:rPr lang="en-US" dirty="0"/>
              <a:t>We are working on the </a:t>
            </a:r>
            <a:r>
              <a:rPr lang="en-US" b="1" i="1" dirty="0"/>
              <a:t>proposals</a:t>
            </a:r>
            <a:r>
              <a:rPr lang="en-US" dirty="0"/>
              <a:t> for: </a:t>
            </a:r>
          </a:p>
          <a:p>
            <a:pPr marL="742950" lvl="1" indent="-285750">
              <a:spcAft>
                <a:spcPts val="1200"/>
              </a:spcAft>
            </a:pPr>
            <a:r>
              <a:rPr lang="en-US" dirty="0"/>
              <a:t>OpenChain License Compliance 3.0 (ISO/IEC 5230:2020 next gen)</a:t>
            </a:r>
          </a:p>
          <a:p>
            <a:pPr marL="742950" lvl="1" indent="-285750">
              <a:spcAft>
                <a:spcPts val="1200"/>
              </a:spcAft>
            </a:pPr>
            <a:r>
              <a:rPr lang="en-US" dirty="0"/>
              <a:t>OpenChain Security Assurance 2.0 (ISO/IEC 18974:2023 next gen) </a:t>
            </a:r>
          </a:p>
          <a:p>
            <a:pPr marL="742950" lvl="1" indent="-285750">
              <a:spcAft>
                <a:spcPts val="1200"/>
              </a:spcAft>
            </a:pPr>
            <a:r>
              <a:rPr lang="en-US" dirty="0"/>
              <a:t>OpenChain Contribution Process Management 1.0 (name TBD)</a:t>
            </a:r>
          </a:p>
          <a:p>
            <a:pPr marL="742950" lvl="1" indent="-285750">
              <a:spcAft>
                <a:spcPts val="1200"/>
              </a:spcAft>
            </a:pPr>
            <a:r>
              <a:rPr lang="en-US" dirty="0"/>
              <a:t>OpenChain SBOM Quality Specification 1.0 (discussion is still underway in Telco about next steps)</a:t>
            </a:r>
          </a:p>
          <a:p>
            <a:pPr marL="285750" indent="-285750">
              <a:spcAft>
                <a:spcPts val="1200"/>
              </a:spcAft>
            </a:pPr>
            <a:r>
              <a:rPr lang="en-US" dirty="0"/>
              <a:t>At least some of these items will go before the OpenChain Steering Committee in early December for review.</a:t>
            </a:r>
          </a:p>
          <a:p>
            <a:pPr marL="285750" indent="-285750">
              <a:spcAft>
                <a:spcPts val="1200"/>
              </a:spcAft>
            </a:pPr>
            <a:r>
              <a:rPr lang="en-US" dirty="0"/>
              <a:t>The Steering Committee will provide formal guidance on where to go next.</a:t>
            </a:r>
          </a:p>
        </p:txBody>
      </p:sp>
    </p:spTree>
    <p:extLst>
      <p:ext uri="{BB962C8B-B14F-4D97-AF65-F5344CB8AC3E}">
        <p14:creationId xmlns:p14="http://schemas.microsoft.com/office/powerpoint/2010/main" val="1170232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Current Versions of OpenChain Standards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b="1" dirty="0">
                <a:latin typeface="+mn-lt"/>
              </a:rPr>
              <a:t>Licensing Specification (CURRENT VERSION, 2</a:t>
            </a:r>
            <a:r>
              <a:rPr lang="en-US" sz="1400" b="1" baseline="30000" dirty="0">
                <a:latin typeface="+mn-lt"/>
              </a:rPr>
              <a:t>nd</a:t>
            </a:r>
            <a:r>
              <a:rPr lang="en-US" sz="1400" b="1" dirty="0">
                <a:latin typeface="+mn-lt"/>
              </a:rPr>
              <a:t> Generation):</a:t>
            </a:r>
          </a:p>
          <a:p>
            <a:pPr marL="0" lvl="0" indent="0" algn="l" rtl="0">
              <a:spcBef>
                <a:spcPts val="0"/>
              </a:spcBef>
              <a:spcAft>
                <a:spcPts val="1200"/>
              </a:spcAft>
              <a:buNone/>
            </a:pPr>
            <a:r>
              <a:rPr lang="en-US" sz="1400" dirty="0">
                <a:latin typeface="+mn-lt"/>
                <a:hlinkClick r:id="rId3"/>
              </a:rPr>
              <a:t>https://github.com/OpenChain-Project/License-Compliance-Specification/blob/master/2.1/en/openchainspec-2.1.md</a:t>
            </a:r>
            <a:r>
              <a:rPr lang="en-US" sz="1400" dirty="0">
                <a:latin typeface="+mn-lt"/>
              </a:rPr>
              <a:t> </a:t>
            </a:r>
          </a:p>
          <a:p>
            <a:pPr marL="0" lvl="0" indent="0" algn="l" rtl="0">
              <a:spcBef>
                <a:spcPts val="0"/>
              </a:spcBef>
              <a:spcAft>
                <a:spcPts val="1200"/>
              </a:spcAft>
              <a:buNone/>
            </a:pPr>
            <a:r>
              <a:rPr lang="en-US" sz="1400" b="1" dirty="0">
                <a:latin typeface="+mn-lt"/>
              </a:rPr>
              <a:t>Security Specification (CURRENT VERSION, 1</a:t>
            </a:r>
            <a:r>
              <a:rPr lang="en-US" sz="1400" b="1" baseline="30000" dirty="0">
                <a:latin typeface="+mn-lt"/>
              </a:rPr>
              <a:t>st</a:t>
            </a:r>
            <a:r>
              <a:rPr lang="en-US" sz="1400" b="1" dirty="0">
                <a:latin typeface="+mn-lt"/>
              </a:rPr>
              <a:t> Generation):</a:t>
            </a:r>
          </a:p>
          <a:p>
            <a:pPr marL="0" lvl="0" indent="0" algn="l" rtl="0">
              <a:spcBef>
                <a:spcPts val="0"/>
              </a:spcBef>
              <a:spcAft>
                <a:spcPts val="1200"/>
              </a:spcAft>
              <a:buNone/>
            </a:pPr>
            <a:r>
              <a:rPr lang="en-US" sz="1400" dirty="0">
                <a:latin typeface="+mn-lt"/>
                <a:hlinkClick r:id="rId4"/>
              </a:rPr>
              <a:t>https://github.com/OpenChain-Project/Security-Assurance-Specification/blob/main/Security-Assurance-Specification/1.1/en/openchain-security-specification-1.1.md</a:t>
            </a:r>
            <a:r>
              <a:rPr lang="en-US" sz="1400" dirty="0">
                <a:latin typeface="+mn-lt"/>
              </a:rPr>
              <a:t> </a:t>
            </a:r>
          </a:p>
        </p:txBody>
      </p:sp>
    </p:spTree>
    <p:extLst>
      <p:ext uri="{BB962C8B-B14F-4D97-AF65-F5344CB8AC3E}">
        <p14:creationId xmlns:p14="http://schemas.microsoft.com/office/powerpoint/2010/main" val="380126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Draft Future Versions of Licensing / Security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b="1" dirty="0">
                <a:latin typeface="+mn-lt"/>
              </a:rPr>
              <a:t>Licensing Specification (3</a:t>
            </a:r>
            <a:r>
              <a:rPr lang="en-US" sz="1400" b="1" baseline="30000" dirty="0">
                <a:latin typeface="+mn-lt"/>
              </a:rPr>
              <a:t>rd</a:t>
            </a:r>
            <a:r>
              <a:rPr lang="en-US" sz="1400" b="1" dirty="0">
                <a:latin typeface="+mn-lt"/>
              </a:rPr>
              <a:t> Generation Draft):</a:t>
            </a:r>
          </a:p>
          <a:p>
            <a:pPr marL="0" lvl="0" indent="0" algn="l" rtl="0">
              <a:spcBef>
                <a:spcPts val="0"/>
              </a:spcBef>
              <a:spcAft>
                <a:spcPts val="1200"/>
              </a:spcAft>
              <a:buNone/>
            </a:pPr>
            <a:r>
              <a:rPr lang="en-US" sz="1400" b="0" i="0" dirty="0">
                <a:effectLst/>
                <a:latin typeface="+mn-lt"/>
                <a:hlinkClick r:id="rId3"/>
              </a:rPr>
              <a:t>https://github.com/OpenChain-Project/License-Compliance-Specification/blob/master/Official/en/3.0/openchain-license-compliance-3.0.md</a:t>
            </a:r>
            <a:endParaRPr lang="en-US" sz="1400" b="1" dirty="0">
              <a:latin typeface="+mn-lt"/>
            </a:endParaRPr>
          </a:p>
          <a:p>
            <a:pPr marL="0" lvl="0" indent="0" algn="l" rtl="0">
              <a:spcBef>
                <a:spcPts val="0"/>
              </a:spcBef>
              <a:spcAft>
                <a:spcPts val="1200"/>
              </a:spcAft>
              <a:buNone/>
            </a:pPr>
            <a:r>
              <a:rPr lang="en-US" sz="1400" b="1" dirty="0">
                <a:latin typeface="+mn-lt"/>
              </a:rPr>
              <a:t>Security Specification (2</a:t>
            </a:r>
            <a:r>
              <a:rPr lang="en-US" sz="1400" b="1" baseline="30000" dirty="0">
                <a:latin typeface="+mn-lt"/>
              </a:rPr>
              <a:t>nd</a:t>
            </a:r>
            <a:r>
              <a:rPr lang="en-US" sz="1400" b="1" dirty="0">
                <a:latin typeface="+mn-lt"/>
              </a:rPr>
              <a:t> Generation Draft):</a:t>
            </a:r>
          </a:p>
          <a:p>
            <a:pPr marL="0" lvl="0" indent="0" algn="l" rtl="0">
              <a:spcBef>
                <a:spcPts val="0"/>
              </a:spcBef>
              <a:spcAft>
                <a:spcPts val="1200"/>
              </a:spcAft>
              <a:buNone/>
            </a:pPr>
            <a:r>
              <a:rPr lang="en-US" sz="1400" b="0" i="0" dirty="0">
                <a:effectLst/>
                <a:latin typeface="+mn-lt"/>
                <a:hlinkClick r:id="rId4"/>
              </a:rPr>
              <a:t>https://github.com/OpenChain-Project/Security-Assurance-Specification/blob/main/Security-Assurance-Specification/2.0/en/openchain-security-specification-2.0.md</a:t>
            </a:r>
            <a:endParaRPr lang="en-US" sz="1400" b="0" i="0" dirty="0">
              <a:effectLst/>
              <a:latin typeface="+mn-lt"/>
            </a:endParaRPr>
          </a:p>
        </p:txBody>
      </p:sp>
    </p:spTree>
    <p:extLst>
      <p:ext uri="{BB962C8B-B14F-4D97-AF65-F5344CB8AC3E}">
        <p14:creationId xmlns:p14="http://schemas.microsoft.com/office/powerpoint/2010/main" val="562910875"/>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1542</TotalTime>
  <Words>912</Words>
  <Application>Microsoft Macintosh PowerPoint</Application>
  <PresentationFormat>On-screen Show (16:9)</PresentationFormat>
  <Paragraphs>69</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Open Sans</vt:lpstr>
      <vt:lpstr>Open Sans Medium</vt:lpstr>
      <vt:lpstr>Roboto</vt:lpstr>
      <vt:lpstr>Roboto Slab</vt:lpstr>
      <vt:lpstr>Roboto Slab Light</vt:lpstr>
      <vt:lpstr>Linux Foundation EU Theme 2023</vt:lpstr>
      <vt:lpstr>OpenChain Monthly Meeting</vt:lpstr>
      <vt:lpstr>Anti-Trust Policy Notice</vt:lpstr>
      <vt:lpstr>Regular Agenda</vt:lpstr>
      <vt:lpstr>News</vt:lpstr>
      <vt:lpstr>Major Conformance Announcements + ISO</vt:lpstr>
      <vt:lpstr>Work on standards and core material</vt:lpstr>
      <vt:lpstr>What Happens Next</vt:lpstr>
      <vt:lpstr>Current Versions of OpenChain Standards</vt:lpstr>
      <vt:lpstr>Draft Future Versions of Licensing / Security</vt:lpstr>
      <vt:lpstr>Proposed OpenChain Contribution Specification</vt:lpstr>
      <vt:lpstr>Next Steps: Licensing / Security</vt:lpstr>
      <vt:lpstr>Next Steps: Contribution</vt:lpstr>
      <vt:lpstr>Next Steps: SBOM Quality</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62</cp:revision>
  <dcterms:modified xsi:type="dcterms:W3CDTF">2023-11-07T15:48:08Z</dcterms:modified>
</cp:coreProperties>
</file>