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0"/>
  </p:notesMasterIdLst>
  <p:sldIdLst>
    <p:sldId id="257" r:id="rId2"/>
    <p:sldId id="269" r:id="rId3"/>
    <p:sldId id="270" r:id="rId4"/>
    <p:sldId id="271" r:id="rId5"/>
    <p:sldId id="310" r:id="rId6"/>
    <p:sldId id="621" r:id="rId7"/>
    <p:sldId id="622" r:id="rId8"/>
    <p:sldId id="624" r:id="rId9"/>
    <p:sldId id="625" r:id="rId10"/>
    <p:sldId id="275" r:id="rId11"/>
    <p:sldId id="311" r:id="rId12"/>
    <p:sldId id="300" r:id="rId13"/>
    <p:sldId id="617" r:id="rId14"/>
    <p:sldId id="618" r:id="rId15"/>
    <p:sldId id="623" r:id="rId16"/>
    <p:sldId id="278" r:id="rId17"/>
    <p:sldId id="279" r:id="rId18"/>
    <p:sldId id="26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90"/>
    <p:restoredTop sz="96327"/>
  </p:normalViewPr>
  <p:slideViewPr>
    <p:cSldViewPr snapToGrid="0">
      <p:cViewPr varScale="1">
        <p:scale>
          <a:sx n="139" d="100"/>
          <a:sy n="139" d="100"/>
        </p:scale>
        <p:origin x="176" y="6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9733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98915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518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01684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63" r:id="rId3"/>
    <p:sldLayoutId id="2147483665" r:id="rId4"/>
    <p:sldLayoutId id="2147483666"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github.com/OpenChain-Project/License-Compliance-Specification/blob/master/Official/en/3.0/openchain-license-compliance-3.0.m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Security-Assurance-Specification/blob/main/Security-Assurance-Specification/1.1/en/openchain-security-specification-1.1.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openchainproject.org/get-start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featured/2024/01/05/the-openchain-project-in-2024-where-we-go-next" TargetMode="External"/><Relationship Id="rId2" Type="http://schemas.openxmlformats.org/officeDocument/2006/relationships/hyperlink" Target="https://www.openchainproject.org/news/2024/01/03/the-openchain-project-in-2023-annual-repor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4/01/09/openchain-ai-study-group-kick-off-call" TargetMode="External"/><Relationship Id="rId2" Type="http://schemas.openxmlformats.org/officeDocument/2006/relationships/hyperlink" Target="https://www.openchainproject.org/news/2023/12/20/ai-study-group-planning-call-2023-12-13" TargetMode="External"/><Relationship Id="rId1" Type="http://schemas.openxmlformats.org/officeDocument/2006/relationships/slideLayout" Target="../slideLayouts/slideLayout2.xml"/><Relationship Id="rId4" Type="http://schemas.openxmlformats.org/officeDocument/2006/relationships/hyperlink" Target="https://lists.openchainproject.org/g/ai"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lists.openchainproject.org/g/specification/topic/openchain_specification_work/103615290?p=,,,20,0,0,0::recentpostdate/sticky,,,20,2,0,103615290,previd%3D1704777598034963580,nextid%3D1693908296119927309&amp;previd=1704777598034963580&amp;nextid=1693908296119927309"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ists.openchainproject.org/g/education/topic/openchain_education_work/103615329?p=,,,20,0,0,0::recentpostdate/sticky,,,20,2,0,103615329,previd%3D1704777732893623504,nextid%3D1688460021141254373&amp;previd=1704777732893623504&amp;nextid=168846002114125437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2024-01-09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Our Status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285750" indent="-285750">
              <a:spcAft>
                <a:spcPts val="1200"/>
              </a:spcAft>
            </a:pPr>
            <a:r>
              <a:rPr lang="en-US" dirty="0"/>
              <a:t>We were working on the </a:t>
            </a:r>
            <a:r>
              <a:rPr lang="en-US" b="1" i="1" dirty="0"/>
              <a:t>proposals</a:t>
            </a:r>
            <a:r>
              <a:rPr lang="en-US" dirty="0"/>
              <a:t> for: </a:t>
            </a:r>
          </a:p>
          <a:p>
            <a:pPr marL="742950" lvl="1" indent="-285750">
              <a:spcAft>
                <a:spcPts val="1200"/>
              </a:spcAft>
            </a:pPr>
            <a:r>
              <a:rPr lang="en-US" dirty="0"/>
              <a:t>OpenChain License Compliance 3.0 (ISO/IEC 5230:2020 next gen)</a:t>
            </a:r>
          </a:p>
          <a:p>
            <a:pPr marL="742950" lvl="1" indent="-285750">
              <a:spcAft>
                <a:spcPts val="1200"/>
              </a:spcAft>
            </a:pPr>
            <a:r>
              <a:rPr lang="en-US" dirty="0"/>
              <a:t>OpenChain Security Assurance 2.0 (ISO/IEC 18974:2023 next gen) </a:t>
            </a:r>
          </a:p>
          <a:p>
            <a:pPr marL="742950" lvl="1" indent="-285750">
              <a:spcAft>
                <a:spcPts val="1200"/>
              </a:spcAft>
            </a:pPr>
            <a:r>
              <a:rPr lang="en-US" dirty="0"/>
              <a:t>OpenChain Contribution Process Management 1.0 (name TBD)</a:t>
            </a:r>
          </a:p>
          <a:p>
            <a:pPr marL="742950" lvl="1" indent="-285750">
              <a:spcAft>
                <a:spcPts val="1200"/>
              </a:spcAft>
            </a:pPr>
            <a:r>
              <a:rPr lang="en-US" dirty="0"/>
              <a:t>OpenChain SBOM Quality Specification 1.0 (discussion is still underway in Telco about next steps)</a:t>
            </a:r>
          </a:p>
          <a:p>
            <a:pPr marL="285750" indent="-285750">
              <a:spcAft>
                <a:spcPts val="1200"/>
              </a:spcAft>
            </a:pPr>
            <a:r>
              <a:rPr lang="en-US" dirty="0"/>
              <a:t>The </a:t>
            </a:r>
            <a:r>
              <a:rPr lang="en-US" dirty="0" err="1"/>
              <a:t>propoals</a:t>
            </a:r>
            <a:r>
              <a:rPr lang="en-US" dirty="0"/>
              <a:t> for ISO 5230 and ISO 18974 went before the OpenChain Steering Committee in early December for review. The other proposals were not regarded as ready yet.</a:t>
            </a:r>
          </a:p>
          <a:p>
            <a:pPr marL="285750" indent="-285750">
              <a:spcAft>
                <a:spcPts val="1200"/>
              </a:spcAft>
            </a:pPr>
            <a:r>
              <a:rPr lang="en-US" dirty="0"/>
              <a:t>The Steering Committee provided formal guidance on where to go next.</a:t>
            </a:r>
          </a:p>
        </p:txBody>
      </p:sp>
    </p:spTree>
    <p:extLst>
      <p:ext uri="{BB962C8B-B14F-4D97-AF65-F5344CB8AC3E}">
        <p14:creationId xmlns:p14="http://schemas.microsoft.com/office/powerpoint/2010/main" val="1170232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dirty="0"/>
              <a:t>The Current and Draft Versions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indent="0">
              <a:spcAft>
                <a:spcPts val="1200"/>
              </a:spcAft>
              <a:buNone/>
            </a:pPr>
            <a:r>
              <a:rPr lang="en-US" sz="1400" b="1" dirty="0">
                <a:latin typeface="+mn-lt"/>
              </a:rPr>
              <a:t>Licensing Specification (CURRENT VERSION, 2</a:t>
            </a:r>
            <a:r>
              <a:rPr lang="en-US" sz="1400" b="1" baseline="30000" dirty="0">
                <a:latin typeface="+mn-lt"/>
              </a:rPr>
              <a:t>nd</a:t>
            </a:r>
            <a:r>
              <a:rPr lang="en-US" sz="1400" b="1" dirty="0">
                <a:latin typeface="+mn-lt"/>
              </a:rPr>
              <a:t> Generation):</a:t>
            </a:r>
          </a:p>
          <a:p>
            <a:pPr marL="0" indent="0">
              <a:spcAft>
                <a:spcPts val="1200"/>
              </a:spcAft>
              <a:buNone/>
            </a:pPr>
            <a:r>
              <a:rPr lang="en-US" sz="1400" dirty="0">
                <a:latin typeface="+mn-lt"/>
                <a:hlinkClick r:id="rId3"/>
              </a:rPr>
              <a:t>https://github.com/OpenChain-Project/License-Compliance-Specification/blob/master/2.1/en/openchainspec-2.1.md</a:t>
            </a:r>
            <a:r>
              <a:rPr lang="en-US" sz="1400" dirty="0">
                <a:latin typeface="+mn-lt"/>
              </a:rPr>
              <a:t> </a:t>
            </a:r>
          </a:p>
          <a:p>
            <a:pPr marL="0" indent="0">
              <a:spcAft>
                <a:spcPts val="1200"/>
              </a:spcAft>
              <a:buNone/>
            </a:pPr>
            <a:r>
              <a:rPr lang="en-US" sz="1400" b="1" dirty="0">
                <a:latin typeface="+mn-lt"/>
              </a:rPr>
              <a:t>Licensing Specification (3</a:t>
            </a:r>
            <a:r>
              <a:rPr lang="en-US" sz="1400" b="1" baseline="30000" dirty="0">
                <a:latin typeface="+mn-lt"/>
              </a:rPr>
              <a:t>rd</a:t>
            </a:r>
            <a:r>
              <a:rPr lang="en-US" sz="1400" b="1" dirty="0">
                <a:latin typeface="+mn-lt"/>
              </a:rPr>
              <a:t> Generation Draft):</a:t>
            </a:r>
          </a:p>
          <a:p>
            <a:pPr marL="0" indent="0">
              <a:spcAft>
                <a:spcPts val="1200"/>
              </a:spcAft>
              <a:buNone/>
            </a:pPr>
            <a:r>
              <a:rPr lang="en-US" sz="1400" dirty="0">
                <a:latin typeface="+mn-lt"/>
                <a:hlinkClick r:id="rId4"/>
              </a:rPr>
              <a:t>https://github.com/OpenChain-Project/License-Compliance-Specification/blob/master/Official/en/3.0/openchain-license-compliance-3.0.md</a:t>
            </a:r>
            <a:endParaRPr lang="en-US" sz="1400" dirty="0">
              <a:latin typeface="+mn-lt"/>
            </a:endParaRPr>
          </a:p>
          <a:p>
            <a:pPr marL="0" indent="0">
              <a:spcAft>
                <a:spcPts val="1200"/>
              </a:spcAft>
              <a:buNone/>
            </a:pPr>
            <a:endParaRPr lang="en-US" sz="1400" dirty="0">
              <a:latin typeface="+mn-lt"/>
            </a:endParaRPr>
          </a:p>
          <a:p>
            <a:pPr marL="0" indent="0">
              <a:spcAft>
                <a:spcPts val="1200"/>
              </a:spcAft>
              <a:buNone/>
            </a:pPr>
            <a:r>
              <a:rPr lang="en-US" sz="1400" dirty="0">
                <a:latin typeface="+mn-lt"/>
              </a:rPr>
              <a:t>QR code is for the 3</a:t>
            </a:r>
            <a:r>
              <a:rPr lang="en-US" sz="1400" baseline="30000" dirty="0">
                <a:latin typeface="+mn-lt"/>
              </a:rPr>
              <a:t>rd</a:t>
            </a:r>
            <a:r>
              <a:rPr lang="en-US" sz="1400" dirty="0">
                <a:latin typeface="+mn-lt"/>
              </a:rPr>
              <a:t> Generation Draft:</a:t>
            </a:r>
          </a:p>
        </p:txBody>
      </p:sp>
      <p:pic>
        <p:nvPicPr>
          <p:cNvPr id="3" name="Picture 2" descr="A qr code with a few black squares&#10;&#10;Description automatically generated">
            <a:extLst>
              <a:ext uri="{FF2B5EF4-FFF2-40B4-BE49-F238E27FC236}">
                <a16:creationId xmlns:a16="http://schemas.microsoft.com/office/drawing/2014/main" id="{431D9C33-4C7A-3FDC-4457-77F750CF2383}"/>
              </a:ext>
            </a:extLst>
          </p:cNvPr>
          <p:cNvPicPr>
            <a:picLocks noChangeAspect="1"/>
          </p:cNvPicPr>
          <p:nvPr/>
        </p:nvPicPr>
        <p:blipFill>
          <a:blip r:embed="rId5"/>
          <a:stretch>
            <a:fillRect/>
          </a:stretch>
        </p:blipFill>
        <p:spPr>
          <a:xfrm>
            <a:off x="3749027" y="3461673"/>
            <a:ext cx="1645946" cy="1624524"/>
          </a:xfrm>
          <a:prstGeom prst="rect">
            <a:avLst/>
          </a:prstGeom>
        </p:spPr>
      </p:pic>
    </p:spTree>
    <p:extLst>
      <p:ext uri="{BB962C8B-B14F-4D97-AF65-F5344CB8AC3E}">
        <p14:creationId xmlns:p14="http://schemas.microsoft.com/office/powerpoint/2010/main" val="380126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US" dirty="0"/>
              <a:t>The Current and Draft Versions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indent="0">
              <a:spcAft>
                <a:spcPts val="1200"/>
              </a:spcAft>
              <a:buNone/>
            </a:pPr>
            <a:r>
              <a:rPr lang="en-US" sz="1400" b="1" dirty="0">
                <a:latin typeface="+mn-lt"/>
              </a:rPr>
              <a:t>Security Specification (CURRENT VERSION, 1</a:t>
            </a:r>
            <a:r>
              <a:rPr lang="en-US" sz="1400" b="1" baseline="30000" dirty="0">
                <a:latin typeface="+mn-lt"/>
              </a:rPr>
              <a:t>st</a:t>
            </a:r>
            <a:r>
              <a:rPr lang="en-US" sz="1400" b="1" dirty="0">
                <a:latin typeface="+mn-lt"/>
              </a:rPr>
              <a:t> Generation):</a:t>
            </a:r>
          </a:p>
          <a:p>
            <a:pPr marL="0" indent="0">
              <a:spcAft>
                <a:spcPts val="1200"/>
              </a:spcAft>
              <a:buNone/>
            </a:pPr>
            <a:r>
              <a:rPr lang="en-US" sz="1400" dirty="0">
                <a:latin typeface="+mn-lt"/>
                <a:hlinkClick r:id="rId3"/>
              </a:rPr>
              <a:t>https://github.com/OpenChain-Project/Security-Assurance-Specification/blob/main/Security-Assurance-Specification/1.1/en/openchain-security-specification-1.1.md</a:t>
            </a:r>
            <a:r>
              <a:rPr lang="en-US" sz="1400" dirty="0">
                <a:latin typeface="+mn-lt"/>
              </a:rPr>
              <a:t> </a:t>
            </a:r>
            <a:endParaRPr lang="en-US" sz="1400" b="1" dirty="0">
              <a:latin typeface="+mn-lt"/>
            </a:endParaRPr>
          </a:p>
          <a:p>
            <a:pPr marL="0" indent="0">
              <a:spcAft>
                <a:spcPts val="1200"/>
              </a:spcAft>
              <a:buNone/>
            </a:pPr>
            <a:r>
              <a:rPr lang="en-US" sz="1400" b="1" dirty="0">
                <a:latin typeface="+mn-lt"/>
              </a:rPr>
              <a:t>Security Specification (2</a:t>
            </a:r>
            <a:r>
              <a:rPr lang="en-US" sz="1400" b="1" baseline="30000" dirty="0">
                <a:latin typeface="+mn-lt"/>
              </a:rPr>
              <a:t>nd</a:t>
            </a:r>
            <a:r>
              <a:rPr lang="en-US" sz="1400" b="1" dirty="0">
                <a:latin typeface="+mn-lt"/>
              </a:rPr>
              <a:t> Generation Draft):</a:t>
            </a:r>
          </a:p>
          <a:p>
            <a:pPr marL="0" indent="0">
              <a:spcAft>
                <a:spcPts val="1200"/>
              </a:spcAft>
              <a:buNone/>
            </a:pPr>
            <a:r>
              <a:rPr lang="en-US" sz="1400" dirty="0">
                <a:latin typeface="+mn-lt"/>
                <a:hlinkClick r:id="rId4"/>
              </a:rPr>
              <a:t>https://github.com/OpenChain-Project/Security-Assurance-Specification/blob/main/Security-Assurance-Specification/2.0/en/openchain-security-specification-2.0.md</a:t>
            </a:r>
            <a:endParaRPr lang="en-US" sz="1400" dirty="0">
              <a:latin typeface="+mn-lt"/>
            </a:endParaRPr>
          </a:p>
          <a:p>
            <a:pPr marL="0" indent="0">
              <a:spcAft>
                <a:spcPts val="1200"/>
              </a:spcAft>
              <a:buNone/>
            </a:pPr>
            <a:endParaRPr lang="en-US" sz="1400" dirty="0">
              <a:latin typeface="+mn-lt"/>
            </a:endParaRPr>
          </a:p>
          <a:p>
            <a:pPr marL="0" indent="0">
              <a:spcAft>
                <a:spcPts val="1200"/>
              </a:spcAft>
              <a:buNone/>
            </a:pPr>
            <a:r>
              <a:rPr lang="en-US" sz="1400" dirty="0">
                <a:latin typeface="+mn-lt"/>
              </a:rPr>
              <a:t>QR code is for the 2</a:t>
            </a:r>
            <a:r>
              <a:rPr lang="en-US" sz="1400" baseline="30000" dirty="0">
                <a:latin typeface="+mn-lt"/>
              </a:rPr>
              <a:t>nd</a:t>
            </a:r>
            <a:r>
              <a:rPr lang="en-US" sz="1400" dirty="0">
                <a:latin typeface="+mn-lt"/>
              </a:rPr>
              <a:t> Generation Draft:</a:t>
            </a:r>
          </a:p>
        </p:txBody>
      </p:sp>
      <p:pic>
        <p:nvPicPr>
          <p:cNvPr id="4" name="Picture 3">
            <a:extLst>
              <a:ext uri="{FF2B5EF4-FFF2-40B4-BE49-F238E27FC236}">
                <a16:creationId xmlns:a16="http://schemas.microsoft.com/office/drawing/2014/main" id="{F7067707-B4B4-FFBC-5F3A-2D1928A75B7A}"/>
              </a:ext>
            </a:extLst>
          </p:cNvPr>
          <p:cNvPicPr>
            <a:picLocks noChangeAspect="1"/>
          </p:cNvPicPr>
          <p:nvPr/>
        </p:nvPicPr>
        <p:blipFill>
          <a:blip r:embed="rId5"/>
          <a:stretch>
            <a:fillRect/>
          </a:stretch>
        </p:blipFill>
        <p:spPr>
          <a:xfrm>
            <a:off x="3749027" y="3461674"/>
            <a:ext cx="1645946" cy="1638182"/>
          </a:xfrm>
          <a:prstGeom prst="rect">
            <a:avLst/>
          </a:prstGeom>
        </p:spPr>
      </p:pic>
    </p:spTree>
    <p:extLst>
      <p:ext uri="{BB962C8B-B14F-4D97-AF65-F5344CB8AC3E}">
        <p14:creationId xmlns:p14="http://schemas.microsoft.com/office/powerpoint/2010/main" val="562910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282E-78D1-8F95-8569-635674D1EC72}"/>
              </a:ext>
            </a:extLst>
          </p:cNvPr>
          <p:cNvSpPr>
            <a:spLocks noGrp="1"/>
          </p:cNvSpPr>
          <p:nvPr>
            <p:ph type="title"/>
          </p:nvPr>
        </p:nvSpPr>
        <p:spPr/>
        <p:txBody>
          <a:bodyPr>
            <a:normAutofit fontScale="90000"/>
          </a:bodyPr>
          <a:lstStyle/>
          <a:p>
            <a:r>
              <a:rPr lang="en-US" dirty="0"/>
              <a:t>Steering Committee Conclusions</a:t>
            </a:r>
          </a:p>
        </p:txBody>
      </p:sp>
      <p:sp>
        <p:nvSpPr>
          <p:cNvPr id="3" name="Text Placeholder 2">
            <a:extLst>
              <a:ext uri="{FF2B5EF4-FFF2-40B4-BE49-F238E27FC236}">
                <a16:creationId xmlns:a16="http://schemas.microsoft.com/office/drawing/2014/main" id="{669BAF7B-EE3F-FE72-4060-E814AC29927E}"/>
              </a:ext>
            </a:extLst>
          </p:cNvPr>
          <p:cNvSpPr>
            <a:spLocks noGrp="1"/>
          </p:cNvSpPr>
          <p:nvPr>
            <p:ph type="body" idx="1"/>
          </p:nvPr>
        </p:nvSpPr>
        <p:spPr/>
        <p:txBody>
          <a:bodyPr>
            <a:normAutofit fontScale="85000" lnSpcReduction="10000"/>
          </a:bodyPr>
          <a:lstStyle/>
          <a:p>
            <a:pPr marL="114300" indent="0">
              <a:buNone/>
            </a:pPr>
            <a:r>
              <a:rPr lang="en-US" b="0" i="0" u="none" strike="noStrike" dirty="0">
                <a:solidFill>
                  <a:srgbClr val="333333"/>
                </a:solidFill>
                <a:effectLst/>
                <a:latin typeface="Helvetica Neue" panose="02000503000000020004" pitchFamily="2" charset="0"/>
              </a:rPr>
              <a:t>In December 2023 the OpenChain Steering Committee reviewed the community work related to proposed updates to ISO/IEC 5230 and ISO/IEC 18974 and provided guidance that:</a:t>
            </a:r>
            <a:br>
              <a:rPr lang="en-US" dirty="0"/>
            </a:br>
            <a:br>
              <a:rPr lang="en-US" dirty="0"/>
            </a:br>
            <a:r>
              <a:rPr lang="en-US" b="0" i="0" u="none" strike="noStrike" dirty="0">
                <a:solidFill>
                  <a:srgbClr val="333333"/>
                </a:solidFill>
                <a:effectLst/>
                <a:latin typeface="Helvetica Neue" panose="02000503000000020004" pitchFamily="2" charset="0"/>
              </a:rPr>
              <a:t>• The community-developed update proposals seem reasonable</a:t>
            </a:r>
            <a:br>
              <a:rPr lang="en-US" dirty="0"/>
            </a:br>
            <a:r>
              <a:rPr lang="en-US" b="0" i="0" u="none" strike="noStrike" dirty="0">
                <a:solidFill>
                  <a:srgbClr val="333333"/>
                </a:solidFill>
                <a:effectLst/>
                <a:latin typeface="Helvetica Neue" panose="02000503000000020004" pitchFamily="2" charset="0"/>
              </a:rPr>
              <a:t>• We will extend our Public Comment and Freeze Periods significantly to ensure the supply chain has time to consider the proposed changes</a:t>
            </a:r>
            <a:br>
              <a:rPr lang="en-US" dirty="0"/>
            </a:br>
            <a:r>
              <a:rPr lang="en-US" b="0" i="0" u="none" strike="noStrike" dirty="0">
                <a:solidFill>
                  <a:srgbClr val="333333"/>
                </a:solidFill>
                <a:effectLst/>
                <a:latin typeface="Helvetica Neue" panose="02000503000000020004" pitchFamily="2" charset="0"/>
              </a:rPr>
              <a:t>• The Public Comment period will change from 30 days to 6 months</a:t>
            </a:r>
            <a:br>
              <a:rPr lang="en-US" dirty="0"/>
            </a:br>
            <a:r>
              <a:rPr lang="en-US" b="0" i="0" u="none" strike="noStrike" dirty="0">
                <a:solidFill>
                  <a:srgbClr val="333333"/>
                </a:solidFill>
                <a:effectLst/>
                <a:latin typeface="Helvetica Neue" panose="02000503000000020004" pitchFamily="2" charset="0"/>
              </a:rPr>
              <a:t>• The Freeze Period will change from 14 days to 3 months</a:t>
            </a:r>
            <a:br>
              <a:rPr lang="en-US" dirty="0"/>
            </a:br>
            <a:r>
              <a:rPr lang="en-US" b="0" i="0" u="none" strike="noStrike" dirty="0">
                <a:solidFill>
                  <a:srgbClr val="333333"/>
                </a:solidFill>
                <a:effectLst/>
                <a:latin typeface="Helvetica Neue" panose="02000503000000020004" pitchFamily="2" charset="0"/>
              </a:rPr>
              <a:t>• This will be communicated in an update to FAQ and to our Specification Work Team.</a:t>
            </a:r>
            <a:br>
              <a:rPr lang="en-US" dirty="0"/>
            </a:br>
            <a:r>
              <a:rPr lang="en-US" b="0" i="0" u="none" strike="noStrike" dirty="0">
                <a:solidFill>
                  <a:srgbClr val="333333"/>
                </a:solidFill>
                <a:effectLst/>
                <a:latin typeface="Helvetica Neue" panose="02000503000000020004" pitchFamily="2" charset="0"/>
              </a:rPr>
              <a:t>• In principle, it is suggested that we target updates to our ISO standards once every five years</a:t>
            </a:r>
            <a:br>
              <a:rPr lang="en-US" dirty="0"/>
            </a:br>
            <a:r>
              <a:rPr lang="en-US" b="0" i="0" u="none" strike="noStrike" dirty="0">
                <a:solidFill>
                  <a:srgbClr val="333333"/>
                </a:solidFill>
                <a:effectLst/>
                <a:latin typeface="Helvetica Neue" panose="02000503000000020004" pitchFamily="2" charset="0"/>
              </a:rPr>
              <a:t>• This would suggest the update for ISO/IEC 5230 is likely to be ready for 2025</a:t>
            </a:r>
            <a:br>
              <a:rPr lang="en-US" dirty="0"/>
            </a:br>
            <a:r>
              <a:rPr lang="en-US" b="0" i="0" u="none" strike="noStrike" dirty="0">
                <a:solidFill>
                  <a:srgbClr val="333333"/>
                </a:solidFill>
                <a:effectLst/>
                <a:latin typeface="Helvetica Neue" panose="02000503000000020004" pitchFamily="2" charset="0"/>
              </a:rPr>
              <a:t>• ISO/IEC 18974 may be updated sooner due to a rapidly-moving market, but not at a speed that would hinder adoption of the existing and newly published version</a:t>
            </a:r>
            <a:endParaRPr lang="en-US" dirty="0"/>
          </a:p>
        </p:txBody>
      </p:sp>
    </p:spTree>
    <p:extLst>
      <p:ext uri="{BB962C8B-B14F-4D97-AF65-F5344CB8AC3E}">
        <p14:creationId xmlns:p14="http://schemas.microsoft.com/office/powerpoint/2010/main" val="3874400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Next Steps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We communicate the new public comment period (Shane as GM task)</a:t>
            </a:r>
          </a:p>
          <a:p>
            <a:pPr marL="285750" indent="-285750">
              <a:spcAft>
                <a:spcPts val="1200"/>
              </a:spcAft>
            </a:pPr>
            <a:r>
              <a:rPr lang="en-US" dirty="0"/>
              <a:t>We continue reviewing comments and ideas for the specifications during this period</a:t>
            </a:r>
          </a:p>
          <a:p>
            <a:pPr marL="285750" indent="-285750">
              <a:spcAft>
                <a:spcPts val="1200"/>
              </a:spcAft>
            </a:pPr>
            <a:r>
              <a:rPr lang="en-US" dirty="0"/>
              <a:t>We communicate progress to the Steering Committee in Mid-2024.</a:t>
            </a:r>
          </a:p>
        </p:txBody>
      </p:sp>
    </p:spTree>
    <p:extLst>
      <p:ext uri="{BB962C8B-B14F-4D97-AF65-F5344CB8AC3E}">
        <p14:creationId xmlns:p14="http://schemas.microsoft.com/office/powerpoint/2010/main" val="2397437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Roboto Slab" pitchFamily="2" charset="0"/>
                <a:ea typeface="Roboto Slab" pitchFamily="2" charset="0"/>
                <a:cs typeface="Roboto Slab" pitchFamily="2" charset="0"/>
              </a:rPr>
              <a:t>Regular Agenda</a:t>
            </a:r>
            <a:endParaRPr dirty="0">
              <a:latin typeface="Roboto Slab" pitchFamily="2" charset="0"/>
              <a:ea typeface="Roboto Slab" pitchFamily="2" charset="0"/>
              <a:cs typeface="Roboto Slab" pitchFamily="2" charset="0"/>
            </a:endParaRP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latin typeface="Roboto Slab" pitchFamily="2" charset="0"/>
                <a:ea typeface="Roboto Slab" pitchFamily="2" charset="0"/>
                <a:cs typeface="Roboto Slab" pitchFamily="2" charset="0"/>
              </a:rPr>
              <a:t>News</a:t>
            </a:r>
          </a:p>
          <a:p>
            <a:pPr marL="285750" indent="-285750">
              <a:spcAft>
                <a:spcPts val="1200"/>
              </a:spcAft>
              <a:buSzPct val="100000"/>
              <a:buFont typeface="Arial" panose="020B0604020202020204" pitchFamily="34" charset="0"/>
              <a:buChar char="•"/>
            </a:pPr>
            <a:r>
              <a:rPr lang="en-US" dirty="0">
                <a:latin typeface="Roboto Slab" pitchFamily="2" charset="0"/>
                <a:ea typeface="Roboto Slab" pitchFamily="2" charset="0"/>
                <a:cs typeface="Roboto Slab" pitchFamily="2" charset="0"/>
              </a:rPr>
              <a:t>Work on standards and core material</a:t>
            </a:r>
          </a:p>
          <a:p>
            <a:pPr marL="285750" indent="-285750">
              <a:spcAft>
                <a:spcPts val="1200"/>
              </a:spcAft>
              <a:buSzPct val="100000"/>
              <a:buFont typeface="Arial" panose="020B0604020202020204" pitchFamily="34" charset="0"/>
              <a:buChar char="•"/>
            </a:pPr>
            <a:r>
              <a:rPr lang="en-US" dirty="0">
                <a:latin typeface="Roboto Slab" pitchFamily="2" charset="0"/>
                <a:ea typeface="Roboto Slab" pitchFamily="2" charset="0"/>
                <a:cs typeface="Roboto Slab" pitchFamily="2" charset="0"/>
              </a:rPr>
              <a:t>Any other business</a:t>
            </a:r>
          </a:p>
          <a:p>
            <a:pPr marL="285750" indent="-285750">
              <a:spcAft>
                <a:spcPts val="1200"/>
              </a:spcAft>
              <a:buSzPct val="100000"/>
              <a:buFont typeface="Arial" panose="020B0604020202020204" pitchFamily="34" charset="0"/>
              <a:buChar char="•"/>
            </a:pPr>
            <a:r>
              <a:rPr lang="en-US" dirty="0">
                <a:latin typeface="Roboto Slab" pitchFamily="2" charset="0"/>
                <a:ea typeface="Roboto Slab" pitchFamily="2" charset="0"/>
                <a:cs typeface="Roboto Slab" pitchFamily="2" charset="0"/>
              </a:rPr>
              <a:t>Close of meeting</a:t>
            </a:r>
          </a:p>
          <a:p>
            <a:pPr marL="0" lvl="0" indent="0" algn="l" rtl="0">
              <a:spcBef>
                <a:spcPts val="0"/>
              </a:spcBef>
              <a:spcAft>
                <a:spcPts val="1200"/>
              </a:spcAft>
              <a:buNone/>
            </a:pPr>
            <a:endParaRPr dirty="0">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4298-2C16-FF9F-FCA6-D86C2DB3CF3D}"/>
              </a:ext>
            </a:extLst>
          </p:cNvPr>
          <p:cNvSpPr>
            <a:spLocks noGrp="1"/>
          </p:cNvSpPr>
          <p:nvPr>
            <p:ph type="title"/>
          </p:nvPr>
        </p:nvSpPr>
        <p:spPr/>
        <p:txBody>
          <a:bodyPr>
            <a:normAutofit fontScale="90000"/>
          </a:bodyPr>
          <a:lstStyle/>
          <a:p>
            <a:r>
              <a:rPr lang="en-US" dirty="0"/>
              <a:t>ISO/IEC 18974:2023 has been Published</a:t>
            </a:r>
          </a:p>
        </p:txBody>
      </p:sp>
      <p:sp>
        <p:nvSpPr>
          <p:cNvPr id="3" name="Text Placeholder 2">
            <a:extLst>
              <a:ext uri="{FF2B5EF4-FFF2-40B4-BE49-F238E27FC236}">
                <a16:creationId xmlns:a16="http://schemas.microsoft.com/office/drawing/2014/main" id="{78EA013E-E51D-FC24-8578-029A6635DA6F}"/>
              </a:ext>
            </a:extLst>
          </p:cNvPr>
          <p:cNvSpPr>
            <a:spLocks noGrp="1"/>
          </p:cNvSpPr>
          <p:nvPr>
            <p:ph type="body" idx="1"/>
          </p:nvPr>
        </p:nvSpPr>
        <p:spPr>
          <a:xfrm>
            <a:off x="280350" y="3880624"/>
            <a:ext cx="8520600" cy="724826"/>
          </a:xfrm>
        </p:spPr>
        <p:txBody>
          <a:bodyPr>
            <a:normAutofit fontScale="92500" lnSpcReduction="20000"/>
          </a:bodyPr>
          <a:lstStyle/>
          <a:p>
            <a:pPr marL="114300" indent="0" algn="ctr">
              <a:buNone/>
            </a:pPr>
            <a:r>
              <a:rPr lang="en-US" dirty="0"/>
              <a:t>Self—Certification and third-party certification resources:</a:t>
            </a:r>
            <a:br>
              <a:rPr lang="en-US" dirty="0"/>
            </a:br>
            <a:r>
              <a:rPr lang="en-US" dirty="0">
                <a:hlinkClick r:id="rId2"/>
              </a:rPr>
              <a:t>https://www.openchainproject.org/get-started</a:t>
            </a:r>
            <a:r>
              <a:rPr lang="en-US" dirty="0"/>
              <a:t> </a:t>
            </a:r>
          </a:p>
        </p:txBody>
      </p:sp>
      <p:pic>
        <p:nvPicPr>
          <p:cNvPr id="8" name="Picture 7" descr="A screenshot of a computer&#10;&#10;Description automatically generated">
            <a:extLst>
              <a:ext uri="{FF2B5EF4-FFF2-40B4-BE49-F238E27FC236}">
                <a16:creationId xmlns:a16="http://schemas.microsoft.com/office/drawing/2014/main" id="{21D9DDB2-5B0D-6B15-C818-B75167C5F064}"/>
              </a:ext>
            </a:extLst>
          </p:cNvPr>
          <p:cNvPicPr>
            <a:picLocks noChangeAspect="1"/>
          </p:cNvPicPr>
          <p:nvPr/>
        </p:nvPicPr>
        <p:blipFill>
          <a:blip r:embed="rId3"/>
          <a:stretch>
            <a:fillRect/>
          </a:stretch>
        </p:blipFill>
        <p:spPr>
          <a:xfrm>
            <a:off x="2479288" y="1162199"/>
            <a:ext cx="4185423" cy="2538398"/>
          </a:xfrm>
          <a:prstGeom prst="rect">
            <a:avLst/>
          </a:prstGeom>
          <a:ln>
            <a:solidFill>
              <a:schemeClr val="accent1"/>
            </a:solidFill>
          </a:ln>
        </p:spPr>
      </p:pic>
    </p:spTree>
    <p:extLst>
      <p:ext uri="{BB962C8B-B14F-4D97-AF65-F5344CB8AC3E}">
        <p14:creationId xmlns:p14="http://schemas.microsoft.com/office/powerpoint/2010/main" val="687475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64949E-FEA2-2E6B-98C9-0633F0B9E610}"/>
              </a:ext>
            </a:extLst>
          </p:cNvPr>
          <p:cNvSpPr>
            <a:spLocks noGrp="1"/>
          </p:cNvSpPr>
          <p:nvPr>
            <p:ph type="body" idx="1"/>
          </p:nvPr>
        </p:nvSpPr>
        <p:spPr/>
        <p:txBody>
          <a:bodyPr/>
          <a:lstStyle/>
          <a:p>
            <a:r>
              <a:rPr lang="en-US" dirty="0"/>
              <a:t>The OpenChain Project in 2023 – Annual Report:</a:t>
            </a:r>
            <a:br>
              <a:rPr lang="en-US" dirty="0"/>
            </a:br>
            <a:r>
              <a:rPr lang="en-US" dirty="0">
                <a:hlinkClick r:id="rId2"/>
              </a:rPr>
              <a:t>https://www.openchainproject.org/news/2024/01/03/the-openchain-project-in-2023-annual-report</a:t>
            </a:r>
            <a:r>
              <a:rPr lang="en-US" dirty="0"/>
              <a:t> </a:t>
            </a:r>
          </a:p>
          <a:p>
            <a:endParaRPr lang="en-US" dirty="0"/>
          </a:p>
          <a:p>
            <a:r>
              <a:rPr lang="en-US" dirty="0"/>
              <a:t>The OpenChain Project in 2024 – Where We Go Next:</a:t>
            </a:r>
            <a:br>
              <a:rPr lang="en-US" dirty="0"/>
            </a:br>
            <a:r>
              <a:rPr lang="en-US" dirty="0">
                <a:hlinkClick r:id="rId3"/>
              </a:rPr>
              <a:t>https://www.openchainproject.org/featured/2024/01/05/the-openchain-project-in-2024-where-we-go-next</a:t>
            </a:r>
            <a:r>
              <a:rPr lang="en-US" dirty="0"/>
              <a:t> </a:t>
            </a:r>
          </a:p>
        </p:txBody>
      </p:sp>
      <p:sp>
        <p:nvSpPr>
          <p:cNvPr id="4" name="Title 1">
            <a:extLst>
              <a:ext uri="{FF2B5EF4-FFF2-40B4-BE49-F238E27FC236}">
                <a16:creationId xmlns:a16="http://schemas.microsoft.com/office/drawing/2014/main" id="{298A81CC-8906-5405-4EF6-2B427BCB7CDA}"/>
              </a:ext>
            </a:extLst>
          </p:cNvPr>
          <p:cNvSpPr txBox="1">
            <a:spLocks/>
          </p:cNvSpPr>
          <p:nvPr/>
        </p:nvSpPr>
        <p:spPr>
          <a:xfrm>
            <a:off x="436668" y="307268"/>
            <a:ext cx="8520600" cy="6078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t>The 2023 Annual Report and Goals for 2024</a:t>
            </a:r>
          </a:p>
        </p:txBody>
      </p:sp>
    </p:spTree>
    <p:extLst>
      <p:ext uri="{BB962C8B-B14F-4D97-AF65-F5344CB8AC3E}">
        <p14:creationId xmlns:p14="http://schemas.microsoft.com/office/powerpoint/2010/main" val="2777618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64949E-FEA2-2E6B-98C9-0633F0B9E610}"/>
              </a:ext>
            </a:extLst>
          </p:cNvPr>
          <p:cNvSpPr>
            <a:spLocks noGrp="1"/>
          </p:cNvSpPr>
          <p:nvPr>
            <p:ph type="body" idx="1"/>
          </p:nvPr>
        </p:nvSpPr>
        <p:spPr/>
        <p:txBody>
          <a:bodyPr>
            <a:normAutofit fontScale="92500" lnSpcReduction="10000"/>
          </a:bodyPr>
          <a:lstStyle/>
          <a:p>
            <a:r>
              <a:rPr lang="en-US" dirty="0"/>
              <a:t>Planning call last month:</a:t>
            </a:r>
            <a:br>
              <a:rPr lang="en-US" dirty="0"/>
            </a:br>
            <a:r>
              <a:rPr lang="en-US" dirty="0">
                <a:hlinkClick r:id="rId2"/>
              </a:rPr>
              <a:t>https://www.openchainproject.org/news/2023/12/20/ai-study-group-planning-call-2023-12-13</a:t>
            </a:r>
            <a:r>
              <a:rPr lang="en-US" dirty="0"/>
              <a:t> </a:t>
            </a:r>
          </a:p>
          <a:p>
            <a:endParaRPr lang="en-US" dirty="0"/>
          </a:p>
          <a:p>
            <a:r>
              <a:rPr lang="en-US" dirty="0"/>
              <a:t>Kick-off call coming soon – 2023-01-23 @ 16:00 GMT (UK Time):</a:t>
            </a:r>
            <a:br>
              <a:rPr lang="en-US" dirty="0"/>
            </a:br>
            <a:r>
              <a:rPr lang="en-US" dirty="0">
                <a:hlinkClick r:id="rId3"/>
              </a:rPr>
              <a:t>https://www.openchainproject.org/news/2024/01/09/openchain-ai-study-group-kick-off-call</a:t>
            </a:r>
            <a:r>
              <a:rPr lang="en-US" dirty="0"/>
              <a:t> </a:t>
            </a:r>
          </a:p>
          <a:p>
            <a:endParaRPr lang="en-US" dirty="0"/>
          </a:p>
          <a:p>
            <a:r>
              <a:rPr lang="en-US" dirty="0"/>
              <a:t>Mailing list:</a:t>
            </a:r>
            <a:br>
              <a:rPr lang="en-US" dirty="0"/>
            </a:br>
            <a:r>
              <a:rPr lang="en-US" b="0" i="0" u="none" strike="noStrike" dirty="0">
                <a:solidFill>
                  <a:srgbClr val="00AEBC"/>
                </a:solidFill>
                <a:effectLst/>
                <a:latin typeface="Roboto" panose="02000000000000000000" pitchFamily="2" charset="0"/>
                <a:hlinkClick r:id="rId4"/>
              </a:rPr>
              <a:t>https://lists.openchainproject.org/g/ai</a:t>
            </a:r>
            <a:br>
              <a:rPr lang="en-US" dirty="0"/>
            </a:br>
            <a:endParaRPr lang="en-US" dirty="0"/>
          </a:p>
        </p:txBody>
      </p:sp>
      <p:sp>
        <p:nvSpPr>
          <p:cNvPr id="6" name="Title 1">
            <a:extLst>
              <a:ext uri="{FF2B5EF4-FFF2-40B4-BE49-F238E27FC236}">
                <a16:creationId xmlns:a16="http://schemas.microsoft.com/office/drawing/2014/main" id="{EB78095B-F16B-56C7-21DE-B74A032A91C2}"/>
              </a:ext>
            </a:extLst>
          </p:cNvPr>
          <p:cNvSpPr txBox="1">
            <a:spLocks/>
          </p:cNvSpPr>
          <p:nvPr/>
        </p:nvSpPr>
        <p:spPr>
          <a:xfrm>
            <a:off x="436668" y="307268"/>
            <a:ext cx="8520600" cy="6078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t>Coming Soon: AI Study Group</a:t>
            </a:r>
          </a:p>
        </p:txBody>
      </p:sp>
    </p:spTree>
    <p:extLst>
      <p:ext uri="{BB962C8B-B14F-4D97-AF65-F5344CB8AC3E}">
        <p14:creationId xmlns:p14="http://schemas.microsoft.com/office/powerpoint/2010/main" val="293547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64949E-FEA2-2E6B-98C9-0633F0B9E610}"/>
              </a:ext>
            </a:extLst>
          </p:cNvPr>
          <p:cNvSpPr>
            <a:spLocks noGrp="1"/>
          </p:cNvSpPr>
          <p:nvPr>
            <p:ph type="body" idx="1"/>
          </p:nvPr>
        </p:nvSpPr>
        <p:spPr/>
        <p:txBody>
          <a:bodyPr>
            <a:normAutofit fontScale="62500" lnSpcReduction="20000"/>
          </a:bodyPr>
          <a:lstStyle/>
          <a:p>
            <a:pPr marL="114300" indent="0" algn="l">
              <a:buNone/>
            </a:pPr>
            <a:r>
              <a:rPr lang="en-US" b="0" i="0" u="none" strike="noStrike" dirty="0">
                <a:solidFill>
                  <a:srgbClr val="000000"/>
                </a:solidFill>
                <a:effectLst/>
                <a:latin typeface="ArialMT"/>
              </a:rPr>
              <a:t>The OpenChain Specification Work Group Election nomination period will open tomorrow, 10th of January.</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 You can nominate yourself by sending an email to the specification@ mailing list.</a:t>
            </a:r>
          </a:p>
          <a:p>
            <a:pPr marL="114300" indent="0" algn="l">
              <a:buNone/>
            </a:pPr>
            <a:r>
              <a:rPr lang="en-US" b="0" i="0" u="none" strike="noStrike" dirty="0">
                <a:solidFill>
                  <a:srgbClr val="000000"/>
                </a:solidFill>
                <a:effectLst/>
                <a:latin typeface="ArialMT"/>
              </a:rPr>
              <a:t>- You can nominate someone else by sending an email to the specification@ mailing list</a:t>
            </a:r>
          </a:p>
          <a:p>
            <a:pPr marL="114300" indent="0" algn="l">
              <a:buNone/>
            </a:pPr>
            <a:r>
              <a:rPr lang="en-US" b="0" i="0" u="none" strike="noStrike" dirty="0">
                <a:solidFill>
                  <a:srgbClr val="000000"/>
                </a:solidFill>
                <a:effectLst/>
                <a:latin typeface="ArialMT"/>
              </a:rPr>
              <a:t>(but please make sure they are ok with it first).</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Once our nominations are received, we will have a voting period between the 17th and 24th of January 2024.</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Learn more about the details of the election:</a:t>
            </a:r>
          </a:p>
          <a:p>
            <a:pPr marL="114300" indent="0" algn="l">
              <a:buNone/>
            </a:pPr>
            <a:r>
              <a:rPr lang="en-US" b="0" i="0" u="none" strike="noStrike" dirty="0">
                <a:solidFill>
                  <a:srgbClr val="000000"/>
                </a:solidFill>
                <a:effectLst/>
                <a:latin typeface="ArialMT"/>
                <a:hlinkClick r:id="rId2"/>
              </a:rPr>
              <a:t>https://lists.openchainproject.org/g/specification/topic/openchain_specification_work/103615290?p=,,,20,0,0,0::recentpostdate/sticky,,,20,2,0,103615290,previd%3D1704777598034963580,nextid%3D1693908296119927309&amp;previd=1704777598034963580&amp;nextid=1693908296119927309</a:t>
            </a:r>
            <a:endParaRPr lang="en-US" b="0" i="0" u="none" strike="noStrike" dirty="0">
              <a:solidFill>
                <a:srgbClr val="000000"/>
              </a:solidFill>
              <a:effectLst/>
              <a:latin typeface="ArialMT"/>
            </a:endParaRP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Everyone needs to nominate to be included in the election, including existing chairs. :)</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Please note: for 2023 we had a </a:t>
            </a:r>
            <a:r>
              <a:rPr lang="en-US" b="1" i="0" u="none" strike="noStrike" dirty="0">
                <a:solidFill>
                  <a:srgbClr val="000000"/>
                </a:solidFill>
                <a:effectLst/>
                <a:latin typeface="ArialMT"/>
              </a:rPr>
              <a:t>special situation with two chairs of the OpenChain Specification Work Group</a:t>
            </a:r>
            <a:r>
              <a:rPr lang="en-US" b="0" i="0" u="none" strike="noStrike" dirty="0">
                <a:solidFill>
                  <a:srgbClr val="000000"/>
                </a:solidFill>
                <a:effectLst/>
                <a:latin typeface="ArialMT"/>
              </a:rPr>
              <a:t> due to our new security specification joining the ISO process. In 2024, we will return to the </a:t>
            </a:r>
            <a:r>
              <a:rPr lang="en-US" b="1" i="0" u="none" strike="noStrike" dirty="0">
                <a:solidFill>
                  <a:srgbClr val="000000"/>
                </a:solidFill>
                <a:effectLst/>
                <a:latin typeface="ArialMT"/>
              </a:rPr>
              <a:t>normal project practice of having one chair per work group</a:t>
            </a:r>
            <a:r>
              <a:rPr lang="en-US" b="0" i="0" u="none" strike="noStrike" dirty="0">
                <a:solidFill>
                  <a:srgbClr val="000000"/>
                </a:solidFill>
                <a:effectLst/>
                <a:latin typeface="ArialMT"/>
              </a:rPr>
              <a:t>.</a:t>
            </a:r>
          </a:p>
          <a:p>
            <a:pPr marL="114300" indent="0">
              <a:buNone/>
            </a:pPr>
            <a:endParaRPr lang="en-US" dirty="0"/>
          </a:p>
        </p:txBody>
      </p:sp>
      <p:sp>
        <p:nvSpPr>
          <p:cNvPr id="6" name="Title 1">
            <a:extLst>
              <a:ext uri="{FF2B5EF4-FFF2-40B4-BE49-F238E27FC236}">
                <a16:creationId xmlns:a16="http://schemas.microsoft.com/office/drawing/2014/main" id="{EB78095B-F16B-56C7-21DE-B74A032A91C2}"/>
              </a:ext>
            </a:extLst>
          </p:cNvPr>
          <p:cNvSpPr txBox="1">
            <a:spLocks/>
          </p:cNvSpPr>
          <p:nvPr/>
        </p:nvSpPr>
        <p:spPr>
          <a:xfrm>
            <a:off x="436668" y="307268"/>
            <a:ext cx="8520600" cy="6078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t>Specification Election – This Month</a:t>
            </a:r>
          </a:p>
        </p:txBody>
      </p:sp>
    </p:spTree>
    <p:extLst>
      <p:ext uri="{BB962C8B-B14F-4D97-AF65-F5344CB8AC3E}">
        <p14:creationId xmlns:p14="http://schemas.microsoft.com/office/powerpoint/2010/main" val="3866898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364949E-FEA2-2E6B-98C9-0633F0B9E610}"/>
              </a:ext>
            </a:extLst>
          </p:cNvPr>
          <p:cNvSpPr>
            <a:spLocks noGrp="1"/>
          </p:cNvSpPr>
          <p:nvPr>
            <p:ph type="body" idx="1"/>
          </p:nvPr>
        </p:nvSpPr>
        <p:spPr/>
        <p:txBody>
          <a:bodyPr>
            <a:normAutofit fontScale="77500" lnSpcReduction="20000"/>
          </a:bodyPr>
          <a:lstStyle/>
          <a:p>
            <a:pPr marL="114300" indent="0" algn="l">
              <a:buNone/>
            </a:pPr>
            <a:r>
              <a:rPr lang="en-US" b="0" i="0" u="none" strike="noStrike" dirty="0">
                <a:solidFill>
                  <a:srgbClr val="000000"/>
                </a:solidFill>
                <a:effectLst/>
                <a:latin typeface="ArialMT"/>
              </a:rPr>
              <a:t>The OpenChain Education Work Group Election nomination period will open tomorrow, 10th of January.</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 You can nominate yourself by sending an email to the education@ mailing list.</a:t>
            </a:r>
          </a:p>
          <a:p>
            <a:pPr marL="114300" indent="0" algn="l">
              <a:buNone/>
            </a:pPr>
            <a:r>
              <a:rPr lang="en-US" b="0" i="0" u="none" strike="noStrike" dirty="0">
                <a:solidFill>
                  <a:srgbClr val="000000"/>
                </a:solidFill>
                <a:effectLst/>
                <a:latin typeface="ArialMT"/>
              </a:rPr>
              <a:t>- You can nominate someone else by sending an email to the education@ mailing list</a:t>
            </a:r>
          </a:p>
          <a:p>
            <a:pPr marL="114300" indent="0" algn="l">
              <a:buNone/>
            </a:pPr>
            <a:r>
              <a:rPr lang="en-US" b="0" i="0" u="none" strike="noStrike" dirty="0">
                <a:solidFill>
                  <a:srgbClr val="000000"/>
                </a:solidFill>
                <a:effectLst/>
                <a:latin typeface="ArialMT"/>
              </a:rPr>
              <a:t>(but please make sure they are ok with it first).</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Once our nominations are received, we will have a voting period between the 17th and 24th of January 2024.</a:t>
            </a: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Learn more about the details of the election:</a:t>
            </a:r>
          </a:p>
          <a:p>
            <a:pPr marL="114300" indent="0" algn="l">
              <a:buNone/>
            </a:pPr>
            <a:r>
              <a:rPr lang="en-US" b="0" i="0" u="none" strike="noStrike" dirty="0">
                <a:solidFill>
                  <a:srgbClr val="000000"/>
                </a:solidFill>
                <a:effectLst/>
                <a:latin typeface="ArialMT"/>
                <a:hlinkClick r:id="rId2"/>
              </a:rPr>
              <a:t>https://lists.openchainproject.org/g/education/topic/openchain_education_work/103615329?p=,,,20,0,0,0::recentpostdate/sticky,,,20,2,0,103615329,previd%3D1704777732893623504,nextid%3D1688460021141254373&amp;previd=1704777732893623504&amp;nextid=1688460021141254373</a:t>
            </a:r>
            <a:endParaRPr lang="en-US" b="0" i="0" u="none" strike="noStrike" dirty="0">
              <a:solidFill>
                <a:srgbClr val="000000"/>
              </a:solidFill>
              <a:effectLst/>
              <a:latin typeface="ArialMT"/>
            </a:endParaRPr>
          </a:p>
          <a:p>
            <a:pPr marL="114300" indent="0" algn="l">
              <a:buNone/>
            </a:pPr>
            <a:endParaRPr lang="en-US" b="0" i="0" u="none" strike="noStrike" dirty="0">
              <a:solidFill>
                <a:srgbClr val="000000"/>
              </a:solidFill>
              <a:effectLst/>
              <a:latin typeface="ArialMT"/>
            </a:endParaRPr>
          </a:p>
          <a:p>
            <a:pPr marL="114300" indent="0" algn="l">
              <a:buNone/>
            </a:pPr>
            <a:r>
              <a:rPr lang="en-US" b="0" i="0" u="none" strike="noStrike" dirty="0">
                <a:solidFill>
                  <a:srgbClr val="000000"/>
                </a:solidFill>
                <a:effectLst/>
                <a:latin typeface="ArialMT"/>
              </a:rPr>
              <a:t>Everyone needs to nominate to be included in the election, including the existing chair. :)</a:t>
            </a:r>
          </a:p>
        </p:txBody>
      </p:sp>
      <p:sp>
        <p:nvSpPr>
          <p:cNvPr id="6" name="Title 1">
            <a:extLst>
              <a:ext uri="{FF2B5EF4-FFF2-40B4-BE49-F238E27FC236}">
                <a16:creationId xmlns:a16="http://schemas.microsoft.com/office/drawing/2014/main" id="{EB78095B-F16B-56C7-21DE-B74A032A91C2}"/>
              </a:ext>
            </a:extLst>
          </p:cNvPr>
          <p:cNvSpPr txBox="1">
            <a:spLocks/>
          </p:cNvSpPr>
          <p:nvPr/>
        </p:nvSpPr>
        <p:spPr>
          <a:xfrm>
            <a:off x="436668" y="307268"/>
            <a:ext cx="8520600" cy="6078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t>Education Chair Election – This Month</a:t>
            </a:r>
          </a:p>
        </p:txBody>
      </p:sp>
    </p:spTree>
    <p:extLst>
      <p:ext uri="{BB962C8B-B14F-4D97-AF65-F5344CB8AC3E}">
        <p14:creationId xmlns:p14="http://schemas.microsoft.com/office/powerpoint/2010/main" val="1016549040"/>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1667</TotalTime>
  <Words>1187</Words>
  <Application>Microsoft Macintosh PowerPoint</Application>
  <PresentationFormat>On-screen Show (16:9)</PresentationFormat>
  <Paragraphs>83</Paragraphs>
  <Slides>18</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ArialMT</vt:lpstr>
      <vt:lpstr>Arial</vt:lpstr>
      <vt:lpstr>Helvetica Neue</vt:lpstr>
      <vt:lpstr>Open Sans Medium</vt:lpstr>
      <vt:lpstr>Roboto</vt:lpstr>
      <vt:lpstr>Roboto Slab</vt:lpstr>
      <vt:lpstr>Roboto Slab Light</vt:lpstr>
      <vt:lpstr>Linux Foundation EU Theme 2023</vt:lpstr>
      <vt:lpstr>OpenChain Monthly Meeting</vt:lpstr>
      <vt:lpstr>Anti-Trust Policy Notice</vt:lpstr>
      <vt:lpstr>Regular Agenda</vt:lpstr>
      <vt:lpstr>News</vt:lpstr>
      <vt:lpstr>ISO/IEC 18974:2023 has been Published</vt:lpstr>
      <vt:lpstr>PowerPoint Presentation</vt:lpstr>
      <vt:lpstr>PowerPoint Presentation</vt:lpstr>
      <vt:lpstr>PowerPoint Presentation</vt:lpstr>
      <vt:lpstr>PowerPoint Presentation</vt:lpstr>
      <vt:lpstr>Work on standards and core material</vt:lpstr>
      <vt:lpstr>Our Status</vt:lpstr>
      <vt:lpstr>The Current and Draft Versions</vt:lpstr>
      <vt:lpstr>The Current and Draft Versions</vt:lpstr>
      <vt:lpstr>Steering Committee Conclusions</vt:lpstr>
      <vt:lpstr>Next Steps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68</cp:revision>
  <dcterms:modified xsi:type="dcterms:W3CDTF">2024-01-09T15:53:41Z</dcterms:modified>
</cp:coreProperties>
</file>