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21"/>
  </p:notesMasterIdLst>
  <p:sldIdLst>
    <p:sldId id="257" r:id="rId2"/>
    <p:sldId id="269" r:id="rId3"/>
    <p:sldId id="270" r:id="rId4"/>
    <p:sldId id="271" r:id="rId5"/>
    <p:sldId id="280" r:id="rId6"/>
    <p:sldId id="624" r:id="rId7"/>
    <p:sldId id="625" r:id="rId8"/>
    <p:sldId id="281" r:id="rId9"/>
    <p:sldId id="283" r:id="rId10"/>
    <p:sldId id="289" r:id="rId11"/>
    <p:sldId id="287" r:id="rId12"/>
    <p:sldId id="622" r:id="rId13"/>
    <p:sldId id="275" r:id="rId14"/>
    <p:sldId id="284" r:id="rId15"/>
    <p:sldId id="276" r:id="rId16"/>
    <p:sldId id="285" r:id="rId17"/>
    <p:sldId id="278" r:id="rId18"/>
    <p:sldId id="279" r:id="rId19"/>
    <p:sldId id="267"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0"/>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99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841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311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8927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664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541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149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6506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51520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8" r:id="rId4"/>
    <p:sldLayoutId id="2147483659" r:id="rId5"/>
    <p:sldLayoutId id="2147483661"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zoom-lfx.platform.linuxfoundation.org/meeting/92979923776?password=662a3354-3f89-4fa1-859b-281bf8362cc3"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linuxfoundation.org/projects/management"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hyperlink" Target="https://www.openchainproject.org/news/2024/01/09/openchain-ai-study-group-kick-off-call" TargetMode="External"/><Relationship Id="rId2" Type="http://schemas.openxmlformats.org/officeDocument/2006/relationships/hyperlink" Target="https://www.openchainproject.org/news/2023/12/20/ai-study-group-planning-call-2023-12-13" TargetMode="External"/><Relationship Id="rId1" Type="http://schemas.openxmlformats.org/officeDocument/2006/relationships/slideLayout" Target="../slideLayouts/slideLayout3.xml"/><Relationship Id="rId4" Type="http://schemas.openxmlformats.org/officeDocument/2006/relationships/hyperlink" Target="https://lists.openchainproject.org/g/ai"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github.com/OpenChain-Project/License-Compliance-Specification/issue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google.com/document/d/11Csq_ztwLMLXcw4a-5uhWRiDhAoDHH2yaAZQeG_ARdw/edit"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lists.openchainproject.org/g/education"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hyperlink" Target="https://lists.openchainproject.org/g/specification/topic/openchain_specification_work/103615290?p=,,,20,0,0,0::recentpostdate/sticky,,,20,2,0,103615290,previd%3D1704777598034963580,nextid%3D1693908296119927309&amp;previd=1704777598034963580&amp;nextid=1693908296119927309"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lists.openchainproject.org/g/education/topic/openchain_education_work/103615329?p=,,,20,0,0,0::recentpostdate/sticky,,,20,2,0,103615329,previd%3D1704777732893623504,nextid%3D1688460021141254373&amp;previd=1704777732893623504&amp;nextid=1688460021141254373"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openchainproject.org/news/2023/11/10/openchain-export-control-work-group-2023-11-07"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github.com/umm0/business_profile/blob/main/export_control_schema.md"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conf.fsfe.org/b/compliance-toolin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2024-01-16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Legal Work Group</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US" dirty="0"/>
              <a:t>This time we will discuss maturity models and how recent developments apply to both open source and especially standards like ISO/IEC 5230:2020. The maturity model discussion will be presented by Andrew Katz of </a:t>
            </a:r>
            <a:r>
              <a:rPr lang="en-US" dirty="0" err="1"/>
              <a:t>Orcro</a:t>
            </a:r>
            <a:r>
              <a:rPr lang="en-US" dirty="0"/>
              <a:t> and is a direct follow-up from the panel covering this topic at the Open Compliance Summit 2023. </a:t>
            </a:r>
          </a:p>
          <a:p>
            <a:pPr marL="0" lvl="0" indent="0" algn="l" rtl="0">
              <a:spcBef>
                <a:spcPts val="0"/>
              </a:spcBef>
              <a:spcAft>
                <a:spcPts val="1200"/>
              </a:spcAft>
              <a:buNone/>
            </a:pPr>
            <a:r>
              <a:rPr lang="en-US" dirty="0"/>
              <a:t>Join here at 2024-01-17 @ 09:00 UTC: </a:t>
            </a:r>
          </a:p>
          <a:p>
            <a:pPr marL="0" lvl="0" indent="0" algn="l" rtl="0">
              <a:spcBef>
                <a:spcPts val="0"/>
              </a:spcBef>
              <a:spcAft>
                <a:spcPts val="1200"/>
              </a:spcAft>
              <a:buNone/>
            </a:pPr>
            <a:r>
              <a:rPr lang="en-US" dirty="0">
                <a:hlinkClick r:id="rId3"/>
              </a:rPr>
              <a:t>https://zoom-lfx.platform.linuxfoundation.org/meeting/92979923776?password=662a3354-3f89-4fa1-859b-281bf8362cc3</a:t>
            </a:r>
            <a:r>
              <a:rPr lang="en-US" dirty="0"/>
              <a:t>  </a:t>
            </a:r>
          </a:p>
          <a:p>
            <a:pPr marL="0" lvl="0" indent="0" algn="l" rtl="0">
              <a:spcBef>
                <a:spcPts val="0"/>
              </a:spcBef>
              <a:spcAft>
                <a:spcPts val="1200"/>
              </a:spcAft>
              <a:buNone/>
            </a:pPr>
            <a:r>
              <a:rPr lang="en-US" dirty="0"/>
              <a:t>or via one-tap dial-in here: +12532158782,,92979923776#</a:t>
            </a:r>
            <a:endParaRPr dirty="0"/>
          </a:p>
        </p:txBody>
      </p:sp>
    </p:spTree>
    <p:extLst>
      <p:ext uri="{BB962C8B-B14F-4D97-AF65-F5344CB8AC3E}">
        <p14:creationId xmlns:p14="http://schemas.microsoft.com/office/powerpoint/2010/main" val="2626608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LF Management and Best Practices Portal</a:t>
            </a:r>
            <a:endParaRPr dirty="0"/>
          </a:p>
        </p:txBody>
      </p:sp>
      <p:sp>
        <p:nvSpPr>
          <p:cNvPr id="2" name="Text Placeholder 1">
            <a:extLst>
              <a:ext uri="{FF2B5EF4-FFF2-40B4-BE49-F238E27FC236}">
                <a16:creationId xmlns:a16="http://schemas.microsoft.com/office/drawing/2014/main" id="{EF192165-6877-1753-7D71-7A103A39922B}"/>
              </a:ext>
            </a:extLst>
          </p:cNvPr>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lgn="ctr">
              <a:buNone/>
            </a:pPr>
            <a:r>
              <a:rPr lang="en-US" dirty="0">
                <a:hlinkClick r:id="rId3"/>
              </a:rPr>
              <a:t>https://www.linuxfoundation.org/projects/management</a:t>
            </a:r>
            <a:r>
              <a:rPr lang="en-US" dirty="0"/>
              <a:t> </a:t>
            </a:r>
          </a:p>
        </p:txBody>
      </p:sp>
      <p:pic>
        <p:nvPicPr>
          <p:cNvPr id="6" name="Picture 5" descr="A blue sign with white text&#10;&#10;Description automatically generated">
            <a:extLst>
              <a:ext uri="{FF2B5EF4-FFF2-40B4-BE49-F238E27FC236}">
                <a16:creationId xmlns:a16="http://schemas.microsoft.com/office/drawing/2014/main" id="{E53BE0DD-6A54-DA78-940A-15AC859839E5}"/>
              </a:ext>
            </a:extLst>
          </p:cNvPr>
          <p:cNvPicPr>
            <a:picLocks noChangeAspect="1"/>
          </p:cNvPicPr>
          <p:nvPr/>
        </p:nvPicPr>
        <p:blipFill>
          <a:blip r:embed="rId4"/>
          <a:stretch>
            <a:fillRect/>
          </a:stretch>
        </p:blipFill>
        <p:spPr>
          <a:xfrm>
            <a:off x="685800" y="1489517"/>
            <a:ext cx="7772400" cy="1446433"/>
          </a:xfrm>
          <a:prstGeom prst="rect">
            <a:avLst/>
          </a:prstGeom>
        </p:spPr>
      </p:pic>
    </p:spTree>
    <p:extLst>
      <p:ext uri="{BB962C8B-B14F-4D97-AF65-F5344CB8AC3E}">
        <p14:creationId xmlns:p14="http://schemas.microsoft.com/office/powerpoint/2010/main" val="1759895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64949E-FEA2-2E6B-98C9-0633F0B9E610}"/>
              </a:ext>
            </a:extLst>
          </p:cNvPr>
          <p:cNvSpPr>
            <a:spLocks noGrp="1"/>
          </p:cNvSpPr>
          <p:nvPr>
            <p:ph type="body" idx="1"/>
          </p:nvPr>
        </p:nvSpPr>
        <p:spPr/>
        <p:txBody>
          <a:bodyPr>
            <a:normAutofit fontScale="92500" lnSpcReduction="20000"/>
          </a:bodyPr>
          <a:lstStyle/>
          <a:p>
            <a:r>
              <a:rPr lang="en-US" dirty="0"/>
              <a:t>Planning call last month:</a:t>
            </a:r>
            <a:br>
              <a:rPr lang="en-US" dirty="0"/>
            </a:br>
            <a:r>
              <a:rPr lang="en-US" dirty="0">
                <a:hlinkClick r:id="rId2"/>
              </a:rPr>
              <a:t>https://www.openchainproject.org/news/2023/12/20/ai-study-group-planning-call-2023-12-13</a:t>
            </a:r>
            <a:r>
              <a:rPr lang="en-US" dirty="0"/>
              <a:t> </a:t>
            </a:r>
          </a:p>
          <a:p>
            <a:endParaRPr lang="en-US" dirty="0"/>
          </a:p>
          <a:p>
            <a:r>
              <a:rPr lang="en-US" dirty="0"/>
              <a:t>Kick-off call coming soon (North America / Europe) 2024-01-23 @ 16:00 GMT:</a:t>
            </a:r>
            <a:br>
              <a:rPr lang="en-US" dirty="0"/>
            </a:br>
            <a:r>
              <a:rPr lang="en-US" dirty="0">
                <a:hlinkClick r:id="rId3"/>
              </a:rPr>
              <a:t>https://www.openchainproject.org/news/2024/01/09/openchain-ai-study-group-kick-off-call</a:t>
            </a:r>
            <a:r>
              <a:rPr lang="en-US" dirty="0"/>
              <a:t> </a:t>
            </a:r>
          </a:p>
          <a:p>
            <a:endParaRPr lang="en-US" dirty="0"/>
          </a:p>
          <a:p>
            <a:r>
              <a:rPr lang="en-US" dirty="0"/>
              <a:t>OpenChain AI Study Group (Europe / Asia) 2024-02-01 @ 09:00 GMT</a:t>
            </a:r>
          </a:p>
          <a:p>
            <a:pPr marL="114300" indent="0">
              <a:buNone/>
            </a:pPr>
            <a:endParaRPr lang="en-US" dirty="0"/>
          </a:p>
          <a:p>
            <a:r>
              <a:rPr lang="en-US" dirty="0"/>
              <a:t>Mailing list: </a:t>
            </a:r>
            <a:r>
              <a:rPr lang="en-US" b="0" i="0" u="none" strike="noStrike" dirty="0">
                <a:solidFill>
                  <a:srgbClr val="00AEBC"/>
                </a:solidFill>
                <a:effectLst/>
                <a:latin typeface="Roboto" panose="02000000000000000000" pitchFamily="2" charset="0"/>
                <a:hlinkClick r:id="rId4"/>
              </a:rPr>
              <a:t>https://lists.openchainproject.org/g/ai</a:t>
            </a:r>
            <a:br>
              <a:rPr lang="en-US" dirty="0"/>
            </a:br>
            <a:endParaRPr lang="en-US" dirty="0"/>
          </a:p>
        </p:txBody>
      </p:sp>
      <p:sp>
        <p:nvSpPr>
          <p:cNvPr id="6" name="Title 1">
            <a:extLst>
              <a:ext uri="{FF2B5EF4-FFF2-40B4-BE49-F238E27FC236}">
                <a16:creationId xmlns:a16="http://schemas.microsoft.com/office/drawing/2014/main" id="{EB78095B-F16B-56C7-21DE-B74A032A91C2}"/>
              </a:ext>
            </a:extLst>
          </p:cNvPr>
          <p:cNvSpPr txBox="1">
            <a:spLocks/>
          </p:cNvSpPr>
          <p:nvPr/>
        </p:nvSpPr>
        <p:spPr>
          <a:xfrm>
            <a:off x="436668" y="307268"/>
            <a:ext cx="8520600" cy="6078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dirty="0"/>
              <a:t>Coming Soon: AI Study Group</a:t>
            </a:r>
          </a:p>
        </p:txBody>
      </p:sp>
    </p:spTree>
    <p:extLst>
      <p:ext uri="{BB962C8B-B14F-4D97-AF65-F5344CB8AC3E}">
        <p14:creationId xmlns:p14="http://schemas.microsoft.com/office/powerpoint/2010/main" val="2935474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1544146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Informal Poll On Which Issues To Work On</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Security:</a:t>
            </a:r>
          </a:p>
          <a:p>
            <a:pPr marL="0" lvl="0" indent="0" algn="l" rtl="0">
              <a:spcBef>
                <a:spcPts val="0"/>
              </a:spcBef>
              <a:spcAft>
                <a:spcPts val="1200"/>
              </a:spcAft>
              <a:buNone/>
            </a:pPr>
            <a:r>
              <a:rPr lang="en-US" dirty="0">
                <a:hlinkClick r:id="rId3"/>
              </a:rPr>
              <a:t>https://github.com/OpenChain-Project/Security-Assurance-Specification/issues</a:t>
            </a: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Licensing: </a:t>
            </a:r>
          </a:p>
          <a:p>
            <a:pPr marL="0" lvl="0" indent="0" algn="l" rtl="0">
              <a:spcBef>
                <a:spcPts val="0"/>
              </a:spcBef>
              <a:spcAft>
                <a:spcPts val="1200"/>
              </a:spcAft>
              <a:buNone/>
            </a:pPr>
            <a:r>
              <a:rPr lang="en-US" dirty="0">
                <a:hlinkClick r:id="rId4"/>
              </a:rPr>
              <a:t>https://github.com/OpenChain-Project/License-Compliance-Specification/issues</a:t>
            </a:r>
            <a:r>
              <a:rPr lang="en-US" dirty="0"/>
              <a:t> </a:t>
            </a:r>
            <a:endParaRPr dirty="0"/>
          </a:p>
        </p:txBody>
      </p:sp>
    </p:spTree>
    <p:extLst>
      <p:ext uri="{BB962C8B-B14F-4D97-AF65-F5344CB8AC3E}">
        <p14:creationId xmlns:p14="http://schemas.microsoft.com/office/powerpoint/2010/main" val="154965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reference and supporting material</a:t>
            </a:r>
            <a:endParaRPr dirty="0"/>
          </a:p>
        </p:txBody>
      </p:sp>
    </p:spTree>
    <p:extLst>
      <p:ext uri="{BB962C8B-B14F-4D97-AF65-F5344CB8AC3E}">
        <p14:creationId xmlns:p14="http://schemas.microsoft.com/office/powerpoint/2010/main" val="12832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Education Work Group</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dirty="0"/>
              <a:t>OpenChain Reference Training Slides Material Update:</a:t>
            </a:r>
          </a:p>
          <a:p>
            <a:pPr marL="0" lvl="0" indent="0" algn="l" rtl="0">
              <a:spcBef>
                <a:spcPts val="0"/>
              </a:spcBef>
              <a:spcAft>
                <a:spcPts val="1200"/>
              </a:spcAft>
              <a:buNone/>
            </a:pPr>
            <a:r>
              <a:rPr lang="en-US" dirty="0">
                <a:hlinkClick r:id="rId3"/>
              </a:rPr>
              <a:t>https://docs.google.com/document/d/11Csq_ztwLMLXcw4a-5uhWRiDhAoDHH2yaAZQeG_ARdw/edit</a:t>
            </a:r>
            <a:r>
              <a:rPr lang="en-US" dirty="0"/>
              <a:t> </a:t>
            </a:r>
          </a:p>
          <a:p>
            <a:pPr marL="0" lvl="0" indent="0" algn="l" rtl="0">
              <a:spcBef>
                <a:spcPts val="0"/>
              </a:spcBef>
              <a:spcAft>
                <a:spcPts val="1200"/>
              </a:spcAft>
              <a:buNone/>
            </a:pPr>
            <a:r>
              <a:rPr lang="en-US" dirty="0"/>
              <a:t>Finishing at 09:00 PST on the 25</a:t>
            </a:r>
            <a:r>
              <a:rPr lang="en-US" baseline="30000" dirty="0"/>
              <a:t>th</a:t>
            </a:r>
            <a:r>
              <a:rPr lang="en-US" dirty="0"/>
              <a:t> of January (next Education Work Group call)</a:t>
            </a:r>
          </a:p>
          <a:p>
            <a:pPr marL="0" lvl="0" indent="0" algn="l" rtl="0">
              <a:spcBef>
                <a:spcPts val="0"/>
              </a:spcBef>
              <a:spcAft>
                <a:spcPts val="1200"/>
              </a:spcAft>
              <a:buNone/>
            </a:pPr>
            <a:r>
              <a:rPr lang="en-US" b="1" dirty="0">
                <a:solidFill>
                  <a:srgbClr val="FF0000"/>
                </a:solidFill>
              </a:rPr>
              <a:t>CALL FOR PRIORITIES:</a:t>
            </a:r>
            <a:br>
              <a:rPr lang="en-US" dirty="0"/>
            </a:br>
            <a:r>
              <a:rPr lang="en-US" b="1" dirty="0">
                <a:solidFill>
                  <a:srgbClr val="FF0000"/>
                </a:solidFill>
              </a:rPr>
              <a:t>What do you want created or refined next?</a:t>
            </a:r>
            <a:br>
              <a:rPr lang="en-US" dirty="0"/>
            </a:br>
            <a:endParaRPr lang="en-US" dirty="0"/>
          </a:p>
          <a:p>
            <a:pPr marL="0" lvl="0" indent="0" algn="l" rtl="0">
              <a:spcBef>
                <a:spcPts val="0"/>
              </a:spcBef>
              <a:spcAft>
                <a:spcPts val="1200"/>
              </a:spcAft>
              <a:buNone/>
            </a:pPr>
            <a:r>
              <a:rPr lang="en-US" dirty="0"/>
              <a:t>Mailing list: </a:t>
            </a:r>
            <a:r>
              <a:rPr lang="en-US" dirty="0">
                <a:hlinkClick r:id="rId4"/>
              </a:rPr>
              <a:t>https://lists.openchainproject.org/g/education</a:t>
            </a:r>
            <a:r>
              <a:rPr lang="en-US" dirty="0"/>
              <a:t> </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162429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buSzPct val="100000"/>
              <a:buFont typeface="Arial" panose="020B0604020202020204" pitchFamily="34" charset="0"/>
              <a:buChar char="•"/>
            </a:pPr>
            <a:r>
              <a:rPr lang="en-US" dirty="0"/>
              <a:t>News </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Work on reference and supporting material</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News</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Continued Conformance Activity</a:t>
            </a:r>
            <a:endParaRPr dirty="0"/>
          </a:p>
        </p:txBody>
      </p:sp>
      <p:pic>
        <p:nvPicPr>
          <p:cNvPr id="3" name="Picture 2" descr="A black background with a black square&#10;&#10;Description automatically generated with medium confidence">
            <a:extLst>
              <a:ext uri="{FF2B5EF4-FFF2-40B4-BE49-F238E27FC236}">
                <a16:creationId xmlns:a16="http://schemas.microsoft.com/office/drawing/2014/main" id="{B76C7CE0-1C16-28E8-E26B-EDED41ED3C5D}"/>
              </a:ext>
            </a:extLst>
          </p:cNvPr>
          <p:cNvPicPr>
            <a:picLocks noChangeAspect="1"/>
          </p:cNvPicPr>
          <p:nvPr/>
        </p:nvPicPr>
        <p:blipFill>
          <a:blip r:embed="rId3"/>
          <a:stretch>
            <a:fillRect/>
          </a:stretch>
        </p:blipFill>
        <p:spPr>
          <a:xfrm>
            <a:off x="508000" y="2462737"/>
            <a:ext cx="4064000" cy="787400"/>
          </a:xfrm>
          <a:prstGeom prst="rect">
            <a:avLst/>
          </a:prstGeom>
        </p:spPr>
      </p:pic>
      <p:pic>
        <p:nvPicPr>
          <p:cNvPr id="5" name="Picture 4" descr="A black and white logo&#10;&#10;Description automatically generated">
            <a:extLst>
              <a:ext uri="{FF2B5EF4-FFF2-40B4-BE49-F238E27FC236}">
                <a16:creationId xmlns:a16="http://schemas.microsoft.com/office/drawing/2014/main" id="{3832E1D3-A663-9E36-AECA-9F1C3EB16C41}"/>
              </a:ext>
            </a:extLst>
          </p:cNvPr>
          <p:cNvPicPr>
            <a:picLocks noChangeAspect="1"/>
          </p:cNvPicPr>
          <p:nvPr/>
        </p:nvPicPr>
        <p:blipFill>
          <a:blip r:embed="rId4"/>
          <a:stretch>
            <a:fillRect/>
          </a:stretch>
        </p:blipFill>
        <p:spPr>
          <a:xfrm>
            <a:off x="4791103" y="2249348"/>
            <a:ext cx="3844897" cy="1214178"/>
          </a:xfrm>
          <a:prstGeom prst="rect">
            <a:avLst/>
          </a:prstGeom>
        </p:spPr>
      </p:pic>
    </p:spTree>
    <p:extLst>
      <p:ext uri="{BB962C8B-B14F-4D97-AF65-F5344CB8AC3E}">
        <p14:creationId xmlns:p14="http://schemas.microsoft.com/office/powerpoint/2010/main" val="4191606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64949E-FEA2-2E6B-98C9-0633F0B9E610}"/>
              </a:ext>
            </a:extLst>
          </p:cNvPr>
          <p:cNvSpPr>
            <a:spLocks noGrp="1"/>
          </p:cNvSpPr>
          <p:nvPr>
            <p:ph type="body" idx="1"/>
          </p:nvPr>
        </p:nvSpPr>
        <p:spPr/>
        <p:txBody>
          <a:bodyPr>
            <a:normAutofit fontScale="62500" lnSpcReduction="20000"/>
          </a:bodyPr>
          <a:lstStyle/>
          <a:p>
            <a:pPr marL="114300" indent="0" algn="l">
              <a:buNone/>
            </a:pPr>
            <a:r>
              <a:rPr lang="en-US" b="1" i="0" u="none" strike="noStrike" dirty="0">
                <a:solidFill>
                  <a:srgbClr val="000000"/>
                </a:solidFill>
                <a:effectLst/>
                <a:latin typeface="ArialMT"/>
              </a:rPr>
              <a:t>The OpenChain Specification Work Group Election nomination period nomination period </a:t>
            </a:r>
            <a:r>
              <a:rPr lang="en-US" b="1" i="0" u="none" strike="noStrike" dirty="0">
                <a:solidFill>
                  <a:srgbClr val="00B050"/>
                </a:solidFill>
                <a:effectLst/>
                <a:latin typeface="ArialMT"/>
              </a:rPr>
              <a:t>opened on the 10th of January</a:t>
            </a:r>
            <a:r>
              <a:rPr lang="en-US" b="1" i="0" u="none" strike="noStrike" dirty="0">
                <a:solidFill>
                  <a:srgbClr val="000000"/>
                </a:solidFill>
                <a:effectLst/>
                <a:latin typeface="ArialMT"/>
              </a:rPr>
              <a:t> and </a:t>
            </a:r>
            <a:r>
              <a:rPr lang="en-US" b="1" i="0" u="none" strike="noStrike" dirty="0">
                <a:solidFill>
                  <a:srgbClr val="FF0000"/>
                </a:solidFill>
                <a:effectLst/>
                <a:latin typeface="ArialMT"/>
              </a:rPr>
              <a:t>closes on the 16</a:t>
            </a:r>
            <a:r>
              <a:rPr lang="en-US" b="1" i="0" u="none" strike="noStrike" baseline="30000" dirty="0">
                <a:solidFill>
                  <a:srgbClr val="FF0000"/>
                </a:solidFill>
                <a:effectLst/>
                <a:latin typeface="ArialMT"/>
              </a:rPr>
              <a:t>th</a:t>
            </a:r>
            <a:r>
              <a:rPr lang="en-US" b="1" i="0" u="none" strike="noStrike" dirty="0">
                <a:solidFill>
                  <a:srgbClr val="FF0000"/>
                </a:solidFill>
                <a:effectLst/>
                <a:latin typeface="ArialMT"/>
              </a:rPr>
              <a:t> of January</a:t>
            </a:r>
            <a:r>
              <a:rPr lang="en-US" b="1" i="0" u="none" strike="noStrike" dirty="0">
                <a:solidFill>
                  <a:srgbClr val="000000"/>
                </a:solidFill>
                <a:effectLst/>
                <a:latin typeface="ArialMT"/>
              </a:rPr>
              <a:t>.</a:t>
            </a:r>
          </a:p>
          <a:p>
            <a:pPr marL="114300" indent="0" algn="l">
              <a:buNone/>
            </a:pPr>
            <a:endParaRPr lang="en-US" b="0" i="0" u="none" strike="noStrike" dirty="0">
              <a:solidFill>
                <a:srgbClr val="000000"/>
              </a:solidFill>
              <a:effectLst/>
              <a:latin typeface="ArialMT"/>
            </a:endParaRPr>
          </a:p>
          <a:p>
            <a:pPr marL="114300" indent="0" algn="l">
              <a:buNone/>
            </a:pPr>
            <a:r>
              <a:rPr lang="en-US" b="0" i="0" u="none" strike="noStrike" dirty="0">
                <a:solidFill>
                  <a:srgbClr val="000000"/>
                </a:solidFill>
                <a:effectLst/>
                <a:latin typeface="ArialMT"/>
              </a:rPr>
              <a:t>- You can nominate yourself by sending an email to the specification@ mailing list.</a:t>
            </a:r>
          </a:p>
          <a:p>
            <a:pPr marL="114300" indent="0" algn="l">
              <a:buNone/>
            </a:pPr>
            <a:r>
              <a:rPr lang="en-US" b="0" i="0" u="none" strike="noStrike" dirty="0">
                <a:solidFill>
                  <a:srgbClr val="000000"/>
                </a:solidFill>
                <a:effectLst/>
                <a:latin typeface="ArialMT"/>
              </a:rPr>
              <a:t>- You can nominate someone else by sending an email to the specification@ mailing list</a:t>
            </a:r>
          </a:p>
          <a:p>
            <a:pPr marL="114300" indent="0" algn="l">
              <a:buNone/>
            </a:pPr>
            <a:r>
              <a:rPr lang="en-US" b="0" i="0" u="none" strike="noStrike" dirty="0">
                <a:solidFill>
                  <a:srgbClr val="000000"/>
                </a:solidFill>
                <a:effectLst/>
                <a:latin typeface="ArialMT"/>
              </a:rPr>
              <a:t>(but please make sure they are ok with it first).</a:t>
            </a:r>
          </a:p>
          <a:p>
            <a:pPr marL="114300" indent="0" algn="l">
              <a:buNone/>
            </a:pPr>
            <a:endParaRPr lang="en-US" b="0" i="0" u="none" strike="noStrike" dirty="0">
              <a:solidFill>
                <a:srgbClr val="000000"/>
              </a:solidFill>
              <a:effectLst/>
              <a:latin typeface="ArialMT"/>
            </a:endParaRPr>
          </a:p>
          <a:p>
            <a:pPr marL="114300" indent="0" algn="l">
              <a:buNone/>
            </a:pPr>
            <a:r>
              <a:rPr lang="en-US" b="0" i="0" u="none" strike="noStrike" dirty="0">
                <a:solidFill>
                  <a:srgbClr val="000000"/>
                </a:solidFill>
                <a:effectLst/>
                <a:latin typeface="ArialMT"/>
              </a:rPr>
              <a:t>Once our nominations are received, we will have a voting period between the 17th and 24th of January 2024.</a:t>
            </a:r>
          </a:p>
          <a:p>
            <a:pPr marL="114300" indent="0" algn="l">
              <a:buNone/>
            </a:pPr>
            <a:endParaRPr lang="en-US" b="0" i="0" u="none" strike="noStrike" dirty="0">
              <a:solidFill>
                <a:srgbClr val="000000"/>
              </a:solidFill>
              <a:effectLst/>
              <a:latin typeface="ArialMT"/>
            </a:endParaRPr>
          </a:p>
          <a:p>
            <a:pPr marL="114300" indent="0" algn="l">
              <a:buNone/>
            </a:pPr>
            <a:r>
              <a:rPr lang="en-US" b="0" i="0" u="none" strike="noStrike" dirty="0">
                <a:solidFill>
                  <a:srgbClr val="000000"/>
                </a:solidFill>
                <a:effectLst/>
                <a:latin typeface="ArialMT"/>
              </a:rPr>
              <a:t>Learn more about the details of the election:</a:t>
            </a:r>
          </a:p>
          <a:p>
            <a:pPr marL="114300" indent="0" algn="l">
              <a:buNone/>
            </a:pPr>
            <a:r>
              <a:rPr lang="en-US" b="0" i="0" u="none" strike="noStrike" dirty="0">
                <a:solidFill>
                  <a:srgbClr val="000000"/>
                </a:solidFill>
                <a:effectLst/>
                <a:latin typeface="ArialMT"/>
                <a:hlinkClick r:id="rId2"/>
              </a:rPr>
              <a:t>https://lists.openchainproject.org/g/specification/topic/openchain_specification_work/103615290?p=,,,20,0,0,0::recentpostdate/sticky,,,20,2,0,103615290,previd%3D1704777598034963580,nextid%3D1693908296119927309&amp;previd=1704777598034963580&amp;nextid=1693908296119927309</a:t>
            </a:r>
            <a:endParaRPr lang="en-US" b="0" i="0" u="none" strike="noStrike" dirty="0">
              <a:solidFill>
                <a:srgbClr val="000000"/>
              </a:solidFill>
              <a:effectLst/>
              <a:latin typeface="ArialMT"/>
            </a:endParaRPr>
          </a:p>
          <a:p>
            <a:pPr marL="114300" indent="0" algn="l">
              <a:buNone/>
            </a:pPr>
            <a:endParaRPr lang="en-US" b="0" i="0" u="none" strike="noStrike" dirty="0">
              <a:solidFill>
                <a:srgbClr val="000000"/>
              </a:solidFill>
              <a:effectLst/>
              <a:latin typeface="ArialMT"/>
            </a:endParaRPr>
          </a:p>
          <a:p>
            <a:pPr marL="114300" indent="0" algn="l">
              <a:buNone/>
            </a:pPr>
            <a:r>
              <a:rPr lang="en-US" b="0" i="0" u="none" strike="noStrike" dirty="0">
                <a:solidFill>
                  <a:srgbClr val="000000"/>
                </a:solidFill>
                <a:effectLst/>
                <a:latin typeface="ArialMT"/>
              </a:rPr>
              <a:t>Everyone needs to nominate to be included in the election, including existing chairs. :)</a:t>
            </a:r>
          </a:p>
          <a:p>
            <a:pPr marL="114300" indent="0" algn="l">
              <a:buNone/>
            </a:pPr>
            <a:endParaRPr lang="en-US" b="0" i="0" u="none" strike="noStrike" dirty="0">
              <a:solidFill>
                <a:srgbClr val="000000"/>
              </a:solidFill>
              <a:effectLst/>
              <a:latin typeface="ArialMT"/>
            </a:endParaRPr>
          </a:p>
          <a:p>
            <a:pPr marL="114300" indent="0" algn="l">
              <a:buNone/>
            </a:pPr>
            <a:r>
              <a:rPr lang="en-US" b="0" i="0" u="none" strike="noStrike" dirty="0">
                <a:solidFill>
                  <a:srgbClr val="000000"/>
                </a:solidFill>
                <a:effectLst/>
                <a:latin typeface="ArialMT"/>
              </a:rPr>
              <a:t>Please note: for 2023 we had a </a:t>
            </a:r>
            <a:r>
              <a:rPr lang="en-US" b="1" i="0" u="none" strike="noStrike" dirty="0">
                <a:solidFill>
                  <a:srgbClr val="000000"/>
                </a:solidFill>
                <a:effectLst/>
                <a:latin typeface="ArialMT"/>
              </a:rPr>
              <a:t>special situation with two chairs of the OpenChain Specification Work Group</a:t>
            </a:r>
            <a:r>
              <a:rPr lang="en-US" b="0" i="0" u="none" strike="noStrike" dirty="0">
                <a:solidFill>
                  <a:srgbClr val="000000"/>
                </a:solidFill>
                <a:effectLst/>
                <a:latin typeface="ArialMT"/>
              </a:rPr>
              <a:t> due to our new security specification joining the ISO process. In 2024, we will return to the </a:t>
            </a:r>
            <a:r>
              <a:rPr lang="en-US" b="1" i="0" u="none" strike="noStrike" dirty="0">
                <a:solidFill>
                  <a:srgbClr val="000000"/>
                </a:solidFill>
                <a:effectLst/>
                <a:latin typeface="ArialMT"/>
              </a:rPr>
              <a:t>normal project practice of having one chair per work group</a:t>
            </a:r>
            <a:r>
              <a:rPr lang="en-US" b="0" i="0" u="none" strike="noStrike" dirty="0">
                <a:solidFill>
                  <a:srgbClr val="000000"/>
                </a:solidFill>
                <a:effectLst/>
                <a:latin typeface="ArialMT"/>
              </a:rPr>
              <a:t>.</a:t>
            </a:r>
          </a:p>
          <a:p>
            <a:pPr marL="114300" indent="0">
              <a:buNone/>
            </a:pPr>
            <a:endParaRPr lang="en-US" dirty="0"/>
          </a:p>
        </p:txBody>
      </p:sp>
      <p:sp>
        <p:nvSpPr>
          <p:cNvPr id="6" name="Title 1">
            <a:extLst>
              <a:ext uri="{FF2B5EF4-FFF2-40B4-BE49-F238E27FC236}">
                <a16:creationId xmlns:a16="http://schemas.microsoft.com/office/drawing/2014/main" id="{EB78095B-F16B-56C7-21DE-B74A032A91C2}"/>
              </a:ext>
            </a:extLst>
          </p:cNvPr>
          <p:cNvSpPr txBox="1">
            <a:spLocks/>
          </p:cNvSpPr>
          <p:nvPr/>
        </p:nvSpPr>
        <p:spPr>
          <a:xfrm>
            <a:off x="436668" y="307268"/>
            <a:ext cx="8520600" cy="6078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dirty="0"/>
              <a:t>Specification Election – This Month</a:t>
            </a:r>
          </a:p>
        </p:txBody>
      </p:sp>
    </p:spTree>
    <p:extLst>
      <p:ext uri="{BB962C8B-B14F-4D97-AF65-F5344CB8AC3E}">
        <p14:creationId xmlns:p14="http://schemas.microsoft.com/office/powerpoint/2010/main" val="3866898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64949E-FEA2-2E6B-98C9-0633F0B9E610}"/>
              </a:ext>
            </a:extLst>
          </p:cNvPr>
          <p:cNvSpPr>
            <a:spLocks noGrp="1"/>
          </p:cNvSpPr>
          <p:nvPr>
            <p:ph type="body" idx="1"/>
          </p:nvPr>
        </p:nvSpPr>
        <p:spPr/>
        <p:txBody>
          <a:bodyPr>
            <a:normAutofit fontScale="70000" lnSpcReduction="20000"/>
          </a:bodyPr>
          <a:lstStyle/>
          <a:p>
            <a:pPr marL="114300" indent="0" algn="l">
              <a:buNone/>
            </a:pPr>
            <a:r>
              <a:rPr lang="en-US" b="1" i="0" u="none" strike="noStrike" dirty="0">
                <a:solidFill>
                  <a:srgbClr val="000000"/>
                </a:solidFill>
                <a:effectLst/>
                <a:latin typeface="ArialMT"/>
              </a:rPr>
              <a:t>The OpenChain Education Work Group Election nomination period nomination period </a:t>
            </a:r>
            <a:r>
              <a:rPr lang="en-US" b="1" i="0" u="none" strike="noStrike" dirty="0">
                <a:solidFill>
                  <a:srgbClr val="00B050"/>
                </a:solidFill>
                <a:effectLst/>
                <a:latin typeface="ArialMT"/>
              </a:rPr>
              <a:t>opened on the 10th of January</a:t>
            </a:r>
            <a:r>
              <a:rPr lang="en-US" b="1" i="0" u="none" strike="noStrike" dirty="0">
                <a:solidFill>
                  <a:srgbClr val="000000"/>
                </a:solidFill>
                <a:effectLst/>
                <a:latin typeface="ArialMT"/>
              </a:rPr>
              <a:t> and </a:t>
            </a:r>
            <a:r>
              <a:rPr lang="en-US" b="1" i="0" u="none" strike="noStrike" dirty="0">
                <a:solidFill>
                  <a:srgbClr val="FF0000"/>
                </a:solidFill>
                <a:effectLst/>
                <a:latin typeface="ArialMT"/>
              </a:rPr>
              <a:t>closes on the 16</a:t>
            </a:r>
            <a:r>
              <a:rPr lang="en-US" b="1" i="0" u="none" strike="noStrike" baseline="30000" dirty="0">
                <a:solidFill>
                  <a:srgbClr val="FF0000"/>
                </a:solidFill>
                <a:effectLst/>
                <a:latin typeface="ArialMT"/>
              </a:rPr>
              <a:t>th</a:t>
            </a:r>
            <a:r>
              <a:rPr lang="en-US" b="1" i="0" u="none" strike="noStrike" dirty="0">
                <a:solidFill>
                  <a:srgbClr val="FF0000"/>
                </a:solidFill>
                <a:effectLst/>
                <a:latin typeface="ArialMT"/>
              </a:rPr>
              <a:t> of January</a:t>
            </a:r>
            <a:r>
              <a:rPr lang="en-US" b="1" i="0" u="none" strike="noStrike" dirty="0">
                <a:solidFill>
                  <a:srgbClr val="000000"/>
                </a:solidFill>
                <a:effectLst/>
                <a:latin typeface="ArialMT"/>
              </a:rPr>
              <a:t>.</a:t>
            </a:r>
          </a:p>
          <a:p>
            <a:pPr marL="114300" indent="0" algn="l">
              <a:buNone/>
            </a:pPr>
            <a:endParaRPr lang="en-US" b="0" i="0" u="none" strike="noStrike" dirty="0">
              <a:solidFill>
                <a:srgbClr val="000000"/>
              </a:solidFill>
              <a:effectLst/>
              <a:latin typeface="ArialMT"/>
            </a:endParaRPr>
          </a:p>
          <a:p>
            <a:pPr marL="114300" indent="0" algn="l">
              <a:buNone/>
            </a:pPr>
            <a:r>
              <a:rPr lang="en-US" b="0" i="0" u="none" strike="noStrike" dirty="0">
                <a:solidFill>
                  <a:srgbClr val="000000"/>
                </a:solidFill>
                <a:effectLst/>
                <a:latin typeface="ArialMT"/>
              </a:rPr>
              <a:t>- You can nominate yourself by sending an email to the education@ mailing list.</a:t>
            </a:r>
          </a:p>
          <a:p>
            <a:pPr marL="114300" indent="0" algn="l">
              <a:buNone/>
            </a:pPr>
            <a:r>
              <a:rPr lang="en-US" b="0" i="0" u="none" strike="noStrike" dirty="0">
                <a:solidFill>
                  <a:srgbClr val="000000"/>
                </a:solidFill>
                <a:effectLst/>
                <a:latin typeface="ArialMT"/>
              </a:rPr>
              <a:t>- You can nominate someone else by sending an email to the education@ mailing list</a:t>
            </a:r>
          </a:p>
          <a:p>
            <a:pPr marL="114300" indent="0" algn="l">
              <a:buNone/>
            </a:pPr>
            <a:r>
              <a:rPr lang="en-US" b="0" i="0" u="none" strike="noStrike" dirty="0">
                <a:solidFill>
                  <a:srgbClr val="000000"/>
                </a:solidFill>
                <a:effectLst/>
                <a:latin typeface="ArialMT"/>
              </a:rPr>
              <a:t>(but please make sure they are ok with it first).</a:t>
            </a:r>
          </a:p>
          <a:p>
            <a:pPr marL="114300" indent="0" algn="l">
              <a:buNone/>
            </a:pPr>
            <a:endParaRPr lang="en-US" b="0" i="0" u="none" strike="noStrike" dirty="0">
              <a:solidFill>
                <a:srgbClr val="000000"/>
              </a:solidFill>
              <a:effectLst/>
              <a:latin typeface="ArialMT"/>
            </a:endParaRPr>
          </a:p>
          <a:p>
            <a:pPr marL="114300" indent="0" algn="l">
              <a:buNone/>
            </a:pPr>
            <a:r>
              <a:rPr lang="en-US" b="0" i="0" u="none" strike="noStrike" dirty="0">
                <a:solidFill>
                  <a:srgbClr val="000000"/>
                </a:solidFill>
                <a:effectLst/>
                <a:latin typeface="ArialMT"/>
              </a:rPr>
              <a:t>Once our nominations are received, we will have a voting period between the 17th and 24th of January 2024.</a:t>
            </a:r>
          </a:p>
          <a:p>
            <a:pPr marL="114300" indent="0" algn="l">
              <a:buNone/>
            </a:pPr>
            <a:endParaRPr lang="en-US" b="0" i="0" u="none" strike="noStrike" dirty="0">
              <a:solidFill>
                <a:srgbClr val="000000"/>
              </a:solidFill>
              <a:effectLst/>
              <a:latin typeface="ArialMT"/>
            </a:endParaRPr>
          </a:p>
          <a:p>
            <a:pPr marL="114300" indent="0" algn="l">
              <a:buNone/>
            </a:pPr>
            <a:r>
              <a:rPr lang="en-US" b="0" i="0" u="none" strike="noStrike" dirty="0">
                <a:solidFill>
                  <a:srgbClr val="000000"/>
                </a:solidFill>
                <a:effectLst/>
                <a:latin typeface="ArialMT"/>
              </a:rPr>
              <a:t>Learn more about the details of the election:</a:t>
            </a:r>
          </a:p>
          <a:p>
            <a:pPr marL="114300" indent="0" algn="l">
              <a:buNone/>
            </a:pPr>
            <a:r>
              <a:rPr lang="en-US" b="0" i="0" u="none" strike="noStrike" dirty="0">
                <a:solidFill>
                  <a:srgbClr val="000000"/>
                </a:solidFill>
                <a:effectLst/>
                <a:latin typeface="ArialMT"/>
                <a:hlinkClick r:id="rId2"/>
              </a:rPr>
              <a:t>https://lists.openchainproject.org/g/education/topic/openchain_education_work/103615329?p=,,,20,0,0,0::recentpostdate/sticky,,,20,2,0,103615329,previd%3D1704777732893623504,nextid%3D1688460021141254373&amp;previd=1704777732893623504&amp;nextid=1688460021141254373</a:t>
            </a:r>
            <a:endParaRPr lang="en-US" b="0" i="0" u="none" strike="noStrike" dirty="0">
              <a:solidFill>
                <a:srgbClr val="000000"/>
              </a:solidFill>
              <a:effectLst/>
              <a:latin typeface="ArialMT"/>
            </a:endParaRPr>
          </a:p>
          <a:p>
            <a:pPr marL="114300" indent="0" algn="l">
              <a:buNone/>
            </a:pPr>
            <a:endParaRPr lang="en-US" b="0" i="0" u="none" strike="noStrike" dirty="0">
              <a:solidFill>
                <a:srgbClr val="000000"/>
              </a:solidFill>
              <a:effectLst/>
              <a:latin typeface="ArialMT"/>
            </a:endParaRPr>
          </a:p>
          <a:p>
            <a:pPr marL="114300" indent="0" algn="l">
              <a:buNone/>
            </a:pPr>
            <a:r>
              <a:rPr lang="en-US" b="0" i="0" u="none" strike="noStrike" dirty="0">
                <a:solidFill>
                  <a:srgbClr val="000000"/>
                </a:solidFill>
                <a:effectLst/>
                <a:latin typeface="ArialMT"/>
              </a:rPr>
              <a:t>Everyone needs to nominate to be included in the election, including the existing chair. :)</a:t>
            </a:r>
          </a:p>
        </p:txBody>
      </p:sp>
      <p:sp>
        <p:nvSpPr>
          <p:cNvPr id="6" name="Title 1">
            <a:extLst>
              <a:ext uri="{FF2B5EF4-FFF2-40B4-BE49-F238E27FC236}">
                <a16:creationId xmlns:a16="http://schemas.microsoft.com/office/drawing/2014/main" id="{EB78095B-F16B-56C7-21DE-B74A032A91C2}"/>
              </a:ext>
            </a:extLst>
          </p:cNvPr>
          <p:cNvSpPr txBox="1">
            <a:spLocks/>
          </p:cNvSpPr>
          <p:nvPr/>
        </p:nvSpPr>
        <p:spPr>
          <a:xfrm>
            <a:off x="436668" y="307268"/>
            <a:ext cx="8520600" cy="6078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dirty="0"/>
              <a:t>Education Chair Election – This Month</a:t>
            </a:r>
          </a:p>
        </p:txBody>
      </p:sp>
    </p:spTree>
    <p:extLst>
      <p:ext uri="{BB962C8B-B14F-4D97-AF65-F5344CB8AC3E}">
        <p14:creationId xmlns:p14="http://schemas.microsoft.com/office/powerpoint/2010/main" val="1016549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Work Around Export Control In SPDX</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Our Export Control Work Group on the topic:</a:t>
            </a:r>
          </a:p>
          <a:p>
            <a:pPr marL="0" lvl="0" indent="0" algn="l" rtl="0">
              <a:spcBef>
                <a:spcPts val="0"/>
              </a:spcBef>
              <a:spcAft>
                <a:spcPts val="1200"/>
              </a:spcAft>
              <a:buNone/>
            </a:pPr>
            <a:r>
              <a:rPr lang="en-US" dirty="0">
                <a:hlinkClick r:id="rId3"/>
              </a:rPr>
              <a:t>https://www.openchainproject.org/news/2023/11/10/openchain-export-control-work-group-2023-11-07</a:t>
            </a: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Actual Work Underway In SPDX:</a:t>
            </a:r>
          </a:p>
          <a:p>
            <a:pPr marL="0" lvl="0" indent="0" algn="l" rtl="0">
              <a:spcBef>
                <a:spcPts val="0"/>
              </a:spcBef>
              <a:spcAft>
                <a:spcPts val="1200"/>
              </a:spcAft>
              <a:buNone/>
            </a:pPr>
            <a:r>
              <a:rPr lang="en-US" dirty="0">
                <a:hlinkClick r:id="rId4"/>
              </a:rPr>
              <a:t>https://github.com/umm0/business_profile/blob/main/export_control_schema.md</a:t>
            </a:r>
            <a:r>
              <a:rPr lang="en-US" dirty="0"/>
              <a:t> </a:t>
            </a:r>
            <a:endParaRPr dirty="0"/>
          </a:p>
        </p:txBody>
      </p:sp>
    </p:spTree>
    <p:extLst>
      <p:ext uri="{BB962C8B-B14F-4D97-AF65-F5344CB8AC3E}">
        <p14:creationId xmlns:p14="http://schemas.microsoft.com/office/powerpoint/2010/main" val="430595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Automation Work Group</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Next OpenChain Automation Work Group Meeting (European Afternoon)</a:t>
            </a:r>
          </a:p>
          <a:p>
            <a:pPr marL="0" lvl="0" indent="0" algn="l" rtl="0">
              <a:spcBef>
                <a:spcPts val="0"/>
              </a:spcBef>
              <a:spcAft>
                <a:spcPts val="1200"/>
              </a:spcAft>
              <a:buNone/>
            </a:pPr>
            <a:r>
              <a:rPr lang="en-US" dirty="0"/>
              <a:t>16:00 UTC on Wednesday 2024-01-17</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hlinkClick r:id="rId3"/>
              </a:rPr>
              <a:t>https://conf.fsfe.org/b/compliance-tooling</a:t>
            </a:r>
            <a:endParaRPr lang="en-US" dirty="0"/>
          </a:p>
          <a:p>
            <a:pPr marL="0" lvl="0" indent="0" algn="l" rtl="0">
              <a:spcBef>
                <a:spcPts val="0"/>
              </a:spcBef>
              <a:spcAft>
                <a:spcPts val="1200"/>
              </a:spcAft>
              <a:buNone/>
            </a:pPr>
            <a:r>
              <a:rPr lang="en-US" dirty="0"/>
              <a:t>Access Code: 199143</a:t>
            </a:r>
            <a:endParaRPr dirty="0"/>
          </a:p>
        </p:txBody>
      </p:sp>
    </p:spTree>
    <p:extLst>
      <p:ext uri="{BB962C8B-B14F-4D97-AF65-F5344CB8AC3E}">
        <p14:creationId xmlns:p14="http://schemas.microsoft.com/office/powerpoint/2010/main" val="799320988"/>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993</Words>
  <Application>Microsoft Macintosh PowerPoint</Application>
  <PresentationFormat>On-screen Show (16:9)</PresentationFormat>
  <Paragraphs>92</Paragraphs>
  <Slides>19</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ArialMT</vt:lpstr>
      <vt:lpstr>Arial</vt:lpstr>
      <vt:lpstr>Open Sans Medium</vt:lpstr>
      <vt:lpstr>Roboto</vt:lpstr>
      <vt:lpstr>Roboto Slab Light</vt:lpstr>
      <vt:lpstr>Linux Foundation EU Theme 2023</vt:lpstr>
      <vt:lpstr>OpenChain Monthly Meeting</vt:lpstr>
      <vt:lpstr>Anti-Trust Policy Notice</vt:lpstr>
      <vt:lpstr>Regular Agenda</vt:lpstr>
      <vt:lpstr>News</vt:lpstr>
      <vt:lpstr>Continued Conformance Activity</vt:lpstr>
      <vt:lpstr>PowerPoint Presentation</vt:lpstr>
      <vt:lpstr>PowerPoint Presentation</vt:lpstr>
      <vt:lpstr>Work Around Export Control In SPDX</vt:lpstr>
      <vt:lpstr>OpenChain Automation Work Group</vt:lpstr>
      <vt:lpstr>OpenChain Legal Work Group</vt:lpstr>
      <vt:lpstr>LF Management and Best Practices Portal</vt:lpstr>
      <vt:lpstr>PowerPoint Presentation</vt:lpstr>
      <vt:lpstr>Work on standards and core material</vt:lpstr>
      <vt:lpstr>Informal Poll On Which Issues To Work On</vt:lpstr>
      <vt:lpstr>Work on reference and supporting material</vt:lpstr>
      <vt:lpstr>OpenChain Education Work Group</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15</cp:revision>
  <dcterms:modified xsi:type="dcterms:W3CDTF">2024-01-16T01:48:41Z</dcterms:modified>
</cp:coreProperties>
</file>