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19"/>
  </p:notesMasterIdLst>
  <p:sldIdLst>
    <p:sldId id="257" r:id="rId2"/>
    <p:sldId id="269" r:id="rId3"/>
    <p:sldId id="270" r:id="rId4"/>
    <p:sldId id="271" r:id="rId5"/>
    <p:sldId id="626" r:id="rId6"/>
    <p:sldId id="280" r:id="rId7"/>
    <p:sldId id="622" r:id="rId8"/>
    <p:sldId id="627" r:id="rId9"/>
    <p:sldId id="275" r:id="rId10"/>
    <p:sldId id="284" r:id="rId11"/>
    <p:sldId id="628" r:id="rId12"/>
    <p:sldId id="276" r:id="rId13"/>
    <p:sldId id="285" r:id="rId14"/>
    <p:sldId id="629" r:id="rId15"/>
    <p:sldId id="278" r:id="rId16"/>
    <p:sldId id="279" r:id="rId17"/>
    <p:sldId id="267"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0"/>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927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6FBB3DE7-B660-8AC0-9C6C-E30E2C0F5DA5}"/>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D5352390-AC0D-A566-48CD-AA0034FF0A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9146131E-ABB9-FEF0-2E1A-5D6BF1B0EA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7048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93F70A7E-6776-B120-CB0C-0C5EE241590C}"/>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FBFEC16D-60A0-70E7-6377-CE16F92B9F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16D20214-2C26-3FBB-2A6F-1FAA742295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0065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664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161635C5-A53E-24E5-A067-667C499CB4D4}"/>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BC84AB34-4BF5-FA66-4B35-486B5A4703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FCFB195F-85B9-800F-7364-DEFB940075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89342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github.com/OpenChain-Project/License-Compliance-Specification/issu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penChain-Project/Contribution-Process-Specification"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github.com/OpenChain-Project/Contribution-Process-Specification/blob/main/1.0/en/0.1.md" TargetMode="External"/><Relationship Id="rId4" Type="http://schemas.openxmlformats.org/officeDocument/2006/relationships/hyperlink" Target="https://github.com/OpenChain-Project/Contribution-Process-Specification/issue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document/d/11Csq_ztwLMLXcw4a-5uhWRiDhAoDHH2yaAZQeG_ARdw/edit"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lists.openchainproject.org/g/educatio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openchainproject.org/news/2024/01/29/openchain-legal-work-group-2024-01-17"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openchainproject.org/news/2024/02/05/openchain-ai-study-group-europe-asia-2024-02-01" TargetMode="External"/><Relationship Id="rId2" Type="http://schemas.openxmlformats.org/officeDocument/2006/relationships/hyperlink" Target="https://www.openchainproject.org/news/2024/01/24/openchain-ai-study-group-north-america-europe-2024-01-23" TargetMode="External"/><Relationship Id="rId1" Type="http://schemas.openxmlformats.org/officeDocument/2006/relationships/slideLayout" Target="../slideLayouts/slideLayout3.xml"/><Relationship Id="rId4" Type="http://schemas.openxmlformats.org/officeDocument/2006/relationships/hyperlink" Target="https://lists.openchainproject.org/g/ai"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lists.openchainproject.org/g/ai"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2024-02-06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ISO Standards – Open Issues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Security:</a:t>
            </a:r>
          </a:p>
          <a:p>
            <a:pPr marL="0" lvl="0" indent="0" algn="l" rtl="0">
              <a:spcBef>
                <a:spcPts val="0"/>
              </a:spcBef>
              <a:spcAft>
                <a:spcPts val="1200"/>
              </a:spcAft>
              <a:buNone/>
            </a:pPr>
            <a:r>
              <a:rPr lang="en-US" dirty="0">
                <a:hlinkClick r:id="rId3"/>
              </a:rPr>
              <a:t>https://github.com/OpenChain-Project/Security-Assurance-Specification/issues</a:t>
            </a: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Licensing: </a:t>
            </a:r>
          </a:p>
          <a:p>
            <a:pPr marL="0" lvl="0" indent="0" algn="l" rtl="0">
              <a:spcBef>
                <a:spcPts val="0"/>
              </a:spcBef>
              <a:spcAft>
                <a:spcPts val="1200"/>
              </a:spcAft>
              <a:buNone/>
            </a:pPr>
            <a:r>
              <a:rPr lang="en-US" dirty="0">
                <a:hlinkClick r:id="rId4"/>
              </a:rPr>
              <a:t>https://github.com/OpenChain-Project/License-Compliance-Specification/issues</a:t>
            </a:r>
            <a:r>
              <a:rPr lang="en-US" dirty="0"/>
              <a:t> </a:t>
            </a:r>
            <a:endParaRPr dirty="0"/>
          </a:p>
        </p:txBody>
      </p:sp>
    </p:spTree>
    <p:extLst>
      <p:ext uri="{BB962C8B-B14F-4D97-AF65-F5344CB8AC3E}">
        <p14:creationId xmlns:p14="http://schemas.microsoft.com/office/powerpoint/2010/main" val="154965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6A544043-06FB-78FA-CD22-204025588EBD}"/>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C66ABC5E-20B3-120D-31FD-2B3D5ABAA5EE}"/>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Re-Visiting a Proposal - Contribution</a:t>
            </a:r>
            <a:endParaRPr dirty="0"/>
          </a:p>
        </p:txBody>
      </p:sp>
      <p:sp>
        <p:nvSpPr>
          <p:cNvPr id="158" name="Google Shape;158;p25">
            <a:extLst>
              <a:ext uri="{FF2B5EF4-FFF2-40B4-BE49-F238E27FC236}">
                <a16:creationId xmlns:a16="http://schemas.microsoft.com/office/drawing/2014/main" id="{ACBD6930-2B93-4340-CB99-26E7F8477B35}"/>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US" dirty="0"/>
              <a:t>GitHub:</a:t>
            </a:r>
          </a:p>
          <a:p>
            <a:pPr marL="0" lvl="0" indent="0" algn="l" rtl="0">
              <a:spcBef>
                <a:spcPts val="0"/>
              </a:spcBef>
              <a:spcAft>
                <a:spcPts val="1200"/>
              </a:spcAft>
              <a:buNone/>
            </a:pPr>
            <a:r>
              <a:rPr lang="en-US" dirty="0">
                <a:hlinkClick r:id="rId3"/>
              </a:rPr>
              <a:t>https://github.com/OpenChain-Project/Contribution-Process-Specification</a:t>
            </a:r>
            <a:r>
              <a:rPr lang="en-US" dirty="0"/>
              <a:t> </a:t>
            </a:r>
          </a:p>
          <a:p>
            <a:pPr marL="0" lvl="0" indent="0" algn="l" rtl="0">
              <a:spcBef>
                <a:spcPts val="0"/>
              </a:spcBef>
              <a:spcAft>
                <a:spcPts val="1200"/>
              </a:spcAft>
              <a:buNone/>
            </a:pPr>
            <a:r>
              <a:rPr lang="en-US" dirty="0"/>
              <a:t>This is a *very* early discussion, and should be understood in the context of the issues rather than any draft material being worked on per se. The open issues are here:</a:t>
            </a:r>
          </a:p>
          <a:p>
            <a:pPr marL="0" lvl="0" indent="0" algn="l" rtl="0">
              <a:spcBef>
                <a:spcPts val="0"/>
              </a:spcBef>
              <a:spcAft>
                <a:spcPts val="1200"/>
              </a:spcAft>
              <a:buNone/>
            </a:pPr>
            <a:r>
              <a:rPr lang="en-US" dirty="0">
                <a:hlinkClick r:id="rId4"/>
              </a:rPr>
              <a:t>https://github.com/OpenChain-Project/Contribution-Process-Specification/issues</a:t>
            </a:r>
            <a:endParaRPr lang="en-US" dirty="0"/>
          </a:p>
          <a:p>
            <a:pPr marL="0" lvl="0" indent="0" algn="l" rtl="0">
              <a:spcBef>
                <a:spcPts val="0"/>
              </a:spcBef>
              <a:spcAft>
                <a:spcPts val="1200"/>
              </a:spcAft>
              <a:buNone/>
            </a:pPr>
            <a:r>
              <a:rPr lang="en-US" dirty="0"/>
              <a:t>The *early* draft document for brainstorming is here:</a:t>
            </a:r>
          </a:p>
          <a:p>
            <a:pPr marL="0" lvl="0" indent="0" algn="l" rtl="0">
              <a:spcBef>
                <a:spcPts val="0"/>
              </a:spcBef>
              <a:spcAft>
                <a:spcPts val="1200"/>
              </a:spcAft>
              <a:buNone/>
            </a:pPr>
            <a:r>
              <a:rPr lang="en-US" dirty="0">
                <a:hlinkClick r:id="rId5"/>
              </a:rPr>
              <a:t>https://github.com/OpenChain-Project/Contribution-Process-Specification/blob/main/1.0/en/0.1.md</a:t>
            </a:r>
            <a:r>
              <a:rPr lang="en-US" dirty="0"/>
              <a:t> </a:t>
            </a:r>
          </a:p>
        </p:txBody>
      </p:sp>
    </p:spTree>
    <p:extLst>
      <p:ext uri="{BB962C8B-B14F-4D97-AF65-F5344CB8AC3E}">
        <p14:creationId xmlns:p14="http://schemas.microsoft.com/office/powerpoint/2010/main" val="380964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Education Work Group</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OpenChain Reference Training Slides Material Update:</a:t>
            </a:r>
          </a:p>
          <a:p>
            <a:pPr marL="0" lvl="0" indent="0" algn="l" rtl="0">
              <a:spcBef>
                <a:spcPts val="0"/>
              </a:spcBef>
              <a:spcAft>
                <a:spcPts val="1200"/>
              </a:spcAft>
              <a:buNone/>
            </a:pPr>
            <a:r>
              <a:rPr lang="en-US" dirty="0">
                <a:hlinkClick r:id="rId3"/>
              </a:rPr>
              <a:t>https://docs.google.com/document/d/11Csq_ztwLMLXcw4a-5uhWRiDhAoDHH2yaAZQeG_ARdw/edit</a:t>
            </a:r>
            <a:r>
              <a:rPr lang="en-US" dirty="0"/>
              <a:t> </a:t>
            </a:r>
          </a:p>
          <a:p>
            <a:pPr marL="0" lvl="0" indent="0" algn="l" rtl="0">
              <a:spcBef>
                <a:spcPts val="0"/>
              </a:spcBef>
              <a:spcAft>
                <a:spcPts val="1200"/>
              </a:spcAft>
              <a:buNone/>
            </a:pPr>
            <a:r>
              <a:rPr lang="en-US" dirty="0"/>
              <a:t>Finishing this week (2024-02-08 @ 09:00 PST)</a:t>
            </a:r>
            <a:br>
              <a:rPr lang="en-US" dirty="0"/>
            </a:br>
            <a:endParaRPr lang="en-US" dirty="0"/>
          </a:p>
          <a:p>
            <a:pPr marL="0" lvl="0" indent="0" algn="l" rtl="0">
              <a:spcBef>
                <a:spcPts val="0"/>
              </a:spcBef>
              <a:spcAft>
                <a:spcPts val="1200"/>
              </a:spcAft>
              <a:buNone/>
            </a:pPr>
            <a:r>
              <a:rPr lang="en-US" dirty="0"/>
              <a:t>Mailing list: </a:t>
            </a:r>
            <a:r>
              <a:rPr lang="en-US" dirty="0">
                <a:hlinkClick r:id="rId4"/>
              </a:rPr>
              <a:t>https://lists.openchainproject.org/g/education</a:t>
            </a:r>
            <a:r>
              <a:rPr lang="en-US" dirty="0"/>
              <a:t> </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162429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D4F1558F-1DC9-834C-AC7E-5F90F233FFD4}"/>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82118441-5BF2-6FE7-65E0-F4B955720ACE}"/>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Legal Work Group - Outcome</a:t>
            </a:r>
            <a:endParaRPr dirty="0"/>
          </a:p>
        </p:txBody>
      </p:sp>
      <p:sp>
        <p:nvSpPr>
          <p:cNvPr id="158" name="Google Shape;158;p25">
            <a:extLst>
              <a:ext uri="{FF2B5EF4-FFF2-40B4-BE49-F238E27FC236}">
                <a16:creationId xmlns:a16="http://schemas.microsoft.com/office/drawing/2014/main" id="{43515562-B215-B877-CAD0-354F32F5E1A3}"/>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 recent meeting of the OpenChain Legal Work Group covered Maturity Models:</a:t>
            </a:r>
          </a:p>
          <a:p>
            <a:pPr marL="0" lvl="0" indent="0" algn="l" rtl="0">
              <a:spcBef>
                <a:spcPts val="0"/>
              </a:spcBef>
              <a:spcAft>
                <a:spcPts val="1200"/>
              </a:spcAft>
              <a:buNone/>
            </a:pPr>
            <a:r>
              <a:rPr lang="en-US" dirty="0">
                <a:hlinkClick r:id="rId3"/>
              </a:rPr>
              <a:t>https://www.openchainproject.org/news/2024/01/29/openchain-legal-work-group-2024-01-17</a:t>
            </a:r>
            <a:r>
              <a:rPr lang="en-US" dirty="0"/>
              <a:t> </a:t>
            </a:r>
            <a:br>
              <a:rPr lang="en-US" dirty="0"/>
            </a:br>
            <a:endParaRPr lang="en-US" dirty="0"/>
          </a:p>
          <a:p>
            <a:pPr marL="0" lvl="0" indent="0" algn="l" rtl="0">
              <a:spcBef>
                <a:spcPts val="0"/>
              </a:spcBef>
              <a:spcAft>
                <a:spcPts val="1200"/>
              </a:spcAft>
              <a:buNone/>
            </a:pPr>
            <a:r>
              <a:rPr lang="en-US" dirty="0"/>
              <a:t>As an outcome of this discussion, reference material related to maturity models will be shared with the Education Work Group.</a:t>
            </a:r>
            <a:endParaRPr dirty="0"/>
          </a:p>
        </p:txBody>
      </p:sp>
    </p:spTree>
    <p:extLst>
      <p:ext uri="{BB962C8B-B14F-4D97-AF65-F5344CB8AC3E}">
        <p14:creationId xmlns:p14="http://schemas.microsoft.com/office/powerpoint/2010/main" val="3908540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 </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Work on reference and supporting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D2DBE17D-4427-F957-25F7-05543EAFE537}"/>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34927CD8-D0E5-7AC7-376D-D6DECEA34976}"/>
              </a:ext>
            </a:extLst>
          </p:cNvPr>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Elections – Rationale and Method</a:t>
            </a:r>
            <a:endParaRPr dirty="0"/>
          </a:p>
        </p:txBody>
      </p:sp>
      <p:sp>
        <p:nvSpPr>
          <p:cNvPr id="2" name="Text Placeholder 1">
            <a:extLst>
              <a:ext uri="{FF2B5EF4-FFF2-40B4-BE49-F238E27FC236}">
                <a16:creationId xmlns:a16="http://schemas.microsoft.com/office/drawing/2014/main" id="{6E2F6D01-6406-8A25-919D-18A887EAF0DF}"/>
              </a:ext>
            </a:extLst>
          </p:cNvPr>
          <p:cNvSpPr>
            <a:spLocks noGrp="1"/>
          </p:cNvSpPr>
          <p:nvPr>
            <p:ph type="body" idx="1"/>
          </p:nvPr>
        </p:nvSpPr>
        <p:spPr/>
        <p:txBody>
          <a:bodyPr>
            <a:normAutofit fontScale="92500" lnSpcReduction="10000"/>
          </a:bodyPr>
          <a:lstStyle/>
          <a:p>
            <a:pPr marL="114300" indent="0">
              <a:buNone/>
            </a:pPr>
            <a:r>
              <a:rPr lang="en-US" dirty="0"/>
              <a:t>Continuing our project-wide evolution to greater sustainability via elections, the OpenChain Governing Board is formally considering who should be appointed by the board for the position of Chairperson in various working groups for the 2024/2025 period, and invites the broader OpenChain community to provide their perspective.</a:t>
            </a:r>
          </a:p>
          <a:p>
            <a:pPr marL="114300" indent="0">
              <a:buNone/>
            </a:pPr>
            <a:endParaRPr lang="en-US" dirty="0"/>
          </a:p>
          <a:p>
            <a:pPr marL="114300" indent="0">
              <a:buNone/>
            </a:pPr>
            <a:r>
              <a:rPr lang="en-US" dirty="0"/>
              <a:t>In this process, the broader OpenChain community will have nominees proposed and voted on to provide a recommendation. That recommendation will be passed to the OpenChain Governing Board for review, approval and ratification at their next meeting.</a:t>
            </a:r>
          </a:p>
          <a:p>
            <a:pPr marL="114300" indent="0">
              <a:buNone/>
            </a:pPr>
            <a:endParaRPr lang="en-US" dirty="0"/>
          </a:p>
          <a:p>
            <a:pPr marL="114300" indent="0">
              <a:buNone/>
            </a:pPr>
            <a:r>
              <a:rPr lang="en-US" dirty="0"/>
              <a:t>Naturally we welcome the continuity of existing chairs. This election process is simply intended to formalize how we manage work groups.</a:t>
            </a:r>
          </a:p>
        </p:txBody>
      </p:sp>
    </p:spTree>
    <p:extLst>
      <p:ext uri="{BB962C8B-B14F-4D97-AF65-F5344CB8AC3E}">
        <p14:creationId xmlns:p14="http://schemas.microsoft.com/office/powerpoint/2010/main" val="3289474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Elections - Status</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lstStyle/>
          <a:p>
            <a:pPr marL="114300" indent="0">
              <a:buNone/>
            </a:pPr>
            <a:r>
              <a:rPr lang="en-US" dirty="0"/>
              <a:t>Elections Completed in January:</a:t>
            </a:r>
          </a:p>
          <a:p>
            <a:r>
              <a:rPr lang="en-US" dirty="0"/>
              <a:t>Specification Work Group:</a:t>
            </a:r>
          </a:p>
          <a:p>
            <a:pPr lvl="1"/>
            <a:r>
              <a:rPr lang="en-US" dirty="0"/>
              <a:t>Chris Wood, Lockheed Martin</a:t>
            </a:r>
          </a:p>
          <a:p>
            <a:r>
              <a:rPr lang="en-US" dirty="0"/>
              <a:t>Education Work Group:</a:t>
            </a:r>
          </a:p>
          <a:p>
            <a:pPr lvl="1"/>
            <a:r>
              <a:rPr lang="en-US" dirty="0"/>
              <a:t>Andrew Katz, </a:t>
            </a:r>
            <a:r>
              <a:rPr lang="en-US" dirty="0" err="1"/>
              <a:t>Orcro</a:t>
            </a:r>
            <a:endParaRPr lang="en-US" dirty="0"/>
          </a:p>
          <a:p>
            <a:pPr marL="139700" indent="0">
              <a:buNone/>
            </a:pPr>
            <a:endParaRPr lang="en-US" dirty="0"/>
          </a:p>
          <a:p>
            <a:pPr marL="139700" indent="0">
              <a:buNone/>
            </a:pPr>
            <a:r>
              <a:rPr lang="en-US" dirty="0"/>
              <a:t>Elections Underway in February:</a:t>
            </a:r>
          </a:p>
          <a:p>
            <a:pPr marL="425450" indent="-285750"/>
            <a:r>
              <a:rPr lang="en-US" dirty="0"/>
              <a:t>Telco Work Group </a:t>
            </a:r>
          </a:p>
          <a:p>
            <a:pPr marL="882650" lvl="1" indent="-285750"/>
            <a:r>
              <a:rPr lang="en-US" dirty="0"/>
              <a:t>Key date: nominations between 14th and 21st of February 2024.</a:t>
            </a:r>
          </a:p>
          <a:p>
            <a:pPr marL="882650" lvl="1" indent="-285750"/>
            <a:r>
              <a:rPr lang="en-US" dirty="0"/>
              <a:t>Key date: voting between 22nd and 28th of February 2024.</a:t>
            </a:r>
          </a:p>
        </p:txBody>
      </p:sp>
    </p:spTree>
    <p:extLst>
      <p:ext uri="{BB962C8B-B14F-4D97-AF65-F5344CB8AC3E}">
        <p14:creationId xmlns:p14="http://schemas.microsoft.com/office/powerpoint/2010/main" val="419160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64949E-FEA2-2E6B-98C9-0633F0B9E610}"/>
              </a:ext>
            </a:extLst>
          </p:cNvPr>
          <p:cNvSpPr>
            <a:spLocks noGrp="1"/>
          </p:cNvSpPr>
          <p:nvPr>
            <p:ph type="body" idx="1"/>
          </p:nvPr>
        </p:nvSpPr>
        <p:spPr/>
        <p:txBody>
          <a:bodyPr>
            <a:normAutofit fontScale="92500" lnSpcReduction="20000"/>
          </a:bodyPr>
          <a:lstStyle/>
          <a:p>
            <a:pPr marL="114300" indent="0">
              <a:buNone/>
            </a:pPr>
            <a:r>
              <a:rPr lang="en-US" dirty="0"/>
              <a:t>Recent Calls:</a:t>
            </a:r>
          </a:p>
          <a:p>
            <a:pPr marL="114300" indent="0">
              <a:buNone/>
            </a:pPr>
            <a:endParaRPr lang="en-US" dirty="0"/>
          </a:p>
          <a:p>
            <a:r>
              <a:rPr lang="en-US" dirty="0"/>
              <a:t>North America / Europe</a:t>
            </a:r>
            <a:br>
              <a:rPr lang="en-US" dirty="0"/>
            </a:br>
            <a:r>
              <a:rPr lang="en-US" dirty="0">
                <a:hlinkClick r:id="rId2"/>
              </a:rPr>
              <a:t>https://www.openchainproject.org/news/2024/01/24/openchain-ai-study-group-north-america-europe-2024-01-23</a:t>
            </a:r>
            <a:endParaRPr lang="en-US" dirty="0"/>
          </a:p>
          <a:p>
            <a:r>
              <a:rPr lang="en-US" dirty="0"/>
              <a:t>Europe / Asia</a:t>
            </a:r>
            <a:br>
              <a:rPr lang="en-US" dirty="0"/>
            </a:br>
            <a:r>
              <a:rPr lang="en-US" dirty="0">
                <a:hlinkClick r:id="rId3"/>
              </a:rPr>
              <a:t>https://www.openchainproject.org/news/2024/02/05/openchain-ai-study-group-europe-asia-2024-02-01</a:t>
            </a:r>
            <a:r>
              <a:rPr lang="en-US" dirty="0"/>
              <a:t> </a:t>
            </a:r>
          </a:p>
          <a:p>
            <a:pPr marL="114300" indent="0">
              <a:buNone/>
            </a:pPr>
            <a:endParaRPr lang="en-US" dirty="0"/>
          </a:p>
          <a:p>
            <a:pPr marL="114300" indent="0">
              <a:buNone/>
            </a:pPr>
            <a:r>
              <a:rPr lang="en-US" dirty="0"/>
              <a:t>Mailing list to join in: </a:t>
            </a:r>
            <a:br>
              <a:rPr lang="en-US" dirty="0"/>
            </a:br>
            <a:r>
              <a:rPr lang="en-US" b="0" i="0" u="none" strike="noStrike" dirty="0">
                <a:solidFill>
                  <a:srgbClr val="00AEBC"/>
                </a:solidFill>
                <a:effectLst/>
                <a:latin typeface="Roboto" panose="02000000000000000000" pitchFamily="2" charset="0"/>
                <a:hlinkClick r:id="rId4"/>
              </a:rPr>
              <a:t>https://lists.openchainproject.org/g/ai</a:t>
            </a:r>
            <a:br>
              <a:rPr lang="en-US" dirty="0"/>
            </a:br>
            <a:endParaRPr lang="en-US" dirty="0"/>
          </a:p>
        </p:txBody>
      </p:sp>
      <p:sp>
        <p:nvSpPr>
          <p:cNvPr id="6" name="Title 1">
            <a:extLst>
              <a:ext uri="{FF2B5EF4-FFF2-40B4-BE49-F238E27FC236}">
                <a16:creationId xmlns:a16="http://schemas.microsoft.com/office/drawing/2014/main" id="{EB78095B-F16B-56C7-21DE-B74A032A91C2}"/>
              </a:ext>
            </a:extLst>
          </p:cNvPr>
          <p:cNvSpPr txBox="1">
            <a:spLocks/>
          </p:cNvSpPr>
          <p:nvPr/>
        </p:nvSpPr>
        <p:spPr>
          <a:xfrm>
            <a:off x="436668" y="307268"/>
            <a:ext cx="8520600" cy="6078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dirty="0"/>
              <a:t>AI Study Group - Context</a:t>
            </a:r>
          </a:p>
        </p:txBody>
      </p:sp>
    </p:spTree>
    <p:extLst>
      <p:ext uri="{BB962C8B-B14F-4D97-AF65-F5344CB8AC3E}">
        <p14:creationId xmlns:p14="http://schemas.microsoft.com/office/powerpoint/2010/main" val="293547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DFDE6-9713-01B7-CDA1-936C87EE699E}"/>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4F87F40C-BD4B-F05B-9B4A-B03CAE791F77}"/>
              </a:ext>
            </a:extLst>
          </p:cNvPr>
          <p:cNvSpPr>
            <a:spLocks noGrp="1"/>
          </p:cNvSpPr>
          <p:nvPr>
            <p:ph type="body" idx="1"/>
          </p:nvPr>
        </p:nvSpPr>
        <p:spPr/>
        <p:txBody>
          <a:bodyPr>
            <a:normAutofit fontScale="85000" lnSpcReduction="20000"/>
          </a:bodyPr>
          <a:lstStyle/>
          <a:p>
            <a:pPr marL="114300" indent="0">
              <a:buNone/>
            </a:pPr>
            <a:r>
              <a:rPr lang="en-US" dirty="0"/>
              <a:t>We just had a meeting with the following agenda, and the recording will be available in the next few days:</a:t>
            </a:r>
          </a:p>
          <a:p>
            <a:pPr marL="114300" indent="0">
              <a:buNone/>
            </a:pPr>
            <a:endParaRPr lang="en-US" dirty="0"/>
          </a:p>
          <a:p>
            <a:pPr marL="114300" indent="0">
              <a:buNone/>
            </a:pPr>
            <a:r>
              <a:rPr lang="en-US" dirty="0"/>
              <a:t>   • Recap of discussion so far</a:t>
            </a:r>
          </a:p>
          <a:p>
            <a:pPr marL="114300" indent="0">
              <a:buNone/>
            </a:pPr>
            <a:r>
              <a:rPr lang="en-US" dirty="0"/>
              <a:t>   • Scope – how to build trust in the open source AI supply chain</a:t>
            </a:r>
          </a:p>
          <a:p>
            <a:pPr marL="114300" indent="0">
              <a:buNone/>
            </a:pPr>
            <a:r>
              <a:rPr lang="en-US" dirty="0"/>
              <a:t>       • What are the “compliance artifacts”?</a:t>
            </a:r>
          </a:p>
          <a:p>
            <a:pPr marL="114300" indent="0">
              <a:buNone/>
            </a:pPr>
            <a:r>
              <a:rPr lang="en-US" dirty="0"/>
              <a:t>       • How do we know they can be trusted?</a:t>
            </a:r>
          </a:p>
          <a:p>
            <a:pPr marL="114300" indent="0">
              <a:buNone/>
            </a:pPr>
            <a:r>
              <a:rPr lang="en-US" dirty="0"/>
              <a:t>   • Discuss use cases</a:t>
            </a:r>
          </a:p>
          <a:p>
            <a:pPr marL="114300" indent="0">
              <a:buNone/>
            </a:pPr>
            <a:r>
              <a:rPr lang="en-US" dirty="0"/>
              <a:t>       • Inbound</a:t>
            </a:r>
          </a:p>
          <a:p>
            <a:pPr marL="114300" indent="0">
              <a:buNone/>
            </a:pPr>
            <a:r>
              <a:rPr lang="en-US" dirty="0"/>
              <a:t>       • Deployment internally</a:t>
            </a:r>
          </a:p>
          <a:p>
            <a:pPr marL="114300" indent="0">
              <a:buNone/>
            </a:pPr>
            <a:r>
              <a:rPr lang="en-US" dirty="0"/>
              <a:t>       • Hosting externally</a:t>
            </a:r>
          </a:p>
          <a:p>
            <a:pPr marL="114300" indent="0">
              <a:buNone/>
            </a:pPr>
            <a:r>
              <a:rPr lang="en-US" dirty="0"/>
              <a:t>       • Distributing externally</a:t>
            </a:r>
          </a:p>
          <a:p>
            <a:pPr marL="114300" indent="0">
              <a:buNone/>
            </a:pPr>
            <a:endParaRPr lang="en-US" dirty="0"/>
          </a:p>
          <a:p>
            <a:pPr marL="114300" indent="0">
              <a:buNone/>
            </a:pPr>
            <a:r>
              <a:rPr lang="en-US" dirty="0"/>
              <a:t>Mailing list to join in: </a:t>
            </a:r>
            <a:br>
              <a:rPr lang="en-US" dirty="0"/>
            </a:br>
            <a:r>
              <a:rPr lang="en-US" b="0" i="0" u="none" strike="noStrike" dirty="0">
                <a:solidFill>
                  <a:srgbClr val="00AEBC"/>
                </a:solidFill>
                <a:effectLst/>
                <a:latin typeface="Roboto" panose="02000000000000000000" pitchFamily="2" charset="0"/>
                <a:hlinkClick r:id="rId2"/>
              </a:rPr>
              <a:t>https://lists.openchainproject.org/g/ai</a:t>
            </a:r>
            <a:endParaRPr lang="en-US" dirty="0"/>
          </a:p>
        </p:txBody>
      </p:sp>
      <p:sp>
        <p:nvSpPr>
          <p:cNvPr id="6" name="Title 1">
            <a:extLst>
              <a:ext uri="{FF2B5EF4-FFF2-40B4-BE49-F238E27FC236}">
                <a16:creationId xmlns:a16="http://schemas.microsoft.com/office/drawing/2014/main" id="{DD1BC9C6-9D36-FA9E-C292-889B688774BE}"/>
              </a:ext>
            </a:extLst>
          </p:cNvPr>
          <p:cNvSpPr txBox="1">
            <a:spLocks/>
          </p:cNvSpPr>
          <p:nvPr/>
        </p:nvSpPr>
        <p:spPr>
          <a:xfrm>
            <a:off x="436668" y="307268"/>
            <a:ext cx="8520600" cy="6078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dirty="0"/>
              <a:t>AI Study Group - Today</a:t>
            </a:r>
          </a:p>
        </p:txBody>
      </p:sp>
    </p:spTree>
    <p:extLst>
      <p:ext uri="{BB962C8B-B14F-4D97-AF65-F5344CB8AC3E}">
        <p14:creationId xmlns:p14="http://schemas.microsoft.com/office/powerpoint/2010/main" val="3758769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795</Words>
  <Application>Microsoft Macintosh PowerPoint</Application>
  <PresentationFormat>On-screen Show (16:9)</PresentationFormat>
  <Paragraphs>77</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Open Sans Medium</vt:lpstr>
      <vt:lpstr>Roboto</vt:lpstr>
      <vt:lpstr>Roboto Slab Light</vt:lpstr>
      <vt:lpstr>Linux Foundation EU Theme 2023</vt:lpstr>
      <vt:lpstr>OpenChain Monthly Meeting</vt:lpstr>
      <vt:lpstr>Anti-Trust Policy Notice</vt:lpstr>
      <vt:lpstr>Regular Agenda</vt:lpstr>
      <vt:lpstr>News</vt:lpstr>
      <vt:lpstr>OpenChain Elections – Rationale and Method</vt:lpstr>
      <vt:lpstr>OpenChain Elections - Status</vt:lpstr>
      <vt:lpstr>PowerPoint Presentation</vt:lpstr>
      <vt:lpstr>PowerPoint Presentation</vt:lpstr>
      <vt:lpstr>Work on standards and core material</vt:lpstr>
      <vt:lpstr>The ISO Standards – Open Issues</vt:lpstr>
      <vt:lpstr>Re-Visiting a Proposal - Contribution</vt:lpstr>
      <vt:lpstr>Work on reference and supporting material</vt:lpstr>
      <vt:lpstr>OpenChain Education Work Group</vt:lpstr>
      <vt:lpstr>OpenChain Legal Work Group - Outcome</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21</cp:revision>
  <dcterms:modified xsi:type="dcterms:W3CDTF">2024-02-06T15:43:53Z</dcterms:modified>
</cp:coreProperties>
</file>