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64" r:id="rId1"/>
  </p:sldMasterIdLst>
  <p:notesMasterIdLst>
    <p:notesMasterId r:id="rId19"/>
  </p:notesMasterIdLst>
  <p:sldIdLst>
    <p:sldId id="257" r:id="rId2"/>
    <p:sldId id="269" r:id="rId3"/>
    <p:sldId id="270" r:id="rId4"/>
    <p:sldId id="271" r:id="rId5"/>
    <p:sldId id="280" r:id="rId6"/>
    <p:sldId id="630" r:id="rId7"/>
    <p:sldId id="627" r:id="rId8"/>
    <p:sldId id="631" r:id="rId9"/>
    <p:sldId id="275" r:id="rId10"/>
    <p:sldId id="284" r:id="rId11"/>
    <p:sldId id="632" r:id="rId12"/>
    <p:sldId id="633" r:id="rId13"/>
    <p:sldId id="276" r:id="rId14"/>
    <p:sldId id="285" r:id="rId15"/>
    <p:sldId id="278" r:id="rId16"/>
    <p:sldId id="279" r:id="rId17"/>
    <p:sldId id="267"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0"/>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5296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333113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89277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69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664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235108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5997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841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452251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5" r:id="rId3"/>
    <p:sldLayoutId id="2147483658" r:id="rId4"/>
    <p:sldLayoutId id="2147483659" r:id="rId5"/>
    <p:sldLayoutId id="2147483661" r:id="rId6"/>
    <p:sldLayoutId id="214748366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hyperlink" Target="https://github.com/OpenChain-Project/License-Compliance-Specification/issues"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OpenChain-Project/License-Compliance-Specification/issues/57"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github.com/OpenChain-Project/License-Compliance-Specification/issues/56"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OpenChain-Project/Security-Assurance-Specification/issues/18"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hyperlink" Target="https://github.com/OpenChain-Project/Security-Assurance-Specification/issues/16"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google.com/document/d/11Csq_ztwLMLXcw4a-5uhWRiDhAoDHH2yaAZQeG_ARdw/edit"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hyperlink" Target="https://lists.openchainproject.org/g/education" TargetMode="External"/><Relationship Id="rId4" Type="http://schemas.openxmlformats.org/officeDocument/2006/relationships/hyperlink" Target="https://github.com/OpenChain-Project/Reference-Material/blob/master/Education-For-Suppliers/ISO-5230-2020-Supplier-Education-Leaflet/Official/MarkDown/en/supply-chain-education-leaflet-version-2.md"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www.openchainproject.org/participate"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www.openchainproject.org/participate" TargetMode="External"/><Relationship Id="rId2" Type="http://schemas.openxmlformats.org/officeDocument/2006/relationships/hyperlink" Target="https://www.openchainproject.org/news/2024/02/07/openchain-ai-study-group-north-america-europe-2024-02-06-recording" TargetMode="External"/><Relationship Id="rId1" Type="http://schemas.openxmlformats.org/officeDocument/2006/relationships/slideLayout" Target="../slideLayouts/slideLayout3.xml"/><Relationship Id="rId4" Type="http://schemas.openxmlformats.org/officeDocument/2006/relationships/hyperlink" Target="https://lists.openchainproject.org/g/ai" TargetMode="External"/></Relationships>
</file>

<file path=ppt/slides/_rels/slide8.xml.rels><?xml version="1.0" encoding="UTF-8" standalone="yes"?>
<Relationships xmlns="http://schemas.openxmlformats.org/package/2006/relationships"><Relationship Id="rId2" Type="http://schemas.openxmlformats.org/officeDocument/2006/relationships/hyperlink" Target="https://heathermeeker.com/2024/02/17/french-court-issues-damages-award-for-violation-of-gpl/amp/" TargetMode="Externa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2024-02-20</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The ISO Standards – Open Issues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Security:</a:t>
            </a:r>
          </a:p>
          <a:p>
            <a:pPr marL="0" lvl="0" indent="0" algn="l" rtl="0">
              <a:spcBef>
                <a:spcPts val="0"/>
              </a:spcBef>
              <a:spcAft>
                <a:spcPts val="1200"/>
              </a:spcAft>
              <a:buNone/>
            </a:pPr>
            <a:r>
              <a:rPr lang="en-US" dirty="0">
                <a:hlinkClick r:id="rId3"/>
              </a:rPr>
              <a:t>https://github.com/OpenChain-Project/Security-Assurance-Specification/issues</a:t>
            </a: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Licensing: </a:t>
            </a:r>
          </a:p>
          <a:p>
            <a:pPr marL="0" lvl="0" indent="0" algn="l" rtl="0">
              <a:spcBef>
                <a:spcPts val="0"/>
              </a:spcBef>
              <a:spcAft>
                <a:spcPts val="1200"/>
              </a:spcAft>
              <a:buNone/>
            </a:pPr>
            <a:r>
              <a:rPr lang="en-US" dirty="0">
                <a:hlinkClick r:id="rId4"/>
              </a:rPr>
              <a:t>https://github.com/OpenChain-Project/License-Compliance-Specification/issues</a:t>
            </a:r>
            <a:r>
              <a:rPr lang="en-US" dirty="0"/>
              <a:t> </a:t>
            </a:r>
            <a:endParaRPr dirty="0"/>
          </a:p>
        </p:txBody>
      </p:sp>
    </p:spTree>
    <p:extLst>
      <p:ext uri="{BB962C8B-B14F-4D97-AF65-F5344CB8AC3E}">
        <p14:creationId xmlns:p14="http://schemas.microsoft.com/office/powerpoint/2010/main" val="154965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Licensing – Picked Open Issues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Content of '2.2 Effectively Resourced’</a:t>
            </a:r>
          </a:p>
          <a:p>
            <a:pPr marL="0" lvl="0" indent="0" algn="l" rtl="0">
              <a:spcBef>
                <a:spcPts val="0"/>
              </a:spcBef>
              <a:spcAft>
                <a:spcPts val="1200"/>
              </a:spcAft>
              <a:buNone/>
            </a:pPr>
            <a:r>
              <a:rPr lang="en-US" dirty="0">
                <a:hlinkClick r:id="rId3"/>
              </a:rPr>
              <a:t>https://github.com/OpenChain-Project/License-Compliance-Specification/issues/57</a:t>
            </a:r>
            <a:r>
              <a:rPr lang="en-US" dirty="0"/>
              <a:t> </a:t>
            </a:r>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Content and Sorting of '1.0 Program Foundation’</a:t>
            </a:r>
          </a:p>
          <a:p>
            <a:pPr marL="0" lvl="0" indent="0" algn="l" rtl="0">
              <a:spcBef>
                <a:spcPts val="0"/>
              </a:spcBef>
              <a:spcAft>
                <a:spcPts val="1200"/>
              </a:spcAft>
              <a:buNone/>
            </a:pPr>
            <a:r>
              <a:rPr lang="en-US" dirty="0">
                <a:hlinkClick r:id="rId4"/>
              </a:rPr>
              <a:t>https://github.com/OpenChain-Project/License-Compliance-Specification/issues/56</a:t>
            </a:r>
            <a:r>
              <a:rPr lang="en-US" dirty="0"/>
              <a:t> </a:t>
            </a:r>
          </a:p>
        </p:txBody>
      </p:sp>
    </p:spTree>
    <p:extLst>
      <p:ext uri="{BB962C8B-B14F-4D97-AF65-F5344CB8AC3E}">
        <p14:creationId xmlns:p14="http://schemas.microsoft.com/office/powerpoint/2010/main" val="3438053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Security – Picked Open Issues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[Improvement] ZA/NM05 - Proposed rewording for 3.1.5</a:t>
            </a:r>
          </a:p>
          <a:p>
            <a:pPr marL="0" lvl="0" indent="0" algn="l" rtl="0">
              <a:spcBef>
                <a:spcPts val="0"/>
              </a:spcBef>
              <a:spcAft>
                <a:spcPts val="1200"/>
              </a:spcAft>
              <a:buNone/>
            </a:pPr>
            <a:r>
              <a:rPr lang="en-US" dirty="0">
                <a:hlinkClick r:id="rId3"/>
              </a:rPr>
              <a:t>https://github.com/OpenChain-Project/Security-Assurance-Specification/issues/18</a:t>
            </a: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[Improvement] SMK20 - Customer agreement ask may be too much</a:t>
            </a:r>
          </a:p>
          <a:p>
            <a:pPr marL="0" lvl="0" indent="0" algn="l" rtl="0">
              <a:spcBef>
                <a:spcPts val="0"/>
              </a:spcBef>
              <a:spcAft>
                <a:spcPts val="1200"/>
              </a:spcAft>
              <a:buNone/>
            </a:pPr>
            <a:r>
              <a:rPr lang="en-US" dirty="0">
                <a:hlinkClick r:id="rId4"/>
              </a:rPr>
              <a:t>https://github.com/OpenChain-Project/Security-Assurance-Specification/issues/16</a:t>
            </a:r>
            <a:r>
              <a:rPr lang="en-US" dirty="0"/>
              <a:t> </a:t>
            </a:r>
            <a:endParaRPr lang="en-JP" dirty="0"/>
          </a:p>
        </p:txBody>
      </p:sp>
    </p:spTree>
    <p:extLst>
      <p:ext uri="{BB962C8B-B14F-4D97-AF65-F5344CB8AC3E}">
        <p14:creationId xmlns:p14="http://schemas.microsoft.com/office/powerpoint/2010/main" val="34542522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reference and supporting material</a:t>
            </a:r>
            <a:endParaRPr dirty="0"/>
          </a:p>
        </p:txBody>
      </p:sp>
    </p:spTree>
    <p:extLst>
      <p:ext uri="{BB962C8B-B14F-4D97-AF65-F5344CB8AC3E}">
        <p14:creationId xmlns:p14="http://schemas.microsoft.com/office/powerpoint/2010/main" val="128320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Education Work Group</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20000"/>
          </a:bodyPr>
          <a:lstStyle/>
          <a:p>
            <a:pPr marL="0" lvl="0" indent="0" algn="l" rtl="0">
              <a:spcBef>
                <a:spcPts val="0"/>
              </a:spcBef>
              <a:spcAft>
                <a:spcPts val="1200"/>
              </a:spcAft>
              <a:buNone/>
            </a:pPr>
            <a:r>
              <a:rPr lang="en-US" b="1" dirty="0"/>
              <a:t>OpenChain Reference Training Slides Material:</a:t>
            </a:r>
          </a:p>
          <a:p>
            <a:pPr marL="0" lvl="0" indent="0" algn="l" rtl="0">
              <a:spcBef>
                <a:spcPts val="0"/>
              </a:spcBef>
              <a:spcAft>
                <a:spcPts val="1200"/>
              </a:spcAft>
              <a:buNone/>
            </a:pPr>
            <a:r>
              <a:rPr lang="en-US" dirty="0">
                <a:hlinkClick r:id="rId3"/>
              </a:rPr>
              <a:t>https://docs.google.com/document/d/11Csq_ztwLMLXcw4a-5uhWRiDhAoDHH2yaAZQeG_ARdw/edit</a:t>
            </a:r>
            <a:r>
              <a:rPr lang="en-US" dirty="0"/>
              <a:t> </a:t>
            </a:r>
          </a:p>
          <a:p>
            <a:pPr marL="0" lvl="0" indent="0" algn="l" rtl="0">
              <a:spcBef>
                <a:spcPts val="0"/>
              </a:spcBef>
              <a:spcAft>
                <a:spcPts val="1200"/>
              </a:spcAft>
              <a:buNone/>
            </a:pPr>
            <a:r>
              <a:rPr lang="en-US" dirty="0"/>
              <a:t>These are done and will be formatted for publishing</a:t>
            </a:r>
            <a:br>
              <a:rPr lang="en-US" dirty="0"/>
            </a:br>
            <a:endParaRPr lang="en-US" dirty="0"/>
          </a:p>
          <a:p>
            <a:pPr marL="0" lvl="0" indent="0" algn="l" rtl="0">
              <a:spcBef>
                <a:spcPts val="0"/>
              </a:spcBef>
              <a:spcAft>
                <a:spcPts val="1200"/>
              </a:spcAft>
              <a:buNone/>
            </a:pPr>
            <a:r>
              <a:rPr lang="en-US" b="1" dirty="0"/>
              <a:t>Next: Supplier Education Leaflet</a:t>
            </a:r>
            <a:r>
              <a:rPr lang="en-US" dirty="0"/>
              <a:t> - add ISO 18974, check language with ETA end Feb / translate March:</a:t>
            </a:r>
          </a:p>
          <a:p>
            <a:pPr marL="0" lvl="0" indent="0" algn="l" rtl="0">
              <a:spcBef>
                <a:spcPts val="0"/>
              </a:spcBef>
              <a:spcAft>
                <a:spcPts val="1200"/>
              </a:spcAft>
              <a:buNone/>
            </a:pPr>
            <a:r>
              <a:rPr lang="en-US" dirty="0">
                <a:hlinkClick r:id="rId4"/>
              </a:rPr>
              <a:t>https://github.com/OpenChain-Project/Reference-Material/blob/master/Education-For-Suppliers/ISO-5230-2020-Supplier-Education-Leaflet/Official/MarkDown/en/supply-chain-education-leaflet-version-2.md</a:t>
            </a:r>
            <a:r>
              <a:rPr lang="en-US" dirty="0"/>
              <a:t> </a:t>
            </a:r>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Mailing list: </a:t>
            </a:r>
            <a:r>
              <a:rPr lang="en-US" dirty="0">
                <a:hlinkClick r:id="rId5"/>
              </a:rPr>
              <a:t>https://lists.openchainproject.org/g/education</a:t>
            </a:r>
            <a:r>
              <a:rPr lang="en-US" dirty="0"/>
              <a:t> </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162429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Regular 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buSzPct val="100000"/>
              <a:buFont typeface="Arial" panose="020B0604020202020204" pitchFamily="34" charset="0"/>
              <a:buChar char="•"/>
            </a:pPr>
            <a:r>
              <a:rPr lang="en-US" dirty="0"/>
              <a:t>News </a:t>
            </a:r>
          </a:p>
          <a:p>
            <a:pPr marL="285750" indent="-285750">
              <a:spcAft>
                <a:spcPts val="1200"/>
              </a:spcAft>
              <a:buSzPct val="100000"/>
              <a:buFont typeface="Arial" panose="020B0604020202020204" pitchFamily="34" charset="0"/>
              <a:buChar char="•"/>
            </a:pPr>
            <a:r>
              <a:rPr lang="en-US" dirty="0"/>
              <a:t>Work on standards and core material</a:t>
            </a:r>
          </a:p>
          <a:p>
            <a:pPr marL="285750" indent="-285750">
              <a:spcAft>
                <a:spcPts val="1200"/>
              </a:spcAft>
              <a:buSzPct val="100000"/>
              <a:buFont typeface="Arial" panose="020B0604020202020204" pitchFamily="34" charset="0"/>
              <a:buChar char="•"/>
            </a:pPr>
            <a:r>
              <a:rPr lang="en-US" dirty="0"/>
              <a:t>Work on reference and supporting material</a:t>
            </a:r>
          </a:p>
          <a:p>
            <a:pPr marL="285750" indent="-285750">
              <a:spcAft>
                <a:spcPts val="1200"/>
              </a:spcAft>
              <a:buSzPct val="100000"/>
              <a:buFont typeface="Arial" panose="020B0604020202020204" pitchFamily="34" charset="0"/>
              <a:buChar char="•"/>
            </a:pPr>
            <a:r>
              <a:rPr lang="en-US" dirty="0"/>
              <a:t>Any other business</a:t>
            </a:r>
          </a:p>
          <a:p>
            <a:pPr marL="285750" indent="-285750">
              <a:spcAft>
                <a:spcPts val="1200"/>
              </a:spcAft>
              <a:buSzPct val="100000"/>
              <a:buFont typeface="Arial" panose="020B0604020202020204" pitchFamily="34" charset="0"/>
              <a:buChar char="•"/>
            </a:pPr>
            <a:r>
              <a:rPr lang="en-US" dirty="0"/>
              <a:t>Close of meeting</a:t>
            </a:r>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348796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News</a:t>
            </a:r>
            <a:endParaRPr dirty="0"/>
          </a:p>
        </p:txBody>
      </p:sp>
    </p:spTree>
    <p:extLst>
      <p:ext uri="{BB962C8B-B14F-4D97-AF65-F5344CB8AC3E}">
        <p14:creationId xmlns:p14="http://schemas.microsoft.com/office/powerpoint/2010/main" val="205866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Elections - Status</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p:txBody>
          <a:bodyPr/>
          <a:lstStyle/>
          <a:p>
            <a:pPr marL="114300" indent="0">
              <a:buNone/>
            </a:pPr>
            <a:r>
              <a:rPr lang="en-US" dirty="0"/>
              <a:t>Elections Completed in January:</a:t>
            </a:r>
          </a:p>
          <a:p>
            <a:r>
              <a:rPr lang="en-US" dirty="0"/>
              <a:t>Specification Work Group:</a:t>
            </a:r>
          </a:p>
          <a:p>
            <a:pPr lvl="1"/>
            <a:r>
              <a:rPr lang="en-US" dirty="0"/>
              <a:t>Chris Wood, Lockheed Martin</a:t>
            </a:r>
          </a:p>
          <a:p>
            <a:r>
              <a:rPr lang="en-US" dirty="0"/>
              <a:t>Education Work Group:</a:t>
            </a:r>
          </a:p>
          <a:p>
            <a:pPr lvl="1"/>
            <a:r>
              <a:rPr lang="en-US" dirty="0"/>
              <a:t>Andrew Katz, </a:t>
            </a:r>
            <a:r>
              <a:rPr lang="en-US" dirty="0" err="1"/>
              <a:t>Orcro</a:t>
            </a:r>
            <a:endParaRPr lang="en-US" dirty="0"/>
          </a:p>
          <a:p>
            <a:pPr marL="139700" indent="0">
              <a:buNone/>
            </a:pPr>
            <a:endParaRPr lang="en-US" dirty="0"/>
          </a:p>
          <a:p>
            <a:pPr marL="139700" indent="0">
              <a:buNone/>
            </a:pPr>
            <a:r>
              <a:rPr lang="en-US" dirty="0"/>
              <a:t>Elections Underway in February:</a:t>
            </a:r>
          </a:p>
          <a:p>
            <a:pPr marL="425450" indent="-285750"/>
            <a:r>
              <a:rPr lang="en-US" dirty="0"/>
              <a:t>Telco Work Group (adjusted schedule)</a:t>
            </a:r>
          </a:p>
          <a:p>
            <a:pPr marL="882650" lvl="1" indent="-285750"/>
            <a:r>
              <a:rPr lang="en-US" dirty="0"/>
              <a:t>Key date: nominations between 20th and 26th of February 2024.</a:t>
            </a:r>
          </a:p>
          <a:p>
            <a:pPr marL="882650" lvl="1" indent="-285750"/>
            <a:r>
              <a:rPr lang="en-US" dirty="0"/>
              <a:t>Key date: voting between 27th of February and 4th of March 2024.</a:t>
            </a:r>
          </a:p>
        </p:txBody>
      </p:sp>
    </p:spTree>
    <p:extLst>
      <p:ext uri="{BB962C8B-B14F-4D97-AF65-F5344CB8AC3E}">
        <p14:creationId xmlns:p14="http://schemas.microsoft.com/office/powerpoint/2010/main" val="4191606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Project Meetings This Week (all times UTC)</a:t>
            </a:r>
            <a:endParaRPr dirty="0"/>
          </a:p>
        </p:txBody>
      </p:sp>
      <p:sp>
        <p:nvSpPr>
          <p:cNvPr id="2" name="Text Placeholder 1">
            <a:extLst>
              <a:ext uri="{FF2B5EF4-FFF2-40B4-BE49-F238E27FC236}">
                <a16:creationId xmlns:a16="http://schemas.microsoft.com/office/drawing/2014/main" id="{DC74BFC9-0CAA-96ED-C62F-283510652636}"/>
              </a:ext>
            </a:extLst>
          </p:cNvPr>
          <p:cNvSpPr>
            <a:spLocks noGrp="1"/>
          </p:cNvSpPr>
          <p:nvPr>
            <p:ph type="body" idx="1"/>
          </p:nvPr>
        </p:nvSpPr>
        <p:spPr/>
        <p:txBody>
          <a:bodyPr>
            <a:normAutofit fontScale="55000" lnSpcReduction="20000"/>
          </a:bodyPr>
          <a:lstStyle/>
          <a:p>
            <a:pPr marL="114300" indent="0">
              <a:buNone/>
            </a:pPr>
            <a:r>
              <a:rPr lang="en-US" b="1" dirty="0"/>
              <a:t>Tuesday 20th February:</a:t>
            </a:r>
          </a:p>
          <a:p>
            <a:pPr marL="114300" indent="0">
              <a:buNone/>
            </a:pPr>
            <a:endParaRPr lang="en-US" dirty="0"/>
          </a:p>
          <a:p>
            <a:pPr marL="114300" indent="0">
              <a:buNone/>
            </a:pPr>
            <a:r>
              <a:rPr lang="en-US" dirty="0"/>
              <a:t>– OpenChain Monthly North America / Asia Call @ 01:00 UTC</a:t>
            </a:r>
          </a:p>
          <a:p>
            <a:pPr marL="114300" indent="0">
              <a:buNone/>
            </a:pPr>
            <a:endParaRPr lang="en-US" dirty="0"/>
          </a:p>
          <a:p>
            <a:pPr marL="114300" indent="0">
              <a:buNone/>
            </a:pPr>
            <a:r>
              <a:rPr lang="en-US" dirty="0"/>
              <a:t>– OpenChain AI Study Group (North America / Europe) @ 16:00 UTC</a:t>
            </a:r>
          </a:p>
          <a:p>
            <a:pPr marL="114300" indent="0">
              <a:buNone/>
            </a:pPr>
            <a:endParaRPr lang="en-US" dirty="0"/>
          </a:p>
          <a:p>
            <a:pPr marL="114300" indent="0">
              <a:buNone/>
            </a:pPr>
            <a:r>
              <a:rPr lang="en-US" b="1" dirty="0"/>
              <a:t>Wednesday 21st February:</a:t>
            </a:r>
          </a:p>
          <a:p>
            <a:pPr marL="114300" indent="0">
              <a:buNone/>
            </a:pPr>
            <a:endParaRPr lang="en-US" dirty="0"/>
          </a:p>
          <a:p>
            <a:pPr marL="114300" indent="0">
              <a:buNone/>
            </a:pPr>
            <a:r>
              <a:rPr lang="en-US" dirty="0"/>
              <a:t>– OpenChain Webinar #71 – FOSS License Management: meta-</a:t>
            </a:r>
            <a:r>
              <a:rPr lang="en-US" dirty="0" err="1"/>
              <a:t>osselot</a:t>
            </a:r>
            <a:r>
              <a:rPr lang="en-US" dirty="0"/>
              <a:t> project for integrating </a:t>
            </a:r>
            <a:r>
              <a:rPr lang="en-US" dirty="0" err="1"/>
              <a:t>OSSelot</a:t>
            </a:r>
            <a:r>
              <a:rPr lang="en-US" dirty="0"/>
              <a:t>-Data in </a:t>
            </a:r>
            <a:r>
              <a:rPr lang="en-US" dirty="0" err="1"/>
              <a:t>OpenEmbedded</a:t>
            </a:r>
            <a:r>
              <a:rPr lang="en-US" dirty="0"/>
              <a:t> @ 09:00 UTC</a:t>
            </a:r>
          </a:p>
          <a:p>
            <a:pPr marL="114300" indent="0">
              <a:buNone/>
            </a:pPr>
            <a:endParaRPr lang="en-US" dirty="0"/>
          </a:p>
          <a:p>
            <a:pPr marL="114300" indent="0">
              <a:buNone/>
            </a:pPr>
            <a:r>
              <a:rPr lang="en-US" dirty="0"/>
              <a:t>– OpenChain Automation Work Group Meeting (European Afternoon) @ 16:00 UTC</a:t>
            </a:r>
          </a:p>
          <a:p>
            <a:pPr marL="114300" indent="0">
              <a:buNone/>
            </a:pPr>
            <a:endParaRPr lang="en-US" dirty="0"/>
          </a:p>
          <a:p>
            <a:pPr marL="114300" indent="0">
              <a:buNone/>
            </a:pPr>
            <a:r>
              <a:rPr lang="en-US" b="1" dirty="0"/>
              <a:t>Thursday 22nd February:</a:t>
            </a:r>
          </a:p>
          <a:p>
            <a:pPr marL="114300" indent="0">
              <a:buNone/>
            </a:pPr>
            <a:endParaRPr lang="en-US" dirty="0"/>
          </a:p>
          <a:p>
            <a:pPr marL="114300" indent="0">
              <a:buNone/>
            </a:pPr>
            <a:r>
              <a:rPr lang="en-US" dirty="0"/>
              <a:t>– OpenChain Webinar #60 – SPDX 3.1 – Services Profile Overview @ 01:00 UTC</a:t>
            </a:r>
          </a:p>
          <a:p>
            <a:pPr marL="114300" indent="0">
              <a:buNone/>
            </a:pPr>
            <a:endParaRPr lang="en-US" dirty="0"/>
          </a:p>
          <a:p>
            <a:pPr marL="114300" indent="0">
              <a:buNone/>
            </a:pPr>
            <a:r>
              <a:rPr lang="en-US" dirty="0"/>
              <a:t>– OpenChain Education Work Group Meeting @ 17:00 UTC</a:t>
            </a:r>
          </a:p>
          <a:p>
            <a:pPr marL="114300" indent="0">
              <a:buNone/>
            </a:pPr>
            <a:endParaRPr lang="en-US" dirty="0"/>
          </a:p>
          <a:p>
            <a:pPr marL="114300" indent="0">
              <a:buNone/>
            </a:pPr>
            <a:r>
              <a:rPr lang="en-US" b="0" i="0" dirty="0">
                <a:solidFill>
                  <a:srgbClr val="252525"/>
                </a:solidFill>
                <a:effectLst/>
                <a:latin typeface="Roboto" panose="02000000000000000000" pitchFamily="2" charset="0"/>
              </a:rPr>
              <a:t>You can check out all our international meetings and get instructions on adding our calendar to your client here: </a:t>
            </a:r>
            <a:r>
              <a:rPr lang="en-US" b="0" i="0" u="none" strike="noStrike" dirty="0">
                <a:solidFill>
                  <a:srgbClr val="00AEBC"/>
                </a:solidFill>
                <a:effectLst/>
                <a:latin typeface="Roboto" panose="02000000000000000000" pitchFamily="2" charset="0"/>
                <a:hlinkClick r:id="rId3"/>
              </a:rPr>
              <a:t>https://www.openchainproject.org/participate</a:t>
            </a:r>
            <a:endParaRPr lang="en-US" dirty="0"/>
          </a:p>
        </p:txBody>
      </p:sp>
    </p:spTree>
    <p:extLst>
      <p:ext uri="{BB962C8B-B14F-4D97-AF65-F5344CB8AC3E}">
        <p14:creationId xmlns:p14="http://schemas.microsoft.com/office/powerpoint/2010/main" val="3277991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DFDE6-9713-01B7-CDA1-936C87EE699E}"/>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4F87F40C-BD4B-F05B-9B4A-B03CAE791F77}"/>
              </a:ext>
            </a:extLst>
          </p:cNvPr>
          <p:cNvSpPr>
            <a:spLocks noGrp="1"/>
          </p:cNvSpPr>
          <p:nvPr>
            <p:ph type="body" idx="1"/>
          </p:nvPr>
        </p:nvSpPr>
        <p:spPr/>
        <p:txBody>
          <a:bodyPr>
            <a:normAutofit/>
          </a:bodyPr>
          <a:lstStyle/>
          <a:p>
            <a:pPr marL="114300" indent="0">
              <a:buNone/>
            </a:pPr>
            <a:r>
              <a:rPr lang="en-US" dirty="0"/>
              <a:t>The last meeting was focused on scope, recording here:</a:t>
            </a:r>
            <a:br>
              <a:rPr lang="en-US" dirty="0"/>
            </a:br>
            <a:r>
              <a:rPr lang="en-US" dirty="0">
                <a:hlinkClick r:id="rId2"/>
              </a:rPr>
              <a:t>https://www.openchainproject.org/news/2024/02/07/openchain-ai-study-group-north-america-europe-2024-02-06-recording</a:t>
            </a:r>
            <a:r>
              <a:rPr lang="en-US" dirty="0"/>
              <a:t> </a:t>
            </a:r>
          </a:p>
          <a:p>
            <a:pPr marL="114300" indent="0">
              <a:buNone/>
            </a:pPr>
            <a:endParaRPr lang="en-US" dirty="0"/>
          </a:p>
          <a:p>
            <a:pPr marL="114300" indent="0">
              <a:buNone/>
            </a:pPr>
            <a:r>
              <a:rPr lang="en-US" dirty="0"/>
              <a:t>Next meeting scheduled for Tuesday 20th February:</a:t>
            </a:r>
          </a:p>
          <a:p>
            <a:pPr marL="114300" indent="0">
              <a:buNone/>
            </a:pPr>
            <a:r>
              <a:rPr lang="en-US" dirty="0"/>
              <a:t>– OpenChain AI Study Group (North America / Europe) @ 16:00 UTC</a:t>
            </a:r>
          </a:p>
          <a:p>
            <a:pPr marL="114300" indent="0">
              <a:buNone/>
            </a:pPr>
            <a:r>
              <a:rPr lang="en-US" dirty="0"/>
              <a:t>Dial-in: </a:t>
            </a:r>
            <a:r>
              <a:rPr lang="en-US" dirty="0">
                <a:hlinkClick r:id="rId3"/>
              </a:rPr>
              <a:t>https://www.openchainproject.org/participate</a:t>
            </a:r>
            <a:r>
              <a:rPr lang="en-US" dirty="0"/>
              <a:t> </a:t>
            </a:r>
          </a:p>
          <a:p>
            <a:pPr marL="114300" indent="0">
              <a:buNone/>
            </a:pPr>
            <a:endParaRPr lang="en-US" dirty="0"/>
          </a:p>
          <a:p>
            <a:pPr marL="114300" indent="0">
              <a:buNone/>
            </a:pPr>
            <a:r>
              <a:rPr lang="en-US" dirty="0"/>
              <a:t>Mailing list: </a:t>
            </a:r>
            <a:br>
              <a:rPr lang="en-US" dirty="0"/>
            </a:br>
            <a:r>
              <a:rPr lang="en-US" b="0" i="0" u="none" strike="noStrike" dirty="0">
                <a:solidFill>
                  <a:srgbClr val="00AEBC"/>
                </a:solidFill>
                <a:effectLst/>
                <a:latin typeface="Roboto" panose="02000000000000000000" pitchFamily="2" charset="0"/>
                <a:hlinkClick r:id="rId4"/>
              </a:rPr>
              <a:t>https://lists.openchainproject.org/g/ai</a:t>
            </a:r>
            <a:endParaRPr lang="en-US" dirty="0"/>
          </a:p>
        </p:txBody>
      </p:sp>
      <p:sp>
        <p:nvSpPr>
          <p:cNvPr id="6" name="Title 1">
            <a:extLst>
              <a:ext uri="{FF2B5EF4-FFF2-40B4-BE49-F238E27FC236}">
                <a16:creationId xmlns:a16="http://schemas.microsoft.com/office/drawing/2014/main" id="{DD1BC9C6-9D36-FA9E-C292-889B688774BE}"/>
              </a:ext>
            </a:extLst>
          </p:cNvPr>
          <p:cNvSpPr txBox="1">
            <a:spLocks/>
          </p:cNvSpPr>
          <p:nvPr/>
        </p:nvSpPr>
        <p:spPr>
          <a:xfrm>
            <a:off x="436668" y="307268"/>
            <a:ext cx="8520600" cy="6078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Light"/>
              <a:buNone/>
              <a:defRPr sz="30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lang="en-US" dirty="0"/>
              <a:t>AI Study Group - Update</a:t>
            </a:r>
          </a:p>
        </p:txBody>
      </p:sp>
    </p:spTree>
    <p:extLst>
      <p:ext uri="{BB962C8B-B14F-4D97-AF65-F5344CB8AC3E}">
        <p14:creationId xmlns:p14="http://schemas.microsoft.com/office/powerpoint/2010/main" val="3758769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DFDE6-9713-01B7-CDA1-936C87EE699E}"/>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4F87F40C-BD4B-F05B-9B4A-B03CAE791F77}"/>
              </a:ext>
            </a:extLst>
          </p:cNvPr>
          <p:cNvSpPr>
            <a:spLocks noGrp="1"/>
          </p:cNvSpPr>
          <p:nvPr>
            <p:ph type="body" idx="1"/>
          </p:nvPr>
        </p:nvSpPr>
        <p:spPr/>
        <p:txBody>
          <a:bodyPr>
            <a:normAutofit/>
          </a:bodyPr>
          <a:lstStyle/>
          <a:p>
            <a:pPr marL="114300" indent="0">
              <a:buNone/>
            </a:pPr>
            <a:r>
              <a:rPr lang="en-US" dirty="0"/>
              <a:t>From Heather </a:t>
            </a:r>
            <a:r>
              <a:rPr lang="en-US" dirty="0" err="1"/>
              <a:t>Meeker’s</a:t>
            </a:r>
            <a:r>
              <a:rPr lang="en-US" dirty="0"/>
              <a:t> blog:</a:t>
            </a:r>
          </a:p>
          <a:p>
            <a:pPr marL="114300" indent="0">
              <a:buNone/>
            </a:pPr>
            <a:endParaRPr lang="en-US" dirty="0"/>
          </a:p>
          <a:p>
            <a:pPr marL="114300" indent="0">
              <a:buNone/>
            </a:pPr>
            <a:r>
              <a:rPr lang="en-US" dirty="0"/>
              <a:t>On February 14, 2024, the Court of Appeal of Paris issued an order stating that Orange, a major French telecom provider, had infringed the </a:t>
            </a:r>
            <a:r>
              <a:rPr lang="en-US" dirty="0" err="1"/>
              <a:t>copyight</a:t>
            </a:r>
            <a:r>
              <a:rPr lang="en-US" dirty="0"/>
              <a:t> of </a:t>
            </a:r>
            <a:r>
              <a:rPr lang="en-US" dirty="0" err="1"/>
              <a:t>Entr’Ouvert’s</a:t>
            </a:r>
            <a:r>
              <a:rPr lang="en-US" dirty="0"/>
              <a:t> Lasso software and violated the GPL, ordering Orange to pay €500,000 in compensatory damages and €150,000 for moral damages.</a:t>
            </a:r>
          </a:p>
          <a:p>
            <a:pPr marL="114300" indent="0">
              <a:buNone/>
            </a:pPr>
            <a:endParaRPr lang="en-US" dirty="0"/>
          </a:p>
          <a:p>
            <a:pPr marL="114300" indent="0">
              <a:buNone/>
            </a:pPr>
            <a:r>
              <a:rPr lang="en-US" dirty="0">
                <a:hlinkClick r:id="rId2"/>
              </a:rPr>
              <a:t>https://heathermeeker.com/2024/02/17/french-court-issues-damages-award-for-violation-of-gpl/amp/</a:t>
            </a:r>
            <a:r>
              <a:rPr lang="en-US" dirty="0"/>
              <a:t> </a:t>
            </a:r>
          </a:p>
        </p:txBody>
      </p:sp>
      <p:sp>
        <p:nvSpPr>
          <p:cNvPr id="6" name="Title 1">
            <a:extLst>
              <a:ext uri="{FF2B5EF4-FFF2-40B4-BE49-F238E27FC236}">
                <a16:creationId xmlns:a16="http://schemas.microsoft.com/office/drawing/2014/main" id="{DD1BC9C6-9D36-FA9E-C292-889B688774BE}"/>
              </a:ext>
            </a:extLst>
          </p:cNvPr>
          <p:cNvSpPr txBox="1">
            <a:spLocks/>
          </p:cNvSpPr>
          <p:nvPr/>
        </p:nvSpPr>
        <p:spPr>
          <a:xfrm>
            <a:off x="436668" y="307268"/>
            <a:ext cx="8364282" cy="607800"/>
          </a:xfrm>
          <a:prstGeom prst="rect">
            <a:avLst/>
          </a:prstGeom>
          <a:noFill/>
          <a:ln>
            <a:noFill/>
          </a:ln>
        </p:spPr>
        <p:txBody>
          <a:bodyPr spcFirstLastPara="1" wrap="square" lIns="91425" tIns="91425" rIns="91425" bIns="91425" anchor="t" anchorCtr="0">
            <a:normAutofit fontScale="975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Roboto Slab Light"/>
              <a:buNone/>
              <a:defRPr sz="3000" b="0" i="0" u="none" strike="noStrike" cap="none">
                <a:solidFill>
                  <a:schemeClr val="dk1"/>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r>
              <a:rPr lang="en-US" sz="2400" dirty="0"/>
              <a:t>French Court: €650,000 Damages for GPL Violation</a:t>
            </a:r>
          </a:p>
        </p:txBody>
      </p:sp>
    </p:spTree>
    <p:extLst>
      <p:ext uri="{BB962C8B-B14F-4D97-AF65-F5344CB8AC3E}">
        <p14:creationId xmlns:p14="http://schemas.microsoft.com/office/powerpoint/2010/main" val="120736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fontScale="90000"/>
          </a:bodyPr>
          <a:lstStyle/>
          <a:p>
            <a:pPr marL="0" lvl="0" indent="0" algn="l" rtl="0">
              <a:spcBef>
                <a:spcPts val="0"/>
              </a:spcBef>
              <a:spcAft>
                <a:spcPts val="0"/>
              </a:spcAft>
              <a:buNone/>
            </a:pPr>
            <a:r>
              <a:rPr lang="en-US" dirty="0"/>
              <a:t>Work on standards and core material</a:t>
            </a:r>
            <a:endParaRPr dirty="0"/>
          </a:p>
        </p:txBody>
      </p:sp>
    </p:spTree>
    <p:extLst>
      <p:ext uri="{BB962C8B-B14F-4D97-AF65-F5344CB8AC3E}">
        <p14:creationId xmlns:p14="http://schemas.microsoft.com/office/powerpoint/2010/main" val="1544146769"/>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798</Words>
  <Application>Microsoft Macintosh PowerPoint</Application>
  <PresentationFormat>On-screen Show (16:9)</PresentationFormat>
  <Paragraphs>88</Paragraphs>
  <Slides>17</Slides>
  <Notes>15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Open Sans Medium</vt:lpstr>
      <vt:lpstr>Roboto</vt:lpstr>
      <vt:lpstr>Roboto Slab Light</vt:lpstr>
      <vt:lpstr>Linux Foundation EU Theme 2023</vt:lpstr>
      <vt:lpstr>OpenChain Monthly Meeting</vt:lpstr>
      <vt:lpstr>Anti-Trust Policy Notice</vt:lpstr>
      <vt:lpstr>Regular Agenda</vt:lpstr>
      <vt:lpstr>News</vt:lpstr>
      <vt:lpstr>OpenChain Elections - Status</vt:lpstr>
      <vt:lpstr>Project Meetings This Week (all times UTC)</vt:lpstr>
      <vt:lpstr>PowerPoint Presentation</vt:lpstr>
      <vt:lpstr>PowerPoint Presentation</vt:lpstr>
      <vt:lpstr>Work on standards and core material</vt:lpstr>
      <vt:lpstr>The ISO Standards – Open Issues</vt:lpstr>
      <vt:lpstr>Licensing – Picked Open Issues</vt:lpstr>
      <vt:lpstr>Security – Picked Open Issues</vt:lpstr>
      <vt:lpstr>Work on reference and supporting material</vt:lpstr>
      <vt:lpstr>OpenChain Education Work Group</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22</cp:revision>
  <dcterms:modified xsi:type="dcterms:W3CDTF">2024-02-19T23:26:32Z</dcterms:modified>
</cp:coreProperties>
</file>