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0"/>
  </p:notesMasterIdLst>
  <p:sldIdLst>
    <p:sldId id="257" r:id="rId2"/>
    <p:sldId id="269" r:id="rId3"/>
    <p:sldId id="270" r:id="rId4"/>
    <p:sldId id="271" r:id="rId5"/>
    <p:sldId id="635" r:id="rId6"/>
    <p:sldId id="636" r:id="rId7"/>
    <p:sldId id="280" r:id="rId8"/>
    <p:sldId id="630" r:id="rId9"/>
    <p:sldId id="275" r:id="rId10"/>
    <p:sldId id="284" r:id="rId11"/>
    <p:sldId id="632" r:id="rId12"/>
    <p:sldId id="633" r:id="rId13"/>
    <p:sldId id="276" r:id="rId14"/>
    <p:sldId id="285" r:id="rId15"/>
    <p:sldId id="634" r:id="rId16"/>
    <p:sldId id="278" r:id="rId17"/>
    <p:sldId id="279" r:id="rId18"/>
    <p:sldId id="26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522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96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27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816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392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04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510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57"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56"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18"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github.com/OpenChain-Project/Security-Assurance-Specification/issues/16"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penChain-Project/Reference-Material/blob/master/Education-For-Suppliers/ISO-5230-2020-Supplier-Education-Leaflet/Official/MarkDown/en/supply-chain-education-leaflet-version-2.md"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lists.openchainproject.org/g/educati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penChain-Project/Reference-Material/issues/65" TargetMode="External"/><Relationship Id="rId7" Type="http://schemas.openxmlformats.org/officeDocument/2006/relationships/hyperlink" Target="https://github.com/OpenChain-Project/Reference-Material/issues/69"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github.com/OpenChain-Project/Reference-Material/issues/68" TargetMode="External"/><Relationship Id="rId5" Type="http://schemas.openxmlformats.org/officeDocument/2006/relationships/hyperlink" Target="https://github.com/OpenChain-Project/Reference-Material/issues/67" TargetMode="External"/><Relationship Id="rId4" Type="http://schemas.openxmlformats.org/officeDocument/2006/relationships/hyperlink" Target="https://github.com/OpenChain-Project/Reference-Material/issues/66"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openchainproject.org/participat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7947812" cy="189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Monthly</a:t>
            </a:r>
            <a:br>
              <a:rPr lang="en-US" dirty="0"/>
            </a:br>
            <a:r>
              <a:rPr lang="en-US" dirty="0"/>
              <a:t>North America / Europe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2024-03-05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All The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Security:</a:t>
            </a:r>
          </a:p>
          <a:p>
            <a:pPr marL="0" lvl="0" indent="0" algn="l" rtl="0">
              <a:spcBef>
                <a:spcPts val="0"/>
              </a:spcBef>
              <a:spcAft>
                <a:spcPts val="1200"/>
              </a:spcAft>
              <a:buNone/>
            </a:pPr>
            <a:r>
              <a:rPr lang="en-US" dirty="0">
                <a:hlinkClick r:id="rId3"/>
              </a:rPr>
              <a:t>https://github.com/OpenChain-Project/Security-Assurance-Specification/issues</a:t>
            </a: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Licensing: </a:t>
            </a:r>
          </a:p>
          <a:p>
            <a:pPr marL="0" lvl="0" indent="0" algn="l" rtl="0">
              <a:spcBef>
                <a:spcPts val="0"/>
              </a:spcBef>
              <a:spcAft>
                <a:spcPts val="1200"/>
              </a:spcAft>
              <a:buNone/>
            </a:pPr>
            <a:r>
              <a:rPr lang="en-US" dirty="0">
                <a:hlinkClick r:id="rId4"/>
              </a:rPr>
              <a:t>https://github.com/OpenChain-Project/License-Compliance-Specification/issues</a:t>
            </a:r>
            <a:r>
              <a:rPr lang="en-US" dirty="0"/>
              <a:t> </a:t>
            </a:r>
            <a:endParaRPr dirty="0"/>
          </a:p>
        </p:txBody>
      </p:sp>
      <p:sp>
        <p:nvSpPr>
          <p:cNvPr id="2" name="Google Shape;157;p25">
            <a:extLst>
              <a:ext uri="{FF2B5EF4-FFF2-40B4-BE49-F238E27FC236}">
                <a16:creationId xmlns:a16="http://schemas.microsoft.com/office/drawing/2014/main" id="{5705BD80-E341-CECC-9FA9-57264372BDCF}"/>
              </a:ext>
            </a:extLst>
          </p:cNvPr>
          <p:cNvSpPr txBox="1">
            <a:spLocks/>
          </p:cNvSpPr>
          <p:nvPr/>
        </p:nvSpPr>
        <p:spPr>
          <a:xfrm>
            <a:off x="343050" y="838225"/>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1800" dirty="0"/>
              <a:t>See Next Two Slides For Status And Next Steps</a:t>
            </a:r>
          </a:p>
        </p:txBody>
      </p:sp>
    </p:spTree>
    <p:extLst>
      <p:ext uri="{BB962C8B-B14F-4D97-AF65-F5344CB8AC3E}">
        <p14:creationId xmlns:p14="http://schemas.microsoft.com/office/powerpoint/2010/main" val="15496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Last Time: We Closed These Issues In Licensing:</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Content of '2.2 Effectively Resourced’</a:t>
            </a:r>
          </a:p>
          <a:p>
            <a:pPr marL="0" lvl="0" indent="0" algn="l" rtl="0">
              <a:spcBef>
                <a:spcPts val="0"/>
              </a:spcBef>
              <a:spcAft>
                <a:spcPts val="1200"/>
              </a:spcAft>
              <a:buNone/>
            </a:pPr>
            <a:r>
              <a:rPr lang="en-US" dirty="0">
                <a:hlinkClick r:id="rId3"/>
              </a:rPr>
              <a:t>https://github.com/OpenChain-Project/License-Compliance-Specification/issues/57</a:t>
            </a:r>
            <a:r>
              <a:rPr lang="en-US" dirty="0"/>
              <a:t>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Content and Sorting of '1.0 Program Foundation’</a:t>
            </a:r>
          </a:p>
          <a:p>
            <a:pPr marL="0" lvl="0" indent="0" algn="l" rtl="0">
              <a:spcBef>
                <a:spcPts val="0"/>
              </a:spcBef>
              <a:spcAft>
                <a:spcPts val="1200"/>
              </a:spcAft>
              <a:buNone/>
            </a:pPr>
            <a:r>
              <a:rPr lang="en-US" dirty="0">
                <a:hlinkClick r:id="rId4"/>
              </a:rPr>
              <a:t>https://github.com/OpenChain-Project/License-Compliance-Specification/issues/56</a:t>
            </a:r>
            <a:r>
              <a:rPr lang="en-US" dirty="0"/>
              <a:t> </a:t>
            </a:r>
          </a:p>
        </p:txBody>
      </p:sp>
    </p:spTree>
    <p:extLst>
      <p:ext uri="{BB962C8B-B14F-4D97-AF65-F5344CB8AC3E}">
        <p14:creationId xmlns:p14="http://schemas.microsoft.com/office/powerpoint/2010/main" val="3438053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Today: We Will Look At These Issues In Security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[Improvement] ZA/NM05 - Proposed rewording for 3.1.5</a:t>
            </a:r>
          </a:p>
          <a:p>
            <a:pPr marL="0" lvl="0" indent="0" algn="l" rtl="0">
              <a:spcBef>
                <a:spcPts val="0"/>
              </a:spcBef>
              <a:spcAft>
                <a:spcPts val="1200"/>
              </a:spcAft>
              <a:buNone/>
            </a:pPr>
            <a:r>
              <a:rPr lang="en-US" dirty="0">
                <a:hlinkClick r:id="rId3"/>
              </a:rPr>
              <a:t>https://github.com/OpenChain-Project/Security-Assurance-Specification/issues/18</a:t>
            </a: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[Improvement] SMK20 - Customer agreement ask may be too much</a:t>
            </a:r>
          </a:p>
          <a:p>
            <a:pPr marL="0" lvl="0" indent="0" algn="l" rtl="0">
              <a:spcBef>
                <a:spcPts val="0"/>
              </a:spcBef>
              <a:spcAft>
                <a:spcPts val="1200"/>
              </a:spcAft>
              <a:buNone/>
            </a:pPr>
            <a:r>
              <a:rPr lang="en-US" dirty="0">
                <a:hlinkClick r:id="rId4"/>
              </a:rPr>
              <a:t>https://github.com/OpenChain-Project/Security-Assurance-Specification/issues/16</a:t>
            </a:r>
            <a:r>
              <a:rPr lang="en-US" dirty="0"/>
              <a:t> </a:t>
            </a:r>
            <a:endParaRPr lang="en-JP" dirty="0"/>
          </a:p>
        </p:txBody>
      </p:sp>
    </p:spTree>
    <p:extLst>
      <p:ext uri="{BB962C8B-B14F-4D97-AF65-F5344CB8AC3E}">
        <p14:creationId xmlns:p14="http://schemas.microsoft.com/office/powerpoint/2010/main" val="345425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Education Work Group - Overview</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We have been working on the Supplier Education Leaflet:</a:t>
            </a:r>
          </a:p>
          <a:p>
            <a:pPr marL="0" lvl="0" indent="0" algn="l" rtl="0">
              <a:spcBef>
                <a:spcPts val="0"/>
              </a:spcBef>
              <a:spcAft>
                <a:spcPts val="1200"/>
              </a:spcAft>
              <a:buNone/>
            </a:pPr>
            <a:r>
              <a:rPr lang="en-US" dirty="0">
                <a:hlinkClick r:id="rId3"/>
              </a:rPr>
              <a:t>https://github.com/OpenChain-Project/Reference-Material/blob/master/Education-For-Suppliers/ISO-5230-2020-Supplier-Education-Leaflet/Official/MarkDown/en/supply-chain-education-leaflet-version-2.md</a:t>
            </a:r>
            <a:r>
              <a:rPr lang="en-US" dirty="0"/>
              <a:t>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All topics also discussed on our dedicated education mailing list: </a:t>
            </a:r>
            <a:r>
              <a:rPr lang="en-US" dirty="0">
                <a:hlinkClick r:id="rId4"/>
              </a:rPr>
              <a:t>https://lists.openchainproject.org/g/education</a:t>
            </a:r>
            <a:r>
              <a:rPr lang="en-US" dirty="0"/>
              <a:t> </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162429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Education Work Group - Details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US" dirty="0"/>
              <a:t>Issues Recently Closed:</a:t>
            </a:r>
          </a:p>
          <a:p>
            <a:pPr marL="0" lvl="0" indent="0" algn="l" rtl="0">
              <a:spcBef>
                <a:spcPts val="0"/>
              </a:spcBef>
              <a:spcAft>
                <a:spcPts val="1200"/>
              </a:spcAft>
              <a:buNone/>
            </a:pPr>
            <a:r>
              <a:rPr lang="en-US" dirty="0"/>
              <a:t>[Improvement] Supplier Leaflet: Steve - This seems very long, overall. I think there's scope for something much shorter and punchier</a:t>
            </a:r>
            <a:br>
              <a:rPr lang="en-US" dirty="0"/>
            </a:br>
            <a:r>
              <a:rPr lang="en-US" dirty="0">
                <a:hlinkClick r:id="rId3"/>
              </a:rPr>
              <a:t>https://github.com/OpenChain-Project/Reference-Material/issues/65</a:t>
            </a:r>
            <a:r>
              <a:rPr lang="en-US" dirty="0"/>
              <a:t> </a:t>
            </a:r>
          </a:p>
          <a:p>
            <a:pPr marL="0" lvl="0" indent="0" algn="l" rtl="0">
              <a:spcBef>
                <a:spcPts val="0"/>
              </a:spcBef>
              <a:spcAft>
                <a:spcPts val="1200"/>
              </a:spcAft>
              <a:buNone/>
            </a:pPr>
            <a:r>
              <a:rPr lang="en-US" dirty="0"/>
              <a:t>[Improvement] Supplier Leaflet: Steve - Should there be a comment about the Biden White House Executive Order, the CRA, demands from regulated industries, </a:t>
            </a:r>
            <a:r>
              <a:rPr lang="en-US" dirty="0" err="1"/>
              <a:t>etc</a:t>
            </a:r>
            <a:r>
              <a:rPr lang="en-US" dirty="0"/>
              <a:t>?</a:t>
            </a:r>
            <a:br>
              <a:rPr lang="en-US" dirty="0"/>
            </a:br>
            <a:r>
              <a:rPr lang="en-US" dirty="0">
                <a:hlinkClick r:id="rId4"/>
              </a:rPr>
              <a:t>https://github.com/OpenChain-Project/Reference-Material/issues/66</a:t>
            </a:r>
            <a:r>
              <a:rPr lang="en-US" dirty="0"/>
              <a:t> </a:t>
            </a:r>
          </a:p>
          <a:p>
            <a:pPr marL="0" lvl="0" indent="0" algn="l" rtl="0">
              <a:spcBef>
                <a:spcPts val="0"/>
              </a:spcBef>
              <a:spcAft>
                <a:spcPts val="1200"/>
              </a:spcAft>
              <a:buNone/>
            </a:pPr>
            <a:r>
              <a:rPr lang="en-US" dirty="0"/>
              <a:t>[Improvement] Supplier Leaflet: Steve - Potential Improvement under "Typical Open Source Licenses”</a:t>
            </a:r>
            <a:br>
              <a:rPr lang="en-US" dirty="0"/>
            </a:br>
            <a:r>
              <a:rPr lang="en-US" dirty="0">
                <a:hlinkClick r:id="rId5"/>
              </a:rPr>
              <a:t>https://github.com/OpenChain-Project/Reference-Material/issues/67</a:t>
            </a:r>
            <a:r>
              <a:rPr lang="en-US" dirty="0"/>
              <a:t> </a:t>
            </a:r>
          </a:p>
          <a:p>
            <a:pPr marL="0" lvl="0" indent="0" algn="l" rtl="0">
              <a:spcBef>
                <a:spcPts val="0"/>
              </a:spcBef>
              <a:spcAft>
                <a:spcPts val="1200"/>
              </a:spcAft>
              <a:buNone/>
            </a:pPr>
            <a:r>
              <a:rPr lang="en-US" dirty="0"/>
              <a:t>[Improvement] Supplier Leaflet: Steve - When we're discussion the info that needs to be provided, should we just refer to NTIA minimum requirements?</a:t>
            </a:r>
            <a:br>
              <a:rPr lang="en-US" dirty="0"/>
            </a:br>
            <a:r>
              <a:rPr lang="en-US" dirty="0">
                <a:hlinkClick r:id="rId6"/>
              </a:rPr>
              <a:t>https://github.com/OpenChain-Project/Reference-Material/issues/68</a:t>
            </a:r>
            <a:r>
              <a:rPr lang="en-US" dirty="0"/>
              <a:t> </a:t>
            </a:r>
          </a:p>
          <a:p>
            <a:pPr marL="0" lvl="0" indent="0" algn="l" rtl="0">
              <a:spcBef>
                <a:spcPts val="0"/>
              </a:spcBef>
              <a:spcAft>
                <a:spcPts val="1200"/>
              </a:spcAft>
              <a:buNone/>
            </a:pPr>
            <a:r>
              <a:rPr lang="en-US" dirty="0"/>
              <a:t>[Improvement] Supplier Leaflet: Steve - Not sure whether the reciprocal licenses section should say that it means people can share the modifications, or gain access to the modifications. Or both.</a:t>
            </a:r>
            <a:br>
              <a:rPr lang="en-US" dirty="0"/>
            </a:br>
            <a:r>
              <a:rPr lang="en-US" dirty="0">
                <a:hlinkClick r:id="rId7"/>
              </a:rPr>
              <a:t>https://github.com/OpenChain-Project/Reference-Material/issues/69</a:t>
            </a:r>
            <a:r>
              <a:rPr lang="en-US" dirty="0"/>
              <a:t> </a:t>
            </a:r>
          </a:p>
        </p:txBody>
      </p:sp>
    </p:spTree>
    <p:extLst>
      <p:ext uri="{BB962C8B-B14F-4D97-AF65-F5344CB8AC3E}">
        <p14:creationId xmlns:p14="http://schemas.microsoft.com/office/powerpoint/2010/main" val="3924202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Headline News - </a:t>
            </a:r>
            <a:r>
              <a:rPr lang="en-US" dirty="0" err="1"/>
              <a:t>BlackBerrry</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1249380" y="2965748"/>
            <a:ext cx="6772457" cy="1369885"/>
          </a:xfrm>
        </p:spPr>
        <p:txBody>
          <a:bodyPr/>
          <a:lstStyle/>
          <a:p>
            <a:pPr marL="114300" indent="0" algn="ctr">
              <a:buNone/>
            </a:pPr>
            <a:r>
              <a:rPr lang="en-US" dirty="0"/>
              <a:t>BlackBerry, an early adopter of ISO/IEC 5230:2020 and OpenChain Security Assurance Specification 1.1 (later ISO/IEC 18974:2023), has completed regular recertification for both standards. </a:t>
            </a:r>
          </a:p>
        </p:txBody>
      </p:sp>
      <p:pic>
        <p:nvPicPr>
          <p:cNvPr id="4" name="Picture 3" descr="A black text on a white background&#10;&#10;Description automatically generated">
            <a:extLst>
              <a:ext uri="{FF2B5EF4-FFF2-40B4-BE49-F238E27FC236}">
                <a16:creationId xmlns:a16="http://schemas.microsoft.com/office/drawing/2014/main" id="{41DC2A3A-ECF8-43FB-A8F1-617E19BC00E8}"/>
              </a:ext>
            </a:extLst>
          </p:cNvPr>
          <p:cNvPicPr>
            <a:picLocks noChangeAspect="1"/>
          </p:cNvPicPr>
          <p:nvPr/>
        </p:nvPicPr>
        <p:blipFill>
          <a:blip r:embed="rId3"/>
          <a:stretch>
            <a:fillRect/>
          </a:stretch>
        </p:blipFill>
        <p:spPr>
          <a:xfrm>
            <a:off x="1157908" y="1526127"/>
            <a:ext cx="6637352" cy="1169833"/>
          </a:xfrm>
          <a:prstGeom prst="rect">
            <a:avLst/>
          </a:prstGeom>
        </p:spPr>
      </p:pic>
    </p:spTree>
    <p:extLst>
      <p:ext uri="{BB962C8B-B14F-4D97-AF65-F5344CB8AC3E}">
        <p14:creationId xmlns:p14="http://schemas.microsoft.com/office/powerpoint/2010/main" val="313144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Headline News - Circle</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1122161" y="3292669"/>
            <a:ext cx="6899678" cy="1440831"/>
          </a:xfrm>
        </p:spPr>
        <p:txBody>
          <a:bodyPr/>
          <a:lstStyle/>
          <a:p>
            <a:pPr marL="114300" indent="0" algn="ctr">
              <a:buNone/>
            </a:pPr>
            <a:r>
              <a:rPr lang="en-US" dirty="0"/>
              <a:t>Circle, a leading global financial technology firm and the issuer of USDC, the world’s largest, regulated U.S. dollar-backed </a:t>
            </a:r>
            <a:r>
              <a:rPr lang="en-US" dirty="0" err="1"/>
              <a:t>stablecoin</a:t>
            </a:r>
            <a:r>
              <a:rPr lang="en-US" dirty="0"/>
              <a:t>, has announced an OpenChain ISO/IEC 5230 conformant program. </a:t>
            </a:r>
          </a:p>
        </p:txBody>
      </p:sp>
      <p:pic>
        <p:nvPicPr>
          <p:cNvPr id="4" name="Graphic 3">
            <a:extLst>
              <a:ext uri="{FF2B5EF4-FFF2-40B4-BE49-F238E27FC236}">
                <a16:creationId xmlns:a16="http://schemas.microsoft.com/office/drawing/2014/main" id="{49798879-A3D7-EDEB-DE9A-5B4CC7A0A2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3130" y="1092747"/>
            <a:ext cx="4177740" cy="2124974"/>
          </a:xfrm>
          <a:prstGeom prst="rect">
            <a:avLst/>
          </a:prstGeom>
        </p:spPr>
      </p:pic>
    </p:spTree>
    <p:extLst>
      <p:ext uri="{BB962C8B-B14F-4D97-AF65-F5344CB8AC3E}">
        <p14:creationId xmlns:p14="http://schemas.microsoft.com/office/powerpoint/2010/main" val="336113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Elections - Status</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lnSpcReduction="10000"/>
          </a:bodyPr>
          <a:lstStyle/>
          <a:p>
            <a:pPr marL="114300" indent="0">
              <a:buNone/>
            </a:pPr>
            <a:r>
              <a:rPr lang="en-US" b="1" dirty="0"/>
              <a:t>Elections Completed in January:</a:t>
            </a:r>
          </a:p>
          <a:p>
            <a:pPr marL="114300" indent="0">
              <a:buNone/>
            </a:pPr>
            <a:endParaRPr lang="en-US" dirty="0"/>
          </a:p>
          <a:p>
            <a:r>
              <a:rPr lang="en-US" dirty="0"/>
              <a:t>Specification Work Group Proposed Chair for 2024:</a:t>
            </a:r>
          </a:p>
          <a:p>
            <a:pPr lvl="1"/>
            <a:r>
              <a:rPr lang="en-US" dirty="0"/>
              <a:t>Chris Wood, Lockheed Martin</a:t>
            </a:r>
          </a:p>
          <a:p>
            <a:r>
              <a:rPr lang="en-US" dirty="0"/>
              <a:t>Education Work Group Proposed Chair for 2024 :</a:t>
            </a:r>
          </a:p>
          <a:p>
            <a:pPr lvl="1"/>
            <a:r>
              <a:rPr lang="en-US" dirty="0"/>
              <a:t>Andrew Katz, </a:t>
            </a:r>
            <a:r>
              <a:rPr lang="en-US" dirty="0" err="1"/>
              <a:t>Orcro</a:t>
            </a:r>
            <a:endParaRPr lang="en-US" dirty="0"/>
          </a:p>
          <a:p>
            <a:pPr marL="139700" indent="0">
              <a:buNone/>
            </a:pPr>
            <a:endParaRPr lang="en-US" dirty="0"/>
          </a:p>
          <a:p>
            <a:pPr marL="139700" indent="0">
              <a:buNone/>
            </a:pPr>
            <a:r>
              <a:rPr lang="en-US" b="1" dirty="0"/>
              <a:t>Elections Completed in February / March:</a:t>
            </a:r>
          </a:p>
          <a:p>
            <a:pPr marL="139700" indent="0">
              <a:buNone/>
            </a:pPr>
            <a:endParaRPr lang="en-US" dirty="0"/>
          </a:p>
          <a:p>
            <a:pPr marL="425450" indent="-285750"/>
            <a:r>
              <a:rPr lang="en-US" dirty="0"/>
              <a:t>Telco Work Group Proposed Chair for 2024:</a:t>
            </a:r>
          </a:p>
          <a:p>
            <a:pPr marL="882650" lvl="1" indent="-285750"/>
            <a:r>
              <a:rPr lang="en-US" dirty="0"/>
              <a:t>Marc-Etienne </a:t>
            </a:r>
            <a:r>
              <a:rPr lang="en-US" dirty="0" err="1"/>
              <a:t>Vargenau</a:t>
            </a:r>
            <a:r>
              <a:rPr lang="en-US" dirty="0"/>
              <a:t>, Nokia</a:t>
            </a:r>
          </a:p>
        </p:txBody>
      </p:sp>
    </p:spTree>
    <p:extLst>
      <p:ext uri="{BB962C8B-B14F-4D97-AF65-F5344CB8AC3E}">
        <p14:creationId xmlns:p14="http://schemas.microsoft.com/office/powerpoint/2010/main" val="419160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Project Meetings This Week (all times UTC)</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55000" lnSpcReduction="20000"/>
          </a:bodyPr>
          <a:lstStyle/>
          <a:p>
            <a:pPr marL="114300" indent="0">
              <a:buNone/>
            </a:pPr>
            <a:r>
              <a:rPr lang="en-US" b="1" dirty="0"/>
              <a:t>Tuesday 5</a:t>
            </a:r>
            <a:r>
              <a:rPr lang="en-US" b="1" baseline="30000" dirty="0"/>
              <a:t>th</a:t>
            </a:r>
            <a:r>
              <a:rPr lang="en-US" b="1" dirty="0"/>
              <a:t> March:</a:t>
            </a:r>
          </a:p>
          <a:p>
            <a:pPr marL="114300" indent="0">
              <a:buNone/>
            </a:pPr>
            <a:endParaRPr lang="en-US" dirty="0"/>
          </a:p>
          <a:p>
            <a:pPr marL="114300" indent="0">
              <a:buNone/>
            </a:pPr>
            <a:r>
              <a:rPr lang="en-US" dirty="0"/>
              <a:t>– OpenChain Education Work Group Call @ 00:00 UTC</a:t>
            </a:r>
          </a:p>
          <a:p>
            <a:pPr marL="114300" indent="0">
              <a:buNone/>
            </a:pPr>
            <a:endParaRPr lang="en-US" dirty="0"/>
          </a:p>
          <a:p>
            <a:pPr marL="114300" indent="0">
              <a:buNone/>
            </a:pPr>
            <a:r>
              <a:rPr lang="en-US" dirty="0"/>
              <a:t>– OpenChain AI Study Group – Special Workshop @ 14:00 UTC</a:t>
            </a:r>
          </a:p>
          <a:p>
            <a:pPr marL="114300" indent="0">
              <a:buNone/>
            </a:pPr>
            <a:endParaRPr lang="en-US" dirty="0"/>
          </a:p>
          <a:p>
            <a:pPr marL="114300" indent="0">
              <a:buNone/>
            </a:pPr>
            <a:r>
              <a:rPr lang="en-US" dirty="0"/>
              <a:t>– OpenChain Monthly North America / Europe Call @ 16:00 UTC</a:t>
            </a:r>
          </a:p>
          <a:p>
            <a:pPr marL="114300" indent="0">
              <a:buNone/>
            </a:pPr>
            <a:endParaRPr lang="en-US" dirty="0"/>
          </a:p>
          <a:p>
            <a:pPr marL="114300" indent="0">
              <a:buNone/>
            </a:pPr>
            <a:r>
              <a:rPr lang="en-US" b="1" dirty="0"/>
              <a:t>Wednesday 6</a:t>
            </a:r>
            <a:r>
              <a:rPr lang="en-US" b="1" baseline="30000" dirty="0"/>
              <a:t>th</a:t>
            </a:r>
            <a:r>
              <a:rPr lang="en-US" b="1" dirty="0"/>
              <a:t> March:</a:t>
            </a:r>
          </a:p>
          <a:p>
            <a:pPr marL="114300" indent="0">
              <a:buNone/>
            </a:pPr>
            <a:endParaRPr lang="en-US" dirty="0"/>
          </a:p>
          <a:p>
            <a:pPr marL="114300" indent="0">
              <a:buNone/>
            </a:pPr>
            <a:r>
              <a:rPr lang="en-US" dirty="0"/>
              <a:t>– OpenChain Automation Work Group Meeting (European Morning) @ 08:00 UTC</a:t>
            </a:r>
          </a:p>
          <a:p>
            <a:pPr marL="114300" indent="0">
              <a:buNone/>
            </a:pPr>
            <a:endParaRPr lang="en-US" dirty="0"/>
          </a:p>
          <a:p>
            <a:pPr marL="114300" indent="0">
              <a:buNone/>
            </a:pPr>
            <a:r>
              <a:rPr lang="en-US" b="1" dirty="0"/>
              <a:t>Thursday 7</a:t>
            </a:r>
            <a:r>
              <a:rPr lang="en-US" b="1" baseline="30000" dirty="0"/>
              <a:t>th</a:t>
            </a:r>
            <a:r>
              <a:rPr lang="en-US" b="1" dirty="0"/>
              <a:t> March:</a:t>
            </a:r>
          </a:p>
          <a:p>
            <a:pPr marL="114300" indent="0">
              <a:buNone/>
            </a:pPr>
            <a:endParaRPr lang="en-US" dirty="0"/>
          </a:p>
          <a:p>
            <a:pPr marL="114300" indent="0">
              <a:buNone/>
            </a:pPr>
            <a:r>
              <a:rPr lang="en-US" dirty="0"/>
              <a:t>– OpenChain Telco Work Group Meeting (European Morning) @ 08:00 UTC</a:t>
            </a:r>
          </a:p>
          <a:p>
            <a:pPr marL="114300" indent="0">
              <a:buNone/>
            </a:pPr>
            <a:endParaRPr lang="en-US" dirty="0"/>
          </a:p>
          <a:p>
            <a:pPr marL="114300" indent="0">
              <a:buNone/>
            </a:pPr>
            <a:r>
              <a:rPr lang="en-US" dirty="0"/>
              <a:t>– OpenChain Telco Work Group Meeting (European Afternoon) @ 15:00 UTC</a:t>
            </a:r>
          </a:p>
          <a:p>
            <a:pPr marL="114300" indent="0">
              <a:buNone/>
            </a:pPr>
            <a:endParaRPr lang="en-US" dirty="0"/>
          </a:p>
          <a:p>
            <a:pPr marL="114300" indent="0">
              <a:buNone/>
            </a:pPr>
            <a:r>
              <a:rPr lang="en-US" b="0" i="0" dirty="0">
                <a:solidFill>
                  <a:srgbClr val="252525"/>
                </a:solidFill>
                <a:effectLst/>
                <a:latin typeface="Roboto" panose="02000000000000000000" pitchFamily="2" charset="0"/>
              </a:rPr>
              <a:t>You can check out all our international meetings and get instructions on adding our calendar to your client here: </a:t>
            </a:r>
            <a:r>
              <a:rPr lang="en-US" b="0" i="0" u="none" strike="noStrike" dirty="0">
                <a:solidFill>
                  <a:srgbClr val="00AEBC"/>
                </a:solidFill>
                <a:effectLst/>
                <a:latin typeface="Roboto" panose="02000000000000000000" pitchFamily="2" charset="0"/>
                <a:hlinkClick r:id="rId3"/>
              </a:rPr>
              <a:t>https://www.openchainproject.org/participate</a:t>
            </a:r>
            <a:endParaRPr lang="en-US" dirty="0"/>
          </a:p>
        </p:txBody>
      </p:sp>
    </p:spTree>
    <p:extLst>
      <p:ext uri="{BB962C8B-B14F-4D97-AF65-F5344CB8AC3E}">
        <p14:creationId xmlns:p14="http://schemas.microsoft.com/office/powerpoint/2010/main" val="327799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901</Words>
  <Application>Microsoft Macintosh PowerPoint</Application>
  <PresentationFormat>On-screen Show (16:9)</PresentationFormat>
  <Paragraphs>84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Open Sans Medium</vt:lpstr>
      <vt:lpstr>Roboto</vt:lpstr>
      <vt:lpstr>Roboto Slab Light</vt:lpstr>
      <vt:lpstr>Linux Foundation EU Theme 2023</vt:lpstr>
      <vt:lpstr>OpenChain Monthly North America / Europe Meeting</vt:lpstr>
      <vt:lpstr>Anti-Trust Policy Notice</vt:lpstr>
      <vt:lpstr>Regular Agenda</vt:lpstr>
      <vt:lpstr>News</vt:lpstr>
      <vt:lpstr>Headline News - BlackBerrry</vt:lpstr>
      <vt:lpstr>Headline News - Circle</vt:lpstr>
      <vt:lpstr>OpenChain Elections - Status</vt:lpstr>
      <vt:lpstr>Project Meetings This Week (all times UTC)</vt:lpstr>
      <vt:lpstr>Work on standards and core material</vt:lpstr>
      <vt:lpstr>The ISO Standards – All The Open Issues</vt:lpstr>
      <vt:lpstr>Last Time: We Closed These Issues In Licensing:</vt:lpstr>
      <vt:lpstr>Today: We Will Look At These Issues In Security</vt:lpstr>
      <vt:lpstr>Work on reference and supporting material</vt:lpstr>
      <vt:lpstr>OpenChain Education Work Group - Overview</vt:lpstr>
      <vt:lpstr>OpenChain Education Work Group - Details</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32</cp:revision>
  <dcterms:modified xsi:type="dcterms:W3CDTF">2024-03-04T08:10:50Z</dcterms:modified>
</cp:coreProperties>
</file>