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9"/>
  </p:notesMasterIdLst>
  <p:sldIdLst>
    <p:sldId id="257" r:id="rId2"/>
    <p:sldId id="269" r:id="rId3"/>
    <p:sldId id="270" r:id="rId4"/>
    <p:sldId id="271" r:id="rId5"/>
    <p:sldId id="630" r:id="rId6"/>
    <p:sldId id="640" r:id="rId7"/>
    <p:sldId id="641" r:id="rId8"/>
    <p:sldId id="275" r:id="rId9"/>
    <p:sldId id="638" r:id="rId10"/>
    <p:sldId id="284" r:id="rId11"/>
    <p:sldId id="642" r:id="rId12"/>
    <p:sldId id="276" r:id="rId13"/>
    <p:sldId id="639" r:id="rId14"/>
    <p:sldId id="285" r:id="rId15"/>
    <p:sldId id="278" r:id="rId16"/>
    <p:sldId id="279" r:id="rId17"/>
    <p:sldId id="26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27782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07984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29" TargetMode="External"/><Relationship Id="rId2" Type="http://schemas.openxmlformats.org/officeDocument/2006/relationships/hyperlink" Target="https://github.com/OpenChain-Project/Security-Assurance-Specification/issues/18" TargetMode="External"/><Relationship Id="rId1" Type="http://schemas.openxmlformats.org/officeDocument/2006/relationships/slideLayout" Target="../slideLayouts/slideLayout3.xml"/><Relationship Id="rId6" Type="http://schemas.openxmlformats.org/officeDocument/2006/relationships/hyperlink" Target="https://github.com/OpenChain-Project/Security-Assurance-Specification/issues/32" TargetMode="External"/><Relationship Id="rId5" Type="http://schemas.openxmlformats.org/officeDocument/2006/relationships/hyperlink" Target="https://github.com/OpenChain-Project/License-Compliance-Specification/issues/40" TargetMode="External"/><Relationship Id="rId4" Type="http://schemas.openxmlformats.org/officeDocument/2006/relationships/hyperlink" Target="https://github.com/OpenChain-Project/License-Compliance-Specification/issues/38"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openchainproject.org/news/2024/03/07/openchain-education-work-group-meeting-2024-03-05-full-recording"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OpenChain-Project/Reference-Material/blob/master/Education-For-Suppliers/ISO-5230-2020-Supplier-Education-Leaflet/Official/MarkDown/en/supply-chain-education-leaflet-version-2.md"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hyperlink" Target="https://lists.openchainproject.org/g/education"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wp-content/uploads/sites/15/2024/03/three-way-case-study-bb-ossc-2024-03-20.pdf" TargetMode="External"/><Relationship Id="rId2" Type="http://schemas.openxmlformats.org/officeDocument/2006/relationships/hyperlink" Target="https://www.openchainproject.org/featured/2024/03/22/openchain-openeuler-ecosystem-recordin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hyperlink" Target="https://www.openchainproject.org/featured/2024/03/22/openchain-openeuler-ecosystem-recording" TargetMode="Externa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Ud51lvxzr5Y"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github.com/OpenChain-Project/Security-Assurance-Specification/issues/16" TargetMode="External"/><Relationship Id="rId4" Type="http://schemas.openxmlformats.org/officeDocument/2006/relationships/hyperlink" Target="https://github.com/OpenChain-Project/Security-Assurance-Specification/issues/1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7947812"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a:t>
            </a:r>
            <a:br>
              <a:rPr lang="en-US" dirty="0"/>
            </a:br>
            <a:r>
              <a:rPr lang="en-US" dirty="0"/>
              <a:t>North America / Europe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2024-04-02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All The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lang="en-US" dirty="0"/>
          </a:p>
          <a:p>
            <a:pPr marL="285750" indent="-285750">
              <a:spcAft>
                <a:spcPts val="1200"/>
              </a:spcAft>
            </a:pPr>
            <a:r>
              <a:rPr lang="en-US" dirty="0"/>
              <a:t>Security:</a:t>
            </a:r>
            <a:br>
              <a:rPr lang="en-US" dirty="0"/>
            </a:br>
            <a:r>
              <a:rPr lang="en-US" dirty="0">
                <a:hlinkClick r:id="rId3"/>
              </a:rPr>
              <a:t>https://github.com/OpenChain-Project/Security-Assurance-Specification/issues</a:t>
            </a:r>
            <a:endParaRPr lang="en-US" dirty="0"/>
          </a:p>
          <a:p>
            <a:pPr marL="285750" indent="-285750">
              <a:spcAft>
                <a:spcPts val="1200"/>
              </a:spcAft>
            </a:pPr>
            <a:endParaRPr lang="en-US" dirty="0"/>
          </a:p>
          <a:p>
            <a:pPr marL="285750" indent="-285750">
              <a:spcAft>
                <a:spcPts val="1200"/>
              </a:spcAft>
            </a:pPr>
            <a:r>
              <a:rPr lang="en-US" dirty="0"/>
              <a:t>Licensing: </a:t>
            </a:r>
            <a:br>
              <a:rPr lang="en-US" dirty="0"/>
            </a:br>
            <a:r>
              <a:rPr lang="en-US" dirty="0">
                <a:hlinkClick r:id="rId4"/>
              </a:rPr>
              <a:t>https://github.com/OpenChain-Project/License-Compliance-Specification/issues</a:t>
            </a:r>
            <a:r>
              <a:rPr lang="en-US" dirty="0"/>
              <a:t> </a:t>
            </a:r>
            <a:endParaRPr dirty="0"/>
          </a:p>
        </p:txBody>
      </p:sp>
      <p:sp>
        <p:nvSpPr>
          <p:cNvPr id="2" name="Google Shape;157;p25">
            <a:extLst>
              <a:ext uri="{FF2B5EF4-FFF2-40B4-BE49-F238E27FC236}">
                <a16:creationId xmlns:a16="http://schemas.microsoft.com/office/drawing/2014/main" id="{5705BD80-E341-CECC-9FA9-57264372BDCF}"/>
              </a:ext>
            </a:extLst>
          </p:cNvPr>
          <p:cNvSpPr txBox="1">
            <a:spLocks/>
          </p:cNvSpPr>
          <p:nvPr/>
        </p:nvSpPr>
        <p:spPr>
          <a:xfrm>
            <a:off x="343050" y="838225"/>
            <a:ext cx="8520600"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1800" dirty="0"/>
              <a:t>See Next Slide For Status And Next Steps</a:t>
            </a:r>
          </a:p>
        </p:txBody>
      </p:sp>
    </p:spTree>
    <p:extLst>
      <p:ext uri="{BB962C8B-B14F-4D97-AF65-F5344CB8AC3E}">
        <p14:creationId xmlns:p14="http://schemas.microsoft.com/office/powerpoint/2010/main" val="15496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9B22C-279C-ACCF-30FA-1CBF978F81AF}"/>
              </a:ext>
            </a:extLst>
          </p:cNvPr>
          <p:cNvSpPr>
            <a:spLocks noGrp="1"/>
          </p:cNvSpPr>
          <p:nvPr>
            <p:ph type="title"/>
          </p:nvPr>
        </p:nvSpPr>
        <p:spPr/>
        <p:txBody>
          <a:bodyPr>
            <a:normAutofit fontScale="90000"/>
          </a:bodyPr>
          <a:lstStyle/>
          <a:p>
            <a:r>
              <a:rPr lang="en-US" dirty="0"/>
              <a:t>Items Scheduled For This Call</a:t>
            </a:r>
          </a:p>
        </p:txBody>
      </p:sp>
      <p:sp>
        <p:nvSpPr>
          <p:cNvPr id="3" name="Text Placeholder 2">
            <a:extLst>
              <a:ext uri="{FF2B5EF4-FFF2-40B4-BE49-F238E27FC236}">
                <a16:creationId xmlns:a16="http://schemas.microsoft.com/office/drawing/2014/main" id="{6087FC18-792F-82DB-D377-432C27844A5C}"/>
              </a:ext>
            </a:extLst>
          </p:cNvPr>
          <p:cNvSpPr>
            <a:spLocks noGrp="1"/>
          </p:cNvSpPr>
          <p:nvPr>
            <p:ph type="body" idx="1"/>
          </p:nvPr>
        </p:nvSpPr>
        <p:spPr/>
        <p:txBody>
          <a:bodyPr>
            <a:normAutofit fontScale="85000" lnSpcReduction="10000"/>
          </a:bodyPr>
          <a:lstStyle/>
          <a:p>
            <a:r>
              <a:rPr lang="en-US" dirty="0"/>
              <a:t>[Improvement] ZA/NM05 - Proposed rewording for 3.1.5 #18</a:t>
            </a:r>
            <a:br>
              <a:rPr lang="en-US" dirty="0"/>
            </a:br>
            <a:r>
              <a:rPr lang="en-US" dirty="0">
                <a:hlinkClick r:id="rId2"/>
              </a:rPr>
              <a:t>https://github.com/OpenChain-Project/Security-Assurance-Specification/issues/18</a:t>
            </a:r>
            <a:r>
              <a:rPr lang="en-US" dirty="0"/>
              <a:t> </a:t>
            </a:r>
          </a:p>
          <a:p>
            <a:r>
              <a:rPr lang="en-US" dirty="0"/>
              <a:t>Add triage entry to specific situations where vulnerability not appliable #29</a:t>
            </a:r>
            <a:br>
              <a:rPr lang="en-US" dirty="0"/>
            </a:br>
            <a:r>
              <a:rPr lang="en-US" dirty="0">
                <a:hlinkClick r:id="rId3"/>
              </a:rPr>
              <a:t>https://github.com/OpenChain-Project/Security-Assurance-Specification/issues/29</a:t>
            </a:r>
            <a:endParaRPr lang="en-US" dirty="0"/>
          </a:p>
          <a:p>
            <a:r>
              <a:rPr lang="en-US" dirty="0"/>
              <a:t>Verification Material For Training - next iteration #38</a:t>
            </a:r>
            <a:br>
              <a:rPr lang="en-US" dirty="0"/>
            </a:br>
            <a:r>
              <a:rPr lang="en-US" dirty="0">
                <a:hlinkClick r:id="rId4"/>
              </a:rPr>
              <a:t>https://github.com/OpenChain-Project/License-Compliance-Specification/issues/38</a:t>
            </a:r>
            <a:r>
              <a:rPr lang="en-US" dirty="0"/>
              <a:t> </a:t>
            </a:r>
          </a:p>
          <a:p>
            <a:r>
              <a:rPr lang="en-US" dirty="0"/>
              <a:t>3.8 supplied software - for discussion in subsequent iteration #40</a:t>
            </a:r>
            <a:br>
              <a:rPr lang="en-US" dirty="0"/>
            </a:br>
            <a:r>
              <a:rPr lang="en-US" dirty="0">
                <a:hlinkClick r:id="rId5"/>
              </a:rPr>
              <a:t>https://github.com/OpenChain-Project/License-Compliance-Specification/issues/40</a:t>
            </a:r>
            <a:r>
              <a:rPr lang="en-US" dirty="0"/>
              <a:t> </a:t>
            </a:r>
          </a:p>
          <a:p>
            <a:r>
              <a:rPr lang="en-US" dirty="0"/>
              <a:t>[New Material] What is a quality or complete SBOM for licensing or security use cases? #32</a:t>
            </a:r>
            <a:br>
              <a:rPr lang="en-US" dirty="0"/>
            </a:br>
            <a:r>
              <a:rPr lang="en-US" dirty="0">
                <a:hlinkClick r:id="rId6"/>
              </a:rPr>
              <a:t>https://github.com/OpenChain-Project/Security-Assurance-Specification/issues/32</a:t>
            </a:r>
            <a:r>
              <a:rPr lang="en-US" dirty="0"/>
              <a:t>  </a:t>
            </a:r>
          </a:p>
        </p:txBody>
      </p:sp>
    </p:spTree>
    <p:extLst>
      <p:ext uri="{BB962C8B-B14F-4D97-AF65-F5344CB8AC3E}">
        <p14:creationId xmlns:p14="http://schemas.microsoft.com/office/powerpoint/2010/main" val="1379891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Study Group</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a:bodyPr>
          <a:lstStyle/>
          <a:p>
            <a:pPr marL="114300" indent="0">
              <a:buNone/>
            </a:pPr>
            <a:r>
              <a:rPr lang="en-US" b="1" dirty="0"/>
              <a:t>OpenChain Education Work Group Meeting – 2024-03-05 – Full Recording</a:t>
            </a:r>
          </a:p>
          <a:p>
            <a:pPr marL="114300" indent="0">
              <a:buNone/>
            </a:pPr>
            <a:r>
              <a:rPr lang="en-US" dirty="0">
                <a:hlinkClick r:id="rId3"/>
              </a:rPr>
              <a:t>https://www.openchainproject.org/news/2024/03/07/openchain-education-work-group-meeting-2024-03-05-full-recording</a:t>
            </a:r>
            <a:r>
              <a:rPr lang="en-US" b="1" dirty="0"/>
              <a:t> </a:t>
            </a:r>
            <a:endParaRPr lang="en-US" dirty="0"/>
          </a:p>
        </p:txBody>
      </p:sp>
    </p:spTree>
    <p:extLst>
      <p:ext uri="{BB962C8B-B14F-4D97-AF65-F5344CB8AC3E}">
        <p14:creationId xmlns:p14="http://schemas.microsoft.com/office/powerpoint/2010/main" val="1859896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 - Overview</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We have been working on the Supplier Education Leaflet:</a:t>
            </a:r>
          </a:p>
          <a:p>
            <a:pPr marL="0" lvl="0" indent="0" algn="l" rtl="0">
              <a:spcBef>
                <a:spcPts val="0"/>
              </a:spcBef>
              <a:spcAft>
                <a:spcPts val="1200"/>
              </a:spcAft>
              <a:buNone/>
            </a:pPr>
            <a:r>
              <a:rPr lang="en-US" dirty="0">
                <a:hlinkClick r:id="rId3"/>
              </a:rPr>
              <a:t>https://github.com/OpenChain-Project/Reference-Material/blob/master/Education-For-Suppliers/ISO-5230-2020-Supplier-Education-Leaflet/Official/MarkDown/en/supply-chain-education-leaflet-version-2.md</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All topics also discussed on our dedicated education mailing list: </a:t>
            </a:r>
            <a:r>
              <a:rPr lang="en-US" dirty="0">
                <a:hlinkClick r:id="rId4"/>
              </a:rPr>
              <a:t>https://lists.openchainproject.org/g/education</a:t>
            </a:r>
            <a:r>
              <a:rPr lang="en-US" dirty="0"/>
              <a:t> </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16242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62500" lnSpcReduction="20000"/>
          </a:bodyPr>
          <a:lstStyle/>
          <a:p>
            <a:pPr marL="114300" indent="0">
              <a:buNone/>
            </a:pPr>
            <a:r>
              <a:rPr lang="en-US" b="1" dirty="0"/>
              <a:t>Tuesday 2nd April:</a:t>
            </a:r>
          </a:p>
          <a:p>
            <a:pPr marL="114300" indent="0">
              <a:buNone/>
            </a:pPr>
            <a:endParaRPr lang="en-US" b="1" dirty="0"/>
          </a:p>
          <a:p>
            <a:pPr marL="114300" indent="0">
              <a:buNone/>
            </a:pPr>
            <a:r>
              <a:rPr lang="en-US" dirty="0"/>
              <a:t>- OpenChain AI Study Group - Monthly Workshop for North America and Europe @ 14:00 UTC</a:t>
            </a:r>
          </a:p>
          <a:p>
            <a:pPr marL="114300" indent="0">
              <a:buNone/>
            </a:pPr>
            <a:r>
              <a:rPr lang="en-US" dirty="0"/>
              <a:t>- OpenChain Monthly North America / Europe Call @ 16:00 UTC</a:t>
            </a:r>
          </a:p>
          <a:p>
            <a:pPr marL="114300" indent="0">
              <a:buNone/>
            </a:pPr>
            <a:endParaRPr lang="en-US" b="1" dirty="0"/>
          </a:p>
          <a:p>
            <a:pPr marL="114300" indent="0">
              <a:buNone/>
            </a:pPr>
            <a:r>
              <a:rPr lang="en-US" b="1" dirty="0"/>
              <a:t>Wednesday 3rd April:</a:t>
            </a:r>
          </a:p>
          <a:p>
            <a:pPr marL="114300" indent="0">
              <a:buNone/>
            </a:pPr>
            <a:endParaRPr lang="en-US" b="1" dirty="0"/>
          </a:p>
          <a:p>
            <a:pPr marL="114300" indent="0">
              <a:buNone/>
            </a:pPr>
            <a:r>
              <a:rPr lang="en-US" dirty="0"/>
              <a:t>- OpenChain Automation Work Group Meeting (European Morning) @ 08:00 UTC</a:t>
            </a:r>
          </a:p>
          <a:p>
            <a:pPr marL="114300" indent="0">
              <a:buNone/>
            </a:pPr>
            <a:endParaRPr lang="en-US" b="1" dirty="0"/>
          </a:p>
          <a:p>
            <a:pPr marL="114300" indent="0">
              <a:buNone/>
            </a:pPr>
            <a:r>
              <a:rPr lang="en-US" b="1" dirty="0"/>
              <a:t>Thursday 4th April:</a:t>
            </a:r>
          </a:p>
          <a:p>
            <a:pPr marL="114300" indent="0">
              <a:buNone/>
            </a:pPr>
            <a:endParaRPr lang="en-US" b="1" dirty="0"/>
          </a:p>
          <a:p>
            <a:pPr marL="114300" indent="0">
              <a:buNone/>
            </a:pPr>
            <a:r>
              <a:rPr lang="en-US" dirty="0"/>
              <a:t>- OpenChain Telco Work Group Meeting (European Morning) @ 07:00 UTC</a:t>
            </a:r>
          </a:p>
          <a:p>
            <a:pPr marL="114300" indent="0">
              <a:buNone/>
            </a:pPr>
            <a:r>
              <a:rPr lang="en-US" dirty="0"/>
              <a:t>- OpenChain Telco Work Group Meeting (European Afternoon) @ 14:00 UTC</a:t>
            </a:r>
          </a:p>
          <a:p>
            <a:pPr marL="114300" indent="0">
              <a:buNone/>
            </a:pPr>
            <a:endParaRPr lang="en-US" b="1" dirty="0"/>
          </a:p>
          <a:p>
            <a:pPr marL="114300" indent="0">
              <a:buNone/>
            </a:pPr>
            <a:r>
              <a:rPr lang="en-US" b="1" dirty="0"/>
              <a:t>You can check out all our international meetings and get instructions on adding our calendar to your client here:</a:t>
            </a:r>
          </a:p>
          <a:p>
            <a:pPr marL="114300" indent="0">
              <a:buNone/>
            </a:pPr>
            <a:r>
              <a:rPr lang="en-US" b="1" dirty="0"/>
              <a:t>https://</a:t>
            </a:r>
            <a:r>
              <a:rPr lang="en-US" b="1" dirty="0" err="1"/>
              <a:t>www.openchainproject.org</a:t>
            </a:r>
            <a:r>
              <a:rPr lang="en-US" b="1" dirty="0"/>
              <a:t>/participate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A4F3-2441-B1E7-DDD3-2C5A9DBADA00}"/>
              </a:ext>
            </a:extLst>
          </p:cNvPr>
          <p:cNvSpPr>
            <a:spLocks noGrp="1"/>
          </p:cNvSpPr>
          <p:nvPr>
            <p:ph type="title"/>
          </p:nvPr>
        </p:nvSpPr>
        <p:spPr/>
        <p:txBody>
          <a:bodyPr>
            <a:normAutofit fontScale="90000"/>
          </a:bodyPr>
          <a:lstStyle/>
          <a:p>
            <a:r>
              <a:rPr lang="en-US" b="0" i="0" dirty="0">
                <a:solidFill>
                  <a:srgbClr val="252525"/>
                </a:solidFill>
                <a:effectLst/>
                <a:highlight>
                  <a:srgbClr val="FFFFFF"/>
                </a:highlight>
                <a:latin typeface="Roboto" panose="02000000000000000000" pitchFamily="2" charset="0"/>
              </a:rPr>
              <a:t>BlackBerry: Three-Way Case Study</a:t>
            </a:r>
            <a:endParaRPr lang="en-US" dirty="0"/>
          </a:p>
        </p:txBody>
      </p:sp>
      <p:sp>
        <p:nvSpPr>
          <p:cNvPr id="3" name="Text Placeholder 2">
            <a:extLst>
              <a:ext uri="{FF2B5EF4-FFF2-40B4-BE49-F238E27FC236}">
                <a16:creationId xmlns:a16="http://schemas.microsoft.com/office/drawing/2014/main" id="{A943C4EB-8E2E-6F8A-0103-BE1AE4A52C04}"/>
              </a:ext>
            </a:extLst>
          </p:cNvPr>
          <p:cNvSpPr>
            <a:spLocks noGrp="1"/>
          </p:cNvSpPr>
          <p:nvPr>
            <p:ph type="body" idx="1"/>
          </p:nvPr>
        </p:nvSpPr>
        <p:spPr/>
        <p:txBody>
          <a:bodyPr/>
          <a:lstStyle/>
          <a:p>
            <a:r>
              <a:rPr lang="en-US" dirty="0"/>
              <a:t>The use of ISO/IEC 5230:2020 by a company providing mission-critical services to enterprise clients around the world</a:t>
            </a:r>
            <a:br>
              <a:rPr lang="en-US" dirty="0"/>
            </a:br>
            <a:endParaRPr lang="en-US" dirty="0"/>
          </a:p>
          <a:p>
            <a:r>
              <a:rPr lang="en-US" dirty="0"/>
              <a:t>Page: </a:t>
            </a:r>
            <a:r>
              <a:rPr lang="en-US" dirty="0">
                <a:hlinkClick r:id="rId2"/>
              </a:rPr>
              <a:t>https://www.openchainproject.org/featured/2024/03/22/openchain-openeuler-ecosystem-recording</a:t>
            </a:r>
            <a:endParaRPr lang="en-US" dirty="0"/>
          </a:p>
          <a:p>
            <a:endParaRPr lang="en-US" dirty="0"/>
          </a:p>
          <a:p>
            <a:r>
              <a:rPr lang="en-US" dirty="0"/>
              <a:t>PDF: </a:t>
            </a:r>
            <a:r>
              <a:rPr lang="en-US" dirty="0">
                <a:hlinkClick r:id="rId3"/>
              </a:rPr>
              <a:t>https://www.openchainproject.org/wp-content/uploads/sites/15/2024/03/three-way-case-study-bb-ossc-2024-03-20.pdf</a:t>
            </a:r>
            <a:r>
              <a:rPr lang="en-US" dirty="0"/>
              <a:t> </a:t>
            </a:r>
          </a:p>
        </p:txBody>
      </p:sp>
    </p:spTree>
    <p:extLst>
      <p:ext uri="{BB962C8B-B14F-4D97-AF65-F5344CB8AC3E}">
        <p14:creationId xmlns:p14="http://schemas.microsoft.com/office/powerpoint/2010/main" val="681054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5122C-5DD7-046C-186B-6BD4A4BB99F8}"/>
              </a:ext>
            </a:extLst>
          </p:cNvPr>
          <p:cNvSpPr>
            <a:spLocks noGrp="1"/>
          </p:cNvSpPr>
          <p:nvPr>
            <p:ph type="title"/>
          </p:nvPr>
        </p:nvSpPr>
        <p:spPr/>
        <p:txBody>
          <a:bodyPr>
            <a:normAutofit fontScale="90000"/>
          </a:bodyPr>
          <a:lstStyle/>
          <a:p>
            <a:r>
              <a:rPr lang="en-US" b="0" i="0" dirty="0">
                <a:solidFill>
                  <a:srgbClr val="252525"/>
                </a:solidFill>
                <a:effectLst/>
                <a:highlight>
                  <a:srgbClr val="FFFFFF"/>
                </a:highlight>
                <a:latin typeface="Roboto" panose="02000000000000000000" pitchFamily="2" charset="0"/>
              </a:rPr>
              <a:t>OpenChain Workshop – Supply Chain Best Practices in China using ISO 5230 and ISO 18974</a:t>
            </a:r>
            <a:endParaRPr lang="en-US" dirty="0"/>
          </a:p>
        </p:txBody>
      </p:sp>
      <p:sp>
        <p:nvSpPr>
          <p:cNvPr id="3" name="Text Placeholder 2">
            <a:extLst>
              <a:ext uri="{FF2B5EF4-FFF2-40B4-BE49-F238E27FC236}">
                <a16:creationId xmlns:a16="http://schemas.microsoft.com/office/drawing/2014/main" id="{86A943F3-8D75-92AD-A269-28359CA90E40}"/>
              </a:ext>
            </a:extLst>
          </p:cNvPr>
          <p:cNvSpPr>
            <a:spLocks noGrp="1"/>
          </p:cNvSpPr>
          <p:nvPr>
            <p:ph type="body" idx="1"/>
          </p:nvPr>
        </p:nvSpPr>
        <p:spPr>
          <a:xfrm>
            <a:off x="311700" y="1552697"/>
            <a:ext cx="8520600" cy="3339000"/>
          </a:xfrm>
        </p:spPr>
        <p:txBody>
          <a:bodyPr/>
          <a:lstStyle/>
          <a:p>
            <a:r>
              <a:rPr lang="en-US" b="0" i="0" dirty="0">
                <a:solidFill>
                  <a:srgbClr val="252525"/>
                </a:solidFill>
                <a:effectLst/>
                <a:highlight>
                  <a:srgbClr val="FFFFFF"/>
                </a:highlight>
                <a:latin typeface="Roboto" panose="02000000000000000000" pitchFamily="2" charset="0"/>
              </a:rPr>
              <a:t>We held a special workshop in Shinagawa on March 18</a:t>
            </a:r>
            <a:r>
              <a:rPr lang="en-US" b="0" i="0" baseline="30000" dirty="0">
                <a:solidFill>
                  <a:srgbClr val="252525"/>
                </a:solidFill>
                <a:effectLst/>
                <a:highlight>
                  <a:srgbClr val="FFFFFF"/>
                </a:highlight>
                <a:latin typeface="Roboto" panose="02000000000000000000" pitchFamily="2" charset="0"/>
              </a:rPr>
              <a:t>th</a:t>
            </a:r>
            <a:r>
              <a:rPr lang="en-US" b="0" i="0" dirty="0">
                <a:solidFill>
                  <a:srgbClr val="252525"/>
                </a:solidFill>
                <a:effectLst/>
                <a:highlight>
                  <a:srgbClr val="FFFFFF"/>
                </a:highlight>
                <a:latin typeface="Roboto" panose="02000000000000000000" pitchFamily="2" charset="0"/>
              </a:rPr>
              <a:t> focused on case studies about open source business process management in China. The main topic was how ISO 5230 and ISO 18974 are being used from upstream project to commercial ecosystem.</a:t>
            </a:r>
          </a:p>
          <a:p>
            <a:endParaRPr lang="en-US" dirty="0">
              <a:solidFill>
                <a:srgbClr val="252525"/>
              </a:solidFill>
              <a:highlight>
                <a:srgbClr val="FFFFFF"/>
              </a:highlight>
              <a:latin typeface="Roboto" panose="02000000000000000000" pitchFamily="2" charset="0"/>
            </a:endParaRPr>
          </a:p>
          <a:p>
            <a:r>
              <a:rPr lang="en-US" dirty="0">
                <a:solidFill>
                  <a:srgbClr val="252525"/>
                </a:solidFill>
                <a:highlight>
                  <a:srgbClr val="FFFFFF"/>
                </a:highlight>
                <a:latin typeface="Roboto" panose="02000000000000000000" pitchFamily="2" charset="0"/>
              </a:rPr>
              <a:t>Watch the full recording: </a:t>
            </a:r>
            <a:r>
              <a:rPr lang="en-US" dirty="0">
                <a:solidFill>
                  <a:srgbClr val="252525"/>
                </a:solidFill>
                <a:highlight>
                  <a:srgbClr val="FFFFFF"/>
                </a:highlight>
                <a:latin typeface="Roboto" panose="02000000000000000000" pitchFamily="2" charset="0"/>
                <a:hlinkClick r:id="rId2"/>
              </a:rPr>
              <a:t>https://www.openchainproject.org/featured/2024/03/22/openchain-openeuler-ecosystem-recording</a:t>
            </a:r>
            <a:r>
              <a:rPr lang="en-US" dirty="0">
                <a:solidFill>
                  <a:srgbClr val="252525"/>
                </a:solidFill>
                <a:highlight>
                  <a:srgbClr val="FFFFFF"/>
                </a:highlight>
                <a:latin typeface="Roboto" panose="02000000000000000000" pitchFamily="2" charset="0"/>
              </a:rPr>
              <a:t> </a:t>
            </a:r>
            <a:endParaRPr lang="en-US" dirty="0"/>
          </a:p>
        </p:txBody>
      </p:sp>
    </p:spTree>
    <p:extLst>
      <p:ext uri="{BB962C8B-B14F-4D97-AF65-F5344CB8AC3E}">
        <p14:creationId xmlns:p14="http://schemas.microsoft.com/office/powerpoint/2010/main" val="539832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Last OpenChain North America / Asia Call</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92500"/>
          </a:bodyPr>
          <a:lstStyle/>
          <a:p>
            <a:pPr marL="114300" indent="0">
              <a:buNone/>
            </a:pPr>
            <a:r>
              <a:rPr lang="en-US" b="1" dirty="0"/>
              <a:t>Full Recording:</a:t>
            </a:r>
          </a:p>
          <a:p>
            <a:pPr marL="114300" indent="0">
              <a:buNone/>
            </a:pPr>
            <a:r>
              <a:rPr lang="en-US" dirty="0">
                <a:hlinkClick r:id="rId3"/>
              </a:rPr>
              <a:t>https://youtu.be/Ud51lvxzr5Y</a:t>
            </a:r>
            <a:r>
              <a:rPr lang="en-US" dirty="0"/>
              <a:t> </a:t>
            </a:r>
          </a:p>
          <a:p>
            <a:pPr marL="114300" indent="0">
              <a:buNone/>
            </a:pPr>
            <a:endParaRPr lang="en-US" b="1" dirty="0"/>
          </a:p>
          <a:p>
            <a:pPr marL="114300" indent="0">
              <a:buNone/>
            </a:pPr>
            <a:r>
              <a:rPr lang="en-US" b="1" dirty="0"/>
              <a:t>Issues Closed In The Last Two Weeks:</a:t>
            </a:r>
          </a:p>
          <a:p>
            <a:r>
              <a:rPr lang="en-US" dirty="0"/>
              <a:t>[Improvement] SMK15 - First bullet of 3.1.5 seems to be asking for more than Known Vulnerabilities #15</a:t>
            </a:r>
            <a:br>
              <a:rPr lang="en-US" dirty="0"/>
            </a:br>
            <a:r>
              <a:rPr lang="en-US" dirty="0">
                <a:hlinkClick r:id="rId4"/>
              </a:rPr>
              <a:t>https://github.com/OpenChain-Project/Security-Assurance-Specification/issues/15</a:t>
            </a:r>
            <a:r>
              <a:rPr lang="en-US" dirty="0"/>
              <a:t> </a:t>
            </a:r>
          </a:p>
          <a:p>
            <a:r>
              <a:rPr lang="en-US" dirty="0"/>
              <a:t>[Improvement] SMK20 - Customer agreement ask may be too much #16</a:t>
            </a:r>
            <a:br>
              <a:rPr lang="en-US" dirty="0"/>
            </a:br>
            <a:r>
              <a:rPr lang="en-US" dirty="0">
                <a:hlinkClick r:id="rId5"/>
              </a:rPr>
              <a:t>https://github.com/OpenChain-Project/Security-Assurance-Specification/issues/16</a:t>
            </a:r>
            <a:r>
              <a:rPr lang="en-US" dirty="0"/>
              <a:t> </a:t>
            </a:r>
          </a:p>
          <a:p>
            <a:endParaRPr lang="en-US" dirty="0"/>
          </a:p>
        </p:txBody>
      </p:sp>
    </p:spTree>
    <p:extLst>
      <p:ext uri="{BB962C8B-B14F-4D97-AF65-F5344CB8AC3E}">
        <p14:creationId xmlns:p14="http://schemas.microsoft.com/office/powerpoint/2010/main" val="4277451011"/>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218</TotalTime>
  <Words>834</Words>
  <Application>Microsoft Macintosh PowerPoint</Application>
  <PresentationFormat>On-screen Show (16:9)</PresentationFormat>
  <Paragraphs>70</Paragraphs>
  <Slides>17</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Open Sans Medium</vt:lpstr>
      <vt:lpstr>Arial</vt:lpstr>
      <vt:lpstr>Roboto</vt:lpstr>
      <vt:lpstr>Roboto Slab Light</vt:lpstr>
      <vt:lpstr>Linux Foundation EU Theme 2023</vt:lpstr>
      <vt:lpstr>OpenChain Monthly North America / Europe Meeting</vt:lpstr>
      <vt:lpstr>Anti-Trust Policy Notice</vt:lpstr>
      <vt:lpstr>Regular Agenda</vt:lpstr>
      <vt:lpstr>News</vt:lpstr>
      <vt:lpstr>Project Meetings This Week (all times UTC)</vt:lpstr>
      <vt:lpstr>BlackBerry: Three-Way Case Study</vt:lpstr>
      <vt:lpstr>OpenChain Workshop – Supply Chain Best Practices in China using ISO 5230 and ISO 18974</vt:lpstr>
      <vt:lpstr>Work on standards and core material</vt:lpstr>
      <vt:lpstr>Last OpenChain North America / Asia Call</vt:lpstr>
      <vt:lpstr>The ISO Standards – All The Open Issues</vt:lpstr>
      <vt:lpstr>Items Scheduled For This Call</vt:lpstr>
      <vt:lpstr>Work on reference and supporting material</vt:lpstr>
      <vt:lpstr>OpenChain Education Study Group</vt:lpstr>
      <vt:lpstr>OpenChain Education Work Group - Overview</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43</cp:revision>
  <dcterms:modified xsi:type="dcterms:W3CDTF">2024-04-02T08:52:19Z</dcterms:modified>
</cp:coreProperties>
</file>