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9"/>
  </p:notesMasterIdLst>
  <p:sldIdLst>
    <p:sldId id="257" r:id="rId2"/>
    <p:sldId id="269" r:id="rId3"/>
    <p:sldId id="270" r:id="rId4"/>
    <p:sldId id="271" r:id="rId5"/>
    <p:sldId id="630" r:id="rId6"/>
    <p:sldId id="640" r:id="rId7"/>
    <p:sldId id="643" r:id="rId8"/>
    <p:sldId id="644" r:id="rId9"/>
    <p:sldId id="275" r:id="rId10"/>
    <p:sldId id="638" r:id="rId11"/>
    <p:sldId id="284" r:id="rId12"/>
    <p:sldId id="642" r:id="rId13"/>
    <p:sldId id="276" r:id="rId14"/>
    <p:sldId id="639" r:id="rId15"/>
    <p:sldId id="278" r:id="rId16"/>
    <p:sldId id="279" r:id="rId17"/>
    <p:sldId id="26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hainproject.org/news/2024/04/15/openchain-monthly-north-america-europe-call-2024-04-02-full-recording" TargetMode="External"/><Relationship Id="rId7" Type="http://schemas.openxmlformats.org/officeDocument/2006/relationships/hyperlink" Target="https://github.com/OpenChain-Project/License-Compliance-Specification/issues/40"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hyperlink" Target="https://github.com/OpenChain-Project/Security-Assurance-Specification/issues/32" TargetMode="External"/><Relationship Id="rId5" Type="http://schemas.openxmlformats.org/officeDocument/2006/relationships/hyperlink" Target="https://github.com/OpenChain-Project/Security-Assurance-Specification/issues/29" TargetMode="External"/><Relationship Id="rId4" Type="http://schemas.openxmlformats.org/officeDocument/2006/relationships/hyperlink" Target="https://github.com/OpenChain-Project/Security-Assurance-Specification/issues/1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38" TargetMode="External"/><Relationship Id="rId2" Type="http://schemas.openxmlformats.org/officeDocument/2006/relationships/hyperlink" Target="https://github.com/OpenChain-Project/Security-Assurance-Specification/issues/36"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penchainproject.org/news/2024/04/11/openchain-education-work-group-monthly-meeting-2024-04-10-full-record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wp-content/uploads/sites/15/2024/03/three-way-case-study-bb-ossc-2024-03-20.pdf" TargetMode="External"/><Relationship Id="rId2" Type="http://schemas.openxmlformats.org/officeDocument/2006/relationships/hyperlink" Target="https://www.openchainproject.org/featured/2024/03/22/openchain-openeuler-ecosystem-recordin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penchainproject.org/news/2024/04/15/volvo-cars-announces-an-openchain-conformance-program" TargetMode="Externa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3" Type="http://schemas.openxmlformats.org/officeDocument/2006/relationships/hyperlink" Target="https://openchainproject.org/news/2024/04/12/openchain-ai-study-group-europe-and-asia-recap-2024-04-11-full-recording" TargetMode="External"/><Relationship Id="rId2" Type="http://schemas.openxmlformats.org/officeDocument/2006/relationships/hyperlink" Target="https://openchainproject.org/news/2024/04/09/openchain-ai-study-group-monthly-workshop-for-north-america-and-europe-2024-04-02-full-recording"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2024-04-16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10000"/>
          </a:bodyPr>
          <a:lstStyle/>
          <a:p>
            <a:pPr marL="114300" indent="0">
              <a:buNone/>
            </a:pPr>
            <a:r>
              <a:rPr lang="en-US" b="1" dirty="0"/>
              <a:t>Full Recording:</a:t>
            </a:r>
          </a:p>
          <a:p>
            <a:pPr marL="114300" indent="0">
              <a:buNone/>
            </a:pPr>
            <a:r>
              <a:rPr lang="en-US" b="1" dirty="0">
                <a:hlinkClick r:id="rId3"/>
              </a:rPr>
              <a:t>https://openchainproject.org/news/2024/04/15/openchain-monthly-north-america-europe-call-2024-04-02-full-recording</a:t>
            </a:r>
            <a:endParaRPr lang="en-US" b="1" dirty="0"/>
          </a:p>
          <a:p>
            <a:pPr marL="114300" indent="0">
              <a:buNone/>
            </a:pPr>
            <a:endParaRPr lang="en-US" b="1" dirty="0"/>
          </a:p>
          <a:p>
            <a:pPr marL="114300" indent="0">
              <a:buNone/>
            </a:pPr>
            <a:r>
              <a:rPr lang="en-US" b="1" dirty="0"/>
              <a:t>Issues Closed In The Last Two Weeks:</a:t>
            </a:r>
          </a:p>
          <a:p>
            <a:pPr algn="l" fontAlgn="base"/>
            <a:r>
              <a:rPr lang="en-US" b="0" i="0" dirty="0">
                <a:solidFill>
                  <a:srgbClr val="252525"/>
                </a:solidFill>
                <a:effectLst/>
                <a:highlight>
                  <a:srgbClr val="FFFFFF"/>
                </a:highlight>
                <a:latin typeface="Roboto" panose="02000000000000000000" pitchFamily="2" charset="0"/>
              </a:rPr>
              <a:t>[Improvement] ZA/NM05 – Proposed rewording for 3.1.5</a:t>
            </a:r>
            <a:br>
              <a:rPr lang="en-US" dirty="0"/>
            </a:br>
            <a:r>
              <a:rPr lang="en-US" b="0" i="0" u="none" strike="noStrike" dirty="0">
                <a:solidFill>
                  <a:srgbClr val="00AEBC"/>
                </a:solidFill>
                <a:effectLst/>
                <a:highlight>
                  <a:srgbClr val="FFFFFF"/>
                </a:highlight>
                <a:latin typeface="Roboto" panose="02000000000000000000" pitchFamily="2" charset="0"/>
                <a:hlinkClick r:id="rId4"/>
              </a:rPr>
              <a:t>https://github.com/OpenChain-Project/Security-Assurance-Specification/issues/18</a:t>
            </a:r>
            <a:endParaRPr lang="en-US" b="0" i="0" u="none" strike="noStrike" dirty="0">
              <a:solidFill>
                <a:srgbClr val="00AEBC"/>
              </a:solidFill>
              <a:effectLst/>
              <a:highlight>
                <a:srgbClr val="FFFFFF"/>
              </a:highlight>
              <a:latin typeface="Roboto" panose="02000000000000000000" pitchFamily="2" charset="0"/>
            </a:endParaRPr>
          </a:p>
          <a:p>
            <a:pPr algn="l" fontAlgn="base"/>
            <a:r>
              <a:rPr lang="en-US" b="0" i="0" dirty="0">
                <a:solidFill>
                  <a:srgbClr val="252525"/>
                </a:solidFill>
                <a:effectLst/>
                <a:highlight>
                  <a:srgbClr val="FFFFFF"/>
                </a:highlight>
                <a:latin typeface="Roboto" panose="02000000000000000000" pitchFamily="2" charset="0"/>
              </a:rPr>
              <a:t>Add triage entry to specific situations where vulnerability not applicable</a:t>
            </a:r>
            <a:br>
              <a:rPr lang="en-US" b="0" i="0" dirty="0">
                <a:solidFill>
                  <a:srgbClr val="252525"/>
                </a:solidFill>
                <a:effectLst/>
                <a:highlight>
                  <a:srgbClr val="FFFFFF"/>
                </a:highlight>
                <a:latin typeface="Roboto" panose="02000000000000000000" pitchFamily="2" charset="0"/>
              </a:rPr>
            </a:br>
            <a:r>
              <a:rPr lang="en-US" b="0" i="0" u="none" strike="noStrike" dirty="0">
                <a:solidFill>
                  <a:srgbClr val="00AEBC"/>
                </a:solidFill>
                <a:effectLst/>
                <a:highlight>
                  <a:srgbClr val="FFFFFF"/>
                </a:highlight>
                <a:latin typeface="Roboto" panose="02000000000000000000" pitchFamily="2" charset="0"/>
                <a:hlinkClick r:id="rId5"/>
              </a:rPr>
              <a:t>https://github.com/OpenChain-Project/Security-Assurance-Specification/issues/29</a:t>
            </a:r>
            <a:endParaRPr lang="en-US" b="0" i="0" dirty="0">
              <a:solidFill>
                <a:srgbClr val="252525"/>
              </a:solidFill>
              <a:effectLst/>
              <a:highlight>
                <a:srgbClr val="FFFFFF"/>
              </a:highlight>
              <a:latin typeface="Roboto" panose="02000000000000000000" pitchFamily="2" charset="0"/>
            </a:endParaRPr>
          </a:p>
          <a:p>
            <a:r>
              <a:rPr lang="en-US" b="0" i="0" dirty="0">
                <a:solidFill>
                  <a:srgbClr val="252525"/>
                </a:solidFill>
                <a:effectLst/>
                <a:highlight>
                  <a:srgbClr val="FFFFFF"/>
                </a:highlight>
                <a:latin typeface="Roboto" panose="02000000000000000000" pitchFamily="2" charset="0"/>
              </a:rPr>
              <a:t>[New Material] What is a quality or complete SBOM for licensing or security use cases?</a:t>
            </a:r>
            <a:br>
              <a:rPr lang="en-US" dirty="0"/>
            </a:br>
            <a:r>
              <a:rPr lang="en-US" b="0" i="0" u="none" strike="noStrike" dirty="0">
                <a:solidFill>
                  <a:srgbClr val="00AEBC"/>
                </a:solidFill>
                <a:effectLst/>
                <a:highlight>
                  <a:srgbClr val="FFFFFF"/>
                </a:highlight>
                <a:latin typeface="Roboto" panose="02000000000000000000" pitchFamily="2" charset="0"/>
                <a:hlinkClick r:id="rId6"/>
              </a:rPr>
              <a:t>https://github.com/OpenChain-Project/Security-Assurance-Specification/issues/32</a:t>
            </a:r>
            <a:endParaRPr lang="en-US" b="0" i="0" u="none" strike="noStrike" dirty="0">
              <a:solidFill>
                <a:srgbClr val="00AEBC"/>
              </a:solidFill>
              <a:effectLst/>
              <a:highlight>
                <a:srgbClr val="FFFFFF"/>
              </a:highlight>
              <a:latin typeface="Roboto" panose="02000000000000000000" pitchFamily="2" charset="0"/>
            </a:endParaRPr>
          </a:p>
          <a:p>
            <a:r>
              <a:rPr lang="en-US" b="0" i="0" dirty="0">
                <a:solidFill>
                  <a:srgbClr val="252525"/>
                </a:solidFill>
                <a:effectLst/>
                <a:highlight>
                  <a:srgbClr val="FFFFFF"/>
                </a:highlight>
                <a:latin typeface="Roboto" panose="02000000000000000000" pitchFamily="2" charset="0"/>
              </a:rPr>
              <a:t>3.8 supplied software – for discussion in subsequent iteration</a:t>
            </a:r>
            <a:br>
              <a:rPr lang="en-US" dirty="0"/>
            </a:br>
            <a:r>
              <a:rPr lang="en-US" b="0" i="0" u="none" strike="noStrike" dirty="0">
                <a:solidFill>
                  <a:srgbClr val="00AEBC"/>
                </a:solidFill>
                <a:effectLst/>
                <a:highlight>
                  <a:srgbClr val="FFFFFF"/>
                </a:highlight>
                <a:latin typeface="Roboto" panose="02000000000000000000" pitchFamily="2" charset="0"/>
                <a:hlinkClick r:id="rId7"/>
              </a:rPr>
              <a:t>https://github.com/OpenChain-Project/License-Compliance-Specification/issues/40</a:t>
            </a:r>
            <a:endParaRPr lang="en-US" dirty="0"/>
          </a:p>
        </p:txBody>
      </p:sp>
    </p:spTree>
    <p:extLst>
      <p:ext uri="{BB962C8B-B14F-4D97-AF65-F5344CB8AC3E}">
        <p14:creationId xmlns:p14="http://schemas.microsoft.com/office/powerpoint/2010/main" val="427745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22C-279C-ACCF-30FA-1CBF978F81AF}"/>
              </a:ext>
            </a:extLst>
          </p:cNvPr>
          <p:cNvSpPr>
            <a:spLocks noGrp="1"/>
          </p:cNvSpPr>
          <p:nvPr>
            <p:ph type="title"/>
          </p:nvPr>
        </p:nvSpPr>
        <p:spPr/>
        <p:txBody>
          <a:bodyPr>
            <a:normAutofit fontScale="90000"/>
          </a:bodyPr>
          <a:lstStyle/>
          <a:p>
            <a:r>
              <a:rPr lang="en-US" dirty="0"/>
              <a:t>Items Scheduled For This Call</a:t>
            </a:r>
          </a:p>
        </p:txBody>
      </p:sp>
      <p:sp>
        <p:nvSpPr>
          <p:cNvPr id="3" name="Text Placeholder 2">
            <a:extLst>
              <a:ext uri="{FF2B5EF4-FFF2-40B4-BE49-F238E27FC236}">
                <a16:creationId xmlns:a16="http://schemas.microsoft.com/office/drawing/2014/main" id="{6087FC18-792F-82DB-D377-432C27844A5C}"/>
              </a:ext>
            </a:extLst>
          </p:cNvPr>
          <p:cNvSpPr>
            <a:spLocks noGrp="1"/>
          </p:cNvSpPr>
          <p:nvPr>
            <p:ph type="body" idx="1"/>
          </p:nvPr>
        </p:nvSpPr>
        <p:spPr/>
        <p:txBody>
          <a:bodyPr>
            <a:normAutofit/>
          </a:bodyPr>
          <a:lstStyle/>
          <a:p>
            <a:pPr marL="114300" indent="0">
              <a:buNone/>
            </a:pPr>
            <a:r>
              <a:rPr lang="en-US" b="1" dirty="0"/>
              <a:t>Security Assurance Review</a:t>
            </a:r>
            <a:endParaRPr lang="en-US" dirty="0"/>
          </a:p>
          <a:p>
            <a:r>
              <a:rPr lang="en-US" dirty="0"/>
              <a:t>Expand definitions section for (1) Secure Software Development to include Secure Programming Techniques and (2) Security Testing to include Static and Dynamic </a:t>
            </a:r>
            <a:br>
              <a:rPr lang="en-US" dirty="0"/>
            </a:br>
            <a:r>
              <a:rPr lang="en-US" dirty="0">
                <a:hlinkClick r:id="rId2"/>
              </a:rPr>
              <a:t>https://github.com/OpenChain-Project/Security-Assurance-Specification/issues/36</a:t>
            </a:r>
            <a:endParaRPr lang="en-US" dirty="0"/>
          </a:p>
          <a:p>
            <a:pPr marL="114300" indent="0">
              <a:buNone/>
            </a:pPr>
            <a:endParaRPr lang="en-US" dirty="0"/>
          </a:p>
          <a:p>
            <a:pPr marL="114300" indent="0">
              <a:buNone/>
            </a:pPr>
            <a:r>
              <a:rPr lang="en-US" b="1" dirty="0"/>
              <a:t>License Compliance Review</a:t>
            </a:r>
          </a:p>
          <a:p>
            <a:r>
              <a:rPr lang="en-US" dirty="0"/>
              <a:t>Verification Material For Training - next iteration</a:t>
            </a:r>
            <a:br>
              <a:rPr lang="en-US" dirty="0"/>
            </a:br>
            <a:r>
              <a:rPr lang="en-US" dirty="0">
                <a:hlinkClick r:id="rId3"/>
              </a:rPr>
              <a:t>https://github.com/OpenChain-Project/License-Compliance-Specification/issues/38</a:t>
            </a:r>
            <a:endParaRPr lang="en-US" dirty="0"/>
          </a:p>
        </p:txBody>
      </p:sp>
    </p:spTree>
    <p:extLst>
      <p:ext uri="{BB962C8B-B14F-4D97-AF65-F5344CB8AC3E}">
        <p14:creationId xmlns:p14="http://schemas.microsoft.com/office/powerpoint/2010/main" val="137989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0" i="0" dirty="0">
                <a:solidFill>
                  <a:srgbClr val="252525"/>
                </a:solidFill>
                <a:effectLst/>
                <a:highlight>
                  <a:srgbClr val="FFFFFF"/>
                </a:highlight>
                <a:latin typeface="Roboto" panose="02000000000000000000" pitchFamily="2" charset="0"/>
              </a:rPr>
              <a:t>As the chairpersonship batten passes from Nathan to Andrew, Andrew lead a full assessment and discussion on next steps. A ton is happening, with the last year of work including updates to the reference training slides and supplier education leaflet pending release, the Telco SBOM Quality Guide now approved for final review and release as an official OpenChain resource, and new ideas on the table.</a:t>
            </a:r>
          </a:p>
          <a:p>
            <a:pPr marL="114300" indent="0">
              <a:buNone/>
            </a:pPr>
            <a:r>
              <a:rPr lang="en-US" dirty="0">
                <a:hlinkClick r:id="rId3"/>
              </a:rPr>
              <a:t>https://openchainproject.org/news/2024/04/11/openchain-education-work-group-monthly-meeting-2024-04-10-full-recording</a:t>
            </a:r>
            <a:r>
              <a:rPr lang="en-US" dirty="0">
                <a:solidFill>
                  <a:srgbClr val="252525"/>
                </a:solidFill>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Tuesday 16th April:</a:t>
            </a:r>
          </a:p>
          <a:p>
            <a:pPr marL="114300" indent="0">
              <a:buNone/>
            </a:pPr>
            <a:endParaRPr lang="en-US" dirty="0"/>
          </a:p>
          <a:p>
            <a:pPr marL="114300" indent="0">
              <a:buNone/>
            </a:pPr>
            <a:r>
              <a:rPr lang="en-US" dirty="0"/>
              <a:t>- OpenChain Monthly North America / Asia Call @ 01:00 UTC</a:t>
            </a:r>
          </a:p>
          <a:p>
            <a:pPr marL="114300" indent="0">
              <a:buNone/>
            </a:pPr>
            <a:endParaRPr lang="en-US" b="1" dirty="0"/>
          </a:p>
          <a:p>
            <a:pPr marL="114300" indent="0">
              <a:buNone/>
            </a:pPr>
            <a:r>
              <a:rPr lang="en-US" b="1" dirty="0"/>
              <a:t>You can check out all our international meetings and get instructions on adding our calendar to your client here:</a:t>
            </a:r>
          </a:p>
          <a:p>
            <a:pPr marL="114300" indent="0">
              <a:buNone/>
            </a:pPr>
            <a:r>
              <a:rPr lang="en-US" b="1" dirty="0"/>
              <a:t>https://</a:t>
            </a:r>
            <a:r>
              <a:rPr lang="en-US" b="1" dirty="0" err="1"/>
              <a:t>www.openchainproject.org</a:t>
            </a:r>
            <a:r>
              <a:rPr lang="en-US" b="1" dirty="0"/>
              <a:t>/participate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BlackBerry: Three-Way Case Study</a:t>
            </a:r>
            <a:endParaRPr lang="en-US" dirty="0"/>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lstStyle/>
          <a:p>
            <a:r>
              <a:rPr lang="en-US" dirty="0"/>
              <a:t>The use of ISO/IEC 5230:2020 by a company providing mission-critical services to enterprise clients around the world</a:t>
            </a:r>
            <a:br>
              <a:rPr lang="en-US" dirty="0"/>
            </a:br>
            <a:endParaRPr lang="en-US" dirty="0"/>
          </a:p>
          <a:p>
            <a:r>
              <a:rPr lang="en-US" dirty="0"/>
              <a:t>Page: </a:t>
            </a:r>
            <a:r>
              <a:rPr lang="en-US" dirty="0">
                <a:hlinkClick r:id="rId2"/>
              </a:rPr>
              <a:t>https://www.openchainproject.org/featured/2024/03/22/openchain-openeuler-ecosystem-recording</a:t>
            </a:r>
            <a:endParaRPr lang="en-US" dirty="0"/>
          </a:p>
          <a:p>
            <a:endParaRPr lang="en-US" dirty="0"/>
          </a:p>
          <a:p>
            <a:r>
              <a:rPr lang="en-US" dirty="0"/>
              <a:t>PDF: </a:t>
            </a:r>
            <a:r>
              <a:rPr lang="en-US" dirty="0">
                <a:hlinkClick r:id="rId3"/>
              </a:rPr>
              <a:t>https://www.openchainproject.org/wp-content/uploads/sites/15/2024/03/three-way-case-study-bb-ossc-2024-03-20.pdf</a:t>
            </a:r>
            <a:r>
              <a:rPr lang="en-US" dirty="0"/>
              <a:t> </a:t>
            </a:r>
          </a:p>
        </p:txBody>
      </p:sp>
    </p:spTree>
    <p:extLst>
      <p:ext uri="{BB962C8B-B14F-4D97-AF65-F5344CB8AC3E}">
        <p14:creationId xmlns:p14="http://schemas.microsoft.com/office/powerpoint/2010/main" val="68105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Volvo Cars Announces ISO/IEC 5230 Program</a:t>
            </a:r>
            <a:endParaRPr lang="en-US" dirty="0"/>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a:xfrm>
            <a:off x="280350" y="3315694"/>
            <a:ext cx="8520600" cy="1289756"/>
          </a:xfrm>
        </p:spPr>
        <p:txBody>
          <a:bodyPr/>
          <a:lstStyle/>
          <a:p>
            <a:pPr marL="114300" indent="0">
              <a:buNone/>
            </a:pPr>
            <a:r>
              <a:rPr lang="en-US" dirty="0"/>
              <a:t>Full announcement here:</a:t>
            </a:r>
            <a:br>
              <a:rPr lang="en-US" dirty="0"/>
            </a:br>
            <a:r>
              <a:rPr lang="en-US" dirty="0">
                <a:hlinkClick r:id="rId2"/>
              </a:rPr>
              <a:t>https://openchainproject.org/news/2024/04/15/volvo-cars-announces-an-openchain-conformance-program</a:t>
            </a:r>
            <a:r>
              <a:rPr lang="en-US" dirty="0"/>
              <a:t> </a:t>
            </a:r>
          </a:p>
        </p:txBody>
      </p:sp>
      <p:pic>
        <p:nvPicPr>
          <p:cNvPr id="5" name="Graphic 4">
            <a:extLst>
              <a:ext uri="{FF2B5EF4-FFF2-40B4-BE49-F238E27FC236}">
                <a16:creationId xmlns:a16="http://schemas.microsoft.com/office/drawing/2014/main" id="{5CA4BB69-500C-CE03-CD7A-1697A668B7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5800" y="1866127"/>
            <a:ext cx="7772400" cy="601240"/>
          </a:xfrm>
          <a:prstGeom prst="rect">
            <a:avLst/>
          </a:prstGeom>
        </p:spPr>
      </p:pic>
    </p:spTree>
    <p:extLst>
      <p:ext uri="{BB962C8B-B14F-4D97-AF65-F5344CB8AC3E}">
        <p14:creationId xmlns:p14="http://schemas.microsoft.com/office/powerpoint/2010/main" val="1948761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OpenChain AI Study Group</a:t>
            </a:r>
            <a:endParaRPr lang="en-US" dirty="0"/>
          </a:p>
        </p:txBody>
      </p:sp>
      <p:sp>
        <p:nvSpPr>
          <p:cNvPr id="6" name="Text Placeholder 5">
            <a:extLst>
              <a:ext uri="{FF2B5EF4-FFF2-40B4-BE49-F238E27FC236}">
                <a16:creationId xmlns:a16="http://schemas.microsoft.com/office/drawing/2014/main" id="{3BFA7A0C-92E5-A2D4-5CC9-3D9F8D7A7579}"/>
              </a:ext>
            </a:extLst>
          </p:cNvPr>
          <p:cNvSpPr>
            <a:spLocks noGrp="1"/>
          </p:cNvSpPr>
          <p:nvPr>
            <p:ph type="body" idx="1"/>
          </p:nvPr>
        </p:nvSpPr>
        <p:spPr/>
        <p:txBody>
          <a:bodyPr>
            <a:normAutofit fontScale="85000" lnSpcReduction="10000"/>
          </a:bodyPr>
          <a:lstStyle/>
          <a:p>
            <a:r>
              <a:rPr lang="en-US" dirty="0"/>
              <a:t>On the 2nd of April, the OpenChain AI Study Group continued its monthly AI workshop series to deep dive into the topic of AI compliance. On this call we narrowed down the focus area with a concluding decision to refine the discussion by taking the content of ISO 5230 and seeing what level of overlap there is with AI supply chain compliance. You can check out the </a:t>
            </a:r>
            <a:r>
              <a:rPr lang="en-US" dirty="0">
                <a:hlinkClick r:id="rId2"/>
              </a:rPr>
              <a:t>full recording</a:t>
            </a:r>
            <a:r>
              <a:rPr lang="en-US" dirty="0"/>
              <a:t> for a precise recap.</a:t>
            </a:r>
          </a:p>
          <a:p>
            <a:endParaRPr lang="en-US" dirty="0"/>
          </a:p>
          <a:p>
            <a:r>
              <a:rPr lang="en-US" dirty="0"/>
              <a:t>On the 11th of April, the OpenChain AI Study Group held its new regular recap meeting for Europe / Asia participants. This is not intended to push forward “the state of the art” in the discussion, but rather ensure Asian participants sync with the North America / Europe discussion, and to provide a platform for further input ahead of the next monthly workshop.</a:t>
            </a:r>
          </a:p>
          <a:p>
            <a:pPr marL="114300" indent="0">
              <a:buNone/>
            </a:pPr>
            <a:endParaRPr lang="en-US" dirty="0"/>
          </a:p>
          <a:p>
            <a:pPr marL="114300" indent="0">
              <a:buNone/>
            </a:pPr>
            <a:r>
              <a:rPr lang="en-US" dirty="0"/>
              <a:t>Learn More By Viewing The Recording:</a:t>
            </a:r>
            <a:br>
              <a:rPr lang="en-US" dirty="0"/>
            </a:br>
            <a:r>
              <a:rPr lang="en-US" dirty="0">
                <a:hlinkClick r:id="rId3"/>
              </a:rPr>
              <a:t>https://openchainproject.org/news/2024/04/12/openchain-ai-study-group-europe-and-asia-recap-2024-04-11-full-recording</a:t>
            </a:r>
            <a:r>
              <a:rPr lang="en-US" dirty="0"/>
              <a:t> </a:t>
            </a:r>
          </a:p>
        </p:txBody>
      </p:sp>
    </p:spTree>
    <p:extLst>
      <p:ext uri="{BB962C8B-B14F-4D97-AF65-F5344CB8AC3E}">
        <p14:creationId xmlns:p14="http://schemas.microsoft.com/office/powerpoint/2010/main" val="1976559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861</Words>
  <Application>Microsoft Macintosh PowerPoint</Application>
  <PresentationFormat>On-screen Show (16:9)</PresentationFormat>
  <Paragraphs>61</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Open Sans Medium</vt:lpstr>
      <vt:lpstr>Roboto</vt:lpstr>
      <vt:lpstr>Roboto Slab Light</vt:lpstr>
      <vt:lpstr>Linux Foundation EU Theme 2023</vt:lpstr>
      <vt:lpstr>OpenChain Monthly North America / Asia Meeting</vt:lpstr>
      <vt:lpstr>Anti-Trust Policy Notice</vt:lpstr>
      <vt:lpstr>Regular Agenda</vt:lpstr>
      <vt:lpstr>News</vt:lpstr>
      <vt:lpstr>Project Meetings This Week (all times UTC)</vt:lpstr>
      <vt:lpstr>BlackBerry: Three-Way Case Study</vt:lpstr>
      <vt:lpstr>Volvo Cars Announces ISO/IEC 5230 Program</vt:lpstr>
      <vt:lpstr>OpenChain AI Study Group</vt:lpstr>
      <vt:lpstr>Work on standards and core material</vt:lpstr>
      <vt:lpstr>Last OpenChain North America / Europe Call</vt:lpstr>
      <vt:lpstr>The ISO Standards – All The Open Issues</vt:lpstr>
      <vt:lpstr>Items Scheduled For This Call</vt:lpstr>
      <vt:lpstr>Work on reference and supporting material</vt:lpstr>
      <vt:lpstr>OpenChain Education Work Group</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50</cp:revision>
  <dcterms:modified xsi:type="dcterms:W3CDTF">2024-04-16T02:39:45Z</dcterms:modified>
</cp:coreProperties>
</file>