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64" r:id="rId1"/>
  </p:sldMasterIdLst>
  <p:notesMasterIdLst>
    <p:notesMasterId r:id="rId19"/>
  </p:notesMasterIdLst>
  <p:sldIdLst>
    <p:sldId id="257" r:id="rId2"/>
    <p:sldId id="269" r:id="rId3"/>
    <p:sldId id="270" r:id="rId4"/>
    <p:sldId id="271" r:id="rId5"/>
    <p:sldId id="630" r:id="rId6"/>
    <p:sldId id="645" r:id="rId7"/>
    <p:sldId id="640" r:id="rId8"/>
    <p:sldId id="646" r:id="rId9"/>
    <p:sldId id="275" r:id="rId10"/>
    <p:sldId id="284" r:id="rId11"/>
    <p:sldId id="638" r:id="rId12"/>
    <p:sldId id="642" r:id="rId13"/>
    <p:sldId id="276" r:id="rId14"/>
    <p:sldId id="639" r:id="rId15"/>
    <p:sldId id="278" r:id="rId16"/>
    <p:sldId id="279" r:id="rId17"/>
    <p:sldId id="267"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0"/>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44aaa0767c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44aaa0767c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7782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62914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30515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44aaa0767c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44aaa0767c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4628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0690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6469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35108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0599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68418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07984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33113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Dark 1">
  <p:cSld name="TITLE_3">
    <p:bg>
      <p:bgPr>
        <a:gradFill>
          <a:gsLst>
            <a:gs pos="0">
              <a:srgbClr val="42B0FF"/>
            </a:gs>
            <a:gs pos="100000">
              <a:srgbClr val="076EB8"/>
            </a:gs>
          </a:gsLst>
          <a:lin ang="13500032" scaled="0"/>
        </a:gra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30" name="Google Shape;30;p4"/>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pic>
        <p:nvPicPr>
          <p:cNvPr id="31" name="Google Shape;31;p4"/>
          <p:cNvPicPr preferRelativeResize="0"/>
          <p:nvPr/>
        </p:nvPicPr>
        <p:blipFill>
          <a:blip r:embed="rId2">
            <a:alphaModFix/>
          </a:blip>
          <a:stretch>
            <a:fillRect/>
          </a:stretch>
        </p:blipFill>
        <p:spPr>
          <a:xfrm rot="5400000">
            <a:off x="8312352" y="4301684"/>
            <a:ext cx="844843" cy="838800"/>
          </a:xfrm>
          <a:prstGeom prst="rect">
            <a:avLst/>
          </a:prstGeom>
          <a:noFill/>
          <a:ln>
            <a:noFill/>
          </a:ln>
        </p:spPr>
      </p:pic>
      <p:sp>
        <p:nvSpPr>
          <p:cNvPr id="32" name="Google Shape;32;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4"/>
          <p:cNvSpPr/>
          <p:nvPr/>
        </p:nvSpPr>
        <p:spPr>
          <a:xfrm>
            <a:off x="8208900" y="0"/>
            <a:ext cx="935100" cy="935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 name="Google Shape;34;p4"/>
          <p:cNvPicPr preferRelativeResize="0"/>
          <p:nvPr/>
        </p:nvPicPr>
        <p:blipFill>
          <a:blip r:embed="rId3">
            <a:alphaModFix/>
          </a:blip>
          <a:stretch>
            <a:fillRect/>
          </a:stretch>
        </p:blipFill>
        <p:spPr>
          <a:xfrm>
            <a:off x="7273800" y="3350"/>
            <a:ext cx="935100" cy="928411"/>
          </a:xfrm>
          <a:prstGeom prst="rect">
            <a:avLst/>
          </a:prstGeom>
          <a:noFill/>
          <a:ln>
            <a:noFill/>
          </a:ln>
        </p:spPr>
      </p:pic>
      <p:pic>
        <p:nvPicPr>
          <p:cNvPr id="35" name="Google Shape;35;p4"/>
          <p:cNvPicPr preferRelativeResize="0"/>
          <p:nvPr/>
        </p:nvPicPr>
        <p:blipFill>
          <a:blip r:embed="rId4">
            <a:alphaModFix/>
          </a:blip>
          <a:stretch>
            <a:fillRect/>
          </a:stretch>
        </p:blipFill>
        <p:spPr>
          <a:xfrm>
            <a:off x="705588" y="4235030"/>
            <a:ext cx="1194674" cy="393600"/>
          </a:xfrm>
          <a:prstGeom prst="rect">
            <a:avLst/>
          </a:prstGeom>
          <a:noFill/>
          <a:ln>
            <a:noFill/>
          </a:ln>
        </p:spPr>
      </p:pic>
      <p:pic>
        <p:nvPicPr>
          <p:cNvPr id="2" name="Picture 1">
            <a:extLst>
              <a:ext uri="{FF2B5EF4-FFF2-40B4-BE49-F238E27FC236}">
                <a16:creationId xmlns:a16="http://schemas.microsoft.com/office/drawing/2014/main" id="{7537A803-49DD-9F6C-387C-2AF2628C619E}"/>
              </a:ext>
            </a:extLst>
          </p:cNvPr>
          <p:cNvPicPr>
            <a:picLocks noChangeAspect="1"/>
          </p:cNvPicPr>
          <p:nvPr userDrawn="1"/>
        </p:nvPicPr>
        <p:blipFill>
          <a:blip r:embed="rId5"/>
          <a:stretch>
            <a:fillRect/>
          </a:stretch>
        </p:blipFill>
        <p:spPr>
          <a:xfrm>
            <a:off x="2284576" y="4122678"/>
            <a:ext cx="1080274" cy="618303"/>
          </a:xfrm>
          <a:prstGeom prst="rect">
            <a:avLst/>
          </a:prstGeom>
        </p:spPr>
      </p:pic>
      <p:pic>
        <p:nvPicPr>
          <p:cNvPr id="3" name="Picture 2">
            <a:extLst>
              <a:ext uri="{FF2B5EF4-FFF2-40B4-BE49-F238E27FC236}">
                <a16:creationId xmlns:a16="http://schemas.microsoft.com/office/drawing/2014/main" id="{2BC99040-D52B-5FAC-01DD-AA11C386147B}"/>
              </a:ext>
            </a:extLst>
          </p:cNvPr>
          <p:cNvPicPr>
            <a:picLocks noChangeAspect="1"/>
          </p:cNvPicPr>
          <p:nvPr userDrawn="1"/>
        </p:nvPicPr>
        <p:blipFill>
          <a:blip r:embed="rId6"/>
          <a:stretch>
            <a:fillRect/>
          </a:stretch>
        </p:blipFill>
        <p:spPr>
          <a:xfrm>
            <a:off x="5572981" y="3566823"/>
            <a:ext cx="2641600" cy="14097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2"/>
            </a:gs>
            <a:gs pos="100000">
              <a:schemeClr val="accent4"/>
            </a:gs>
          </a:gsLst>
          <a:lin ang="5400012" scaled="0"/>
        </a:gradFill>
        <a:effectLst/>
      </p:bgPr>
    </p:bg>
    <p:spTree>
      <p:nvGrpSpPr>
        <p:cNvPr id="1" name="Shape 50"/>
        <p:cNvGrpSpPr/>
        <p:nvPr/>
      </p:nvGrpSpPr>
      <p:grpSpPr>
        <a:xfrm>
          <a:off x="0" y="0"/>
          <a:ext cx="0" cy="0"/>
          <a:chOff x="0" y="0"/>
          <a:chExt cx="0" cy="0"/>
        </a:xfrm>
      </p:grpSpPr>
      <p:sp>
        <p:nvSpPr>
          <p:cNvPr id="51" name="Google Shape;51;p7"/>
          <p:cNvSpPr/>
          <p:nvPr/>
        </p:nvSpPr>
        <p:spPr>
          <a:xfrm rot="5400000" flipH="1">
            <a:off x="-12" y="412830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53" name="Google Shape;53;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7"/>
          <p:cNvPicPr preferRelativeResize="0"/>
          <p:nvPr/>
        </p:nvPicPr>
        <p:blipFill>
          <a:blip r:embed="rId2">
            <a:alphaModFix/>
          </a:blip>
          <a:stretch>
            <a:fillRect/>
          </a:stretch>
        </p:blipFill>
        <p:spPr>
          <a:xfrm>
            <a:off x="8128800" y="0"/>
            <a:ext cx="1015200" cy="1007953"/>
          </a:xfrm>
          <a:prstGeom prst="rect">
            <a:avLst/>
          </a:prstGeom>
          <a:noFill/>
          <a:ln>
            <a:noFill/>
          </a:ln>
        </p:spPr>
      </p:pic>
      <p:pic>
        <p:nvPicPr>
          <p:cNvPr id="2" name="Picture 1">
            <a:extLst>
              <a:ext uri="{FF2B5EF4-FFF2-40B4-BE49-F238E27FC236}">
                <a16:creationId xmlns:a16="http://schemas.microsoft.com/office/drawing/2014/main" id="{2801B9BB-356F-0CEB-6136-9AA80883BF80}"/>
              </a:ext>
            </a:extLst>
          </p:cNvPr>
          <p:cNvPicPr>
            <a:picLocks noChangeAspect="1"/>
          </p:cNvPicPr>
          <p:nvPr userDrawn="1"/>
        </p:nvPicPr>
        <p:blipFill>
          <a:blip r:embed="rId3"/>
          <a:stretch>
            <a:fillRect/>
          </a:stretch>
        </p:blipFill>
        <p:spPr>
          <a:xfrm>
            <a:off x="5572981" y="3566823"/>
            <a:ext cx="2641600" cy="14097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8432941" y="4431167"/>
            <a:ext cx="724200" cy="72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rot="10800000">
            <a:off x="7701526" y="4431200"/>
            <a:ext cx="731400" cy="73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4" name="Google Shape;64;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9"/>
          <p:cNvSpPr/>
          <p:nvPr/>
        </p:nvSpPr>
        <p:spPr>
          <a:xfrm>
            <a:off x="8418600" y="0"/>
            <a:ext cx="7254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pic>
        <p:nvPicPr>
          <p:cNvPr id="67" name="Google Shape;67;p9"/>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6" name="Google Shape;86;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87" name="Google Shape;87;p12"/>
          <p:cNvSpPr/>
          <p:nvPr/>
        </p:nvSpPr>
        <p:spPr>
          <a:xfrm>
            <a:off x="8418600" y="0"/>
            <a:ext cx="725400" cy="725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8" name="Google Shape;88;p12"/>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F61A5555-1EA5-9B0F-AFC7-EDE40AE86522}"/>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9"/>
        <p:cNvGrpSpPr/>
        <p:nvPr/>
      </p:nvGrpSpPr>
      <p:grpSpPr>
        <a:xfrm>
          <a:off x="0" y="0"/>
          <a:ext cx="0" cy="0"/>
          <a:chOff x="0" y="0"/>
          <a:chExt cx="0" cy="0"/>
        </a:xfrm>
      </p:grpSpPr>
      <p:sp>
        <p:nvSpPr>
          <p:cNvPr id="90" name="Google Shape;90;p1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174C6D7-FF31-21CE-C315-79ECE561E09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sp>
        <p:nvSpPr>
          <p:cNvPr id="100" name="Google Shape;100;p15"/>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101" name="Google Shape;101;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E238CB1-F8E6-F156-8915-1A35C64D23E6}"/>
              </a:ext>
            </a:extLst>
          </p:cNvPr>
          <p:cNvPicPr>
            <a:picLocks noChangeAspect="1"/>
          </p:cNvPicPr>
          <p:nvPr userDrawn="1"/>
        </p:nvPicPr>
        <p:blipFill>
          <a:blip r:embed="rId2"/>
          <a:stretch>
            <a:fillRect/>
          </a:stretch>
        </p:blipFill>
        <p:spPr>
          <a:xfrm>
            <a:off x="3251200" y="1866900"/>
            <a:ext cx="2641600" cy="14097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2"/>
        <p:cNvGrpSpPr/>
        <p:nvPr/>
      </p:nvGrpSpPr>
      <p:grpSpPr>
        <a:xfrm>
          <a:off x="0" y="0"/>
          <a:ext cx="0" cy="0"/>
          <a:chOff x="0" y="0"/>
          <a:chExt cx="0" cy="0"/>
        </a:xfrm>
      </p:grpSpPr>
      <p:sp>
        <p:nvSpPr>
          <p:cNvPr id="113" name="Google Shape;113;p1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785EA11A-2524-E462-0CB0-874BA7043CF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3" r:id="rId2"/>
    <p:sldLayoutId id="2147483655" r:id="rId3"/>
    <p:sldLayoutId id="2147483658" r:id="rId4"/>
    <p:sldLayoutId id="2147483659" r:id="rId5"/>
    <p:sldLayoutId id="2147483661" r:id="rId6"/>
    <p:sldLayoutId id="2147483663"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OpenChain-Project/Security-Assurance-Specification/issues"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hyperlink" Target="https://github.com/OpenChain-Project/License-Compliance-Specification/issues"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openchainproject.org/featured/2024/04/29/openchain-monthly-north-america-asia-call-2024-04-16-full-recording"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hyperlink" Target="https://github.com/OpenChain-Project/License-Compliance-Specification/issues/38" TargetMode="External"/><Relationship Id="rId4" Type="http://schemas.openxmlformats.org/officeDocument/2006/relationships/hyperlink" Target="https://github.com/OpenChain-Project/Security-Assurance-Specification/issues/36"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OpenChain-Project/License-Compliance-Specification/issues/38" TargetMode="External"/><Relationship Id="rId2" Type="http://schemas.openxmlformats.org/officeDocument/2006/relationships/hyperlink" Target="https://github.com/OpenChain-Project/Security-Assurance-Specification/issues/36"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openchainproject.org/news/2024/05/07/openchain-education-work-group-monthly-meeting-2024-05-01"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openchainproject.org/news/2024/04/17/openchain-open-source-summit-north-america-get-the-slides" TargetMode="External"/><Relationship Id="rId2" Type="http://schemas.openxmlformats.org/officeDocument/2006/relationships/hyperlink" Target="https://www.linuxfoundation.org/projects/management"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www.linkedin.com/in/hilarycartermsc/overlay/about-this-profile/" TargetMode="External"/><Relationship Id="rId2" Type="http://schemas.openxmlformats.org/officeDocument/2006/relationships/hyperlink" Target="https://openchainproject.org/news/2024/04/16/webinar-eclipse-apoapsis" TargetMode="External"/><Relationship Id="rId1" Type="http://schemas.openxmlformats.org/officeDocument/2006/relationships/slideLayout" Target="../slideLayouts/slideLayout3.xml"/><Relationship Id="rId4" Type="http://schemas.openxmlformats.org/officeDocument/2006/relationships/hyperlink" Target="https://openchainproject.org/webinar/2024/04/18/webinar-management-best-practices-portal"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s://openchainproject.org/news/2024/05/02/openchain-finos-open-source-readiness-sig-2024-05-01"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ctrTitle"/>
          </p:nvPr>
        </p:nvSpPr>
        <p:spPr>
          <a:xfrm>
            <a:off x="598100" y="1226378"/>
            <a:ext cx="7947812" cy="18945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OpenChain Monthly</a:t>
            </a:r>
            <a:br>
              <a:rPr lang="en-US" dirty="0"/>
            </a:br>
            <a:r>
              <a:rPr lang="en-US" dirty="0"/>
              <a:t>North America / Europe Meeting</a:t>
            </a:r>
            <a:endParaRPr dirty="0"/>
          </a:p>
        </p:txBody>
      </p:sp>
      <p:sp>
        <p:nvSpPr>
          <p:cNvPr id="123" name="Google Shape;123;p19"/>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US" dirty="0"/>
              <a:t>2024-05-07</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The ISO Standards – All The Open Issues</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lang="en-US" dirty="0"/>
          </a:p>
          <a:p>
            <a:pPr marL="285750" indent="-285750">
              <a:spcAft>
                <a:spcPts val="1200"/>
              </a:spcAft>
            </a:pPr>
            <a:r>
              <a:rPr lang="en-US" dirty="0"/>
              <a:t>Security:</a:t>
            </a:r>
            <a:br>
              <a:rPr lang="en-US" dirty="0"/>
            </a:br>
            <a:r>
              <a:rPr lang="en-US" dirty="0">
                <a:hlinkClick r:id="rId3"/>
              </a:rPr>
              <a:t>https://github.com/OpenChain-Project/Security-Assurance-Specification/issues</a:t>
            </a:r>
            <a:endParaRPr lang="en-US" dirty="0"/>
          </a:p>
          <a:p>
            <a:pPr marL="285750" indent="-285750">
              <a:spcAft>
                <a:spcPts val="1200"/>
              </a:spcAft>
            </a:pPr>
            <a:endParaRPr lang="en-US" dirty="0"/>
          </a:p>
          <a:p>
            <a:pPr marL="285750" indent="-285750">
              <a:spcAft>
                <a:spcPts val="1200"/>
              </a:spcAft>
            </a:pPr>
            <a:r>
              <a:rPr lang="en-US" dirty="0"/>
              <a:t>Licensing: </a:t>
            </a:r>
            <a:br>
              <a:rPr lang="en-US" dirty="0"/>
            </a:br>
            <a:r>
              <a:rPr lang="en-US" dirty="0">
                <a:hlinkClick r:id="rId4"/>
              </a:rPr>
              <a:t>https://github.com/OpenChain-Project/License-Compliance-Specification/issues</a:t>
            </a:r>
            <a:r>
              <a:rPr lang="en-US" dirty="0"/>
              <a:t> </a:t>
            </a:r>
            <a:endParaRPr dirty="0"/>
          </a:p>
        </p:txBody>
      </p:sp>
      <p:sp>
        <p:nvSpPr>
          <p:cNvPr id="2" name="Google Shape;157;p25">
            <a:extLst>
              <a:ext uri="{FF2B5EF4-FFF2-40B4-BE49-F238E27FC236}">
                <a16:creationId xmlns:a16="http://schemas.microsoft.com/office/drawing/2014/main" id="{5705BD80-E341-CECC-9FA9-57264372BDCF}"/>
              </a:ext>
            </a:extLst>
          </p:cNvPr>
          <p:cNvSpPr txBox="1">
            <a:spLocks/>
          </p:cNvSpPr>
          <p:nvPr/>
        </p:nvSpPr>
        <p:spPr>
          <a:xfrm>
            <a:off x="343050" y="838225"/>
            <a:ext cx="8520600" cy="6078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oboto Slab Light"/>
              <a:buNone/>
              <a:defRPr sz="3000" b="0" i="0" u="none" strike="noStrike" cap="none">
                <a:solidFill>
                  <a:schemeClr val="dk1"/>
                </a:solidFill>
                <a:latin typeface="Roboto Slab Light"/>
                <a:ea typeface="Roboto Slab Light"/>
                <a:cs typeface="Roboto Slab Light"/>
                <a:sym typeface="Roboto Slab Light"/>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r>
              <a:rPr lang="en-US" sz="1800" dirty="0"/>
              <a:t>See Next Slide For Status And Next Steps</a:t>
            </a:r>
          </a:p>
        </p:txBody>
      </p:sp>
    </p:spTree>
    <p:extLst>
      <p:ext uri="{BB962C8B-B14F-4D97-AF65-F5344CB8AC3E}">
        <p14:creationId xmlns:p14="http://schemas.microsoft.com/office/powerpoint/2010/main" val="154965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Last OpenChain North America / Asia Call</a:t>
            </a:r>
            <a:endParaRPr dirty="0"/>
          </a:p>
        </p:txBody>
      </p:sp>
      <p:sp>
        <p:nvSpPr>
          <p:cNvPr id="2" name="Text Placeholder 1">
            <a:extLst>
              <a:ext uri="{FF2B5EF4-FFF2-40B4-BE49-F238E27FC236}">
                <a16:creationId xmlns:a16="http://schemas.microsoft.com/office/drawing/2014/main" id="{DC74BFC9-0CAA-96ED-C62F-283510652636}"/>
              </a:ext>
            </a:extLst>
          </p:cNvPr>
          <p:cNvSpPr>
            <a:spLocks noGrp="1"/>
          </p:cNvSpPr>
          <p:nvPr>
            <p:ph type="body" idx="1"/>
          </p:nvPr>
        </p:nvSpPr>
        <p:spPr/>
        <p:txBody>
          <a:bodyPr>
            <a:normAutofit fontScale="85000" lnSpcReduction="10000"/>
          </a:bodyPr>
          <a:lstStyle/>
          <a:p>
            <a:pPr marL="114300" indent="0">
              <a:buNone/>
            </a:pPr>
            <a:r>
              <a:rPr lang="en-US" b="1" dirty="0"/>
              <a:t>Full Recording:</a:t>
            </a:r>
          </a:p>
          <a:p>
            <a:pPr marL="114300" indent="0">
              <a:buNone/>
            </a:pPr>
            <a:r>
              <a:rPr lang="en-US" b="1" dirty="0">
                <a:hlinkClick r:id="rId3"/>
              </a:rPr>
              <a:t>https://openchainproject.org/featured/2024/04/29/openchain-monthly-north-america-asia-call-2024-04-16-full-recording</a:t>
            </a:r>
            <a:endParaRPr lang="en-US" b="1" dirty="0"/>
          </a:p>
          <a:p>
            <a:pPr marL="114300" indent="0">
              <a:buNone/>
            </a:pPr>
            <a:endParaRPr lang="en-US" b="1" dirty="0"/>
          </a:p>
          <a:p>
            <a:pPr marL="114300" indent="0">
              <a:buNone/>
            </a:pPr>
            <a:r>
              <a:rPr lang="en-US" b="1" dirty="0"/>
              <a:t>Issues Raised But Not Closed:</a:t>
            </a:r>
          </a:p>
          <a:p>
            <a:pPr algn="l" fontAlgn="base"/>
            <a:r>
              <a:rPr lang="en-US" b="1" i="0" dirty="0">
                <a:solidFill>
                  <a:srgbClr val="252525"/>
                </a:solidFill>
                <a:effectLst/>
                <a:highlight>
                  <a:srgbClr val="FFFFFF"/>
                </a:highlight>
                <a:latin typeface="Roboto" panose="02000000000000000000" pitchFamily="2" charset="0"/>
              </a:rPr>
              <a:t>Security Assurance Review:</a:t>
            </a:r>
            <a:br>
              <a:rPr lang="en-US" b="0" i="0" dirty="0">
                <a:solidFill>
                  <a:srgbClr val="252525"/>
                </a:solidFill>
                <a:effectLst/>
                <a:highlight>
                  <a:srgbClr val="FFFFFF"/>
                </a:highlight>
                <a:latin typeface="Roboto" panose="02000000000000000000" pitchFamily="2" charset="0"/>
              </a:rPr>
            </a:br>
            <a:r>
              <a:rPr lang="en-US" b="0" i="0" dirty="0">
                <a:solidFill>
                  <a:srgbClr val="252525"/>
                </a:solidFill>
                <a:effectLst/>
                <a:highlight>
                  <a:srgbClr val="FFFFFF"/>
                </a:highlight>
                <a:latin typeface="Roboto" panose="02000000000000000000" pitchFamily="2" charset="0"/>
              </a:rPr>
              <a:t>– Expand definitions section for (1) Secure Software Development to include Secure Programming Techniques and (2) Security Testing to include Static and Dynamic </a:t>
            </a:r>
            <a:br>
              <a:rPr lang="en-US" b="0" i="0" dirty="0">
                <a:solidFill>
                  <a:srgbClr val="252525"/>
                </a:solidFill>
                <a:effectLst/>
                <a:highlight>
                  <a:srgbClr val="FFFFFF"/>
                </a:highlight>
                <a:latin typeface="Roboto" panose="02000000000000000000" pitchFamily="2" charset="0"/>
              </a:rPr>
            </a:br>
            <a:r>
              <a:rPr lang="en-US" b="0" i="0" u="none" strike="noStrike" dirty="0">
                <a:solidFill>
                  <a:srgbClr val="00AEBC"/>
                </a:solidFill>
                <a:effectLst/>
                <a:highlight>
                  <a:srgbClr val="FFFFFF"/>
                </a:highlight>
                <a:latin typeface="Roboto" panose="02000000000000000000" pitchFamily="2" charset="0"/>
                <a:hlinkClick r:id="rId4"/>
              </a:rPr>
              <a:t>https://github.com/OpenChain-Project/Security-Assurance-Specification/issues/36</a:t>
            </a:r>
            <a:endParaRPr lang="en-US" b="0" i="0" dirty="0">
              <a:solidFill>
                <a:srgbClr val="252525"/>
              </a:solidFill>
              <a:effectLst/>
              <a:highlight>
                <a:srgbClr val="FFFFFF"/>
              </a:highlight>
              <a:latin typeface="Roboto" panose="02000000000000000000" pitchFamily="2" charset="0"/>
            </a:endParaRPr>
          </a:p>
          <a:p>
            <a:pPr algn="l" fontAlgn="base"/>
            <a:r>
              <a:rPr lang="en-US" b="1" i="0" dirty="0">
                <a:solidFill>
                  <a:srgbClr val="252525"/>
                </a:solidFill>
                <a:effectLst/>
                <a:highlight>
                  <a:srgbClr val="FFFFFF"/>
                </a:highlight>
                <a:latin typeface="Roboto" panose="02000000000000000000" pitchFamily="2" charset="0"/>
              </a:rPr>
              <a:t>License Compliance Review:</a:t>
            </a:r>
            <a:br>
              <a:rPr lang="en-US" b="0" i="0" dirty="0">
                <a:solidFill>
                  <a:srgbClr val="252525"/>
                </a:solidFill>
                <a:effectLst/>
                <a:highlight>
                  <a:srgbClr val="FFFFFF"/>
                </a:highlight>
                <a:latin typeface="Roboto" panose="02000000000000000000" pitchFamily="2" charset="0"/>
              </a:rPr>
            </a:br>
            <a:r>
              <a:rPr lang="en-US" b="0" i="0" dirty="0">
                <a:solidFill>
                  <a:srgbClr val="252525"/>
                </a:solidFill>
                <a:effectLst/>
                <a:highlight>
                  <a:srgbClr val="FFFFFF"/>
                </a:highlight>
                <a:latin typeface="Roboto" panose="02000000000000000000" pitchFamily="2" charset="0"/>
              </a:rPr>
              <a:t>– Verification Material For Training – next iteration</a:t>
            </a:r>
            <a:br>
              <a:rPr lang="en-US" b="0" i="0" dirty="0">
                <a:solidFill>
                  <a:srgbClr val="252525"/>
                </a:solidFill>
                <a:effectLst/>
                <a:highlight>
                  <a:srgbClr val="FFFFFF"/>
                </a:highlight>
                <a:latin typeface="Roboto" panose="02000000000000000000" pitchFamily="2" charset="0"/>
              </a:rPr>
            </a:br>
            <a:r>
              <a:rPr lang="en-US" b="0" i="0" u="none" strike="noStrike" dirty="0">
                <a:solidFill>
                  <a:srgbClr val="00AEBC"/>
                </a:solidFill>
                <a:effectLst/>
                <a:highlight>
                  <a:srgbClr val="FFFFFF"/>
                </a:highlight>
                <a:latin typeface="Roboto" panose="02000000000000000000" pitchFamily="2" charset="0"/>
                <a:hlinkClick r:id="rId5"/>
              </a:rPr>
              <a:t>https://github.com/OpenChain-Project/License-Compliance-Specification/issues/38</a:t>
            </a:r>
            <a:endParaRPr lang="en-US" b="0" i="0" dirty="0">
              <a:solidFill>
                <a:srgbClr val="252525"/>
              </a:solidFill>
              <a:effectLst/>
              <a:highlight>
                <a:srgbClr val="FFFFFF"/>
              </a:highlight>
              <a:latin typeface="Roboto" panose="02000000000000000000" pitchFamily="2" charset="0"/>
            </a:endParaRPr>
          </a:p>
        </p:txBody>
      </p:sp>
    </p:spTree>
    <p:extLst>
      <p:ext uri="{BB962C8B-B14F-4D97-AF65-F5344CB8AC3E}">
        <p14:creationId xmlns:p14="http://schemas.microsoft.com/office/powerpoint/2010/main" val="4277451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9B22C-279C-ACCF-30FA-1CBF978F81AF}"/>
              </a:ext>
            </a:extLst>
          </p:cNvPr>
          <p:cNvSpPr>
            <a:spLocks noGrp="1"/>
          </p:cNvSpPr>
          <p:nvPr>
            <p:ph type="title"/>
          </p:nvPr>
        </p:nvSpPr>
        <p:spPr/>
        <p:txBody>
          <a:bodyPr>
            <a:normAutofit fontScale="90000"/>
          </a:bodyPr>
          <a:lstStyle/>
          <a:p>
            <a:r>
              <a:rPr lang="en-US" dirty="0"/>
              <a:t>Items Scheduled For This Call</a:t>
            </a:r>
          </a:p>
        </p:txBody>
      </p:sp>
      <p:sp>
        <p:nvSpPr>
          <p:cNvPr id="3" name="Text Placeholder 2">
            <a:extLst>
              <a:ext uri="{FF2B5EF4-FFF2-40B4-BE49-F238E27FC236}">
                <a16:creationId xmlns:a16="http://schemas.microsoft.com/office/drawing/2014/main" id="{6087FC18-792F-82DB-D377-432C27844A5C}"/>
              </a:ext>
            </a:extLst>
          </p:cNvPr>
          <p:cNvSpPr>
            <a:spLocks noGrp="1"/>
          </p:cNvSpPr>
          <p:nvPr>
            <p:ph type="body" idx="1"/>
          </p:nvPr>
        </p:nvSpPr>
        <p:spPr/>
        <p:txBody>
          <a:bodyPr>
            <a:normAutofit/>
          </a:bodyPr>
          <a:lstStyle/>
          <a:p>
            <a:pPr marL="114300" indent="0">
              <a:buNone/>
            </a:pPr>
            <a:r>
              <a:rPr lang="en-US" b="1" dirty="0"/>
              <a:t>Security Assurance Review</a:t>
            </a:r>
            <a:endParaRPr lang="en-US" dirty="0"/>
          </a:p>
          <a:p>
            <a:r>
              <a:rPr lang="en-US" dirty="0"/>
              <a:t>Expand definitions section for (1) Secure Software Development to include Secure Programming Techniques and (2) Security Testing to include Static and Dynamic </a:t>
            </a:r>
            <a:br>
              <a:rPr lang="en-US" dirty="0"/>
            </a:br>
            <a:r>
              <a:rPr lang="en-US" dirty="0">
                <a:hlinkClick r:id="rId2"/>
              </a:rPr>
              <a:t>https://github.com/OpenChain-Project/Security-Assurance-Specification/issues/36</a:t>
            </a:r>
            <a:endParaRPr lang="en-US" dirty="0"/>
          </a:p>
          <a:p>
            <a:pPr marL="114300" indent="0">
              <a:buNone/>
            </a:pPr>
            <a:endParaRPr lang="en-US" dirty="0"/>
          </a:p>
          <a:p>
            <a:pPr marL="114300" indent="0">
              <a:buNone/>
            </a:pPr>
            <a:r>
              <a:rPr lang="en-US" b="1" dirty="0"/>
              <a:t>License Compliance Review</a:t>
            </a:r>
          </a:p>
          <a:p>
            <a:r>
              <a:rPr lang="en-US" dirty="0"/>
              <a:t>Verification Material For Training - next iteration</a:t>
            </a:r>
            <a:br>
              <a:rPr lang="en-US" dirty="0"/>
            </a:br>
            <a:r>
              <a:rPr lang="en-US" dirty="0">
                <a:hlinkClick r:id="rId3"/>
              </a:rPr>
              <a:t>https://github.com/OpenChain-Project/License-Compliance-Specification/issues/38</a:t>
            </a:r>
            <a:endParaRPr lang="en-US" dirty="0"/>
          </a:p>
        </p:txBody>
      </p:sp>
    </p:spTree>
    <p:extLst>
      <p:ext uri="{BB962C8B-B14F-4D97-AF65-F5344CB8AC3E}">
        <p14:creationId xmlns:p14="http://schemas.microsoft.com/office/powerpoint/2010/main" val="137989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US" dirty="0"/>
              <a:t>Work on reference and supporting material</a:t>
            </a:r>
            <a:endParaRPr dirty="0"/>
          </a:p>
        </p:txBody>
      </p:sp>
    </p:spTree>
    <p:extLst>
      <p:ext uri="{BB962C8B-B14F-4D97-AF65-F5344CB8AC3E}">
        <p14:creationId xmlns:p14="http://schemas.microsoft.com/office/powerpoint/2010/main" val="12832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algn="l" fontAlgn="base"/>
            <a:r>
              <a:rPr lang="en-US" b="0" i="0" dirty="0">
                <a:solidFill>
                  <a:srgbClr val="252525"/>
                </a:solidFill>
                <a:effectLst/>
                <a:highlight>
                  <a:srgbClr val="FFFFFF"/>
                </a:highlight>
                <a:latin typeface="Roboto" panose="02000000000000000000" pitchFamily="2" charset="0"/>
              </a:rPr>
              <a:t>OpenChain Education Work Group – Monthly Meeting</a:t>
            </a:r>
          </a:p>
        </p:txBody>
      </p:sp>
      <p:sp>
        <p:nvSpPr>
          <p:cNvPr id="2" name="Text Placeholder 1">
            <a:extLst>
              <a:ext uri="{FF2B5EF4-FFF2-40B4-BE49-F238E27FC236}">
                <a16:creationId xmlns:a16="http://schemas.microsoft.com/office/drawing/2014/main" id="{DC74BFC9-0CAA-96ED-C62F-283510652636}"/>
              </a:ext>
            </a:extLst>
          </p:cNvPr>
          <p:cNvSpPr>
            <a:spLocks noGrp="1"/>
          </p:cNvSpPr>
          <p:nvPr>
            <p:ph type="body" idx="1"/>
          </p:nvPr>
        </p:nvSpPr>
        <p:spPr/>
        <p:txBody>
          <a:bodyPr>
            <a:normAutofit/>
          </a:bodyPr>
          <a:lstStyle/>
          <a:p>
            <a:pPr marL="114300" indent="0">
              <a:buNone/>
            </a:pPr>
            <a:r>
              <a:rPr lang="en-US" b="0" i="0" dirty="0">
                <a:solidFill>
                  <a:srgbClr val="252525"/>
                </a:solidFill>
                <a:effectLst/>
                <a:highlight>
                  <a:srgbClr val="FFFFFF"/>
                </a:highlight>
                <a:latin typeface="Roboto" panose="02000000000000000000" pitchFamily="2" charset="0"/>
              </a:rPr>
              <a:t>On 2024-05-01 we held our regular meeting of the OpenChain Education Work Group. As part of the outreach activities of the OpenChain Project, it focuses on help to make it easier to understand and adopt OpenChain ISO/IEC 5230:2020 for license compliance and OpenChain ISO/IEC 18974:2023 for security assurance. Discussion ranges from handouts to education leaflets to training slides to case studies and guides. Editing is normally done on GitHub. You can review the full recording here:</a:t>
            </a:r>
            <a:br>
              <a:rPr lang="en-US" b="0" i="0" dirty="0">
                <a:solidFill>
                  <a:srgbClr val="252525"/>
                </a:solidFill>
                <a:effectLst/>
                <a:highlight>
                  <a:srgbClr val="FFFFFF"/>
                </a:highlight>
                <a:latin typeface="Roboto" panose="02000000000000000000" pitchFamily="2" charset="0"/>
              </a:rPr>
            </a:br>
            <a:r>
              <a:rPr lang="en-US" b="0" i="0" dirty="0">
                <a:solidFill>
                  <a:srgbClr val="252525"/>
                </a:solidFill>
                <a:effectLst/>
                <a:highlight>
                  <a:srgbClr val="FFFFFF"/>
                </a:highlight>
                <a:latin typeface="Roboto" panose="02000000000000000000" pitchFamily="2" charset="0"/>
                <a:hlinkClick r:id="rId3"/>
              </a:rPr>
              <a:t>https://openchainproject.org/news/2024/05/07/openchain-education-work-group-monthly-meeting-2024-05-01</a:t>
            </a:r>
            <a:r>
              <a:rPr lang="en-US" b="0" i="0" dirty="0">
                <a:solidFill>
                  <a:srgbClr val="252525"/>
                </a:solidFill>
                <a:effectLst/>
                <a:highlight>
                  <a:srgbClr val="FFFFFF"/>
                </a:highlight>
                <a:latin typeface="Roboto" panose="02000000000000000000" pitchFamily="2" charset="0"/>
              </a:rPr>
              <a:t> </a:t>
            </a:r>
            <a:endParaRPr lang="en-US" dirty="0"/>
          </a:p>
        </p:txBody>
      </p:sp>
    </p:spTree>
    <p:extLst>
      <p:ext uri="{BB962C8B-B14F-4D97-AF65-F5344CB8AC3E}">
        <p14:creationId xmlns:p14="http://schemas.microsoft.com/office/powerpoint/2010/main" val="1859896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Any other business</a:t>
            </a:r>
            <a:endParaRPr dirty="0"/>
          </a:p>
        </p:txBody>
      </p:sp>
    </p:spTree>
    <p:extLst>
      <p:ext uri="{BB962C8B-B14F-4D97-AF65-F5344CB8AC3E}">
        <p14:creationId xmlns:p14="http://schemas.microsoft.com/office/powerpoint/2010/main" val="2218779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Close of meeting</a:t>
            </a:r>
            <a:endParaRPr dirty="0"/>
          </a:p>
        </p:txBody>
      </p:sp>
    </p:spTree>
    <p:extLst>
      <p:ext uri="{BB962C8B-B14F-4D97-AF65-F5344CB8AC3E}">
        <p14:creationId xmlns:p14="http://schemas.microsoft.com/office/powerpoint/2010/main" val="30442717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3" name="Text Placeholder 2">
            <a:extLst>
              <a:ext uri="{FF2B5EF4-FFF2-40B4-BE49-F238E27FC236}">
                <a16:creationId xmlns:a16="http://schemas.microsoft.com/office/drawing/2014/main" id="{318B57C4-0EE4-84CC-F4DC-10D170F512D8}"/>
              </a:ext>
            </a:extLst>
          </p:cNvPr>
          <p:cNvSpPr>
            <a:spLocks noGrp="1"/>
          </p:cNvSpPr>
          <p:nvPr>
            <p:ph type="body" idx="1"/>
          </p:nvPr>
        </p:nvSpPr>
        <p:spPr/>
        <p:txBody>
          <a:bodyPr/>
          <a:lstStyle/>
          <a:p>
            <a:r>
              <a:rPr lang="en-JP" dirty="0"/>
              <a:t>See you next time!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Anti-Trust Policy Notice</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10000"/>
          </a:bodyPr>
          <a:lstStyle/>
          <a:p>
            <a:pPr marL="285750" indent="-285750">
              <a:spcAft>
                <a:spcPts val="1200"/>
              </a:spcAft>
            </a:pPr>
            <a:r>
              <a:rPr lang="en-US" dirty="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pPr marL="285750" indent="-285750">
              <a:spcAft>
                <a:spcPts val="1200"/>
              </a:spcAft>
            </a:pPr>
            <a:r>
              <a:rPr lang="en-US" dirty="0"/>
              <a:t> Examples of types of actions that are prohibited at Linux Foundation meetings and in connection with Linux Foundation activities are described in the Linux Foundation Antitrust Policy available at http://</a:t>
            </a:r>
            <a:r>
              <a:rPr lang="en-US" dirty="0" err="1"/>
              <a:t>www.linuxfoundation.org</a:t>
            </a:r>
            <a:r>
              <a:rPr lang="en-US" dirty="0"/>
              <a:t>/antitrust-policy. If you have questions about these matters, please contact your company counsel, or if you are a member of the Linux Foundation, feel free to contact Andrew </a:t>
            </a:r>
            <a:r>
              <a:rPr lang="en-US" dirty="0" err="1"/>
              <a:t>Updegrove</a:t>
            </a:r>
            <a:r>
              <a:rPr lang="en-US" dirty="0"/>
              <a:t> of the firm of </a:t>
            </a:r>
            <a:r>
              <a:rPr lang="en-US" dirty="0" err="1"/>
              <a:t>Gesmer</a:t>
            </a:r>
            <a:r>
              <a:rPr lang="en-US" dirty="0"/>
              <a:t> </a:t>
            </a:r>
            <a:r>
              <a:rPr lang="en-US" dirty="0" err="1"/>
              <a:t>Updegrove</a:t>
            </a:r>
            <a:r>
              <a:rPr lang="en-US" dirty="0"/>
              <a:t> LLP, which provides legal counsel to the Linux Foundation.</a:t>
            </a:r>
          </a:p>
          <a:p>
            <a:pPr marL="0" lvl="0" indent="0" algn="l" rtl="0">
              <a:spcBef>
                <a:spcPts val="0"/>
              </a:spcBef>
              <a:spcAft>
                <a:spcPts val="1200"/>
              </a:spcAft>
              <a:buNone/>
            </a:pPr>
            <a:endParaRPr lang="en-US" dirty="0"/>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1226033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Regular Agenda</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285750" indent="-285750">
              <a:spcAft>
                <a:spcPts val="1200"/>
              </a:spcAft>
              <a:buSzPct val="100000"/>
              <a:buFont typeface="Arial" panose="020B0604020202020204" pitchFamily="34" charset="0"/>
              <a:buChar char="•"/>
            </a:pPr>
            <a:r>
              <a:rPr lang="en-US" dirty="0"/>
              <a:t>News </a:t>
            </a:r>
          </a:p>
          <a:p>
            <a:pPr marL="285750" indent="-285750">
              <a:spcAft>
                <a:spcPts val="1200"/>
              </a:spcAft>
              <a:buSzPct val="100000"/>
              <a:buFont typeface="Arial" panose="020B0604020202020204" pitchFamily="34" charset="0"/>
              <a:buChar char="•"/>
            </a:pPr>
            <a:r>
              <a:rPr lang="en-US" dirty="0"/>
              <a:t>Work on standards and core material</a:t>
            </a:r>
          </a:p>
          <a:p>
            <a:pPr marL="285750" indent="-285750">
              <a:spcAft>
                <a:spcPts val="1200"/>
              </a:spcAft>
              <a:buSzPct val="100000"/>
              <a:buFont typeface="Arial" panose="020B0604020202020204" pitchFamily="34" charset="0"/>
              <a:buChar char="•"/>
            </a:pPr>
            <a:r>
              <a:rPr lang="en-US" dirty="0"/>
              <a:t>Work on reference and supporting material</a:t>
            </a:r>
          </a:p>
          <a:p>
            <a:pPr marL="285750" indent="-285750">
              <a:spcAft>
                <a:spcPts val="1200"/>
              </a:spcAft>
              <a:buSzPct val="100000"/>
              <a:buFont typeface="Arial" panose="020B0604020202020204" pitchFamily="34" charset="0"/>
              <a:buChar char="•"/>
            </a:pPr>
            <a:r>
              <a:rPr lang="en-US" dirty="0"/>
              <a:t>Any other business</a:t>
            </a:r>
          </a:p>
          <a:p>
            <a:pPr marL="285750" indent="-285750">
              <a:spcAft>
                <a:spcPts val="1200"/>
              </a:spcAft>
              <a:buSzPct val="100000"/>
              <a:buFont typeface="Arial" panose="020B0604020202020204" pitchFamily="34" charset="0"/>
              <a:buChar char="•"/>
            </a:pPr>
            <a:r>
              <a:rPr lang="en-US" dirty="0"/>
              <a:t>Close of meeting</a:t>
            </a:r>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3487969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News</a:t>
            </a:r>
            <a:endParaRPr dirty="0"/>
          </a:p>
        </p:txBody>
      </p:sp>
    </p:spTree>
    <p:extLst>
      <p:ext uri="{BB962C8B-B14F-4D97-AF65-F5344CB8AC3E}">
        <p14:creationId xmlns:p14="http://schemas.microsoft.com/office/powerpoint/2010/main" val="2058661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Project Meetings This Week (all times UTC)</a:t>
            </a:r>
            <a:endParaRPr dirty="0"/>
          </a:p>
        </p:txBody>
      </p:sp>
      <p:sp>
        <p:nvSpPr>
          <p:cNvPr id="2" name="Text Placeholder 1">
            <a:extLst>
              <a:ext uri="{FF2B5EF4-FFF2-40B4-BE49-F238E27FC236}">
                <a16:creationId xmlns:a16="http://schemas.microsoft.com/office/drawing/2014/main" id="{DC74BFC9-0CAA-96ED-C62F-283510652636}"/>
              </a:ext>
            </a:extLst>
          </p:cNvPr>
          <p:cNvSpPr>
            <a:spLocks noGrp="1"/>
          </p:cNvSpPr>
          <p:nvPr>
            <p:ph type="body" idx="1"/>
          </p:nvPr>
        </p:nvSpPr>
        <p:spPr/>
        <p:txBody>
          <a:bodyPr>
            <a:normAutofit fontScale="85000" lnSpcReduction="10000"/>
          </a:bodyPr>
          <a:lstStyle/>
          <a:p>
            <a:pPr marL="114300" indent="0" algn="l" fontAlgn="base">
              <a:buNone/>
            </a:pPr>
            <a:r>
              <a:rPr lang="en-US" b="1" i="0" u="none" strike="noStrike" dirty="0">
                <a:solidFill>
                  <a:srgbClr val="252525"/>
                </a:solidFill>
                <a:effectLst/>
                <a:highlight>
                  <a:srgbClr val="FFFFFF"/>
                </a:highlight>
                <a:latin typeface="Roboto" panose="02000000000000000000" pitchFamily="2" charset="0"/>
              </a:rPr>
              <a:t>Tuesday 7th May:</a:t>
            </a:r>
            <a:endParaRPr lang="en-US" b="0" i="0" u="none" strike="noStrike" dirty="0">
              <a:solidFill>
                <a:srgbClr val="252525"/>
              </a:solidFill>
              <a:effectLst/>
              <a:highlight>
                <a:srgbClr val="FFFFFF"/>
              </a:highlight>
              <a:latin typeface="Roboto" panose="02000000000000000000" pitchFamily="2" charset="0"/>
            </a:endParaRPr>
          </a:p>
          <a:p>
            <a:pPr marL="114300" indent="0" algn="l" fontAlgn="base">
              <a:buNone/>
            </a:pPr>
            <a:r>
              <a:rPr lang="en-US" b="0" i="0" u="none" strike="noStrike" dirty="0">
                <a:solidFill>
                  <a:srgbClr val="252525"/>
                </a:solidFill>
                <a:effectLst/>
                <a:highlight>
                  <a:srgbClr val="FFFFFF"/>
                </a:highlight>
                <a:latin typeface="Roboto" panose="02000000000000000000" pitchFamily="2" charset="0"/>
              </a:rPr>
              <a:t>– OpenChain AI Study Group – Monthly Workshop for North America and Europe @ 14:00 UTC</a:t>
            </a:r>
            <a:br>
              <a:rPr lang="en-US" b="0" i="0" u="none" strike="noStrike" dirty="0">
                <a:solidFill>
                  <a:srgbClr val="252525"/>
                </a:solidFill>
                <a:effectLst/>
                <a:highlight>
                  <a:srgbClr val="FFFFFF"/>
                </a:highlight>
                <a:latin typeface="Roboto" panose="02000000000000000000" pitchFamily="2" charset="0"/>
              </a:rPr>
            </a:br>
            <a:r>
              <a:rPr lang="en-US" b="0" i="0" u="none" strike="noStrike" dirty="0">
                <a:solidFill>
                  <a:srgbClr val="252525"/>
                </a:solidFill>
                <a:effectLst/>
                <a:highlight>
                  <a:srgbClr val="FFFFFF"/>
                </a:highlight>
                <a:latin typeface="Roboto" panose="02000000000000000000" pitchFamily="2" charset="0"/>
              </a:rPr>
              <a:t>– OpenChain Monthly Call – North America / Europe @ 16:00 UTC</a:t>
            </a:r>
          </a:p>
          <a:p>
            <a:pPr marL="114300" indent="0" algn="l" fontAlgn="base">
              <a:buNone/>
            </a:pPr>
            <a:endParaRPr lang="en-US" b="1" i="0" u="none" strike="noStrike" dirty="0">
              <a:solidFill>
                <a:srgbClr val="252525"/>
              </a:solidFill>
              <a:effectLst/>
              <a:highlight>
                <a:srgbClr val="FFFFFF"/>
              </a:highlight>
              <a:latin typeface="Roboto" panose="02000000000000000000" pitchFamily="2" charset="0"/>
            </a:endParaRPr>
          </a:p>
          <a:p>
            <a:pPr marL="114300" indent="0" algn="l" fontAlgn="base">
              <a:buNone/>
            </a:pPr>
            <a:r>
              <a:rPr lang="en-US" b="1" i="0" u="none" strike="noStrike" dirty="0">
                <a:solidFill>
                  <a:srgbClr val="252525"/>
                </a:solidFill>
                <a:effectLst/>
                <a:highlight>
                  <a:srgbClr val="FFFFFF"/>
                </a:highlight>
                <a:latin typeface="Roboto" panose="02000000000000000000" pitchFamily="2" charset="0"/>
              </a:rPr>
              <a:t>Wednesday 8th May:</a:t>
            </a:r>
            <a:endParaRPr lang="en-US" b="0" i="0" u="none" strike="noStrike" dirty="0">
              <a:solidFill>
                <a:srgbClr val="252525"/>
              </a:solidFill>
              <a:effectLst/>
              <a:highlight>
                <a:srgbClr val="FFFFFF"/>
              </a:highlight>
              <a:latin typeface="Roboto" panose="02000000000000000000" pitchFamily="2" charset="0"/>
            </a:endParaRPr>
          </a:p>
          <a:p>
            <a:pPr marL="114300" indent="0" algn="l" fontAlgn="base">
              <a:buNone/>
            </a:pPr>
            <a:r>
              <a:rPr lang="en-US" b="0" i="0" u="none" strike="noStrike" dirty="0">
                <a:solidFill>
                  <a:srgbClr val="252525"/>
                </a:solidFill>
                <a:effectLst/>
                <a:highlight>
                  <a:srgbClr val="FFFFFF"/>
                </a:highlight>
                <a:latin typeface="Roboto" panose="02000000000000000000" pitchFamily="2" charset="0"/>
              </a:rPr>
              <a:t>– OpenChain Automation Work Group Meeting (European Morning) @ 08:00 UTC</a:t>
            </a:r>
          </a:p>
          <a:p>
            <a:pPr marL="114300" indent="0" algn="l" fontAlgn="base">
              <a:buNone/>
            </a:pPr>
            <a:endParaRPr lang="en-US" b="1" i="0" u="none" strike="noStrike" dirty="0">
              <a:solidFill>
                <a:srgbClr val="252525"/>
              </a:solidFill>
              <a:effectLst/>
              <a:highlight>
                <a:srgbClr val="FFFFFF"/>
              </a:highlight>
              <a:latin typeface="Roboto" panose="02000000000000000000" pitchFamily="2" charset="0"/>
            </a:endParaRPr>
          </a:p>
          <a:p>
            <a:pPr marL="114300" indent="0" algn="l" fontAlgn="base">
              <a:buNone/>
            </a:pPr>
            <a:r>
              <a:rPr lang="en-US" b="1" i="0" u="none" strike="noStrike" dirty="0">
                <a:solidFill>
                  <a:srgbClr val="252525"/>
                </a:solidFill>
                <a:effectLst/>
                <a:highlight>
                  <a:srgbClr val="FFFFFF"/>
                </a:highlight>
                <a:latin typeface="Roboto" panose="02000000000000000000" pitchFamily="2" charset="0"/>
              </a:rPr>
              <a:t>Thursday 9th May:</a:t>
            </a:r>
            <a:endParaRPr lang="en-US" b="0" i="0" u="none" strike="noStrike" dirty="0">
              <a:solidFill>
                <a:srgbClr val="252525"/>
              </a:solidFill>
              <a:effectLst/>
              <a:highlight>
                <a:srgbClr val="FFFFFF"/>
              </a:highlight>
              <a:latin typeface="Roboto" panose="02000000000000000000" pitchFamily="2" charset="0"/>
            </a:endParaRPr>
          </a:p>
          <a:p>
            <a:pPr marL="114300" indent="0" algn="l" fontAlgn="base">
              <a:buNone/>
            </a:pPr>
            <a:r>
              <a:rPr lang="en-US" b="0" i="0" u="none" strike="noStrike" dirty="0">
                <a:solidFill>
                  <a:srgbClr val="252525"/>
                </a:solidFill>
                <a:effectLst/>
                <a:highlight>
                  <a:srgbClr val="FFFFFF"/>
                </a:highlight>
                <a:latin typeface="Roboto" panose="02000000000000000000" pitchFamily="2" charset="0"/>
              </a:rPr>
              <a:t>– OpenChain AI Study Group Call – Asia Sync Call @ 08:00 UTC</a:t>
            </a:r>
          </a:p>
          <a:p>
            <a:pPr marL="114300" indent="0">
              <a:buNone/>
            </a:pPr>
            <a:endParaRPr lang="en-US" b="1" dirty="0"/>
          </a:p>
          <a:p>
            <a:pPr marL="114300" indent="0">
              <a:buNone/>
            </a:pPr>
            <a:r>
              <a:rPr lang="en-US" b="1" dirty="0"/>
              <a:t>You can check out all our international meetings and get instructions on adding our calendar to your client here:</a:t>
            </a:r>
          </a:p>
          <a:p>
            <a:pPr marL="114300" indent="0">
              <a:buNone/>
            </a:pPr>
            <a:r>
              <a:rPr lang="en-US" b="1" dirty="0"/>
              <a:t>https://</a:t>
            </a:r>
            <a:r>
              <a:rPr lang="en-US" b="1" dirty="0" err="1"/>
              <a:t>www.openchainproject.org</a:t>
            </a:r>
            <a:r>
              <a:rPr lang="en-US" b="1" dirty="0"/>
              <a:t>/participate</a:t>
            </a:r>
            <a:endParaRPr lang="en-US" dirty="0"/>
          </a:p>
        </p:txBody>
      </p:sp>
    </p:spTree>
    <p:extLst>
      <p:ext uri="{BB962C8B-B14F-4D97-AF65-F5344CB8AC3E}">
        <p14:creationId xmlns:p14="http://schemas.microsoft.com/office/powerpoint/2010/main" val="3277991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1A4F3-2441-B1E7-DDD3-2C5A9DBADA00}"/>
              </a:ext>
            </a:extLst>
          </p:cNvPr>
          <p:cNvSpPr>
            <a:spLocks noGrp="1"/>
          </p:cNvSpPr>
          <p:nvPr>
            <p:ph type="title"/>
          </p:nvPr>
        </p:nvSpPr>
        <p:spPr/>
        <p:txBody>
          <a:bodyPr>
            <a:normAutofit fontScale="90000"/>
          </a:bodyPr>
          <a:lstStyle/>
          <a:p>
            <a:pPr algn="l" fontAlgn="base"/>
            <a:r>
              <a:rPr lang="en-US" b="0" i="0" dirty="0">
                <a:solidFill>
                  <a:srgbClr val="252525"/>
                </a:solidFill>
                <a:effectLst/>
                <a:highlight>
                  <a:srgbClr val="FFFFFF"/>
                </a:highlight>
                <a:latin typeface="Roboto" panose="02000000000000000000" pitchFamily="2" charset="0"/>
              </a:rPr>
              <a:t>OpenChain @ Open Source Summit North America</a:t>
            </a:r>
          </a:p>
        </p:txBody>
      </p:sp>
      <p:sp>
        <p:nvSpPr>
          <p:cNvPr id="3" name="Text Placeholder 2">
            <a:extLst>
              <a:ext uri="{FF2B5EF4-FFF2-40B4-BE49-F238E27FC236}">
                <a16:creationId xmlns:a16="http://schemas.microsoft.com/office/drawing/2014/main" id="{A943C4EB-8E2E-6F8A-0103-BE1AE4A52C04}"/>
              </a:ext>
            </a:extLst>
          </p:cNvPr>
          <p:cNvSpPr>
            <a:spLocks noGrp="1"/>
          </p:cNvSpPr>
          <p:nvPr>
            <p:ph type="body" idx="1"/>
          </p:nvPr>
        </p:nvSpPr>
        <p:spPr/>
        <p:txBody>
          <a:bodyPr>
            <a:normAutofit fontScale="92500" lnSpcReduction="20000"/>
          </a:bodyPr>
          <a:lstStyle/>
          <a:p>
            <a:pPr algn="l" fontAlgn="base"/>
            <a:r>
              <a:rPr lang="en-US" b="0" i="0" dirty="0">
                <a:solidFill>
                  <a:srgbClr val="252525"/>
                </a:solidFill>
                <a:effectLst/>
                <a:highlight>
                  <a:srgbClr val="FFFFFF"/>
                </a:highlight>
                <a:latin typeface="Roboto" panose="02000000000000000000" pitchFamily="2" charset="0"/>
              </a:rPr>
              <a:t>Shane Coughlan, OpenChain General Manager, presented at Open Source Summit North America on the topic of how OpenChain ISO/IEC 5230:2020 and ISO/IEC 18974:2023 will impact procurement, M&amp;A and supply chain management in 2024. This talk was targeted towards legal professionals, but accessible to all parties.</a:t>
            </a:r>
          </a:p>
          <a:p>
            <a:pPr algn="l" fontAlgn="base"/>
            <a:r>
              <a:rPr lang="en-US" b="0" i="0" dirty="0">
                <a:solidFill>
                  <a:srgbClr val="252525"/>
                </a:solidFill>
                <a:effectLst/>
                <a:highlight>
                  <a:srgbClr val="FFFFFF"/>
                </a:highlight>
                <a:latin typeface="Roboto" panose="02000000000000000000" pitchFamily="2" charset="0"/>
              </a:rPr>
              <a:t>This talk was part of the new Operations Management Summit track developed in collaboration with LF Research. This new track compliments the recently launched </a:t>
            </a:r>
            <a:r>
              <a:rPr lang="en-US" b="0" i="0" u="none" strike="noStrike" dirty="0">
                <a:solidFill>
                  <a:srgbClr val="00AEBC"/>
                </a:solidFill>
                <a:effectLst/>
                <a:highlight>
                  <a:srgbClr val="FFFFFF"/>
                </a:highlight>
                <a:latin typeface="Roboto" panose="02000000000000000000" pitchFamily="2" charset="0"/>
                <a:hlinkClick r:id="rId2"/>
              </a:rPr>
              <a:t>LF Management &amp; Best Practices</a:t>
            </a:r>
            <a:r>
              <a:rPr lang="en-US" b="0" i="0" dirty="0">
                <a:solidFill>
                  <a:srgbClr val="252525"/>
                </a:solidFill>
                <a:effectLst/>
                <a:highlight>
                  <a:srgbClr val="FFFFFF"/>
                </a:highlight>
                <a:latin typeface="Roboto" panose="02000000000000000000" pitchFamily="2" charset="0"/>
              </a:rPr>
              <a:t> portal. The goal is to make it easier for all parties working on open source management in organizations to find the resources they need.</a:t>
            </a:r>
            <a:br>
              <a:rPr lang="en-US" b="0" i="0" dirty="0">
                <a:solidFill>
                  <a:srgbClr val="252525"/>
                </a:solidFill>
                <a:effectLst/>
                <a:highlight>
                  <a:srgbClr val="FFFFFF"/>
                </a:highlight>
                <a:latin typeface="Roboto" panose="02000000000000000000" pitchFamily="2" charset="0"/>
              </a:rPr>
            </a:br>
            <a:r>
              <a:rPr lang="en-US" b="0" i="0" dirty="0">
                <a:solidFill>
                  <a:srgbClr val="252525"/>
                </a:solidFill>
                <a:effectLst/>
                <a:highlight>
                  <a:srgbClr val="FFFFFF"/>
                </a:highlight>
                <a:latin typeface="Roboto" panose="02000000000000000000" pitchFamily="2" charset="0"/>
                <a:hlinkClick r:id="rId3"/>
              </a:rPr>
              <a:t>https://openchainproject.org/news/2024/04/17/openchain-open-source-summit-north-america-get-the-slides</a:t>
            </a:r>
            <a:r>
              <a:rPr lang="en-US" b="0" i="0" dirty="0">
                <a:solidFill>
                  <a:srgbClr val="252525"/>
                </a:solidFill>
                <a:effectLst/>
                <a:highlight>
                  <a:srgbClr val="FFFFFF"/>
                </a:highlight>
                <a:latin typeface="Roboto" panose="02000000000000000000" pitchFamily="2" charset="0"/>
              </a:rPr>
              <a:t> </a:t>
            </a:r>
          </a:p>
        </p:txBody>
      </p:sp>
    </p:spTree>
    <p:extLst>
      <p:ext uri="{BB962C8B-B14F-4D97-AF65-F5344CB8AC3E}">
        <p14:creationId xmlns:p14="http://schemas.microsoft.com/office/powerpoint/2010/main" val="1440957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1A4F3-2441-B1E7-DDD3-2C5A9DBADA00}"/>
              </a:ext>
            </a:extLst>
          </p:cNvPr>
          <p:cNvSpPr>
            <a:spLocks noGrp="1"/>
          </p:cNvSpPr>
          <p:nvPr>
            <p:ph type="title"/>
          </p:nvPr>
        </p:nvSpPr>
        <p:spPr/>
        <p:txBody>
          <a:bodyPr>
            <a:normAutofit fontScale="90000"/>
          </a:bodyPr>
          <a:lstStyle/>
          <a:p>
            <a:r>
              <a:rPr lang="en-US" b="0" i="0" dirty="0">
                <a:solidFill>
                  <a:srgbClr val="252525"/>
                </a:solidFill>
                <a:effectLst/>
                <a:highlight>
                  <a:srgbClr val="FFFFFF"/>
                </a:highlight>
                <a:latin typeface="Roboto" panose="02000000000000000000" pitchFamily="2" charset="0"/>
              </a:rPr>
              <a:t>OpenChain Webinars</a:t>
            </a:r>
            <a:endParaRPr lang="en-US" dirty="0"/>
          </a:p>
        </p:txBody>
      </p:sp>
      <p:sp>
        <p:nvSpPr>
          <p:cNvPr id="3" name="Text Placeholder 2">
            <a:extLst>
              <a:ext uri="{FF2B5EF4-FFF2-40B4-BE49-F238E27FC236}">
                <a16:creationId xmlns:a16="http://schemas.microsoft.com/office/drawing/2014/main" id="{A943C4EB-8E2E-6F8A-0103-BE1AE4A52C04}"/>
              </a:ext>
            </a:extLst>
          </p:cNvPr>
          <p:cNvSpPr>
            <a:spLocks noGrp="1"/>
          </p:cNvSpPr>
          <p:nvPr>
            <p:ph type="body" idx="1"/>
          </p:nvPr>
        </p:nvSpPr>
        <p:spPr/>
        <p:txBody>
          <a:bodyPr>
            <a:normAutofit fontScale="85000" lnSpcReduction="20000"/>
          </a:bodyPr>
          <a:lstStyle/>
          <a:p>
            <a:pPr algn="l" fontAlgn="base"/>
            <a:r>
              <a:rPr lang="en-US" b="1" i="0" dirty="0">
                <a:solidFill>
                  <a:srgbClr val="252525"/>
                </a:solidFill>
                <a:effectLst/>
                <a:highlight>
                  <a:srgbClr val="FFFFFF"/>
                </a:highlight>
                <a:latin typeface="Roboto" panose="02000000000000000000" pitchFamily="2" charset="0"/>
              </a:rPr>
              <a:t>OpenChain Webinar: Eclipse Apoapsis</a:t>
            </a:r>
            <a:br>
              <a:rPr lang="en-US" b="0" i="0" dirty="0">
                <a:solidFill>
                  <a:srgbClr val="252525"/>
                </a:solidFill>
                <a:effectLst/>
                <a:highlight>
                  <a:srgbClr val="FFFFFF"/>
                </a:highlight>
                <a:latin typeface="Roboto" panose="02000000000000000000" pitchFamily="2" charset="0"/>
              </a:rPr>
            </a:br>
            <a:r>
              <a:rPr lang="en-US" b="0" i="1" dirty="0">
                <a:solidFill>
                  <a:srgbClr val="252525"/>
                </a:solidFill>
                <a:effectLst/>
                <a:highlight>
                  <a:srgbClr val="FFFFFF"/>
                </a:highlight>
                <a:latin typeface="Roboto" panose="02000000000000000000" pitchFamily="2" charset="0"/>
              </a:rPr>
              <a:t>This webinar had Marcel Kurzmann from Robert Bosch GmbH present the Eclipse Apoapsis project in general with its process level idea of an abstraction layer concept and the ORT-server on a technical level. In the second part of the webinar, he gave an introduction of the abstraction layer concept with a generic process description, the generic architecture and templates.</a:t>
            </a:r>
            <a:br>
              <a:rPr lang="en-US" b="0" i="0" dirty="0">
                <a:solidFill>
                  <a:srgbClr val="252525"/>
                </a:solidFill>
                <a:effectLst/>
                <a:highlight>
                  <a:srgbClr val="FFFFFF"/>
                </a:highlight>
                <a:latin typeface="Roboto" panose="02000000000000000000" pitchFamily="2" charset="0"/>
              </a:rPr>
            </a:br>
            <a:r>
              <a:rPr lang="en-US" b="0" i="0" dirty="0">
                <a:solidFill>
                  <a:srgbClr val="252525"/>
                </a:solidFill>
                <a:effectLst/>
                <a:highlight>
                  <a:srgbClr val="FFFFFF"/>
                </a:highlight>
                <a:latin typeface="Roboto" panose="02000000000000000000" pitchFamily="2" charset="0"/>
                <a:hlinkClick r:id="rId2"/>
              </a:rPr>
              <a:t>https://openchainproject.org/news/2024/04/16/webinar-eclipse-apoapsis</a:t>
            </a:r>
            <a:r>
              <a:rPr lang="en-US" b="0" i="0" dirty="0">
                <a:solidFill>
                  <a:srgbClr val="252525"/>
                </a:solidFill>
                <a:effectLst/>
                <a:highlight>
                  <a:srgbClr val="FFFFFF"/>
                </a:highlight>
                <a:latin typeface="Roboto" panose="02000000000000000000" pitchFamily="2" charset="0"/>
              </a:rPr>
              <a:t> </a:t>
            </a:r>
          </a:p>
          <a:p>
            <a:pPr fontAlgn="base"/>
            <a:r>
              <a:rPr lang="en-US" b="1" i="0" dirty="0">
                <a:solidFill>
                  <a:srgbClr val="252525"/>
                </a:solidFill>
                <a:effectLst/>
                <a:highlight>
                  <a:srgbClr val="FFFFFF"/>
                </a:highlight>
                <a:latin typeface="Roboto" panose="02000000000000000000" pitchFamily="2" charset="0"/>
              </a:rPr>
              <a:t>Webinar: LF Management &amp; Best Practices Portal</a:t>
            </a:r>
            <a:br>
              <a:rPr lang="en-US" dirty="0">
                <a:solidFill>
                  <a:srgbClr val="252525"/>
                </a:solidFill>
                <a:highlight>
                  <a:srgbClr val="FFFFFF"/>
                </a:highlight>
                <a:latin typeface="Roboto" panose="02000000000000000000" pitchFamily="2" charset="0"/>
              </a:rPr>
            </a:br>
            <a:r>
              <a:rPr lang="en-US" b="0" i="1" dirty="0">
                <a:solidFill>
                  <a:srgbClr val="252525"/>
                </a:solidFill>
                <a:effectLst/>
                <a:highlight>
                  <a:srgbClr val="FFFFFF"/>
                </a:highlight>
                <a:latin typeface="Roboto" panose="02000000000000000000" pitchFamily="2" charset="0"/>
              </a:rPr>
              <a:t>This webinar by </a:t>
            </a:r>
            <a:r>
              <a:rPr lang="en-US" b="0" i="1" u="none" strike="noStrike" dirty="0">
                <a:solidFill>
                  <a:srgbClr val="00AEBC"/>
                </a:solidFill>
                <a:effectLst/>
                <a:highlight>
                  <a:srgbClr val="FFFFFF"/>
                </a:highlight>
                <a:latin typeface="Roboto" panose="02000000000000000000" pitchFamily="2" charset="0"/>
                <a:hlinkClick r:id="rId3"/>
              </a:rPr>
              <a:t>Hilary Carter</a:t>
            </a:r>
            <a:r>
              <a:rPr lang="en-US" b="0" i="1" dirty="0">
                <a:solidFill>
                  <a:srgbClr val="252525"/>
                </a:solidFill>
                <a:effectLst/>
                <a:highlight>
                  <a:srgbClr val="FFFFFF"/>
                </a:highlight>
                <a:latin typeface="Roboto" panose="02000000000000000000" pitchFamily="2" charset="0"/>
              </a:rPr>
              <a:t>, SVP Research at The Linux Foundation, unpacked LF Management &amp; Best Practices, the digital home where communities of “best practice” converge. Here, you’ll be able to find the standards, reference material, courses, live events and webinars, research, project communities, and the automation tools to help you start your project or organization’s open source journey, and to keep it on track!</a:t>
            </a:r>
            <a:br>
              <a:rPr lang="en-US" b="0" i="0" dirty="0">
                <a:solidFill>
                  <a:srgbClr val="252525"/>
                </a:solidFill>
                <a:effectLst/>
                <a:highlight>
                  <a:srgbClr val="FFFFFF"/>
                </a:highlight>
                <a:latin typeface="Roboto" panose="02000000000000000000" pitchFamily="2" charset="0"/>
              </a:rPr>
            </a:br>
            <a:r>
              <a:rPr lang="en-US" b="0" i="0" dirty="0">
                <a:solidFill>
                  <a:srgbClr val="252525"/>
                </a:solidFill>
                <a:effectLst/>
                <a:highlight>
                  <a:srgbClr val="FFFFFF"/>
                </a:highlight>
                <a:latin typeface="Roboto" panose="02000000000000000000" pitchFamily="2" charset="0"/>
                <a:hlinkClick r:id="rId4"/>
              </a:rPr>
              <a:t>https://openchainproject.org/webinar/2024/04/18/webinar-management-best-practices-portal</a:t>
            </a:r>
            <a:r>
              <a:rPr lang="en-US" b="0" i="0" dirty="0">
                <a:solidFill>
                  <a:srgbClr val="252525"/>
                </a:solidFill>
                <a:effectLst/>
                <a:highlight>
                  <a:srgbClr val="FFFFFF"/>
                </a:highlight>
                <a:latin typeface="Roboto" panose="02000000000000000000" pitchFamily="2" charset="0"/>
              </a:rPr>
              <a:t> </a:t>
            </a:r>
          </a:p>
        </p:txBody>
      </p:sp>
    </p:spTree>
    <p:extLst>
      <p:ext uri="{BB962C8B-B14F-4D97-AF65-F5344CB8AC3E}">
        <p14:creationId xmlns:p14="http://schemas.microsoft.com/office/powerpoint/2010/main" val="681054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1A4F3-2441-B1E7-DDD3-2C5A9DBADA00}"/>
              </a:ext>
            </a:extLst>
          </p:cNvPr>
          <p:cNvSpPr>
            <a:spLocks noGrp="1"/>
          </p:cNvSpPr>
          <p:nvPr>
            <p:ph type="title"/>
          </p:nvPr>
        </p:nvSpPr>
        <p:spPr/>
        <p:txBody>
          <a:bodyPr>
            <a:normAutofit fontScale="90000"/>
          </a:bodyPr>
          <a:lstStyle/>
          <a:p>
            <a:pPr algn="l" fontAlgn="base"/>
            <a:r>
              <a:rPr lang="en-US" b="0" i="0" dirty="0">
                <a:solidFill>
                  <a:srgbClr val="252525"/>
                </a:solidFill>
                <a:effectLst/>
                <a:highlight>
                  <a:srgbClr val="FFFFFF"/>
                </a:highlight>
                <a:latin typeface="Roboto" panose="02000000000000000000" pitchFamily="2" charset="0"/>
              </a:rPr>
              <a:t>OpenChain @ FINOS Open Source Readiness SIG</a:t>
            </a:r>
          </a:p>
        </p:txBody>
      </p:sp>
      <p:sp>
        <p:nvSpPr>
          <p:cNvPr id="3" name="Text Placeholder 2">
            <a:extLst>
              <a:ext uri="{FF2B5EF4-FFF2-40B4-BE49-F238E27FC236}">
                <a16:creationId xmlns:a16="http://schemas.microsoft.com/office/drawing/2014/main" id="{A943C4EB-8E2E-6F8A-0103-BE1AE4A52C04}"/>
              </a:ext>
            </a:extLst>
          </p:cNvPr>
          <p:cNvSpPr>
            <a:spLocks noGrp="1"/>
          </p:cNvSpPr>
          <p:nvPr>
            <p:ph type="body" idx="1"/>
          </p:nvPr>
        </p:nvSpPr>
        <p:spPr/>
        <p:txBody>
          <a:bodyPr>
            <a:normAutofit/>
          </a:bodyPr>
          <a:lstStyle/>
          <a:p>
            <a:pPr algn="l" fontAlgn="base"/>
            <a:r>
              <a:rPr lang="en-US" b="0" i="0" dirty="0">
                <a:solidFill>
                  <a:srgbClr val="252525"/>
                </a:solidFill>
                <a:effectLst/>
                <a:highlight>
                  <a:srgbClr val="FFFFFF"/>
                </a:highlight>
                <a:latin typeface="Roboto" panose="02000000000000000000" pitchFamily="2" charset="0"/>
              </a:rPr>
              <a:t>Shane Coughlan, OpenChain General Manager, was invited to present an overview of the OpenChain Project and its ISO standards to the FINOS Open Source Readiness SIG on 2024-05-01. The full recording is below:</a:t>
            </a:r>
            <a:br>
              <a:rPr lang="en-US" b="0" i="0" dirty="0">
                <a:solidFill>
                  <a:srgbClr val="252525"/>
                </a:solidFill>
                <a:effectLst/>
                <a:highlight>
                  <a:srgbClr val="FFFFFF"/>
                </a:highlight>
                <a:latin typeface="Roboto" panose="02000000000000000000" pitchFamily="2" charset="0"/>
              </a:rPr>
            </a:br>
            <a:r>
              <a:rPr lang="en-US" b="0" i="0" dirty="0">
                <a:solidFill>
                  <a:srgbClr val="252525"/>
                </a:solidFill>
                <a:effectLst/>
                <a:highlight>
                  <a:srgbClr val="FFFFFF"/>
                </a:highlight>
                <a:latin typeface="Roboto" panose="02000000000000000000" pitchFamily="2" charset="0"/>
                <a:hlinkClick r:id="rId2"/>
              </a:rPr>
              <a:t>https://openchainproject.org/news/2024/05/02/openchain-finos-open-source-readiness-sig-2024-05-01</a:t>
            </a:r>
            <a:r>
              <a:rPr lang="en-US" b="0" i="0" dirty="0">
                <a:solidFill>
                  <a:srgbClr val="252525"/>
                </a:solidFill>
                <a:effectLst/>
                <a:highlight>
                  <a:srgbClr val="FFFFFF"/>
                </a:highlight>
                <a:latin typeface="Roboto" panose="02000000000000000000" pitchFamily="2" charset="0"/>
              </a:rPr>
              <a:t> </a:t>
            </a:r>
          </a:p>
        </p:txBody>
      </p:sp>
    </p:spTree>
    <p:extLst>
      <p:ext uri="{BB962C8B-B14F-4D97-AF65-F5344CB8AC3E}">
        <p14:creationId xmlns:p14="http://schemas.microsoft.com/office/powerpoint/2010/main" val="1832664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US" dirty="0"/>
              <a:t>Work on standards and core material</a:t>
            </a:r>
            <a:endParaRPr dirty="0"/>
          </a:p>
        </p:txBody>
      </p:sp>
    </p:spTree>
    <p:extLst>
      <p:ext uri="{BB962C8B-B14F-4D97-AF65-F5344CB8AC3E}">
        <p14:creationId xmlns:p14="http://schemas.microsoft.com/office/powerpoint/2010/main" val="1544146769"/>
      </p:ext>
    </p:extLst>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430</TotalTime>
  <Words>1016</Words>
  <Application>Microsoft Macintosh PowerPoint</Application>
  <PresentationFormat>On-screen Show (16:9)</PresentationFormat>
  <Paragraphs>58</Paragraphs>
  <Slides>17</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Open Sans Medium</vt:lpstr>
      <vt:lpstr>Roboto</vt:lpstr>
      <vt:lpstr>Roboto Slab Light</vt:lpstr>
      <vt:lpstr>Linux Foundation EU Theme 2023</vt:lpstr>
      <vt:lpstr>OpenChain Monthly North America / Europe Meeting</vt:lpstr>
      <vt:lpstr>Anti-Trust Policy Notice</vt:lpstr>
      <vt:lpstr>Regular Agenda</vt:lpstr>
      <vt:lpstr>News</vt:lpstr>
      <vt:lpstr>Project Meetings This Week (all times UTC)</vt:lpstr>
      <vt:lpstr>OpenChain @ Open Source Summit North America</vt:lpstr>
      <vt:lpstr>OpenChain Webinars</vt:lpstr>
      <vt:lpstr>OpenChain @ FINOS Open Source Readiness SIG</vt:lpstr>
      <vt:lpstr>Work on standards and core material</vt:lpstr>
      <vt:lpstr>The ISO Standards – All The Open Issues</vt:lpstr>
      <vt:lpstr>Last OpenChain North America / Asia Call</vt:lpstr>
      <vt:lpstr>Items Scheduled For This Call</vt:lpstr>
      <vt:lpstr>Work on reference and supporting material</vt:lpstr>
      <vt:lpstr>OpenChain Education Work Group – Monthly Meeting</vt:lpstr>
      <vt:lpstr>Any other business</vt:lpstr>
      <vt:lpstr>Close of meeting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Shane Coughlan</cp:lastModifiedBy>
  <cp:revision>54</cp:revision>
  <dcterms:modified xsi:type="dcterms:W3CDTF">2024-05-07T14:22:14Z</dcterms:modified>
</cp:coreProperties>
</file>