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2"/>
  </p:notesMasterIdLst>
  <p:sldIdLst>
    <p:sldId id="257" r:id="rId2"/>
    <p:sldId id="269" r:id="rId3"/>
    <p:sldId id="270" r:id="rId4"/>
    <p:sldId id="271" r:id="rId5"/>
    <p:sldId id="630" r:id="rId6"/>
    <p:sldId id="647" r:id="rId7"/>
    <p:sldId id="651" r:id="rId8"/>
    <p:sldId id="649" r:id="rId9"/>
    <p:sldId id="650" r:id="rId10"/>
    <p:sldId id="652" r:id="rId11"/>
    <p:sldId id="640" r:id="rId12"/>
    <p:sldId id="275" r:id="rId13"/>
    <p:sldId id="284" r:id="rId14"/>
    <p:sldId id="638" r:id="rId15"/>
    <p:sldId id="642" r:id="rId16"/>
    <p:sldId id="276" r:id="rId17"/>
    <p:sldId id="639" r:id="rId18"/>
    <p:sldId id="278" r:id="rId19"/>
    <p:sldId id="279" r:id="rId20"/>
    <p:sldId id="2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hainproject.org/news/2024/05/15/openchain-ai-open-innovation-day-2024" TargetMode="External"/><Relationship Id="rId2" Type="http://schemas.openxmlformats.org/officeDocument/2006/relationships/hyperlink" Target="https://events.linuxfoundation.org/ai-open-innovation-day/"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openchainproject.org/webinar/2024/05/17/openchain-webinar-aboutcode-and-beyond-end-to-end-sca" TargetMode="External"/><Relationship Id="rId2" Type="http://schemas.openxmlformats.org/officeDocument/2006/relationships/hyperlink" Target="https://openchainproject.org/news/2024/04/23/webinar-cyber-resilience-act"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openchainproject.org/news/2024/05/10/openchain-monthly-north-america-europe-call-2024-05-07-full-record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github.com/OpenChain-Project/License-Compliance-Specification/issues/38" TargetMode="External"/><Relationship Id="rId4" Type="http://schemas.openxmlformats.org/officeDocument/2006/relationships/hyperlink" Target="https://github.com/OpenChain-Project/Security-Assurance-Specification/issues/3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38" TargetMode="External"/><Relationship Id="rId2" Type="http://schemas.openxmlformats.org/officeDocument/2006/relationships/hyperlink" Target="https://github.com/OpenChain-Project/Security-Assurance-Specification/issues/36" TargetMode="Externa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71"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penchainproject.org/news/2024/05/07/openchain-education-work-group-monthly-meeting-2024-05-01"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penchainproject.org/news/2024/05/15/openchain-ai-study-group-call-asia-sync-call-2024-05-09-full-recording" TargetMode="External"/><Relationship Id="rId2" Type="http://schemas.openxmlformats.org/officeDocument/2006/relationships/hyperlink" Target="https://openchainproject.org/news/2024/05/12/openchain-ai-study-group-monthly-workshop-for-north-america-and-europe-2024-05-07-full-recordi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osr.finos.org/docs/bok/osr-resources/openchai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openchainproject.org/news/2024/05/14/openchain-lf-japan-executive-brief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a:t>
            </a:r>
            <a:br>
              <a:rPr lang="en-US" dirty="0"/>
            </a:br>
            <a:r>
              <a:rPr lang="en-US" dirty="0"/>
              <a:t>North America / Asia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2024-05-21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pPr fontAlgn="base"/>
            <a:r>
              <a:rPr lang="en-US" b="0" i="0" dirty="0">
                <a:solidFill>
                  <a:srgbClr val="252525"/>
                </a:solidFill>
                <a:effectLst/>
                <a:highlight>
                  <a:srgbClr val="FFFFFF"/>
                </a:highlight>
                <a:latin typeface="Roboto" panose="02000000000000000000" pitchFamily="2" charset="0"/>
              </a:rPr>
              <a:t>OpenChain @ AI Open Innovation Day 2024</a:t>
            </a:r>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p:txBody>
          <a:bodyPr>
            <a:normAutofit/>
          </a:bodyPr>
          <a:lstStyle/>
          <a:p>
            <a:r>
              <a:rPr lang="en-US" dirty="0"/>
              <a:t>The OpenChain Project was represented at the </a:t>
            </a:r>
            <a:r>
              <a:rPr lang="en-US" dirty="0">
                <a:hlinkClick r:id="rId2"/>
              </a:rPr>
              <a:t>AI Open Innovation Day 2024</a:t>
            </a:r>
            <a:r>
              <a:rPr lang="en-US" dirty="0"/>
              <a:t> in Tokyo by Shane Coughlan, OpenChain General Manager on 2024-05-15.</a:t>
            </a:r>
          </a:p>
          <a:p>
            <a:r>
              <a:rPr lang="en-US" dirty="0"/>
              <a:t>This event was hosted by the AI Alliance and The Linux Foundation. It was about the latest advances in AI in Japan and globally, and explore how open technologies and open communities are a key ingredient to the successful advancement of AI.</a:t>
            </a:r>
            <a:br>
              <a:rPr lang="en-US" dirty="0"/>
            </a:br>
            <a:r>
              <a:rPr lang="en-US" dirty="0">
                <a:hlinkClick r:id="rId3"/>
              </a:rPr>
              <a:t>https://openchainproject.org/news/2024/05/15/openchain-ai-open-innovation-day-2024</a:t>
            </a:r>
            <a:r>
              <a:rPr lang="en-US" dirty="0"/>
              <a:t> </a:t>
            </a:r>
          </a:p>
        </p:txBody>
      </p:sp>
    </p:spTree>
    <p:extLst>
      <p:ext uri="{BB962C8B-B14F-4D97-AF65-F5344CB8AC3E}">
        <p14:creationId xmlns:p14="http://schemas.microsoft.com/office/powerpoint/2010/main" val="39303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r>
              <a:rPr lang="en-US" b="0" i="0" dirty="0">
                <a:solidFill>
                  <a:srgbClr val="252525"/>
                </a:solidFill>
                <a:effectLst/>
                <a:highlight>
                  <a:srgbClr val="FFFFFF"/>
                </a:highlight>
                <a:latin typeface="Roboto" panose="02000000000000000000" pitchFamily="2" charset="0"/>
              </a:rPr>
              <a:t>OpenChain Webinars</a:t>
            </a:r>
            <a:endParaRPr lang="en-US" dirty="0"/>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p:txBody>
          <a:bodyPr>
            <a:normAutofit/>
          </a:bodyPr>
          <a:lstStyle/>
          <a:p>
            <a:pPr algn="l" fontAlgn="base"/>
            <a:r>
              <a:rPr lang="en-US" b="1" i="0" dirty="0">
                <a:solidFill>
                  <a:srgbClr val="252525"/>
                </a:solidFill>
                <a:effectLst/>
                <a:highlight>
                  <a:srgbClr val="FFFFFF"/>
                </a:highlight>
                <a:latin typeface="Roboto" panose="02000000000000000000" pitchFamily="2" charset="0"/>
              </a:rPr>
              <a:t>OpenChain Webinar: OFE Briefing on the Cyber Resilience Act</a:t>
            </a:r>
            <a:br>
              <a:rPr lang="en-US" b="0" i="0" dirty="0">
                <a:solidFill>
                  <a:srgbClr val="252525"/>
                </a:solidFill>
                <a:effectLst/>
                <a:highlight>
                  <a:srgbClr val="FFFFFF"/>
                </a:highlight>
                <a:latin typeface="Roboto" panose="02000000000000000000" pitchFamily="2" charset="0"/>
              </a:rPr>
            </a:br>
            <a:r>
              <a:rPr lang="en-US" b="0" i="1" dirty="0">
                <a:solidFill>
                  <a:srgbClr val="252525"/>
                </a:solidFill>
                <a:effectLst/>
                <a:highlight>
                  <a:srgbClr val="FFFFFF"/>
                </a:highlight>
                <a:latin typeface="Roboto" panose="02000000000000000000" pitchFamily="2" charset="0"/>
              </a:rPr>
              <a:t>This webinar is a special briefing lead by Ciarán </a:t>
            </a:r>
            <a:r>
              <a:rPr lang="en-US" b="0" i="1" dirty="0" err="1">
                <a:solidFill>
                  <a:srgbClr val="252525"/>
                </a:solidFill>
                <a:effectLst/>
                <a:highlight>
                  <a:srgbClr val="FFFFFF"/>
                </a:highlight>
                <a:latin typeface="Roboto" panose="02000000000000000000" pitchFamily="2" charset="0"/>
              </a:rPr>
              <a:t>O’Riordan</a:t>
            </a:r>
            <a:r>
              <a:rPr lang="en-US" b="0" i="1" dirty="0">
                <a:solidFill>
                  <a:srgbClr val="252525"/>
                </a:solidFill>
                <a:effectLst/>
                <a:highlight>
                  <a:srgbClr val="FFFFFF"/>
                </a:highlight>
                <a:latin typeface="Roboto" panose="02000000000000000000" pitchFamily="2" charset="0"/>
              </a:rPr>
              <a:t>, Senior Policy Advisor at </a:t>
            </a:r>
            <a:r>
              <a:rPr lang="en-US" b="0" i="1" dirty="0" err="1">
                <a:solidFill>
                  <a:srgbClr val="252525"/>
                </a:solidFill>
                <a:effectLst/>
                <a:highlight>
                  <a:srgbClr val="FFFFFF"/>
                </a:highlight>
                <a:latin typeface="Roboto" panose="02000000000000000000" pitchFamily="2" charset="0"/>
              </a:rPr>
              <a:t>OpenForum</a:t>
            </a:r>
            <a:r>
              <a:rPr lang="en-US" b="0" i="1" dirty="0">
                <a:solidFill>
                  <a:srgbClr val="252525"/>
                </a:solidFill>
                <a:effectLst/>
                <a:highlight>
                  <a:srgbClr val="FFFFFF"/>
                </a:highlight>
                <a:latin typeface="Roboto" panose="02000000000000000000" pitchFamily="2" charset="0"/>
              </a:rPr>
              <a:t> Europe (OFE), on European policy matters that impact open source, business processes and risk management. </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2"/>
              </a:rPr>
              <a:t>https://openchainproject.org/news/2024/04/23/webinar-cyber-resilience-act</a:t>
            </a:r>
            <a:r>
              <a:rPr lang="en-US" b="0" i="0" dirty="0">
                <a:solidFill>
                  <a:srgbClr val="252525"/>
                </a:solidFill>
                <a:effectLst/>
                <a:highlight>
                  <a:srgbClr val="FFFFFF"/>
                </a:highlight>
                <a:latin typeface="Roboto" panose="02000000000000000000" pitchFamily="2" charset="0"/>
              </a:rPr>
              <a:t>  </a:t>
            </a:r>
          </a:p>
          <a:p>
            <a:pPr fontAlgn="base"/>
            <a:r>
              <a:rPr lang="en-US" b="1" i="0" dirty="0">
                <a:solidFill>
                  <a:srgbClr val="252525"/>
                </a:solidFill>
                <a:effectLst/>
                <a:highlight>
                  <a:srgbClr val="FFFFFF"/>
                </a:highlight>
                <a:latin typeface="Roboto" panose="02000000000000000000" pitchFamily="2" charset="0"/>
              </a:rPr>
              <a:t>Webinar: </a:t>
            </a:r>
            <a:r>
              <a:rPr lang="en-US" b="1" i="0" dirty="0" err="1">
                <a:solidFill>
                  <a:srgbClr val="252525"/>
                </a:solidFill>
                <a:effectLst/>
                <a:highlight>
                  <a:srgbClr val="FFFFFF"/>
                </a:highlight>
                <a:latin typeface="Roboto" panose="02000000000000000000" pitchFamily="2" charset="0"/>
              </a:rPr>
              <a:t>AboutCode</a:t>
            </a:r>
            <a:r>
              <a:rPr lang="en-US" b="1" i="0" dirty="0">
                <a:solidFill>
                  <a:srgbClr val="252525"/>
                </a:solidFill>
                <a:effectLst/>
                <a:highlight>
                  <a:srgbClr val="FFFFFF"/>
                </a:highlight>
                <a:latin typeface="Roboto" panose="02000000000000000000" pitchFamily="2" charset="0"/>
              </a:rPr>
              <a:t> and Beyond – End-to-End SCA</a:t>
            </a:r>
            <a:br>
              <a:rPr lang="en-US" dirty="0">
                <a:solidFill>
                  <a:srgbClr val="252525"/>
                </a:solidFill>
                <a:highlight>
                  <a:srgbClr val="FFFFFF"/>
                </a:highlight>
                <a:latin typeface="Roboto" panose="02000000000000000000" pitchFamily="2" charset="0"/>
              </a:rPr>
            </a:br>
            <a:r>
              <a:rPr lang="en-US" b="0" i="1" dirty="0">
                <a:solidFill>
                  <a:srgbClr val="252525"/>
                </a:solidFill>
                <a:effectLst/>
                <a:highlight>
                  <a:srgbClr val="FFFFFF"/>
                </a:highlight>
                <a:latin typeface="Roboto" panose="02000000000000000000" pitchFamily="2" charset="0"/>
              </a:rPr>
              <a:t>This webinar by Philippe </a:t>
            </a:r>
            <a:r>
              <a:rPr lang="en-US" b="0" i="1" dirty="0" err="1">
                <a:solidFill>
                  <a:srgbClr val="252525"/>
                </a:solidFill>
                <a:effectLst/>
                <a:highlight>
                  <a:srgbClr val="FFFFFF"/>
                </a:highlight>
                <a:latin typeface="Roboto" panose="02000000000000000000" pitchFamily="2" charset="0"/>
              </a:rPr>
              <a:t>Ombredanne</a:t>
            </a:r>
            <a:r>
              <a:rPr lang="en-US" b="0" i="1" dirty="0">
                <a:solidFill>
                  <a:srgbClr val="252525"/>
                </a:solidFill>
                <a:effectLst/>
                <a:highlight>
                  <a:srgbClr val="FFFFFF"/>
                </a:highlight>
                <a:latin typeface="Roboto" panose="02000000000000000000" pitchFamily="2" charset="0"/>
              </a:rPr>
              <a:t> of </a:t>
            </a:r>
            <a:r>
              <a:rPr lang="en-US" b="0" i="1" dirty="0" err="1">
                <a:solidFill>
                  <a:srgbClr val="252525"/>
                </a:solidFill>
                <a:effectLst/>
                <a:highlight>
                  <a:srgbClr val="FFFFFF"/>
                </a:highlight>
                <a:latin typeface="Roboto" panose="02000000000000000000" pitchFamily="2" charset="0"/>
              </a:rPr>
              <a:t>NexB</a:t>
            </a:r>
            <a:r>
              <a:rPr lang="en-US" b="0" i="1" dirty="0">
                <a:solidFill>
                  <a:srgbClr val="252525"/>
                </a:solidFill>
                <a:effectLst/>
                <a:highlight>
                  <a:srgbClr val="FFFFFF"/>
                </a:highlight>
                <a:latin typeface="Roboto" panose="02000000000000000000" pitchFamily="2" charset="0"/>
              </a:rPr>
              <a:t> digs into open source tooling with open data for open source compliance.</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3"/>
              </a:rPr>
              <a:t>https://openchainproject.org/webinar/2024/05/17/openchain-webinar-aboutcode-and-beyond-end-to-end-sca</a:t>
            </a:r>
            <a:r>
              <a:rPr lang="en-US" b="0" i="0" dirty="0">
                <a:solidFill>
                  <a:srgbClr val="252525"/>
                </a:solidFill>
                <a:effectLst/>
                <a:highlight>
                  <a:srgbClr val="FFFFFF"/>
                </a:highlight>
                <a:latin typeface="Roboto" panose="02000000000000000000" pitchFamily="2" charset="0"/>
              </a:rPr>
              <a:t> </a:t>
            </a:r>
          </a:p>
        </p:txBody>
      </p:sp>
    </p:spTree>
    <p:extLst>
      <p:ext uri="{BB962C8B-B14F-4D97-AF65-F5344CB8AC3E}">
        <p14:creationId xmlns:p14="http://schemas.microsoft.com/office/powerpoint/2010/main" val="68105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285750" indent="-285750">
              <a:spcAft>
                <a:spcPts val="1200"/>
              </a:spcAft>
            </a:pPr>
            <a:r>
              <a:rPr lang="en-US" dirty="0"/>
              <a:t>Security:</a:t>
            </a:r>
            <a:br>
              <a:rPr lang="en-US" dirty="0"/>
            </a:br>
            <a:r>
              <a:rPr lang="en-US" dirty="0">
                <a:hlinkClick r:id="rId3"/>
              </a:rPr>
              <a:t>https://github.com/OpenChain-Project/Security-Assurance-Specification/issues</a:t>
            </a:r>
            <a:endParaRPr lang="en-US" dirty="0"/>
          </a:p>
          <a:p>
            <a:pPr marL="285750" indent="-285750">
              <a:spcAft>
                <a:spcPts val="1200"/>
              </a:spcAft>
            </a:pPr>
            <a:endParaRPr lang="en-US" dirty="0"/>
          </a:p>
          <a:p>
            <a:pPr marL="285750" indent="-285750">
              <a:spcAft>
                <a:spcPts val="1200"/>
              </a:spcAft>
            </a:pPr>
            <a:r>
              <a:rPr lang="en-US" dirty="0"/>
              <a:t>Licensing: </a:t>
            </a:r>
            <a:br>
              <a:rPr lang="en-US" dirty="0"/>
            </a:b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Slide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OpenChain North America / Europe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10000"/>
          </a:bodyPr>
          <a:lstStyle/>
          <a:p>
            <a:pPr marL="114300" indent="0">
              <a:buNone/>
            </a:pPr>
            <a:r>
              <a:rPr lang="en-US" b="1" dirty="0"/>
              <a:t>Full Recording:</a:t>
            </a:r>
          </a:p>
          <a:p>
            <a:pPr marL="114300" indent="0">
              <a:buNone/>
            </a:pPr>
            <a:r>
              <a:rPr lang="en-US" b="1" dirty="0">
                <a:hlinkClick r:id="rId3"/>
              </a:rPr>
              <a:t>https://openchainproject.org/news/2024/05/10/openchain-monthly-north-america-europe-call-2024-05-07-full-recording</a:t>
            </a:r>
            <a:endParaRPr lang="en-US" b="1" dirty="0"/>
          </a:p>
          <a:p>
            <a:pPr marL="114300" indent="0">
              <a:buNone/>
            </a:pPr>
            <a:endParaRPr lang="en-US" b="1" dirty="0"/>
          </a:p>
          <a:p>
            <a:pPr marL="114300" indent="0">
              <a:buNone/>
            </a:pPr>
            <a:r>
              <a:rPr lang="en-US" b="1" dirty="0"/>
              <a:t>Issues Raised But Not Closed:</a:t>
            </a:r>
          </a:p>
          <a:p>
            <a:pPr algn="l" fontAlgn="base"/>
            <a:r>
              <a:rPr lang="en-US" b="1" i="0" dirty="0">
                <a:solidFill>
                  <a:srgbClr val="252525"/>
                </a:solidFill>
                <a:effectLst/>
                <a:highlight>
                  <a:srgbClr val="FFFFFF"/>
                </a:highlight>
                <a:latin typeface="Roboto" panose="02000000000000000000" pitchFamily="2" charset="0"/>
              </a:rPr>
              <a:t>Security Assurance Review</a:t>
            </a:r>
            <a:br>
              <a:rPr lang="en-US" b="1" i="0" dirty="0">
                <a:solidFill>
                  <a:srgbClr val="252525"/>
                </a:solidFill>
                <a:effectLst/>
                <a:highlight>
                  <a:srgbClr val="FFFFFF"/>
                </a:highlight>
                <a:latin typeface="Roboto" panose="02000000000000000000" pitchFamily="2" charset="0"/>
              </a:rPr>
            </a:br>
            <a:r>
              <a:rPr lang="en-US" i="0" dirty="0">
                <a:solidFill>
                  <a:srgbClr val="252525"/>
                </a:solidFill>
                <a:effectLst/>
                <a:highlight>
                  <a:srgbClr val="FFFFFF"/>
                </a:highlight>
                <a:latin typeface="Roboto" panose="02000000000000000000" pitchFamily="2" charset="0"/>
              </a:rPr>
              <a:t>[Improvement] Expand definitions section for (1) Secure Software Development to include Secure Programming Techniques and (2) Security Testing to include Static and Dynamic #36</a:t>
            </a:r>
            <a:br>
              <a:rPr lang="en-US" i="0" dirty="0">
                <a:solidFill>
                  <a:srgbClr val="252525"/>
                </a:solidFill>
                <a:effectLst/>
                <a:highlight>
                  <a:srgbClr val="FFFFFF"/>
                </a:highlight>
                <a:latin typeface="Roboto" panose="02000000000000000000" pitchFamily="2" charset="0"/>
              </a:rPr>
            </a:br>
            <a:r>
              <a:rPr lang="en-US" i="0" dirty="0">
                <a:solidFill>
                  <a:srgbClr val="252525"/>
                </a:solidFill>
                <a:effectLst/>
                <a:highlight>
                  <a:srgbClr val="FFFFFF"/>
                </a:highlight>
                <a:latin typeface="Roboto" panose="02000000000000000000" pitchFamily="2" charset="0"/>
                <a:hlinkClick r:id="rId4"/>
              </a:rPr>
              <a:t>https://github.com/OpenChain-Project/Security-Assurance-Specification/issues/36</a:t>
            </a:r>
            <a:r>
              <a:rPr lang="en-US" i="0" dirty="0">
                <a:solidFill>
                  <a:srgbClr val="252525"/>
                </a:solidFill>
                <a:effectLst/>
                <a:highlight>
                  <a:srgbClr val="FFFFFF"/>
                </a:highlight>
                <a:latin typeface="Roboto" panose="02000000000000000000" pitchFamily="2" charset="0"/>
              </a:rPr>
              <a:t>  </a:t>
            </a:r>
          </a:p>
          <a:p>
            <a:pPr algn="l" fontAlgn="base"/>
            <a:endParaRPr lang="en-US" b="1" i="0" dirty="0">
              <a:solidFill>
                <a:srgbClr val="252525"/>
              </a:solidFill>
              <a:effectLst/>
              <a:highlight>
                <a:srgbClr val="FFFFFF"/>
              </a:highlight>
              <a:latin typeface="Roboto" panose="02000000000000000000" pitchFamily="2" charset="0"/>
            </a:endParaRPr>
          </a:p>
          <a:p>
            <a:pPr algn="l" fontAlgn="base"/>
            <a:r>
              <a:rPr lang="en-US" b="1" i="0" dirty="0">
                <a:solidFill>
                  <a:srgbClr val="252525"/>
                </a:solidFill>
                <a:effectLst/>
                <a:highlight>
                  <a:srgbClr val="FFFFFF"/>
                </a:highlight>
                <a:latin typeface="Roboto" panose="02000000000000000000" pitchFamily="2" charset="0"/>
              </a:rPr>
              <a:t>License Compliance Review</a:t>
            </a:r>
            <a:br>
              <a:rPr lang="en-US" b="1" i="0" dirty="0">
                <a:solidFill>
                  <a:srgbClr val="252525"/>
                </a:solidFill>
                <a:effectLst/>
                <a:highlight>
                  <a:srgbClr val="FFFFFF"/>
                </a:highlight>
                <a:latin typeface="Roboto" panose="02000000000000000000" pitchFamily="2" charset="0"/>
              </a:rPr>
            </a:br>
            <a:r>
              <a:rPr lang="en-US" i="0" dirty="0">
                <a:solidFill>
                  <a:srgbClr val="252525"/>
                </a:solidFill>
                <a:effectLst/>
                <a:highlight>
                  <a:srgbClr val="FFFFFF"/>
                </a:highlight>
                <a:latin typeface="Roboto" panose="02000000000000000000" pitchFamily="2" charset="0"/>
              </a:rPr>
              <a:t>Verification Material For Training – next iteration #38</a:t>
            </a:r>
            <a:br>
              <a:rPr lang="en-US" i="0" dirty="0">
                <a:solidFill>
                  <a:srgbClr val="252525"/>
                </a:solidFill>
                <a:effectLst/>
                <a:highlight>
                  <a:srgbClr val="FFFFFF"/>
                </a:highlight>
                <a:latin typeface="Roboto" panose="02000000000000000000" pitchFamily="2" charset="0"/>
              </a:rPr>
            </a:br>
            <a:r>
              <a:rPr lang="en-US" i="0" dirty="0">
                <a:solidFill>
                  <a:srgbClr val="252525"/>
                </a:solidFill>
                <a:effectLst/>
                <a:highlight>
                  <a:srgbClr val="FFFFFF"/>
                </a:highlight>
                <a:latin typeface="Roboto" panose="02000000000000000000" pitchFamily="2" charset="0"/>
                <a:hlinkClick r:id="rId5"/>
              </a:rPr>
              <a:t>https://github.com/OpenChain-Project/License-Compliance-Specification/issues/38</a:t>
            </a:r>
            <a:r>
              <a:rPr lang="en-US" i="0" dirty="0">
                <a:solidFill>
                  <a:srgbClr val="252525"/>
                </a:solidFill>
                <a:effectLst/>
                <a:highlight>
                  <a:srgbClr val="FFFFFF"/>
                </a:highlight>
                <a:latin typeface="Roboto" panose="02000000000000000000" pitchFamily="2" charset="0"/>
              </a:rPr>
              <a:t>   </a:t>
            </a:r>
          </a:p>
          <a:p>
            <a:pPr algn="l" fontAlgn="base"/>
            <a:endParaRPr lang="en-US" b="1" i="0" dirty="0">
              <a:solidFill>
                <a:srgbClr val="252525"/>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427745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B22C-279C-ACCF-30FA-1CBF978F81AF}"/>
              </a:ext>
            </a:extLst>
          </p:cNvPr>
          <p:cNvSpPr>
            <a:spLocks noGrp="1"/>
          </p:cNvSpPr>
          <p:nvPr>
            <p:ph type="title"/>
          </p:nvPr>
        </p:nvSpPr>
        <p:spPr/>
        <p:txBody>
          <a:bodyPr>
            <a:normAutofit fontScale="90000"/>
          </a:bodyPr>
          <a:lstStyle/>
          <a:p>
            <a:r>
              <a:rPr lang="en-US" dirty="0"/>
              <a:t>Items Scheduled For This Call</a:t>
            </a:r>
          </a:p>
        </p:txBody>
      </p:sp>
      <p:sp>
        <p:nvSpPr>
          <p:cNvPr id="3" name="Text Placeholder 2">
            <a:extLst>
              <a:ext uri="{FF2B5EF4-FFF2-40B4-BE49-F238E27FC236}">
                <a16:creationId xmlns:a16="http://schemas.microsoft.com/office/drawing/2014/main" id="{6087FC18-792F-82DB-D377-432C27844A5C}"/>
              </a:ext>
            </a:extLst>
          </p:cNvPr>
          <p:cNvSpPr>
            <a:spLocks noGrp="1"/>
          </p:cNvSpPr>
          <p:nvPr>
            <p:ph type="body" idx="1"/>
          </p:nvPr>
        </p:nvSpPr>
        <p:spPr/>
        <p:txBody>
          <a:bodyPr>
            <a:normAutofit fontScale="92500" lnSpcReduction="20000"/>
          </a:bodyPr>
          <a:lstStyle/>
          <a:p>
            <a:pPr marL="114300" indent="0">
              <a:buNone/>
            </a:pPr>
            <a:r>
              <a:rPr lang="en-US" b="1" dirty="0"/>
              <a:t>Security Assurance Review</a:t>
            </a:r>
            <a:endParaRPr lang="en-US" dirty="0"/>
          </a:p>
          <a:p>
            <a:r>
              <a:rPr lang="en-US" dirty="0"/>
              <a:t>[Improvement] Expand definitions section for (1) Secure Software Development to include Secure Programming Techniques and (2) Security Testing to include Static and Dynamic #36</a:t>
            </a:r>
            <a:br>
              <a:rPr lang="en-US" dirty="0"/>
            </a:br>
            <a:r>
              <a:rPr lang="en-US" dirty="0">
                <a:hlinkClick r:id="rId2"/>
              </a:rPr>
              <a:t>https://github.com/OpenChain-Project/Security-Assurance-Specification/issues/36</a:t>
            </a:r>
            <a:r>
              <a:rPr lang="en-US" dirty="0"/>
              <a:t> </a:t>
            </a:r>
          </a:p>
          <a:p>
            <a:pPr marL="114300" indent="0">
              <a:buNone/>
            </a:pPr>
            <a:r>
              <a:rPr lang="en-US" b="1" dirty="0"/>
              <a:t>License Compliance Review</a:t>
            </a:r>
          </a:p>
          <a:p>
            <a:r>
              <a:rPr lang="en-US" dirty="0"/>
              <a:t>Verification Material For Training – next iteration #38</a:t>
            </a:r>
            <a:br>
              <a:rPr lang="en-US" dirty="0"/>
            </a:br>
            <a:r>
              <a:rPr lang="en-US" dirty="0">
                <a:hlinkClick r:id="rId3"/>
              </a:rPr>
              <a:t>https://github.com/OpenChain-Project/License-Compliance-Specification/issues/38</a:t>
            </a:r>
            <a:r>
              <a:rPr lang="en-US" dirty="0"/>
              <a:t> </a:t>
            </a:r>
          </a:p>
          <a:p>
            <a:r>
              <a:rPr lang="en-US" b="0" i="0" dirty="0">
                <a:solidFill>
                  <a:srgbClr val="252525"/>
                </a:solidFill>
                <a:effectLst/>
                <a:highlight>
                  <a:srgbClr val="FFFFFF"/>
                </a:highlight>
                <a:latin typeface="Roboto" panose="02000000000000000000" pitchFamily="2" charset="0"/>
              </a:rPr>
              <a:t>[Improvement] Review Cycle Potentially Needs Adjustment #71</a:t>
            </a:r>
            <a:br>
              <a:rPr lang="en-US" dirty="0"/>
            </a:br>
            <a:r>
              <a:rPr lang="en-US" b="0" i="0" u="none" strike="noStrike" dirty="0">
                <a:solidFill>
                  <a:srgbClr val="00AEBC"/>
                </a:solidFill>
                <a:effectLst/>
                <a:highlight>
                  <a:srgbClr val="FFFFFF"/>
                </a:highlight>
                <a:latin typeface="Roboto" panose="02000000000000000000" pitchFamily="2" charset="0"/>
                <a:hlinkClick r:id="rId4"/>
              </a:rPr>
              <a:t>https://github.com/OpenChain-Project/License-Compliance-Specification/issues/71</a:t>
            </a:r>
            <a:endParaRPr lang="en-US" dirty="0"/>
          </a:p>
        </p:txBody>
      </p:sp>
    </p:spTree>
    <p:extLst>
      <p:ext uri="{BB962C8B-B14F-4D97-AF65-F5344CB8AC3E}">
        <p14:creationId xmlns:p14="http://schemas.microsoft.com/office/powerpoint/2010/main" val="13798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algn="l" fontAlgn="base"/>
            <a:r>
              <a:rPr lang="en-US" b="0" i="0" dirty="0">
                <a:solidFill>
                  <a:srgbClr val="252525"/>
                </a:solidFill>
                <a:effectLst/>
                <a:highlight>
                  <a:srgbClr val="FFFFFF"/>
                </a:highlight>
                <a:latin typeface="Roboto" panose="02000000000000000000" pitchFamily="2" charset="0"/>
              </a:rPr>
              <a:t>OpenChain Education Work Group – Monthly Meeting</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0" i="0" dirty="0">
                <a:solidFill>
                  <a:srgbClr val="252525"/>
                </a:solidFill>
                <a:effectLst/>
                <a:highlight>
                  <a:srgbClr val="FFFFFF"/>
                </a:highlight>
                <a:latin typeface="Roboto" panose="02000000000000000000" pitchFamily="2" charset="0"/>
              </a:rPr>
              <a:t>On 2024-05-01 we held our regular meeting of the OpenChain Education Work Group. As part of the outreach activities of the OpenChain Project, it focuses on help to make it easier to understand and adopt OpenChain ISO/IEC 5230:2020 for license compliance and OpenChain ISO/IEC 18974:2023 for security assurance. Discussion ranges from handouts to education leaflets to training slides to case studies and guides. Editing is normally done on GitHub. You can review the full recording here:</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3"/>
              </a:rPr>
              <a:t>https://openchainproject.org/news/2024/05/07/openchain-education-work-group-monthly-meeting-2024-05-01</a:t>
            </a:r>
            <a:r>
              <a:rPr lang="en-US" b="0" i="0" dirty="0">
                <a:solidFill>
                  <a:srgbClr val="252525"/>
                </a:solidFill>
                <a:effectLst/>
                <a:highlight>
                  <a:srgbClr val="FFFFFF"/>
                </a:highlight>
                <a:latin typeface="Roboto" panose="02000000000000000000" pitchFamily="2" charset="0"/>
              </a:rPr>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lgn="l" fontAlgn="base">
              <a:buNone/>
            </a:pPr>
            <a:r>
              <a:rPr lang="en-US" b="1" i="0" u="none" strike="noStrike" dirty="0">
                <a:solidFill>
                  <a:srgbClr val="252525"/>
                </a:solidFill>
                <a:effectLst/>
                <a:highlight>
                  <a:srgbClr val="FFFFFF"/>
                </a:highlight>
                <a:latin typeface="Roboto" panose="02000000000000000000" pitchFamily="2" charset="0"/>
              </a:rPr>
              <a:t>Tuesday 21st May:</a:t>
            </a:r>
            <a:endParaRPr lang="en-US" b="0" i="0" u="none" strike="noStrike" dirty="0">
              <a:solidFill>
                <a:srgbClr val="252525"/>
              </a:solidFill>
              <a:effectLst/>
              <a:highlight>
                <a:srgbClr val="FFFFFF"/>
              </a:highlight>
              <a:latin typeface="Roboto" panose="02000000000000000000" pitchFamily="2" charset="0"/>
            </a:endParaRPr>
          </a:p>
          <a:p>
            <a:pPr marL="114300" indent="0" algn="l" fontAlgn="base">
              <a:buNone/>
            </a:pPr>
            <a:r>
              <a:rPr lang="en-US" b="0" i="0" u="none" strike="noStrike" dirty="0">
                <a:solidFill>
                  <a:srgbClr val="252525"/>
                </a:solidFill>
                <a:effectLst/>
                <a:highlight>
                  <a:srgbClr val="FFFFFF"/>
                </a:highlight>
                <a:latin typeface="Roboto" panose="02000000000000000000" pitchFamily="2" charset="0"/>
              </a:rPr>
              <a:t>– OpenChain Monthly Call – North America / Asia @ </a:t>
            </a:r>
            <a:r>
              <a:rPr lang="en-US" dirty="0">
                <a:solidFill>
                  <a:srgbClr val="252525"/>
                </a:solidFill>
                <a:highlight>
                  <a:srgbClr val="FFFFFF"/>
                </a:highlight>
                <a:latin typeface="Roboto" panose="02000000000000000000" pitchFamily="2" charset="0"/>
              </a:rPr>
              <a:t>01</a:t>
            </a:r>
            <a:r>
              <a:rPr lang="en-US" b="0" i="0" u="none" strike="noStrike" dirty="0">
                <a:solidFill>
                  <a:srgbClr val="252525"/>
                </a:solidFill>
                <a:effectLst/>
                <a:highlight>
                  <a:srgbClr val="FFFFFF"/>
                </a:highlight>
                <a:latin typeface="Roboto" panose="02000000000000000000" pitchFamily="2" charset="0"/>
              </a:rPr>
              <a:t>:00 UTC</a:t>
            </a:r>
          </a:p>
          <a:p>
            <a:pPr marL="114300" indent="0">
              <a:buNone/>
            </a:pPr>
            <a:endParaRPr lang="en-US" b="1" dirty="0"/>
          </a:p>
          <a:p>
            <a:pPr marL="114300" indent="0">
              <a:buNone/>
            </a:pPr>
            <a:r>
              <a:rPr lang="en-US" b="1" dirty="0"/>
              <a:t>You can check out all our international meetings and get instructions on adding our calendar to your client here:</a:t>
            </a:r>
          </a:p>
          <a:p>
            <a:pPr marL="114300" indent="0">
              <a:buNone/>
            </a:pPr>
            <a:r>
              <a:rPr lang="en-US" b="1" dirty="0"/>
              <a:t>https://</a:t>
            </a:r>
            <a:r>
              <a:rPr lang="en-US" b="1" dirty="0" err="1"/>
              <a:t>www.openchainproject.org</a:t>
            </a:r>
            <a:r>
              <a:rPr lang="en-US" b="1" dirty="0"/>
              <a:t>/participate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pPr algn="l" fontAlgn="base"/>
            <a:r>
              <a:rPr lang="en-US" b="0" i="0" dirty="0" err="1">
                <a:solidFill>
                  <a:srgbClr val="252525"/>
                </a:solidFill>
                <a:effectLst/>
                <a:highlight>
                  <a:srgbClr val="FFFFFF"/>
                </a:highlight>
                <a:latin typeface="Roboto" panose="02000000000000000000" pitchFamily="2" charset="0"/>
              </a:rPr>
              <a:t>Socionext</a:t>
            </a:r>
            <a:r>
              <a:rPr lang="en-US" b="0" i="0" dirty="0">
                <a:solidFill>
                  <a:srgbClr val="252525"/>
                </a:solidFill>
                <a:effectLst/>
                <a:highlight>
                  <a:srgbClr val="FFFFFF"/>
                </a:highlight>
                <a:latin typeface="Roboto" panose="02000000000000000000" pitchFamily="2" charset="0"/>
              </a:rPr>
              <a:t> Completes Recertification of OpenChain ISO/IEC 5230:2020</a:t>
            </a:r>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a:xfrm>
            <a:off x="280350" y="2793206"/>
            <a:ext cx="8520600" cy="1812244"/>
          </a:xfrm>
        </p:spPr>
        <p:txBody>
          <a:bodyPr>
            <a:normAutofit/>
          </a:bodyPr>
          <a:lstStyle/>
          <a:p>
            <a:pPr algn="l" fontAlgn="base"/>
            <a:r>
              <a:rPr lang="en-US" b="0" i="0" dirty="0" err="1">
                <a:solidFill>
                  <a:srgbClr val="252525"/>
                </a:solidFill>
                <a:effectLst/>
                <a:highlight>
                  <a:srgbClr val="FFFFFF"/>
                </a:highlight>
                <a:latin typeface="Roboto" panose="02000000000000000000" pitchFamily="2" charset="0"/>
              </a:rPr>
              <a:t>Socionext</a:t>
            </a:r>
            <a:r>
              <a:rPr lang="en-US" b="0" i="0" dirty="0">
                <a:solidFill>
                  <a:srgbClr val="252525"/>
                </a:solidFill>
                <a:effectLst/>
                <a:highlight>
                  <a:srgbClr val="FFFFFF"/>
                </a:highlight>
                <a:latin typeface="Roboto" panose="02000000000000000000" pitchFamily="2" charset="0"/>
              </a:rPr>
              <a:t>, a semiconductor and System on a Chip (SOC) company based in Japan, has completed recertification of OpenChain ISO/IEC 5230:2020 as per the 18 month cycle required by the specification. This recertification process helps to review processes and ensure they are current.</a:t>
            </a:r>
          </a:p>
        </p:txBody>
      </p:sp>
      <p:pic>
        <p:nvPicPr>
          <p:cNvPr id="4" name="Picture 3">
            <a:extLst>
              <a:ext uri="{FF2B5EF4-FFF2-40B4-BE49-F238E27FC236}">
                <a16:creationId xmlns:a16="http://schemas.microsoft.com/office/drawing/2014/main" id="{F1681F0A-03B9-5700-C76A-CE29F969E769}"/>
              </a:ext>
            </a:extLst>
          </p:cNvPr>
          <p:cNvPicPr>
            <a:picLocks noChangeAspect="1"/>
          </p:cNvPicPr>
          <p:nvPr/>
        </p:nvPicPr>
        <p:blipFill>
          <a:blip r:embed="rId2"/>
          <a:stretch>
            <a:fillRect/>
          </a:stretch>
        </p:blipFill>
        <p:spPr>
          <a:xfrm>
            <a:off x="920750" y="1280319"/>
            <a:ext cx="7302500" cy="1498600"/>
          </a:xfrm>
          <a:prstGeom prst="rect">
            <a:avLst/>
          </a:prstGeom>
        </p:spPr>
      </p:pic>
    </p:spTree>
    <p:extLst>
      <p:ext uri="{BB962C8B-B14F-4D97-AF65-F5344CB8AC3E}">
        <p14:creationId xmlns:p14="http://schemas.microsoft.com/office/powerpoint/2010/main" val="25823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9FD0-897E-596D-671D-0E5DFD6EB8D1}"/>
              </a:ext>
            </a:extLst>
          </p:cNvPr>
          <p:cNvSpPr>
            <a:spLocks noGrp="1"/>
          </p:cNvSpPr>
          <p:nvPr>
            <p:ph type="title"/>
          </p:nvPr>
        </p:nvSpPr>
        <p:spPr/>
        <p:txBody>
          <a:bodyPr>
            <a:normAutofit fontScale="90000"/>
          </a:bodyPr>
          <a:lstStyle/>
          <a:p>
            <a:r>
              <a:rPr lang="en-US" dirty="0"/>
              <a:t>OpenChain AI Study Group – Monthly Workshop for North America and Europe – 2024-05-07 – Full Recording</a:t>
            </a:r>
          </a:p>
        </p:txBody>
      </p:sp>
      <p:sp>
        <p:nvSpPr>
          <p:cNvPr id="3" name="Text Placeholder 2">
            <a:extLst>
              <a:ext uri="{FF2B5EF4-FFF2-40B4-BE49-F238E27FC236}">
                <a16:creationId xmlns:a16="http://schemas.microsoft.com/office/drawing/2014/main" id="{378C0DC1-CC71-DC4D-FD2F-86E8D5466996}"/>
              </a:ext>
            </a:extLst>
          </p:cNvPr>
          <p:cNvSpPr>
            <a:spLocks noGrp="1"/>
          </p:cNvSpPr>
          <p:nvPr>
            <p:ph type="body" idx="1"/>
          </p:nvPr>
        </p:nvSpPr>
        <p:spPr>
          <a:xfrm>
            <a:off x="280350" y="2122998"/>
            <a:ext cx="8520600" cy="2482452"/>
          </a:xfrm>
        </p:spPr>
        <p:txBody>
          <a:bodyPr>
            <a:normAutofit fontScale="92500" lnSpcReduction="20000"/>
          </a:bodyPr>
          <a:lstStyle/>
          <a:p>
            <a:r>
              <a:rPr lang="en-US" dirty="0"/>
              <a:t>The OpenChain AI Study Group held its regular monthly workshop on the 7th of May. This workshop covered a lot of ground, including new contributions from participants like Fujitsu, and an overview of the latest new about the OSI Open Source AI Definition from their Executive Director.</a:t>
            </a:r>
            <a:br>
              <a:rPr lang="en-US" dirty="0"/>
            </a:br>
            <a:r>
              <a:rPr lang="en-US" dirty="0">
                <a:hlinkClick r:id="rId2"/>
              </a:rPr>
              <a:t>https://openchainproject.org/news/2024/05/12/openchain-ai-study-group-monthly-workshop-for-north-america-and-europe-2024-05-07-full-recording</a:t>
            </a:r>
            <a:endParaRPr lang="en-US" dirty="0"/>
          </a:p>
          <a:p>
            <a:r>
              <a:rPr lang="en-US" dirty="0"/>
              <a:t>Asia Sync Call:</a:t>
            </a:r>
            <a:br>
              <a:rPr lang="en-US" dirty="0"/>
            </a:br>
            <a:r>
              <a:rPr lang="en-US" dirty="0">
                <a:hlinkClick r:id="rId3"/>
              </a:rPr>
              <a:t>https://openchainproject.org/news/2024/05/15/openchain-ai-study-group-call-asia-sync-call-2024-05-09-full-recording</a:t>
            </a:r>
            <a:r>
              <a:rPr lang="en-US" dirty="0"/>
              <a:t>  </a:t>
            </a:r>
          </a:p>
        </p:txBody>
      </p:sp>
    </p:spTree>
    <p:extLst>
      <p:ext uri="{BB962C8B-B14F-4D97-AF65-F5344CB8AC3E}">
        <p14:creationId xmlns:p14="http://schemas.microsoft.com/office/powerpoint/2010/main" val="130374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pPr fontAlgn="base"/>
            <a:r>
              <a:rPr lang="en-US" b="0" i="0" dirty="0">
                <a:solidFill>
                  <a:srgbClr val="252525"/>
                </a:solidFill>
                <a:effectLst/>
                <a:highlight>
                  <a:srgbClr val="FFFFFF"/>
                </a:highlight>
                <a:latin typeface="Roboto" panose="02000000000000000000" pitchFamily="2" charset="0"/>
              </a:rPr>
              <a:t>OpenChain @ FINOS Members Meeting on May 1st 2024.</a:t>
            </a:r>
            <a:br>
              <a:rPr lang="en-US" b="0" i="0" dirty="0">
                <a:solidFill>
                  <a:srgbClr val="252525"/>
                </a:solidFill>
                <a:effectLst/>
                <a:highlight>
                  <a:srgbClr val="FFFFFF"/>
                </a:highlight>
                <a:latin typeface="Roboto" panose="02000000000000000000" pitchFamily="2" charset="0"/>
              </a:rPr>
            </a:br>
            <a:endParaRPr lang="en-US" b="0" i="0" dirty="0">
              <a:solidFill>
                <a:srgbClr val="252525"/>
              </a:solidFill>
              <a:effectLst/>
              <a:highlight>
                <a:srgbClr val="FFFFFF"/>
              </a:highlight>
              <a:latin typeface="Roboto" panose="02000000000000000000" pitchFamily="2" charset="0"/>
            </a:endParaRPr>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a:xfrm>
            <a:off x="280350" y="2085974"/>
            <a:ext cx="8520600" cy="2519475"/>
          </a:xfrm>
        </p:spPr>
        <p:txBody>
          <a:bodyPr>
            <a:normAutofit/>
          </a:bodyPr>
          <a:lstStyle/>
          <a:p>
            <a:pPr algn="l" fontAlgn="base"/>
            <a:r>
              <a:rPr lang="en-US" b="0" i="0" dirty="0">
                <a:solidFill>
                  <a:srgbClr val="252525"/>
                </a:solidFill>
                <a:effectLst/>
                <a:highlight>
                  <a:srgbClr val="FFFFFF"/>
                </a:highlight>
                <a:latin typeface="Roboto" panose="02000000000000000000" pitchFamily="2" charset="0"/>
              </a:rPr>
              <a:t>Shane Coughlan, OpenChain General Manager, was invited to present an overview of the OpenChain Project and its ISO standards to the FINOS Open Source Readiness SIG. </a:t>
            </a:r>
          </a:p>
          <a:p>
            <a:pPr algn="l" fontAlgn="base"/>
            <a:r>
              <a:rPr lang="en-US" b="0" i="0" dirty="0">
                <a:solidFill>
                  <a:srgbClr val="252525"/>
                </a:solidFill>
                <a:effectLst/>
                <a:highlight>
                  <a:srgbClr val="FFFFFF"/>
                </a:highlight>
                <a:latin typeface="Roboto" panose="02000000000000000000" pitchFamily="2" charset="0"/>
              </a:rPr>
              <a:t>The official FINOS recording of the overview presentation for the OpenChain Project has been released here:</a:t>
            </a:r>
            <a:br>
              <a:rPr lang="en-US" b="0" i="0" dirty="0">
                <a:solidFill>
                  <a:srgbClr val="252525"/>
                </a:solidFill>
                <a:effectLst/>
                <a:highlight>
                  <a:srgbClr val="FFFFFF"/>
                </a:highlight>
                <a:latin typeface="Roboto" panose="02000000000000000000" pitchFamily="2" charset="0"/>
              </a:rPr>
            </a:br>
            <a:r>
              <a:rPr lang="en-US" b="0" i="0" u="none" strike="noStrike" dirty="0">
                <a:solidFill>
                  <a:srgbClr val="00AEBC"/>
                </a:solidFill>
                <a:effectLst/>
                <a:highlight>
                  <a:srgbClr val="FFFFFF"/>
                </a:highlight>
                <a:latin typeface="Roboto" panose="02000000000000000000" pitchFamily="2" charset="0"/>
                <a:hlinkClick r:id="rId2"/>
              </a:rPr>
              <a:t>https://osr.finos.org/docs/bok/osr-resources/openchain</a:t>
            </a:r>
            <a:endParaRPr lang="en-US" b="0" i="0" dirty="0">
              <a:solidFill>
                <a:srgbClr val="252525"/>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63558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pPr fontAlgn="base"/>
            <a:r>
              <a:rPr lang="en-US" b="0" i="0" dirty="0">
                <a:solidFill>
                  <a:srgbClr val="252525"/>
                </a:solidFill>
                <a:effectLst/>
                <a:highlight>
                  <a:srgbClr val="FFFFFF"/>
                </a:highlight>
                <a:latin typeface="Roboto" panose="02000000000000000000" pitchFamily="2" charset="0"/>
              </a:rPr>
              <a:t>OpenChain @ LF Japan Executive Briefing</a:t>
            </a:r>
            <a:br>
              <a:rPr lang="en-US" b="0" i="0" dirty="0">
                <a:solidFill>
                  <a:srgbClr val="252525"/>
                </a:solidFill>
                <a:effectLst/>
                <a:highlight>
                  <a:srgbClr val="FFFFFF"/>
                </a:highlight>
                <a:latin typeface="Roboto" panose="02000000000000000000" pitchFamily="2" charset="0"/>
              </a:rPr>
            </a:br>
            <a:endParaRPr lang="en-US" b="0" i="0" dirty="0">
              <a:solidFill>
                <a:srgbClr val="252525"/>
              </a:solidFill>
              <a:effectLst/>
              <a:highlight>
                <a:srgbClr val="FFFFFF"/>
              </a:highlight>
              <a:latin typeface="Roboto" panose="02000000000000000000" pitchFamily="2" charset="0"/>
            </a:endParaRPr>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p:txBody>
          <a:bodyPr>
            <a:normAutofit/>
          </a:bodyPr>
          <a:lstStyle/>
          <a:p>
            <a:pPr algn="l" fontAlgn="base"/>
            <a:r>
              <a:rPr lang="en-US" b="0" i="0" dirty="0">
                <a:solidFill>
                  <a:srgbClr val="252525"/>
                </a:solidFill>
                <a:effectLst/>
                <a:highlight>
                  <a:srgbClr val="FFFFFF"/>
                </a:highlight>
                <a:latin typeface="Roboto" panose="02000000000000000000" pitchFamily="2" charset="0"/>
              </a:rPr>
              <a:t>The OpenChain Project was represented by Shane Coughlan, OpenChain General Manager, at the recent LF Japan Executive Briefing on 2024-05-14. You can find the slides presented below.</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2"/>
              </a:rPr>
              <a:t>https://openchainproject.org/news/2024/05/14/openchain-lf-japan-executive-briefing</a:t>
            </a:r>
            <a:r>
              <a:rPr lang="en-US" b="0" i="0" dirty="0">
                <a:solidFill>
                  <a:srgbClr val="252525"/>
                </a:solidFill>
                <a:effectLst/>
                <a:highlight>
                  <a:srgbClr val="FFFFFF"/>
                </a:highlight>
                <a:latin typeface="Roboto" panose="02000000000000000000" pitchFamily="2" charset="0"/>
              </a:rPr>
              <a:t> </a:t>
            </a:r>
          </a:p>
        </p:txBody>
      </p:sp>
    </p:spTree>
    <p:extLst>
      <p:ext uri="{BB962C8B-B14F-4D97-AF65-F5344CB8AC3E}">
        <p14:creationId xmlns:p14="http://schemas.microsoft.com/office/powerpoint/2010/main" val="300772670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1094</Words>
  <Application>Microsoft Macintosh PowerPoint</Application>
  <PresentationFormat>On-screen Show (16:9)</PresentationFormat>
  <Paragraphs>61</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Open Sans Medium</vt:lpstr>
      <vt:lpstr>Arial</vt:lpstr>
      <vt:lpstr>Roboto</vt:lpstr>
      <vt:lpstr>Roboto Slab Light</vt:lpstr>
      <vt:lpstr>Linux Foundation EU Theme 2023</vt:lpstr>
      <vt:lpstr>OpenChain Monthly North America / Asia Meeting</vt:lpstr>
      <vt:lpstr>Anti-Trust Policy Notice</vt:lpstr>
      <vt:lpstr>Regular Agenda</vt:lpstr>
      <vt:lpstr>News</vt:lpstr>
      <vt:lpstr>Project Meetings This Week (all times UTC)</vt:lpstr>
      <vt:lpstr>Socionext Completes Recertification of OpenChain ISO/IEC 5230:2020</vt:lpstr>
      <vt:lpstr>OpenChain AI Study Group – Monthly Workshop for North America and Europe – 2024-05-07 – Full Recording</vt:lpstr>
      <vt:lpstr>OpenChain @ FINOS Members Meeting on May 1st 2024. </vt:lpstr>
      <vt:lpstr>OpenChain @ LF Japan Executive Briefing </vt:lpstr>
      <vt:lpstr>OpenChain @ AI Open Innovation Day 2024</vt:lpstr>
      <vt:lpstr>OpenChain Webinars</vt:lpstr>
      <vt:lpstr>Work on standards and core material</vt:lpstr>
      <vt:lpstr>The ISO Standards – All The Open Issues</vt:lpstr>
      <vt:lpstr>Last OpenChain North America / Europe Call</vt:lpstr>
      <vt:lpstr>Items Scheduled For This Call</vt:lpstr>
      <vt:lpstr>Work on reference and supporting material</vt:lpstr>
      <vt:lpstr>OpenChain Education Work Group – Monthly Meeting</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60</cp:revision>
  <dcterms:modified xsi:type="dcterms:W3CDTF">2024-05-21T00:36:52Z</dcterms:modified>
</cp:coreProperties>
</file>